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2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3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4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notesSlides/notesSlide5.xml" ContentType="application/vnd.openxmlformats-officedocument.presentationml.notesSlide+xml"/>
  <Override PartName="/ppt/ink/ink13.xml" ContentType="application/inkml+xml"/>
  <Override PartName="/ppt/ink/ink14.xml" ContentType="application/inkml+xml"/>
  <Override PartName="/ppt/ink/ink15.xml" ContentType="application/inkml+xml"/>
  <Override PartName="/ppt/notesSlides/notesSlide6.xml" ContentType="application/vnd.openxmlformats-officedocument.presentationml.notesSlide+xml"/>
  <Override PartName="/ppt/ink/ink16.xml" ContentType="application/inkml+xml"/>
  <Override PartName="/ppt/ink/ink17.xml" ContentType="application/inkml+xml"/>
  <Override PartName="/ppt/ink/ink18.xml" ContentType="application/inkml+xml"/>
  <Override PartName="/ppt/notesSlides/notesSlide7.xml" ContentType="application/vnd.openxmlformats-officedocument.presentationml.notesSlide+xml"/>
  <Override PartName="/ppt/ink/ink19.xml" ContentType="application/inkml+xml"/>
  <Override PartName="/ppt/ink/ink20.xml" ContentType="application/inkml+xml"/>
  <Override PartName="/ppt/ink/ink21.xml" ContentType="application/inkml+xml"/>
  <Override PartName="/ppt/notesSlides/notesSlide8.xml" ContentType="application/vnd.openxmlformats-officedocument.presentationml.notesSlide+xml"/>
  <Override PartName="/ppt/ink/ink22.xml" ContentType="application/inkml+xml"/>
  <Override PartName="/ppt/ink/ink23.xml" ContentType="application/inkml+xml"/>
  <Override PartName="/ppt/ink/ink24.xml" ContentType="application/inkml+xml"/>
  <Override PartName="/ppt/notesSlides/notesSlide9.xml" ContentType="application/vnd.openxmlformats-officedocument.presentationml.notesSlide+xml"/>
  <Override PartName="/ppt/ink/ink25.xml" ContentType="application/inkml+xml"/>
  <Override PartName="/ppt/ink/ink26.xml" ContentType="application/inkml+xml"/>
  <Override PartName="/ppt/ink/ink27.xml" ContentType="application/inkml+xml"/>
  <Override PartName="/ppt/notesSlides/notesSlide10.xml" ContentType="application/vnd.openxmlformats-officedocument.presentationml.notesSlide+xml"/>
  <Override PartName="/ppt/ink/ink28.xml" ContentType="application/inkml+xml"/>
  <Override PartName="/ppt/ink/ink29.xml" ContentType="application/inkml+xml"/>
  <Override PartName="/ppt/ink/ink30.xml" ContentType="application/inkml+xml"/>
  <Override PartName="/ppt/notesSlides/notesSlide11.xml" ContentType="application/vnd.openxmlformats-officedocument.presentationml.notesSlide+xml"/>
  <Override PartName="/ppt/ink/ink31.xml" ContentType="application/inkml+xml"/>
  <Override PartName="/ppt/ink/ink32.xml" ContentType="application/inkml+xml"/>
  <Override PartName="/ppt/ink/ink33.xml" ContentType="application/inkml+xml"/>
  <Override PartName="/ppt/notesSlides/notesSlide12.xml" ContentType="application/vnd.openxmlformats-officedocument.presentationml.notesSlide+xml"/>
  <Override PartName="/ppt/ink/ink34.xml" ContentType="application/inkml+xml"/>
  <Override PartName="/ppt/ink/ink35.xml" ContentType="application/inkml+xml"/>
  <Override PartName="/ppt/ink/ink36.xml" ContentType="application/inkml+xml"/>
  <Override PartName="/ppt/notesSlides/notesSlide13.xml" ContentType="application/vnd.openxmlformats-officedocument.presentationml.notesSlide+xml"/>
  <Override PartName="/ppt/ink/ink37.xml" ContentType="application/inkml+xml"/>
  <Override PartName="/ppt/ink/ink38.xml" ContentType="application/inkml+xml"/>
  <Override PartName="/ppt/ink/ink39.xml" ContentType="application/inkml+xml"/>
  <Override PartName="/ppt/notesSlides/notesSlide14.xml" ContentType="application/vnd.openxmlformats-officedocument.presentationml.notesSlide+xml"/>
  <Override PartName="/ppt/ink/ink40.xml" ContentType="application/inkml+xml"/>
  <Override PartName="/ppt/ink/ink41.xml" ContentType="application/inkml+xml"/>
  <Override PartName="/ppt/ink/ink42.xml" ContentType="application/inkml+xml"/>
  <Override PartName="/ppt/notesSlides/notesSlide15.xml" ContentType="application/vnd.openxmlformats-officedocument.presentationml.notesSlide+xml"/>
  <Override PartName="/ppt/ink/ink43.xml" ContentType="application/inkml+xml"/>
  <Override PartName="/ppt/ink/ink44.xml" ContentType="application/inkml+xml"/>
  <Override PartName="/ppt/ink/ink45.xml" ContentType="application/inkml+xml"/>
  <Override PartName="/ppt/notesSlides/notesSlide16.xml" ContentType="application/vnd.openxmlformats-officedocument.presentationml.notesSlide+xml"/>
  <Override PartName="/ppt/ink/ink46.xml" ContentType="application/inkml+xml"/>
  <Override PartName="/ppt/ink/ink47.xml" ContentType="application/inkml+xml"/>
  <Override PartName="/ppt/ink/ink48.xml" ContentType="application/inkml+xml"/>
  <Override PartName="/ppt/notesSlides/notesSlide17.xml" ContentType="application/vnd.openxmlformats-officedocument.presentationml.notesSlide+xml"/>
  <Override PartName="/ppt/ink/ink49.xml" ContentType="application/inkml+xml"/>
  <Override PartName="/ppt/ink/ink50.xml" ContentType="application/inkml+xml"/>
  <Override PartName="/ppt/ink/ink5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79" r:id="rId25"/>
    <p:sldId id="280" r:id="rId26"/>
    <p:sldId id="281" r:id="rId27"/>
    <p:sldId id="282" r:id="rId28"/>
    <p:sldId id="283" r:id="rId29"/>
    <p:sldId id="30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3" r:id="rId38"/>
    <p:sldId id="295" r:id="rId39"/>
    <p:sldId id="294" r:id="rId40"/>
    <p:sldId id="296" r:id="rId41"/>
    <p:sldId id="297" r:id="rId42"/>
    <p:sldId id="303" r:id="rId43"/>
    <p:sldId id="299" r:id="rId44"/>
    <p:sldId id="300" r:id="rId45"/>
    <p:sldId id="301" r:id="rId46"/>
    <p:sldId id="302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9" autoAdjust="0"/>
    <p:restoredTop sz="95061" autoAdjust="0"/>
  </p:normalViewPr>
  <p:slideViewPr>
    <p:cSldViewPr snapToGrid="0">
      <p:cViewPr varScale="1">
        <p:scale>
          <a:sx n="81" d="100"/>
          <a:sy n="81" d="100"/>
        </p:scale>
        <p:origin x="746" y="46"/>
      </p:cViewPr>
      <p:guideLst/>
    </p:cSldViewPr>
  </p:slideViewPr>
  <p:outlineViewPr>
    <p:cViewPr>
      <p:scale>
        <a:sx n="33" d="100"/>
        <a:sy n="33" d="100"/>
      </p:scale>
      <p:origin x="0" y="-197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B725A-90C6-4917-996C-04AA815D1B65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FCA72D-8EE3-42C5-97CD-E0D311C17B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12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045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003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222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817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17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687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687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53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37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575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39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47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83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6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91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18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767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80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314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6589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5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926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57544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67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429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16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03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92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93A6E132-425C-41C1-B669-B24879B5F303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E0E54A08-0A22-4707-B78F-632D9B04D6C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421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.xml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3.xml"/><Relationship Id="rId5" Type="http://schemas.openxmlformats.org/officeDocument/2006/relationships/image" Target="../media/image4.jpeg"/><Relationship Id="rId4" Type="http://schemas.openxmlformats.org/officeDocument/2006/relationships/image" Target="../media/image5.png"/><Relationship Id="rId9" Type="http://schemas.openxmlformats.org/officeDocument/2006/relationships/customXml" Target="../ink/ink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3" Type="http://schemas.openxmlformats.org/officeDocument/2006/relationships/image" Target="../media/image3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6.xml"/><Relationship Id="rId5" Type="http://schemas.openxmlformats.org/officeDocument/2006/relationships/image" Target="../media/image4.jpeg"/><Relationship Id="rId4" Type="http://schemas.openxmlformats.org/officeDocument/2006/relationships/image" Target="../media/image5.png"/><Relationship Id="rId9" Type="http://schemas.openxmlformats.org/officeDocument/2006/relationships/customXml" Target="../ink/ink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0.xml"/><Relationship Id="rId13" Type="http://schemas.openxmlformats.org/officeDocument/2006/relationships/image" Target="../media/image22.png"/><Relationship Id="rId3" Type="http://schemas.openxmlformats.org/officeDocument/2006/relationships/image" Target="../media/image3.jpeg"/><Relationship Id="rId7" Type="http://schemas.openxmlformats.org/officeDocument/2006/relationships/image" Target="../media/image18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9.xml"/><Relationship Id="rId11" Type="http://schemas.openxmlformats.org/officeDocument/2006/relationships/image" Target="../media/image20.png"/><Relationship Id="rId5" Type="http://schemas.openxmlformats.org/officeDocument/2006/relationships/image" Target="../media/image4.jpe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5.png"/><Relationship Id="rId9" Type="http://schemas.openxmlformats.org/officeDocument/2006/relationships/customXml" Target="../ink/ink21.xml"/><Relationship Id="rId1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ustomXml" Target="../ink/ink23.xml"/><Relationship Id="rId13" Type="http://schemas.openxmlformats.org/officeDocument/2006/relationships/image" Target="../media/image22.png"/><Relationship Id="rId18" Type="http://schemas.openxmlformats.org/officeDocument/2006/relationships/image" Target="../media/image30.png"/><Relationship Id="rId3" Type="http://schemas.openxmlformats.org/officeDocument/2006/relationships/image" Target="../media/image3.jpeg"/><Relationship Id="rId21" Type="http://schemas.openxmlformats.org/officeDocument/2006/relationships/image" Target="../media/image33.png"/><Relationship Id="rId7" Type="http://schemas.openxmlformats.org/officeDocument/2006/relationships/image" Target="../media/image18.png"/><Relationship Id="rId12" Type="http://schemas.openxmlformats.org/officeDocument/2006/relationships/image" Target="../media/image29.png"/><Relationship Id="rId17" Type="http://schemas.openxmlformats.org/officeDocument/2006/relationships/image" Target="../media/image26.png"/><Relationship Id="rId25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5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2.xml"/><Relationship Id="rId11" Type="http://schemas.openxmlformats.org/officeDocument/2006/relationships/image" Target="../media/image28.png"/><Relationship Id="rId24" Type="http://schemas.openxmlformats.org/officeDocument/2006/relationships/image" Target="../media/image36.png"/><Relationship Id="rId5" Type="http://schemas.openxmlformats.org/officeDocument/2006/relationships/image" Target="../media/image4.jpeg"/><Relationship Id="rId15" Type="http://schemas.openxmlformats.org/officeDocument/2006/relationships/image" Target="../media/image24.png"/><Relationship Id="rId23" Type="http://schemas.openxmlformats.org/officeDocument/2006/relationships/image" Target="../media/image35.png"/><Relationship Id="rId10" Type="http://schemas.openxmlformats.org/officeDocument/2006/relationships/image" Target="../media/image27.png"/><Relationship Id="rId19" Type="http://schemas.openxmlformats.org/officeDocument/2006/relationships/image" Target="../media/image31.png"/><Relationship Id="rId4" Type="http://schemas.openxmlformats.org/officeDocument/2006/relationships/image" Target="../media/image5.png"/><Relationship Id="rId9" Type="http://schemas.openxmlformats.org/officeDocument/2006/relationships/customXml" Target="../ink/ink24.xml"/><Relationship Id="rId14" Type="http://schemas.openxmlformats.org/officeDocument/2006/relationships/image" Target="../media/image23.png"/><Relationship Id="rId22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6.xml"/><Relationship Id="rId13" Type="http://schemas.openxmlformats.org/officeDocument/2006/relationships/image" Target="../media/image22.png"/><Relationship Id="rId18" Type="http://schemas.openxmlformats.org/officeDocument/2006/relationships/image" Target="../media/image38.png"/><Relationship Id="rId26" Type="http://schemas.openxmlformats.org/officeDocument/2006/relationships/image" Target="../media/image41.png"/><Relationship Id="rId3" Type="http://schemas.openxmlformats.org/officeDocument/2006/relationships/image" Target="../media/image3.jpeg"/><Relationship Id="rId21" Type="http://schemas.openxmlformats.org/officeDocument/2006/relationships/image" Target="../media/image33.png"/><Relationship Id="rId7" Type="http://schemas.openxmlformats.org/officeDocument/2006/relationships/image" Target="../media/image18.png"/><Relationship Id="rId12" Type="http://schemas.openxmlformats.org/officeDocument/2006/relationships/image" Target="../media/image29.png"/><Relationship Id="rId17" Type="http://schemas.openxmlformats.org/officeDocument/2006/relationships/image" Target="../media/image26.png"/><Relationship Id="rId25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5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5.xml"/><Relationship Id="rId11" Type="http://schemas.openxmlformats.org/officeDocument/2006/relationships/image" Target="../media/image28.png"/><Relationship Id="rId24" Type="http://schemas.openxmlformats.org/officeDocument/2006/relationships/image" Target="../media/image36.png"/><Relationship Id="rId5" Type="http://schemas.openxmlformats.org/officeDocument/2006/relationships/image" Target="../media/image4.jpeg"/><Relationship Id="rId15" Type="http://schemas.openxmlformats.org/officeDocument/2006/relationships/image" Target="../media/image24.png"/><Relationship Id="rId23" Type="http://schemas.openxmlformats.org/officeDocument/2006/relationships/image" Target="../media/image35.png"/><Relationship Id="rId10" Type="http://schemas.openxmlformats.org/officeDocument/2006/relationships/image" Target="../media/image27.png"/><Relationship Id="rId19" Type="http://schemas.openxmlformats.org/officeDocument/2006/relationships/image" Target="../media/image39.png"/><Relationship Id="rId4" Type="http://schemas.openxmlformats.org/officeDocument/2006/relationships/image" Target="../media/image5.png"/><Relationship Id="rId9" Type="http://schemas.openxmlformats.org/officeDocument/2006/relationships/customXml" Target="../ink/ink27.xml"/><Relationship Id="rId14" Type="http://schemas.openxmlformats.org/officeDocument/2006/relationships/image" Target="../media/image23.png"/><Relationship Id="rId22" Type="http://schemas.openxmlformats.org/officeDocument/2006/relationships/image" Target="../media/image34.png"/><Relationship Id="rId27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customXml" Target="../ink/ink29.xml"/><Relationship Id="rId13" Type="http://schemas.openxmlformats.org/officeDocument/2006/relationships/image" Target="../media/image22.png"/><Relationship Id="rId18" Type="http://schemas.openxmlformats.org/officeDocument/2006/relationships/image" Target="../media/image38.png"/><Relationship Id="rId26" Type="http://schemas.openxmlformats.org/officeDocument/2006/relationships/image" Target="../media/image41.png"/><Relationship Id="rId3" Type="http://schemas.openxmlformats.org/officeDocument/2006/relationships/image" Target="../media/image43.png"/><Relationship Id="rId21" Type="http://schemas.openxmlformats.org/officeDocument/2006/relationships/image" Target="../media/image33.png"/><Relationship Id="rId7" Type="http://schemas.openxmlformats.org/officeDocument/2006/relationships/image" Target="../media/image18.png"/><Relationship Id="rId12" Type="http://schemas.openxmlformats.org/officeDocument/2006/relationships/image" Target="../media/image29.png"/><Relationship Id="rId17" Type="http://schemas.openxmlformats.org/officeDocument/2006/relationships/image" Target="../media/image26.png"/><Relationship Id="rId25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5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8.xml"/><Relationship Id="rId11" Type="http://schemas.openxmlformats.org/officeDocument/2006/relationships/image" Target="../media/image28.png"/><Relationship Id="rId24" Type="http://schemas.openxmlformats.org/officeDocument/2006/relationships/image" Target="../media/image36.png"/><Relationship Id="rId5" Type="http://schemas.openxmlformats.org/officeDocument/2006/relationships/image" Target="../media/image5.png"/><Relationship Id="rId15" Type="http://schemas.openxmlformats.org/officeDocument/2006/relationships/image" Target="../media/image24.png"/><Relationship Id="rId23" Type="http://schemas.openxmlformats.org/officeDocument/2006/relationships/image" Target="../media/image35.png"/><Relationship Id="rId28" Type="http://schemas.openxmlformats.org/officeDocument/2006/relationships/image" Target="../media/image44.png"/><Relationship Id="rId10" Type="http://schemas.openxmlformats.org/officeDocument/2006/relationships/image" Target="../media/image27.png"/><Relationship Id="rId19" Type="http://schemas.openxmlformats.org/officeDocument/2006/relationships/image" Target="../media/image39.png"/><Relationship Id="rId4" Type="http://schemas.openxmlformats.org/officeDocument/2006/relationships/image" Target="../media/image3.jpeg"/><Relationship Id="rId9" Type="http://schemas.openxmlformats.org/officeDocument/2006/relationships/customXml" Target="../ink/ink30.xml"/><Relationship Id="rId14" Type="http://schemas.openxmlformats.org/officeDocument/2006/relationships/image" Target="../media/image23.png"/><Relationship Id="rId22" Type="http://schemas.openxmlformats.org/officeDocument/2006/relationships/image" Target="../media/image34.png"/><Relationship Id="rId27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customXml" Target="../ink/ink32.xml"/><Relationship Id="rId3" Type="http://schemas.openxmlformats.org/officeDocument/2006/relationships/image" Target="../media/image3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50.png"/><Relationship Id="rId5" Type="http://schemas.openxmlformats.org/officeDocument/2006/relationships/customXml" Target="../ink/ink31.xml"/><Relationship Id="rId10" Type="http://schemas.openxmlformats.org/officeDocument/2006/relationships/image" Target="../media/image4.jpeg"/><Relationship Id="rId4" Type="http://schemas.openxmlformats.org/officeDocument/2006/relationships/image" Target="../media/image5.png"/><Relationship Id="rId9" Type="http://schemas.openxmlformats.org/officeDocument/2006/relationships/customXml" Target="../ink/ink3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customXml" Target="../ink/ink35.xml"/><Relationship Id="rId13" Type="http://schemas.openxmlformats.org/officeDocument/2006/relationships/image" Target="../media/image54.png"/><Relationship Id="rId18" Type="http://schemas.openxmlformats.org/officeDocument/2006/relationships/image" Target="../media/image50.png"/><Relationship Id="rId3" Type="http://schemas.openxmlformats.org/officeDocument/2006/relationships/image" Target="../media/image3.jpeg"/><Relationship Id="rId7" Type="http://schemas.openxmlformats.org/officeDocument/2006/relationships/image" Target="../media/image18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4.xml"/><Relationship Id="rId11" Type="http://schemas.openxmlformats.org/officeDocument/2006/relationships/image" Target="../media/image52.png"/><Relationship Id="rId5" Type="http://schemas.openxmlformats.org/officeDocument/2006/relationships/image" Target="../media/image4.jpe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5.png"/><Relationship Id="rId9" Type="http://schemas.openxmlformats.org/officeDocument/2006/relationships/customXml" Target="../ink/ink36.xml"/><Relationship Id="rId1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customXml" Target="../ink/ink38.xml"/><Relationship Id="rId13" Type="http://schemas.openxmlformats.org/officeDocument/2006/relationships/image" Target="../media/image63.png"/><Relationship Id="rId18" Type="http://schemas.openxmlformats.org/officeDocument/2006/relationships/image" Target="../media/image58.png"/><Relationship Id="rId26" Type="http://schemas.openxmlformats.org/officeDocument/2006/relationships/image" Target="../media/image71.png"/><Relationship Id="rId3" Type="http://schemas.openxmlformats.org/officeDocument/2006/relationships/image" Target="../media/image59.png"/><Relationship Id="rId21" Type="http://schemas.openxmlformats.org/officeDocument/2006/relationships/image" Target="../media/image66.png"/><Relationship Id="rId7" Type="http://schemas.openxmlformats.org/officeDocument/2006/relationships/image" Target="../media/image18.png"/><Relationship Id="rId12" Type="http://schemas.openxmlformats.org/officeDocument/2006/relationships/image" Target="../media/image62.png"/><Relationship Id="rId17" Type="http://schemas.openxmlformats.org/officeDocument/2006/relationships/image" Target="../media/image57.png"/><Relationship Id="rId25" Type="http://schemas.openxmlformats.org/officeDocument/2006/relationships/image" Target="../media/image70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56.png"/><Relationship Id="rId20" Type="http://schemas.openxmlformats.org/officeDocument/2006/relationships/image" Target="../media/image65.png"/><Relationship Id="rId29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7.xml"/><Relationship Id="rId11" Type="http://schemas.openxmlformats.org/officeDocument/2006/relationships/image" Target="../media/image61.png"/><Relationship Id="rId24" Type="http://schemas.openxmlformats.org/officeDocument/2006/relationships/image" Target="../media/image69.png"/><Relationship Id="rId5" Type="http://schemas.openxmlformats.org/officeDocument/2006/relationships/image" Target="../media/image5.png"/><Relationship Id="rId15" Type="http://schemas.openxmlformats.org/officeDocument/2006/relationships/image" Target="../media/image55.png"/><Relationship Id="rId23" Type="http://schemas.openxmlformats.org/officeDocument/2006/relationships/image" Target="../media/image68.png"/><Relationship Id="rId28" Type="http://schemas.openxmlformats.org/officeDocument/2006/relationships/image" Target="../media/image73.png"/><Relationship Id="rId10" Type="http://schemas.openxmlformats.org/officeDocument/2006/relationships/image" Target="../media/image60.png"/><Relationship Id="rId19" Type="http://schemas.openxmlformats.org/officeDocument/2006/relationships/image" Target="../media/image64.png"/><Relationship Id="rId4" Type="http://schemas.openxmlformats.org/officeDocument/2006/relationships/image" Target="../media/image3.jpeg"/><Relationship Id="rId9" Type="http://schemas.openxmlformats.org/officeDocument/2006/relationships/customXml" Target="../ink/ink39.xml"/><Relationship Id="rId14" Type="http://schemas.openxmlformats.org/officeDocument/2006/relationships/image" Target="../media/image54.png"/><Relationship Id="rId22" Type="http://schemas.openxmlformats.org/officeDocument/2006/relationships/image" Target="../media/image67.png"/><Relationship Id="rId27" Type="http://schemas.openxmlformats.org/officeDocument/2006/relationships/image" Target="../media/image72.png"/><Relationship Id="rId30" Type="http://schemas.openxmlformats.org/officeDocument/2006/relationships/image" Target="../media/image4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customXml" Target="../ink/ink41.xml"/><Relationship Id="rId13" Type="http://schemas.openxmlformats.org/officeDocument/2006/relationships/image" Target="../media/image54.png"/><Relationship Id="rId18" Type="http://schemas.openxmlformats.org/officeDocument/2006/relationships/image" Target="../media/image64.png"/><Relationship Id="rId26" Type="http://schemas.openxmlformats.org/officeDocument/2006/relationships/image" Target="../media/image72.png"/><Relationship Id="rId3" Type="http://schemas.openxmlformats.org/officeDocument/2006/relationships/image" Target="../media/image59.png"/><Relationship Id="rId21" Type="http://schemas.openxmlformats.org/officeDocument/2006/relationships/image" Target="../media/image67.png"/><Relationship Id="rId7" Type="http://schemas.openxmlformats.org/officeDocument/2006/relationships/image" Target="../media/image18.png"/><Relationship Id="rId12" Type="http://schemas.openxmlformats.org/officeDocument/2006/relationships/image" Target="../media/image63.png"/><Relationship Id="rId17" Type="http://schemas.openxmlformats.org/officeDocument/2006/relationships/image" Target="../media/image58.png"/><Relationship Id="rId25" Type="http://schemas.openxmlformats.org/officeDocument/2006/relationships/image" Target="../media/image71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57.png"/><Relationship Id="rId20" Type="http://schemas.openxmlformats.org/officeDocument/2006/relationships/image" Target="../media/image66.png"/><Relationship Id="rId29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0.xml"/><Relationship Id="rId11" Type="http://schemas.openxmlformats.org/officeDocument/2006/relationships/image" Target="../media/image62.png"/><Relationship Id="rId24" Type="http://schemas.openxmlformats.org/officeDocument/2006/relationships/image" Target="../media/image70.png"/><Relationship Id="rId5" Type="http://schemas.openxmlformats.org/officeDocument/2006/relationships/image" Target="../media/image5.png"/><Relationship Id="rId15" Type="http://schemas.openxmlformats.org/officeDocument/2006/relationships/image" Target="../media/image56.png"/><Relationship Id="rId23" Type="http://schemas.openxmlformats.org/officeDocument/2006/relationships/image" Target="../media/image69.png"/><Relationship Id="rId28" Type="http://schemas.openxmlformats.org/officeDocument/2006/relationships/image" Target="../media/image74.png"/><Relationship Id="rId10" Type="http://schemas.openxmlformats.org/officeDocument/2006/relationships/image" Target="../media/image60.png"/><Relationship Id="rId19" Type="http://schemas.openxmlformats.org/officeDocument/2006/relationships/image" Target="../media/image65.png"/><Relationship Id="rId4" Type="http://schemas.openxmlformats.org/officeDocument/2006/relationships/image" Target="../media/image3.jpeg"/><Relationship Id="rId9" Type="http://schemas.openxmlformats.org/officeDocument/2006/relationships/customXml" Target="../ink/ink42.xml"/><Relationship Id="rId14" Type="http://schemas.openxmlformats.org/officeDocument/2006/relationships/image" Target="../media/image55.png"/><Relationship Id="rId22" Type="http://schemas.openxmlformats.org/officeDocument/2006/relationships/image" Target="../media/image68.png"/><Relationship Id="rId27" Type="http://schemas.openxmlformats.org/officeDocument/2006/relationships/image" Target="../media/image73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customXml" Target="../ink/ink44.xml"/><Relationship Id="rId13" Type="http://schemas.openxmlformats.org/officeDocument/2006/relationships/image" Target="../media/image79.png"/><Relationship Id="rId18" Type="http://schemas.openxmlformats.org/officeDocument/2006/relationships/image" Target="../media/image84.png"/><Relationship Id="rId26" Type="http://schemas.openxmlformats.org/officeDocument/2006/relationships/image" Target="../media/image92.png"/><Relationship Id="rId3" Type="http://schemas.openxmlformats.org/officeDocument/2006/relationships/image" Target="../media/image75.png"/><Relationship Id="rId21" Type="http://schemas.openxmlformats.org/officeDocument/2006/relationships/image" Target="../media/image87.png"/><Relationship Id="rId7" Type="http://schemas.openxmlformats.org/officeDocument/2006/relationships/image" Target="../media/image18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5" Type="http://schemas.openxmlformats.org/officeDocument/2006/relationships/image" Target="../media/image91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82.png"/><Relationship Id="rId20" Type="http://schemas.openxmlformats.org/officeDocument/2006/relationships/image" Target="../media/image86.png"/><Relationship Id="rId29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3.xml"/><Relationship Id="rId11" Type="http://schemas.openxmlformats.org/officeDocument/2006/relationships/image" Target="../media/image77.png"/><Relationship Id="rId24" Type="http://schemas.openxmlformats.org/officeDocument/2006/relationships/image" Target="../media/image90.png"/><Relationship Id="rId5" Type="http://schemas.openxmlformats.org/officeDocument/2006/relationships/image" Target="../media/image5.png"/><Relationship Id="rId15" Type="http://schemas.openxmlformats.org/officeDocument/2006/relationships/image" Target="../media/image81.png"/><Relationship Id="rId23" Type="http://schemas.openxmlformats.org/officeDocument/2006/relationships/image" Target="../media/image89.png"/><Relationship Id="rId28" Type="http://schemas.openxmlformats.org/officeDocument/2006/relationships/image" Target="../media/image94.png"/><Relationship Id="rId10" Type="http://schemas.openxmlformats.org/officeDocument/2006/relationships/image" Target="../media/image76.png"/><Relationship Id="rId19" Type="http://schemas.openxmlformats.org/officeDocument/2006/relationships/image" Target="../media/image85.png"/><Relationship Id="rId4" Type="http://schemas.openxmlformats.org/officeDocument/2006/relationships/image" Target="../media/image3.jpeg"/><Relationship Id="rId9" Type="http://schemas.openxmlformats.org/officeDocument/2006/relationships/customXml" Target="../ink/ink45.xml"/><Relationship Id="rId14" Type="http://schemas.openxmlformats.org/officeDocument/2006/relationships/image" Target="../media/image80.png"/><Relationship Id="rId22" Type="http://schemas.openxmlformats.org/officeDocument/2006/relationships/image" Target="../media/image88.png"/><Relationship Id="rId27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customXml" Target="../ink/ink47.xml"/><Relationship Id="rId13" Type="http://schemas.openxmlformats.org/officeDocument/2006/relationships/image" Target="../media/image411.png"/><Relationship Id="rId18" Type="http://schemas.openxmlformats.org/officeDocument/2006/relationships/image" Target="../media/image460.png"/><Relationship Id="rId26" Type="http://schemas.openxmlformats.org/officeDocument/2006/relationships/image" Target="../media/image540.png"/><Relationship Id="rId3" Type="http://schemas.openxmlformats.org/officeDocument/2006/relationships/image" Target="../media/image75.png"/><Relationship Id="rId21" Type="http://schemas.openxmlformats.org/officeDocument/2006/relationships/image" Target="../media/image490.png"/><Relationship Id="rId7" Type="http://schemas.openxmlformats.org/officeDocument/2006/relationships/image" Target="../media/image180.png"/><Relationship Id="rId12" Type="http://schemas.openxmlformats.org/officeDocument/2006/relationships/image" Target="../media/image401.png"/><Relationship Id="rId17" Type="http://schemas.openxmlformats.org/officeDocument/2006/relationships/image" Target="../media/image450.png"/><Relationship Id="rId25" Type="http://schemas.openxmlformats.org/officeDocument/2006/relationships/image" Target="../media/image530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441.png"/><Relationship Id="rId20" Type="http://schemas.openxmlformats.org/officeDocument/2006/relationships/image" Target="../media/image480.png"/><Relationship Id="rId29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6.xml"/><Relationship Id="rId11" Type="http://schemas.openxmlformats.org/officeDocument/2006/relationships/image" Target="../media/image391.png"/><Relationship Id="rId24" Type="http://schemas.openxmlformats.org/officeDocument/2006/relationships/image" Target="../media/image520.png"/><Relationship Id="rId5" Type="http://schemas.openxmlformats.org/officeDocument/2006/relationships/image" Target="../media/image5.png"/><Relationship Id="rId15" Type="http://schemas.openxmlformats.org/officeDocument/2006/relationships/image" Target="../media/image430.png"/><Relationship Id="rId23" Type="http://schemas.openxmlformats.org/officeDocument/2006/relationships/image" Target="../media/image510.png"/><Relationship Id="rId28" Type="http://schemas.openxmlformats.org/officeDocument/2006/relationships/image" Target="../media/image560.png"/><Relationship Id="rId10" Type="http://schemas.openxmlformats.org/officeDocument/2006/relationships/image" Target="../media/image380.png"/><Relationship Id="rId19" Type="http://schemas.openxmlformats.org/officeDocument/2006/relationships/image" Target="../media/image470.png"/><Relationship Id="rId4" Type="http://schemas.openxmlformats.org/officeDocument/2006/relationships/image" Target="../media/image3.jpeg"/><Relationship Id="rId9" Type="http://schemas.openxmlformats.org/officeDocument/2006/relationships/customXml" Target="../ink/ink48.xml"/><Relationship Id="rId14" Type="http://schemas.openxmlformats.org/officeDocument/2006/relationships/image" Target="../media/image421.png"/><Relationship Id="rId22" Type="http://schemas.openxmlformats.org/officeDocument/2006/relationships/image" Target="../media/image500.png"/><Relationship Id="rId27" Type="http://schemas.openxmlformats.org/officeDocument/2006/relationships/image" Target="../media/image55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customXml" Target="../ink/ink50.xml"/><Relationship Id="rId13" Type="http://schemas.openxmlformats.org/officeDocument/2006/relationships/image" Target="../media/image29.png"/><Relationship Id="rId18" Type="http://schemas.openxmlformats.org/officeDocument/2006/relationships/image" Target="../media/image26.png"/><Relationship Id="rId26" Type="http://schemas.openxmlformats.org/officeDocument/2006/relationships/image" Target="../media/image37.png"/><Relationship Id="rId3" Type="http://schemas.openxmlformats.org/officeDocument/2006/relationships/image" Target="../media/image43.png"/><Relationship Id="rId21" Type="http://schemas.openxmlformats.org/officeDocument/2006/relationships/image" Target="../media/image40.png"/><Relationship Id="rId7" Type="http://schemas.openxmlformats.org/officeDocument/2006/relationships/image" Target="../media/image18.png"/><Relationship Id="rId12" Type="http://schemas.openxmlformats.org/officeDocument/2006/relationships/image" Target="../media/image28.png"/><Relationship Id="rId17" Type="http://schemas.openxmlformats.org/officeDocument/2006/relationships/image" Target="../media/image25.png"/><Relationship Id="rId25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24.png"/><Relationship Id="rId20" Type="http://schemas.openxmlformats.org/officeDocument/2006/relationships/image" Target="../media/image39.png"/><Relationship Id="rId29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9.xml"/><Relationship Id="rId11" Type="http://schemas.openxmlformats.org/officeDocument/2006/relationships/image" Target="../media/image96.png"/><Relationship Id="rId24" Type="http://schemas.openxmlformats.org/officeDocument/2006/relationships/image" Target="../media/image35.png"/><Relationship Id="rId5" Type="http://schemas.openxmlformats.org/officeDocument/2006/relationships/image" Target="../media/image5.png"/><Relationship Id="rId15" Type="http://schemas.openxmlformats.org/officeDocument/2006/relationships/image" Target="../media/image23.png"/><Relationship Id="rId23" Type="http://schemas.openxmlformats.org/officeDocument/2006/relationships/image" Target="../media/image34.png"/><Relationship Id="rId28" Type="http://schemas.openxmlformats.org/officeDocument/2006/relationships/image" Target="../media/image42.png"/><Relationship Id="rId10" Type="http://schemas.openxmlformats.org/officeDocument/2006/relationships/image" Target="../media/image27.png"/><Relationship Id="rId19" Type="http://schemas.openxmlformats.org/officeDocument/2006/relationships/image" Target="../media/image38.png"/><Relationship Id="rId4" Type="http://schemas.openxmlformats.org/officeDocument/2006/relationships/image" Target="../media/image3.jpeg"/><Relationship Id="rId9" Type="http://schemas.openxmlformats.org/officeDocument/2006/relationships/customXml" Target="../ink/ink51.xml"/><Relationship Id="rId14" Type="http://schemas.openxmlformats.org/officeDocument/2006/relationships/image" Target="../media/image22.png"/><Relationship Id="rId22" Type="http://schemas.openxmlformats.org/officeDocument/2006/relationships/image" Target="../media/image33.png"/><Relationship Id="rId27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5.png"/><Relationship Id="rId9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5" Type="http://schemas.openxmlformats.org/officeDocument/2006/relationships/image" Target="../media/image4.jpeg"/><Relationship Id="rId4" Type="http://schemas.openxmlformats.org/officeDocument/2006/relationships/image" Target="../media/image5.png"/><Relationship Id="rId9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.xml"/><Relationship Id="rId5" Type="http://schemas.openxmlformats.org/officeDocument/2006/relationships/image" Target="../media/image4.jpeg"/><Relationship Id="rId4" Type="http://schemas.openxmlformats.org/officeDocument/2006/relationships/image" Target="../media/image5.png"/><Relationship Id="rId9" Type="http://schemas.openxmlformats.org/officeDocument/2006/relationships/customXml" Target="../ink/ink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.xml"/><Relationship Id="rId5" Type="http://schemas.openxmlformats.org/officeDocument/2006/relationships/image" Target="../media/image4.jpeg"/><Relationship Id="rId4" Type="http://schemas.openxmlformats.org/officeDocument/2006/relationships/image" Target="../media/image5.png"/><Relationship Id="rId9" Type="http://schemas.openxmlformats.org/officeDocument/2006/relationships/customXml" Target="../ink/ink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3E69D-BEA4-41AE-B1DC-F29EED8703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Dynamic Programming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43B078-EB95-4CD7-8CF9-0B31A31C0F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27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D919-4FED-4A94-A2B9-A2F99325B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33713-95B9-41AE-9FF1-CB0BC02D5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OPT(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i,j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dirty="0"/>
              <a:t> be the maximum number of eggs we can get on a legal path from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i,j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dirty="0"/>
              <a:t> to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(0,0)(</a:t>
            </a:r>
            <a:r>
              <a:rPr lang="en-US" dirty="0"/>
              <a:t>including the egg in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i,j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dirty="0"/>
              <a:t> if there is one)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What recursive calls do we need?</a:t>
            </a:r>
          </a:p>
          <a:p>
            <a:r>
              <a:rPr lang="en-US" dirty="0"/>
              <a:t>Don’t try to divide &amp; conquer, think closer to home…</a:t>
            </a:r>
          </a:p>
          <a:p>
            <a:r>
              <a:rPr lang="en-US" dirty="0"/>
              <a:t>We have to decide whether to go down or left…</a:t>
            </a:r>
          </a:p>
        </p:txBody>
      </p:sp>
    </p:spTree>
    <p:extLst>
      <p:ext uri="{BB962C8B-B14F-4D97-AF65-F5344CB8AC3E}">
        <p14:creationId xmlns:p14="http://schemas.microsoft.com/office/powerpoint/2010/main" val="3629788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2615B4-9491-43BB-8602-BA07B23EC9B9}"/>
              </a:ext>
            </a:extLst>
          </p:cNvPr>
          <p:cNvSpPr/>
          <p:nvPr/>
        </p:nvSpPr>
        <p:spPr>
          <a:xfrm>
            <a:off x="5581650" y="3800475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642859-20D8-4A57-A2E2-05BF03EDDA65}"/>
              </a:ext>
            </a:extLst>
          </p:cNvPr>
          <p:cNvSpPr/>
          <p:nvPr/>
        </p:nvSpPr>
        <p:spPr>
          <a:xfrm>
            <a:off x="6753225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827296-D1B7-41CE-B777-83597909A4D5}"/>
              </a:ext>
            </a:extLst>
          </p:cNvPr>
          <p:cNvSpPr/>
          <p:nvPr/>
        </p:nvSpPr>
        <p:spPr>
          <a:xfrm>
            <a:off x="938212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C8CFBB-8273-4E5F-BD8F-407314DF708A}"/>
              </a:ext>
            </a:extLst>
          </p:cNvPr>
          <p:cNvSpPr/>
          <p:nvPr/>
        </p:nvSpPr>
        <p:spPr>
          <a:xfrm>
            <a:off x="3286122" y="308570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741889-D0E7-4480-8D0D-9D7F50A68910}"/>
              </a:ext>
            </a:extLst>
          </p:cNvPr>
          <p:cNvSpPr/>
          <p:nvPr/>
        </p:nvSpPr>
        <p:spPr>
          <a:xfrm>
            <a:off x="3286123" y="3800474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75581E-6B25-4989-8D43-99435F3EF051}"/>
              </a:ext>
            </a:extLst>
          </p:cNvPr>
          <p:cNvSpPr/>
          <p:nvPr/>
        </p:nvSpPr>
        <p:spPr>
          <a:xfrm>
            <a:off x="3286124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8D0B43-2189-4F0B-A76A-D8F26D0E9BFE}"/>
              </a:ext>
            </a:extLst>
          </p:cNvPr>
          <p:cNvSpPr/>
          <p:nvPr/>
        </p:nvSpPr>
        <p:spPr>
          <a:xfrm>
            <a:off x="2143125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FBF1B040-D09F-4096-841E-8BA0C9B8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15" y="3715664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B2B233B-5015-44F4-87A1-E524646AE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66" y="4434557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AA34B3A-C46F-40EC-9510-A77054B8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3" y="3753518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723" y="244717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9D8F7AD-8B1A-41C6-A236-D5A7919BD20B}"/>
              </a:ext>
            </a:extLst>
          </p:cNvPr>
          <p:cNvSpPr txBox="1"/>
          <p:nvPr/>
        </p:nvSpPr>
        <p:spPr>
          <a:xfrm>
            <a:off x="735291" y="5175315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31B05C-6A92-4EA8-9AC2-16B0E70D09DC}"/>
              </a:ext>
            </a:extLst>
          </p:cNvPr>
          <p:cNvSpPr txBox="1"/>
          <p:nvPr/>
        </p:nvSpPr>
        <p:spPr>
          <a:xfrm>
            <a:off x="692771" y="4499006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(0,1)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85A3CF-185B-4A23-9096-05AC1B3AA6C2}"/>
              </a:ext>
            </a:extLst>
          </p:cNvPr>
          <p:cNvSpPr txBox="1"/>
          <p:nvPr/>
        </p:nvSpPr>
        <p:spPr>
          <a:xfrm>
            <a:off x="735291" y="3780113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(0,2)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A05E72-825E-4329-922C-54B8C6742836}"/>
              </a:ext>
            </a:extLst>
          </p:cNvPr>
          <p:cNvSpPr txBox="1"/>
          <p:nvPr/>
        </p:nvSpPr>
        <p:spPr>
          <a:xfrm>
            <a:off x="1835379" y="4499006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(1,1)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43783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Star: 5 Points 39">
            <a:extLst>
              <a:ext uri="{FF2B5EF4-FFF2-40B4-BE49-F238E27FC236}">
                <a16:creationId xmlns:a16="http://schemas.microsoft.com/office/drawing/2014/main" id="{5FE680F2-D665-4B90-9147-6E5FC5CB4658}"/>
              </a:ext>
            </a:extLst>
          </p:cNvPr>
          <p:cNvSpPr/>
          <p:nvPr/>
        </p:nvSpPr>
        <p:spPr>
          <a:xfrm>
            <a:off x="7766725" y="1534370"/>
            <a:ext cx="581856" cy="504758"/>
          </a:xfrm>
          <a:prstGeom prst="star5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42">
            <a:extLst>
              <a:ext uri="{FF2B5EF4-FFF2-40B4-BE49-F238E27FC236}">
                <a16:creationId xmlns:a16="http://schemas.microsoft.com/office/drawing/2014/main" id="{821FDC25-A5C6-45FE-B794-31F870833B74}"/>
              </a:ext>
            </a:extLst>
          </p:cNvPr>
          <p:cNvSpPr/>
          <p:nvPr/>
        </p:nvSpPr>
        <p:spPr>
          <a:xfrm>
            <a:off x="8966452" y="2237547"/>
            <a:ext cx="581856" cy="504758"/>
          </a:xfrm>
          <a:prstGeom prst="star5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tar: 5 Points 43">
            <a:extLst>
              <a:ext uri="{FF2B5EF4-FFF2-40B4-BE49-F238E27FC236}">
                <a16:creationId xmlns:a16="http://schemas.microsoft.com/office/drawing/2014/main" id="{95CE0632-35FF-490A-A1E2-5F9B32A38448}"/>
              </a:ext>
            </a:extLst>
          </p:cNvPr>
          <p:cNvSpPr/>
          <p:nvPr/>
        </p:nvSpPr>
        <p:spPr>
          <a:xfrm>
            <a:off x="6661543" y="1567100"/>
            <a:ext cx="581856" cy="504758"/>
          </a:xfrm>
          <a:prstGeom prst="star5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tar: 5 Points 44">
            <a:extLst>
              <a:ext uri="{FF2B5EF4-FFF2-40B4-BE49-F238E27FC236}">
                <a16:creationId xmlns:a16="http://schemas.microsoft.com/office/drawing/2014/main" id="{A21DB516-018C-400F-995A-897F9CEBE0D8}"/>
              </a:ext>
            </a:extLst>
          </p:cNvPr>
          <p:cNvSpPr/>
          <p:nvPr/>
        </p:nvSpPr>
        <p:spPr>
          <a:xfrm>
            <a:off x="7861270" y="2270277"/>
            <a:ext cx="581856" cy="504758"/>
          </a:xfrm>
          <a:prstGeom prst="star5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tar: 5 Points 45">
            <a:extLst>
              <a:ext uri="{FF2B5EF4-FFF2-40B4-BE49-F238E27FC236}">
                <a16:creationId xmlns:a16="http://schemas.microsoft.com/office/drawing/2014/main" id="{2A3AA927-B31B-4DC2-A594-D3918440FDC5}"/>
              </a:ext>
            </a:extLst>
          </p:cNvPr>
          <p:cNvSpPr/>
          <p:nvPr/>
        </p:nvSpPr>
        <p:spPr>
          <a:xfrm>
            <a:off x="8968449" y="2990110"/>
            <a:ext cx="581856" cy="504758"/>
          </a:xfrm>
          <a:prstGeom prst="star5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9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904C9-2B30-4F22-BBFA-3B2DFE8DD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Recursive Baby Yoda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4B3F1-D205-4D24-B7EC-2FFC11F2C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Let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OPT(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i,j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dirty="0"/>
              <a:t> be the maximum number of eggs we can get on a legal path from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i,j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dirty="0"/>
              <a:t> to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(0,0)(</a:t>
            </a:r>
            <a:r>
              <a:rPr lang="en-US" dirty="0"/>
              <a:t>including the egg in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i,j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dirty="0"/>
              <a:t> if there is one)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Base Case?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Recursive case?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8DE27F-A866-4070-8E33-57DC47010704}"/>
              </a:ext>
            </a:extLst>
          </p:cNvPr>
          <p:cNvSpPr txBox="1"/>
          <p:nvPr/>
        </p:nvSpPr>
        <p:spPr>
          <a:xfrm>
            <a:off x="942680" y="3506771"/>
            <a:ext cx="964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At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(0,0)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, nowhere to go, return </a:t>
            </a:r>
            <a:r>
              <a:rPr lang="en-US" sz="24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eggs[0][0]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36FEA0B-642A-426A-80D8-BF68A2B52475}"/>
                  </a:ext>
                </a:extLst>
              </p:cNvPr>
              <p:cNvSpPr txBox="1"/>
              <p:nvPr/>
            </p:nvSpPr>
            <p:spPr>
              <a:xfrm>
                <a:off x="942680" y="4677233"/>
                <a:ext cx="9648334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Find best path to left 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OPT(i-1, j)</a:t>
                </a:r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, and down 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OPT(i,j-1)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Take 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max</a:t>
                </a:r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of those, add in 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eggs[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Need some error handling (can’t go off the edge)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And if we’re on rocks, we can’t get to the end 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(return -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36FEA0B-642A-426A-80D8-BF68A2B52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680" y="4677233"/>
                <a:ext cx="9648334" cy="1569660"/>
              </a:xfrm>
              <a:prstGeom prst="rect">
                <a:avLst/>
              </a:prstGeom>
              <a:blipFill>
                <a:blip r:embed="rId2"/>
                <a:stretch>
                  <a:fillRect l="-1011" t="-4264" b="-8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804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BEE16-F2B5-4792-B31F-B01D389F8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Recursive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FAA9EB-83F2-4936-A4E3-0C01E14F16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FindOPT(int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i,int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j, bool[][] rocks, bool[][] eggs)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&lt;0 || j &lt; 0) return -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 </m:t>
                    </m:r>
                  </m:oMath>
                </a14:m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if(rocks[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][j]) return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−∞</m:t>
                    </m:r>
                  </m:oMath>
                </a14:m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==0 &amp;&amp; j==0) return eggs[0][0]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int left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FindOPT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(i-1,j,rocks,eggs)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int down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FindOPT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(i,j-1,rocks,eggs)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return Max(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left,down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 + eggs[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FAA9EB-83F2-4936-A4E3-0C01E14F16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20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1705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8539A-4EB4-421C-8B00-A5D91CCEC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 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C7F085-478F-4018-822B-2B9EFCAE6E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420368" cy="484550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Courier New" panose="02070309020205020404" pitchFamily="49" charset="0"/>
                        </a:rPr>
                        <m:t>𝑂𝑃𝑇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𝑗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Courier New" panose="02070309020205020404" pitchFamily="49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−∞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𝑟𝑜𝑐𝑘𝑠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𝑗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is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true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−∞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&lt;0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or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𝑒𝑔𝑔𝑠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0,0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=0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and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=0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max</m:t>
                                  </m:r>
                                </m:fName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𝑂𝑃𝑇</m:t>
                                      </m:r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−1,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𝑗</m:t>
                                          </m:r>
                                        </m:e>
                                      </m:d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, 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𝑂𝑃𝑇</m:t>
                                      </m:r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𝑒𝑔𝑔𝑠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𝑗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otherwise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b="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r>
                  <a:rPr lang="en-US" dirty="0"/>
                  <a:t>Recurrences can also be used for outputs of a recursive function (not just their running times!)</a:t>
                </a:r>
              </a:p>
              <a:p>
                <a:pPr marL="0" indent="0">
                  <a:buNone/>
                </a:pPr>
                <a:r>
                  <a:rPr lang="en-US" dirty="0"/>
                  <a:t>This definition is a little more compact than code.</a:t>
                </a:r>
              </a:p>
              <a:p>
                <a:pPr marL="0" indent="0">
                  <a:buNone/>
                </a:pPr>
                <a:r>
                  <a:rPr lang="en-US" dirty="0"/>
                  <a:t>	And you could write a recursive function for a recurrence like this.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C7F085-478F-4018-822B-2B9EFCAE6E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420368" cy="4845504"/>
              </a:xfrm>
              <a:blipFill>
                <a:blip r:embed="rId2"/>
                <a:stretch>
                  <a:fillRect l="-1494" t="-1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1399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8504E-0E4F-4183-83C6-78B7F0564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Analyzing the recursive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C7DCC8-01F9-4A94-AF22-6CA37C681F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So…how does the code work? What’s its running time?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≥0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and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≥0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Master Theorem says…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C7DCC8-01F9-4A94-AF22-6CA37C681F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5901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8504E-0E4F-4183-83C6-78B7F0564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Analyzing the recursive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C7DCC8-01F9-4A94-AF22-6CA37C681F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So…how does the code work? What’s its running time?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≥0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and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≥0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Master Theorem doesn’t help. </a:t>
                </a:r>
              </a:p>
              <a:p>
                <a:r>
                  <a:rPr lang="en-US" dirty="0"/>
                  <a:t>Not even the fancy version on Wikipedia that handled the logs last time.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C7DCC8-01F9-4A94-AF22-6CA37C681F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 r="-1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0670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7B9C0-2E83-4C96-8BE8-3A4C9B9FC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Tree Method, Maybe…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2BEDB70-0B9E-4281-A218-91E572BDD833}"/>
              </a:ext>
            </a:extLst>
          </p:cNvPr>
          <p:cNvGrpSpPr/>
          <p:nvPr/>
        </p:nvGrpSpPr>
        <p:grpSpPr>
          <a:xfrm>
            <a:off x="925830" y="1513001"/>
            <a:ext cx="10090743" cy="3693726"/>
            <a:chOff x="925830" y="1513001"/>
            <a:chExt cx="10090743" cy="369372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8805995-52A4-4D87-973B-213CA1E86D34}"/>
                </a:ext>
              </a:extLst>
            </p:cNvPr>
            <p:cNvSpPr/>
            <p:nvPr/>
          </p:nvSpPr>
          <p:spPr>
            <a:xfrm>
              <a:off x="5274297" y="1513001"/>
              <a:ext cx="1291472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r,c</a:t>
              </a:r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D6FB324-8A57-4E41-919D-9BE433694A0F}"/>
                </a:ext>
              </a:extLst>
            </p:cNvPr>
            <p:cNvSpPr/>
            <p:nvPr/>
          </p:nvSpPr>
          <p:spPr>
            <a:xfrm>
              <a:off x="2405406" y="2410117"/>
              <a:ext cx="1291472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(r-1,c)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116404D-0B1D-4A98-AD2F-CBE7BF8EA284}"/>
                </a:ext>
              </a:extLst>
            </p:cNvPr>
            <p:cNvCxnSpPr>
              <a:stCxn id="4" idx="1"/>
              <a:endCxn id="5" idx="0"/>
            </p:cNvCxnSpPr>
            <p:nvPr/>
          </p:nvCxnSpPr>
          <p:spPr>
            <a:xfrm flipH="1">
              <a:off x="3051142" y="1776952"/>
              <a:ext cx="2223155" cy="633165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B9DE61C-5E5B-4378-8EB2-B329CF335042}"/>
                </a:ext>
              </a:extLst>
            </p:cNvPr>
            <p:cNvSpPr/>
            <p:nvPr/>
          </p:nvSpPr>
          <p:spPr>
            <a:xfrm>
              <a:off x="925830" y="3676447"/>
              <a:ext cx="1446581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(r-2,c)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4C4901D-2FC3-496C-A542-3A3A54B1344D}"/>
                </a:ext>
              </a:extLst>
            </p:cNvPr>
            <p:cNvSpPr/>
            <p:nvPr/>
          </p:nvSpPr>
          <p:spPr>
            <a:xfrm>
              <a:off x="3696877" y="3676447"/>
              <a:ext cx="1446581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(r-1,c-1)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BDE16E8-0F09-4F78-9133-B618EF276002}"/>
                </a:ext>
              </a:extLst>
            </p:cNvPr>
            <p:cNvCxnSpPr>
              <a:cxnSpLocks/>
              <a:stCxn id="5" idx="1"/>
              <a:endCxn id="13" idx="0"/>
            </p:cNvCxnSpPr>
            <p:nvPr/>
          </p:nvCxnSpPr>
          <p:spPr>
            <a:xfrm flipH="1">
              <a:off x="1649121" y="2674068"/>
              <a:ext cx="756285" cy="100237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2B51DD0-7803-4F3B-AAD7-54E7E2919D07}"/>
                </a:ext>
              </a:extLst>
            </p:cNvPr>
            <p:cNvCxnSpPr>
              <a:cxnSpLocks/>
              <a:stCxn id="5" idx="3"/>
              <a:endCxn id="14" idx="0"/>
            </p:cNvCxnSpPr>
            <p:nvPr/>
          </p:nvCxnSpPr>
          <p:spPr>
            <a:xfrm>
              <a:off x="3696878" y="2674068"/>
              <a:ext cx="723290" cy="100237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03F2AD-87C9-48B9-9905-49ABFF52EE9E}"/>
                </a:ext>
              </a:extLst>
            </p:cNvPr>
            <p:cNvSpPr/>
            <p:nvPr/>
          </p:nvSpPr>
          <p:spPr>
            <a:xfrm>
              <a:off x="8278521" y="2410117"/>
              <a:ext cx="1291472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(r,c-1)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30D5D52-9CD3-469A-ACD3-3EB0BC948CEB}"/>
                </a:ext>
              </a:extLst>
            </p:cNvPr>
            <p:cNvSpPr/>
            <p:nvPr/>
          </p:nvSpPr>
          <p:spPr>
            <a:xfrm>
              <a:off x="6798945" y="3676447"/>
              <a:ext cx="1446581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(r-1,c-1)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2C1EBCC-05A7-4326-9F3B-B5A277865D82}"/>
                </a:ext>
              </a:extLst>
            </p:cNvPr>
            <p:cNvSpPr/>
            <p:nvPr/>
          </p:nvSpPr>
          <p:spPr>
            <a:xfrm>
              <a:off x="9569992" y="3676447"/>
              <a:ext cx="1446581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(r,c-2)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E27AA68-26CB-4A97-AB1E-5CEA25C0F65F}"/>
                </a:ext>
              </a:extLst>
            </p:cNvPr>
            <p:cNvCxnSpPr>
              <a:cxnSpLocks/>
              <a:stCxn id="23" idx="1"/>
              <a:endCxn id="24" idx="0"/>
            </p:cNvCxnSpPr>
            <p:nvPr/>
          </p:nvCxnSpPr>
          <p:spPr>
            <a:xfrm flipH="1">
              <a:off x="7522236" y="2674068"/>
              <a:ext cx="756285" cy="100237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CF70180-5E7A-46C8-87FA-C6878EFEA7B5}"/>
                </a:ext>
              </a:extLst>
            </p:cNvPr>
            <p:cNvCxnSpPr>
              <a:cxnSpLocks/>
              <a:stCxn id="23" idx="3"/>
              <a:endCxn id="25" idx="0"/>
            </p:cNvCxnSpPr>
            <p:nvPr/>
          </p:nvCxnSpPr>
          <p:spPr>
            <a:xfrm>
              <a:off x="9569993" y="2674068"/>
              <a:ext cx="723290" cy="100237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0D57D89-C80E-4F11-B898-BF71675C617F}"/>
                </a:ext>
              </a:extLst>
            </p:cNvPr>
            <p:cNvCxnSpPr>
              <a:cxnSpLocks/>
              <a:stCxn id="4" idx="3"/>
              <a:endCxn id="23" idx="0"/>
            </p:cNvCxnSpPr>
            <p:nvPr/>
          </p:nvCxnSpPr>
          <p:spPr>
            <a:xfrm>
              <a:off x="6565769" y="1776952"/>
              <a:ext cx="2358488" cy="633165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8B47FC7-C861-43E2-B3BC-CA06DBFE96AA}"/>
                </a:ext>
              </a:extLst>
            </p:cNvPr>
            <p:cNvSpPr txBox="1"/>
            <p:nvPr/>
          </p:nvSpPr>
          <p:spPr>
            <a:xfrm rot="5400000">
              <a:off x="1289075" y="4572000"/>
              <a:ext cx="720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EB1FA75-004A-40B6-B5B3-80321384CAA6}"/>
                </a:ext>
              </a:extLst>
            </p:cNvPr>
            <p:cNvSpPr txBox="1"/>
            <p:nvPr/>
          </p:nvSpPr>
          <p:spPr>
            <a:xfrm rot="5400000">
              <a:off x="4121810" y="4662016"/>
              <a:ext cx="720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726179F-DE78-4F7B-8A0E-430C9BFD7039}"/>
                </a:ext>
              </a:extLst>
            </p:cNvPr>
            <p:cNvSpPr txBox="1"/>
            <p:nvPr/>
          </p:nvSpPr>
          <p:spPr>
            <a:xfrm rot="5400000">
              <a:off x="7204455" y="4572000"/>
              <a:ext cx="720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2BD3556-C726-4667-88CC-C2854D17327F}"/>
                </a:ext>
              </a:extLst>
            </p:cNvPr>
            <p:cNvSpPr txBox="1"/>
            <p:nvPr/>
          </p:nvSpPr>
          <p:spPr>
            <a:xfrm rot="5400000">
              <a:off x="10102435" y="4662016"/>
              <a:ext cx="720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70027DB-6A4A-4CBA-B2BE-72684868F502}"/>
                  </a:ext>
                </a:extLst>
              </p:cNvPr>
              <p:cNvSpPr txBox="1"/>
              <p:nvPr/>
            </p:nvSpPr>
            <p:spPr>
              <a:xfrm>
                <a:off x="801536" y="5336522"/>
                <a:ext cx="67207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When do we hit the base case?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Sometime between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min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⁡(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𝑟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𝑐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𝑟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𝑐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levels.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70027DB-6A4A-4CBA-B2BE-72684868F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536" y="5336522"/>
                <a:ext cx="6720700" cy="830997"/>
              </a:xfrm>
              <a:prstGeom prst="rect">
                <a:avLst/>
              </a:prstGeom>
              <a:blipFill>
                <a:blip r:embed="rId2"/>
                <a:stretch>
                  <a:fillRect l="-1360" t="-5109" b="-16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6102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E4D37-0548-46C9-8F1B-ABBAA466F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Tree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3ADF10EA-661D-4429-AE87-4756B7D6565A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85677723"/>
                  </p:ext>
                </p:extLst>
              </p:nvPr>
            </p:nvGraphicFramePr>
            <p:xfrm>
              <a:off x="574675" y="1463675"/>
              <a:ext cx="8666481" cy="4599942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888827">
                      <a:extLst>
                        <a:ext uri="{9D8B030D-6E8A-4147-A177-3AD203B41FA5}">
                          <a16:colId xmlns:a16="http://schemas.microsoft.com/office/drawing/2014/main" val="4000347119"/>
                        </a:ext>
                      </a:extLst>
                    </a:gridCol>
                    <a:gridCol w="2888827">
                      <a:extLst>
                        <a:ext uri="{9D8B030D-6E8A-4147-A177-3AD203B41FA5}">
                          <a16:colId xmlns:a16="http://schemas.microsoft.com/office/drawing/2014/main" val="2510917491"/>
                        </a:ext>
                      </a:extLst>
                    </a:gridCol>
                    <a:gridCol w="2888827">
                      <a:extLst>
                        <a:ext uri="{9D8B030D-6E8A-4147-A177-3AD203B41FA5}">
                          <a16:colId xmlns:a16="http://schemas.microsoft.com/office/drawing/2014/main" val="2344572522"/>
                        </a:ext>
                      </a:extLst>
                    </a:gridCol>
                  </a:tblGrid>
                  <a:tr h="766657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Nodes at level 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oMath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257695"/>
                      </a:ext>
                    </a:extLst>
                  </a:tr>
                  <a:tr h="766657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Work/node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800" b="0" i="0" smtClean="0">
                                    <a:latin typeface="Cambria Math" panose="02040503050406030204" pitchFamily="18" charset="0"/>
                                  </a:rPr>
                                  <m:t>Θ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(1)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7185021"/>
                      </a:ext>
                    </a:extLst>
                  </a:tr>
                  <a:tr h="766657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Work at level 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oMath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800" b="0" i="0" smtClean="0">
                                    <a:latin typeface="Cambria Math" panose="02040503050406030204" pitchFamily="18" charset="0"/>
                                  </a:rPr>
                                  <m:t>Θ</m:t>
                                </m:r>
                                <m:d>
                                  <m:d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  <m:sup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8057927"/>
                      </a:ext>
                    </a:extLst>
                  </a:tr>
                  <a:tr h="766657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Base Case level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At least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At most 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oMath>
                          </a14:m>
                          <a:endParaRPr 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025676"/>
                      </a:ext>
                    </a:extLst>
                  </a:tr>
                  <a:tr h="766657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Work at base case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800" b="0" i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d>
                                  <m:d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  <m:sup>
                                        <m:func>
                                          <m:funcPr>
                                            <m:ctrlPr>
                                              <a:rPr lang="en-US" sz="28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2800" b="0" i="0" smtClean="0">
                                                <a:latin typeface="Cambria Math" panose="02040503050406030204" pitchFamily="18" charset="0"/>
                                              </a:rPr>
                                              <m:t>min</m:t>
                                            </m:r>
                                          </m:fName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sz="2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2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  <m:r>
                                                  <a:rPr lang="en-US" sz="2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,</m:t>
                                                </m:r>
                                                <m:r>
                                                  <a:rPr lang="en-US" sz="2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𝑐</m:t>
                                                </m:r>
                                              </m:e>
                                            </m:d>
                                          </m:e>
                                        </m:func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d>
                                  <m:d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  <m:sup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3438909"/>
                      </a:ext>
                    </a:extLst>
                  </a:tr>
                  <a:tr h="766657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Total work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func>
                                        <m:funcPr>
                                          <m:ctrlP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800" b="0" i="0" smtClean="0">
                                              <a:latin typeface="Cambria Math" panose="02040503050406030204" pitchFamily="18" charset="0"/>
                                            </a:rPr>
                                            <m:t>min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en-US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  <m:r>
                                                <a:rPr lang="en-US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US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e>
                                          </m:d>
                                        </m:e>
                                      </m:func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sz="28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78398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3ADF10EA-661D-4429-AE87-4756B7D6565A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85677723"/>
                  </p:ext>
                </p:extLst>
              </p:nvPr>
            </p:nvGraphicFramePr>
            <p:xfrm>
              <a:off x="574675" y="1463675"/>
              <a:ext cx="8666481" cy="4599942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888827">
                      <a:extLst>
                        <a:ext uri="{9D8B030D-6E8A-4147-A177-3AD203B41FA5}">
                          <a16:colId xmlns:a16="http://schemas.microsoft.com/office/drawing/2014/main" val="4000347119"/>
                        </a:ext>
                      </a:extLst>
                    </a:gridCol>
                    <a:gridCol w="2888827">
                      <a:extLst>
                        <a:ext uri="{9D8B030D-6E8A-4147-A177-3AD203B41FA5}">
                          <a16:colId xmlns:a16="http://schemas.microsoft.com/office/drawing/2014/main" val="2510917491"/>
                        </a:ext>
                      </a:extLst>
                    </a:gridCol>
                    <a:gridCol w="2888827">
                      <a:extLst>
                        <a:ext uri="{9D8B030D-6E8A-4147-A177-3AD203B41FA5}">
                          <a16:colId xmlns:a16="http://schemas.microsoft.com/office/drawing/2014/main" val="2344572522"/>
                        </a:ext>
                      </a:extLst>
                    </a:gridCol>
                  </a:tblGrid>
                  <a:tr h="76665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1" t="-7937" r="-200633" b="-5007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1" t="-7937" r="-100633" b="-5007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257695"/>
                      </a:ext>
                    </a:extLst>
                  </a:tr>
                  <a:tr h="766657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Work/node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1" t="-107937" r="-100633" b="-4007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7185021"/>
                      </a:ext>
                    </a:extLst>
                  </a:tr>
                  <a:tr h="76665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1" t="-207937" r="-200633" b="-3007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1" t="-207937" r="-100633" b="-3007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78057927"/>
                      </a:ext>
                    </a:extLst>
                  </a:tr>
                  <a:tr h="766657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Base Case level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1" t="-310400" r="-100633" b="-203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211" t="-310400" r="-633" b="-2032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2025676"/>
                      </a:ext>
                    </a:extLst>
                  </a:tr>
                  <a:tr h="766657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Work at base case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1" t="-407143" r="-100633" b="-1015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211" t="-407143" r="-633" b="-1015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3438909"/>
                      </a:ext>
                    </a:extLst>
                  </a:tr>
                  <a:tr h="766657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Total work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1" t="-507143" r="-100633" b="-15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211" t="-507143" r="-633" b="-15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978398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D9B4198D-1C2B-45AD-B38C-1707AA31AC81}"/>
              </a:ext>
            </a:extLst>
          </p:cNvPr>
          <p:cNvSpPr txBox="1"/>
          <p:nvPr/>
        </p:nvSpPr>
        <p:spPr>
          <a:xfrm>
            <a:off x="9424035" y="1445895"/>
            <a:ext cx="24745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Overall work is sum over all levels – each level has twice the work as the last, so the last level is about half the total work.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C30F2B-A5EA-4CEA-B2C5-1F9524A9CE48}"/>
                  </a:ext>
                </a:extLst>
              </p:cNvPr>
              <p:cNvSpPr txBox="1"/>
              <p:nvPr/>
            </p:nvSpPr>
            <p:spPr>
              <a:xfrm>
                <a:off x="177166" y="6155055"/>
                <a:ext cx="112471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Tight big-O depends on relationship between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…but regardless – it’s slow.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C30F2B-A5EA-4CEA-B2C5-1F9524A9C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66" y="6155055"/>
                <a:ext cx="11247120" cy="461665"/>
              </a:xfrm>
              <a:prstGeom prst="rect">
                <a:avLst/>
              </a:prstGeom>
              <a:blipFill>
                <a:blip r:embed="rId3"/>
                <a:stretch>
                  <a:fillRect l="-813" t="-9333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5955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CADBE-9FAC-4B77-BA70-32A8F048D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E3F14-E4E4-499A-8E97-0E9B4AF0F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That’s way too slow…but it doesn’t have to be.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2FFF1C5-658F-4155-AC3E-D15FCF9A3C32}"/>
              </a:ext>
            </a:extLst>
          </p:cNvPr>
          <p:cNvGrpSpPr/>
          <p:nvPr/>
        </p:nvGrpSpPr>
        <p:grpSpPr>
          <a:xfrm>
            <a:off x="958880" y="2273165"/>
            <a:ext cx="10090743" cy="3693726"/>
            <a:chOff x="958880" y="2273165"/>
            <a:chExt cx="10090743" cy="369372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50A23E8-0D5F-47FE-8537-C19F87DC614E}"/>
                </a:ext>
              </a:extLst>
            </p:cNvPr>
            <p:cNvSpPr/>
            <p:nvPr/>
          </p:nvSpPr>
          <p:spPr>
            <a:xfrm>
              <a:off x="5307347" y="2273165"/>
              <a:ext cx="1291472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r,c</a:t>
              </a:r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293B02C-BD61-4D60-9377-E93BB8F5ECCA}"/>
                </a:ext>
              </a:extLst>
            </p:cNvPr>
            <p:cNvSpPr/>
            <p:nvPr/>
          </p:nvSpPr>
          <p:spPr>
            <a:xfrm>
              <a:off x="2438456" y="3170281"/>
              <a:ext cx="1291472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(r-1,c)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5956EA6-719F-483A-A513-FFFBFC9B4669}"/>
                </a:ext>
              </a:extLst>
            </p:cNvPr>
            <p:cNvCxnSpPr>
              <a:stCxn id="5" idx="1"/>
              <a:endCxn id="6" idx="0"/>
            </p:cNvCxnSpPr>
            <p:nvPr/>
          </p:nvCxnSpPr>
          <p:spPr>
            <a:xfrm flipH="1">
              <a:off x="3084192" y="2537116"/>
              <a:ext cx="2223155" cy="633165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A28975E-19A9-4F3C-B6C8-6CD2DD414086}"/>
                </a:ext>
              </a:extLst>
            </p:cNvPr>
            <p:cNvSpPr/>
            <p:nvPr/>
          </p:nvSpPr>
          <p:spPr>
            <a:xfrm>
              <a:off x="958880" y="4436611"/>
              <a:ext cx="1446581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(r-2,c)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C5D10A6-874D-492D-BBFE-E2FD4DB2A3C5}"/>
                </a:ext>
              </a:extLst>
            </p:cNvPr>
            <p:cNvSpPr/>
            <p:nvPr/>
          </p:nvSpPr>
          <p:spPr>
            <a:xfrm>
              <a:off x="3729927" y="4436611"/>
              <a:ext cx="1446581" cy="527901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(r-1,c-1)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FA42EB3-AAEE-4E4B-B78F-75FF4C7CBA36}"/>
                </a:ext>
              </a:extLst>
            </p:cNvPr>
            <p:cNvCxnSpPr>
              <a:cxnSpLocks/>
              <a:stCxn id="6" idx="1"/>
              <a:endCxn id="8" idx="0"/>
            </p:cNvCxnSpPr>
            <p:nvPr/>
          </p:nvCxnSpPr>
          <p:spPr>
            <a:xfrm flipH="1">
              <a:off x="1682171" y="3434232"/>
              <a:ext cx="756285" cy="100237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7024467-3A52-4A04-95C9-34538A075C3F}"/>
                </a:ext>
              </a:extLst>
            </p:cNvPr>
            <p:cNvCxnSpPr>
              <a:cxnSpLocks/>
              <a:stCxn id="6" idx="3"/>
              <a:endCxn id="9" idx="0"/>
            </p:cNvCxnSpPr>
            <p:nvPr/>
          </p:nvCxnSpPr>
          <p:spPr>
            <a:xfrm>
              <a:off x="3729928" y="3434232"/>
              <a:ext cx="723290" cy="100237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6CB2F82-966D-4A36-A004-929BBE590391}"/>
                </a:ext>
              </a:extLst>
            </p:cNvPr>
            <p:cNvSpPr/>
            <p:nvPr/>
          </p:nvSpPr>
          <p:spPr>
            <a:xfrm>
              <a:off x="8311571" y="3170281"/>
              <a:ext cx="1291472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(r,c-1)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61A6347-97FD-439E-AADB-91BE6D02EDD1}"/>
                </a:ext>
              </a:extLst>
            </p:cNvPr>
            <p:cNvSpPr/>
            <p:nvPr/>
          </p:nvSpPr>
          <p:spPr>
            <a:xfrm>
              <a:off x="6831995" y="4436611"/>
              <a:ext cx="1446581" cy="527901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(r-1,c-1)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FF7D14-533A-493B-821F-C4325FE47B96}"/>
                </a:ext>
              </a:extLst>
            </p:cNvPr>
            <p:cNvSpPr/>
            <p:nvPr/>
          </p:nvSpPr>
          <p:spPr>
            <a:xfrm>
              <a:off x="9603042" y="4436611"/>
              <a:ext cx="1446581" cy="52790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OPT</a:t>
              </a:r>
            </a:p>
            <a:p>
              <a:pPr algn="ctr"/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(r,c-2)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674EFF8-927F-4761-8B3D-18505EA11458}"/>
                </a:ext>
              </a:extLst>
            </p:cNvPr>
            <p:cNvCxnSpPr>
              <a:cxnSpLocks/>
              <a:stCxn id="12" idx="1"/>
              <a:endCxn id="13" idx="0"/>
            </p:cNvCxnSpPr>
            <p:nvPr/>
          </p:nvCxnSpPr>
          <p:spPr>
            <a:xfrm flipH="1">
              <a:off x="7555286" y="3434232"/>
              <a:ext cx="756285" cy="100237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D4DD7F8-A19A-4E19-82C9-269B42074DDC}"/>
                </a:ext>
              </a:extLst>
            </p:cNvPr>
            <p:cNvCxnSpPr>
              <a:cxnSpLocks/>
              <a:stCxn id="12" idx="3"/>
              <a:endCxn id="14" idx="0"/>
            </p:cNvCxnSpPr>
            <p:nvPr/>
          </p:nvCxnSpPr>
          <p:spPr>
            <a:xfrm>
              <a:off x="9603043" y="3434232"/>
              <a:ext cx="723290" cy="100237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94D3126-88EA-4F78-B4D2-6334FA444DB2}"/>
                </a:ext>
              </a:extLst>
            </p:cNvPr>
            <p:cNvCxnSpPr>
              <a:cxnSpLocks/>
              <a:stCxn id="5" idx="3"/>
              <a:endCxn id="12" idx="0"/>
            </p:cNvCxnSpPr>
            <p:nvPr/>
          </p:nvCxnSpPr>
          <p:spPr>
            <a:xfrm>
              <a:off x="6598819" y="2537116"/>
              <a:ext cx="2358488" cy="633165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A037CAE-B634-460F-B684-3E7898E5B592}"/>
                </a:ext>
              </a:extLst>
            </p:cNvPr>
            <p:cNvSpPr txBox="1"/>
            <p:nvPr/>
          </p:nvSpPr>
          <p:spPr>
            <a:xfrm rot="5400000">
              <a:off x="1322125" y="5332164"/>
              <a:ext cx="720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E11ACEA-8D1C-4EB1-BC9C-5CBD45650233}"/>
                </a:ext>
              </a:extLst>
            </p:cNvPr>
            <p:cNvSpPr txBox="1"/>
            <p:nvPr/>
          </p:nvSpPr>
          <p:spPr>
            <a:xfrm rot="5400000">
              <a:off x="4154860" y="5422180"/>
              <a:ext cx="720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ECEE067-F074-44D5-AB39-6E8DC92F34A4}"/>
                </a:ext>
              </a:extLst>
            </p:cNvPr>
            <p:cNvSpPr txBox="1"/>
            <p:nvPr/>
          </p:nvSpPr>
          <p:spPr>
            <a:xfrm rot="5400000">
              <a:off x="7237505" y="5332164"/>
              <a:ext cx="720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00F51A8-39C6-4974-A535-82B58C698323}"/>
                </a:ext>
              </a:extLst>
            </p:cNvPr>
            <p:cNvSpPr txBox="1"/>
            <p:nvPr/>
          </p:nvSpPr>
          <p:spPr>
            <a:xfrm rot="5400000">
              <a:off x="10135485" y="5422180"/>
              <a:ext cx="720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557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53301-E238-45A7-8E39-10E6BF096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2F6C6-B7EC-4667-823C-B93B4918DF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most </a:t>
            </a:r>
            <a:r>
              <a:rPr lang="en-US" b="1" dirty="0"/>
              <a:t>robust </a:t>
            </a:r>
            <a:r>
              <a:rPr lang="en-US" dirty="0"/>
              <a:t>algorithm design paradigm we’ll study this quarter.</a:t>
            </a:r>
          </a:p>
          <a:p>
            <a:r>
              <a:rPr lang="en-US" dirty="0"/>
              <a:t>Small changes in the problem usually lead to small changes in the algorithm.</a:t>
            </a:r>
          </a:p>
          <a:p>
            <a:endParaRPr lang="en-US" dirty="0"/>
          </a:p>
          <a:p>
            <a:r>
              <a:rPr lang="en-US" dirty="0"/>
              <a:t>Also the one you’re most likely to be asked about in a tech interview.</a:t>
            </a:r>
          </a:p>
        </p:txBody>
      </p:sp>
    </p:spTree>
    <p:extLst>
      <p:ext uri="{BB962C8B-B14F-4D97-AF65-F5344CB8AC3E}">
        <p14:creationId xmlns:p14="http://schemas.microsoft.com/office/powerpoint/2010/main" val="1329731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2386F-4985-469B-81D1-9150CA252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03D95B-BC2C-487D-A2E0-0F1C3C11DE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39" y="2841276"/>
                <a:ext cx="11187258" cy="375344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FindOPT(int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i,int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j, bool[][] rocks, bool[][] eggs)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&lt;0 || j &lt; 0) return -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 </m:t>
                    </m:r>
                  </m:oMath>
                </a14:m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if(rocks[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][j]) return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−∞</m:t>
                    </m:r>
                  </m:oMath>
                </a14:m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==0 &amp;&amp; j==0) return eggs[0][0]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int left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FindOPT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(i-1,j,rocks,eggs)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int down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FindOPT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(i,j-1,rocks,eggs)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return Max(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left,down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 + eggs[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03D95B-BC2C-487D-A2E0-0F1C3C11DE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39" y="2841276"/>
                <a:ext cx="11187258" cy="3753448"/>
              </a:xfrm>
              <a:blipFill>
                <a:blip r:embed="rId2"/>
                <a:stretch>
                  <a:fillRect l="-1525" t="-3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F1752AB6-E47D-4E85-855A-1E1E7FE81C3F}"/>
              </a:ext>
            </a:extLst>
          </p:cNvPr>
          <p:cNvSpPr txBox="1"/>
          <p:nvPr/>
        </p:nvSpPr>
        <p:spPr>
          <a:xfrm>
            <a:off x="429502" y="1734993"/>
            <a:ext cx="10485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Figure out how to take advantage of the repeated calculation. </a:t>
            </a:r>
          </a:p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do you think the running time will be of your new algorithm?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4FAC46D-AAA3-4913-B634-B0B641ED144F}"/>
              </a:ext>
            </a:extLst>
          </p:cNvPr>
          <p:cNvSpPr/>
          <p:nvPr/>
        </p:nvSpPr>
        <p:spPr>
          <a:xfrm>
            <a:off x="7064928" y="132150"/>
            <a:ext cx="5001009" cy="1630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pollev.com/cse417 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8736591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CB4E0-AD7F-4800-92D2-0B08360D7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053E07-D3FD-4BC0-8A4C-102ED8A81D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do we go faster? Don’t recalculate! </a:t>
                </a:r>
                <a:r>
                  <a:rPr lang="en-US" b="1" dirty="0" err="1"/>
                  <a:t>memoize</a:t>
                </a:r>
                <a:endParaRPr lang="en-US" b="1" dirty="0"/>
              </a:p>
              <a:p>
                <a:endParaRPr lang="en-US" dirty="0"/>
              </a:p>
              <a:p>
                <a:r>
                  <a:rPr lang="en-US" dirty="0"/>
                  <a:t>Once you know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put it in an array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OPT[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</a:t>
                </a:r>
                <a:endParaRPr lang="en-US" dirty="0"/>
              </a:p>
              <a:p>
                <a:r>
                  <a:rPr lang="en-US" dirty="0"/>
                  <a:t>Have some initial value (null?) to mark as </a:t>
                </a:r>
                <a:r>
                  <a:rPr lang="en-US" dirty="0" err="1"/>
                  <a:t>unitialized</a:t>
                </a:r>
                <a:endParaRPr lang="en-US" dirty="0"/>
              </a:p>
              <a:p>
                <a:r>
                  <a:rPr lang="en-US" dirty="0"/>
                  <a:t>If initialized, return that.</a:t>
                </a:r>
              </a:p>
              <a:p>
                <a:r>
                  <a:rPr lang="en-US" dirty="0"/>
                  <a:t>Otherwise do the algorithm from the last slide. </a:t>
                </a:r>
              </a:p>
              <a:p>
                <a:endParaRPr lang="en-US" dirty="0"/>
              </a:p>
              <a:p>
                <a:r>
                  <a:rPr lang="en-US" dirty="0"/>
                  <a:t>How fast? Now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 A little harder to analyze – ask Robbie after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8053E07-D3FD-4BC0-8A4C-102ED8A81D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54258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2615B4-9491-43BB-8602-BA07B23EC9B9}"/>
              </a:ext>
            </a:extLst>
          </p:cNvPr>
          <p:cNvSpPr/>
          <p:nvPr/>
        </p:nvSpPr>
        <p:spPr>
          <a:xfrm>
            <a:off x="5581650" y="3800475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642859-20D8-4A57-A2E2-05BF03EDDA65}"/>
              </a:ext>
            </a:extLst>
          </p:cNvPr>
          <p:cNvSpPr/>
          <p:nvPr/>
        </p:nvSpPr>
        <p:spPr>
          <a:xfrm>
            <a:off x="6753225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827296-D1B7-41CE-B777-83597909A4D5}"/>
              </a:ext>
            </a:extLst>
          </p:cNvPr>
          <p:cNvSpPr/>
          <p:nvPr/>
        </p:nvSpPr>
        <p:spPr>
          <a:xfrm>
            <a:off x="938212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C8CFBB-8273-4E5F-BD8F-407314DF708A}"/>
              </a:ext>
            </a:extLst>
          </p:cNvPr>
          <p:cNvSpPr/>
          <p:nvPr/>
        </p:nvSpPr>
        <p:spPr>
          <a:xfrm>
            <a:off x="3286122" y="308570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741889-D0E7-4480-8D0D-9D7F50A68910}"/>
              </a:ext>
            </a:extLst>
          </p:cNvPr>
          <p:cNvSpPr/>
          <p:nvPr/>
        </p:nvSpPr>
        <p:spPr>
          <a:xfrm>
            <a:off x="3286123" y="3800474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75581E-6B25-4989-8D43-99435F3EF051}"/>
              </a:ext>
            </a:extLst>
          </p:cNvPr>
          <p:cNvSpPr/>
          <p:nvPr/>
        </p:nvSpPr>
        <p:spPr>
          <a:xfrm>
            <a:off x="3286124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8D0B43-2189-4F0B-A76A-D8F26D0E9BFE}"/>
              </a:ext>
            </a:extLst>
          </p:cNvPr>
          <p:cNvSpPr/>
          <p:nvPr/>
        </p:nvSpPr>
        <p:spPr>
          <a:xfrm>
            <a:off x="2143125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FBF1B040-D09F-4096-841E-8BA0C9B8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15" y="3715664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B2B233B-5015-44F4-87A1-E524646AE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66" y="4434557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AA34B3A-C46F-40EC-9510-A77054B8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3" y="3753518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9D8F7AD-8B1A-41C6-A236-D5A7919BD20B}"/>
              </a:ext>
            </a:extLst>
          </p:cNvPr>
          <p:cNvSpPr txBox="1"/>
          <p:nvPr/>
        </p:nvSpPr>
        <p:spPr>
          <a:xfrm>
            <a:off x="735291" y="5175315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31B05C-6A92-4EA8-9AC2-16B0E70D09DC}"/>
              </a:ext>
            </a:extLst>
          </p:cNvPr>
          <p:cNvSpPr txBox="1"/>
          <p:nvPr/>
        </p:nvSpPr>
        <p:spPr>
          <a:xfrm>
            <a:off x="692771" y="4499006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(0,1)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85A3CF-185B-4A23-9096-05AC1B3AA6C2}"/>
              </a:ext>
            </a:extLst>
          </p:cNvPr>
          <p:cNvSpPr txBox="1"/>
          <p:nvPr/>
        </p:nvSpPr>
        <p:spPr>
          <a:xfrm>
            <a:off x="735291" y="3780113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(0,2)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A05E72-825E-4329-922C-54B8C6742836}"/>
              </a:ext>
            </a:extLst>
          </p:cNvPr>
          <p:cNvSpPr txBox="1"/>
          <p:nvPr/>
        </p:nvSpPr>
        <p:spPr>
          <a:xfrm>
            <a:off x="1835379" y="4499006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(1,1)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43783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Star: 5 Points 39">
            <a:extLst>
              <a:ext uri="{FF2B5EF4-FFF2-40B4-BE49-F238E27FC236}">
                <a16:creationId xmlns:a16="http://schemas.microsoft.com/office/drawing/2014/main" id="{5FE680F2-D665-4B90-9147-6E5FC5CB4658}"/>
              </a:ext>
            </a:extLst>
          </p:cNvPr>
          <p:cNvSpPr/>
          <p:nvPr/>
        </p:nvSpPr>
        <p:spPr>
          <a:xfrm>
            <a:off x="7766725" y="1534370"/>
            <a:ext cx="581856" cy="504758"/>
          </a:xfrm>
          <a:prstGeom prst="star5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ar: 5 Points 42">
            <a:extLst>
              <a:ext uri="{FF2B5EF4-FFF2-40B4-BE49-F238E27FC236}">
                <a16:creationId xmlns:a16="http://schemas.microsoft.com/office/drawing/2014/main" id="{821FDC25-A5C6-45FE-B794-31F870833B74}"/>
              </a:ext>
            </a:extLst>
          </p:cNvPr>
          <p:cNvSpPr/>
          <p:nvPr/>
        </p:nvSpPr>
        <p:spPr>
          <a:xfrm>
            <a:off x="8966452" y="2237547"/>
            <a:ext cx="581856" cy="504758"/>
          </a:xfrm>
          <a:prstGeom prst="star5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tar: 5 Points 43">
            <a:extLst>
              <a:ext uri="{FF2B5EF4-FFF2-40B4-BE49-F238E27FC236}">
                <a16:creationId xmlns:a16="http://schemas.microsoft.com/office/drawing/2014/main" id="{95CE0632-35FF-490A-A1E2-5F9B32A38448}"/>
              </a:ext>
            </a:extLst>
          </p:cNvPr>
          <p:cNvSpPr/>
          <p:nvPr/>
        </p:nvSpPr>
        <p:spPr>
          <a:xfrm>
            <a:off x="6661543" y="1567100"/>
            <a:ext cx="581856" cy="504758"/>
          </a:xfrm>
          <a:prstGeom prst="star5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tar: 5 Points 44">
            <a:extLst>
              <a:ext uri="{FF2B5EF4-FFF2-40B4-BE49-F238E27FC236}">
                <a16:creationId xmlns:a16="http://schemas.microsoft.com/office/drawing/2014/main" id="{A21DB516-018C-400F-995A-897F9CEBE0D8}"/>
              </a:ext>
            </a:extLst>
          </p:cNvPr>
          <p:cNvSpPr/>
          <p:nvPr/>
        </p:nvSpPr>
        <p:spPr>
          <a:xfrm>
            <a:off x="7861270" y="2270277"/>
            <a:ext cx="581856" cy="504758"/>
          </a:xfrm>
          <a:prstGeom prst="star5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tar: 5 Points 45">
            <a:extLst>
              <a:ext uri="{FF2B5EF4-FFF2-40B4-BE49-F238E27FC236}">
                <a16:creationId xmlns:a16="http://schemas.microsoft.com/office/drawing/2014/main" id="{2A3AA927-B31B-4DC2-A594-D3918440FDC5}"/>
              </a:ext>
            </a:extLst>
          </p:cNvPr>
          <p:cNvSpPr/>
          <p:nvPr/>
        </p:nvSpPr>
        <p:spPr>
          <a:xfrm>
            <a:off x="8968449" y="2990110"/>
            <a:ext cx="581856" cy="504758"/>
          </a:xfrm>
          <a:prstGeom prst="star5">
            <a:avLst/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9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7A5F7-95A9-4D05-9CB7-71CEB444E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Bottom-up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2B4BE-7A49-45A0-BFF9-632E3E6C8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how does that recursion work?</a:t>
            </a:r>
          </a:p>
          <a:p>
            <a:endParaRPr lang="en-US" dirty="0"/>
          </a:p>
          <a:p>
            <a:r>
              <a:rPr lang="en-US" dirty="0"/>
              <a:t>What’s the first entry of the table that we fill?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OPT[0][0]</a:t>
            </a:r>
          </a:p>
          <a:p>
            <a:endParaRPr lang="en-US" dirty="0"/>
          </a:p>
          <a:p>
            <a:r>
              <a:rPr lang="en-US" dirty="0"/>
              <a:t>Why not just start filling in there?</a:t>
            </a:r>
          </a:p>
        </p:txBody>
      </p:sp>
    </p:spTree>
    <p:extLst>
      <p:ext uri="{BB962C8B-B14F-4D97-AF65-F5344CB8AC3E}">
        <p14:creationId xmlns:p14="http://schemas.microsoft.com/office/powerpoint/2010/main" val="107579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2615B4-9491-43BB-8602-BA07B23EC9B9}"/>
              </a:ext>
            </a:extLst>
          </p:cNvPr>
          <p:cNvSpPr/>
          <p:nvPr/>
        </p:nvSpPr>
        <p:spPr>
          <a:xfrm>
            <a:off x="5581650" y="3800475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642859-20D8-4A57-A2E2-05BF03EDDA65}"/>
              </a:ext>
            </a:extLst>
          </p:cNvPr>
          <p:cNvSpPr/>
          <p:nvPr/>
        </p:nvSpPr>
        <p:spPr>
          <a:xfrm>
            <a:off x="6753225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827296-D1B7-41CE-B777-83597909A4D5}"/>
              </a:ext>
            </a:extLst>
          </p:cNvPr>
          <p:cNvSpPr/>
          <p:nvPr/>
        </p:nvSpPr>
        <p:spPr>
          <a:xfrm>
            <a:off x="938212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C8CFBB-8273-4E5F-BD8F-407314DF708A}"/>
              </a:ext>
            </a:extLst>
          </p:cNvPr>
          <p:cNvSpPr/>
          <p:nvPr/>
        </p:nvSpPr>
        <p:spPr>
          <a:xfrm>
            <a:off x="3286122" y="308570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741889-D0E7-4480-8D0D-9D7F50A68910}"/>
              </a:ext>
            </a:extLst>
          </p:cNvPr>
          <p:cNvSpPr/>
          <p:nvPr/>
        </p:nvSpPr>
        <p:spPr>
          <a:xfrm>
            <a:off x="3286123" y="3800474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75581E-6B25-4989-8D43-99435F3EF051}"/>
              </a:ext>
            </a:extLst>
          </p:cNvPr>
          <p:cNvSpPr/>
          <p:nvPr/>
        </p:nvSpPr>
        <p:spPr>
          <a:xfrm>
            <a:off x="3286124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8D0B43-2189-4F0B-A76A-D8F26D0E9BFE}"/>
              </a:ext>
            </a:extLst>
          </p:cNvPr>
          <p:cNvSpPr/>
          <p:nvPr/>
        </p:nvSpPr>
        <p:spPr>
          <a:xfrm>
            <a:off x="2143125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FBF1B040-D09F-4096-841E-8BA0C9B8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15" y="3715664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B2B233B-5015-44F4-87A1-E524646AE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66" y="4434557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AA34B3A-C46F-40EC-9510-A77054B8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3" y="3753518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9D8F7AD-8B1A-41C6-A236-D5A7919BD20B}"/>
              </a:ext>
            </a:extLst>
          </p:cNvPr>
          <p:cNvSpPr txBox="1"/>
          <p:nvPr/>
        </p:nvSpPr>
        <p:spPr>
          <a:xfrm>
            <a:off x="735291" y="5175315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31B05C-6A92-4EA8-9AC2-16B0E70D09DC}"/>
              </a:ext>
            </a:extLst>
          </p:cNvPr>
          <p:cNvSpPr txBox="1"/>
          <p:nvPr/>
        </p:nvSpPr>
        <p:spPr>
          <a:xfrm>
            <a:off x="692771" y="4499006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(0,1)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85A3CF-185B-4A23-9096-05AC1B3AA6C2}"/>
              </a:ext>
            </a:extLst>
          </p:cNvPr>
          <p:cNvSpPr txBox="1"/>
          <p:nvPr/>
        </p:nvSpPr>
        <p:spPr>
          <a:xfrm>
            <a:off x="735291" y="3780113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(0,2)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A05E72-825E-4329-922C-54B8C6742836}"/>
              </a:ext>
            </a:extLst>
          </p:cNvPr>
          <p:cNvSpPr txBox="1"/>
          <p:nvPr/>
        </p:nvSpPr>
        <p:spPr>
          <a:xfrm>
            <a:off x="1835379" y="4499006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(1,1)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43783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59768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68" y="5106912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else can we fill in?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99137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9137" y="5132715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32283" y="514932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2283" y="5149329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678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1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1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1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" grpId="0"/>
      <p:bldP spid="20" grpId="0"/>
      <p:bldP spid="42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2615B4-9491-43BB-8602-BA07B23EC9B9}"/>
              </a:ext>
            </a:extLst>
          </p:cNvPr>
          <p:cNvSpPr/>
          <p:nvPr/>
        </p:nvSpPr>
        <p:spPr>
          <a:xfrm>
            <a:off x="5581650" y="3800475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642859-20D8-4A57-A2E2-05BF03EDDA65}"/>
              </a:ext>
            </a:extLst>
          </p:cNvPr>
          <p:cNvSpPr/>
          <p:nvPr/>
        </p:nvSpPr>
        <p:spPr>
          <a:xfrm>
            <a:off x="6753225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827296-D1B7-41CE-B777-83597909A4D5}"/>
              </a:ext>
            </a:extLst>
          </p:cNvPr>
          <p:cNvSpPr/>
          <p:nvPr/>
        </p:nvSpPr>
        <p:spPr>
          <a:xfrm>
            <a:off x="938212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C8CFBB-8273-4E5F-BD8F-407314DF708A}"/>
              </a:ext>
            </a:extLst>
          </p:cNvPr>
          <p:cNvSpPr/>
          <p:nvPr/>
        </p:nvSpPr>
        <p:spPr>
          <a:xfrm>
            <a:off x="3286122" y="308570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741889-D0E7-4480-8D0D-9D7F50A68910}"/>
              </a:ext>
            </a:extLst>
          </p:cNvPr>
          <p:cNvSpPr/>
          <p:nvPr/>
        </p:nvSpPr>
        <p:spPr>
          <a:xfrm>
            <a:off x="3286123" y="3800474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FBF1B040-D09F-4096-841E-8BA0C9B8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15" y="3715664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B2B233B-5015-44F4-87A1-E524646AE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66" y="4434557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AA34B3A-C46F-40EC-9510-A77054B8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3" y="3753518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A31B05C-6A92-4EA8-9AC2-16B0E70D09DC}"/>
              </a:ext>
            </a:extLst>
          </p:cNvPr>
          <p:cNvSpPr txBox="1"/>
          <p:nvPr/>
        </p:nvSpPr>
        <p:spPr>
          <a:xfrm>
            <a:off x="699224" y="4499006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(0,1)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85A3CF-185B-4A23-9096-05AC1B3AA6C2}"/>
              </a:ext>
            </a:extLst>
          </p:cNvPr>
          <p:cNvSpPr txBox="1"/>
          <p:nvPr/>
        </p:nvSpPr>
        <p:spPr>
          <a:xfrm>
            <a:off x="735291" y="3780113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(0,2)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A05E72-825E-4329-922C-54B8C6742836}"/>
              </a:ext>
            </a:extLst>
          </p:cNvPr>
          <p:cNvSpPr txBox="1"/>
          <p:nvPr/>
        </p:nvSpPr>
        <p:spPr>
          <a:xfrm>
            <a:off x="1841832" y="4499006"/>
            <a:ext cx="8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(1,1)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43783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else can we fill in?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3455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34557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4670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46701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3051005" y="447375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1005" y="4473754"/>
                <a:ext cx="870455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519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44" grpId="0"/>
      <p:bldP spid="45" grpId="0"/>
      <p:bldP spid="46" grpId="0"/>
      <p:bldP spid="53" grpId="0"/>
      <p:bldP spid="54" grpId="0"/>
      <p:bldP spid="55" grpId="0"/>
      <p:bldP spid="56" grpId="0"/>
      <p:bldP spid="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2615B4-9491-43BB-8602-BA07B23EC9B9}"/>
              </a:ext>
            </a:extLst>
          </p:cNvPr>
          <p:cNvSpPr/>
          <p:nvPr/>
        </p:nvSpPr>
        <p:spPr>
          <a:xfrm>
            <a:off x="5581650" y="3800475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642859-20D8-4A57-A2E2-05BF03EDDA65}"/>
              </a:ext>
            </a:extLst>
          </p:cNvPr>
          <p:cNvSpPr/>
          <p:nvPr/>
        </p:nvSpPr>
        <p:spPr>
          <a:xfrm>
            <a:off x="6753225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827296-D1B7-41CE-B777-83597909A4D5}"/>
              </a:ext>
            </a:extLst>
          </p:cNvPr>
          <p:cNvSpPr/>
          <p:nvPr/>
        </p:nvSpPr>
        <p:spPr>
          <a:xfrm>
            <a:off x="938212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C8CFBB-8273-4E5F-BD8F-407314DF708A}"/>
              </a:ext>
            </a:extLst>
          </p:cNvPr>
          <p:cNvSpPr/>
          <p:nvPr/>
        </p:nvSpPr>
        <p:spPr>
          <a:xfrm>
            <a:off x="3286122" y="308570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741889-D0E7-4480-8D0D-9D7F50A68910}"/>
              </a:ext>
            </a:extLst>
          </p:cNvPr>
          <p:cNvSpPr/>
          <p:nvPr/>
        </p:nvSpPr>
        <p:spPr>
          <a:xfrm>
            <a:off x="3286123" y="3800474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FBF1B040-D09F-4096-841E-8BA0C9B8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15" y="3715664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43783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else can we fill in?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973571" y="439439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571" y="4394394"/>
                <a:ext cx="870455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859561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9561" y="3685760"/>
                <a:ext cx="870455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56196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22737575"/>
                  </p:ext>
                </p:extLst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−∞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22737575"/>
                  </p:ext>
                </p:extLst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Where’s the final answer?</a:t>
            </a:r>
          </a:p>
          <a:p>
            <a:endParaRPr lang="en-US" sz="2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In the top right. Where Baby Yoda starts.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973571" y="439439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571" y="4394394"/>
                <a:ext cx="870455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859561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9561" y="3685760"/>
                <a:ext cx="870455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3069793" y="373175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793" y="3731750"/>
                <a:ext cx="870455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34477DFC-D98B-4824-97CA-0475DAB1ADA9}"/>
              </a:ext>
            </a:extLst>
          </p:cNvPr>
          <p:cNvSpPr/>
          <p:nvPr/>
        </p:nvSpPr>
        <p:spPr>
          <a:xfrm>
            <a:off x="8819194" y="1497535"/>
            <a:ext cx="870451" cy="50018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0387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9F6E2-2BEB-420D-99D4-5C78C4539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order?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4A731-A40A-496B-BE6B-D8DD2726C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Fill in a row at a time (left to right)</a:t>
            </a:r>
          </a:p>
          <a:p>
            <a:r>
              <a:rPr lang="en-US" dirty="0"/>
              <a:t>Going up to the next row once a level is done.</a:t>
            </a:r>
          </a:p>
          <a:p>
            <a:endParaRPr lang="en-US" dirty="0"/>
          </a:p>
          <a:p>
            <a:r>
              <a:rPr lang="en-US" dirty="0"/>
              <a:t>In actual code, probably easier to handle edges first</a:t>
            </a:r>
          </a:p>
          <a:p>
            <a:r>
              <a:rPr lang="en-US" dirty="0"/>
              <a:t>Avoid the index-out-of-bound exceptions.</a:t>
            </a:r>
          </a:p>
        </p:txBody>
      </p:sp>
    </p:spTree>
    <p:extLst>
      <p:ext uri="{BB962C8B-B14F-4D97-AF65-F5344CB8AC3E}">
        <p14:creationId xmlns:p14="http://schemas.microsoft.com/office/powerpoint/2010/main" val="885477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BF2C2-F254-472E-93CF-C53FB79F5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316922-6227-49E2-BBA2-818EDF8FE0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int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eggsSoFar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=0;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Boolean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rocksInWay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=false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for(int x=0; x&lt;c; x++)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if(rocks[x][0])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rocksInWay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= true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eggsSoFar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+=eggs[x][0]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OPT[x][0]=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rocksInWay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?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−∞ </m:t>
                    </m:r>
                  </m:oMath>
                </a14:m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: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eggsSoFar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18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eggsSoFar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rocksInWay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=false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for(int y=0; y&lt;r; y++)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if(rocks[0][y])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rocksInWay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= true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eggsSoFar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+=eggs[0][y]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OPT[0][y]=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rocksInWay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?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−∞</m:t>
                    </m:r>
                  </m:oMath>
                </a14:m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: eggsSoFar  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18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for(int y=0;y&lt;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r;y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++)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for(int x=0;x&lt;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c;x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++)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if(rocks[x][y])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OPT[x][y]=-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endParaRPr lang="en-US" sz="18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else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OPT[x][y]=max(OPT[x-1][y], OPT[x][y-1])+eggs[x][y]</a:t>
                </a:r>
              </a:p>
              <a:p>
                <a:pPr>
                  <a:spcBef>
                    <a:spcPts val="0"/>
                  </a:spcBef>
                </a:pPr>
                <a:endParaRPr lang="en-US" sz="18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316922-6227-49E2-BBA2-818EDF8FE0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3" t="-1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0160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3BE75-56D0-48C3-BAC9-E0DA61081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Classic DP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CFD7F-3E98-40B6-B6F3-2F1D3416D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problem is going to </a:t>
            </a:r>
            <a:r>
              <a:rPr lang="en-US" b="1" dirty="0"/>
              <a:t>look </a:t>
            </a:r>
            <a:r>
              <a:rPr lang="en-US" dirty="0"/>
              <a:t>silly (and it is)</a:t>
            </a:r>
          </a:p>
          <a:p>
            <a:r>
              <a:rPr lang="en-US" b="1" dirty="0"/>
              <a:t>But </a:t>
            </a:r>
            <a:r>
              <a:rPr lang="en-US" dirty="0"/>
              <a:t>it is going to make it much easier to do the hard DP problems next week.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0856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FD605-F729-4F12-BB13-7C8E9417D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Switch To Iterative?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55B36-D4CB-49B0-B74B-EB080727C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does the same thing…</a:t>
            </a:r>
          </a:p>
          <a:p>
            <a:endParaRPr lang="en-US" dirty="0"/>
          </a:p>
          <a:p>
            <a:r>
              <a:rPr lang="en-US" dirty="0"/>
              <a:t>It’s easier to analyze (no need to imagine a recursion tree)</a:t>
            </a:r>
          </a:p>
          <a:p>
            <a:r>
              <a:rPr lang="en-US" dirty="0"/>
              <a:t>Saves constant factors (recursive version puts a lot on the call stack)</a:t>
            </a:r>
          </a:p>
          <a:p>
            <a:r>
              <a:rPr lang="en-US" dirty="0"/>
              <a:t>Will let you optimize memory (next week)</a:t>
            </a:r>
          </a:p>
          <a:p>
            <a:endParaRPr lang="en-US" dirty="0"/>
          </a:p>
          <a:p>
            <a:r>
              <a:rPr lang="en-US" dirty="0"/>
              <a:t>Recursive version is often a little more intuitive, though…</a:t>
            </a:r>
          </a:p>
        </p:txBody>
      </p:sp>
    </p:spTree>
    <p:extLst>
      <p:ext uri="{BB962C8B-B14F-4D97-AF65-F5344CB8AC3E}">
        <p14:creationId xmlns:p14="http://schemas.microsoft.com/office/powerpoint/2010/main" val="19230405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49519-B5E4-491C-BBFA-2A0ABDA5B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Updating the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4634B8-F85D-4210-A765-A165212AE6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new twist on the problem.</a:t>
                </a:r>
              </a:p>
              <a:p>
                <a:endParaRPr lang="en-US" dirty="0"/>
              </a:p>
              <a:p>
                <a:r>
                  <a:rPr lang="en-US" dirty="0"/>
                  <a:t>Baby Yoda can use the force to knock over rocks.</a:t>
                </a:r>
              </a:p>
              <a:p>
                <a:r>
                  <a:rPr lang="en-US" dirty="0"/>
                  <a:t>But he can only do it once (he tires out)</a:t>
                </a:r>
              </a:p>
              <a:p>
                <a:endParaRPr lang="en-US" dirty="0"/>
              </a:p>
              <a:p>
                <a:r>
                  <a:rPr lang="en-US" dirty="0"/>
                  <a:t>How do you decide which rocks to knock over?</a:t>
                </a:r>
              </a:p>
              <a:p>
                <a:r>
                  <a:rPr lang="en-US" dirty="0"/>
                  <a:t>Could run the algorithm once for every set of rocks knocked over.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rocks --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𝑘𝑟𝑐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 Can we do better?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4634B8-F85D-4210-A765-A165212AE6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36990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8D3D0-0C72-4A4B-A5E6-3D9C41DDC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Updating the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/>
                  <a:t> is the maximum amount of eggs Baby Yoda can collect on a legal path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(0,0)</m:t>
                    </m:r>
                  </m:oMath>
                </a14:m>
                <a:r>
                  <a:rPr lang="en-US" dirty="0"/>
                  <a:t> using the force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times to knock over rocks. </a:t>
                </a:r>
              </a:p>
              <a:p>
                <a:r>
                  <a:rPr lang="en-US" dirty="0"/>
                  <a:t>For simplicity, assume there are no rocks at the starting location (r-1,c-1)</a:t>
                </a:r>
              </a:p>
              <a:p>
                <a:r>
                  <a:rPr lang="en-US" dirty="0"/>
                  <a:t>Here was the old rule without the force – how do we update?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𝑂𝑃𝑇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𝑗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eqAr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−∞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𝑟𝑜𝑐𝑘𝑠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𝑖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is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true</m:t>
                            </m:r>
                          </m: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−∞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or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0,0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and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, 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𝑖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3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76083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8D3D0-0C72-4A4B-A5E6-3D9C41DDC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Updating the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/>
                  <a:t> is the maximum amount of eggs Baby Yoda can collect on a legal path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(0,0)</m:t>
                    </m:r>
                  </m:oMath>
                </a14:m>
                <a:r>
                  <a:rPr lang="en-US" dirty="0"/>
                  <a:t> using the force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times to knock over rocks.</a:t>
                </a:r>
              </a:p>
              <a:p>
                <a:r>
                  <a:rPr lang="en-US" dirty="0"/>
                  <a:t>For simplicity, assume there are no rocks at the starting location (r-1,c-1) </a:t>
                </a:r>
              </a:p>
              <a:p>
                <a:r>
                  <a:rPr lang="en-US" dirty="0"/>
                  <a:t>Here was the old rule without the force – how do we update?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𝑂𝑃𝑇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𝑗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𝑓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eqArrPr>
                          <m:e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−∞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     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or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or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0,0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and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and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≥0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𝑓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𝑟𝑜𝑐𝑘𝑠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)</m:t>
                                        </m:r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, 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𝑓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𝑟𝑜𝑐𝑘𝑠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−1)</m:t>
                                        </m:r>
                                      </m:e>
                                    </m:d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 </m:t>
                                    </m:r>
                                  </m:e>
                                </m:d>
                              </m:e>
                            </m:func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𝑖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53" t="-2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8E356FD-FAF0-4ED1-92F6-82F3DD570551}"/>
              </a:ext>
            </a:extLst>
          </p:cNvPr>
          <p:cNvSpPr txBox="1"/>
          <p:nvPr/>
        </p:nvSpPr>
        <p:spPr>
          <a:xfrm>
            <a:off x="2870462" y="4892511"/>
            <a:ext cx="3582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Casting Boolean as an integer</a:t>
            </a:r>
          </a:p>
          <a:p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(subtract 1 if you would need to knock over rocks)</a:t>
            </a:r>
          </a:p>
        </p:txBody>
      </p:sp>
    </p:spTree>
    <p:extLst>
      <p:ext uri="{BB962C8B-B14F-4D97-AF65-F5344CB8AC3E}">
        <p14:creationId xmlns:p14="http://schemas.microsoft.com/office/powerpoint/2010/main" val="39758238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8D3D0-0C72-4A4B-A5E6-3D9C41DDC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Updating the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/>
                  <a:t> is the maximum amount of eggs Baby Yoda can collect on a legal path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(0,0)</m:t>
                    </m:r>
                  </m:oMath>
                </a14:m>
                <a:r>
                  <a:rPr lang="en-US" dirty="0"/>
                  <a:t> using the force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times to knock over rocks.</a:t>
                </a:r>
              </a:p>
              <a:p>
                <a:r>
                  <a:rPr lang="en-US" dirty="0"/>
                  <a:t>For simplicity, assume there are no rocks at the starting location (r-1,c-1) </a:t>
                </a:r>
              </a:p>
              <a:p>
                <a:r>
                  <a:rPr lang="en-US" dirty="0"/>
                  <a:t>Here was the old rule without the force – how do we update?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𝑂𝑃𝑇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𝑗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𝑓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eqArrPr>
                          <m:e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−∞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     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or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or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0,0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and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and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≥0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𝑓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𝑟𝑜𝑐𝑘𝑠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)</m:t>
                                        </m:r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, 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𝑓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𝑟𝑜𝑐𝑘𝑠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−1)</m:t>
                                        </m:r>
                                      </m:e>
                                    </m:d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 </m:t>
                                    </m:r>
                                  </m:e>
                                </m:d>
                              </m:e>
                            </m:func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𝑖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53" t="-2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E356FD-FAF0-4ED1-92F6-82F3DD570551}"/>
                  </a:ext>
                </a:extLst>
              </p:cNvPr>
              <p:cNvSpPr txBox="1"/>
              <p:nvPr/>
            </p:nvSpPr>
            <p:spPr>
              <a:xfrm>
                <a:off x="1126503" y="4892511"/>
                <a:ext cx="10581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i,j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doesn’t guarantee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−∞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anymore. Only if you were out of force uses before trying to jump onto that location.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E356FD-FAF0-4ED1-92F6-82F3DD5705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503" y="4892511"/>
                <a:ext cx="10581587" cy="646331"/>
              </a:xfrm>
              <a:prstGeom prst="rect">
                <a:avLst/>
              </a:prstGeom>
              <a:blipFill>
                <a:blip r:embed="rId3"/>
                <a:stretch>
                  <a:fillRect l="-518" t="-7547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63037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0" name="Group 29">
            <a:extLst>
              <a:ext uri="{FF2B5EF4-FFF2-40B4-BE49-F238E27FC236}">
                <a16:creationId xmlns:a16="http://schemas.microsoft.com/office/drawing/2014/main" id="{0ED8D9A7-0215-4830-9C42-500B3FDC9CA8}"/>
              </a:ext>
            </a:extLst>
          </p:cNvPr>
          <p:cNvGrpSpPr/>
          <p:nvPr/>
        </p:nvGrpSpPr>
        <p:grpSpPr>
          <a:xfrm>
            <a:off x="938212" y="1299368"/>
            <a:ext cx="6143626" cy="4437122"/>
            <a:chOff x="938212" y="1299368"/>
            <a:chExt cx="6143626" cy="443712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F2615B4-9491-43BB-8602-BA07B23EC9B9}"/>
                </a:ext>
              </a:extLst>
            </p:cNvPr>
            <p:cNvSpPr/>
            <p:nvPr/>
          </p:nvSpPr>
          <p:spPr>
            <a:xfrm>
              <a:off x="5581650" y="3800475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5642859-20D8-4A57-A2E2-05BF03EDDA65}"/>
                </a:ext>
              </a:extLst>
            </p:cNvPr>
            <p:cNvSpPr/>
            <p:nvPr/>
          </p:nvSpPr>
          <p:spPr>
            <a:xfrm>
              <a:off x="6753225" y="2395538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9827296-D1B7-41CE-B777-83597909A4D5}"/>
                </a:ext>
              </a:extLst>
            </p:cNvPr>
            <p:cNvSpPr/>
            <p:nvPr/>
          </p:nvSpPr>
          <p:spPr>
            <a:xfrm>
              <a:off x="938212" y="2395538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BC8CFBB-8273-4E5F-BD8F-407314DF708A}"/>
                </a:ext>
              </a:extLst>
            </p:cNvPr>
            <p:cNvSpPr/>
            <p:nvPr/>
          </p:nvSpPr>
          <p:spPr>
            <a:xfrm>
              <a:off x="3286122" y="3085702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D741889-D0E7-4480-8D0D-9D7F50A68910}"/>
                </a:ext>
              </a:extLst>
            </p:cNvPr>
            <p:cNvSpPr/>
            <p:nvPr/>
          </p:nvSpPr>
          <p:spPr>
            <a:xfrm>
              <a:off x="3286123" y="3800474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675581E-6B25-4989-8D43-99435F3EF051}"/>
                </a:ext>
              </a:extLst>
            </p:cNvPr>
            <p:cNvSpPr/>
            <p:nvPr/>
          </p:nvSpPr>
          <p:spPr>
            <a:xfrm>
              <a:off x="3286124" y="5230019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88D0B43-2189-4F0B-A76A-D8F26D0E9BFE}"/>
                </a:ext>
              </a:extLst>
            </p:cNvPr>
            <p:cNvSpPr/>
            <p:nvPr/>
          </p:nvSpPr>
          <p:spPr>
            <a:xfrm>
              <a:off x="2143125" y="5230019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4" descr="Clip Art Rock - Rock Clipart Transparent Background - Png Download #4610136">
              <a:extLst>
                <a:ext uri="{FF2B5EF4-FFF2-40B4-BE49-F238E27FC236}">
                  <a16:creationId xmlns:a16="http://schemas.microsoft.com/office/drawing/2014/main" id="{FBF1B040-D09F-4096-841E-8BA0C9B89B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8815" y="3715664"/>
              <a:ext cx="697523" cy="498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Clip Art Rock - Rock Clipart Transparent Background - Png Download #4610136">
              <a:extLst>
                <a:ext uri="{FF2B5EF4-FFF2-40B4-BE49-F238E27FC236}">
                  <a16:creationId xmlns:a16="http://schemas.microsoft.com/office/drawing/2014/main" id="{EB2B233B-5015-44F4-87A1-E524646AE8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1666" y="4434557"/>
              <a:ext cx="697523" cy="498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lip Art Rock - Rock Clipart Transparent Background - Png Download #4610136">
              <a:extLst>
                <a:ext uri="{FF2B5EF4-FFF2-40B4-BE49-F238E27FC236}">
                  <a16:creationId xmlns:a16="http://schemas.microsoft.com/office/drawing/2014/main" id="{BAA34B3A-C46F-40EC-9510-A77054B806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2183" y="3753518"/>
              <a:ext cx="697523" cy="498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1786D8A-B7F5-44D1-971D-D9D5CB1ED4D3}"/>
                </a:ext>
              </a:extLst>
            </p:cNvPr>
            <p:cNvCxnSpPr>
              <a:endCxn id="4" idx="2"/>
            </p:cNvCxnSpPr>
            <p:nvPr/>
          </p:nvCxnSpPr>
          <p:spPr>
            <a:xfrm>
              <a:off x="5203215" y="1299368"/>
              <a:ext cx="0" cy="4437122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43783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can we fill in?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467201-9A73-4B74-A79A-1A6FC168834D}"/>
                  </a:ext>
                </a:extLst>
              </p:cNvPr>
              <p:cNvSpPr txBox="1"/>
              <p:nvPr/>
            </p:nvSpPr>
            <p:spPr>
              <a:xfrm>
                <a:off x="10157247" y="3687780"/>
                <a:ext cx="171099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is for (x,y,0)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is for (x,y,1)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467201-9A73-4B74-A79A-1A6FC16883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7247" y="3687780"/>
                <a:ext cx="1710995" cy="923330"/>
              </a:xfrm>
              <a:prstGeom prst="rect">
                <a:avLst/>
              </a:prstGeom>
              <a:blipFill>
                <a:blip r:embed="rId11"/>
                <a:stretch>
                  <a:fillRect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06729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2615B4-9491-43BB-8602-BA07B23EC9B9}"/>
              </a:ext>
            </a:extLst>
          </p:cNvPr>
          <p:cNvSpPr/>
          <p:nvPr/>
        </p:nvSpPr>
        <p:spPr>
          <a:xfrm>
            <a:off x="5581650" y="3800475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642859-20D8-4A57-A2E2-05BF03EDDA65}"/>
              </a:ext>
            </a:extLst>
          </p:cNvPr>
          <p:cNvSpPr/>
          <p:nvPr/>
        </p:nvSpPr>
        <p:spPr>
          <a:xfrm>
            <a:off x="6753225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827296-D1B7-41CE-B777-83597909A4D5}"/>
              </a:ext>
            </a:extLst>
          </p:cNvPr>
          <p:cNvSpPr/>
          <p:nvPr/>
        </p:nvSpPr>
        <p:spPr>
          <a:xfrm>
            <a:off x="938212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C8CFBB-8273-4E5F-BD8F-407314DF708A}"/>
              </a:ext>
            </a:extLst>
          </p:cNvPr>
          <p:cNvSpPr/>
          <p:nvPr/>
        </p:nvSpPr>
        <p:spPr>
          <a:xfrm>
            <a:off x="3286122" y="308570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741889-D0E7-4480-8D0D-9D7F50A68910}"/>
              </a:ext>
            </a:extLst>
          </p:cNvPr>
          <p:cNvSpPr/>
          <p:nvPr/>
        </p:nvSpPr>
        <p:spPr>
          <a:xfrm>
            <a:off x="3286123" y="3800474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75581E-6B25-4989-8D43-99435F3EF051}"/>
              </a:ext>
            </a:extLst>
          </p:cNvPr>
          <p:cNvSpPr/>
          <p:nvPr/>
        </p:nvSpPr>
        <p:spPr>
          <a:xfrm>
            <a:off x="3286124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8D0B43-2189-4F0B-A76A-D8F26D0E9BFE}"/>
              </a:ext>
            </a:extLst>
          </p:cNvPr>
          <p:cNvSpPr/>
          <p:nvPr/>
        </p:nvSpPr>
        <p:spPr>
          <a:xfrm>
            <a:off x="2143125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FBF1B040-D09F-4096-841E-8BA0C9B8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15" y="3715664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B2B233B-5015-44F4-87A1-E524646AE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66" y="4434557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AA34B3A-C46F-40EC-9510-A77054B8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3" y="3753518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43783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05704" y="511124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704" y="5111242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can we fill in?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942183" y="5132715"/>
                <a:ext cx="870455" cy="523220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2183" y="5132715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128207" y="512149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8207" y="5121494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467201-9A73-4B74-A79A-1A6FC168834D}"/>
                  </a:ext>
                </a:extLst>
              </p:cNvPr>
              <p:cNvSpPr txBox="1"/>
              <p:nvPr/>
            </p:nvSpPr>
            <p:spPr>
              <a:xfrm>
                <a:off x="10157247" y="3687780"/>
                <a:ext cx="171099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is for (x,y,0)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is for (x,y,1)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467201-9A73-4B74-A79A-1A6FC16883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7247" y="3687780"/>
                <a:ext cx="1710995" cy="923330"/>
              </a:xfrm>
              <a:prstGeom prst="rect">
                <a:avLst/>
              </a:prstGeom>
              <a:blipFill>
                <a:blip r:embed="rId18"/>
                <a:stretch>
                  <a:fillRect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231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1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1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1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/>
      <p:bldP spid="42" grpId="0" animBg="1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49586220"/>
                  </p:ext>
                </p:extLst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800" b="0" i="1" dirty="0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cs typeface="Segoe UI Semilight" panose="020B0402040204020203" pitchFamily="34" charset="0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/?</m:t>
                              </m:r>
                            </m:oMath>
                          </a14:m>
                          <a:r>
                            <a:rPr lang="en-US" sz="2800" dirty="0">
                              <a:solidFill>
                                <a:schemeClr val="accent3"/>
                              </a:solidFill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49586220"/>
                  </p:ext>
                </p:extLst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EFEA4A-0EEE-43B9-B68A-EEE95EC27B7E}"/>
                  </a:ext>
                </a:extLst>
              </p:cNvPr>
              <p:cNvSpPr txBox="1"/>
              <p:nvPr/>
            </p:nvSpPr>
            <p:spPr>
              <a:xfrm>
                <a:off x="9831755" y="2013171"/>
                <a:ext cx="2244011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What can we fill in?</a:t>
                </a: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Everything with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𝑓</m:t>
                    </m:r>
                    <m:r>
                      <a:rPr lang="en-US" sz="2800" i="1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=0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in the same order as before.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EFEA4A-0EEE-43B9-B68A-EEE95EC27B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1755" y="2013171"/>
                <a:ext cx="2244011" cy="3108543"/>
              </a:xfrm>
              <a:prstGeom prst="rect">
                <a:avLst/>
              </a:prstGeom>
              <a:blipFill>
                <a:blip r:embed="rId11"/>
                <a:stretch>
                  <a:fillRect l="-5707" t="-1961" r="-5707" b="-45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973571" y="4394394"/>
                <a:ext cx="10950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571" y="4394394"/>
                <a:ext cx="1095090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>
            <a:extLst>
              <a:ext uri="{FF2B5EF4-FFF2-40B4-BE49-F238E27FC236}">
                <a16:creationId xmlns:a16="http://schemas.microsoft.com/office/drawing/2014/main" id="{987BD737-F07D-459A-9751-B29ED5954DAF}"/>
              </a:ext>
            </a:extLst>
          </p:cNvPr>
          <p:cNvSpPr/>
          <p:nvPr/>
        </p:nvSpPr>
        <p:spPr>
          <a:xfrm>
            <a:off x="6032027" y="3618757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5FD7D8E-030C-40B6-B066-463038848499}"/>
              </a:ext>
            </a:extLst>
          </p:cNvPr>
          <p:cNvSpPr/>
          <p:nvPr/>
        </p:nvSpPr>
        <p:spPr>
          <a:xfrm>
            <a:off x="7165919" y="219065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A897C3B-7208-4E70-BB69-9433FBFB8E71}"/>
              </a:ext>
            </a:extLst>
          </p:cNvPr>
          <p:cNvSpPr/>
          <p:nvPr/>
        </p:nvSpPr>
        <p:spPr>
          <a:xfrm>
            <a:off x="568837" y="251060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422345F-BB3D-4199-B792-FC15AE1D2DB7}"/>
              </a:ext>
            </a:extLst>
          </p:cNvPr>
          <p:cNvSpPr/>
          <p:nvPr/>
        </p:nvSpPr>
        <p:spPr>
          <a:xfrm>
            <a:off x="3721347" y="292331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8FD43CA-73A1-445C-8229-5858D0BE1729}"/>
              </a:ext>
            </a:extLst>
          </p:cNvPr>
          <p:cNvSpPr/>
          <p:nvPr/>
        </p:nvSpPr>
        <p:spPr>
          <a:xfrm>
            <a:off x="3731510" y="3567443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59E1AB5-9A71-49E4-9535-061E8FDA8A10}"/>
              </a:ext>
            </a:extLst>
          </p:cNvPr>
          <p:cNvSpPr/>
          <p:nvPr/>
        </p:nvSpPr>
        <p:spPr>
          <a:xfrm>
            <a:off x="3680077" y="5040661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74A8E01A-541A-4BC5-A26B-AD27278AB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602" y="3615191"/>
            <a:ext cx="393408" cy="28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48C5036-43AC-4847-A3D3-5E5A96CB9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220" y="4309267"/>
            <a:ext cx="431740" cy="30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FCEC865-C811-4726-873A-8BF738C58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620" y="3615191"/>
            <a:ext cx="315325" cy="22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Oval 64">
            <a:extLst>
              <a:ext uri="{FF2B5EF4-FFF2-40B4-BE49-F238E27FC236}">
                <a16:creationId xmlns:a16="http://schemas.microsoft.com/office/drawing/2014/main" id="{D8E5DF8F-915E-4169-AEBC-B02B774AE1D3}"/>
              </a:ext>
            </a:extLst>
          </p:cNvPr>
          <p:cNvSpPr/>
          <p:nvPr/>
        </p:nvSpPr>
        <p:spPr>
          <a:xfrm>
            <a:off x="2541813" y="503433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EF1239A-EF65-4DF7-9DBC-F7BF65F3822D}"/>
              </a:ext>
            </a:extLst>
          </p:cNvPr>
          <p:cNvCxnSpPr/>
          <p:nvPr/>
        </p:nvCxnSpPr>
        <p:spPr>
          <a:xfrm>
            <a:off x="5228574" y="126798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03A629B-4E2D-46F3-9681-3AA26B8A7436}"/>
              </a:ext>
            </a:extLst>
          </p:cNvPr>
          <p:cNvSpPr txBox="1"/>
          <p:nvPr/>
        </p:nvSpPr>
        <p:spPr>
          <a:xfrm>
            <a:off x="9905687" y="5302386"/>
            <a:ext cx="2121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Entries are slightly different – we’re handling rocks differently.</a:t>
            </a:r>
          </a:p>
        </p:txBody>
      </p:sp>
    </p:spTree>
    <p:extLst>
      <p:ext uri="{BB962C8B-B14F-4D97-AF65-F5344CB8AC3E}">
        <p14:creationId xmlns:p14="http://schemas.microsoft.com/office/powerpoint/2010/main" val="134616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800" b="0" i="1" dirty="0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cs typeface="Segoe UI Semilight" panose="020B0402040204020203" pitchFamily="34" charset="0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/?</m:t>
                              </m:r>
                            </m:oMath>
                          </a14:m>
                          <a:r>
                            <a:rPr lang="en-US" sz="2800" dirty="0">
                              <a:solidFill>
                                <a:schemeClr val="accent3"/>
                              </a:solidFill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can we fill in?</a:t>
            </a:r>
          </a:p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Again from left to right, bottom to top, now filling 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973571" y="4394394"/>
                <a:ext cx="10950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571" y="4394394"/>
                <a:ext cx="1095090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>
            <a:extLst>
              <a:ext uri="{FF2B5EF4-FFF2-40B4-BE49-F238E27FC236}">
                <a16:creationId xmlns:a16="http://schemas.microsoft.com/office/drawing/2014/main" id="{987BD737-F07D-459A-9751-B29ED5954DAF}"/>
              </a:ext>
            </a:extLst>
          </p:cNvPr>
          <p:cNvSpPr/>
          <p:nvPr/>
        </p:nvSpPr>
        <p:spPr>
          <a:xfrm>
            <a:off x="6032027" y="3618757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5FD7D8E-030C-40B6-B066-463038848499}"/>
              </a:ext>
            </a:extLst>
          </p:cNvPr>
          <p:cNvSpPr/>
          <p:nvPr/>
        </p:nvSpPr>
        <p:spPr>
          <a:xfrm>
            <a:off x="7165919" y="219065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A897C3B-7208-4E70-BB69-9433FBFB8E71}"/>
              </a:ext>
            </a:extLst>
          </p:cNvPr>
          <p:cNvSpPr/>
          <p:nvPr/>
        </p:nvSpPr>
        <p:spPr>
          <a:xfrm>
            <a:off x="568837" y="251060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422345F-BB3D-4199-B792-FC15AE1D2DB7}"/>
              </a:ext>
            </a:extLst>
          </p:cNvPr>
          <p:cNvSpPr/>
          <p:nvPr/>
        </p:nvSpPr>
        <p:spPr>
          <a:xfrm>
            <a:off x="3721347" y="292331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8FD43CA-73A1-445C-8229-5858D0BE1729}"/>
              </a:ext>
            </a:extLst>
          </p:cNvPr>
          <p:cNvSpPr/>
          <p:nvPr/>
        </p:nvSpPr>
        <p:spPr>
          <a:xfrm>
            <a:off x="3731510" y="3567443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59E1AB5-9A71-49E4-9535-061E8FDA8A10}"/>
              </a:ext>
            </a:extLst>
          </p:cNvPr>
          <p:cNvSpPr/>
          <p:nvPr/>
        </p:nvSpPr>
        <p:spPr>
          <a:xfrm>
            <a:off x="3680077" y="5040661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74A8E01A-541A-4BC5-A26B-AD27278AB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602" y="3615191"/>
            <a:ext cx="393408" cy="28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48C5036-43AC-4847-A3D3-5E5A96CB9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220" y="4309267"/>
            <a:ext cx="431740" cy="30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FCEC865-C811-4726-873A-8BF738C58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620" y="3615191"/>
            <a:ext cx="315325" cy="22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Oval 64">
            <a:extLst>
              <a:ext uri="{FF2B5EF4-FFF2-40B4-BE49-F238E27FC236}">
                <a16:creationId xmlns:a16="http://schemas.microsoft.com/office/drawing/2014/main" id="{D8E5DF8F-915E-4169-AEBC-B02B774AE1D3}"/>
              </a:ext>
            </a:extLst>
          </p:cNvPr>
          <p:cNvSpPr/>
          <p:nvPr/>
        </p:nvSpPr>
        <p:spPr>
          <a:xfrm>
            <a:off x="2541813" y="503433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EF1239A-EF65-4DF7-9DBC-F7BF65F3822D}"/>
              </a:ext>
            </a:extLst>
          </p:cNvPr>
          <p:cNvCxnSpPr/>
          <p:nvPr/>
        </p:nvCxnSpPr>
        <p:spPr>
          <a:xfrm>
            <a:off x="5228574" y="126798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02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55038092"/>
                  </p:ext>
                </p:extLst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800" b="0" i="1" dirty="0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cs typeface="Segoe UI Semilight" panose="020B0402040204020203" pitchFamily="34" charset="0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/3</m:t>
                              </m:r>
                            </m:oMath>
                          </a14:m>
                          <a:r>
                            <a:rPr lang="en-US" sz="2800" dirty="0">
                              <a:solidFill>
                                <a:schemeClr val="accent3"/>
                              </a:solidFill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55038092"/>
                  </p:ext>
                </p:extLst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can we fill in?</a:t>
            </a:r>
          </a:p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Again from left to right, bottom to top, now filling 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1/1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883488" y="4394394"/>
                <a:ext cx="118517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488" y="4394394"/>
                <a:ext cx="1185173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>
            <a:extLst>
              <a:ext uri="{FF2B5EF4-FFF2-40B4-BE49-F238E27FC236}">
                <a16:creationId xmlns:a16="http://schemas.microsoft.com/office/drawing/2014/main" id="{987BD737-F07D-459A-9751-B29ED5954DAF}"/>
              </a:ext>
            </a:extLst>
          </p:cNvPr>
          <p:cNvSpPr/>
          <p:nvPr/>
        </p:nvSpPr>
        <p:spPr>
          <a:xfrm>
            <a:off x="6032027" y="3618757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5FD7D8E-030C-40B6-B066-463038848499}"/>
              </a:ext>
            </a:extLst>
          </p:cNvPr>
          <p:cNvSpPr/>
          <p:nvPr/>
        </p:nvSpPr>
        <p:spPr>
          <a:xfrm>
            <a:off x="7165919" y="219065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A897C3B-7208-4E70-BB69-9433FBFB8E71}"/>
              </a:ext>
            </a:extLst>
          </p:cNvPr>
          <p:cNvSpPr/>
          <p:nvPr/>
        </p:nvSpPr>
        <p:spPr>
          <a:xfrm>
            <a:off x="568837" y="251060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422345F-BB3D-4199-B792-FC15AE1D2DB7}"/>
              </a:ext>
            </a:extLst>
          </p:cNvPr>
          <p:cNvSpPr/>
          <p:nvPr/>
        </p:nvSpPr>
        <p:spPr>
          <a:xfrm>
            <a:off x="3721347" y="292331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8FD43CA-73A1-445C-8229-5858D0BE1729}"/>
              </a:ext>
            </a:extLst>
          </p:cNvPr>
          <p:cNvSpPr/>
          <p:nvPr/>
        </p:nvSpPr>
        <p:spPr>
          <a:xfrm>
            <a:off x="3731510" y="3567443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59E1AB5-9A71-49E4-9535-061E8FDA8A10}"/>
              </a:ext>
            </a:extLst>
          </p:cNvPr>
          <p:cNvSpPr/>
          <p:nvPr/>
        </p:nvSpPr>
        <p:spPr>
          <a:xfrm>
            <a:off x="3680077" y="5040661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74A8E01A-541A-4BC5-A26B-AD27278AB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602" y="3615191"/>
            <a:ext cx="393408" cy="28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48C5036-43AC-4847-A3D3-5E5A96CB9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220" y="4309267"/>
            <a:ext cx="431740" cy="30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FCEC865-C811-4726-873A-8BF738C58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620" y="3615191"/>
            <a:ext cx="315325" cy="22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Oval 64">
            <a:extLst>
              <a:ext uri="{FF2B5EF4-FFF2-40B4-BE49-F238E27FC236}">
                <a16:creationId xmlns:a16="http://schemas.microsoft.com/office/drawing/2014/main" id="{D8E5DF8F-915E-4169-AEBC-B02B774AE1D3}"/>
              </a:ext>
            </a:extLst>
          </p:cNvPr>
          <p:cNvSpPr/>
          <p:nvPr/>
        </p:nvSpPr>
        <p:spPr>
          <a:xfrm>
            <a:off x="2541813" y="503433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EF1239A-EF65-4DF7-9DBC-F7BF65F3822D}"/>
              </a:ext>
            </a:extLst>
          </p:cNvPr>
          <p:cNvCxnSpPr/>
          <p:nvPr/>
        </p:nvCxnSpPr>
        <p:spPr>
          <a:xfrm>
            <a:off x="5228574" y="126798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58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9752245"/>
              </p:ext>
            </p:extLst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31A8BB-4612-41E0-A736-CDF080138C7F}"/>
              </a:ext>
            </a:extLst>
          </p:cNvPr>
          <p:cNvSpPr txBox="1"/>
          <p:nvPr/>
        </p:nvSpPr>
        <p:spPr>
          <a:xfrm>
            <a:off x="1495425" y="1277943"/>
            <a:ext cx="4757738" cy="41549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Baby Yoda has to get from the upper-right corner to the lower left.</a:t>
            </a:r>
          </a:p>
          <a:p>
            <a:r>
              <a:rPr lang="en-US" sz="2400" dirty="0"/>
              <a:t>His cradle will only let him go left and down.</a:t>
            </a:r>
          </a:p>
          <a:p>
            <a:r>
              <a:rPr lang="en-US" sz="2400" dirty="0"/>
              <a:t>He can’t get past the rocks (too high) – he has to go around them (but still only going left and down)</a:t>
            </a:r>
          </a:p>
          <a:p>
            <a:endParaRPr lang="en-US" sz="2400" dirty="0"/>
          </a:p>
          <a:p>
            <a:r>
              <a:rPr lang="en-US" sz="2400" dirty="0"/>
              <a:t>As usual…he’s hungry.</a:t>
            </a:r>
          </a:p>
          <a:p>
            <a:r>
              <a:rPr lang="en-US" sz="2400" dirty="0"/>
              <a:t>He wants to eat as many frog eggs as possible on the way.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A7CE019-5533-4118-BF31-8EDBA95289AB}"/>
              </a:ext>
            </a:extLst>
          </p:cNvPr>
          <p:cNvSpPr/>
          <p:nvPr/>
        </p:nvSpPr>
        <p:spPr>
          <a:xfrm>
            <a:off x="5572125" y="500538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8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AD4BF0B8-9423-418C-A06C-872A6D6EA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215" y="3651860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412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185F3-5F14-46EB-BE5F-3420CB3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59391-945D-4D76-8C42-70F969FE0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Define the object you’re looking for</a:t>
            </a:r>
          </a:p>
          <a:p>
            <a:endParaRPr lang="en-US" dirty="0"/>
          </a:p>
          <a:p>
            <a:r>
              <a:rPr lang="en-US" dirty="0"/>
              <a:t>2. Write a recurrence to say how to find it</a:t>
            </a:r>
          </a:p>
          <a:p>
            <a:endParaRPr lang="en-US" dirty="0"/>
          </a:p>
          <a:p>
            <a:r>
              <a:rPr lang="en-US" dirty="0"/>
              <a:t>3. Design a </a:t>
            </a:r>
            <a:r>
              <a:rPr lang="en-US" dirty="0" err="1"/>
              <a:t>memoization</a:t>
            </a:r>
            <a:r>
              <a:rPr lang="en-US" dirty="0"/>
              <a:t> structure</a:t>
            </a:r>
          </a:p>
          <a:p>
            <a:endParaRPr lang="en-US" dirty="0"/>
          </a:p>
          <a:p>
            <a:r>
              <a:rPr lang="en-US" dirty="0"/>
              <a:t>4. Write an iterative algorithm</a:t>
            </a:r>
          </a:p>
        </p:txBody>
      </p:sp>
    </p:spTree>
    <p:extLst>
      <p:ext uri="{BB962C8B-B14F-4D97-AF65-F5344CB8AC3E}">
        <p14:creationId xmlns:p14="http://schemas.microsoft.com/office/powerpoint/2010/main" val="41349092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A2813-F084-4E21-870C-09B2E7170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722113" cy="590415"/>
          </a:xfrm>
        </p:spPr>
        <p:txBody>
          <a:bodyPr/>
          <a:lstStyle/>
          <a:p>
            <a:r>
              <a:rPr lang="en-US" dirty="0" err="1"/>
              <a:t>Bells,Whistles</a:t>
            </a:r>
            <a:r>
              <a:rPr lang="en-US" dirty="0"/>
              <a:t>, and </a:t>
            </a:r>
            <a:r>
              <a:rPr lang="en-US" dirty="0" err="1"/>
              <a:t>optimiziation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73BE11-BA74-4D2A-87BE-630B4ADC8A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662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800" b="0" i="1" dirty="0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cs typeface="Segoe UI Semilight" panose="020B0402040204020203" pitchFamily="34" charset="0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/3</m:t>
                              </m:r>
                            </m:oMath>
                          </a14:m>
                          <a:r>
                            <a:rPr lang="en-US" sz="2800" dirty="0">
                              <a:solidFill>
                                <a:schemeClr val="accent3"/>
                              </a:solidFill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can we fill in?</a:t>
            </a:r>
          </a:p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Again from left to right, bottom to top, now filling 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1/1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883488" y="4394394"/>
                <a:ext cx="118517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488" y="4394394"/>
                <a:ext cx="1185173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>
            <a:extLst>
              <a:ext uri="{FF2B5EF4-FFF2-40B4-BE49-F238E27FC236}">
                <a16:creationId xmlns:a16="http://schemas.microsoft.com/office/drawing/2014/main" id="{987BD737-F07D-459A-9751-B29ED5954DAF}"/>
              </a:ext>
            </a:extLst>
          </p:cNvPr>
          <p:cNvSpPr/>
          <p:nvPr/>
        </p:nvSpPr>
        <p:spPr>
          <a:xfrm>
            <a:off x="6032027" y="3618757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5FD7D8E-030C-40B6-B066-463038848499}"/>
              </a:ext>
            </a:extLst>
          </p:cNvPr>
          <p:cNvSpPr/>
          <p:nvPr/>
        </p:nvSpPr>
        <p:spPr>
          <a:xfrm>
            <a:off x="7165919" y="219065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A897C3B-7208-4E70-BB69-9433FBFB8E71}"/>
              </a:ext>
            </a:extLst>
          </p:cNvPr>
          <p:cNvSpPr/>
          <p:nvPr/>
        </p:nvSpPr>
        <p:spPr>
          <a:xfrm>
            <a:off x="568837" y="251060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422345F-BB3D-4199-B792-FC15AE1D2DB7}"/>
              </a:ext>
            </a:extLst>
          </p:cNvPr>
          <p:cNvSpPr/>
          <p:nvPr/>
        </p:nvSpPr>
        <p:spPr>
          <a:xfrm>
            <a:off x="3721347" y="292331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8FD43CA-73A1-445C-8229-5858D0BE1729}"/>
              </a:ext>
            </a:extLst>
          </p:cNvPr>
          <p:cNvSpPr/>
          <p:nvPr/>
        </p:nvSpPr>
        <p:spPr>
          <a:xfrm>
            <a:off x="3731510" y="3567443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59E1AB5-9A71-49E4-9535-061E8FDA8A10}"/>
              </a:ext>
            </a:extLst>
          </p:cNvPr>
          <p:cNvSpPr/>
          <p:nvPr/>
        </p:nvSpPr>
        <p:spPr>
          <a:xfrm>
            <a:off x="3680077" y="5040661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74A8E01A-541A-4BC5-A26B-AD27278AB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602" y="3615191"/>
            <a:ext cx="393408" cy="28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48C5036-43AC-4847-A3D3-5E5A96CB9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220" y="4309267"/>
            <a:ext cx="431740" cy="30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FCEC865-C811-4726-873A-8BF738C58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620" y="3615191"/>
            <a:ext cx="315325" cy="22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Oval 64">
            <a:extLst>
              <a:ext uri="{FF2B5EF4-FFF2-40B4-BE49-F238E27FC236}">
                <a16:creationId xmlns:a16="http://schemas.microsoft.com/office/drawing/2014/main" id="{D8E5DF8F-915E-4169-AEBC-B02B774AE1D3}"/>
              </a:ext>
            </a:extLst>
          </p:cNvPr>
          <p:cNvSpPr/>
          <p:nvPr/>
        </p:nvSpPr>
        <p:spPr>
          <a:xfrm>
            <a:off x="2541813" y="503433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EF1239A-EF65-4DF7-9DBC-F7BF65F3822D}"/>
              </a:ext>
            </a:extLst>
          </p:cNvPr>
          <p:cNvCxnSpPr/>
          <p:nvPr/>
        </p:nvCxnSpPr>
        <p:spPr>
          <a:xfrm>
            <a:off x="5228574" y="126798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9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1BEE1-4596-4421-8753-DE549168D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Way to 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5366E-ECA8-49A8-90BA-DAB88AA91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you’re taking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dirty="0"/>
              <a:t> in the recursive case, you can also record which option gave you the max.</a:t>
            </a:r>
          </a:p>
          <a:p>
            <a:r>
              <a:rPr lang="en-US" dirty="0"/>
              <a:t>That’s the way to go.</a:t>
            </a:r>
          </a:p>
          <a:p>
            <a:endParaRPr lang="en-US" dirty="0"/>
          </a:p>
          <a:p>
            <a:r>
              <a:rPr lang="en-US" dirty="0"/>
              <a:t>We’ll ask you to do that once in HW4…but for the most part we’ll just have you find the number.</a:t>
            </a:r>
          </a:p>
        </p:txBody>
      </p:sp>
    </p:spTree>
    <p:extLst>
      <p:ext uri="{BB962C8B-B14F-4D97-AF65-F5344CB8AC3E}">
        <p14:creationId xmlns:p14="http://schemas.microsoft.com/office/powerpoint/2010/main" val="17420281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8372E-F304-4EF0-B3D2-77ACED136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C18CBE-6903-4FA8-BD40-8D4536EFF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we need all that memory?</a:t>
            </a:r>
          </a:p>
          <a:p>
            <a:endParaRPr lang="en-US" dirty="0"/>
          </a:p>
          <a:p>
            <a:r>
              <a:rPr lang="en-US" dirty="0"/>
              <a:t>Let’s go back to the simple version (no using the force)</a:t>
            </a:r>
          </a:p>
        </p:txBody>
      </p:sp>
    </p:spTree>
    <p:extLst>
      <p:ext uri="{BB962C8B-B14F-4D97-AF65-F5344CB8AC3E}">
        <p14:creationId xmlns:p14="http://schemas.microsoft.com/office/powerpoint/2010/main" val="13369258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8539A-4EB4-421C-8B00-A5D91CCEC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 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C7F085-478F-4018-822B-2B9EFCAE6E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420368" cy="484550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Courier New" panose="02070309020205020404" pitchFamily="49" charset="0"/>
                        </a:rPr>
                        <m:t>𝑂𝑃𝑇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𝑗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Courier New" panose="02070309020205020404" pitchFamily="49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−∞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𝑟𝑜𝑐𝑘𝑠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𝑗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is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true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−∞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&lt;0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or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𝑒𝑔𝑔𝑠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0,0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=0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and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=0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max</m:t>
                                  </m:r>
                                </m:fName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𝑂𝑃𝑇</m:t>
                                      </m:r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−1,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𝑗</m:t>
                                          </m:r>
                                        </m:e>
                                      </m:d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, 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𝑂𝑃𝑇</m:t>
                                      </m:r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𝑒𝑔𝑔𝑠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𝑗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otherwise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b="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r>
                  <a:rPr lang="en-US" dirty="0"/>
                  <a:t>What values do we need to keep around?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C7F085-478F-4018-822B-2B9EFCAE6E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420368" cy="4845504"/>
              </a:xfrm>
              <a:blipFill>
                <a:blip r:embed="rId2"/>
                <a:stretch>
                  <a:fillRect l="-1494" t="-1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05106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−∞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EFEA4A-0EEE-43B9-B68A-EEE95EC27B7E}"/>
                  </a:ext>
                </a:extLst>
              </p:cNvPr>
              <p:cNvSpPr txBox="1"/>
              <p:nvPr/>
            </p:nvSpPr>
            <p:spPr>
              <a:xfrm>
                <a:off x="9807910" y="2274940"/>
                <a:ext cx="2338114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Need one spot left and one down.</a:t>
                </a:r>
              </a:p>
              <a:p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Keep one full row, and a partially full row around.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Θ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𝑐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)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memory.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EFEA4A-0EEE-43B9-B68A-EEE95EC27B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7910" y="2274940"/>
                <a:ext cx="2338114" cy="3970318"/>
              </a:xfrm>
              <a:prstGeom prst="rect">
                <a:avLst/>
              </a:prstGeom>
              <a:blipFill>
                <a:blip r:embed="rId11"/>
                <a:stretch>
                  <a:fillRect l="-5483" t="-1536" r="-4439" b="-3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973571" y="439439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571" y="4394394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859561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9561" y="3685760"/>
                <a:ext cx="870455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3069793" y="373175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793" y="3731750"/>
                <a:ext cx="870455" cy="523220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34477DFC-D98B-4824-97CA-0475DAB1ADA9}"/>
              </a:ext>
            </a:extLst>
          </p:cNvPr>
          <p:cNvSpPr/>
          <p:nvPr/>
        </p:nvSpPr>
        <p:spPr>
          <a:xfrm>
            <a:off x="6520777" y="2935810"/>
            <a:ext cx="870451" cy="50018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26AFA93-BF66-404E-A22F-5879EE403EC7}"/>
              </a:ext>
            </a:extLst>
          </p:cNvPr>
          <p:cNvCxnSpPr>
            <a:stCxn id="3" idx="1"/>
          </p:cNvCxnSpPr>
          <p:nvPr/>
        </p:nvCxnSpPr>
        <p:spPr>
          <a:xfrm flipH="1">
            <a:off x="6027722" y="3185902"/>
            <a:ext cx="493055" cy="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19DA4F2-40E9-4104-8145-A5D75CEE36D8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6956002" y="3435994"/>
            <a:ext cx="1" cy="34533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7621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2615B4-9491-43BB-8602-BA07B23EC9B9}"/>
              </a:ext>
            </a:extLst>
          </p:cNvPr>
          <p:cNvSpPr/>
          <p:nvPr/>
        </p:nvSpPr>
        <p:spPr>
          <a:xfrm>
            <a:off x="5581650" y="3800475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642859-20D8-4A57-A2E2-05BF03EDDA65}"/>
              </a:ext>
            </a:extLst>
          </p:cNvPr>
          <p:cNvSpPr/>
          <p:nvPr/>
        </p:nvSpPr>
        <p:spPr>
          <a:xfrm>
            <a:off x="6753225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827296-D1B7-41CE-B777-83597909A4D5}"/>
              </a:ext>
            </a:extLst>
          </p:cNvPr>
          <p:cNvSpPr/>
          <p:nvPr/>
        </p:nvSpPr>
        <p:spPr>
          <a:xfrm>
            <a:off x="938212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C8CFBB-8273-4E5F-BD8F-407314DF708A}"/>
              </a:ext>
            </a:extLst>
          </p:cNvPr>
          <p:cNvSpPr/>
          <p:nvPr/>
        </p:nvSpPr>
        <p:spPr>
          <a:xfrm>
            <a:off x="3286122" y="308570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741889-D0E7-4480-8D0D-9D7F50A68910}"/>
              </a:ext>
            </a:extLst>
          </p:cNvPr>
          <p:cNvSpPr/>
          <p:nvPr/>
        </p:nvSpPr>
        <p:spPr>
          <a:xfrm>
            <a:off x="3286123" y="3800474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75581E-6B25-4989-8D43-99435F3EF051}"/>
              </a:ext>
            </a:extLst>
          </p:cNvPr>
          <p:cNvSpPr/>
          <p:nvPr/>
        </p:nvSpPr>
        <p:spPr>
          <a:xfrm>
            <a:off x="3286124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8D0B43-2189-4F0B-A76A-D8F26D0E9BFE}"/>
              </a:ext>
            </a:extLst>
          </p:cNvPr>
          <p:cNvSpPr/>
          <p:nvPr/>
        </p:nvSpPr>
        <p:spPr>
          <a:xfrm>
            <a:off x="2143125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FBF1B040-D09F-4096-841E-8BA0C9B8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15" y="3715664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B2B233B-5015-44F4-87A1-E524646AE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66" y="4434557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AA34B3A-C46F-40EC-9510-A77054B8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3" y="3753518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723" y="2447173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66B767CE-4223-45F3-B8BC-0340DB239FD8}"/>
              </a:ext>
            </a:extLst>
          </p:cNvPr>
          <p:cNvGrpSpPr/>
          <p:nvPr/>
        </p:nvGrpSpPr>
        <p:grpSpPr>
          <a:xfrm>
            <a:off x="3412067" y="2168524"/>
            <a:ext cx="5850996" cy="1796256"/>
            <a:chOff x="3412067" y="2168524"/>
            <a:chExt cx="5850996" cy="1796256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2828D16-4B4A-4C41-9211-66E461A84C98}"/>
                </a:ext>
              </a:extLst>
            </p:cNvPr>
            <p:cNvCxnSpPr>
              <a:stCxn id="2050" idx="2"/>
            </p:cNvCxnSpPr>
            <p:nvPr/>
          </p:nvCxnSpPr>
          <p:spPr>
            <a:xfrm>
              <a:off x="9263063" y="2168524"/>
              <a:ext cx="0" cy="391320"/>
            </a:xfrm>
            <a:prstGeom prst="lin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90F656C-E483-4D90-9915-92F3F145D8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12067" y="2559844"/>
              <a:ext cx="5850996" cy="0"/>
            </a:xfrm>
            <a:prstGeom prst="line">
              <a:avLst/>
            </a:prstGeom>
            <a:ln w="476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A82D257-7C71-4A44-BF72-F6F3E515FF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0427" y="2518572"/>
              <a:ext cx="0" cy="1446208"/>
            </a:xfrm>
            <a:prstGeom prst="line">
              <a:avLst/>
            </a:prstGeom>
            <a:ln w="47625">
              <a:solidFill>
                <a:schemeClr val="tx1"/>
              </a:solidFill>
              <a:headEnd type="triangl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442339B-2675-4592-B02B-A661912DE722}"/>
              </a:ext>
            </a:extLst>
          </p:cNvPr>
          <p:cNvGrpSpPr/>
          <p:nvPr/>
        </p:nvGrpSpPr>
        <p:grpSpPr>
          <a:xfrm>
            <a:off x="1157600" y="1816099"/>
            <a:ext cx="7753038" cy="3621315"/>
            <a:chOff x="1157600" y="1816099"/>
            <a:chExt cx="7753038" cy="3621315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1B5A434-1BB4-40D3-88F7-6EF9291BE3F1}"/>
                </a:ext>
              </a:extLst>
            </p:cNvPr>
            <p:cNvCxnSpPr>
              <a:stCxn id="2050" idx="1"/>
            </p:cNvCxnSpPr>
            <p:nvPr/>
          </p:nvCxnSpPr>
          <p:spPr>
            <a:xfrm flipH="1">
              <a:off x="6917531" y="1816099"/>
              <a:ext cx="1993107" cy="0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2933FA4-BC17-41F8-9757-D79FDCC602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7531" y="1816100"/>
              <a:ext cx="0" cy="2186533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B01FB1A-EE78-4244-BD4C-C645EC3F3DBA}"/>
                </a:ext>
              </a:extLst>
            </p:cNvPr>
            <p:cNvCxnSpPr>
              <a:cxnSpLocks/>
            </p:cNvCxnSpPr>
            <p:nvPr/>
          </p:nvCxnSpPr>
          <p:spPr>
            <a:xfrm>
              <a:off x="5745956" y="3964779"/>
              <a:ext cx="1223339" cy="1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BACFA8D-3D80-411F-B0B8-FD7D14A712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30382" y="3964779"/>
              <a:ext cx="15574" cy="1472635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B9D40DC4-DDB6-4C17-A33F-F98A34E49C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57600" y="5387174"/>
              <a:ext cx="4588356" cy="7152"/>
            </a:xfrm>
            <a:prstGeom prst="line">
              <a:avLst/>
            </a:prstGeom>
            <a:ln w="4762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DB722DF6-D920-4361-A6FE-F1ADE568EB5F}"/>
                  </a:ext>
                </a:extLst>
              </p:cNvPr>
              <p:cNvSpPr txBox="1"/>
              <p:nvPr/>
            </p:nvSpPr>
            <p:spPr>
              <a:xfrm>
                <a:off x="10003971" y="2895600"/>
                <a:ext cx="1943429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Black path: get stuck. Invalid.</a:t>
                </a:r>
              </a:p>
              <a:p>
                <a:endParaRPr lang="en-US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Red path</a:t>
                </a:r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: valid! And optimal (no path collects more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eggs.)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DB722DF6-D920-4361-A6FE-F1ADE568EB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3971" y="2895600"/>
                <a:ext cx="1943429" cy="2308324"/>
              </a:xfrm>
              <a:prstGeom prst="rect">
                <a:avLst/>
              </a:prstGeom>
              <a:blipFill>
                <a:blip r:embed="rId10"/>
                <a:stretch>
                  <a:fillRect l="-2508" t="-1055" b="-34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995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2615B4-9491-43BB-8602-BA07B23EC9B9}"/>
              </a:ext>
            </a:extLst>
          </p:cNvPr>
          <p:cNvSpPr/>
          <p:nvPr/>
        </p:nvSpPr>
        <p:spPr>
          <a:xfrm>
            <a:off x="5581650" y="3800475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642859-20D8-4A57-A2E2-05BF03EDDA65}"/>
              </a:ext>
            </a:extLst>
          </p:cNvPr>
          <p:cNvSpPr/>
          <p:nvPr/>
        </p:nvSpPr>
        <p:spPr>
          <a:xfrm>
            <a:off x="6753225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827296-D1B7-41CE-B777-83597909A4D5}"/>
              </a:ext>
            </a:extLst>
          </p:cNvPr>
          <p:cNvSpPr/>
          <p:nvPr/>
        </p:nvSpPr>
        <p:spPr>
          <a:xfrm>
            <a:off x="938212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C8CFBB-8273-4E5F-BD8F-407314DF708A}"/>
              </a:ext>
            </a:extLst>
          </p:cNvPr>
          <p:cNvSpPr/>
          <p:nvPr/>
        </p:nvSpPr>
        <p:spPr>
          <a:xfrm>
            <a:off x="3286122" y="308570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741889-D0E7-4480-8D0D-9D7F50A68910}"/>
              </a:ext>
            </a:extLst>
          </p:cNvPr>
          <p:cNvSpPr/>
          <p:nvPr/>
        </p:nvSpPr>
        <p:spPr>
          <a:xfrm>
            <a:off x="3286123" y="3800474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75581E-6B25-4989-8D43-99435F3EF051}"/>
              </a:ext>
            </a:extLst>
          </p:cNvPr>
          <p:cNvSpPr/>
          <p:nvPr/>
        </p:nvSpPr>
        <p:spPr>
          <a:xfrm>
            <a:off x="3286124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8D0B43-2189-4F0B-A76A-D8F26D0E9BFE}"/>
              </a:ext>
            </a:extLst>
          </p:cNvPr>
          <p:cNvSpPr/>
          <p:nvPr/>
        </p:nvSpPr>
        <p:spPr>
          <a:xfrm>
            <a:off x="2143125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FBF1B040-D09F-4096-841E-8BA0C9B8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15" y="3715664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B2B233B-5015-44F4-87A1-E524646AE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66" y="4434557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AA34B3A-C46F-40EC-9510-A77054B8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3" y="3753518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723" y="2447173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5993C28-47D1-472F-A045-22B8827C6C5A}"/>
              </a:ext>
            </a:extLst>
          </p:cNvPr>
          <p:cNvSpPr txBox="1"/>
          <p:nvPr/>
        </p:nvSpPr>
        <p:spPr>
          <a:xfrm>
            <a:off x="696006" y="5911058"/>
            <a:ext cx="7802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Can we greedily head to the next accessible egg?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F17B7C-9872-4676-A2B0-6396C45FF936}"/>
              </a:ext>
            </a:extLst>
          </p:cNvPr>
          <p:cNvSpPr txBox="1"/>
          <p:nvPr/>
        </p:nvSpPr>
        <p:spPr>
          <a:xfrm>
            <a:off x="10150929" y="2618014"/>
            <a:ext cx="17253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Might get us stuck between rocks. </a:t>
            </a:r>
            <a:b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Or pass up a series of eggs we can’t see.</a:t>
            </a:r>
          </a:p>
        </p:txBody>
      </p:sp>
    </p:spTree>
    <p:extLst>
      <p:ext uri="{BB962C8B-B14F-4D97-AF65-F5344CB8AC3E}">
        <p14:creationId xmlns:p14="http://schemas.microsoft.com/office/powerpoint/2010/main" val="111588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2615B4-9491-43BB-8602-BA07B23EC9B9}"/>
              </a:ext>
            </a:extLst>
          </p:cNvPr>
          <p:cNvSpPr/>
          <p:nvPr/>
        </p:nvSpPr>
        <p:spPr>
          <a:xfrm>
            <a:off x="5581650" y="3800475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642859-20D8-4A57-A2E2-05BF03EDDA65}"/>
              </a:ext>
            </a:extLst>
          </p:cNvPr>
          <p:cNvSpPr/>
          <p:nvPr/>
        </p:nvSpPr>
        <p:spPr>
          <a:xfrm>
            <a:off x="6753225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827296-D1B7-41CE-B777-83597909A4D5}"/>
              </a:ext>
            </a:extLst>
          </p:cNvPr>
          <p:cNvSpPr/>
          <p:nvPr/>
        </p:nvSpPr>
        <p:spPr>
          <a:xfrm>
            <a:off x="938212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C8CFBB-8273-4E5F-BD8F-407314DF708A}"/>
              </a:ext>
            </a:extLst>
          </p:cNvPr>
          <p:cNvSpPr/>
          <p:nvPr/>
        </p:nvSpPr>
        <p:spPr>
          <a:xfrm>
            <a:off x="3286122" y="308570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741889-D0E7-4480-8D0D-9D7F50A68910}"/>
              </a:ext>
            </a:extLst>
          </p:cNvPr>
          <p:cNvSpPr/>
          <p:nvPr/>
        </p:nvSpPr>
        <p:spPr>
          <a:xfrm>
            <a:off x="3286123" y="3800474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75581E-6B25-4989-8D43-99435F3EF051}"/>
              </a:ext>
            </a:extLst>
          </p:cNvPr>
          <p:cNvSpPr/>
          <p:nvPr/>
        </p:nvSpPr>
        <p:spPr>
          <a:xfrm>
            <a:off x="3286124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8D0B43-2189-4F0B-A76A-D8F26D0E9BFE}"/>
              </a:ext>
            </a:extLst>
          </p:cNvPr>
          <p:cNvSpPr/>
          <p:nvPr/>
        </p:nvSpPr>
        <p:spPr>
          <a:xfrm>
            <a:off x="2143125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FBF1B040-D09F-4096-841E-8BA0C9B8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15" y="3715664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B2B233B-5015-44F4-87A1-E524646AE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66" y="4434557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AA34B3A-C46F-40EC-9510-A77054B8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3" y="3753518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723" y="2447173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5993C28-47D1-472F-A045-22B8827C6C5A}"/>
              </a:ext>
            </a:extLst>
          </p:cNvPr>
          <p:cNvSpPr txBox="1"/>
          <p:nvPr/>
        </p:nvSpPr>
        <p:spPr>
          <a:xfrm>
            <a:off x="696006" y="5911058"/>
            <a:ext cx="4708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Can we divide and conquer?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AF17B7C-9872-4676-A2B0-6396C45FF936}"/>
              </a:ext>
            </a:extLst>
          </p:cNvPr>
          <p:cNvSpPr txBox="1"/>
          <p:nvPr/>
        </p:nvSpPr>
        <p:spPr>
          <a:xfrm>
            <a:off x="10150929" y="2618014"/>
            <a:ext cx="172538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Best left-side path might start at a place inaccessible to end of best right-side path.</a:t>
            </a:r>
          </a:p>
          <a:p>
            <a:endParaRPr lang="en-US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Could make a subproblem for each start and ending spot?</a:t>
            </a:r>
          </a:p>
        </p:txBody>
      </p:sp>
    </p:spTree>
    <p:extLst>
      <p:ext uri="{BB962C8B-B14F-4D97-AF65-F5344CB8AC3E}">
        <p14:creationId xmlns:p14="http://schemas.microsoft.com/office/powerpoint/2010/main" val="218723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2615B4-9491-43BB-8602-BA07B23EC9B9}"/>
              </a:ext>
            </a:extLst>
          </p:cNvPr>
          <p:cNvSpPr/>
          <p:nvPr/>
        </p:nvSpPr>
        <p:spPr>
          <a:xfrm>
            <a:off x="5581650" y="3800475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642859-20D8-4A57-A2E2-05BF03EDDA65}"/>
              </a:ext>
            </a:extLst>
          </p:cNvPr>
          <p:cNvSpPr/>
          <p:nvPr/>
        </p:nvSpPr>
        <p:spPr>
          <a:xfrm>
            <a:off x="6753225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827296-D1B7-41CE-B777-83597909A4D5}"/>
              </a:ext>
            </a:extLst>
          </p:cNvPr>
          <p:cNvSpPr/>
          <p:nvPr/>
        </p:nvSpPr>
        <p:spPr>
          <a:xfrm>
            <a:off x="938212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C8CFBB-8273-4E5F-BD8F-407314DF708A}"/>
              </a:ext>
            </a:extLst>
          </p:cNvPr>
          <p:cNvSpPr/>
          <p:nvPr/>
        </p:nvSpPr>
        <p:spPr>
          <a:xfrm>
            <a:off x="3286122" y="308570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741889-D0E7-4480-8D0D-9D7F50A68910}"/>
              </a:ext>
            </a:extLst>
          </p:cNvPr>
          <p:cNvSpPr/>
          <p:nvPr/>
        </p:nvSpPr>
        <p:spPr>
          <a:xfrm>
            <a:off x="3286123" y="3800474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75581E-6B25-4989-8D43-99435F3EF051}"/>
              </a:ext>
            </a:extLst>
          </p:cNvPr>
          <p:cNvSpPr/>
          <p:nvPr/>
        </p:nvSpPr>
        <p:spPr>
          <a:xfrm>
            <a:off x="3286124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8D0B43-2189-4F0B-A76A-D8F26D0E9BFE}"/>
              </a:ext>
            </a:extLst>
          </p:cNvPr>
          <p:cNvSpPr/>
          <p:nvPr/>
        </p:nvSpPr>
        <p:spPr>
          <a:xfrm>
            <a:off x="2143125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FBF1B040-D09F-4096-841E-8BA0C9B8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15" y="3715664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B2B233B-5015-44F4-87A1-E524646AE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66" y="4434557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AA34B3A-C46F-40EC-9510-A77054B8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3" y="3753518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723" y="244717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302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31A8BB-4612-41E0-A736-CDF080138C7F}"/>
              </a:ext>
            </a:extLst>
          </p:cNvPr>
          <p:cNvSpPr txBox="1"/>
          <p:nvPr/>
        </p:nvSpPr>
        <p:spPr>
          <a:xfrm>
            <a:off x="1495425" y="1277943"/>
            <a:ext cx="4757738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So what should we do?</a:t>
            </a:r>
          </a:p>
          <a:p>
            <a:endParaRPr lang="en-US" sz="2400" dirty="0"/>
          </a:p>
          <a:p>
            <a:r>
              <a:rPr lang="en-US" sz="2400" dirty="0"/>
              <a:t>Let’s try to use recursion. </a:t>
            </a:r>
          </a:p>
          <a:p>
            <a:endParaRPr lang="en-US" sz="2400" dirty="0"/>
          </a:p>
          <a:p>
            <a:r>
              <a:rPr lang="en-US" sz="2400" dirty="0"/>
              <a:t>What should our recursive calls be finding? </a:t>
            </a:r>
          </a:p>
          <a:p>
            <a:r>
              <a:rPr lang="en-US" sz="2400" dirty="0"/>
              <a:t>What recursive calls do we need?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4350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2197</TotalTime>
  <Words>3713</Words>
  <Application>Microsoft Office PowerPoint</Application>
  <PresentationFormat>Widescreen</PresentationFormat>
  <Paragraphs>802</Paragraphs>
  <Slides>46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6" baseType="lpstr">
      <vt:lpstr>Calibri</vt:lpstr>
      <vt:lpstr>Cambria Math</vt:lpstr>
      <vt:lpstr>Courier New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Dynamic Programming</vt:lpstr>
      <vt:lpstr>Dynamic Programming</vt:lpstr>
      <vt:lpstr>Classic DP</vt:lpstr>
      <vt:lpstr>Baby Yoda Searching</vt:lpstr>
      <vt:lpstr>Baby Yoda Searching</vt:lpstr>
      <vt:lpstr>Baby Yoda Searching</vt:lpstr>
      <vt:lpstr>Baby Yoda Searching</vt:lpstr>
      <vt:lpstr>Baby Yoda Searching</vt:lpstr>
      <vt:lpstr>Baby Yoda Searching</vt:lpstr>
      <vt:lpstr>PowerPoint Presentation</vt:lpstr>
      <vt:lpstr>Baby Yoda Searching</vt:lpstr>
      <vt:lpstr>Recursive Baby Yoda</vt:lpstr>
      <vt:lpstr>A Recursive Function</vt:lpstr>
      <vt:lpstr>Recurrence Form</vt:lpstr>
      <vt:lpstr>Analyzing the recursive function</vt:lpstr>
      <vt:lpstr>Analyzing the recursive function</vt:lpstr>
      <vt:lpstr>Tree Method, Maybe…</vt:lpstr>
      <vt:lpstr>Tree Method</vt:lpstr>
      <vt:lpstr>Speedup</vt:lpstr>
      <vt:lpstr>Activity</vt:lpstr>
      <vt:lpstr>Speedup</vt:lpstr>
      <vt:lpstr>Baby Yoda Searching</vt:lpstr>
      <vt:lpstr>Going Bottom-up</vt:lpstr>
      <vt:lpstr>Baby Yoda Searching</vt:lpstr>
      <vt:lpstr>Baby Yoda Searching</vt:lpstr>
      <vt:lpstr>Baby Yoda Searching</vt:lpstr>
      <vt:lpstr>Baby Yoda Searching</vt:lpstr>
      <vt:lpstr>What order?</vt:lpstr>
      <vt:lpstr>Pseudocode</vt:lpstr>
      <vt:lpstr>Why Switch To Iterative?</vt:lpstr>
      <vt:lpstr>Updating the Problem</vt:lpstr>
      <vt:lpstr>Updating the Problem</vt:lpstr>
      <vt:lpstr>Updating the Problem</vt:lpstr>
      <vt:lpstr>Updating the Problem</vt:lpstr>
      <vt:lpstr>Baby Yoda Searching</vt:lpstr>
      <vt:lpstr>Baby Yoda Searching</vt:lpstr>
      <vt:lpstr>Baby Yoda Searching</vt:lpstr>
      <vt:lpstr>Baby Yoda Searching</vt:lpstr>
      <vt:lpstr>Baby Yoda Searching</vt:lpstr>
      <vt:lpstr>Dynamic Programming Process</vt:lpstr>
      <vt:lpstr>Bells,Whistles, and optimiziation</vt:lpstr>
      <vt:lpstr>Baby Yoda Searching</vt:lpstr>
      <vt:lpstr>Which Way to Go</vt:lpstr>
      <vt:lpstr>Optimizing</vt:lpstr>
      <vt:lpstr>Recurrence Form</vt:lpstr>
      <vt:lpstr>Baby Yoda Searching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rtweber2</cp:lastModifiedBy>
  <cp:revision>51</cp:revision>
  <dcterms:created xsi:type="dcterms:W3CDTF">2021-01-26T23:03:43Z</dcterms:created>
  <dcterms:modified xsi:type="dcterms:W3CDTF">2021-02-12T21:21:41Z</dcterms:modified>
</cp:coreProperties>
</file>