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6" r:id="rId3"/>
    <p:sldId id="273" r:id="rId4"/>
    <p:sldId id="307" r:id="rId5"/>
    <p:sldId id="308" r:id="rId6"/>
    <p:sldId id="301" r:id="rId7"/>
    <p:sldId id="274" r:id="rId8"/>
    <p:sldId id="299" r:id="rId9"/>
    <p:sldId id="275" r:id="rId10"/>
    <p:sldId id="300" r:id="rId11"/>
    <p:sldId id="302" r:id="rId12"/>
    <p:sldId id="303" r:id="rId13"/>
    <p:sldId id="309" r:id="rId14"/>
    <p:sldId id="304" r:id="rId15"/>
    <p:sldId id="305" r:id="rId16"/>
    <p:sldId id="318" r:id="rId17"/>
    <p:sldId id="319" r:id="rId18"/>
    <p:sldId id="320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1248" units="cm"/>
          <inkml:channel name="Y" type="integer" max="12032" units="cm"/>
          <inkml:channel name="F" type="integer" max="4096" units="dev"/>
          <inkml:channel name="T" type="integer" max="2.14748E9" units="dev"/>
        </inkml:traceFormat>
        <inkml:channelProperties>
          <inkml:channelProperty channel="X" name="resolution" value="617.67444" units="1/cm"/>
          <inkml:channelProperty channel="Y" name="resolution" value="620.2061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1-25T18:18:54.4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12161 5336 929 0,'0'0'0'0,"0"0"0"15,0 0 0-15,0 0 32 0,0 0 1 0,0 0-33 16,0 0 0-16,0 0 82 0,0 0 0 0,0 0-82 16,-3-5 0-16,3 5 69 0,-8-5 2 0,8 5-71 15,-14-1 0-15,14 1 27 0,-32 3 0 0,14 0-27 16,1 2 0-16,-7-2 23 0,2 2 2 0,-2-1-25 16,1 1 0-16,-2-2 20 0,1 0 0 0,-5 2-20 15,1-2 0-15,0-3 24 0,0 0 1 0,-4 2-25 16,0 1 0-16,-1 0 22 0,-1 2 1 0,-3-2-23 15,-2-1 0-15,-6 1 26 0,-4-2 1 0,-1 3-27 0,1-4 0 16,-2 3 36-16,0 2 0 0,-2-5-36 0,-3 1 0 16,-6 2 41-16,-2 0-1 0,-3-1-40 0,1 1 0 15,-1-3 39-15,0 3 1 0,-3-3-40 0,-2 2 0 0,-3 1 34 16,-5-3 2-16,1 0-36 0,-1 0 0 0,-6 0 35 16,0-3 1-16,-2 3-36 0,0 3 0 0,-4-3 29 15,-4 0 0-15,1 0-29 0,-1 3 0 0,4-3 34 16,-6 5 0-16,3-3-34 0,-1 1 0 0,4 0 31 15,-4 2 0-15,4-1-31 0,-4 3 0 0,3-2 31 16,-2-2-1-16,2 1-30 0,-4-4 0 0,3 2 28 0,0 1 1 16,-6-3-29-16,-4 3 0 0,0-3 23 0,-1 2 0 15,0 1-23-15,-3-3 0 0,-1 2 21 0,-1-1 0 16,-3-1-21-16,0 0 0 0,0-1 19 0,-2-1 1 16,2 2-20-16,3 0 0 0,-2 0 17 0,2 0 0 15,0 0-17-15,-1 0 0 0,-2-3 17 0,4 1-1 0,-1 2-16 16,2-3 0-16,3 0 17 0,1 1 0 0,1-1-17 15,5 0 0-15,3 2 15 0,-1-4 0 0,2 5-15 16,-2-3 0-16,1 3 12 0,-1 0-1 0,0 0-11 16,-1-4 0-16,0 3 10 0,1-5 1 0,-1 4-11 15,-2 2 0-15,2-3 8 0,1 1 1 0,1-1-9 16,7-2 0-16,7 2 7 0,-2-2-1 0,0 2-6 16,7-2 0-16,2-1 6 0,6 1 0 0,1 1-6 15,8-1 0-15,1 0 5 0,4 2 1 0,0-5-6 16,6 3 0-16,4-1 4 0,1 4 1 0,6-2-5 15,3 2 0-15,4 2 4 0,6 3 2 0,2 0-6 16,1-3 0-16,2 0 6 0,5 0-1 0,3 0-5 0,1 0 0 16,4 0 6-16,1 0 1 0,3 0-7 0,-1 2 0 15,3 1 6-15,-5-3 1 0,5 3-7 0,-3 2 0 0,3 3 9 16,-5 0 0-16,5-3-9 0,0-1 0 0,0-4-2022 16</inkml:trace>
  <inkml:trace contextRef="#ctx0" brushRef="#br0" timeOffset="6518.644">4536 8314 1168 0,'0'0'0'0,"0"0"60"0,5 3 2 16,19 13-62-16,-3-4 0 0,-5-4 113 0,-7 0 1 16,-1-5-114-16,-3 2 0 0,-2 0 102 0,-3-5 1 15,-3 0-103-15,3 2 0 0,-3-1 23 0,1 1 0 16,-3 1-23-16,-3 0 0 0,-4 2 31 0,-4 0 2 0,-5-2-33 15,0 1 0-15,-4 0 44 0,-1-4 1 0,-3 0-45 16,4 0 0-16,-1 0 34 0,1 1 1 0,-4-1-35 16,-4-1 0-16,-5-3 40 0,-2 4 0 0,-3 0-40 15,-8 0 0-15,-4 0 41 0,-2 0 2 0,-10 0-43 16,0 0 0-16,-12-3 49 0,-6 2 2 0,-3-2-51 16,-4 6 0-16,-7 1 48 0,-1 0 2 0,-1 2-50 15,6 0 0-15,2 1 53 0,4 1 2 0,3-2-55 16,5-1 0-16,6-2 55 0,0-2 0 0,8 3-55 15,5-1 0-15,3 1 51 0,3-2-1 0,3 1-50 16,7 0 0-16,5 2 42 0,6-2-1 0,6 2-41 0,0-2 0 16,12-1 35-16,1 1 1 0,6-1-36 0,-1-1 0 15,9-1 28-15,4-1 1 0,1-1-29 0,-1 2 0 16,1 0 25-16,0 0 1 0,2 0-26 0,0 0 0 16,3 0 17-16,1-5 1 0,-1 2-18 0,0 3 0 15,-5 0 12-15,-1 0 2 0,1-3-14 0,-3-2 0 0,0 5-2246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969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788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6232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54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60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6645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06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39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107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38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965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E64B44CA-634F-466A-96B7-6E19C43F4E42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E46CE8F5-6285-4EF9-AC80-3C9D293070B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47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E8702-C2CB-47B2-A8E7-F4AF316D79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Divide &amp; Conquer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E52B35-6B0F-4666-8AC1-3B17D3C163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99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2B2-3626-44FF-969F-2CD560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Subarrays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</p:spPr>
            <p:txBody>
              <a:bodyPr vert="horz" lIns="45720" tIns="45720" rIns="4572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28016" indent="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None/>
                  <a:defRPr sz="2400" kern="1200" baseline="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Do we have to check all pairs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Sum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affect the sum. But they don’t affect each other.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Calculate them </a:t>
                </a:r>
                <a:r>
                  <a:rPr lang="en-US" b="1" dirty="0"/>
                  <a:t>separately!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  <a:blipFill>
                <a:blip r:embed="rId2"/>
                <a:stretch>
                  <a:fillRect l="-1525" t="-2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5C37C528-FCD9-457F-8DF2-E82239C06877}"/>
              </a:ext>
            </a:extLst>
          </p:cNvPr>
          <p:cNvGraphicFramePr>
            <a:graphicFrameLocks/>
          </p:cNvGraphicFramePr>
          <p:nvPr/>
        </p:nvGraphicFramePr>
        <p:xfrm>
          <a:off x="2162294" y="2276140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6A3F4D-3370-4D81-9F1F-92FAD7C8D28F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186947" y="2276140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572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2B2-3626-44FF-969F-2CD560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Subarrays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</p:spPr>
            <p:txBody>
              <a:bodyPr vert="horz" lIns="45720" tIns="45720" rIns="4572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28016" indent="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None/>
                  <a:defRPr sz="2400" kern="1200" baseline="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Do we have to check all pairs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Best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? Iterate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decreasing, find the maximum.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 has sum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5.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Time to find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  <a:blipFill>
                <a:blip r:embed="rId2"/>
                <a:stretch>
                  <a:fillRect l="-1525" t="-2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5C37C528-FCD9-457F-8DF2-E82239C06877}"/>
              </a:ext>
            </a:extLst>
          </p:cNvPr>
          <p:cNvGraphicFramePr>
            <a:graphicFrameLocks/>
          </p:cNvGraphicFramePr>
          <p:nvPr/>
        </p:nvGraphicFramePr>
        <p:xfrm>
          <a:off x="2162294" y="2276140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6A3F4D-3370-4D81-9F1F-92FAD7C8D28F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186947" y="2276140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Brace 6">
            <a:extLst>
              <a:ext uri="{FF2B5EF4-FFF2-40B4-BE49-F238E27FC236}">
                <a16:creationId xmlns:a16="http://schemas.microsoft.com/office/drawing/2014/main" id="{A2AA08D0-4FE0-4447-BC46-2BCA5D750968}"/>
              </a:ext>
            </a:extLst>
          </p:cNvPr>
          <p:cNvSpPr/>
          <p:nvPr/>
        </p:nvSpPr>
        <p:spPr>
          <a:xfrm rot="5400000">
            <a:off x="5401959" y="3239221"/>
            <a:ext cx="509093" cy="1024724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C2FB03C-03F5-4306-9E14-783666AC1C0D}"/>
              </a:ext>
            </a:extLst>
          </p:cNvPr>
          <p:cNvSpPr/>
          <p:nvPr/>
        </p:nvSpPr>
        <p:spPr>
          <a:xfrm rot="5400000">
            <a:off x="4933038" y="3067620"/>
            <a:ext cx="509093" cy="2013154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1D341330-219A-45B5-97EC-8A79006F443A}"/>
              </a:ext>
            </a:extLst>
          </p:cNvPr>
          <p:cNvSpPr/>
          <p:nvPr/>
        </p:nvSpPr>
        <p:spPr>
          <a:xfrm rot="5400000">
            <a:off x="4416925" y="2900893"/>
            <a:ext cx="509093" cy="3045381"/>
          </a:xfrm>
          <a:prstGeom prst="rightBrac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71284C41-BC0C-497E-84A0-C2DC94BC354B}"/>
              </a:ext>
            </a:extLst>
          </p:cNvPr>
          <p:cNvSpPr/>
          <p:nvPr/>
        </p:nvSpPr>
        <p:spPr>
          <a:xfrm rot="5400000">
            <a:off x="3923681" y="2825104"/>
            <a:ext cx="509093" cy="403186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83A841A8-AF51-43E2-A96E-595099342AE7}"/>
              </a:ext>
            </a:extLst>
          </p:cNvPr>
          <p:cNvSpPr/>
          <p:nvPr/>
        </p:nvSpPr>
        <p:spPr>
          <a:xfrm rot="5400000">
            <a:off x="5872945" y="3319541"/>
            <a:ext cx="509093" cy="13181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38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2B2-3626-44FF-969F-2CD560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Subarrays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</p:spPr>
            <p:txBody>
              <a:bodyPr vert="horz" lIns="45720" tIns="45720" rIns="4572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28016" indent="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None/>
                  <a:defRPr sz="2400" kern="1200" baseline="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Do we have to check all pairs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Best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? Iterate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 increasing, find the maximum.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 has sum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Time to find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  <a:blipFill>
                <a:blip r:embed="rId2"/>
                <a:stretch>
                  <a:fillRect l="-1525" t="-2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5C37C528-FCD9-457F-8DF2-E82239C06877}"/>
              </a:ext>
            </a:extLst>
          </p:cNvPr>
          <p:cNvGraphicFramePr>
            <a:graphicFrameLocks/>
          </p:cNvGraphicFramePr>
          <p:nvPr/>
        </p:nvGraphicFramePr>
        <p:xfrm>
          <a:off x="2162294" y="2276140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6A3F4D-3370-4D81-9F1F-92FAD7C8D28F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186947" y="2276140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Brace 6">
            <a:extLst>
              <a:ext uri="{FF2B5EF4-FFF2-40B4-BE49-F238E27FC236}">
                <a16:creationId xmlns:a16="http://schemas.microsoft.com/office/drawing/2014/main" id="{A2AA08D0-4FE0-4447-BC46-2BCA5D750968}"/>
              </a:ext>
            </a:extLst>
          </p:cNvPr>
          <p:cNvSpPr/>
          <p:nvPr/>
        </p:nvSpPr>
        <p:spPr>
          <a:xfrm rot="5400000">
            <a:off x="6456470" y="3187603"/>
            <a:ext cx="509093" cy="1024724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C2FB03C-03F5-4306-9E14-783666AC1C0D}"/>
              </a:ext>
            </a:extLst>
          </p:cNvPr>
          <p:cNvSpPr/>
          <p:nvPr/>
        </p:nvSpPr>
        <p:spPr>
          <a:xfrm rot="5400000">
            <a:off x="6946193" y="3016004"/>
            <a:ext cx="509093" cy="2013154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1D341330-219A-45B5-97EC-8A79006F443A}"/>
              </a:ext>
            </a:extLst>
          </p:cNvPr>
          <p:cNvSpPr/>
          <p:nvPr/>
        </p:nvSpPr>
        <p:spPr>
          <a:xfrm rot="5400000">
            <a:off x="7484594" y="2849277"/>
            <a:ext cx="509093" cy="3045381"/>
          </a:xfrm>
          <a:prstGeom prst="rightBrac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71284C41-BC0C-497E-84A0-C2DC94BC354B}"/>
              </a:ext>
            </a:extLst>
          </p:cNvPr>
          <p:cNvSpPr/>
          <p:nvPr/>
        </p:nvSpPr>
        <p:spPr>
          <a:xfrm rot="5400000">
            <a:off x="8038486" y="2773490"/>
            <a:ext cx="509093" cy="403186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DE73E29D-FE2B-4CE9-A2FA-F0DC5F07B342}"/>
              </a:ext>
            </a:extLst>
          </p:cNvPr>
          <p:cNvSpPr/>
          <p:nvPr/>
        </p:nvSpPr>
        <p:spPr>
          <a:xfrm rot="5400000">
            <a:off x="5990931" y="3319541"/>
            <a:ext cx="509093" cy="13181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77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2B2-3626-44FF-969F-2CD560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Subarrays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</p:spPr>
            <p:txBody>
              <a:bodyPr vert="horz" lIns="45720" tIns="45720" rIns="4572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28016" indent="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None/>
                  <a:defRPr sz="2400" kern="1200" baseline="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Do we have to check all pairs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Best crossing array From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you found to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you found.</a:t>
                </a:r>
              </a:p>
              <a:p>
                <a:pPr marL="0" indent="0">
                  <a:buNone/>
                </a:pPr>
                <a:r>
                  <a:rPr lang="en-US" dirty="0"/>
                  <a:t>Time to find?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total.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  <a:blipFill>
                <a:blip r:embed="rId2"/>
                <a:stretch>
                  <a:fillRect l="-1525" t="-2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5C37C528-FCD9-457F-8DF2-E82239C06877}"/>
              </a:ext>
            </a:extLst>
          </p:cNvPr>
          <p:cNvGraphicFramePr>
            <a:graphicFrameLocks/>
          </p:cNvGraphicFramePr>
          <p:nvPr/>
        </p:nvGraphicFramePr>
        <p:xfrm>
          <a:off x="2162294" y="2276140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6A3F4D-3370-4D81-9F1F-92FAD7C8D28F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186947" y="2276140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Brace 7">
            <a:extLst>
              <a:ext uri="{FF2B5EF4-FFF2-40B4-BE49-F238E27FC236}">
                <a16:creationId xmlns:a16="http://schemas.microsoft.com/office/drawing/2014/main" id="{6C2FB03C-03F5-4306-9E14-783666AC1C0D}"/>
              </a:ext>
            </a:extLst>
          </p:cNvPr>
          <p:cNvSpPr/>
          <p:nvPr/>
        </p:nvSpPr>
        <p:spPr>
          <a:xfrm rot="5400000">
            <a:off x="4908723" y="1487100"/>
            <a:ext cx="509093" cy="4024351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36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E2B2-3626-44FF-969F-2CD56000E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Finishing the recursive call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</p:spPr>
            <p:txBody>
              <a:bodyPr vert="horz" lIns="45720" tIns="45720" rIns="4572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8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1pPr>
                <a:lvl2pPr marL="128016" indent="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None/>
                  <a:defRPr sz="2400" kern="1200" baseline="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rgbClr val="B6A479"/>
                  </a:buClr>
                  <a:buFont typeface="Segoe UI Semilight" panose="020B0402040204020203" pitchFamily="34" charset="0"/>
                  <a:buChar char="-"/>
                  <a:defRPr sz="2400" kern="1200">
                    <a:solidFill>
                      <a:schemeClr val="tx1"/>
                    </a:solidFill>
                    <a:latin typeface="Segoe UI Semilight" panose="020B0402040204020203" pitchFamily="34" charset="0"/>
                    <a:ea typeface="+mn-ea"/>
                    <a:cs typeface="Segoe UI Semilight" panose="020B0402040204020203" pitchFamily="34" charset="0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 Overall: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Compare sums from recursive calls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, take max.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31EFE350-7DCD-4C25-B940-D8062FC3B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71" y="1607573"/>
                <a:ext cx="11187258" cy="4896465"/>
              </a:xfrm>
              <a:prstGeom prst="rect">
                <a:avLst/>
              </a:prstGeom>
              <a:blipFill>
                <a:blip r:embed="rId2"/>
                <a:stretch>
                  <a:fillRect l="-1525" t="-2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5C37C528-FCD9-457F-8DF2-E82239C06877}"/>
              </a:ext>
            </a:extLst>
          </p:cNvPr>
          <p:cNvGraphicFramePr>
            <a:graphicFrameLocks/>
          </p:cNvGraphicFramePr>
          <p:nvPr/>
        </p:nvGraphicFramePr>
        <p:xfrm>
          <a:off x="2162294" y="2276140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6A3F4D-3370-4D81-9F1F-92FAD7C8D28F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186947" y="2276140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Brace 6">
            <a:extLst>
              <a:ext uri="{FF2B5EF4-FFF2-40B4-BE49-F238E27FC236}">
                <a16:creationId xmlns:a16="http://schemas.microsoft.com/office/drawing/2014/main" id="{A2AA08D0-4FE0-4447-BC46-2BCA5D750968}"/>
              </a:ext>
            </a:extLst>
          </p:cNvPr>
          <p:cNvSpPr/>
          <p:nvPr/>
        </p:nvSpPr>
        <p:spPr>
          <a:xfrm rot="5400000">
            <a:off x="3901926" y="2374049"/>
            <a:ext cx="509095" cy="2013155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C2FB03C-03F5-4306-9E14-783666AC1C0D}"/>
              </a:ext>
            </a:extLst>
          </p:cNvPr>
          <p:cNvSpPr/>
          <p:nvPr/>
        </p:nvSpPr>
        <p:spPr>
          <a:xfrm rot="5400000">
            <a:off x="4854515" y="1817019"/>
            <a:ext cx="622631" cy="4031868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1D341330-219A-45B5-97EC-8A79006F443A}"/>
              </a:ext>
            </a:extLst>
          </p:cNvPr>
          <p:cNvSpPr/>
          <p:nvPr/>
        </p:nvSpPr>
        <p:spPr>
          <a:xfrm rot="5400000">
            <a:off x="8499294" y="2919819"/>
            <a:ext cx="509093" cy="921618"/>
          </a:xfrm>
          <a:prstGeom prst="rightBrac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1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F2572-930A-4C12-A2F5-3423186E1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03E1F0-CC08-44F4-A20B-165C7D8F70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does the conquer step do?</a:t>
                </a:r>
              </a:p>
              <a:p>
                <a:r>
                  <a:rPr lang="en-US" dirty="0"/>
                  <a:t>Two separate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loops, then a constant time comparison.</a:t>
                </a:r>
              </a:p>
              <a:p>
                <a:r>
                  <a:rPr lang="en-US" dirty="0"/>
                  <a:t>So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≥2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Master Theorem says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03E1F0-CC08-44F4-A20B-165C7D8F70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 b="-2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2784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89EC-3D00-4ADC-A7A8-307660124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More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0BF8E6-3FCE-4773-8FFF-889933F998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want to calculate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%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for a very big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. What do you do?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“Naïve” algorithm” – for-loop: multiply a running product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</a:t>
                </a:r>
                <a:r>
                  <a:rPr lang="en-US" dirty="0" err="1"/>
                  <a:t>modding</a:t>
                </a:r>
                <a:r>
                  <a:rPr lang="en-US" dirty="0"/>
                  <a:t>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in each iteration.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Time?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0BF8E6-3FCE-4773-8FFF-889933F998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b="-2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6C3CC0F-56F8-49B1-98D9-B69BFBCDBB7D}"/>
              </a:ext>
            </a:extLst>
          </p:cNvPr>
          <p:cNvSpPr txBox="1"/>
          <p:nvPr/>
        </p:nvSpPr>
        <p:spPr>
          <a:xfrm>
            <a:off x="1515037" y="4159624"/>
            <a:ext cx="9457764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“Naïve” is computer-scientist-speak for “first algorithm you’d think of.”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Thinking of it </a:t>
            </a:r>
            <a:r>
              <a:rPr lang="en-US" sz="2400" b="1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doesn’t </a:t>
            </a: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mean you’re naïve. It means you know your fundamentals. And no one told you the secret magic speedup trick.</a:t>
            </a:r>
          </a:p>
        </p:txBody>
      </p:sp>
    </p:spTree>
    <p:extLst>
      <p:ext uri="{BB962C8B-B14F-4D97-AF65-F5344CB8AC3E}">
        <p14:creationId xmlns:p14="http://schemas.microsoft.com/office/powerpoint/2010/main" val="11527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2FD6D-0A27-4B3B-A8B6-CDDCDDBBC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better plan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7C041F-33EB-4FD9-BCA0-B2591E2B07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/>
                  <a:t>What’s about half of the work?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%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is about half.</a:t>
                </a:r>
              </a:p>
              <a:p>
                <a:endParaRPr lang="en-US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DivConqExponentiation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(int a, int b, int n)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if(n==0) return 1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if(n==1) return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a%b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int k =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divConqExponentiation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a,b,n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/2) /*int div*/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if(n%2==1) return (k*k*a)%b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return (k*k)%b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7C041F-33EB-4FD9-BCA0-B2591E2B07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62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6178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3CD58-7D30-4421-9DEC-954C5F95A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6F2EAB-1A03-4F5C-A083-82D9EBD0F3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≥2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Θ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     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otherwise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Which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time. </a:t>
                </a:r>
              </a:p>
              <a:p>
                <a:endParaRPr lang="en-US" dirty="0"/>
              </a:p>
              <a:p>
                <a:r>
                  <a:rPr lang="en-US" dirty="0"/>
                  <a:t>Much faster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Fun Fact: RSA encryption (one of the schemes most used for internet security) needs exactly this sort of “raise to a large power, mod b” operation.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6F2EAB-1A03-4F5C-A083-82D9EBD0F3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9406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F889C-BB21-4379-B478-0B7EA9C6C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use Divide &amp; Conquer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6488C-0ED9-450A-92C5-D99267284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problem has a structure that makes it easy to split up</a:t>
            </a:r>
          </a:p>
          <a:p>
            <a:pPr lvl="1"/>
            <a:r>
              <a:rPr lang="en-US" dirty="0"/>
              <a:t>Usually in half, but not always…</a:t>
            </a:r>
          </a:p>
          <a:p>
            <a:r>
              <a:rPr lang="en-US" dirty="0"/>
              <a:t>You can split “what you’re looking for” (subarrays, inversions, etc.) into “just in one of the parts” and “split across parts”</a:t>
            </a:r>
          </a:p>
          <a:p>
            <a:r>
              <a:rPr lang="en-US" dirty="0"/>
              <a:t>The “split” ones can be studied faster than brute force.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22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F0F48-4EDC-4DD5-8290-947DEC0CB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F6CCC-03A2-4767-81A0-E88D3DD0D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Ken Yasuhara is here to collect your feedback for me.</a:t>
            </a:r>
          </a:p>
          <a:p>
            <a:endParaRPr lang="en-US" dirty="0"/>
          </a:p>
          <a:p>
            <a:r>
              <a:rPr lang="en-US" dirty="0"/>
              <a:t>TAs and I will be in the waiting room (unable to hear anything)</a:t>
            </a:r>
          </a:p>
          <a:p>
            <a:r>
              <a:rPr lang="en-US" dirty="0"/>
              <a:t>Ken is recording to his local computer (I won’t have access to the recording).</a:t>
            </a:r>
          </a:p>
          <a:p>
            <a:endParaRPr lang="en-US" dirty="0"/>
          </a:p>
          <a:p>
            <a:r>
              <a:rPr lang="en-US" dirty="0"/>
              <a:t>Asynchronous? You’ll get a way for your feedback to be incorporated later this week.</a:t>
            </a:r>
          </a:p>
        </p:txBody>
      </p:sp>
    </p:spTree>
    <p:extLst>
      <p:ext uri="{BB962C8B-B14F-4D97-AF65-F5344CB8AC3E}">
        <p14:creationId xmlns:p14="http://schemas.microsoft.com/office/powerpoint/2010/main" val="1851065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DD211FB-00F8-4611-A18F-144CD120F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 Divide &amp; Conquer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B3852B-CB73-4D62-96F9-D11FB89E7D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88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11CC1E-C17A-476D-B0AF-820CF2BB9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 Applications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C9A09C-DEAE-4E77-AC19-76450D2D5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a few really famous divide &amp; conquer algorithms where the way to recurse is </a:t>
            </a:r>
            <a:r>
              <a:rPr lang="en-US" b="1" dirty="0"/>
              <a:t>very clever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The point of the next few examples is </a:t>
            </a:r>
            <a:r>
              <a:rPr lang="en-US" b="1" dirty="0"/>
              <a:t>not </a:t>
            </a:r>
            <a:r>
              <a:rPr lang="en-US" dirty="0"/>
              <a:t>to teach you really useful tricks (they often don’t generalize to new problems).</a:t>
            </a:r>
          </a:p>
          <a:p>
            <a:r>
              <a:rPr lang="en-US" dirty="0"/>
              <a:t>It’s partially to show you that sometimes being really clever gives you a really big improvement</a:t>
            </a:r>
          </a:p>
          <a:p>
            <a:r>
              <a:rPr lang="en-US" dirty="0"/>
              <a:t>And partially because these are “standard” in algorithms classes, so you should at least have heard of these algorithms.</a:t>
            </a:r>
          </a:p>
        </p:txBody>
      </p:sp>
    </p:spTree>
    <p:extLst>
      <p:ext uri="{BB962C8B-B14F-4D97-AF65-F5344CB8AC3E}">
        <p14:creationId xmlns:p14="http://schemas.microsoft.com/office/powerpoint/2010/main" val="1873741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8782A-9BB1-4891-A756-E7C33E8EE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 Application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285045-FB3D-43DA-ABB7-1FBF556AB1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7017866" cy="365050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Suppose you need to multiply </a:t>
                </a:r>
                <a:r>
                  <a:rPr lang="en-US" b="1" dirty="0"/>
                  <a:t>really </a:t>
                </a:r>
                <a:r>
                  <a:rPr lang="en-US" dirty="0"/>
                  <a:t>big numbers.</a:t>
                </a:r>
              </a:p>
              <a:p>
                <a:r>
                  <a:rPr lang="en-US" dirty="0"/>
                  <a:t>Much bigger than </a:t>
                </a:r>
                <a:r>
                  <a:rPr lang="en-US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ints</a:t>
                </a:r>
                <a:endParaRPr 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en-US" dirty="0"/>
                  <a:t>Split the n bit numbers in half</a:t>
                </a:r>
              </a:p>
              <a:p>
                <a:r>
                  <a:rPr lang="en-US" dirty="0"/>
                  <a:t>Think of them as written in base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/2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 would the “normal” multiplication algorithm do?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285045-FB3D-43DA-ABB7-1FBF556AB1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7017866" cy="3650508"/>
              </a:xfrm>
              <a:blipFill>
                <a:blip r:embed="rId2"/>
                <a:stretch>
                  <a:fillRect l="-868" t="-3506" b="-1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3583F6D-10C5-448F-8CC4-AF1B7D1AB093}"/>
              </a:ext>
            </a:extLst>
          </p:cNvPr>
          <p:cNvSpPr txBox="1"/>
          <p:nvPr/>
        </p:nvSpPr>
        <p:spPr>
          <a:xfrm>
            <a:off x="7823089" y="2810778"/>
            <a:ext cx="1289538" cy="52322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x_1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20EB28-F116-4116-9F21-25D79240981B}"/>
              </a:ext>
            </a:extLst>
          </p:cNvPr>
          <p:cNvSpPr txBox="1"/>
          <p:nvPr/>
        </p:nvSpPr>
        <p:spPr>
          <a:xfrm>
            <a:off x="9999673" y="2810778"/>
            <a:ext cx="1289538" cy="52322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x_0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E410A3-7D0C-4782-87C7-4C0A0218F3BF}"/>
              </a:ext>
            </a:extLst>
          </p:cNvPr>
          <p:cNvSpPr txBox="1"/>
          <p:nvPr/>
        </p:nvSpPr>
        <p:spPr>
          <a:xfrm>
            <a:off x="7823089" y="3882060"/>
            <a:ext cx="1289538" cy="52322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y_1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8FAB68-7C2D-4B5D-BEB3-B5E19FC0BFB6}"/>
              </a:ext>
            </a:extLst>
          </p:cNvPr>
          <p:cNvSpPr txBox="1"/>
          <p:nvPr/>
        </p:nvSpPr>
        <p:spPr>
          <a:xfrm>
            <a:off x="9999673" y="3882060"/>
            <a:ext cx="1289538" cy="52322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y_0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E258995-28CC-4087-9294-4B8EF350E279}"/>
              </a:ext>
            </a:extLst>
          </p:cNvPr>
          <p:cNvCxnSpPr/>
          <p:nvPr/>
        </p:nvCxnSpPr>
        <p:spPr>
          <a:xfrm flipH="1">
            <a:off x="6983506" y="4688541"/>
            <a:ext cx="487231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3D1B323-D404-4E35-B0F4-70A43406D5C0}"/>
              </a:ext>
            </a:extLst>
          </p:cNvPr>
          <p:cNvSpPr txBox="1"/>
          <p:nvPr/>
        </p:nvSpPr>
        <p:spPr>
          <a:xfrm>
            <a:off x="10125635" y="4912659"/>
            <a:ext cx="1163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x_0y_0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5D1BAD-4FB8-49D1-AC5A-46F26AA1D047}"/>
              </a:ext>
            </a:extLst>
          </p:cNvPr>
          <p:cNvSpPr txBox="1"/>
          <p:nvPr/>
        </p:nvSpPr>
        <p:spPr>
          <a:xfrm>
            <a:off x="7979101" y="4912659"/>
            <a:ext cx="1163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x_1y_0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4B54E3-A566-44F7-B99D-E74778D8C8E9}"/>
              </a:ext>
            </a:extLst>
          </p:cNvPr>
          <p:cNvSpPr txBox="1"/>
          <p:nvPr/>
        </p:nvSpPr>
        <p:spPr>
          <a:xfrm>
            <a:off x="7979101" y="5536886"/>
            <a:ext cx="1163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x_0y_1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BE8601-7EBF-4C1B-98CA-4F9138701258}"/>
              </a:ext>
            </a:extLst>
          </p:cNvPr>
          <p:cNvSpPr txBox="1"/>
          <p:nvPr/>
        </p:nvSpPr>
        <p:spPr>
          <a:xfrm>
            <a:off x="6659513" y="5536886"/>
            <a:ext cx="1163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x_1y_1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F02651-FED5-44A0-B530-9974D9DAF5DA}"/>
              </a:ext>
            </a:extLst>
          </p:cNvPr>
          <p:cNvSpPr txBox="1"/>
          <p:nvPr/>
        </p:nvSpPr>
        <p:spPr>
          <a:xfrm>
            <a:off x="869231" y="5446154"/>
            <a:ext cx="5118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 multiplications, i.e. 4 recursive calls. </a:t>
            </a:r>
          </a:p>
        </p:txBody>
      </p:sp>
    </p:spTree>
    <p:extLst>
      <p:ext uri="{BB962C8B-B14F-4D97-AF65-F5344CB8AC3E}">
        <p14:creationId xmlns:p14="http://schemas.microsoft.com/office/powerpoint/2010/main" val="12907684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8782A-9BB1-4891-A756-E7C33E8EE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 Application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285045-FB3D-43DA-ABB7-1FBF556AB1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7017866" cy="365050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If n bits is too many to multiply in one step (e.g. it’s more than one byte, or whatever your processor does in one cycle)</a:t>
                </a:r>
              </a:p>
              <a:p>
                <a:r>
                  <a:rPr lang="en-US" dirty="0"/>
                  <a:t>Recurse! Running time?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large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   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fits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in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one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byte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285045-FB3D-43DA-ABB7-1FBF556AB1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7017866" cy="3650508"/>
              </a:xfrm>
              <a:blipFill>
                <a:blip r:embed="rId2"/>
                <a:stretch>
                  <a:fillRect l="-1128" t="-2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3583F6D-10C5-448F-8CC4-AF1B7D1AB093}"/>
              </a:ext>
            </a:extLst>
          </p:cNvPr>
          <p:cNvSpPr txBox="1"/>
          <p:nvPr/>
        </p:nvSpPr>
        <p:spPr>
          <a:xfrm>
            <a:off x="8002382" y="1354005"/>
            <a:ext cx="1289538" cy="52322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x_1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20EB28-F116-4116-9F21-25D79240981B}"/>
              </a:ext>
            </a:extLst>
          </p:cNvPr>
          <p:cNvSpPr txBox="1"/>
          <p:nvPr/>
        </p:nvSpPr>
        <p:spPr>
          <a:xfrm>
            <a:off x="10178966" y="1354005"/>
            <a:ext cx="1289538" cy="52322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x_0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E410A3-7D0C-4782-87C7-4C0A0218F3BF}"/>
              </a:ext>
            </a:extLst>
          </p:cNvPr>
          <p:cNvSpPr txBox="1"/>
          <p:nvPr/>
        </p:nvSpPr>
        <p:spPr>
          <a:xfrm>
            <a:off x="8002382" y="2425287"/>
            <a:ext cx="1289538" cy="52322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y_1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8FAB68-7C2D-4B5D-BEB3-B5E19FC0BFB6}"/>
              </a:ext>
            </a:extLst>
          </p:cNvPr>
          <p:cNvSpPr txBox="1"/>
          <p:nvPr/>
        </p:nvSpPr>
        <p:spPr>
          <a:xfrm>
            <a:off x="10178966" y="2425287"/>
            <a:ext cx="1289538" cy="52322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y_0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E258995-28CC-4087-9294-4B8EF350E279}"/>
              </a:ext>
            </a:extLst>
          </p:cNvPr>
          <p:cNvCxnSpPr/>
          <p:nvPr/>
        </p:nvCxnSpPr>
        <p:spPr>
          <a:xfrm flipH="1">
            <a:off x="7162799" y="3231768"/>
            <a:ext cx="487231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3D1B323-D404-4E35-B0F4-70A43406D5C0}"/>
              </a:ext>
            </a:extLst>
          </p:cNvPr>
          <p:cNvSpPr txBox="1"/>
          <p:nvPr/>
        </p:nvSpPr>
        <p:spPr>
          <a:xfrm>
            <a:off x="10304928" y="3455886"/>
            <a:ext cx="1163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x_0y_0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5D1BAD-4FB8-49D1-AC5A-46F26AA1D047}"/>
              </a:ext>
            </a:extLst>
          </p:cNvPr>
          <p:cNvSpPr txBox="1"/>
          <p:nvPr/>
        </p:nvSpPr>
        <p:spPr>
          <a:xfrm>
            <a:off x="8158394" y="3455886"/>
            <a:ext cx="1163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x_1y_0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4B54E3-A566-44F7-B99D-E74778D8C8E9}"/>
              </a:ext>
            </a:extLst>
          </p:cNvPr>
          <p:cNvSpPr txBox="1"/>
          <p:nvPr/>
        </p:nvSpPr>
        <p:spPr>
          <a:xfrm>
            <a:off x="8158394" y="4080113"/>
            <a:ext cx="1163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x_0y_1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BE8601-7EBF-4C1B-98CA-4F9138701258}"/>
              </a:ext>
            </a:extLst>
          </p:cNvPr>
          <p:cNvSpPr txBox="1"/>
          <p:nvPr/>
        </p:nvSpPr>
        <p:spPr>
          <a:xfrm>
            <a:off x="6838806" y="4080113"/>
            <a:ext cx="1163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x_1y_1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7F02651-FED5-44A0-B530-9974D9DAF5DA}"/>
                  </a:ext>
                </a:extLst>
              </p:cNvPr>
              <p:cNvSpPr txBox="1"/>
              <p:nvPr/>
            </p:nvSpPr>
            <p:spPr>
              <a:xfrm>
                <a:off x="575239" y="4923496"/>
                <a:ext cx="6315636" cy="1200329"/>
              </a:xfrm>
              <a:prstGeom prst="rect">
                <a:avLst/>
              </a:prstGeom>
              <a:noFill/>
              <a:ln w="28575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Why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It takes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time to add up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bit numbers – they have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bytes! </a:t>
                </a:r>
              </a:p>
              <a:p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(Why have you never seen this before? We assumed our numbers were </a:t>
                </a:r>
                <a:r>
                  <a:rPr lang="en-US" dirty="0" err="1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ints</a:t>
                </a:r>
                <a:r>
                  <a:rPr lang="en-US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, where the number of bytes is a constant)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7F02651-FED5-44A0-B530-9974D9DAF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9" y="4923496"/>
                <a:ext cx="6315636" cy="1200329"/>
              </a:xfrm>
              <a:prstGeom prst="rect">
                <a:avLst/>
              </a:prstGeom>
              <a:blipFill>
                <a:blip r:embed="rId3"/>
                <a:stretch>
                  <a:fillRect l="-576" t="-1485" b="-5941"/>
                </a:stretch>
              </a:blipFill>
              <a:ln w="28575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AFAA430-FE52-403C-BA9B-193B5293D3BE}"/>
                  </a:ext>
                </a:extLst>
              </p:cNvPr>
              <p:cNvSpPr txBox="1"/>
              <p:nvPr/>
            </p:nvSpPr>
            <p:spPr>
              <a:xfrm>
                <a:off x="7655859" y="5185594"/>
                <a:ext cx="4106639" cy="509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Overall running time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Θ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AFAA430-FE52-403C-BA9B-193B5293D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5859" y="5185594"/>
                <a:ext cx="4106639" cy="509178"/>
              </a:xfrm>
              <a:prstGeom prst="rect">
                <a:avLst/>
              </a:prstGeom>
              <a:blipFill>
                <a:blip r:embed="rId4"/>
                <a:stretch>
                  <a:fillRect l="-2374" t="-4819" b="-228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6104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1ABEC-3A12-483E-820C-5705088DE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Clever Trick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E0E5C3-A992-4AAA-A220-33CF654F32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We need to find x_1y_0 + x_0y_1.</a:t>
                </a:r>
              </a:p>
              <a:p>
                <a:r>
                  <a:rPr lang="en-US" dirty="0"/>
                  <a:t>Does that look familiar? It’s the middle to terms when you FOIL</a:t>
                </a:r>
              </a:p>
              <a:p>
                <a:r>
                  <a:rPr lang="en-US" dirty="0"/>
                  <a:t>Define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 do we need to find the overall multiplication?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𝛼𝛽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𝛼𝛽</m:t>
                    </m:r>
                  </m:oMath>
                </a14:m>
                <a:r>
                  <a:rPr lang="en-US" dirty="0"/>
                  <a:t> are enough to calculate the overall answer! Only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 multiplies of n/2 bits!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E0E5C3-A992-4AAA-A220-33CF654F32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45" t="-3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49635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8D58C-F16C-4CEB-B5FA-7A317F924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B7412-ACC4-47CF-8ACC-BBC78AECB6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is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large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   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if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fits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in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one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byte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, </a:t>
                </a:r>
              </a:p>
              <a:p>
                <a:r>
                  <a:rPr lang="en-US" dirty="0"/>
                  <a:t>So running time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fName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d>
                              </m:e>
                            </m:func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Or about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1.585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2B7412-ACC4-47CF-8ACC-BBC78AECB6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99419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97A0B-F6F9-4A40-88F4-2D42B1054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Strassen’s Algorithm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855C2A-1E7F-4483-9757-7590712B96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Apply that “save a multiplication” idea to multiplying matrices, and you can also get a speedup.</a:t>
                </a:r>
              </a:p>
              <a:p>
                <a:r>
                  <a:rPr lang="en-US" dirty="0"/>
                  <a:t>Called </a:t>
                </a:r>
                <a:r>
                  <a:rPr lang="en-US"/>
                  <a:t>Strassen’s Algorithm</a:t>
                </a:r>
                <a:endParaRPr lang="en-US" dirty="0"/>
              </a:p>
              <a:p>
                <a:r>
                  <a:rPr lang="en-US" dirty="0"/>
                  <a:t>Instead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time, can get down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</m:func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2.81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Lots of more clever ideas have gotten matrix multiplication even faster </a:t>
                </a:r>
                <a:r>
                  <a:rPr lang="en-US" b="1" dirty="0"/>
                  <a:t>theoretically</a:t>
                </a:r>
                <a:r>
                  <a:rPr lang="en-US" dirty="0"/>
                  <a:t>. In practice, the constant factors are too high.</a:t>
                </a:r>
                <a:endParaRPr lang="en-US" b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855C2A-1E7F-4483-9757-7590712B96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0489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A62FB-73CE-4FDA-9D2C-92C94B071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divide and conquer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61963-8CE4-4574-99CF-00B2AFCF3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216796"/>
          </a:xfrm>
        </p:spPr>
        <p:txBody>
          <a:bodyPr/>
          <a:lstStyle/>
          <a:p>
            <a:r>
              <a:rPr lang="en-US" dirty="0"/>
              <a:t>Maximum subarray sum</a:t>
            </a:r>
          </a:p>
          <a:p>
            <a:endParaRPr lang="en-US" dirty="0"/>
          </a:p>
          <a:p>
            <a:r>
              <a:rPr lang="en-US" dirty="0"/>
              <a:t>Given: an array of integers (positive and negative), find the indices that give the maximum contiguous subarray sum.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CC05C797-339B-4585-9E2E-63F3C5112EB6}"/>
              </a:ext>
            </a:extLst>
          </p:cNvPr>
          <p:cNvGraphicFramePr>
            <a:graphicFrameLocks/>
          </p:cNvGraphicFramePr>
          <p:nvPr/>
        </p:nvGraphicFramePr>
        <p:xfrm>
          <a:off x="1977939" y="3680653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5" name="Right Brace 4">
            <a:extLst>
              <a:ext uri="{FF2B5EF4-FFF2-40B4-BE49-F238E27FC236}">
                <a16:creationId xmlns:a16="http://schemas.microsoft.com/office/drawing/2014/main" id="{5CC5F15D-76CE-471D-8D52-C9AB458F3EB5}"/>
              </a:ext>
            </a:extLst>
          </p:cNvPr>
          <p:cNvSpPr/>
          <p:nvPr/>
        </p:nvSpPr>
        <p:spPr>
          <a:xfrm rot="5400000">
            <a:off x="4649429" y="2953285"/>
            <a:ext cx="759542" cy="3952568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B4E5E50-A5C9-4BF3-AA26-191395A74B87}"/>
                  </a:ext>
                </a:extLst>
              </p:cNvPr>
              <p:cNvSpPr txBox="1"/>
              <p:nvPr/>
            </p:nvSpPr>
            <p:spPr>
              <a:xfrm>
                <a:off x="3620729" y="5427406"/>
                <a:ext cx="35764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Sum: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8</m:t>
                    </m:r>
                  </m:oMath>
                </a14:m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B4E5E50-A5C9-4BF3-AA26-191395A74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729" y="5427406"/>
                <a:ext cx="3576484" cy="523220"/>
              </a:xfrm>
              <a:prstGeom prst="rect">
                <a:avLst/>
              </a:prstGeom>
              <a:blipFill>
                <a:blip r:embed="rId2"/>
                <a:stretch>
                  <a:fillRect l="-3578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09F3FB58-45B1-420B-AA02-62AC7E89C13A}"/>
                  </a:ext>
                </a:extLst>
              </p14:cNvPr>
              <p14:cNvContentPartPr/>
              <p14:nvPr/>
            </p14:nvContentPartPr>
            <p14:xfrm>
              <a:off x="766440" y="1917000"/>
              <a:ext cx="3611880" cy="114012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09F3FB58-45B1-420B-AA02-62AC7E89C13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7080" y="1907640"/>
                <a:ext cx="3630600" cy="115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1694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A62FB-73CE-4FDA-9D2C-92C94B071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divide and conquer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61963-8CE4-4574-99CF-00B2AFCF3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216796"/>
          </a:xfrm>
        </p:spPr>
        <p:txBody>
          <a:bodyPr/>
          <a:lstStyle/>
          <a:p>
            <a:r>
              <a:rPr lang="en-US" dirty="0"/>
              <a:t>Notice, greedy doesn’t work! (at least not the first one you’d think of)</a:t>
            </a:r>
          </a:p>
          <a:p>
            <a:r>
              <a:rPr lang="en-US" dirty="0"/>
              <a:t>“add if it increases the sum” wouldn’t let you add in 3 (because you’d decide not to include -1). 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CC05C797-339B-4585-9E2E-63F3C5112EB6}"/>
              </a:ext>
            </a:extLst>
          </p:cNvPr>
          <p:cNvGraphicFramePr>
            <a:graphicFrameLocks/>
          </p:cNvGraphicFramePr>
          <p:nvPr/>
        </p:nvGraphicFramePr>
        <p:xfrm>
          <a:off x="1977939" y="3680653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5" name="Right Brace 4">
            <a:extLst>
              <a:ext uri="{FF2B5EF4-FFF2-40B4-BE49-F238E27FC236}">
                <a16:creationId xmlns:a16="http://schemas.microsoft.com/office/drawing/2014/main" id="{5CC5F15D-76CE-471D-8D52-C9AB458F3EB5}"/>
              </a:ext>
            </a:extLst>
          </p:cNvPr>
          <p:cNvSpPr/>
          <p:nvPr/>
        </p:nvSpPr>
        <p:spPr>
          <a:xfrm rot="5400000">
            <a:off x="4649429" y="2953285"/>
            <a:ext cx="759542" cy="3952568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B4E5E50-A5C9-4BF3-AA26-191395A74B87}"/>
                  </a:ext>
                </a:extLst>
              </p:cNvPr>
              <p:cNvSpPr txBox="1"/>
              <p:nvPr/>
            </p:nvSpPr>
            <p:spPr>
              <a:xfrm>
                <a:off x="3620729" y="5427406"/>
                <a:ext cx="35764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Sum: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8</m:t>
                    </m:r>
                  </m:oMath>
                </a14:m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B4E5E50-A5C9-4BF3-AA26-191395A74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729" y="5427406"/>
                <a:ext cx="3576484" cy="523220"/>
              </a:xfrm>
              <a:prstGeom prst="rect">
                <a:avLst/>
              </a:prstGeom>
              <a:blipFill>
                <a:blip r:embed="rId2"/>
                <a:stretch>
                  <a:fillRect l="-3578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501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A62FB-73CE-4FDA-9D2C-92C94B071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Cases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F61963-8CE4-4574-99CF-00B2AFCF33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2216796"/>
              </a:xfrm>
            </p:spPr>
            <p:txBody>
              <a:bodyPr/>
              <a:lstStyle/>
              <a:p>
                <a:r>
                  <a:rPr lang="en-US" dirty="0"/>
                  <a:t>We’ll allow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. In that case,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is the sum.</a:t>
                </a:r>
              </a:p>
              <a:p>
                <a:r>
                  <a:rPr lang="en-US" dirty="0"/>
                  <a:t>We’ll also allow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 In that case the sum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This is the best option if and only if all the entries are negative.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F61963-8CE4-4574-99CF-00B2AFCF33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2216796"/>
              </a:xfrm>
              <a:blipFill>
                <a:blip r:embed="rId2"/>
                <a:stretch>
                  <a:fillRect l="-654" t="-46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CC05C797-339B-4585-9E2E-63F3C5112E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0851005"/>
              </p:ext>
            </p:extLst>
          </p:nvPr>
        </p:nvGraphicFramePr>
        <p:xfrm>
          <a:off x="1977939" y="3680653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sp>
        <p:nvSpPr>
          <p:cNvPr id="5" name="Right Brace 4">
            <a:extLst>
              <a:ext uri="{FF2B5EF4-FFF2-40B4-BE49-F238E27FC236}">
                <a16:creationId xmlns:a16="http://schemas.microsoft.com/office/drawing/2014/main" id="{5CC5F15D-76CE-471D-8D52-C9AB458F3EB5}"/>
              </a:ext>
            </a:extLst>
          </p:cNvPr>
          <p:cNvSpPr/>
          <p:nvPr/>
        </p:nvSpPr>
        <p:spPr>
          <a:xfrm rot="5400000">
            <a:off x="6602853" y="4906709"/>
            <a:ext cx="759542" cy="45719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B4E5E50-A5C9-4BF3-AA26-191395A74B87}"/>
                  </a:ext>
                </a:extLst>
              </p:cNvPr>
              <p:cNvSpPr txBox="1"/>
              <p:nvPr/>
            </p:nvSpPr>
            <p:spPr>
              <a:xfrm>
                <a:off x="6780788" y="5309340"/>
                <a:ext cx="35764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Sum: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0</m:t>
                    </m:r>
                  </m:oMath>
                </a14:m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B4E5E50-A5C9-4BF3-AA26-191395A74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788" y="5309340"/>
                <a:ext cx="3576484" cy="523220"/>
              </a:xfrm>
              <a:prstGeom prst="rect">
                <a:avLst/>
              </a:prstGeom>
              <a:blipFill>
                <a:blip r:embed="rId3"/>
                <a:stretch>
                  <a:fillRect l="-3407" t="-12791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7404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45D1B-F763-404F-85DE-FD7ACE2B6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Subarray Sum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7FBD55-46E7-48EF-8237-F958DFF0FE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Brute force: How many subarrays to check?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How long does it take to check a subarray?</a:t>
                </a:r>
              </a:p>
              <a:p>
                <a:r>
                  <a:rPr lang="en-US" dirty="0"/>
                  <a:t>If you keep track of partial sums, the overall algorithm can take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time.</a:t>
                </a:r>
              </a:p>
              <a:p>
                <a:r>
                  <a:rPr lang="en-US" dirty="0"/>
                  <a:t>(If you calculated from scratch every time it would take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time) </a:t>
                </a:r>
              </a:p>
              <a:p>
                <a:endParaRPr lang="en-US" dirty="0"/>
              </a:p>
              <a:p>
                <a:r>
                  <a:rPr lang="en-US" dirty="0"/>
                  <a:t>Can we do better?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7FBD55-46E7-48EF-8237-F958DFF0FE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0718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F2B3F-8632-41FE-A6A7-C1CB697C4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Contiguous Subarray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F6D10-7C6B-47DF-BDEA-4C3E21584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Divide instance into subparts.</a:t>
            </a:r>
          </a:p>
          <a:p>
            <a:r>
              <a:rPr lang="en-US" dirty="0"/>
              <a:t>2. Solve the parts recursively.</a:t>
            </a:r>
          </a:p>
          <a:p>
            <a:r>
              <a:rPr lang="en-US" dirty="0"/>
              <a:t>3. Conquer by combining the answers </a:t>
            </a:r>
          </a:p>
          <a:p>
            <a:endParaRPr lang="en-US" dirty="0"/>
          </a:p>
          <a:p>
            <a:r>
              <a:rPr lang="en-US" dirty="0"/>
              <a:t>1. Split the array in half</a:t>
            </a:r>
          </a:p>
          <a:p>
            <a:r>
              <a:rPr lang="en-US" dirty="0"/>
              <a:t>2. Solve the parts recursively.</a:t>
            </a:r>
          </a:p>
          <a:p>
            <a:r>
              <a:rPr lang="en-US" dirty="0"/>
              <a:t>3. Just take the max?</a:t>
            </a:r>
          </a:p>
        </p:txBody>
      </p:sp>
    </p:spTree>
    <p:extLst>
      <p:ext uri="{BB962C8B-B14F-4D97-AF65-F5344CB8AC3E}">
        <p14:creationId xmlns:p14="http://schemas.microsoft.com/office/powerpoint/2010/main" val="781795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02974-401E-46D0-AA34-7CD66D547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Conquer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3A7F8D-5690-4810-838D-41DCDAFAEE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the optimal subarray:</a:t>
                </a:r>
              </a:p>
              <a:p>
                <a:r>
                  <a:rPr lang="en-US" dirty="0"/>
                  <a:t> is only on the left – handled by the first recursive call.</a:t>
                </a:r>
              </a:p>
              <a:p>
                <a:r>
                  <a:rPr lang="en-US" dirty="0"/>
                  <a:t> is only on the right – handled by the second recursive call.</a:t>
                </a:r>
              </a:p>
              <a:p>
                <a:r>
                  <a:rPr lang="en-US" dirty="0"/>
                  <a:t> crosses the middle – TODO </a:t>
                </a:r>
              </a:p>
              <a:p>
                <a:endParaRPr lang="en-US" dirty="0"/>
              </a:p>
              <a:p>
                <a:r>
                  <a:rPr lang="en-US" dirty="0"/>
                  <a:t>Do we have to check all pairs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3A7F8D-5690-4810-838D-41DCDAFAEE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B5BA5B95-8D02-4DF3-986C-B4F95C995F3C}"/>
              </a:ext>
            </a:extLst>
          </p:cNvPr>
          <p:cNvGraphicFramePr>
            <a:graphicFrameLocks/>
          </p:cNvGraphicFramePr>
          <p:nvPr/>
        </p:nvGraphicFramePr>
        <p:xfrm>
          <a:off x="2162294" y="4901355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9AC308E-83C9-41E9-938A-8A9515A5825D}"/>
              </a:ext>
            </a:extLst>
          </p:cNvPr>
          <p:cNvCxnSpPr>
            <a:cxnSpLocks/>
            <a:endCxn id="4" idx="0"/>
          </p:cNvCxnSpPr>
          <p:nvPr/>
        </p:nvCxnSpPr>
        <p:spPr>
          <a:xfrm flipV="1">
            <a:off x="6186947" y="4901355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831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0261-1B24-4202-9226-F4593927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Conquer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89BFF3-6B22-4F4A-B5B0-BF8D9E2726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4532070"/>
                <a:ext cx="11187258" cy="177729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 Subarrays that cross have to be handled</a:t>
                </a:r>
              </a:p>
              <a:p>
                <a:endParaRPr lang="en-US" dirty="0"/>
              </a:p>
              <a:p>
                <a:r>
                  <a:rPr lang="en-US" dirty="0"/>
                  <a:t>Do we have to check all pairs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89BFF3-6B22-4F4A-B5B0-BF8D9E2726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4532070"/>
                <a:ext cx="11187258" cy="1777290"/>
              </a:xfrm>
              <a:blipFill>
                <a:blip r:embed="rId2"/>
                <a:stretch>
                  <a:fillRect l="-654" t="-58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B7AEACCC-C990-4247-8E8E-6A48EF637F26}"/>
              </a:ext>
            </a:extLst>
          </p:cNvPr>
          <p:cNvGraphicFramePr>
            <a:graphicFrameLocks/>
          </p:cNvGraphicFramePr>
          <p:nvPr/>
        </p:nvGraphicFramePr>
        <p:xfrm>
          <a:off x="1970565" y="1497891"/>
          <a:ext cx="80637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67">
                  <a:extLst>
                    <a:ext uri="{9D8B030D-6E8A-4147-A177-3AD203B41FA5}">
                      <a16:colId xmlns:a16="http://schemas.microsoft.com/office/drawing/2014/main" val="983350392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14353596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726848549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9217039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3051097305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2072861410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356923517"/>
                    </a:ext>
                  </a:extLst>
                </a:gridCol>
                <a:gridCol w="1007967">
                  <a:extLst>
                    <a:ext uri="{9D8B030D-6E8A-4147-A177-3AD203B41FA5}">
                      <a16:colId xmlns:a16="http://schemas.microsoft.com/office/drawing/2014/main" val="1527777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5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6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rgbClr val="B6A479"/>
                          </a:solidFill>
                        </a:rPr>
                        <a:t>7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69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-4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26797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59E53E-27D2-47AA-90EB-68E516446093}"/>
              </a:ext>
            </a:extLst>
          </p:cNvPr>
          <p:cNvCxnSpPr>
            <a:cxnSpLocks/>
            <a:endCxn id="4" idx="0"/>
          </p:cNvCxnSpPr>
          <p:nvPr/>
        </p:nvCxnSpPr>
        <p:spPr>
          <a:xfrm flipV="1">
            <a:off x="5995218" y="1497891"/>
            <a:ext cx="7215" cy="1282182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Brace 9">
            <a:extLst>
              <a:ext uri="{FF2B5EF4-FFF2-40B4-BE49-F238E27FC236}">
                <a16:creationId xmlns:a16="http://schemas.microsoft.com/office/drawing/2014/main" id="{83FF8C91-71B6-4D75-B860-65EC60B79647}"/>
              </a:ext>
            </a:extLst>
          </p:cNvPr>
          <p:cNvSpPr/>
          <p:nvPr/>
        </p:nvSpPr>
        <p:spPr>
          <a:xfrm rot="5400000">
            <a:off x="3605980" y="1699124"/>
            <a:ext cx="759542" cy="2013155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E88D3391-8A64-4A2E-89D1-537815D332A4}"/>
              </a:ext>
            </a:extLst>
          </p:cNvPr>
          <p:cNvSpPr/>
          <p:nvPr/>
        </p:nvSpPr>
        <p:spPr>
          <a:xfrm rot="5400000">
            <a:off x="8156098" y="2212465"/>
            <a:ext cx="759542" cy="1050928"/>
          </a:xfrm>
          <a:prstGeom prst="righ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69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427</TotalTime>
  <Words>1639</Words>
  <Application>Microsoft Office PowerPoint</Application>
  <PresentationFormat>Widescreen</PresentationFormat>
  <Paragraphs>353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Cambria Math</vt:lpstr>
      <vt:lpstr>Courier New</vt:lpstr>
      <vt:lpstr>Segoe UI</vt:lpstr>
      <vt:lpstr>Segoe UI Light</vt:lpstr>
      <vt:lpstr>Segoe UI Semibold</vt:lpstr>
      <vt:lpstr>Segoe UI Semilight</vt:lpstr>
      <vt:lpstr>Tw Cen MT</vt:lpstr>
      <vt:lpstr>Wingdings 3</vt:lpstr>
      <vt:lpstr>Integral</vt:lpstr>
      <vt:lpstr>Divide &amp; Conquer 2</vt:lpstr>
      <vt:lpstr>PowerPoint Presentation</vt:lpstr>
      <vt:lpstr>Another divide and conquer</vt:lpstr>
      <vt:lpstr>Another divide and conquer</vt:lpstr>
      <vt:lpstr>Edge Cases</vt:lpstr>
      <vt:lpstr>Maximum Subarray Sum</vt:lpstr>
      <vt:lpstr>Maximum Contiguous Subarray</vt:lpstr>
      <vt:lpstr>Conquer</vt:lpstr>
      <vt:lpstr>Conquer</vt:lpstr>
      <vt:lpstr>Crossing Subarrays</vt:lpstr>
      <vt:lpstr>Crossing Subarrays</vt:lpstr>
      <vt:lpstr>Crossing Subarrays</vt:lpstr>
      <vt:lpstr>Crossing Subarrays</vt:lpstr>
      <vt:lpstr>Finishing the recursive call</vt:lpstr>
      <vt:lpstr>Running Time</vt:lpstr>
      <vt:lpstr>One More problem</vt:lpstr>
      <vt:lpstr>A better plan</vt:lpstr>
      <vt:lpstr>Running Time?</vt:lpstr>
      <vt:lpstr>When to use Divide &amp; Conquer</vt:lpstr>
      <vt:lpstr>Classic Divide &amp; Conquer</vt:lpstr>
      <vt:lpstr>Classic Applications</vt:lpstr>
      <vt:lpstr>Classic Application</vt:lpstr>
      <vt:lpstr>Classic Application</vt:lpstr>
      <vt:lpstr>Clever Trick</vt:lpstr>
      <vt:lpstr>Running Time</vt:lpstr>
      <vt:lpstr>Strassen’s Algorithm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Divide &amp; Conquer 2</dc:title>
  <dc:creator>rtweber2</dc:creator>
  <cp:lastModifiedBy>rtweber2</cp:lastModifiedBy>
  <cp:revision>18</cp:revision>
  <dcterms:created xsi:type="dcterms:W3CDTF">2021-01-26T17:19:46Z</dcterms:created>
  <dcterms:modified xsi:type="dcterms:W3CDTF">2021-01-27T05:07:06Z</dcterms:modified>
</cp:coreProperties>
</file>