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96" r:id="rId3"/>
    <p:sldId id="257" r:id="rId4"/>
    <p:sldId id="284" r:id="rId5"/>
    <p:sldId id="285" r:id="rId6"/>
    <p:sldId id="259" r:id="rId7"/>
    <p:sldId id="286" r:id="rId8"/>
    <p:sldId id="260" r:id="rId9"/>
    <p:sldId id="261" r:id="rId10"/>
    <p:sldId id="262" r:id="rId11"/>
    <p:sldId id="263" r:id="rId12"/>
    <p:sldId id="264" r:id="rId13"/>
    <p:sldId id="291" r:id="rId14"/>
    <p:sldId id="290" r:id="rId15"/>
    <p:sldId id="265" r:id="rId16"/>
    <p:sldId id="266" r:id="rId17"/>
    <p:sldId id="297" r:id="rId18"/>
    <p:sldId id="294" r:id="rId19"/>
    <p:sldId id="267" r:id="rId20"/>
    <p:sldId id="287" r:id="rId21"/>
    <p:sldId id="292" r:id="rId22"/>
    <p:sldId id="288" r:id="rId23"/>
    <p:sldId id="293" r:id="rId24"/>
    <p:sldId id="298" r:id="rId25"/>
    <p:sldId id="268" r:id="rId26"/>
    <p:sldId id="289" r:id="rId27"/>
    <p:sldId id="270" r:id="rId28"/>
    <p:sldId id="271" r:id="rId29"/>
    <p:sldId id="295" r:id="rId30"/>
    <p:sldId id="272" r:id="rId31"/>
    <p:sldId id="273" r:id="rId32"/>
    <p:sldId id="301" r:id="rId33"/>
    <p:sldId id="274" r:id="rId34"/>
    <p:sldId id="275" r:id="rId35"/>
    <p:sldId id="299" r:id="rId36"/>
    <p:sldId id="300" r:id="rId37"/>
    <p:sldId id="302" r:id="rId38"/>
    <p:sldId id="303" r:id="rId39"/>
    <p:sldId id="304" r:id="rId40"/>
    <p:sldId id="305" r:id="rId4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660"/>
  </p:normalViewPr>
  <p:slideViewPr>
    <p:cSldViewPr snapToGrid="0">
      <p:cViewPr>
        <p:scale>
          <a:sx n="52" d="100"/>
          <a:sy n="52" d="100"/>
        </p:scale>
        <p:origin x="70" y="7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96FB8FA1-5D09-4231-9522-09C30E55B78A}" type="datetimeFigureOut">
              <a:rPr lang="en-US" smtClean="0"/>
              <a:t>1/23/2021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82210-A271-471F-97B2-7F3F6B2847D3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rgbClr val="4C32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3512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6CB2A4-11AD-445D-9449-ECE97BF726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15881" y="3446573"/>
            <a:ext cx="5590283" cy="1014667"/>
          </a:xfrm>
        </p:spPr>
        <p:txBody>
          <a:bodyPr/>
          <a:lstStyle>
            <a:lvl1pPr algn="ctr">
              <a:defRPr cap="none" baseline="0"/>
            </a:lvl1pPr>
          </a:lstStyle>
          <a:p>
            <a:r>
              <a:rPr lang="en-US" dirty="0"/>
              <a:t>Big Concept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5E7B94-0CB0-48FD-9BA2-0BCEF75A76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B8FA1-5D09-4231-9522-09C30E55B78A}" type="datetimeFigureOut">
              <a:rPr lang="en-US" smtClean="0"/>
              <a:t>1/23/2021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BA529F-BA16-4C50-8761-34379098B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838C27-C210-4D9C-AB83-9BF54E329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82210-A271-471F-97B2-7F3F6B2847D3}" type="slidenum">
              <a:rPr lang="en-US" smtClean="0"/>
              <a:t>‹#›</a:t>
            </a:fld>
            <a:endParaRPr lang="en-US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067791F-5EAB-433C-8512-E3D8B5FEA33C}"/>
              </a:ext>
            </a:extLst>
          </p:cNvPr>
          <p:cNvCxnSpPr/>
          <p:nvPr/>
        </p:nvCxnSpPr>
        <p:spPr>
          <a:xfrm>
            <a:off x="138752" y="1917510"/>
            <a:ext cx="11914495" cy="0"/>
          </a:xfrm>
          <a:prstGeom prst="line">
            <a:avLst/>
          </a:prstGeom>
          <a:ln w="19050">
            <a:solidFill>
              <a:srgbClr val="D8D8D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9FC5ADD-7CD5-4855-8137-142378EFA26D}"/>
              </a:ext>
            </a:extLst>
          </p:cNvPr>
          <p:cNvGrpSpPr/>
          <p:nvPr/>
        </p:nvGrpSpPr>
        <p:grpSpPr>
          <a:xfrm>
            <a:off x="4736398" y="555634"/>
            <a:ext cx="2723751" cy="2723751"/>
            <a:chOff x="4360460" y="449353"/>
            <a:chExt cx="3282287" cy="3282287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161030CC-581E-4D1E-9ACA-A92F5BB6C0CB}"/>
                </a:ext>
              </a:extLst>
            </p:cNvPr>
            <p:cNvSpPr/>
            <p:nvPr userDrawn="1"/>
          </p:nvSpPr>
          <p:spPr>
            <a:xfrm>
              <a:off x="4360460" y="449353"/>
              <a:ext cx="3282287" cy="3282287"/>
            </a:xfrm>
            <a:prstGeom prst="ellipse">
              <a:avLst/>
            </a:prstGeom>
            <a:solidFill>
              <a:srgbClr val="B6A4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" name="Shape 822">
              <a:extLst>
                <a:ext uri="{FF2B5EF4-FFF2-40B4-BE49-F238E27FC236}">
                  <a16:creationId xmlns:a16="http://schemas.microsoft.com/office/drawing/2014/main" id="{9662AC8F-8502-4CF6-87AC-2CB7EFEBC5CD}"/>
                </a:ext>
              </a:extLst>
            </p:cNvPr>
            <p:cNvGrpSpPr/>
            <p:nvPr userDrawn="1"/>
          </p:nvGrpSpPr>
          <p:grpSpPr>
            <a:xfrm>
              <a:off x="4868910" y="1003939"/>
              <a:ext cx="2265387" cy="2173113"/>
              <a:chOff x="5233525" y="4954450"/>
              <a:chExt cx="538275" cy="516350"/>
            </a:xfrm>
          </p:grpSpPr>
          <p:sp>
            <p:nvSpPr>
              <p:cNvPr id="8" name="Shape 823">
                <a:extLst>
                  <a:ext uri="{FF2B5EF4-FFF2-40B4-BE49-F238E27FC236}">
                    <a16:creationId xmlns:a16="http://schemas.microsoft.com/office/drawing/2014/main" id="{915C32CE-F54C-4A91-A795-5F6EE0E2C310}"/>
                  </a:ext>
                </a:extLst>
              </p:cNvPr>
              <p:cNvSpPr/>
              <p:nvPr/>
            </p:nvSpPr>
            <p:spPr>
              <a:xfrm>
                <a:off x="5637825" y="4954450"/>
                <a:ext cx="89525" cy="89525"/>
              </a:xfrm>
              <a:custGeom>
                <a:avLst/>
                <a:gdLst/>
                <a:ahLst/>
                <a:cxnLst/>
                <a:rect l="0" t="0" r="0" b="0"/>
                <a:pathLst>
                  <a:path w="3581" h="3581" fill="none" extrusionOk="0">
                    <a:moveTo>
                      <a:pt x="1023" y="3410"/>
                    </a:moveTo>
                    <a:lnTo>
                      <a:pt x="1023" y="3410"/>
                    </a:lnTo>
                    <a:lnTo>
                      <a:pt x="1193" y="3483"/>
                    </a:lnTo>
                    <a:lnTo>
                      <a:pt x="1388" y="3532"/>
                    </a:lnTo>
                    <a:lnTo>
                      <a:pt x="1583" y="3556"/>
                    </a:lnTo>
                    <a:lnTo>
                      <a:pt x="1778" y="3581"/>
                    </a:lnTo>
                    <a:lnTo>
                      <a:pt x="1778" y="3581"/>
                    </a:lnTo>
                    <a:lnTo>
                      <a:pt x="1973" y="3556"/>
                    </a:lnTo>
                    <a:lnTo>
                      <a:pt x="2143" y="3532"/>
                    </a:lnTo>
                    <a:lnTo>
                      <a:pt x="2314" y="3508"/>
                    </a:lnTo>
                    <a:lnTo>
                      <a:pt x="2484" y="3435"/>
                    </a:lnTo>
                    <a:lnTo>
                      <a:pt x="2630" y="3361"/>
                    </a:lnTo>
                    <a:lnTo>
                      <a:pt x="2776" y="3264"/>
                    </a:lnTo>
                    <a:lnTo>
                      <a:pt x="2923" y="3167"/>
                    </a:lnTo>
                    <a:lnTo>
                      <a:pt x="3044" y="3045"/>
                    </a:lnTo>
                    <a:lnTo>
                      <a:pt x="3166" y="2923"/>
                    </a:lnTo>
                    <a:lnTo>
                      <a:pt x="3264" y="2801"/>
                    </a:lnTo>
                    <a:lnTo>
                      <a:pt x="3361" y="2631"/>
                    </a:lnTo>
                    <a:lnTo>
                      <a:pt x="3434" y="2485"/>
                    </a:lnTo>
                    <a:lnTo>
                      <a:pt x="3483" y="2314"/>
                    </a:lnTo>
                    <a:lnTo>
                      <a:pt x="3531" y="2144"/>
                    </a:lnTo>
                    <a:lnTo>
                      <a:pt x="3556" y="1973"/>
                    </a:lnTo>
                    <a:lnTo>
                      <a:pt x="3580" y="1803"/>
                    </a:lnTo>
                    <a:lnTo>
                      <a:pt x="3580" y="1803"/>
                    </a:lnTo>
                    <a:lnTo>
                      <a:pt x="3556" y="1608"/>
                    </a:lnTo>
                    <a:lnTo>
                      <a:pt x="3531" y="1437"/>
                    </a:lnTo>
                    <a:lnTo>
                      <a:pt x="3483" y="1267"/>
                    </a:lnTo>
                    <a:lnTo>
                      <a:pt x="3434" y="1096"/>
                    </a:lnTo>
                    <a:lnTo>
                      <a:pt x="3361" y="950"/>
                    </a:lnTo>
                    <a:lnTo>
                      <a:pt x="3264" y="804"/>
                    </a:lnTo>
                    <a:lnTo>
                      <a:pt x="3166" y="658"/>
                    </a:lnTo>
                    <a:lnTo>
                      <a:pt x="3044" y="536"/>
                    </a:lnTo>
                    <a:lnTo>
                      <a:pt x="2923" y="414"/>
                    </a:lnTo>
                    <a:lnTo>
                      <a:pt x="2776" y="317"/>
                    </a:lnTo>
                    <a:lnTo>
                      <a:pt x="2630" y="220"/>
                    </a:lnTo>
                    <a:lnTo>
                      <a:pt x="2484" y="147"/>
                    </a:lnTo>
                    <a:lnTo>
                      <a:pt x="2314" y="98"/>
                    </a:lnTo>
                    <a:lnTo>
                      <a:pt x="2143" y="49"/>
                    </a:lnTo>
                    <a:lnTo>
                      <a:pt x="1973" y="25"/>
                    </a:lnTo>
                    <a:lnTo>
                      <a:pt x="1778" y="0"/>
                    </a:lnTo>
                    <a:lnTo>
                      <a:pt x="1778" y="0"/>
                    </a:lnTo>
                    <a:lnTo>
                      <a:pt x="1607" y="25"/>
                    </a:lnTo>
                    <a:lnTo>
                      <a:pt x="1437" y="49"/>
                    </a:lnTo>
                    <a:lnTo>
                      <a:pt x="1266" y="98"/>
                    </a:lnTo>
                    <a:lnTo>
                      <a:pt x="1096" y="147"/>
                    </a:lnTo>
                    <a:lnTo>
                      <a:pt x="925" y="220"/>
                    </a:lnTo>
                    <a:lnTo>
                      <a:pt x="779" y="317"/>
                    </a:lnTo>
                    <a:lnTo>
                      <a:pt x="658" y="414"/>
                    </a:lnTo>
                    <a:lnTo>
                      <a:pt x="536" y="536"/>
                    </a:lnTo>
                    <a:lnTo>
                      <a:pt x="414" y="658"/>
                    </a:lnTo>
                    <a:lnTo>
                      <a:pt x="317" y="804"/>
                    </a:lnTo>
                    <a:lnTo>
                      <a:pt x="219" y="950"/>
                    </a:lnTo>
                    <a:lnTo>
                      <a:pt x="146" y="1096"/>
                    </a:lnTo>
                    <a:lnTo>
                      <a:pt x="73" y="1267"/>
                    </a:lnTo>
                    <a:lnTo>
                      <a:pt x="49" y="1437"/>
                    </a:lnTo>
                    <a:lnTo>
                      <a:pt x="24" y="1608"/>
                    </a:lnTo>
                    <a:lnTo>
                      <a:pt x="0" y="1803"/>
                    </a:lnTo>
                    <a:lnTo>
                      <a:pt x="0" y="1803"/>
                    </a:lnTo>
                    <a:lnTo>
                      <a:pt x="24" y="2071"/>
                    </a:lnTo>
                    <a:lnTo>
                      <a:pt x="97" y="2339"/>
                    </a:lnTo>
                    <a:lnTo>
                      <a:pt x="195" y="2582"/>
                    </a:lnTo>
                    <a:lnTo>
                      <a:pt x="317" y="2801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" name="Shape 824">
                <a:extLst>
                  <a:ext uri="{FF2B5EF4-FFF2-40B4-BE49-F238E27FC236}">
                    <a16:creationId xmlns:a16="http://schemas.microsoft.com/office/drawing/2014/main" id="{25663F7D-C889-439B-A68E-97D8B29147A8}"/>
                  </a:ext>
                </a:extLst>
              </p:cNvPr>
              <p:cNvSpPr/>
              <p:nvPr/>
            </p:nvSpPr>
            <p:spPr>
              <a:xfrm>
                <a:off x="5323025" y="4980625"/>
                <a:ext cx="88925" cy="88925"/>
              </a:xfrm>
              <a:custGeom>
                <a:avLst/>
                <a:gdLst/>
                <a:ahLst/>
                <a:cxnLst/>
                <a:rect l="0" t="0" r="0" b="0"/>
                <a:pathLst>
                  <a:path w="3557" h="3557" fill="none" extrusionOk="0">
                    <a:moveTo>
                      <a:pt x="3191" y="2850"/>
                    </a:moveTo>
                    <a:lnTo>
                      <a:pt x="3191" y="2850"/>
                    </a:lnTo>
                    <a:lnTo>
                      <a:pt x="3313" y="2680"/>
                    </a:lnTo>
                    <a:lnTo>
                      <a:pt x="3410" y="2509"/>
                    </a:lnTo>
                    <a:lnTo>
                      <a:pt x="3483" y="2314"/>
                    </a:lnTo>
                    <a:lnTo>
                      <a:pt x="3532" y="2095"/>
                    </a:lnTo>
                    <a:lnTo>
                      <a:pt x="3532" y="2095"/>
                    </a:lnTo>
                    <a:lnTo>
                      <a:pt x="3556" y="1925"/>
                    </a:lnTo>
                    <a:lnTo>
                      <a:pt x="3556" y="1730"/>
                    </a:lnTo>
                    <a:lnTo>
                      <a:pt x="3556" y="1559"/>
                    </a:lnTo>
                    <a:lnTo>
                      <a:pt x="3508" y="1389"/>
                    </a:lnTo>
                    <a:lnTo>
                      <a:pt x="3459" y="1218"/>
                    </a:lnTo>
                    <a:lnTo>
                      <a:pt x="3410" y="1072"/>
                    </a:lnTo>
                    <a:lnTo>
                      <a:pt x="3337" y="902"/>
                    </a:lnTo>
                    <a:lnTo>
                      <a:pt x="3240" y="756"/>
                    </a:lnTo>
                    <a:lnTo>
                      <a:pt x="3142" y="634"/>
                    </a:lnTo>
                    <a:lnTo>
                      <a:pt x="3021" y="512"/>
                    </a:lnTo>
                    <a:lnTo>
                      <a:pt x="2899" y="390"/>
                    </a:lnTo>
                    <a:lnTo>
                      <a:pt x="2753" y="293"/>
                    </a:lnTo>
                    <a:lnTo>
                      <a:pt x="2606" y="196"/>
                    </a:lnTo>
                    <a:lnTo>
                      <a:pt x="2436" y="122"/>
                    </a:lnTo>
                    <a:lnTo>
                      <a:pt x="2266" y="74"/>
                    </a:lnTo>
                    <a:lnTo>
                      <a:pt x="2095" y="25"/>
                    </a:lnTo>
                    <a:lnTo>
                      <a:pt x="2095" y="25"/>
                    </a:lnTo>
                    <a:lnTo>
                      <a:pt x="1925" y="1"/>
                    </a:lnTo>
                    <a:lnTo>
                      <a:pt x="1730" y="1"/>
                    </a:lnTo>
                    <a:lnTo>
                      <a:pt x="1559" y="1"/>
                    </a:lnTo>
                    <a:lnTo>
                      <a:pt x="1389" y="25"/>
                    </a:lnTo>
                    <a:lnTo>
                      <a:pt x="1218" y="74"/>
                    </a:lnTo>
                    <a:lnTo>
                      <a:pt x="1072" y="147"/>
                    </a:lnTo>
                    <a:lnTo>
                      <a:pt x="902" y="220"/>
                    </a:lnTo>
                    <a:lnTo>
                      <a:pt x="756" y="317"/>
                    </a:lnTo>
                    <a:lnTo>
                      <a:pt x="634" y="415"/>
                    </a:lnTo>
                    <a:lnTo>
                      <a:pt x="512" y="537"/>
                    </a:lnTo>
                    <a:lnTo>
                      <a:pt x="390" y="658"/>
                    </a:lnTo>
                    <a:lnTo>
                      <a:pt x="293" y="804"/>
                    </a:lnTo>
                    <a:lnTo>
                      <a:pt x="195" y="951"/>
                    </a:lnTo>
                    <a:lnTo>
                      <a:pt x="122" y="1097"/>
                    </a:lnTo>
                    <a:lnTo>
                      <a:pt x="74" y="1267"/>
                    </a:lnTo>
                    <a:lnTo>
                      <a:pt x="25" y="1462"/>
                    </a:lnTo>
                    <a:lnTo>
                      <a:pt x="25" y="1462"/>
                    </a:lnTo>
                    <a:lnTo>
                      <a:pt x="1" y="1633"/>
                    </a:lnTo>
                    <a:lnTo>
                      <a:pt x="1" y="1803"/>
                    </a:lnTo>
                    <a:lnTo>
                      <a:pt x="1" y="1998"/>
                    </a:lnTo>
                    <a:lnTo>
                      <a:pt x="25" y="2168"/>
                    </a:lnTo>
                    <a:lnTo>
                      <a:pt x="74" y="2339"/>
                    </a:lnTo>
                    <a:lnTo>
                      <a:pt x="147" y="2485"/>
                    </a:lnTo>
                    <a:lnTo>
                      <a:pt x="220" y="2655"/>
                    </a:lnTo>
                    <a:lnTo>
                      <a:pt x="317" y="2777"/>
                    </a:lnTo>
                    <a:lnTo>
                      <a:pt x="415" y="2923"/>
                    </a:lnTo>
                    <a:lnTo>
                      <a:pt x="536" y="3045"/>
                    </a:lnTo>
                    <a:lnTo>
                      <a:pt x="658" y="3167"/>
                    </a:lnTo>
                    <a:lnTo>
                      <a:pt x="804" y="3264"/>
                    </a:lnTo>
                    <a:lnTo>
                      <a:pt x="950" y="3362"/>
                    </a:lnTo>
                    <a:lnTo>
                      <a:pt x="1096" y="3435"/>
                    </a:lnTo>
                    <a:lnTo>
                      <a:pt x="1267" y="3483"/>
                    </a:lnTo>
                    <a:lnTo>
                      <a:pt x="1462" y="3532"/>
                    </a:lnTo>
                    <a:lnTo>
                      <a:pt x="1462" y="3532"/>
                    </a:lnTo>
                    <a:lnTo>
                      <a:pt x="1705" y="3557"/>
                    </a:lnTo>
                    <a:lnTo>
                      <a:pt x="1973" y="3557"/>
                    </a:lnTo>
                    <a:lnTo>
                      <a:pt x="2217" y="3508"/>
                    </a:lnTo>
                    <a:lnTo>
                      <a:pt x="2460" y="3435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" name="Shape 825">
                <a:extLst>
                  <a:ext uri="{FF2B5EF4-FFF2-40B4-BE49-F238E27FC236}">
                    <a16:creationId xmlns:a16="http://schemas.microsoft.com/office/drawing/2014/main" id="{5C225417-5386-4CF0-A050-D547324972FC}"/>
                  </a:ext>
                </a:extLst>
              </p:cNvPr>
              <p:cNvSpPr/>
              <p:nvPr/>
            </p:nvSpPr>
            <p:spPr>
              <a:xfrm>
                <a:off x="5233525" y="5255225"/>
                <a:ext cx="89525" cy="89525"/>
              </a:xfrm>
              <a:custGeom>
                <a:avLst/>
                <a:gdLst/>
                <a:ahLst/>
                <a:cxnLst/>
                <a:rect l="0" t="0" r="0" b="0"/>
                <a:pathLst>
                  <a:path w="3581" h="3581" fill="none" extrusionOk="0">
                    <a:moveTo>
                      <a:pt x="3215" y="707"/>
                    </a:moveTo>
                    <a:lnTo>
                      <a:pt x="3215" y="707"/>
                    </a:lnTo>
                    <a:lnTo>
                      <a:pt x="3093" y="585"/>
                    </a:lnTo>
                    <a:lnTo>
                      <a:pt x="2972" y="464"/>
                    </a:lnTo>
                    <a:lnTo>
                      <a:pt x="2850" y="342"/>
                    </a:lnTo>
                    <a:lnTo>
                      <a:pt x="2679" y="244"/>
                    </a:lnTo>
                    <a:lnTo>
                      <a:pt x="2679" y="244"/>
                    </a:lnTo>
                    <a:lnTo>
                      <a:pt x="2533" y="171"/>
                    </a:lnTo>
                    <a:lnTo>
                      <a:pt x="2363" y="98"/>
                    </a:lnTo>
                    <a:lnTo>
                      <a:pt x="2192" y="50"/>
                    </a:lnTo>
                    <a:lnTo>
                      <a:pt x="2022" y="25"/>
                    </a:lnTo>
                    <a:lnTo>
                      <a:pt x="1851" y="1"/>
                    </a:lnTo>
                    <a:lnTo>
                      <a:pt x="1681" y="25"/>
                    </a:lnTo>
                    <a:lnTo>
                      <a:pt x="1510" y="25"/>
                    </a:lnTo>
                    <a:lnTo>
                      <a:pt x="1340" y="74"/>
                    </a:lnTo>
                    <a:lnTo>
                      <a:pt x="1169" y="123"/>
                    </a:lnTo>
                    <a:lnTo>
                      <a:pt x="1023" y="196"/>
                    </a:lnTo>
                    <a:lnTo>
                      <a:pt x="877" y="269"/>
                    </a:lnTo>
                    <a:lnTo>
                      <a:pt x="731" y="366"/>
                    </a:lnTo>
                    <a:lnTo>
                      <a:pt x="585" y="488"/>
                    </a:lnTo>
                    <a:lnTo>
                      <a:pt x="463" y="610"/>
                    </a:lnTo>
                    <a:lnTo>
                      <a:pt x="341" y="731"/>
                    </a:lnTo>
                    <a:lnTo>
                      <a:pt x="244" y="902"/>
                    </a:lnTo>
                    <a:lnTo>
                      <a:pt x="244" y="902"/>
                    </a:lnTo>
                    <a:lnTo>
                      <a:pt x="171" y="1048"/>
                    </a:lnTo>
                    <a:lnTo>
                      <a:pt x="98" y="1219"/>
                    </a:lnTo>
                    <a:lnTo>
                      <a:pt x="49" y="1389"/>
                    </a:lnTo>
                    <a:lnTo>
                      <a:pt x="25" y="1560"/>
                    </a:lnTo>
                    <a:lnTo>
                      <a:pt x="0" y="1730"/>
                    </a:lnTo>
                    <a:lnTo>
                      <a:pt x="0" y="1900"/>
                    </a:lnTo>
                    <a:lnTo>
                      <a:pt x="25" y="2071"/>
                    </a:lnTo>
                    <a:lnTo>
                      <a:pt x="73" y="2241"/>
                    </a:lnTo>
                    <a:lnTo>
                      <a:pt x="122" y="2412"/>
                    </a:lnTo>
                    <a:lnTo>
                      <a:pt x="195" y="2558"/>
                    </a:lnTo>
                    <a:lnTo>
                      <a:pt x="268" y="2729"/>
                    </a:lnTo>
                    <a:lnTo>
                      <a:pt x="366" y="2850"/>
                    </a:lnTo>
                    <a:lnTo>
                      <a:pt x="463" y="2996"/>
                    </a:lnTo>
                    <a:lnTo>
                      <a:pt x="609" y="3118"/>
                    </a:lnTo>
                    <a:lnTo>
                      <a:pt x="731" y="3240"/>
                    </a:lnTo>
                    <a:lnTo>
                      <a:pt x="901" y="3337"/>
                    </a:lnTo>
                    <a:lnTo>
                      <a:pt x="901" y="3337"/>
                    </a:lnTo>
                    <a:lnTo>
                      <a:pt x="1048" y="3410"/>
                    </a:lnTo>
                    <a:lnTo>
                      <a:pt x="1218" y="3484"/>
                    </a:lnTo>
                    <a:lnTo>
                      <a:pt x="1389" y="3532"/>
                    </a:lnTo>
                    <a:lnTo>
                      <a:pt x="1559" y="3557"/>
                    </a:lnTo>
                    <a:lnTo>
                      <a:pt x="1730" y="3581"/>
                    </a:lnTo>
                    <a:lnTo>
                      <a:pt x="1900" y="3581"/>
                    </a:lnTo>
                    <a:lnTo>
                      <a:pt x="2071" y="3557"/>
                    </a:lnTo>
                    <a:lnTo>
                      <a:pt x="2241" y="3508"/>
                    </a:lnTo>
                    <a:lnTo>
                      <a:pt x="2411" y="3459"/>
                    </a:lnTo>
                    <a:lnTo>
                      <a:pt x="2558" y="3410"/>
                    </a:lnTo>
                    <a:lnTo>
                      <a:pt x="2704" y="3313"/>
                    </a:lnTo>
                    <a:lnTo>
                      <a:pt x="2850" y="3216"/>
                    </a:lnTo>
                    <a:lnTo>
                      <a:pt x="2996" y="3118"/>
                    </a:lnTo>
                    <a:lnTo>
                      <a:pt x="3118" y="2996"/>
                    </a:lnTo>
                    <a:lnTo>
                      <a:pt x="3240" y="2850"/>
                    </a:lnTo>
                    <a:lnTo>
                      <a:pt x="3337" y="2704"/>
                    </a:lnTo>
                    <a:lnTo>
                      <a:pt x="3337" y="2704"/>
                    </a:lnTo>
                    <a:lnTo>
                      <a:pt x="3459" y="2412"/>
                    </a:lnTo>
                    <a:lnTo>
                      <a:pt x="3532" y="2144"/>
                    </a:lnTo>
                    <a:lnTo>
                      <a:pt x="3581" y="1852"/>
                    </a:lnTo>
                    <a:lnTo>
                      <a:pt x="3556" y="1560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" name="Shape 826">
                <a:extLst>
                  <a:ext uri="{FF2B5EF4-FFF2-40B4-BE49-F238E27FC236}">
                    <a16:creationId xmlns:a16="http://schemas.microsoft.com/office/drawing/2014/main" id="{F2B2177A-3C1C-4737-A983-B5086B44BAC9}"/>
                  </a:ext>
                </a:extLst>
              </p:cNvPr>
              <p:cNvSpPr/>
              <p:nvPr/>
            </p:nvSpPr>
            <p:spPr>
              <a:xfrm>
                <a:off x="5453325" y="5382475"/>
                <a:ext cx="88925" cy="88325"/>
              </a:xfrm>
              <a:custGeom>
                <a:avLst/>
                <a:gdLst/>
                <a:ahLst/>
                <a:cxnLst/>
                <a:rect l="0" t="0" r="0" b="0"/>
                <a:pathLst>
                  <a:path w="3557" h="3533" fill="none" extrusionOk="0">
                    <a:moveTo>
                      <a:pt x="1389" y="1"/>
                    </a:moveTo>
                    <a:lnTo>
                      <a:pt x="1389" y="1"/>
                    </a:lnTo>
                    <a:lnTo>
                      <a:pt x="1194" y="50"/>
                    </a:lnTo>
                    <a:lnTo>
                      <a:pt x="999" y="147"/>
                    </a:lnTo>
                    <a:lnTo>
                      <a:pt x="804" y="245"/>
                    </a:lnTo>
                    <a:lnTo>
                      <a:pt x="634" y="366"/>
                    </a:lnTo>
                    <a:lnTo>
                      <a:pt x="634" y="366"/>
                    </a:lnTo>
                    <a:lnTo>
                      <a:pt x="488" y="488"/>
                    </a:lnTo>
                    <a:lnTo>
                      <a:pt x="390" y="634"/>
                    </a:lnTo>
                    <a:lnTo>
                      <a:pt x="268" y="780"/>
                    </a:lnTo>
                    <a:lnTo>
                      <a:pt x="195" y="926"/>
                    </a:lnTo>
                    <a:lnTo>
                      <a:pt x="122" y="1073"/>
                    </a:lnTo>
                    <a:lnTo>
                      <a:pt x="74" y="1243"/>
                    </a:lnTo>
                    <a:lnTo>
                      <a:pt x="25" y="1414"/>
                    </a:lnTo>
                    <a:lnTo>
                      <a:pt x="0" y="1584"/>
                    </a:lnTo>
                    <a:lnTo>
                      <a:pt x="0" y="1755"/>
                    </a:lnTo>
                    <a:lnTo>
                      <a:pt x="0" y="1925"/>
                    </a:lnTo>
                    <a:lnTo>
                      <a:pt x="25" y="2096"/>
                    </a:lnTo>
                    <a:lnTo>
                      <a:pt x="74" y="2266"/>
                    </a:lnTo>
                    <a:lnTo>
                      <a:pt x="122" y="2412"/>
                    </a:lnTo>
                    <a:lnTo>
                      <a:pt x="195" y="2583"/>
                    </a:lnTo>
                    <a:lnTo>
                      <a:pt x="293" y="2729"/>
                    </a:lnTo>
                    <a:lnTo>
                      <a:pt x="415" y="2875"/>
                    </a:lnTo>
                    <a:lnTo>
                      <a:pt x="415" y="2875"/>
                    </a:lnTo>
                    <a:lnTo>
                      <a:pt x="536" y="3021"/>
                    </a:lnTo>
                    <a:lnTo>
                      <a:pt x="658" y="3143"/>
                    </a:lnTo>
                    <a:lnTo>
                      <a:pt x="804" y="3240"/>
                    </a:lnTo>
                    <a:lnTo>
                      <a:pt x="950" y="3313"/>
                    </a:lnTo>
                    <a:lnTo>
                      <a:pt x="1121" y="3386"/>
                    </a:lnTo>
                    <a:lnTo>
                      <a:pt x="1267" y="3459"/>
                    </a:lnTo>
                    <a:lnTo>
                      <a:pt x="1437" y="3484"/>
                    </a:lnTo>
                    <a:lnTo>
                      <a:pt x="1608" y="3508"/>
                    </a:lnTo>
                    <a:lnTo>
                      <a:pt x="1778" y="3532"/>
                    </a:lnTo>
                    <a:lnTo>
                      <a:pt x="1949" y="3508"/>
                    </a:lnTo>
                    <a:lnTo>
                      <a:pt x="2119" y="3484"/>
                    </a:lnTo>
                    <a:lnTo>
                      <a:pt x="2290" y="3435"/>
                    </a:lnTo>
                    <a:lnTo>
                      <a:pt x="2460" y="3386"/>
                    </a:lnTo>
                    <a:lnTo>
                      <a:pt x="2606" y="3313"/>
                    </a:lnTo>
                    <a:lnTo>
                      <a:pt x="2777" y="3216"/>
                    </a:lnTo>
                    <a:lnTo>
                      <a:pt x="2923" y="3118"/>
                    </a:lnTo>
                    <a:lnTo>
                      <a:pt x="2923" y="3118"/>
                    </a:lnTo>
                    <a:lnTo>
                      <a:pt x="3045" y="2997"/>
                    </a:lnTo>
                    <a:lnTo>
                      <a:pt x="3167" y="2851"/>
                    </a:lnTo>
                    <a:lnTo>
                      <a:pt x="3264" y="2704"/>
                    </a:lnTo>
                    <a:lnTo>
                      <a:pt x="3361" y="2558"/>
                    </a:lnTo>
                    <a:lnTo>
                      <a:pt x="3435" y="2412"/>
                    </a:lnTo>
                    <a:lnTo>
                      <a:pt x="3483" y="2242"/>
                    </a:lnTo>
                    <a:lnTo>
                      <a:pt x="3532" y="2071"/>
                    </a:lnTo>
                    <a:lnTo>
                      <a:pt x="3556" y="1901"/>
                    </a:lnTo>
                    <a:lnTo>
                      <a:pt x="3556" y="1730"/>
                    </a:lnTo>
                    <a:lnTo>
                      <a:pt x="3556" y="1560"/>
                    </a:lnTo>
                    <a:lnTo>
                      <a:pt x="3532" y="1389"/>
                    </a:lnTo>
                    <a:lnTo>
                      <a:pt x="3483" y="1219"/>
                    </a:lnTo>
                    <a:lnTo>
                      <a:pt x="3410" y="1048"/>
                    </a:lnTo>
                    <a:lnTo>
                      <a:pt x="3337" y="902"/>
                    </a:lnTo>
                    <a:lnTo>
                      <a:pt x="3264" y="756"/>
                    </a:lnTo>
                    <a:lnTo>
                      <a:pt x="3142" y="610"/>
                    </a:lnTo>
                    <a:lnTo>
                      <a:pt x="3142" y="610"/>
                    </a:lnTo>
                    <a:lnTo>
                      <a:pt x="2972" y="415"/>
                    </a:lnTo>
                    <a:lnTo>
                      <a:pt x="2753" y="245"/>
                    </a:lnTo>
                    <a:lnTo>
                      <a:pt x="2533" y="123"/>
                    </a:lnTo>
                    <a:lnTo>
                      <a:pt x="2314" y="50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" name="Shape 827">
                <a:extLst>
                  <a:ext uri="{FF2B5EF4-FFF2-40B4-BE49-F238E27FC236}">
                    <a16:creationId xmlns:a16="http://schemas.microsoft.com/office/drawing/2014/main" id="{065E0883-FD56-4990-A3BA-7394FB6E3D9D}"/>
                  </a:ext>
                </a:extLst>
              </p:cNvPr>
              <p:cNvSpPr/>
              <p:nvPr/>
            </p:nvSpPr>
            <p:spPr>
              <a:xfrm>
                <a:off x="5682875" y="5188875"/>
                <a:ext cx="88925" cy="89525"/>
              </a:xfrm>
              <a:custGeom>
                <a:avLst/>
                <a:gdLst/>
                <a:ahLst/>
                <a:cxnLst/>
                <a:rect l="0" t="0" r="0" b="0"/>
                <a:pathLst>
                  <a:path w="3557" h="3581" fill="none" extrusionOk="0">
                    <a:moveTo>
                      <a:pt x="0" y="2022"/>
                    </a:moveTo>
                    <a:lnTo>
                      <a:pt x="0" y="2022"/>
                    </a:lnTo>
                    <a:lnTo>
                      <a:pt x="25" y="2216"/>
                    </a:lnTo>
                    <a:lnTo>
                      <a:pt x="98" y="2411"/>
                    </a:lnTo>
                    <a:lnTo>
                      <a:pt x="98" y="2411"/>
                    </a:lnTo>
                    <a:lnTo>
                      <a:pt x="171" y="2557"/>
                    </a:lnTo>
                    <a:lnTo>
                      <a:pt x="244" y="2728"/>
                    </a:lnTo>
                    <a:lnTo>
                      <a:pt x="341" y="2874"/>
                    </a:lnTo>
                    <a:lnTo>
                      <a:pt x="463" y="2996"/>
                    </a:lnTo>
                    <a:lnTo>
                      <a:pt x="585" y="3118"/>
                    </a:lnTo>
                    <a:lnTo>
                      <a:pt x="707" y="3239"/>
                    </a:lnTo>
                    <a:lnTo>
                      <a:pt x="853" y="3337"/>
                    </a:lnTo>
                    <a:lnTo>
                      <a:pt x="999" y="3410"/>
                    </a:lnTo>
                    <a:lnTo>
                      <a:pt x="1169" y="3483"/>
                    </a:lnTo>
                    <a:lnTo>
                      <a:pt x="1340" y="3532"/>
                    </a:lnTo>
                    <a:lnTo>
                      <a:pt x="1510" y="3556"/>
                    </a:lnTo>
                    <a:lnTo>
                      <a:pt x="1681" y="3580"/>
                    </a:lnTo>
                    <a:lnTo>
                      <a:pt x="1851" y="3580"/>
                    </a:lnTo>
                    <a:lnTo>
                      <a:pt x="2022" y="3556"/>
                    </a:lnTo>
                    <a:lnTo>
                      <a:pt x="2192" y="3532"/>
                    </a:lnTo>
                    <a:lnTo>
                      <a:pt x="2363" y="3459"/>
                    </a:lnTo>
                    <a:lnTo>
                      <a:pt x="2363" y="3459"/>
                    </a:lnTo>
                    <a:lnTo>
                      <a:pt x="2533" y="3410"/>
                    </a:lnTo>
                    <a:lnTo>
                      <a:pt x="2704" y="3312"/>
                    </a:lnTo>
                    <a:lnTo>
                      <a:pt x="2850" y="3215"/>
                    </a:lnTo>
                    <a:lnTo>
                      <a:pt x="2972" y="3093"/>
                    </a:lnTo>
                    <a:lnTo>
                      <a:pt x="3093" y="2971"/>
                    </a:lnTo>
                    <a:lnTo>
                      <a:pt x="3215" y="2850"/>
                    </a:lnTo>
                    <a:lnTo>
                      <a:pt x="3288" y="2704"/>
                    </a:lnTo>
                    <a:lnTo>
                      <a:pt x="3386" y="2557"/>
                    </a:lnTo>
                    <a:lnTo>
                      <a:pt x="3434" y="2387"/>
                    </a:lnTo>
                    <a:lnTo>
                      <a:pt x="3483" y="2216"/>
                    </a:lnTo>
                    <a:lnTo>
                      <a:pt x="3532" y="2070"/>
                    </a:lnTo>
                    <a:lnTo>
                      <a:pt x="3556" y="1875"/>
                    </a:lnTo>
                    <a:lnTo>
                      <a:pt x="3556" y="1705"/>
                    </a:lnTo>
                    <a:lnTo>
                      <a:pt x="3532" y="1534"/>
                    </a:lnTo>
                    <a:lnTo>
                      <a:pt x="3507" y="1364"/>
                    </a:lnTo>
                    <a:lnTo>
                      <a:pt x="3434" y="1194"/>
                    </a:lnTo>
                    <a:lnTo>
                      <a:pt x="3434" y="1194"/>
                    </a:lnTo>
                    <a:lnTo>
                      <a:pt x="3361" y="1023"/>
                    </a:lnTo>
                    <a:lnTo>
                      <a:pt x="3288" y="853"/>
                    </a:lnTo>
                    <a:lnTo>
                      <a:pt x="3191" y="706"/>
                    </a:lnTo>
                    <a:lnTo>
                      <a:pt x="3069" y="585"/>
                    </a:lnTo>
                    <a:lnTo>
                      <a:pt x="2947" y="463"/>
                    </a:lnTo>
                    <a:lnTo>
                      <a:pt x="2825" y="341"/>
                    </a:lnTo>
                    <a:lnTo>
                      <a:pt x="2679" y="268"/>
                    </a:lnTo>
                    <a:lnTo>
                      <a:pt x="2533" y="171"/>
                    </a:lnTo>
                    <a:lnTo>
                      <a:pt x="2363" y="122"/>
                    </a:lnTo>
                    <a:lnTo>
                      <a:pt x="2192" y="73"/>
                    </a:lnTo>
                    <a:lnTo>
                      <a:pt x="2022" y="24"/>
                    </a:lnTo>
                    <a:lnTo>
                      <a:pt x="1851" y="24"/>
                    </a:lnTo>
                    <a:lnTo>
                      <a:pt x="1681" y="0"/>
                    </a:lnTo>
                    <a:lnTo>
                      <a:pt x="1510" y="24"/>
                    </a:lnTo>
                    <a:lnTo>
                      <a:pt x="1340" y="73"/>
                    </a:lnTo>
                    <a:lnTo>
                      <a:pt x="1169" y="122"/>
                    </a:lnTo>
                    <a:lnTo>
                      <a:pt x="1169" y="122"/>
                    </a:lnTo>
                    <a:lnTo>
                      <a:pt x="974" y="195"/>
                    </a:lnTo>
                    <a:lnTo>
                      <a:pt x="804" y="292"/>
                    </a:lnTo>
                    <a:lnTo>
                      <a:pt x="658" y="390"/>
                    </a:lnTo>
                    <a:lnTo>
                      <a:pt x="512" y="512"/>
                    </a:lnTo>
                    <a:lnTo>
                      <a:pt x="390" y="658"/>
                    </a:lnTo>
                    <a:lnTo>
                      <a:pt x="293" y="804"/>
                    </a:lnTo>
                    <a:lnTo>
                      <a:pt x="195" y="950"/>
                    </a:lnTo>
                    <a:lnTo>
                      <a:pt x="122" y="1120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" name="Shape 828">
                <a:extLst>
                  <a:ext uri="{FF2B5EF4-FFF2-40B4-BE49-F238E27FC236}">
                    <a16:creationId xmlns:a16="http://schemas.microsoft.com/office/drawing/2014/main" id="{C497A5ED-CCEE-4F09-A7B4-7079C57F1DC1}"/>
                  </a:ext>
                </a:extLst>
              </p:cNvPr>
              <p:cNvSpPr/>
              <p:nvPr/>
            </p:nvSpPr>
            <p:spPr>
              <a:xfrm>
                <a:off x="5411925" y="5110925"/>
                <a:ext cx="188775" cy="189400"/>
              </a:xfrm>
              <a:custGeom>
                <a:avLst/>
                <a:gdLst/>
                <a:ahLst/>
                <a:cxnLst/>
                <a:rect l="0" t="0" r="0" b="0"/>
                <a:pathLst>
                  <a:path w="7551" h="7576" fill="none" extrusionOk="0">
                    <a:moveTo>
                      <a:pt x="0" y="3776"/>
                    </a:moveTo>
                    <a:lnTo>
                      <a:pt x="0" y="3776"/>
                    </a:lnTo>
                    <a:lnTo>
                      <a:pt x="25" y="3410"/>
                    </a:lnTo>
                    <a:lnTo>
                      <a:pt x="73" y="3021"/>
                    </a:lnTo>
                    <a:lnTo>
                      <a:pt x="171" y="2655"/>
                    </a:lnTo>
                    <a:lnTo>
                      <a:pt x="293" y="2314"/>
                    </a:lnTo>
                    <a:lnTo>
                      <a:pt x="463" y="1973"/>
                    </a:lnTo>
                    <a:lnTo>
                      <a:pt x="658" y="1681"/>
                    </a:lnTo>
                    <a:lnTo>
                      <a:pt x="877" y="1389"/>
                    </a:lnTo>
                    <a:lnTo>
                      <a:pt x="1121" y="1121"/>
                    </a:lnTo>
                    <a:lnTo>
                      <a:pt x="1389" y="877"/>
                    </a:lnTo>
                    <a:lnTo>
                      <a:pt x="1656" y="658"/>
                    </a:lnTo>
                    <a:lnTo>
                      <a:pt x="1973" y="463"/>
                    </a:lnTo>
                    <a:lnTo>
                      <a:pt x="2314" y="293"/>
                    </a:lnTo>
                    <a:lnTo>
                      <a:pt x="2655" y="171"/>
                    </a:lnTo>
                    <a:lnTo>
                      <a:pt x="3020" y="74"/>
                    </a:lnTo>
                    <a:lnTo>
                      <a:pt x="3386" y="25"/>
                    </a:lnTo>
                    <a:lnTo>
                      <a:pt x="3775" y="1"/>
                    </a:lnTo>
                    <a:lnTo>
                      <a:pt x="3775" y="1"/>
                    </a:lnTo>
                    <a:lnTo>
                      <a:pt x="4165" y="25"/>
                    </a:lnTo>
                    <a:lnTo>
                      <a:pt x="4555" y="74"/>
                    </a:lnTo>
                    <a:lnTo>
                      <a:pt x="4896" y="171"/>
                    </a:lnTo>
                    <a:lnTo>
                      <a:pt x="5261" y="293"/>
                    </a:lnTo>
                    <a:lnTo>
                      <a:pt x="5578" y="463"/>
                    </a:lnTo>
                    <a:lnTo>
                      <a:pt x="5894" y="658"/>
                    </a:lnTo>
                    <a:lnTo>
                      <a:pt x="6186" y="877"/>
                    </a:lnTo>
                    <a:lnTo>
                      <a:pt x="6454" y="1121"/>
                    </a:lnTo>
                    <a:lnTo>
                      <a:pt x="6698" y="1389"/>
                    </a:lnTo>
                    <a:lnTo>
                      <a:pt x="6917" y="1681"/>
                    </a:lnTo>
                    <a:lnTo>
                      <a:pt x="7112" y="1973"/>
                    </a:lnTo>
                    <a:lnTo>
                      <a:pt x="7258" y="2314"/>
                    </a:lnTo>
                    <a:lnTo>
                      <a:pt x="7404" y="2655"/>
                    </a:lnTo>
                    <a:lnTo>
                      <a:pt x="7477" y="3021"/>
                    </a:lnTo>
                    <a:lnTo>
                      <a:pt x="7550" y="3410"/>
                    </a:lnTo>
                    <a:lnTo>
                      <a:pt x="7550" y="3776"/>
                    </a:lnTo>
                    <a:lnTo>
                      <a:pt x="7550" y="3776"/>
                    </a:lnTo>
                    <a:lnTo>
                      <a:pt x="7550" y="4165"/>
                    </a:lnTo>
                    <a:lnTo>
                      <a:pt x="7477" y="4555"/>
                    </a:lnTo>
                    <a:lnTo>
                      <a:pt x="7404" y="4920"/>
                    </a:lnTo>
                    <a:lnTo>
                      <a:pt x="7258" y="5261"/>
                    </a:lnTo>
                    <a:lnTo>
                      <a:pt x="7112" y="5578"/>
                    </a:lnTo>
                    <a:lnTo>
                      <a:pt x="6917" y="5895"/>
                    </a:lnTo>
                    <a:lnTo>
                      <a:pt x="6698" y="6187"/>
                    </a:lnTo>
                    <a:lnTo>
                      <a:pt x="6454" y="6455"/>
                    </a:lnTo>
                    <a:lnTo>
                      <a:pt x="6186" y="6698"/>
                    </a:lnTo>
                    <a:lnTo>
                      <a:pt x="5894" y="6917"/>
                    </a:lnTo>
                    <a:lnTo>
                      <a:pt x="5578" y="7112"/>
                    </a:lnTo>
                    <a:lnTo>
                      <a:pt x="5261" y="7258"/>
                    </a:lnTo>
                    <a:lnTo>
                      <a:pt x="4896" y="7405"/>
                    </a:lnTo>
                    <a:lnTo>
                      <a:pt x="4555" y="7478"/>
                    </a:lnTo>
                    <a:lnTo>
                      <a:pt x="4165" y="7551"/>
                    </a:lnTo>
                    <a:lnTo>
                      <a:pt x="3775" y="7575"/>
                    </a:lnTo>
                    <a:lnTo>
                      <a:pt x="3775" y="7575"/>
                    </a:lnTo>
                    <a:lnTo>
                      <a:pt x="3386" y="7551"/>
                    </a:lnTo>
                    <a:lnTo>
                      <a:pt x="3020" y="7478"/>
                    </a:lnTo>
                    <a:lnTo>
                      <a:pt x="2655" y="7405"/>
                    </a:lnTo>
                    <a:lnTo>
                      <a:pt x="2314" y="7258"/>
                    </a:lnTo>
                    <a:lnTo>
                      <a:pt x="1973" y="7112"/>
                    </a:lnTo>
                    <a:lnTo>
                      <a:pt x="1656" y="6917"/>
                    </a:lnTo>
                    <a:lnTo>
                      <a:pt x="1389" y="6698"/>
                    </a:lnTo>
                    <a:lnTo>
                      <a:pt x="1121" y="6455"/>
                    </a:lnTo>
                    <a:lnTo>
                      <a:pt x="877" y="6187"/>
                    </a:lnTo>
                    <a:lnTo>
                      <a:pt x="658" y="5895"/>
                    </a:lnTo>
                    <a:lnTo>
                      <a:pt x="463" y="5578"/>
                    </a:lnTo>
                    <a:lnTo>
                      <a:pt x="293" y="5261"/>
                    </a:lnTo>
                    <a:lnTo>
                      <a:pt x="171" y="4920"/>
                    </a:lnTo>
                    <a:lnTo>
                      <a:pt x="73" y="4555"/>
                    </a:lnTo>
                    <a:lnTo>
                      <a:pt x="25" y="4165"/>
                    </a:lnTo>
                    <a:lnTo>
                      <a:pt x="0" y="3776"/>
                    </a:lnTo>
                    <a:lnTo>
                      <a:pt x="0" y="3776"/>
                    </a:lnTo>
                    <a:close/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" name="Shape 829">
                <a:extLst>
                  <a:ext uri="{FF2B5EF4-FFF2-40B4-BE49-F238E27FC236}">
                    <a16:creationId xmlns:a16="http://schemas.microsoft.com/office/drawing/2014/main" id="{D8CBE5C1-1916-4EF1-B9E9-DC5E58DE62C4}"/>
                  </a:ext>
                </a:extLst>
              </p:cNvPr>
              <p:cNvSpPr/>
              <p:nvPr/>
            </p:nvSpPr>
            <p:spPr>
              <a:xfrm>
                <a:off x="5367475" y="5025075"/>
                <a:ext cx="81600" cy="105975"/>
              </a:xfrm>
              <a:custGeom>
                <a:avLst/>
                <a:gdLst/>
                <a:ahLst/>
                <a:cxnLst/>
                <a:rect l="0" t="0" r="0" b="0"/>
                <a:pathLst>
                  <a:path w="3264" h="4239" fill="none" extrusionOk="0">
                    <a:moveTo>
                      <a:pt x="0" y="1"/>
                    </a:moveTo>
                    <a:lnTo>
                      <a:pt x="3264" y="4238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" name="Shape 830">
                <a:extLst>
                  <a:ext uri="{FF2B5EF4-FFF2-40B4-BE49-F238E27FC236}">
                    <a16:creationId xmlns:a16="http://schemas.microsoft.com/office/drawing/2014/main" id="{BB37530B-08B3-4205-8A08-E876EE3F9FBE}"/>
                  </a:ext>
                </a:extLst>
              </p:cNvPr>
              <p:cNvSpPr/>
              <p:nvPr/>
            </p:nvSpPr>
            <p:spPr>
              <a:xfrm>
                <a:off x="5567800" y="4999500"/>
                <a:ext cx="115100" cy="133975"/>
              </a:xfrm>
              <a:custGeom>
                <a:avLst/>
                <a:gdLst/>
                <a:ahLst/>
                <a:cxnLst/>
                <a:rect l="0" t="0" r="0" b="0"/>
                <a:pathLst>
                  <a:path w="4604" h="5359" fill="none" extrusionOk="0">
                    <a:moveTo>
                      <a:pt x="0" y="5359"/>
                    </a:moveTo>
                    <a:lnTo>
                      <a:pt x="4603" y="1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" name="Shape 831">
                <a:extLst>
                  <a:ext uri="{FF2B5EF4-FFF2-40B4-BE49-F238E27FC236}">
                    <a16:creationId xmlns:a16="http://schemas.microsoft.com/office/drawing/2014/main" id="{14DEB002-C856-4D51-9E3F-42951B8C7A10}"/>
                  </a:ext>
                </a:extLst>
              </p:cNvPr>
              <p:cNvSpPr/>
              <p:nvPr/>
            </p:nvSpPr>
            <p:spPr>
              <a:xfrm>
                <a:off x="5600075" y="5217475"/>
                <a:ext cx="127275" cy="16475"/>
              </a:xfrm>
              <a:custGeom>
                <a:avLst/>
                <a:gdLst/>
                <a:ahLst/>
                <a:cxnLst/>
                <a:rect l="0" t="0" r="0" b="0"/>
                <a:pathLst>
                  <a:path w="5091" h="659" fill="none" extrusionOk="0">
                    <a:moveTo>
                      <a:pt x="5090" y="658"/>
                    </a:moveTo>
                    <a:lnTo>
                      <a:pt x="0" y="1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" name="Shape 832">
                <a:extLst>
                  <a:ext uri="{FF2B5EF4-FFF2-40B4-BE49-F238E27FC236}">
                    <a16:creationId xmlns:a16="http://schemas.microsoft.com/office/drawing/2014/main" id="{5B5D5E96-C594-4AB6-9DF5-2ED8F56CCF52}"/>
                  </a:ext>
                </a:extLst>
              </p:cNvPr>
              <p:cNvSpPr/>
              <p:nvPr/>
            </p:nvSpPr>
            <p:spPr>
              <a:xfrm>
                <a:off x="5497775" y="5299675"/>
                <a:ext cx="4900" cy="126675"/>
              </a:xfrm>
              <a:custGeom>
                <a:avLst/>
                <a:gdLst/>
                <a:ahLst/>
                <a:cxnLst/>
                <a:rect l="0" t="0" r="0" b="0"/>
                <a:pathLst>
                  <a:path w="196" h="5067" fill="none" extrusionOk="0">
                    <a:moveTo>
                      <a:pt x="0" y="5067"/>
                    </a:moveTo>
                    <a:lnTo>
                      <a:pt x="195" y="1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" name="Shape 833">
                <a:extLst>
                  <a:ext uri="{FF2B5EF4-FFF2-40B4-BE49-F238E27FC236}">
                    <a16:creationId xmlns:a16="http://schemas.microsoft.com/office/drawing/2014/main" id="{3FC3F998-CA08-40F4-81A5-CEC994EBBF42}"/>
                  </a:ext>
                </a:extLst>
              </p:cNvPr>
              <p:cNvSpPr/>
              <p:nvPr/>
            </p:nvSpPr>
            <p:spPr>
              <a:xfrm>
                <a:off x="5277975" y="5241825"/>
                <a:ext cx="141275" cy="58500"/>
              </a:xfrm>
              <a:custGeom>
                <a:avLst/>
                <a:gdLst/>
                <a:ahLst/>
                <a:cxnLst/>
                <a:rect l="0" t="0" r="0" b="0"/>
                <a:pathLst>
                  <a:path w="5651" h="2340" fill="none" extrusionOk="0">
                    <a:moveTo>
                      <a:pt x="0" y="2339"/>
                    </a:moveTo>
                    <a:lnTo>
                      <a:pt x="5651" y="1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9C05CDBC-229D-45E2-B2F9-9037D7DF97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15880" y="4628428"/>
            <a:ext cx="5590283" cy="1463040"/>
          </a:xfrm>
        </p:spPr>
        <p:txBody>
          <a:bodyPr lIns="91440" rIns="91440" anchor="t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D812236-1A32-4FE2-AB5A-F8F998D835F3}"/>
              </a:ext>
            </a:extLst>
          </p:cNvPr>
          <p:cNvSpPr/>
          <p:nvPr/>
        </p:nvSpPr>
        <p:spPr>
          <a:xfrm>
            <a:off x="272955" y="0"/>
            <a:ext cx="423081" cy="15623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543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501CC624-0437-43EF-99D3-4B5E545BF210}"/>
              </a:ext>
            </a:extLst>
          </p:cNvPr>
          <p:cNvSpPr/>
          <p:nvPr/>
        </p:nvSpPr>
        <p:spPr>
          <a:xfrm>
            <a:off x="272955" y="0"/>
            <a:ext cx="423081" cy="15623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FEBE18-A94F-4CF8-8975-BC720F0701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B8FA1-5D09-4231-9522-09C30E55B78A}" type="datetimeFigureOut">
              <a:rPr lang="en-US" smtClean="0"/>
              <a:t>1/23/2021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FEFF45-D87C-45A5-8A43-AA51E8326F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B072C5-2DDD-45C4-966C-970A137A4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82210-A271-471F-97B2-7F3F6B2847D3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37B5817-8D3A-4DD3-92FF-32BBC5F91560}"/>
              </a:ext>
            </a:extLst>
          </p:cNvPr>
          <p:cNvCxnSpPr/>
          <p:nvPr/>
        </p:nvCxnSpPr>
        <p:spPr>
          <a:xfrm>
            <a:off x="61415" y="753975"/>
            <a:ext cx="12008609" cy="0"/>
          </a:xfrm>
          <a:prstGeom prst="line">
            <a:avLst/>
          </a:prstGeom>
          <a:ln>
            <a:solidFill>
              <a:srgbClr val="D8D8D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432B1C59-33FF-4FB4-BDD7-F61C640085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8134" y="263276"/>
            <a:ext cx="10334364" cy="1014667"/>
          </a:xfrm>
          <a:solidFill>
            <a:schemeClr val="bg1"/>
          </a:solidFill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B754F48-B758-43EB-980F-1E2884C8E2A7}"/>
              </a:ext>
            </a:extLst>
          </p:cNvPr>
          <p:cNvGrpSpPr/>
          <p:nvPr/>
        </p:nvGrpSpPr>
        <p:grpSpPr>
          <a:xfrm>
            <a:off x="575239" y="475151"/>
            <a:ext cx="631298" cy="631298"/>
            <a:chOff x="1530939" y="2405329"/>
            <a:chExt cx="631298" cy="631298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99BADBD9-302C-40D9-A763-C65CCFE16FDE}"/>
                </a:ext>
              </a:extLst>
            </p:cNvPr>
            <p:cNvSpPr/>
            <p:nvPr userDrawn="1"/>
          </p:nvSpPr>
          <p:spPr>
            <a:xfrm>
              <a:off x="1530939" y="2405329"/>
              <a:ext cx="631298" cy="631298"/>
            </a:xfrm>
            <a:prstGeom prst="ellipse">
              <a:avLst/>
            </a:prstGeom>
            <a:solidFill>
              <a:srgbClr val="B6A4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Shape 490">
              <a:extLst>
                <a:ext uri="{FF2B5EF4-FFF2-40B4-BE49-F238E27FC236}">
                  <a16:creationId xmlns:a16="http://schemas.microsoft.com/office/drawing/2014/main" id="{ABC713E7-D704-4682-B292-907313F269C9}"/>
                </a:ext>
              </a:extLst>
            </p:cNvPr>
            <p:cNvGrpSpPr/>
            <p:nvPr userDrawn="1"/>
          </p:nvGrpSpPr>
          <p:grpSpPr>
            <a:xfrm>
              <a:off x="1661835" y="2536225"/>
              <a:ext cx="369505" cy="369505"/>
              <a:chOff x="2594050" y="1631825"/>
              <a:chExt cx="439625" cy="439625"/>
            </a:xfrm>
          </p:grpSpPr>
          <p:sp>
            <p:nvSpPr>
              <p:cNvPr id="9" name="Shape 491">
                <a:extLst>
                  <a:ext uri="{FF2B5EF4-FFF2-40B4-BE49-F238E27FC236}">
                    <a16:creationId xmlns:a16="http://schemas.microsoft.com/office/drawing/2014/main" id="{5701E159-D011-460A-BF32-22B3BFF6328B}"/>
                  </a:ext>
                </a:extLst>
              </p:cNvPr>
              <p:cNvSpPr/>
              <p:nvPr/>
            </p:nvSpPr>
            <p:spPr>
              <a:xfrm>
                <a:off x="2594050" y="1883300"/>
                <a:ext cx="188175" cy="188150"/>
              </a:xfrm>
              <a:custGeom>
                <a:avLst/>
                <a:gdLst/>
                <a:ahLst/>
                <a:cxnLst/>
                <a:rect l="0" t="0" r="0" b="0"/>
                <a:pathLst>
                  <a:path w="7527" h="7526" fill="none" extrusionOk="0">
                    <a:moveTo>
                      <a:pt x="5992" y="0"/>
                    </a:moveTo>
                    <a:lnTo>
                      <a:pt x="537" y="6430"/>
                    </a:lnTo>
                    <a:lnTo>
                      <a:pt x="1" y="7526"/>
                    </a:lnTo>
                    <a:lnTo>
                      <a:pt x="1097" y="6990"/>
                    </a:lnTo>
                    <a:lnTo>
                      <a:pt x="7526" y="1534"/>
                    </a:lnTo>
                    <a:lnTo>
                      <a:pt x="5992" y="0"/>
                    </a:lnTo>
                    <a:close/>
                  </a:path>
                </a:pathLst>
              </a:custGeom>
              <a:noFill/>
              <a:ln w="952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" name="Shape 492">
                <a:extLst>
                  <a:ext uri="{FF2B5EF4-FFF2-40B4-BE49-F238E27FC236}">
                    <a16:creationId xmlns:a16="http://schemas.microsoft.com/office/drawing/2014/main" id="{CA3D8659-8AB7-48FB-9131-98E6A18A0B20}"/>
                  </a:ext>
                </a:extLst>
              </p:cNvPr>
              <p:cNvSpPr/>
              <p:nvPr/>
            </p:nvSpPr>
            <p:spPr>
              <a:xfrm>
                <a:off x="2857700" y="1631825"/>
                <a:ext cx="175975" cy="176000"/>
              </a:xfrm>
              <a:custGeom>
                <a:avLst/>
                <a:gdLst/>
                <a:ahLst/>
                <a:cxnLst/>
                <a:rect l="0" t="0" r="0" b="0"/>
                <a:pathLst>
                  <a:path w="7039" h="7040" fill="none" extrusionOk="0">
                    <a:moveTo>
                      <a:pt x="268" y="2704"/>
                    </a:moveTo>
                    <a:lnTo>
                      <a:pt x="4336" y="6771"/>
                    </a:lnTo>
                    <a:lnTo>
                      <a:pt x="4336" y="6771"/>
                    </a:lnTo>
                    <a:lnTo>
                      <a:pt x="4336" y="6771"/>
                    </a:lnTo>
                    <a:lnTo>
                      <a:pt x="4652" y="6917"/>
                    </a:lnTo>
                    <a:lnTo>
                      <a:pt x="4993" y="7015"/>
                    </a:lnTo>
                    <a:lnTo>
                      <a:pt x="5310" y="7039"/>
                    </a:lnTo>
                    <a:lnTo>
                      <a:pt x="5651" y="7039"/>
                    </a:lnTo>
                    <a:lnTo>
                      <a:pt x="5992" y="6966"/>
                    </a:lnTo>
                    <a:lnTo>
                      <a:pt x="6308" y="6844"/>
                    </a:lnTo>
                    <a:lnTo>
                      <a:pt x="6454" y="6747"/>
                    </a:lnTo>
                    <a:lnTo>
                      <a:pt x="6601" y="6674"/>
                    </a:lnTo>
                    <a:lnTo>
                      <a:pt x="6747" y="6552"/>
                    </a:lnTo>
                    <a:lnTo>
                      <a:pt x="6893" y="6430"/>
                    </a:lnTo>
                    <a:lnTo>
                      <a:pt x="6893" y="6430"/>
                    </a:lnTo>
                    <a:lnTo>
                      <a:pt x="6942" y="6357"/>
                    </a:lnTo>
                    <a:lnTo>
                      <a:pt x="7015" y="6260"/>
                    </a:lnTo>
                    <a:lnTo>
                      <a:pt x="7039" y="6138"/>
                    </a:lnTo>
                    <a:lnTo>
                      <a:pt x="7039" y="6041"/>
                    </a:lnTo>
                    <a:lnTo>
                      <a:pt x="7039" y="6041"/>
                    </a:lnTo>
                    <a:lnTo>
                      <a:pt x="7039" y="5943"/>
                    </a:lnTo>
                    <a:lnTo>
                      <a:pt x="7015" y="5846"/>
                    </a:lnTo>
                    <a:lnTo>
                      <a:pt x="6942" y="5748"/>
                    </a:lnTo>
                    <a:lnTo>
                      <a:pt x="6893" y="5651"/>
                    </a:lnTo>
                    <a:lnTo>
                      <a:pt x="1389" y="147"/>
                    </a:lnTo>
                    <a:lnTo>
                      <a:pt x="1389" y="147"/>
                    </a:lnTo>
                    <a:lnTo>
                      <a:pt x="1291" y="98"/>
                    </a:lnTo>
                    <a:lnTo>
                      <a:pt x="1194" y="25"/>
                    </a:lnTo>
                    <a:lnTo>
                      <a:pt x="1096" y="0"/>
                    </a:lnTo>
                    <a:lnTo>
                      <a:pt x="999" y="0"/>
                    </a:lnTo>
                    <a:lnTo>
                      <a:pt x="999" y="0"/>
                    </a:lnTo>
                    <a:lnTo>
                      <a:pt x="902" y="0"/>
                    </a:lnTo>
                    <a:lnTo>
                      <a:pt x="780" y="25"/>
                    </a:lnTo>
                    <a:lnTo>
                      <a:pt x="682" y="98"/>
                    </a:lnTo>
                    <a:lnTo>
                      <a:pt x="609" y="147"/>
                    </a:lnTo>
                    <a:lnTo>
                      <a:pt x="609" y="147"/>
                    </a:lnTo>
                    <a:lnTo>
                      <a:pt x="487" y="293"/>
                    </a:lnTo>
                    <a:lnTo>
                      <a:pt x="366" y="439"/>
                    </a:lnTo>
                    <a:lnTo>
                      <a:pt x="293" y="585"/>
                    </a:lnTo>
                    <a:lnTo>
                      <a:pt x="195" y="731"/>
                    </a:lnTo>
                    <a:lnTo>
                      <a:pt x="73" y="1048"/>
                    </a:lnTo>
                    <a:lnTo>
                      <a:pt x="0" y="1389"/>
                    </a:lnTo>
                    <a:lnTo>
                      <a:pt x="0" y="1730"/>
                    </a:lnTo>
                    <a:lnTo>
                      <a:pt x="25" y="2046"/>
                    </a:lnTo>
                    <a:lnTo>
                      <a:pt x="122" y="2387"/>
                    </a:lnTo>
                    <a:lnTo>
                      <a:pt x="268" y="2704"/>
                    </a:lnTo>
                    <a:lnTo>
                      <a:pt x="268" y="2704"/>
                    </a:lnTo>
                    <a:close/>
                  </a:path>
                </a:pathLst>
              </a:custGeom>
              <a:noFill/>
              <a:ln w="952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" name="Shape 493">
                <a:extLst>
                  <a:ext uri="{FF2B5EF4-FFF2-40B4-BE49-F238E27FC236}">
                    <a16:creationId xmlns:a16="http://schemas.microsoft.com/office/drawing/2014/main" id="{A811AE90-64AA-41C3-9DE9-62A86028AA6C}"/>
                  </a:ext>
                </a:extLst>
              </p:cNvPr>
              <p:cNvSpPr/>
              <p:nvPr/>
            </p:nvSpPr>
            <p:spPr>
              <a:xfrm>
                <a:off x="2662850" y="1699400"/>
                <a:ext cx="303250" cy="303250"/>
              </a:xfrm>
              <a:custGeom>
                <a:avLst/>
                <a:gdLst/>
                <a:ahLst/>
                <a:cxnLst/>
                <a:rect l="0" t="0" r="0" b="0"/>
                <a:pathLst>
                  <a:path w="12130" h="12130" fill="none" extrusionOk="0">
                    <a:moveTo>
                      <a:pt x="8038" y="1"/>
                    </a:moveTo>
                    <a:lnTo>
                      <a:pt x="4872" y="3191"/>
                    </a:lnTo>
                    <a:lnTo>
                      <a:pt x="4872" y="3191"/>
                    </a:lnTo>
                    <a:lnTo>
                      <a:pt x="4628" y="3094"/>
                    </a:lnTo>
                    <a:lnTo>
                      <a:pt x="4385" y="2997"/>
                    </a:lnTo>
                    <a:lnTo>
                      <a:pt x="4092" y="2899"/>
                    </a:lnTo>
                    <a:lnTo>
                      <a:pt x="3800" y="2850"/>
                    </a:lnTo>
                    <a:lnTo>
                      <a:pt x="3484" y="2777"/>
                    </a:lnTo>
                    <a:lnTo>
                      <a:pt x="3167" y="2729"/>
                    </a:lnTo>
                    <a:lnTo>
                      <a:pt x="2850" y="2704"/>
                    </a:lnTo>
                    <a:lnTo>
                      <a:pt x="2534" y="2704"/>
                    </a:lnTo>
                    <a:lnTo>
                      <a:pt x="2534" y="2704"/>
                    </a:lnTo>
                    <a:lnTo>
                      <a:pt x="2241" y="2704"/>
                    </a:lnTo>
                    <a:lnTo>
                      <a:pt x="1949" y="2729"/>
                    </a:lnTo>
                    <a:lnTo>
                      <a:pt x="1633" y="2777"/>
                    </a:lnTo>
                    <a:lnTo>
                      <a:pt x="1316" y="2850"/>
                    </a:lnTo>
                    <a:lnTo>
                      <a:pt x="999" y="2972"/>
                    </a:lnTo>
                    <a:lnTo>
                      <a:pt x="707" y="3094"/>
                    </a:lnTo>
                    <a:lnTo>
                      <a:pt x="415" y="3289"/>
                    </a:lnTo>
                    <a:lnTo>
                      <a:pt x="147" y="3508"/>
                    </a:lnTo>
                    <a:lnTo>
                      <a:pt x="147" y="3508"/>
                    </a:lnTo>
                    <a:lnTo>
                      <a:pt x="74" y="3581"/>
                    </a:lnTo>
                    <a:lnTo>
                      <a:pt x="25" y="3678"/>
                    </a:lnTo>
                    <a:lnTo>
                      <a:pt x="1" y="3776"/>
                    </a:lnTo>
                    <a:lnTo>
                      <a:pt x="1" y="3898"/>
                    </a:lnTo>
                    <a:lnTo>
                      <a:pt x="1" y="3898"/>
                    </a:lnTo>
                    <a:lnTo>
                      <a:pt x="1" y="3995"/>
                    </a:lnTo>
                    <a:lnTo>
                      <a:pt x="25" y="4093"/>
                    </a:lnTo>
                    <a:lnTo>
                      <a:pt x="74" y="4190"/>
                    </a:lnTo>
                    <a:lnTo>
                      <a:pt x="147" y="4287"/>
                    </a:lnTo>
                    <a:lnTo>
                      <a:pt x="7843" y="11984"/>
                    </a:lnTo>
                    <a:lnTo>
                      <a:pt x="7843" y="11984"/>
                    </a:lnTo>
                    <a:lnTo>
                      <a:pt x="7941" y="12057"/>
                    </a:lnTo>
                    <a:lnTo>
                      <a:pt x="8038" y="12105"/>
                    </a:lnTo>
                    <a:lnTo>
                      <a:pt x="8135" y="12130"/>
                    </a:lnTo>
                    <a:lnTo>
                      <a:pt x="8233" y="12130"/>
                    </a:lnTo>
                    <a:lnTo>
                      <a:pt x="8233" y="12130"/>
                    </a:lnTo>
                    <a:lnTo>
                      <a:pt x="8355" y="12130"/>
                    </a:lnTo>
                    <a:lnTo>
                      <a:pt x="8452" y="12105"/>
                    </a:lnTo>
                    <a:lnTo>
                      <a:pt x="8549" y="12057"/>
                    </a:lnTo>
                    <a:lnTo>
                      <a:pt x="8622" y="11984"/>
                    </a:lnTo>
                    <a:lnTo>
                      <a:pt x="8622" y="11984"/>
                    </a:lnTo>
                    <a:lnTo>
                      <a:pt x="8842" y="11716"/>
                    </a:lnTo>
                    <a:lnTo>
                      <a:pt x="9036" y="11423"/>
                    </a:lnTo>
                    <a:lnTo>
                      <a:pt x="9158" y="11131"/>
                    </a:lnTo>
                    <a:lnTo>
                      <a:pt x="9280" y="10814"/>
                    </a:lnTo>
                    <a:lnTo>
                      <a:pt x="9353" y="10498"/>
                    </a:lnTo>
                    <a:lnTo>
                      <a:pt x="9402" y="10181"/>
                    </a:lnTo>
                    <a:lnTo>
                      <a:pt x="9426" y="9889"/>
                    </a:lnTo>
                    <a:lnTo>
                      <a:pt x="9426" y="9597"/>
                    </a:lnTo>
                    <a:lnTo>
                      <a:pt x="9426" y="9597"/>
                    </a:lnTo>
                    <a:lnTo>
                      <a:pt x="9426" y="9280"/>
                    </a:lnTo>
                    <a:lnTo>
                      <a:pt x="9402" y="8964"/>
                    </a:lnTo>
                    <a:lnTo>
                      <a:pt x="9353" y="8647"/>
                    </a:lnTo>
                    <a:lnTo>
                      <a:pt x="9280" y="8330"/>
                    </a:lnTo>
                    <a:lnTo>
                      <a:pt x="9231" y="8038"/>
                    </a:lnTo>
                    <a:lnTo>
                      <a:pt x="9134" y="7746"/>
                    </a:lnTo>
                    <a:lnTo>
                      <a:pt x="9036" y="7502"/>
                    </a:lnTo>
                    <a:lnTo>
                      <a:pt x="8939" y="7259"/>
                    </a:lnTo>
                    <a:lnTo>
                      <a:pt x="12130" y="4093"/>
                    </a:lnTo>
                  </a:path>
                </a:pathLst>
              </a:custGeom>
              <a:noFill/>
              <a:ln w="952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" name="Shape 494">
                <a:extLst>
                  <a:ext uri="{FF2B5EF4-FFF2-40B4-BE49-F238E27FC236}">
                    <a16:creationId xmlns:a16="http://schemas.microsoft.com/office/drawing/2014/main" id="{0551D70B-4457-48F5-81B9-3A38F6B661D9}"/>
                  </a:ext>
                </a:extLst>
              </p:cNvPr>
              <p:cNvSpPr/>
              <p:nvPr/>
            </p:nvSpPr>
            <p:spPr>
              <a:xfrm>
                <a:off x="2801675" y="1740825"/>
                <a:ext cx="49950" cy="49950"/>
              </a:xfrm>
              <a:custGeom>
                <a:avLst/>
                <a:gdLst/>
                <a:ahLst/>
                <a:cxnLst/>
                <a:rect l="0" t="0" r="0" b="0"/>
                <a:pathLst>
                  <a:path w="1998" h="1998" fill="none" extrusionOk="0">
                    <a:moveTo>
                      <a:pt x="1" y="1997"/>
                    </a:moveTo>
                    <a:lnTo>
                      <a:pt x="1998" y="0"/>
                    </a:lnTo>
                  </a:path>
                </a:pathLst>
              </a:custGeom>
              <a:noFill/>
              <a:ln w="952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572BD7EC-0D21-433C-A8B8-B34982C024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8134" y="1463857"/>
            <a:ext cx="10334364" cy="4845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60075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letely blank">
  <p:cSld name="Completely blank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6358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 sz="2800"/>
            </a:lvl1pPr>
            <a:lvl2pPr marL="128016" indent="0">
              <a:buNone/>
              <a:defRPr sz="2400" baseline="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B8FA1-5D09-4231-9522-09C30E55B78A}" type="datetimeFigureOut">
              <a:rPr lang="en-US" smtClean="0"/>
              <a:t>1/23/2021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82210-A271-471F-97B2-7F3F6B2847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149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356FD08-8E43-4554-8ACC-11234BCBCF4E}"/>
              </a:ext>
            </a:extLst>
          </p:cNvPr>
          <p:cNvCxnSpPr/>
          <p:nvPr/>
        </p:nvCxnSpPr>
        <p:spPr>
          <a:xfrm>
            <a:off x="127669" y="3557888"/>
            <a:ext cx="11914495" cy="0"/>
          </a:xfrm>
          <a:prstGeom prst="line">
            <a:avLst/>
          </a:prstGeom>
          <a:ln w="19050">
            <a:solidFill>
              <a:srgbClr val="D8D8D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0777F25E-8269-472E-9791-7EB74F793C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2775" y="3262680"/>
            <a:ext cx="6504161" cy="590415"/>
          </a:xfrm>
          <a:solidFill>
            <a:schemeClr val="bg1"/>
          </a:solidFill>
        </p:spPr>
        <p:txBody>
          <a:bodyPr>
            <a:noAutofit/>
          </a:bodyPr>
          <a:lstStyle>
            <a:lvl1pPr>
              <a:defRPr sz="3200"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A7D8F82-27EF-4582-903A-FAC779261E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B8FA1-5D09-4231-9522-09C30E55B78A}" type="datetimeFigureOut">
              <a:rPr lang="en-US" smtClean="0"/>
              <a:t>1/23/2021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06C1EE-E506-47FA-A188-0DF16D497E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80F48F-87DE-4815-AD70-D0F2CA558E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82210-A271-471F-97B2-7F3F6B2847D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886714E5-EBF9-4569-A5F7-79EC8ADBC566}"/>
              </a:ext>
            </a:extLst>
          </p:cNvPr>
          <p:cNvSpPr/>
          <p:nvPr/>
        </p:nvSpPr>
        <p:spPr>
          <a:xfrm>
            <a:off x="743453" y="3050554"/>
            <a:ext cx="897775" cy="897775"/>
          </a:xfrm>
          <a:prstGeom prst="ellipse">
            <a:avLst/>
          </a:prstGeom>
          <a:solidFill>
            <a:srgbClr val="B6A4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48A67AF-FC3C-498E-9019-5526D4E35E56}"/>
              </a:ext>
            </a:extLst>
          </p:cNvPr>
          <p:cNvSpPr/>
          <p:nvPr/>
        </p:nvSpPr>
        <p:spPr>
          <a:xfrm>
            <a:off x="321425" y="60960"/>
            <a:ext cx="171797" cy="14741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Shape 496">
            <a:extLst>
              <a:ext uri="{FF2B5EF4-FFF2-40B4-BE49-F238E27FC236}">
                <a16:creationId xmlns:a16="http://schemas.microsoft.com/office/drawing/2014/main" id="{A9D83950-EFA8-45B6-9842-F0E75D62D1E4}"/>
              </a:ext>
            </a:extLst>
          </p:cNvPr>
          <p:cNvGrpSpPr/>
          <p:nvPr/>
        </p:nvGrpSpPr>
        <p:grpSpPr>
          <a:xfrm>
            <a:off x="1042384" y="3287057"/>
            <a:ext cx="299911" cy="424768"/>
            <a:chOff x="3979850" y="1598950"/>
            <a:chExt cx="356825" cy="505375"/>
          </a:xfrm>
        </p:grpSpPr>
        <p:sp>
          <p:nvSpPr>
            <p:cNvPr id="11" name="Shape 497">
              <a:extLst>
                <a:ext uri="{FF2B5EF4-FFF2-40B4-BE49-F238E27FC236}">
                  <a16:creationId xmlns:a16="http://schemas.microsoft.com/office/drawing/2014/main" id="{5AC1FC31-D74E-4136-9F49-9396640AE6A7}"/>
                </a:ext>
              </a:extLst>
            </p:cNvPr>
            <p:cNvSpPr/>
            <p:nvPr/>
          </p:nvSpPr>
          <p:spPr>
            <a:xfrm>
              <a:off x="3979850" y="1602600"/>
              <a:ext cx="44475" cy="501725"/>
            </a:xfrm>
            <a:custGeom>
              <a:avLst/>
              <a:gdLst/>
              <a:ahLst/>
              <a:cxnLst/>
              <a:rect l="0" t="0" r="0" b="0"/>
              <a:pathLst>
                <a:path w="1779" h="20069" fill="none" extrusionOk="0">
                  <a:moveTo>
                    <a:pt x="1778" y="20069"/>
                  </a:moveTo>
                  <a:lnTo>
                    <a:pt x="1778" y="488"/>
                  </a:lnTo>
                  <a:lnTo>
                    <a:pt x="1778" y="488"/>
                  </a:lnTo>
                  <a:lnTo>
                    <a:pt x="1778" y="390"/>
                  </a:lnTo>
                  <a:lnTo>
                    <a:pt x="1730" y="293"/>
                  </a:lnTo>
                  <a:lnTo>
                    <a:pt x="1705" y="220"/>
                  </a:lnTo>
                  <a:lnTo>
                    <a:pt x="1632" y="147"/>
                  </a:lnTo>
                  <a:lnTo>
                    <a:pt x="1559" y="74"/>
                  </a:lnTo>
                  <a:lnTo>
                    <a:pt x="1486" y="25"/>
                  </a:lnTo>
                  <a:lnTo>
                    <a:pt x="1389" y="0"/>
                  </a:lnTo>
                  <a:lnTo>
                    <a:pt x="1291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0" y="0"/>
                  </a:lnTo>
                  <a:lnTo>
                    <a:pt x="293" y="25"/>
                  </a:lnTo>
                  <a:lnTo>
                    <a:pt x="220" y="74"/>
                  </a:lnTo>
                  <a:lnTo>
                    <a:pt x="147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5" y="390"/>
                  </a:lnTo>
                  <a:lnTo>
                    <a:pt x="1" y="488"/>
                  </a:lnTo>
                  <a:lnTo>
                    <a:pt x="1" y="20069"/>
                  </a:lnTo>
                  <a:lnTo>
                    <a:pt x="1778" y="20069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Shape 498">
              <a:extLst>
                <a:ext uri="{FF2B5EF4-FFF2-40B4-BE49-F238E27FC236}">
                  <a16:creationId xmlns:a16="http://schemas.microsoft.com/office/drawing/2014/main" id="{55224696-5DAC-453B-AD17-A914F23CD917}"/>
                </a:ext>
              </a:extLst>
            </p:cNvPr>
            <p:cNvSpPr/>
            <p:nvPr/>
          </p:nvSpPr>
          <p:spPr>
            <a:xfrm>
              <a:off x="4037075" y="1598950"/>
              <a:ext cx="299600" cy="228950"/>
            </a:xfrm>
            <a:custGeom>
              <a:avLst/>
              <a:gdLst/>
              <a:ahLst/>
              <a:cxnLst/>
              <a:rect l="0" t="0" r="0" b="0"/>
              <a:pathLst>
                <a:path w="11984" h="9158" fill="none" extrusionOk="0">
                  <a:moveTo>
                    <a:pt x="1" y="8403"/>
                  </a:moveTo>
                  <a:lnTo>
                    <a:pt x="1" y="8403"/>
                  </a:lnTo>
                  <a:lnTo>
                    <a:pt x="366" y="8184"/>
                  </a:lnTo>
                  <a:lnTo>
                    <a:pt x="732" y="8013"/>
                  </a:lnTo>
                  <a:lnTo>
                    <a:pt x="1097" y="7867"/>
                  </a:lnTo>
                  <a:lnTo>
                    <a:pt x="1438" y="7770"/>
                  </a:lnTo>
                  <a:lnTo>
                    <a:pt x="1803" y="7696"/>
                  </a:lnTo>
                  <a:lnTo>
                    <a:pt x="2168" y="7672"/>
                  </a:lnTo>
                  <a:lnTo>
                    <a:pt x="2534" y="7648"/>
                  </a:lnTo>
                  <a:lnTo>
                    <a:pt x="2875" y="7672"/>
                  </a:lnTo>
                  <a:lnTo>
                    <a:pt x="3240" y="7696"/>
                  </a:lnTo>
                  <a:lnTo>
                    <a:pt x="3605" y="7745"/>
                  </a:lnTo>
                  <a:lnTo>
                    <a:pt x="3971" y="7818"/>
                  </a:lnTo>
                  <a:lnTo>
                    <a:pt x="4312" y="7891"/>
                  </a:lnTo>
                  <a:lnTo>
                    <a:pt x="5042" y="8111"/>
                  </a:lnTo>
                  <a:lnTo>
                    <a:pt x="5749" y="8330"/>
                  </a:lnTo>
                  <a:lnTo>
                    <a:pt x="6479" y="8549"/>
                  </a:lnTo>
                  <a:lnTo>
                    <a:pt x="7186" y="8768"/>
                  </a:lnTo>
                  <a:lnTo>
                    <a:pt x="7916" y="8963"/>
                  </a:lnTo>
                  <a:lnTo>
                    <a:pt x="8282" y="9036"/>
                  </a:lnTo>
                  <a:lnTo>
                    <a:pt x="8623" y="9085"/>
                  </a:lnTo>
                  <a:lnTo>
                    <a:pt x="8988" y="9133"/>
                  </a:lnTo>
                  <a:lnTo>
                    <a:pt x="9353" y="9158"/>
                  </a:lnTo>
                  <a:lnTo>
                    <a:pt x="9719" y="9133"/>
                  </a:lnTo>
                  <a:lnTo>
                    <a:pt x="10059" y="9109"/>
                  </a:lnTo>
                  <a:lnTo>
                    <a:pt x="10425" y="9060"/>
                  </a:lnTo>
                  <a:lnTo>
                    <a:pt x="10790" y="8963"/>
                  </a:lnTo>
                  <a:lnTo>
                    <a:pt x="11155" y="8841"/>
                  </a:lnTo>
                  <a:lnTo>
                    <a:pt x="11496" y="8671"/>
                  </a:lnTo>
                  <a:lnTo>
                    <a:pt x="11496" y="8671"/>
                  </a:lnTo>
                  <a:lnTo>
                    <a:pt x="11667" y="8573"/>
                  </a:lnTo>
                  <a:lnTo>
                    <a:pt x="11789" y="8476"/>
                  </a:lnTo>
                  <a:lnTo>
                    <a:pt x="11862" y="8354"/>
                  </a:lnTo>
                  <a:lnTo>
                    <a:pt x="11935" y="8232"/>
                  </a:lnTo>
                  <a:lnTo>
                    <a:pt x="11984" y="8111"/>
                  </a:lnTo>
                  <a:lnTo>
                    <a:pt x="11984" y="7989"/>
                  </a:lnTo>
                  <a:lnTo>
                    <a:pt x="11935" y="7891"/>
                  </a:lnTo>
                  <a:lnTo>
                    <a:pt x="11886" y="7794"/>
                  </a:lnTo>
                  <a:lnTo>
                    <a:pt x="11886" y="7794"/>
                  </a:lnTo>
                  <a:lnTo>
                    <a:pt x="11496" y="7404"/>
                  </a:lnTo>
                  <a:lnTo>
                    <a:pt x="11107" y="6941"/>
                  </a:lnTo>
                  <a:lnTo>
                    <a:pt x="10741" y="6454"/>
                  </a:lnTo>
                  <a:lnTo>
                    <a:pt x="10352" y="5943"/>
                  </a:lnTo>
                  <a:lnTo>
                    <a:pt x="10352" y="5943"/>
                  </a:lnTo>
                  <a:lnTo>
                    <a:pt x="10279" y="5797"/>
                  </a:lnTo>
                  <a:lnTo>
                    <a:pt x="10230" y="5651"/>
                  </a:lnTo>
                  <a:lnTo>
                    <a:pt x="10206" y="5480"/>
                  </a:lnTo>
                  <a:lnTo>
                    <a:pt x="10181" y="5285"/>
                  </a:lnTo>
                  <a:lnTo>
                    <a:pt x="10206" y="5115"/>
                  </a:lnTo>
                  <a:lnTo>
                    <a:pt x="10230" y="4944"/>
                  </a:lnTo>
                  <a:lnTo>
                    <a:pt x="10279" y="4774"/>
                  </a:lnTo>
                  <a:lnTo>
                    <a:pt x="10352" y="4603"/>
                  </a:lnTo>
                  <a:lnTo>
                    <a:pt x="10352" y="4603"/>
                  </a:lnTo>
                  <a:lnTo>
                    <a:pt x="10741" y="3873"/>
                  </a:lnTo>
                  <a:lnTo>
                    <a:pt x="11107" y="3118"/>
                  </a:lnTo>
                  <a:lnTo>
                    <a:pt x="11496" y="2338"/>
                  </a:lnTo>
                  <a:lnTo>
                    <a:pt x="11886" y="1486"/>
                  </a:lnTo>
                  <a:lnTo>
                    <a:pt x="11886" y="1486"/>
                  </a:lnTo>
                  <a:lnTo>
                    <a:pt x="11959" y="1315"/>
                  </a:lnTo>
                  <a:lnTo>
                    <a:pt x="11984" y="1169"/>
                  </a:lnTo>
                  <a:lnTo>
                    <a:pt x="11984" y="1048"/>
                  </a:lnTo>
                  <a:lnTo>
                    <a:pt x="11935" y="975"/>
                  </a:lnTo>
                  <a:lnTo>
                    <a:pt x="11862" y="950"/>
                  </a:lnTo>
                  <a:lnTo>
                    <a:pt x="11789" y="926"/>
                  </a:lnTo>
                  <a:lnTo>
                    <a:pt x="11667" y="975"/>
                  </a:lnTo>
                  <a:lnTo>
                    <a:pt x="11496" y="1023"/>
                  </a:lnTo>
                  <a:lnTo>
                    <a:pt x="11496" y="1023"/>
                  </a:lnTo>
                  <a:lnTo>
                    <a:pt x="11155" y="1194"/>
                  </a:lnTo>
                  <a:lnTo>
                    <a:pt x="10790" y="1315"/>
                  </a:lnTo>
                  <a:lnTo>
                    <a:pt x="10425" y="1413"/>
                  </a:lnTo>
                  <a:lnTo>
                    <a:pt x="10059" y="1462"/>
                  </a:lnTo>
                  <a:lnTo>
                    <a:pt x="9719" y="1510"/>
                  </a:lnTo>
                  <a:lnTo>
                    <a:pt x="9353" y="1510"/>
                  </a:lnTo>
                  <a:lnTo>
                    <a:pt x="8988" y="1486"/>
                  </a:lnTo>
                  <a:lnTo>
                    <a:pt x="8623" y="1462"/>
                  </a:lnTo>
                  <a:lnTo>
                    <a:pt x="8282" y="1389"/>
                  </a:lnTo>
                  <a:lnTo>
                    <a:pt x="7916" y="1315"/>
                  </a:lnTo>
                  <a:lnTo>
                    <a:pt x="7186" y="1145"/>
                  </a:lnTo>
                  <a:lnTo>
                    <a:pt x="6479" y="926"/>
                  </a:lnTo>
                  <a:lnTo>
                    <a:pt x="5749" y="682"/>
                  </a:lnTo>
                  <a:lnTo>
                    <a:pt x="5042" y="463"/>
                  </a:lnTo>
                  <a:lnTo>
                    <a:pt x="4312" y="268"/>
                  </a:lnTo>
                  <a:lnTo>
                    <a:pt x="3971" y="171"/>
                  </a:lnTo>
                  <a:lnTo>
                    <a:pt x="3605" y="98"/>
                  </a:lnTo>
                  <a:lnTo>
                    <a:pt x="3240" y="49"/>
                  </a:lnTo>
                  <a:lnTo>
                    <a:pt x="2875" y="25"/>
                  </a:lnTo>
                  <a:lnTo>
                    <a:pt x="2534" y="0"/>
                  </a:lnTo>
                  <a:lnTo>
                    <a:pt x="2168" y="25"/>
                  </a:lnTo>
                  <a:lnTo>
                    <a:pt x="1803" y="73"/>
                  </a:lnTo>
                  <a:lnTo>
                    <a:pt x="1438" y="122"/>
                  </a:lnTo>
                  <a:lnTo>
                    <a:pt x="1097" y="244"/>
                  </a:lnTo>
                  <a:lnTo>
                    <a:pt x="732" y="366"/>
                  </a:lnTo>
                  <a:lnTo>
                    <a:pt x="366" y="536"/>
                  </a:lnTo>
                  <a:lnTo>
                    <a:pt x="1" y="755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75FA472A-7AFD-46BC-8C3E-7439952E8F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02775" y="3931493"/>
            <a:ext cx="6504161" cy="506283"/>
          </a:xfrm>
        </p:spPr>
        <p:txBody>
          <a:bodyPr lIns="91440" rIns="91440" anchor="t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27289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5239" y="1531279"/>
            <a:ext cx="5397688" cy="447646"/>
          </a:xfrm>
        </p:spPr>
        <p:txBody>
          <a:bodyPr lIns="137160" rIns="137160" anchor="ctr">
            <a:no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800" b="0" kern="1200" cap="all" baseline="0" dirty="0" smtClean="0">
                <a:solidFill>
                  <a:srgbClr val="4C3282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None/>
            </a:pPr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B8FA1-5D09-4231-9522-09C30E55B78A}" type="datetimeFigureOut">
              <a:rPr lang="en-US" smtClean="0"/>
              <a:t>1/23/2021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82210-A271-471F-97B2-7F3F6B2847D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7CD2F29-FDCB-4CD4-A706-8477E063ED40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584218" y="2096446"/>
            <a:ext cx="5397689" cy="4330435"/>
          </a:xfrm>
        </p:spPr>
        <p:txBody>
          <a:bodyPr/>
          <a:lstStyle>
            <a:lvl1pPr>
              <a:defRPr sz="2800"/>
            </a:lvl1pPr>
            <a:lvl2pPr marL="128016" indent="0">
              <a:buNone/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6C8EDAC-3655-4870-AA43-44830ED94DF0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6355830" y="1531279"/>
            <a:ext cx="5397688" cy="447646"/>
          </a:xfrm>
        </p:spPr>
        <p:txBody>
          <a:bodyPr lIns="137160" rIns="137160" anchor="ctr">
            <a:no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800" b="0" kern="1200" cap="all" baseline="0" dirty="0" smtClean="0">
                <a:solidFill>
                  <a:srgbClr val="4C3282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None/>
            </a:pPr>
            <a:r>
              <a:rPr lang="en-US"/>
              <a:t>Edit Master text styles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C6DFFB8E-9225-4B12-B4C6-960DAE3BDB96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6364809" y="2096446"/>
            <a:ext cx="5397689" cy="4330435"/>
          </a:xfrm>
        </p:spPr>
        <p:txBody>
          <a:bodyPr/>
          <a:lstStyle>
            <a:lvl1pPr>
              <a:defRPr sz="2800"/>
            </a:lvl1pPr>
            <a:lvl2pPr marL="128016" indent="0">
              <a:buNone/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717265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B8FA1-5D09-4231-9522-09C30E55B78A}" type="datetimeFigureOut">
              <a:rPr lang="en-US" smtClean="0"/>
              <a:t>1/23/2021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82210-A271-471F-97B2-7F3F6B2847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4043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34620" y="1512985"/>
            <a:ext cx="5397689" cy="4796375"/>
          </a:xfrm>
        </p:spPr>
        <p:txBody>
          <a:bodyPr/>
          <a:lstStyle>
            <a:lvl1pPr marL="91440" indent="-91440">
              <a:buFontTx/>
              <a:buChar char=" "/>
              <a:defRPr sz="2800"/>
            </a:lvl1pPr>
            <a:lvl2pPr marL="128016" indent="0">
              <a:buNone/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0"/>
            <a:r>
              <a:rPr lang="en-US" dirty="0"/>
              <a:t>  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364809" y="1512984"/>
            <a:ext cx="5397689" cy="4796375"/>
          </a:xfrm>
        </p:spPr>
        <p:txBody>
          <a:bodyPr/>
          <a:lstStyle>
            <a:lvl1pPr>
              <a:defRPr sz="2800"/>
            </a:lvl1pPr>
            <a:lvl2pPr marL="128016" indent="0">
              <a:buNone/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0"/>
            <a:r>
              <a:rPr lang="en-US" dirty="0"/>
              <a:t>  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B8FA1-5D09-4231-9522-09C30E55B78A}" type="datetimeFigureOut">
              <a:rPr lang="en-US" smtClean="0"/>
              <a:t>1/23/2021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82210-A271-471F-97B2-7F3F6B2847D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F45E9297-2ED3-49ED-918C-68275E6EDE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239" y="263276"/>
            <a:ext cx="11187259" cy="10146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54061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B8FA1-5D09-4231-9522-09C30E55B78A}" type="datetimeFigureOut">
              <a:rPr lang="en-US" smtClean="0"/>
              <a:t>1/23/2021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82210-A271-471F-97B2-7F3F6B2847D3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rgbClr val="4C32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UW building">
            <a:extLst>
              <a:ext uri="{FF2B5EF4-FFF2-40B4-BE49-F238E27FC236}">
                <a16:creationId xmlns:a16="http://schemas.microsoft.com/office/drawing/2014/main" id="{8DB080C4-5F0D-47C3-B99E-D2AD3B91FD7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185" b="5565"/>
          <a:stretch/>
        </p:blipFill>
        <p:spPr bwMode="auto">
          <a:xfrm>
            <a:off x="3" y="0"/>
            <a:ext cx="12191997" cy="4572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87556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B8FA1-5D09-4231-9522-09C30E55B78A}" type="datetimeFigureOut">
              <a:rPr lang="en-US" smtClean="0"/>
              <a:t>1/23/2021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82210-A271-471F-97B2-7F3F6B2847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618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B8FA1-5D09-4231-9522-09C30E55B78A}" type="datetimeFigureOut">
              <a:rPr lang="en-US" smtClean="0"/>
              <a:t>1/23/2021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82210-A271-471F-97B2-7F3F6B2847D3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rgbClr val="4C32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92183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5239" y="263276"/>
            <a:ext cx="11187259" cy="10146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5240" y="1463857"/>
            <a:ext cx="11187258" cy="4845504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0"/>
            <a:r>
              <a:rPr lang="en-US" dirty="0"/>
              <a:t> 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240" y="6544402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fld id="{96FB8FA1-5D09-4231-9522-09C30E55B78A}" type="datetimeFigureOut">
              <a:rPr lang="en-US" smtClean="0"/>
              <a:t>1/23/2021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742" y="6544402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544402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fld id="{ED182210-A271-471F-97B2-7F3F6B2847D3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>
            <a:cxnSpLocks/>
          </p:cNvCxnSpPr>
          <p:nvPr/>
        </p:nvCxnSpPr>
        <p:spPr>
          <a:xfrm flipV="1">
            <a:off x="429491" y="172390"/>
            <a:ext cx="0" cy="1196439"/>
          </a:xfrm>
          <a:prstGeom prst="line">
            <a:avLst/>
          </a:prstGeom>
          <a:ln w="19050">
            <a:solidFill>
              <a:srgbClr val="4C32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916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none" spc="100" baseline="0">
          <a:solidFill>
            <a:schemeClr val="tx1">
              <a:lumMod val="95000"/>
              <a:lumOff val="5000"/>
            </a:schemeClr>
          </a:solidFill>
          <a:latin typeface="Segoe UI" panose="020B0502040204020203" pitchFamily="34" charset="0"/>
          <a:ea typeface="+mj-ea"/>
          <a:cs typeface="Segoe UI" panose="020B0502040204020203" pitchFamily="34" charset="0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8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1pPr>
      <a:lvl2pPr marL="128016" indent="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B6A479"/>
        </a:buClr>
        <a:buFont typeface="Segoe UI Semilight" panose="020B0402040204020203" pitchFamily="34" charset="0"/>
        <a:buNone/>
        <a:defRPr sz="28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B6A479"/>
        </a:buClr>
        <a:buFont typeface="Segoe UI Semilight" panose="020B0402040204020203" pitchFamily="34" charset="0"/>
        <a:buChar char="-"/>
        <a:defRPr sz="24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B6A479"/>
        </a:buClr>
        <a:buFont typeface="Segoe UI Semilight" panose="020B0402040204020203" pitchFamily="34" charset="0"/>
        <a:buChar char="-"/>
        <a:defRPr sz="24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B6A479"/>
        </a:buClr>
        <a:buFont typeface="Segoe UI Semilight" panose="020B0402040204020203" pitchFamily="34" charset="0"/>
        <a:buChar char="-"/>
        <a:defRPr sz="24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100.png"/><Relationship Id="rId7" Type="http://schemas.openxmlformats.org/officeDocument/2006/relationships/image" Target="NULL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11" Type="http://schemas.openxmlformats.org/officeDocument/2006/relationships/image" Target="../media/image13.png"/><Relationship Id="rId5" Type="http://schemas.openxmlformats.org/officeDocument/2006/relationships/image" Target="NULL"/><Relationship Id="rId10" Type="http://schemas.openxmlformats.org/officeDocument/2006/relationships/image" Target="NULL"/><Relationship Id="rId4" Type="http://schemas.openxmlformats.org/officeDocument/2006/relationships/image" Target="../media/image110.png"/><Relationship Id="rId9" Type="http://schemas.openxmlformats.org/officeDocument/2006/relationships/image" Target="NUL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100.png"/><Relationship Id="rId7" Type="http://schemas.openxmlformats.org/officeDocument/2006/relationships/image" Target="NULL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11" Type="http://schemas.openxmlformats.org/officeDocument/2006/relationships/image" Target="../media/image22.png"/><Relationship Id="rId5" Type="http://schemas.openxmlformats.org/officeDocument/2006/relationships/image" Target="NULL"/><Relationship Id="rId10" Type="http://schemas.openxmlformats.org/officeDocument/2006/relationships/image" Target="NULL"/><Relationship Id="rId4" Type="http://schemas.openxmlformats.org/officeDocument/2006/relationships/image" Target="../media/image110.png"/><Relationship Id="rId9" Type="http://schemas.openxmlformats.org/officeDocument/2006/relationships/image" Target="NUL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XaqR3G_NVoo" TargetMode="Externa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A9003-CC55-4401-ABBC-882303B3FE4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Divide &amp; Conquer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A1D8804-58A6-4388-BD38-76F1C62010D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CSE 417 Winter 21</a:t>
            </a:r>
          </a:p>
          <a:p>
            <a:r>
              <a:rPr lang="en-US" dirty="0"/>
              <a:t>Lecture 9</a:t>
            </a:r>
          </a:p>
        </p:txBody>
      </p:sp>
    </p:spTree>
    <p:extLst>
      <p:ext uri="{BB962C8B-B14F-4D97-AF65-F5344CB8AC3E}">
        <p14:creationId xmlns:p14="http://schemas.microsoft.com/office/powerpoint/2010/main" val="21626057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EC0108-3DD2-4BDD-AA3E-F08404AED4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Conquer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121A82-D420-4DCA-8F04-926674C583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240" y="1463857"/>
            <a:ext cx="11187258" cy="682033"/>
          </a:xfrm>
        </p:spPr>
        <p:txBody>
          <a:bodyPr/>
          <a:lstStyle/>
          <a:p>
            <a:r>
              <a:rPr lang="en-US" dirty="0"/>
              <a:t>Can’t just add!</a:t>
            </a:r>
          </a:p>
        </p:txBody>
      </p:sp>
      <p:graphicFrame>
        <p:nvGraphicFramePr>
          <p:cNvPr id="4" name="Content Placeholder 6">
            <a:extLst>
              <a:ext uri="{FF2B5EF4-FFF2-40B4-BE49-F238E27FC236}">
                <a16:creationId xmlns:a16="http://schemas.microsoft.com/office/drawing/2014/main" id="{D8662609-7EFB-442E-8E97-8A644775986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84910213"/>
              </p:ext>
            </p:extLst>
          </p:nvPr>
        </p:nvGraphicFramePr>
        <p:xfrm>
          <a:off x="3157045" y="2079915"/>
          <a:ext cx="5039835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7967">
                  <a:extLst>
                    <a:ext uri="{9D8B030D-6E8A-4147-A177-3AD203B41FA5}">
                      <a16:colId xmlns:a16="http://schemas.microsoft.com/office/drawing/2014/main" val="983350392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314353596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726848549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921703917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30510973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0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1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2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3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4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46976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91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57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0267970"/>
                  </a:ext>
                </a:extLst>
              </a:tr>
            </a:tbl>
          </a:graphicData>
        </a:graphic>
      </p:graphicFrame>
      <p:sp>
        <p:nvSpPr>
          <p:cNvPr id="5" name="Freeform: Shape 4">
            <a:extLst>
              <a:ext uri="{FF2B5EF4-FFF2-40B4-BE49-F238E27FC236}">
                <a16:creationId xmlns:a16="http://schemas.microsoft.com/office/drawing/2014/main" id="{CE81FC03-CC62-4B1A-957A-3B9275E48F80}"/>
              </a:ext>
            </a:extLst>
          </p:cNvPr>
          <p:cNvSpPr/>
          <p:nvPr/>
        </p:nvSpPr>
        <p:spPr>
          <a:xfrm rot="21349606">
            <a:off x="3753465" y="2745724"/>
            <a:ext cx="1032387" cy="523568"/>
          </a:xfrm>
          <a:custGeom>
            <a:avLst/>
            <a:gdLst>
              <a:gd name="connsiteX0" fmla="*/ 0 w 1032387"/>
              <a:gd name="connsiteY0" fmla="*/ 0 h 258277"/>
              <a:gd name="connsiteX1" fmla="*/ 486696 w 1032387"/>
              <a:gd name="connsiteY1" fmla="*/ 258097 h 258277"/>
              <a:gd name="connsiteX2" fmla="*/ 1032387 w 1032387"/>
              <a:gd name="connsiteY2" fmla="*/ 44245 h 258277"/>
              <a:gd name="connsiteX3" fmla="*/ 1032387 w 1032387"/>
              <a:gd name="connsiteY3" fmla="*/ 44245 h 258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2387" h="258277">
                <a:moveTo>
                  <a:pt x="0" y="0"/>
                </a:moveTo>
                <a:cubicBezTo>
                  <a:pt x="157316" y="125361"/>
                  <a:pt x="314632" y="250723"/>
                  <a:pt x="486696" y="258097"/>
                </a:cubicBezTo>
                <a:cubicBezTo>
                  <a:pt x="658760" y="265471"/>
                  <a:pt x="1032387" y="44245"/>
                  <a:pt x="1032387" y="44245"/>
                </a:cubicBezTo>
                <a:lnTo>
                  <a:pt x="1032387" y="44245"/>
                </a:lnTo>
              </a:path>
            </a:pathLst>
          </a:cu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8653623E-2458-40EB-8855-566C1016AC23}"/>
              </a:ext>
            </a:extLst>
          </p:cNvPr>
          <p:cNvSpPr/>
          <p:nvPr/>
        </p:nvSpPr>
        <p:spPr>
          <a:xfrm>
            <a:off x="5656007" y="2802194"/>
            <a:ext cx="1069258" cy="354130"/>
          </a:xfrm>
          <a:custGeom>
            <a:avLst/>
            <a:gdLst>
              <a:gd name="connsiteX0" fmla="*/ 0 w 1069258"/>
              <a:gd name="connsiteY0" fmla="*/ 36871 h 354130"/>
              <a:gd name="connsiteX1" fmla="*/ 442451 w 1069258"/>
              <a:gd name="connsiteY1" fmla="*/ 353961 h 354130"/>
              <a:gd name="connsiteX2" fmla="*/ 1069258 w 1069258"/>
              <a:gd name="connsiteY2" fmla="*/ 0 h 354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69258" h="354130">
                <a:moveTo>
                  <a:pt x="0" y="36871"/>
                </a:moveTo>
                <a:cubicBezTo>
                  <a:pt x="132120" y="198488"/>
                  <a:pt x="264241" y="360106"/>
                  <a:pt x="442451" y="353961"/>
                </a:cubicBezTo>
                <a:cubicBezTo>
                  <a:pt x="620661" y="347816"/>
                  <a:pt x="844959" y="173908"/>
                  <a:pt x="1069258" y="0"/>
                </a:cubicBezTo>
              </a:path>
            </a:pathLst>
          </a:cu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059E5FFF-5306-4649-BC05-E7EA8E15FFC1}"/>
              </a:ext>
            </a:extLst>
          </p:cNvPr>
          <p:cNvSpPr/>
          <p:nvPr/>
        </p:nvSpPr>
        <p:spPr>
          <a:xfrm>
            <a:off x="5626510" y="2824316"/>
            <a:ext cx="2064774" cy="1238881"/>
          </a:xfrm>
          <a:custGeom>
            <a:avLst/>
            <a:gdLst>
              <a:gd name="connsiteX0" fmla="*/ 0 w 2064774"/>
              <a:gd name="connsiteY0" fmla="*/ 22123 h 1238881"/>
              <a:gd name="connsiteX1" fmla="*/ 1260987 w 2064774"/>
              <a:gd name="connsiteY1" fmla="*/ 1238865 h 1238881"/>
              <a:gd name="connsiteX2" fmla="*/ 2064774 w 2064774"/>
              <a:gd name="connsiteY2" fmla="*/ 0 h 1238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64774" h="1238881">
                <a:moveTo>
                  <a:pt x="0" y="22123"/>
                </a:moveTo>
                <a:cubicBezTo>
                  <a:pt x="458429" y="632337"/>
                  <a:pt x="916858" y="1242552"/>
                  <a:pt x="1260987" y="1238865"/>
                </a:cubicBezTo>
                <a:cubicBezTo>
                  <a:pt x="1605116" y="1235178"/>
                  <a:pt x="1834945" y="617589"/>
                  <a:pt x="2064774" y="0"/>
                </a:cubicBezTo>
              </a:path>
            </a:pathLst>
          </a:cu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BCC7BC5-C2E2-4E1E-A062-586F3DF46598}"/>
              </a:ext>
            </a:extLst>
          </p:cNvPr>
          <p:cNvCxnSpPr>
            <a:cxnSpLocks/>
          </p:cNvCxnSpPr>
          <p:nvPr/>
        </p:nvCxnSpPr>
        <p:spPr>
          <a:xfrm flipH="1" flipV="1">
            <a:off x="6157452" y="1637071"/>
            <a:ext cx="73742" cy="2485103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Content Placeholder 6">
            <a:extLst>
              <a:ext uri="{FF2B5EF4-FFF2-40B4-BE49-F238E27FC236}">
                <a16:creationId xmlns:a16="http://schemas.microsoft.com/office/drawing/2014/main" id="{BD836944-F47E-4E2C-BF1F-DE307715428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03360797"/>
              </p:ext>
            </p:extLst>
          </p:nvPr>
        </p:nvGraphicFramePr>
        <p:xfrm>
          <a:off x="1117617" y="4565018"/>
          <a:ext cx="3023901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7967">
                  <a:extLst>
                    <a:ext uri="{9D8B030D-6E8A-4147-A177-3AD203B41FA5}">
                      <a16:colId xmlns:a16="http://schemas.microsoft.com/office/drawing/2014/main" val="983350392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314353596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72684854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0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1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2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46976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91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0267970"/>
                  </a:ext>
                </a:extLst>
              </a:tr>
            </a:tbl>
          </a:graphicData>
        </a:graphic>
      </p:graphicFrame>
      <p:graphicFrame>
        <p:nvGraphicFramePr>
          <p:cNvPr id="12" name="Content Placeholder 6">
            <a:extLst>
              <a:ext uri="{FF2B5EF4-FFF2-40B4-BE49-F238E27FC236}">
                <a16:creationId xmlns:a16="http://schemas.microsoft.com/office/drawing/2014/main" id="{A888D662-DA84-4302-A07E-59E29C1D293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56195765"/>
              </p:ext>
            </p:extLst>
          </p:nvPr>
        </p:nvGraphicFramePr>
        <p:xfrm>
          <a:off x="8250154" y="4700708"/>
          <a:ext cx="2015934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7967">
                  <a:extLst>
                    <a:ext uri="{9D8B030D-6E8A-4147-A177-3AD203B41FA5}">
                      <a16:colId xmlns:a16="http://schemas.microsoft.com/office/drawing/2014/main" val="1921703917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30510973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3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4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46976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57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0267970"/>
                  </a:ext>
                </a:extLst>
              </a:tr>
            </a:tbl>
          </a:graphicData>
        </a:graphic>
      </p:graphicFrame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339A8D72-3138-46D8-9D9F-BF2D60DD2681}"/>
              </a:ext>
            </a:extLst>
          </p:cNvPr>
          <p:cNvSpPr/>
          <p:nvPr/>
        </p:nvSpPr>
        <p:spPr>
          <a:xfrm rot="21349606">
            <a:off x="1649362" y="5309222"/>
            <a:ext cx="1032387" cy="523568"/>
          </a:xfrm>
          <a:custGeom>
            <a:avLst/>
            <a:gdLst>
              <a:gd name="connsiteX0" fmla="*/ 0 w 1032387"/>
              <a:gd name="connsiteY0" fmla="*/ 0 h 258277"/>
              <a:gd name="connsiteX1" fmla="*/ 486696 w 1032387"/>
              <a:gd name="connsiteY1" fmla="*/ 258097 h 258277"/>
              <a:gd name="connsiteX2" fmla="*/ 1032387 w 1032387"/>
              <a:gd name="connsiteY2" fmla="*/ 44245 h 258277"/>
              <a:gd name="connsiteX3" fmla="*/ 1032387 w 1032387"/>
              <a:gd name="connsiteY3" fmla="*/ 44245 h 258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2387" h="258277">
                <a:moveTo>
                  <a:pt x="0" y="0"/>
                </a:moveTo>
                <a:cubicBezTo>
                  <a:pt x="157316" y="125361"/>
                  <a:pt x="314632" y="250723"/>
                  <a:pt x="486696" y="258097"/>
                </a:cubicBezTo>
                <a:cubicBezTo>
                  <a:pt x="658760" y="265471"/>
                  <a:pt x="1032387" y="44245"/>
                  <a:pt x="1032387" y="44245"/>
                </a:cubicBezTo>
                <a:lnTo>
                  <a:pt x="1032387" y="44245"/>
                </a:lnTo>
              </a:path>
            </a:pathLst>
          </a:cu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143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6DDEB0-F2EC-4010-81EA-1E57984F2E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Conquer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4752187-2052-42D5-AF33-B0CA7B1A19F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Kinds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</m:oMath>
                </a14:m>
                <a:endParaRPr lang="en-US" dirty="0"/>
              </a:p>
              <a:p>
                <a:r>
                  <a:rPr lang="en-US" dirty="0"/>
                  <a:t>Both,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</m:oMath>
                </a14:m>
                <a:r>
                  <a:rPr lang="en-US" dirty="0"/>
                  <a:t> in left side – counted by recursive call</a:t>
                </a:r>
              </a:p>
              <a:p>
                <a:r>
                  <a:rPr lang="en-US" dirty="0"/>
                  <a:t>Both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</m:oMath>
                </a14:m>
                <a:r>
                  <a:rPr lang="en-US" dirty="0"/>
                  <a:t> in right side – counted by other recursive call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dirty="0"/>
                  <a:t> in left side,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</m:oMath>
                </a14:m>
                <a:r>
                  <a:rPr lang="en-US" dirty="0"/>
                  <a:t> in right side – TODO 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in right side,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</m:oMath>
                </a14:m>
                <a:r>
                  <a:rPr lang="en-US" dirty="0"/>
                  <a:t> in left side – Can’t have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</m:oMath>
                </a14:m>
                <a:r>
                  <a:rPr lang="en-US" dirty="0"/>
                  <a:t> no inversions here.</a:t>
                </a:r>
              </a:p>
              <a:p>
                <a:endParaRPr lang="en-US" dirty="0"/>
              </a:p>
              <a:p>
                <a:r>
                  <a:rPr lang="en-US" dirty="0"/>
                  <a:t>Need to handle TODO. Then add together.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4752187-2052-42D5-AF33-B0CA7B1A19F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54" t="-2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659260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C613E2-67BB-417E-9DD8-609E618A2B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Inversions across the middle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268D4C8-B882-4D1D-AFF7-1BC34B31D58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Fix some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dirty="0"/>
                  <a:t> on the left side. How many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</m:oMath>
                </a14:m>
                <a:r>
                  <a:rPr lang="en-US" dirty="0"/>
                  <a:t> on the right side form inversions?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So how do we find all the “crossing inversions” </a:t>
                </a:r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/>
                  <a:t> elements, each checking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/>
                  <a:t> others, so that’s time…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to merge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268D4C8-B882-4D1D-AFF7-1BC34B31D58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 t="-2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Content Placeholder 6">
            <a:extLst>
              <a:ext uri="{FF2B5EF4-FFF2-40B4-BE49-F238E27FC236}">
                <a16:creationId xmlns:a16="http://schemas.microsoft.com/office/drawing/2014/main" id="{C0C9A783-CC13-493C-B1D9-9315385F321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81625298"/>
              </p:ext>
            </p:extLst>
          </p:nvPr>
        </p:nvGraphicFramePr>
        <p:xfrm>
          <a:off x="2316387" y="2397005"/>
          <a:ext cx="5039835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7967">
                  <a:extLst>
                    <a:ext uri="{9D8B030D-6E8A-4147-A177-3AD203B41FA5}">
                      <a16:colId xmlns:a16="http://schemas.microsoft.com/office/drawing/2014/main" val="983350392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314353596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726848549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921703917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30510973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0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1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2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3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4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46976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91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57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0267970"/>
                  </a:ext>
                </a:extLst>
              </a:tr>
            </a:tbl>
          </a:graphicData>
        </a:graphic>
      </p:graphicFrame>
      <p:sp>
        <p:nvSpPr>
          <p:cNvPr id="5" name="Freeform: Shape 4">
            <a:extLst>
              <a:ext uri="{FF2B5EF4-FFF2-40B4-BE49-F238E27FC236}">
                <a16:creationId xmlns:a16="http://schemas.microsoft.com/office/drawing/2014/main" id="{4A73860D-5622-4B5F-BDAA-B471B2197140}"/>
              </a:ext>
            </a:extLst>
          </p:cNvPr>
          <p:cNvSpPr/>
          <p:nvPr/>
        </p:nvSpPr>
        <p:spPr>
          <a:xfrm rot="21349606">
            <a:off x="2912807" y="3062814"/>
            <a:ext cx="1032387" cy="523568"/>
          </a:xfrm>
          <a:custGeom>
            <a:avLst/>
            <a:gdLst>
              <a:gd name="connsiteX0" fmla="*/ 0 w 1032387"/>
              <a:gd name="connsiteY0" fmla="*/ 0 h 258277"/>
              <a:gd name="connsiteX1" fmla="*/ 486696 w 1032387"/>
              <a:gd name="connsiteY1" fmla="*/ 258097 h 258277"/>
              <a:gd name="connsiteX2" fmla="*/ 1032387 w 1032387"/>
              <a:gd name="connsiteY2" fmla="*/ 44245 h 258277"/>
              <a:gd name="connsiteX3" fmla="*/ 1032387 w 1032387"/>
              <a:gd name="connsiteY3" fmla="*/ 44245 h 258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2387" h="258277">
                <a:moveTo>
                  <a:pt x="0" y="0"/>
                </a:moveTo>
                <a:cubicBezTo>
                  <a:pt x="157316" y="125361"/>
                  <a:pt x="314632" y="250723"/>
                  <a:pt x="486696" y="258097"/>
                </a:cubicBezTo>
                <a:cubicBezTo>
                  <a:pt x="658760" y="265471"/>
                  <a:pt x="1032387" y="44245"/>
                  <a:pt x="1032387" y="44245"/>
                </a:cubicBezTo>
                <a:lnTo>
                  <a:pt x="1032387" y="44245"/>
                </a:lnTo>
              </a:path>
            </a:pathLst>
          </a:cu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542003A6-7A15-4F52-87FC-84DA704F8DC7}"/>
              </a:ext>
            </a:extLst>
          </p:cNvPr>
          <p:cNvSpPr/>
          <p:nvPr/>
        </p:nvSpPr>
        <p:spPr>
          <a:xfrm>
            <a:off x="4815349" y="3119284"/>
            <a:ext cx="1069258" cy="354130"/>
          </a:xfrm>
          <a:custGeom>
            <a:avLst/>
            <a:gdLst>
              <a:gd name="connsiteX0" fmla="*/ 0 w 1069258"/>
              <a:gd name="connsiteY0" fmla="*/ 36871 h 354130"/>
              <a:gd name="connsiteX1" fmla="*/ 442451 w 1069258"/>
              <a:gd name="connsiteY1" fmla="*/ 353961 h 354130"/>
              <a:gd name="connsiteX2" fmla="*/ 1069258 w 1069258"/>
              <a:gd name="connsiteY2" fmla="*/ 0 h 354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69258" h="354130">
                <a:moveTo>
                  <a:pt x="0" y="36871"/>
                </a:moveTo>
                <a:cubicBezTo>
                  <a:pt x="132120" y="198488"/>
                  <a:pt x="264241" y="360106"/>
                  <a:pt x="442451" y="353961"/>
                </a:cubicBezTo>
                <a:cubicBezTo>
                  <a:pt x="620661" y="347816"/>
                  <a:pt x="844959" y="173908"/>
                  <a:pt x="1069258" y="0"/>
                </a:cubicBezTo>
              </a:path>
            </a:pathLst>
          </a:cu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BDD3D56B-624A-4C95-B7F0-F48E22BB2281}"/>
              </a:ext>
            </a:extLst>
          </p:cNvPr>
          <p:cNvSpPr/>
          <p:nvPr/>
        </p:nvSpPr>
        <p:spPr>
          <a:xfrm>
            <a:off x="4785852" y="3141406"/>
            <a:ext cx="2064774" cy="1238881"/>
          </a:xfrm>
          <a:custGeom>
            <a:avLst/>
            <a:gdLst>
              <a:gd name="connsiteX0" fmla="*/ 0 w 2064774"/>
              <a:gd name="connsiteY0" fmla="*/ 22123 h 1238881"/>
              <a:gd name="connsiteX1" fmla="*/ 1260987 w 2064774"/>
              <a:gd name="connsiteY1" fmla="*/ 1238865 h 1238881"/>
              <a:gd name="connsiteX2" fmla="*/ 2064774 w 2064774"/>
              <a:gd name="connsiteY2" fmla="*/ 0 h 1238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64774" h="1238881">
                <a:moveTo>
                  <a:pt x="0" y="22123"/>
                </a:moveTo>
                <a:cubicBezTo>
                  <a:pt x="458429" y="632337"/>
                  <a:pt x="916858" y="1242552"/>
                  <a:pt x="1260987" y="1238865"/>
                </a:cubicBezTo>
                <a:cubicBezTo>
                  <a:pt x="1605116" y="1235178"/>
                  <a:pt x="1834945" y="617589"/>
                  <a:pt x="2064774" y="0"/>
                </a:cubicBezTo>
              </a:path>
            </a:pathLst>
          </a:cu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9F97F14-F60D-4A70-A4DB-7A940D0B590D}"/>
              </a:ext>
            </a:extLst>
          </p:cNvPr>
          <p:cNvCxnSpPr>
            <a:cxnSpLocks/>
          </p:cNvCxnSpPr>
          <p:nvPr/>
        </p:nvCxnSpPr>
        <p:spPr>
          <a:xfrm flipH="1" flipV="1">
            <a:off x="5316794" y="1954161"/>
            <a:ext cx="73742" cy="2485103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4882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00207B-13CA-4D90-98BB-D7250343CC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Running Time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566EB31-55D6-4609-9808-5A4544F54DF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𝑇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</m:e>
                            </m:d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Θ</m:t>
                            </m:r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d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if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≥2</m:t>
                            </m:r>
                          </m:e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Θ</m:t>
                            </m:r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d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 </m:t>
                            </m:r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           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othwerwise</m:t>
                            </m:r>
                          </m:e>
                        </m:eqArr>
                      </m:e>
                    </m:d>
                  </m:oMath>
                </a14:m>
                <a:br>
                  <a:rPr lang="en-US" dirty="0"/>
                </a:br>
                <a:endParaRPr lang="en-US" dirty="0"/>
              </a:p>
              <a:p>
                <a:r>
                  <a:rPr lang="en-US" dirty="0"/>
                  <a:t>Master Theorem says: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566EB31-55D6-4609-9808-5A4544F54DF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323252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A4203B-EAE3-40A0-88E0-03EC487EF8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Master Theorem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EACBDA9-3699-4D03-86C7-0C55772EECE5}"/>
                  </a:ext>
                </a:extLst>
              </p:cNvPr>
              <p:cNvSpPr txBox="1"/>
              <p:nvPr/>
            </p:nvSpPr>
            <p:spPr>
              <a:xfrm>
                <a:off x="575238" y="2264305"/>
                <a:ext cx="4868384" cy="9766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𝑇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              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if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is</m:t>
                              </m:r>
                              <m: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at</m:t>
                              </m:r>
                              <m: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most</m:t>
                              </m:r>
                              <m: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some</m:t>
                              </m:r>
                              <m: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constant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𝑎𝑇</m:t>
                              </m:r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num>
                                    <m:den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𝑏</m:t>
                                      </m:r>
                                    </m:den>
                                  </m:f>
                                </m:e>
                              </m:d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</m:d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                   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otherwise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</m:eqAr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EACBDA9-3699-4D03-86C7-0C55772EEC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238" y="2264305"/>
                <a:ext cx="4868384" cy="97661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B89ECE2-AB85-4378-9EB0-3588C992AEC4}"/>
                  </a:ext>
                </a:extLst>
              </p:cNvPr>
              <p:cNvSpPr/>
              <p:nvPr/>
            </p:nvSpPr>
            <p:spPr>
              <a:xfrm>
                <a:off x="575239" y="1427903"/>
                <a:ext cx="714817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Given a recurrence of the following form, where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𝑑</m:t>
                    </m:r>
                  </m:oMath>
                </a14:m>
                <a:r>
                  <a:rPr lang="en-US" dirty="0"/>
                  <a:t> are constants:</a:t>
                </a:r>
              </a:p>
            </p:txBody>
          </p:sp>
        </mc:Choice>
        <mc:Fallback xmlns="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B89ECE2-AB85-4378-9EB0-3588C992AEC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239" y="1427903"/>
                <a:ext cx="7148175" cy="369332"/>
              </a:xfrm>
              <a:prstGeom prst="rect">
                <a:avLst/>
              </a:prstGeom>
              <a:blipFill>
                <a:blip r:embed="rId3"/>
                <a:stretch>
                  <a:fillRect l="-682" t="-8197" r="-682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74304B6E-1892-4A85-82A4-ED1E0BF1E703}"/>
                  </a:ext>
                </a:extLst>
              </p:cNvPr>
              <p:cNvSpPr/>
              <p:nvPr/>
            </p:nvSpPr>
            <p:spPr>
              <a:xfrm>
                <a:off x="937285" y="3261460"/>
                <a:ext cx="223182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latin typeface="Segoe UI Historic" panose="020B0502040204020203" pitchFamily="34" charset="0"/>
                    <a:ea typeface="Segoe UI Historic" panose="020B0502040204020203" pitchFamily="34" charset="0"/>
                    <a:cs typeface="Segoe UI Historic" panose="020B0502040204020203" pitchFamily="34" charset="0"/>
                  </a:rPr>
                  <a:t>Where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Segoe UI Historic" panose="020B0502040204020203" pitchFamily="34" charset="0"/>
                        <a:cs typeface="Segoe UI Historic" panose="020B0502040204020203" pitchFamily="34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Segoe UI Historic" panose="020B0502040204020203" pitchFamily="34" charset="0"/>
                            <a:cs typeface="Segoe UI Historic" panose="020B0502040204020203" pitchFamily="34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Segoe UI Historic" panose="020B0502040204020203" pitchFamily="34" charset="0"/>
                            <a:cs typeface="Segoe UI Historic" panose="020B0502040204020203" pitchFamily="34" charset="0"/>
                          </a:rPr>
                          <m:t>𝑛</m:t>
                        </m:r>
                      </m:e>
                    </m:d>
                  </m:oMath>
                </a14:m>
                <a:r>
                  <a:rPr lang="en-US" dirty="0">
                    <a:latin typeface="Segoe UI Historic" panose="020B0502040204020203" pitchFamily="34" charset="0"/>
                    <a:ea typeface="Segoe UI Historic" panose="020B0502040204020203" pitchFamily="34" charset="0"/>
                    <a:cs typeface="Segoe UI Historic" panose="020B0502040204020203" pitchFamily="34" charset="0"/>
                  </a:rPr>
                  <a:t> is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  <a:ea typeface="Segoe UI Historic" panose="020B0502040204020203" pitchFamily="34" charset="0"/>
                        <a:cs typeface="Segoe UI Historic" panose="020B0502040204020203" pitchFamily="34" charset="0"/>
                      </a:rPr>
                      <m:t>Θ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Segoe UI Historic" panose="020B0502040204020203" pitchFamily="34" charset="0"/>
                            <a:cs typeface="Segoe UI Historic" panose="020B0502040204020203" pitchFamily="34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Segoe UI Historic" panose="020B0502040204020203" pitchFamily="34" charset="0"/>
                                <a:cs typeface="Segoe UI Historic" panose="020B0502040204020203" pitchFamily="34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Segoe UI Historic" panose="020B0502040204020203" pitchFamily="34" charset="0"/>
                                <a:cs typeface="Segoe UI Historic" panose="020B0502040204020203" pitchFamily="34" charset="0"/>
                              </a:rPr>
                              <m:t>𝑛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Segoe UI Historic" panose="020B0502040204020203" pitchFamily="34" charset="0"/>
                                <a:cs typeface="Segoe UI Historic" panose="020B0502040204020203" pitchFamily="34" charset="0"/>
                              </a:rPr>
                              <m:t>𝑐</m:t>
                            </m:r>
                          </m:sup>
                        </m:sSup>
                      </m:e>
                    </m:d>
                  </m:oMath>
                </a14:m>
                <a:endParaRPr lang="en-US" dirty="0"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endParaRPr>
              </a:p>
            </p:txBody>
          </p:sp>
        </mc:Choice>
        <mc:Fallback xmlns="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74304B6E-1892-4A85-82A4-ED1E0BF1E70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7285" y="3261460"/>
                <a:ext cx="2231829" cy="369332"/>
              </a:xfrm>
              <a:prstGeom prst="rect">
                <a:avLst/>
              </a:prstGeom>
              <a:blipFill>
                <a:blip r:embed="rId4"/>
                <a:stretch>
                  <a:fillRect l="-2459" t="-6557" b="-262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1159F6D-FEDA-4922-85E1-8249611178B6}"/>
                  </a:ext>
                </a:extLst>
              </p:cNvPr>
              <p:cNvSpPr txBox="1"/>
              <p:nvPr/>
            </p:nvSpPr>
            <p:spPr>
              <a:xfrm>
                <a:off x="3534447" y="4003414"/>
                <a:ext cx="138570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𝑇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∈</m:t>
                      </m:r>
                      <m:r>
                        <m:rPr>
                          <m:sty m:val="p"/>
                        </m:rPr>
                        <a:rPr lang="el-GR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Θ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1159F6D-FEDA-4922-85E1-8249611178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34447" y="4003414"/>
                <a:ext cx="1385700" cy="276999"/>
              </a:xfrm>
              <a:prstGeom prst="rect">
                <a:avLst/>
              </a:prstGeom>
              <a:blipFill>
                <a:blip r:embed="rId5"/>
                <a:stretch>
                  <a:fillRect l="-3524" b="-1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BB4AF6B2-DB00-40E0-9390-C2BC4D576EF0}"/>
                  </a:ext>
                </a:extLst>
              </p:cNvPr>
              <p:cNvSpPr txBox="1"/>
              <p:nvPr/>
            </p:nvSpPr>
            <p:spPr>
              <a:xfrm>
                <a:off x="1404199" y="4003415"/>
                <a:ext cx="107157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</m:fName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</m:func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𝑐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BB4AF6B2-DB00-40E0-9390-C2BC4D576E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4199" y="4003415"/>
                <a:ext cx="1071575" cy="276999"/>
              </a:xfrm>
              <a:prstGeom prst="rect">
                <a:avLst/>
              </a:prstGeom>
              <a:blipFill>
                <a:blip r:embed="rId6"/>
                <a:stretch>
                  <a:fillRect l="-6818" r="-1136" b="-4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846DCF1-59C9-4529-BD41-935F52443C90}"/>
                  </a:ext>
                </a:extLst>
              </p:cNvPr>
              <p:cNvSpPr txBox="1"/>
              <p:nvPr/>
            </p:nvSpPr>
            <p:spPr>
              <a:xfrm>
                <a:off x="1404198" y="4651805"/>
                <a:ext cx="107157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</m:fName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</m:func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𝑐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846DCF1-59C9-4529-BD41-935F52443C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4198" y="4651805"/>
                <a:ext cx="1071575" cy="276999"/>
              </a:xfrm>
              <a:prstGeom prst="rect">
                <a:avLst/>
              </a:prstGeom>
              <a:blipFill>
                <a:blip r:embed="rId7"/>
                <a:stretch>
                  <a:fillRect l="-6818" r="-1136" b="-369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29CA21FF-E4BB-4041-9F8A-DA12B2611B74}"/>
                  </a:ext>
                </a:extLst>
              </p:cNvPr>
              <p:cNvSpPr txBox="1"/>
              <p:nvPr/>
            </p:nvSpPr>
            <p:spPr>
              <a:xfrm>
                <a:off x="3534446" y="4632326"/>
                <a:ext cx="197400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𝑇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∈</m:t>
                      </m:r>
                      <m:r>
                        <m:rPr>
                          <m:sty m:val="p"/>
                        </m:rPr>
                        <a:rPr lang="el-GR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Θ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sup>
                          </m:sSup>
                          <m:func>
                            <m:func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log</m:t>
                              </m:r>
                            </m:fNam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e>
                          </m:func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29CA21FF-E4BB-4041-9F8A-DA12B2611B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34446" y="4632326"/>
                <a:ext cx="1974002" cy="276999"/>
              </a:xfrm>
              <a:prstGeom prst="rect">
                <a:avLst/>
              </a:prstGeom>
              <a:blipFill>
                <a:blip r:embed="rId8"/>
                <a:stretch>
                  <a:fillRect l="-309" t="-2222" b="-3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43D9033-F4EB-4A00-8CE7-2036BF08F6D6}"/>
                  </a:ext>
                </a:extLst>
              </p:cNvPr>
              <p:cNvSpPr txBox="1"/>
              <p:nvPr/>
            </p:nvSpPr>
            <p:spPr>
              <a:xfrm>
                <a:off x="1410251" y="5282946"/>
                <a:ext cx="107157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</m:fName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</m:func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&gt;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𝑐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43D9033-F4EB-4A00-8CE7-2036BF08F6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0251" y="5282946"/>
                <a:ext cx="1071575" cy="276999"/>
              </a:xfrm>
              <a:prstGeom prst="rect">
                <a:avLst/>
              </a:prstGeom>
              <a:blipFill>
                <a:blip r:embed="rId9"/>
                <a:stretch>
                  <a:fillRect l="-6818" r="-1136" b="-4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1C88FE92-BB91-49DC-A757-30A07E7F7A22}"/>
                  </a:ext>
                </a:extLst>
              </p:cNvPr>
              <p:cNvSpPr txBox="1"/>
              <p:nvPr/>
            </p:nvSpPr>
            <p:spPr>
              <a:xfrm>
                <a:off x="3534446" y="5261238"/>
                <a:ext cx="1804789" cy="3126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𝑇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∈</m:t>
                      </m:r>
                      <m:r>
                        <m:rPr>
                          <m:sty m:val="p"/>
                        </m:rPr>
                        <a:rPr lang="el-GR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Θ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p>
                              <m:func>
                                <m:func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>
                                          <a:latin typeface="Cambria Math" panose="02040503050406030204" pitchFamily="18" charset="0"/>
                                        </a:rPr>
                                        <m:t>log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𝑏</m:t>
                                      </m:r>
                                    </m:sub>
                                  </m:sSub>
                                </m:fName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</m:func>
                            </m:sup>
                          </m:sSup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1C88FE92-BB91-49DC-A757-30A07E7F7A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34446" y="5261238"/>
                <a:ext cx="1804789" cy="312650"/>
              </a:xfrm>
              <a:prstGeom prst="rect">
                <a:avLst/>
              </a:prstGeom>
              <a:blipFill>
                <a:blip r:embed="rId10"/>
                <a:stretch>
                  <a:fillRect l="-2703" t="-3922" b="-39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>
            <a:extLst>
              <a:ext uri="{FF2B5EF4-FFF2-40B4-BE49-F238E27FC236}">
                <a16:creationId xmlns:a16="http://schemas.microsoft.com/office/drawing/2014/main" id="{79721D88-629C-461F-91F9-2DBBA92F9BD9}"/>
              </a:ext>
            </a:extLst>
          </p:cNvPr>
          <p:cNvSpPr txBox="1"/>
          <p:nvPr/>
        </p:nvSpPr>
        <p:spPr>
          <a:xfrm>
            <a:off x="937285" y="3971621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If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ABEFAA0-9190-4E39-9CEF-501081096C43}"/>
              </a:ext>
            </a:extLst>
          </p:cNvPr>
          <p:cNvSpPr txBox="1"/>
          <p:nvPr/>
        </p:nvSpPr>
        <p:spPr>
          <a:xfrm>
            <a:off x="937285" y="4606926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If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2FDB6A2-4B37-4DD2-AF9D-0A9652DB0714}"/>
              </a:ext>
            </a:extLst>
          </p:cNvPr>
          <p:cNvSpPr txBox="1"/>
          <p:nvPr/>
        </p:nvSpPr>
        <p:spPr>
          <a:xfrm>
            <a:off x="937285" y="5236780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If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D73B4D8-5605-44BC-8E80-E7417F4AFAC7}"/>
              </a:ext>
            </a:extLst>
          </p:cNvPr>
          <p:cNvSpPr txBox="1"/>
          <p:nvPr/>
        </p:nvSpPr>
        <p:spPr>
          <a:xfrm>
            <a:off x="2689960" y="3971621"/>
            <a:ext cx="630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2DF24CC-90B1-4019-9E4F-F57452D6F17C}"/>
              </a:ext>
            </a:extLst>
          </p:cNvPr>
          <p:cNvSpPr txBox="1"/>
          <p:nvPr/>
        </p:nvSpPr>
        <p:spPr>
          <a:xfrm>
            <a:off x="2689959" y="4606926"/>
            <a:ext cx="630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66EB512-096D-4D07-9126-5CFEAA836783}"/>
              </a:ext>
            </a:extLst>
          </p:cNvPr>
          <p:cNvSpPr txBox="1"/>
          <p:nvPr/>
        </p:nvSpPr>
        <p:spPr>
          <a:xfrm>
            <a:off x="2645092" y="5236780"/>
            <a:ext cx="630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45A1D478-767B-4C0E-B3E5-466F401B0330}"/>
                  </a:ext>
                </a:extLst>
              </p:cNvPr>
              <p:cNvSpPr/>
              <p:nvPr/>
            </p:nvSpPr>
            <p:spPr>
              <a:xfrm>
                <a:off x="6430616" y="2050109"/>
                <a:ext cx="4564307" cy="97667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𝑇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num>
                                    <m:den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d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Θ</m:t>
                              </m:r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d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if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≥2</m:t>
                              </m:r>
                            </m:e>
                            <m: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Θ</m:t>
                              </m:r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e>
                              </m:d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  </m:t>
                              </m:r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           </m:t>
                              </m:r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othwerwise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br>
                  <a:rPr lang="en-US" dirty="0"/>
                </a:br>
                <a:endParaRPr lang="en-US" dirty="0"/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45A1D478-767B-4C0E-B3E5-466F401B033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30616" y="2050109"/>
                <a:ext cx="4564307" cy="976678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35757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00207B-13CA-4D90-98BB-D7250343CC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Running Time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566EB31-55D6-4609-9808-5A4544F54DF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𝑇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</m:e>
                            </m:d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𝑂</m:t>
                            </m:r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d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if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≥2</m:t>
                            </m:r>
                          </m:e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𝑂</m:t>
                            </m:r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d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 </m:t>
                            </m:r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           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othwerwise</m:t>
                            </m:r>
                          </m:e>
                        </m:eqArr>
                      </m:e>
                    </m:d>
                  </m:oMath>
                </a14:m>
                <a:br>
                  <a:rPr lang="en-US" dirty="0"/>
                </a:br>
                <a:endParaRPr lang="en-US" dirty="0"/>
              </a:p>
              <a:p>
                <a:r>
                  <a:rPr lang="en-US" dirty="0"/>
                  <a:t>Master Theorem says:</a:t>
                </a:r>
              </a:p>
              <a:p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log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fName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=1&lt;2</m:t>
                        </m:r>
                      </m:e>
                    </m:func>
                  </m:oMath>
                </a14:m>
                <a:endParaRPr lang="en-US" dirty="0"/>
              </a:p>
              <a:p>
                <a:r>
                  <a:rPr lang="en-US" dirty="0"/>
                  <a:t>So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Not actually better than brute force.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566EB31-55D6-4609-9808-5A4544F54DF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708962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A6A004-2F05-4EA7-964B-87724DD1D9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Divide &amp; Conquer Smarter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6472574-8767-4BF3-93ED-3AE2F777337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In fact, all that divide &amp; conquer did was </a:t>
                </a:r>
                <a:r>
                  <a:rPr lang="en-US" b="1" dirty="0"/>
                  <a:t>rearrange </a:t>
                </a:r>
                <a:r>
                  <a:rPr lang="en-US" dirty="0"/>
                  <a:t>the work we were doing anyway.</a:t>
                </a:r>
              </a:p>
              <a:p>
                <a:r>
                  <a:rPr lang="en-US" dirty="0"/>
                  <a:t>We’re still explicitly checking for every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</m:oMath>
                </a14:m>
                <a:r>
                  <a:rPr lang="en-US" dirty="0"/>
                  <a:t> “is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</m:oMath>
                </a14:m>
                <a:r>
                  <a:rPr lang="en-US" dirty="0"/>
                  <a:t> an inversion?”</a:t>
                </a:r>
              </a:p>
              <a:p>
                <a:endParaRPr lang="en-US" dirty="0"/>
              </a:p>
              <a:p>
                <a:r>
                  <a:rPr lang="en-US" dirty="0"/>
                  <a:t>The trick to making divide &amp; conquer efficient is to make it so that conquering is </a:t>
                </a:r>
                <a:r>
                  <a:rPr lang="en-US" b="1" dirty="0"/>
                  <a:t>easier</a:t>
                </a:r>
                <a:r>
                  <a:rPr lang="en-US" dirty="0"/>
                  <a:t> than just solving the whole problem.</a:t>
                </a:r>
                <a:endParaRPr lang="en-US" b="1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6472574-8767-4BF3-93ED-3AE2F777337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 t="-2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374730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51D10F-BF09-4B47-BEF3-3F7A0CD7B7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Counting Across the Middle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E1F78C1-3D3C-4A04-9D25-A8977989329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Fix some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dirty="0"/>
                  <a:t> on the left side. How many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𝑗</m:t>
                    </m:r>
                  </m:oMath>
                </a14:m>
                <a:r>
                  <a:rPr lang="en-US" dirty="0"/>
                  <a:t> on the right side form inversions?</a:t>
                </a:r>
              </a:p>
              <a:p>
                <a:endParaRPr lang="en-US" dirty="0"/>
              </a:p>
              <a:p>
                <a:r>
                  <a:rPr lang="en-US" dirty="0"/>
                  <a:t>What would we do if the right hand side were sorted?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E1F78C1-3D3C-4A04-9D25-A8977989329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 t="-2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51500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8273FD-0691-4FAA-917E-08C015CCB1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Counting the inversions</a:t>
            </a:r>
          </a:p>
        </p:txBody>
      </p:sp>
      <p:graphicFrame>
        <p:nvGraphicFramePr>
          <p:cNvPr id="4" name="Content Placeholder 6">
            <a:extLst>
              <a:ext uri="{FF2B5EF4-FFF2-40B4-BE49-F238E27FC236}">
                <a16:creationId xmlns:a16="http://schemas.microsoft.com/office/drawing/2014/main" id="{5C75B1AD-CDA0-4A94-9E1F-258342D389A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28720108"/>
              </p:ext>
            </p:extLst>
          </p:nvPr>
        </p:nvGraphicFramePr>
        <p:xfrm>
          <a:off x="575239" y="2046522"/>
          <a:ext cx="5039835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7967">
                  <a:extLst>
                    <a:ext uri="{9D8B030D-6E8A-4147-A177-3AD203B41FA5}">
                      <a16:colId xmlns:a16="http://schemas.microsoft.com/office/drawing/2014/main" val="983350392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314353596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726848549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921703917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30510973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0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1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2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3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4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46976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91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57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0267970"/>
                  </a:ext>
                </a:extLst>
              </a:tr>
            </a:tbl>
          </a:graphicData>
        </a:graphic>
      </p:graphicFrame>
      <p:graphicFrame>
        <p:nvGraphicFramePr>
          <p:cNvPr id="5" name="Content Placeholder 6">
            <a:extLst>
              <a:ext uri="{FF2B5EF4-FFF2-40B4-BE49-F238E27FC236}">
                <a16:creationId xmlns:a16="http://schemas.microsoft.com/office/drawing/2014/main" id="{D54C02B8-B68F-4811-9F22-4851AF93175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66682195"/>
              </p:ext>
            </p:extLst>
          </p:nvPr>
        </p:nvGraphicFramePr>
        <p:xfrm>
          <a:off x="6367863" y="2046522"/>
          <a:ext cx="5039835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7967">
                  <a:extLst>
                    <a:ext uri="{9D8B030D-6E8A-4147-A177-3AD203B41FA5}">
                      <a16:colId xmlns:a16="http://schemas.microsoft.com/office/drawing/2014/main" val="2072861410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356923517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527777151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2267190905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306038017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5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6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7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8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9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46976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0267970"/>
                  </a:ext>
                </a:extLst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4990A72-1D5A-4026-9E61-C46EEE3C8B54}"/>
                  </a:ext>
                </a:extLst>
              </p:cNvPr>
              <p:cNvSpPr txBox="1"/>
              <p:nvPr/>
            </p:nvSpPr>
            <p:spPr>
              <a:xfrm>
                <a:off x="663677" y="3207774"/>
                <a:ext cx="609108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Inversions involving index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dirty="0"/>
                  <a:t>: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0,5)…(0,8)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4990A72-1D5A-4026-9E61-C46EEE3C8B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3677" y="3207774"/>
                <a:ext cx="6091084" cy="369332"/>
              </a:xfrm>
              <a:prstGeom prst="rect">
                <a:avLst/>
              </a:prstGeom>
              <a:blipFill>
                <a:blip r:embed="rId2"/>
                <a:stretch>
                  <a:fillRect l="-901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Arrow: Up 6">
            <a:extLst>
              <a:ext uri="{FF2B5EF4-FFF2-40B4-BE49-F238E27FC236}">
                <a16:creationId xmlns:a16="http://schemas.microsoft.com/office/drawing/2014/main" id="{43009C39-C36D-40EC-956F-17CC0D888977}"/>
              </a:ext>
            </a:extLst>
          </p:cNvPr>
          <p:cNvSpPr/>
          <p:nvPr/>
        </p:nvSpPr>
        <p:spPr>
          <a:xfrm>
            <a:off x="10228006" y="2788202"/>
            <a:ext cx="376084" cy="569893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14033670-AC9F-4DB1-BDDC-3B7F4F4C1ED0}"/>
              </a:ext>
            </a:extLst>
          </p:cNvPr>
          <p:cNvSpPr/>
          <p:nvPr/>
        </p:nvSpPr>
        <p:spPr>
          <a:xfrm rot="5400000">
            <a:off x="8094105" y="1124487"/>
            <a:ext cx="569892" cy="4022376"/>
          </a:xfrm>
          <a:prstGeom prst="rightBrace">
            <a:avLst>
              <a:gd name="adj1" fmla="val 8333"/>
              <a:gd name="adj2" fmla="val 49450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2EA7502-4EEF-4999-A9F1-DEB18A9ACE5A}"/>
                  </a:ext>
                </a:extLst>
              </p:cNvPr>
              <p:cNvSpPr txBox="1"/>
              <p:nvPr/>
            </p:nvSpPr>
            <p:spPr>
              <a:xfrm>
                <a:off x="646471" y="4304072"/>
                <a:ext cx="609108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Inversions involving index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dirty="0"/>
                  <a:t>: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1,5)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2EA7502-4EEF-4999-A9F1-DEB18A9ACE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471" y="4304072"/>
                <a:ext cx="6091084" cy="369332"/>
              </a:xfrm>
              <a:prstGeom prst="rect">
                <a:avLst/>
              </a:prstGeom>
              <a:blipFill>
                <a:blip r:embed="rId3"/>
                <a:stretch>
                  <a:fillRect l="-801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Arrow: Up 9">
            <a:extLst>
              <a:ext uri="{FF2B5EF4-FFF2-40B4-BE49-F238E27FC236}">
                <a16:creationId xmlns:a16="http://schemas.microsoft.com/office/drawing/2014/main" id="{24DAD6FC-30CD-497C-9670-6ADB3689526A}"/>
              </a:ext>
            </a:extLst>
          </p:cNvPr>
          <p:cNvSpPr/>
          <p:nvPr/>
        </p:nvSpPr>
        <p:spPr>
          <a:xfrm>
            <a:off x="7091516" y="3918845"/>
            <a:ext cx="376084" cy="569893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Brace 10">
            <a:extLst>
              <a:ext uri="{FF2B5EF4-FFF2-40B4-BE49-F238E27FC236}">
                <a16:creationId xmlns:a16="http://schemas.microsoft.com/office/drawing/2014/main" id="{2D08012A-D1CF-4409-9FD1-389CA9D0977A}"/>
              </a:ext>
            </a:extLst>
          </p:cNvPr>
          <p:cNvSpPr/>
          <p:nvPr/>
        </p:nvSpPr>
        <p:spPr>
          <a:xfrm rot="5400000">
            <a:off x="6622480" y="3824198"/>
            <a:ext cx="420898" cy="964543"/>
          </a:xfrm>
          <a:prstGeom prst="rightBrace">
            <a:avLst>
              <a:gd name="adj1" fmla="val 8333"/>
              <a:gd name="adj2" fmla="val 49450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B365628-0DD3-4C67-8FF5-4C1AEF2B410F}"/>
                  </a:ext>
                </a:extLst>
              </p:cNvPr>
              <p:cNvSpPr txBox="1"/>
              <p:nvPr/>
            </p:nvSpPr>
            <p:spPr>
              <a:xfrm>
                <a:off x="575239" y="5892164"/>
                <a:ext cx="609108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Inversions involving index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4</m:t>
                    </m:r>
                  </m:oMath>
                </a14:m>
                <a:r>
                  <a:rPr lang="en-US" dirty="0"/>
                  <a:t>: [none]</a:t>
                </a:r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B365628-0DD3-4C67-8FF5-4C1AEF2B41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239" y="5892164"/>
                <a:ext cx="6091084" cy="369332"/>
              </a:xfrm>
              <a:prstGeom prst="rect">
                <a:avLst/>
              </a:prstGeom>
              <a:blipFill>
                <a:blip r:embed="rId4"/>
                <a:stretch>
                  <a:fillRect l="-800"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Arrow: Up 12">
            <a:extLst>
              <a:ext uri="{FF2B5EF4-FFF2-40B4-BE49-F238E27FC236}">
                <a16:creationId xmlns:a16="http://schemas.microsoft.com/office/drawing/2014/main" id="{EC49D37A-C2F2-49A4-BD45-E469EB0A56A2}"/>
              </a:ext>
            </a:extLst>
          </p:cNvPr>
          <p:cNvSpPr/>
          <p:nvPr/>
        </p:nvSpPr>
        <p:spPr>
          <a:xfrm>
            <a:off x="11083465" y="5506938"/>
            <a:ext cx="376084" cy="569893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Brace 13">
            <a:extLst>
              <a:ext uri="{FF2B5EF4-FFF2-40B4-BE49-F238E27FC236}">
                <a16:creationId xmlns:a16="http://schemas.microsoft.com/office/drawing/2014/main" id="{0CC366BC-EF70-4643-AEF1-173E28C20D98}"/>
              </a:ext>
            </a:extLst>
          </p:cNvPr>
          <p:cNvSpPr/>
          <p:nvPr/>
        </p:nvSpPr>
        <p:spPr>
          <a:xfrm rot="5400000" flipV="1">
            <a:off x="11202370" y="5788893"/>
            <a:ext cx="420898" cy="211340"/>
          </a:xfrm>
          <a:prstGeom prst="rightBrace">
            <a:avLst>
              <a:gd name="adj1" fmla="val 8333"/>
              <a:gd name="adj2" fmla="val 49450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367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 animBg="1"/>
      <p:bldP spid="9" grpId="0"/>
      <p:bldP spid="10" grpId="0" animBg="1"/>
      <p:bldP spid="11" grpId="0" animBg="1"/>
      <p:bldP spid="12" grpId="0"/>
      <p:bldP spid="13" grpId="0" animBg="1"/>
      <p:bldP spid="1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51D10F-BF09-4B47-BEF3-3F7A0CD7B7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Counting Across the Middle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E1F78C1-3D3C-4A04-9D25-A8977989329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Fix some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dirty="0"/>
                  <a:t> on the left side. How many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𝑗</m:t>
                    </m:r>
                  </m:oMath>
                </a14:m>
                <a:r>
                  <a:rPr lang="en-US" dirty="0"/>
                  <a:t> on the right side form inversions?</a:t>
                </a:r>
              </a:p>
              <a:p>
                <a:endParaRPr lang="en-US" dirty="0"/>
              </a:p>
              <a:p>
                <a:r>
                  <a:rPr lang="en-US" dirty="0"/>
                  <a:t>What would we do if the right hand side were sorted?</a:t>
                </a:r>
              </a:p>
              <a:p>
                <a:endParaRPr lang="en-US" dirty="0"/>
              </a:p>
              <a:p>
                <a:r>
                  <a:rPr lang="en-US" dirty="0"/>
                  <a:t>Binary search! </a:t>
                </a:r>
              </a:p>
              <a:p>
                <a:r>
                  <a:rPr lang="en-US" dirty="0"/>
                  <a:t>Time?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O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func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per element on the left side…so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func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to combine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E1F78C1-3D3C-4A04-9D25-A8977989329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 t="-2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366901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3C5735-9BEB-4EC4-94B1-5C51EE28D5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Announcements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7647B8-1D0C-40A5-A6D0-45B13403D5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Wednesday:</a:t>
            </a:r>
          </a:p>
          <a:p>
            <a:r>
              <a:rPr lang="en-US" dirty="0"/>
              <a:t>First ~15 minutes of lecture tomorrow will be a discussion with Ken Yasuhara from UW Engineering Teaching &amp; Learning</a:t>
            </a:r>
          </a:p>
          <a:p>
            <a:endParaRPr lang="en-US" dirty="0"/>
          </a:p>
          <a:p>
            <a:r>
              <a:rPr lang="en-US" dirty="0"/>
              <a:t>Goal is to get me rapid feedback on some of the early changes in the course (what’s working, what isn’t, what would help). </a:t>
            </a:r>
            <a:br>
              <a:rPr lang="en-US" dirty="0"/>
            </a:br>
            <a:endParaRPr lang="en-US" dirty="0"/>
          </a:p>
          <a:p>
            <a:r>
              <a:rPr lang="en-US" dirty="0"/>
              <a:t>If you’re participating asynchronously, we’ll get your feedback through a survey afterward. </a:t>
            </a:r>
          </a:p>
        </p:txBody>
      </p:sp>
    </p:spTree>
    <p:extLst>
      <p:ext uri="{BB962C8B-B14F-4D97-AF65-F5344CB8AC3E}">
        <p14:creationId xmlns:p14="http://schemas.microsoft.com/office/powerpoint/2010/main" val="6164291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00207B-13CA-4D90-98BB-D7250343CC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Analyze, round 2.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566EB31-55D6-4609-9808-5A4544F54DF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𝑇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</m:e>
                            </m:d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𝑂</m:t>
                            </m:r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  <m:func>
                                  <m:func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b="0" i="0" smtClean="0">
                                        <a:latin typeface="Cambria Math" panose="02040503050406030204" pitchFamily="18" charset="0"/>
                                      </a:rPr>
                                      <m:t>log</m:t>
                                    </m:r>
                                  </m:fName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e>
                                </m:func>
                              </m:e>
                            </m:d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if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≥2</m:t>
                            </m:r>
                          </m:e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𝑂</m:t>
                            </m:r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d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 </m:t>
                            </m:r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           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othwerwise</m:t>
                            </m:r>
                          </m:e>
                        </m:eqArr>
                      </m:e>
                    </m:d>
                  </m:oMath>
                </a14:m>
                <a:br>
                  <a:rPr lang="en-US" dirty="0"/>
                </a:br>
                <a:endParaRPr lang="en-US" dirty="0"/>
              </a:p>
              <a:p>
                <a:r>
                  <a:rPr lang="en-US" dirty="0"/>
                  <a:t>Master Theorem says:</a:t>
                </a:r>
              </a:p>
              <a:p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log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fName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=1 ?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𝑢𝑚𝑚𝑚</m:t>
                        </m:r>
                      </m:e>
                    </m:func>
                  </m:oMath>
                </a14:m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566EB31-55D6-4609-9808-5A4544F54DF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354914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A4203B-EAE3-40A0-88E0-03EC487EF8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Master Theorem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EACBDA9-3699-4D03-86C7-0C55772EECE5}"/>
                  </a:ext>
                </a:extLst>
              </p:cNvPr>
              <p:cNvSpPr txBox="1"/>
              <p:nvPr/>
            </p:nvSpPr>
            <p:spPr>
              <a:xfrm>
                <a:off x="575238" y="2264305"/>
                <a:ext cx="4868384" cy="9766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𝑇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              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if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is</m:t>
                              </m:r>
                              <m: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at</m:t>
                              </m:r>
                              <m: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most</m:t>
                              </m:r>
                              <m: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some</m:t>
                              </m:r>
                              <m: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constant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𝑎𝑇</m:t>
                              </m:r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num>
                                    <m:den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𝑏</m:t>
                                      </m:r>
                                    </m:den>
                                  </m:f>
                                </m:e>
                              </m:d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</m:d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                   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otherwise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</m:eqAr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EACBDA9-3699-4D03-86C7-0C55772EEC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238" y="2264305"/>
                <a:ext cx="4868384" cy="97661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B89ECE2-AB85-4378-9EB0-3588C992AEC4}"/>
                  </a:ext>
                </a:extLst>
              </p:cNvPr>
              <p:cNvSpPr/>
              <p:nvPr/>
            </p:nvSpPr>
            <p:spPr>
              <a:xfrm>
                <a:off x="575239" y="1427903"/>
                <a:ext cx="714817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Given a recurrence of the following form, where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𝑑</m:t>
                    </m:r>
                  </m:oMath>
                </a14:m>
                <a:r>
                  <a:rPr lang="en-US" dirty="0"/>
                  <a:t> are constants:</a:t>
                </a:r>
              </a:p>
            </p:txBody>
          </p:sp>
        </mc:Choice>
        <mc:Fallback xmlns="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B89ECE2-AB85-4378-9EB0-3588C992AEC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239" y="1427903"/>
                <a:ext cx="7148175" cy="369332"/>
              </a:xfrm>
              <a:prstGeom prst="rect">
                <a:avLst/>
              </a:prstGeom>
              <a:blipFill>
                <a:blip r:embed="rId3"/>
                <a:stretch>
                  <a:fillRect l="-682" t="-8197" r="-682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74304B6E-1892-4A85-82A4-ED1E0BF1E703}"/>
                  </a:ext>
                </a:extLst>
              </p:cNvPr>
              <p:cNvSpPr/>
              <p:nvPr/>
            </p:nvSpPr>
            <p:spPr>
              <a:xfrm>
                <a:off x="937285" y="3261460"/>
                <a:ext cx="223182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latin typeface="Segoe UI Historic" panose="020B0502040204020203" pitchFamily="34" charset="0"/>
                    <a:ea typeface="Segoe UI Historic" panose="020B0502040204020203" pitchFamily="34" charset="0"/>
                    <a:cs typeface="Segoe UI Historic" panose="020B0502040204020203" pitchFamily="34" charset="0"/>
                  </a:rPr>
                  <a:t>Where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Segoe UI Historic" panose="020B0502040204020203" pitchFamily="34" charset="0"/>
                        <a:cs typeface="Segoe UI Historic" panose="020B0502040204020203" pitchFamily="34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Segoe UI Historic" panose="020B0502040204020203" pitchFamily="34" charset="0"/>
                            <a:cs typeface="Segoe UI Historic" panose="020B0502040204020203" pitchFamily="34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Segoe UI Historic" panose="020B0502040204020203" pitchFamily="34" charset="0"/>
                            <a:cs typeface="Segoe UI Historic" panose="020B0502040204020203" pitchFamily="34" charset="0"/>
                          </a:rPr>
                          <m:t>𝑛</m:t>
                        </m:r>
                      </m:e>
                    </m:d>
                  </m:oMath>
                </a14:m>
                <a:r>
                  <a:rPr lang="en-US" dirty="0">
                    <a:latin typeface="Segoe UI Historic" panose="020B0502040204020203" pitchFamily="34" charset="0"/>
                    <a:ea typeface="Segoe UI Historic" panose="020B0502040204020203" pitchFamily="34" charset="0"/>
                    <a:cs typeface="Segoe UI Historic" panose="020B0502040204020203" pitchFamily="34" charset="0"/>
                  </a:rPr>
                  <a:t> is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  <a:ea typeface="Segoe UI Historic" panose="020B0502040204020203" pitchFamily="34" charset="0"/>
                        <a:cs typeface="Segoe UI Historic" panose="020B0502040204020203" pitchFamily="34" charset="0"/>
                      </a:rPr>
                      <m:t>Θ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Segoe UI Historic" panose="020B0502040204020203" pitchFamily="34" charset="0"/>
                            <a:cs typeface="Segoe UI Historic" panose="020B0502040204020203" pitchFamily="34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Segoe UI Historic" panose="020B0502040204020203" pitchFamily="34" charset="0"/>
                                <a:cs typeface="Segoe UI Historic" panose="020B0502040204020203" pitchFamily="34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Segoe UI Historic" panose="020B0502040204020203" pitchFamily="34" charset="0"/>
                                <a:cs typeface="Segoe UI Historic" panose="020B0502040204020203" pitchFamily="34" charset="0"/>
                              </a:rPr>
                              <m:t>𝑛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Segoe UI Historic" panose="020B0502040204020203" pitchFamily="34" charset="0"/>
                                <a:cs typeface="Segoe UI Historic" panose="020B0502040204020203" pitchFamily="34" charset="0"/>
                              </a:rPr>
                              <m:t>𝑐</m:t>
                            </m:r>
                          </m:sup>
                        </m:sSup>
                      </m:e>
                    </m:d>
                  </m:oMath>
                </a14:m>
                <a:endParaRPr lang="en-US" dirty="0"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endParaRPr>
              </a:p>
            </p:txBody>
          </p:sp>
        </mc:Choice>
        <mc:Fallback xmlns="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74304B6E-1892-4A85-82A4-ED1E0BF1E70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7285" y="3261460"/>
                <a:ext cx="2231829" cy="369332"/>
              </a:xfrm>
              <a:prstGeom prst="rect">
                <a:avLst/>
              </a:prstGeom>
              <a:blipFill>
                <a:blip r:embed="rId4"/>
                <a:stretch>
                  <a:fillRect l="-2459" t="-6557" b="-262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1159F6D-FEDA-4922-85E1-8249611178B6}"/>
                  </a:ext>
                </a:extLst>
              </p:cNvPr>
              <p:cNvSpPr txBox="1"/>
              <p:nvPr/>
            </p:nvSpPr>
            <p:spPr>
              <a:xfrm>
                <a:off x="3534447" y="4003414"/>
                <a:ext cx="138570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𝑇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∈</m:t>
                      </m:r>
                      <m:r>
                        <m:rPr>
                          <m:sty m:val="p"/>
                        </m:rPr>
                        <a:rPr lang="el-GR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Θ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1159F6D-FEDA-4922-85E1-8249611178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34447" y="4003414"/>
                <a:ext cx="1385700" cy="276999"/>
              </a:xfrm>
              <a:prstGeom prst="rect">
                <a:avLst/>
              </a:prstGeom>
              <a:blipFill>
                <a:blip r:embed="rId5"/>
                <a:stretch>
                  <a:fillRect l="-3524" b="-1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BB4AF6B2-DB00-40E0-9390-C2BC4D576EF0}"/>
                  </a:ext>
                </a:extLst>
              </p:cNvPr>
              <p:cNvSpPr txBox="1"/>
              <p:nvPr/>
            </p:nvSpPr>
            <p:spPr>
              <a:xfrm>
                <a:off x="1404199" y="4003415"/>
                <a:ext cx="107157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</m:fName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</m:func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𝑐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BB4AF6B2-DB00-40E0-9390-C2BC4D576E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4199" y="4003415"/>
                <a:ext cx="1071575" cy="276999"/>
              </a:xfrm>
              <a:prstGeom prst="rect">
                <a:avLst/>
              </a:prstGeom>
              <a:blipFill>
                <a:blip r:embed="rId6"/>
                <a:stretch>
                  <a:fillRect l="-6818" r="-1136" b="-4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846DCF1-59C9-4529-BD41-935F52443C90}"/>
                  </a:ext>
                </a:extLst>
              </p:cNvPr>
              <p:cNvSpPr txBox="1"/>
              <p:nvPr/>
            </p:nvSpPr>
            <p:spPr>
              <a:xfrm>
                <a:off x="1404198" y="4651805"/>
                <a:ext cx="107157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</m:fName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</m:func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𝑐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846DCF1-59C9-4529-BD41-935F52443C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4198" y="4651805"/>
                <a:ext cx="1071575" cy="276999"/>
              </a:xfrm>
              <a:prstGeom prst="rect">
                <a:avLst/>
              </a:prstGeom>
              <a:blipFill>
                <a:blip r:embed="rId7"/>
                <a:stretch>
                  <a:fillRect l="-6818" r="-1136" b="-369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29CA21FF-E4BB-4041-9F8A-DA12B2611B74}"/>
                  </a:ext>
                </a:extLst>
              </p:cNvPr>
              <p:cNvSpPr txBox="1"/>
              <p:nvPr/>
            </p:nvSpPr>
            <p:spPr>
              <a:xfrm>
                <a:off x="3534446" y="4632326"/>
                <a:ext cx="197400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𝑇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∈</m:t>
                      </m:r>
                      <m:r>
                        <m:rPr>
                          <m:sty m:val="p"/>
                        </m:rPr>
                        <a:rPr lang="el-GR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Θ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sup>
                          </m:sSup>
                          <m:func>
                            <m:func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log</m:t>
                              </m:r>
                            </m:fNam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e>
                          </m:func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29CA21FF-E4BB-4041-9F8A-DA12B2611B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34446" y="4632326"/>
                <a:ext cx="1974002" cy="276999"/>
              </a:xfrm>
              <a:prstGeom prst="rect">
                <a:avLst/>
              </a:prstGeom>
              <a:blipFill>
                <a:blip r:embed="rId8"/>
                <a:stretch>
                  <a:fillRect l="-309" t="-2222" b="-3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43D9033-F4EB-4A00-8CE7-2036BF08F6D6}"/>
                  </a:ext>
                </a:extLst>
              </p:cNvPr>
              <p:cNvSpPr txBox="1"/>
              <p:nvPr/>
            </p:nvSpPr>
            <p:spPr>
              <a:xfrm>
                <a:off x="1410251" y="5282946"/>
                <a:ext cx="107157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</m:fName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</m:func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&gt;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𝑐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43D9033-F4EB-4A00-8CE7-2036BF08F6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0251" y="5282946"/>
                <a:ext cx="1071575" cy="276999"/>
              </a:xfrm>
              <a:prstGeom prst="rect">
                <a:avLst/>
              </a:prstGeom>
              <a:blipFill>
                <a:blip r:embed="rId9"/>
                <a:stretch>
                  <a:fillRect l="-6818" r="-1136" b="-4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1C88FE92-BB91-49DC-A757-30A07E7F7A22}"/>
                  </a:ext>
                </a:extLst>
              </p:cNvPr>
              <p:cNvSpPr txBox="1"/>
              <p:nvPr/>
            </p:nvSpPr>
            <p:spPr>
              <a:xfrm>
                <a:off x="3534446" y="5261238"/>
                <a:ext cx="1804789" cy="3126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𝑇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∈</m:t>
                      </m:r>
                      <m:r>
                        <m:rPr>
                          <m:sty m:val="p"/>
                        </m:rPr>
                        <a:rPr lang="el-GR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Θ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p>
                              <m:func>
                                <m:func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>
                                          <a:latin typeface="Cambria Math" panose="02040503050406030204" pitchFamily="18" charset="0"/>
                                        </a:rPr>
                                        <m:t>log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𝑏</m:t>
                                      </m:r>
                                    </m:sub>
                                  </m:sSub>
                                </m:fName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</m:func>
                            </m:sup>
                          </m:sSup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1C88FE92-BB91-49DC-A757-30A07E7F7A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34446" y="5261238"/>
                <a:ext cx="1804789" cy="312650"/>
              </a:xfrm>
              <a:prstGeom prst="rect">
                <a:avLst/>
              </a:prstGeom>
              <a:blipFill>
                <a:blip r:embed="rId10"/>
                <a:stretch>
                  <a:fillRect l="-2703" t="-3922" b="-39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>
            <a:extLst>
              <a:ext uri="{FF2B5EF4-FFF2-40B4-BE49-F238E27FC236}">
                <a16:creationId xmlns:a16="http://schemas.microsoft.com/office/drawing/2014/main" id="{79721D88-629C-461F-91F9-2DBBA92F9BD9}"/>
              </a:ext>
            </a:extLst>
          </p:cNvPr>
          <p:cNvSpPr txBox="1"/>
          <p:nvPr/>
        </p:nvSpPr>
        <p:spPr>
          <a:xfrm>
            <a:off x="937285" y="3971621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If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ABEFAA0-9190-4E39-9CEF-501081096C43}"/>
              </a:ext>
            </a:extLst>
          </p:cNvPr>
          <p:cNvSpPr txBox="1"/>
          <p:nvPr/>
        </p:nvSpPr>
        <p:spPr>
          <a:xfrm>
            <a:off x="937285" y="4606926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If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2FDB6A2-4B37-4DD2-AF9D-0A9652DB0714}"/>
              </a:ext>
            </a:extLst>
          </p:cNvPr>
          <p:cNvSpPr txBox="1"/>
          <p:nvPr/>
        </p:nvSpPr>
        <p:spPr>
          <a:xfrm>
            <a:off x="937285" y="5236780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If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D73B4D8-5605-44BC-8E80-E7417F4AFAC7}"/>
              </a:ext>
            </a:extLst>
          </p:cNvPr>
          <p:cNvSpPr txBox="1"/>
          <p:nvPr/>
        </p:nvSpPr>
        <p:spPr>
          <a:xfrm>
            <a:off x="2689960" y="3971621"/>
            <a:ext cx="630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2DF24CC-90B1-4019-9E4F-F57452D6F17C}"/>
              </a:ext>
            </a:extLst>
          </p:cNvPr>
          <p:cNvSpPr txBox="1"/>
          <p:nvPr/>
        </p:nvSpPr>
        <p:spPr>
          <a:xfrm>
            <a:off x="2689959" y="4606926"/>
            <a:ext cx="630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66EB512-096D-4D07-9126-5CFEAA836783}"/>
              </a:ext>
            </a:extLst>
          </p:cNvPr>
          <p:cNvSpPr txBox="1"/>
          <p:nvPr/>
        </p:nvSpPr>
        <p:spPr>
          <a:xfrm>
            <a:off x="2645092" y="5236780"/>
            <a:ext cx="630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523562DA-DF82-4EE5-9C8F-D5B4F04856D6}"/>
                  </a:ext>
                </a:extLst>
              </p:cNvPr>
              <p:cNvSpPr/>
              <p:nvPr/>
            </p:nvSpPr>
            <p:spPr>
              <a:xfrm>
                <a:off x="7223489" y="2265729"/>
                <a:ext cx="4031226" cy="97667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𝑇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num>
                                    <m:den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d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𝑂</m:t>
                              </m:r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  <m:func>
                                    <m:func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>
                                          <a:latin typeface="Cambria Math" panose="02040503050406030204" pitchFamily="18" charset="0"/>
                                        </a:rPr>
                                        <m:t>log</m:t>
                                      </m:r>
                                    </m:fName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e>
                                  </m:func>
                                </m:e>
                              </m:d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if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≥2</m:t>
                              </m:r>
                            </m:e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𝑂</m:t>
                              </m:r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e>
                              </m:d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  </m:t>
                              </m:r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           </m:t>
                              </m:r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othwerwise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br>
                  <a:rPr lang="en-US" dirty="0"/>
                </a:br>
                <a:endParaRPr lang="en-US" dirty="0"/>
              </a:p>
            </p:txBody>
          </p:sp>
        </mc:Choice>
        <mc:Fallback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523562DA-DF82-4EE5-9C8F-D5B4F04856D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489" y="2265729"/>
                <a:ext cx="4031226" cy="976678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381204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9A8B94-1C82-45E5-A228-6F0C36764D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Pause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28BD5A6-AAE2-4EB0-9BEF-0861F1A3BBC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Lets get some intuition </a:t>
                </a:r>
              </a:p>
              <a:p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func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is closest to which of these:</a:t>
                </a:r>
                <a:br>
                  <a:rPr lang="en-US" dirty="0"/>
                </a:br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1.1</m:t>
                            </m:r>
                          </m:sup>
                        </m:sSup>
                      </m:e>
                    </m:d>
                  </m:oMath>
                </a14:m>
                <a:endParaRPr lang="en-US" b="0" dirty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ad>
                          <m:radPr>
                            <m:degHide m:val="on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rad>
                      </m:e>
                    </m:d>
                  </m:oMath>
                </a14:m>
                <a:endParaRPr lang="en-US" b="0" dirty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28BD5A6-AAE2-4EB0-9BEF-0861F1A3BBC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54" t="-2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4032424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9A8B94-1C82-45E5-A228-6F0C36764D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Pause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28BD5A6-AAE2-4EB0-9BEF-0861F1A3BBC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Lets get some intuition </a:t>
                </a:r>
              </a:p>
              <a:p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func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is closest to which of these:</a:t>
                </a:r>
                <a:br>
                  <a:rPr lang="en-US" dirty="0"/>
                </a:br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1.1</m:t>
                            </m:r>
                          </m:sup>
                        </m:sSup>
                      </m:e>
                    </m:d>
                  </m:oMath>
                </a14:m>
                <a:endParaRPr lang="en-US" b="0" dirty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ad>
                          <m:radPr>
                            <m:degHide m:val="on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rad>
                      </m:e>
                    </m:d>
                  </m:oMath>
                </a14:m>
                <a:endParaRPr lang="en-US" b="0" dirty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28BD5A6-AAE2-4EB0-9BEF-0861F1A3BBC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54" t="-2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236B60C-DC5E-4F58-AD10-0FE3B0D138A8}"/>
                  </a:ext>
                </a:extLst>
              </p:cNvPr>
              <p:cNvSpPr txBox="1"/>
              <p:nvPr/>
            </p:nvSpPr>
            <p:spPr>
              <a:xfrm>
                <a:off x="4844845" y="3819832"/>
                <a:ext cx="5302045" cy="1200329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So we’d expect to get an answer between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Θ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𝑛</m:t>
                    </m:r>
                    <m:func>
                      <m:func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func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and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Θ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1.1</m:t>
                        </m:r>
                      </m:sup>
                    </m:sSup>
                    <m:func>
                      <m:func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func>
                  </m:oMath>
                </a14:m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, but closer to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Θ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𝑛</m:t>
                    </m:r>
                    <m:func>
                      <m:func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func>
                  </m:oMath>
                </a14:m>
                <a:endPara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endParaRPr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236B60C-DC5E-4F58-AD10-0FE3B0D138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44845" y="3819832"/>
                <a:ext cx="5302045" cy="1200329"/>
              </a:xfrm>
              <a:prstGeom prst="rect">
                <a:avLst/>
              </a:prstGeom>
              <a:blipFill>
                <a:blip r:embed="rId3"/>
                <a:stretch>
                  <a:fillRect l="-1600" t="-2475" b="-9406"/>
                </a:stretch>
              </a:blipFill>
              <a:ln w="28575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>
            <a:extLst>
              <a:ext uri="{FF2B5EF4-FFF2-40B4-BE49-F238E27FC236}">
                <a16:creationId xmlns:a16="http://schemas.microsoft.com/office/drawing/2014/main" id="{2EB9BB18-F6DA-467D-B73D-0ECCAA83528B}"/>
              </a:ext>
            </a:extLst>
          </p:cNvPr>
          <p:cNvSpPr/>
          <p:nvPr/>
        </p:nvSpPr>
        <p:spPr>
          <a:xfrm>
            <a:off x="501445" y="3524864"/>
            <a:ext cx="1246239" cy="501445"/>
          </a:xfrm>
          <a:prstGeom prst="rect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81158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C077A4-3C51-4328-8393-E53E5A31AE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Master Theorem, v2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B4FE76C-49D9-437C-9ED2-E499A9AADEA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5240" y="4667865"/>
                <a:ext cx="11187258" cy="1641496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Θ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p>
                          <m:sSupPr>
                            <m:ctrlPr>
                              <a:rPr lang="en-US" b="0" i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log</m:t>
                            </m:r>
                          </m:e>
                          <m:sup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fName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func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r>
                  <a:rPr lang="en-US" dirty="0"/>
                  <a:t>i.e.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Θ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⋅</m:t>
                    </m:r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</m:e>
                    </m:func>
                    <m:r>
                      <a:rPr lang="en-US" b="0" i="1" smtClean="0">
                        <a:latin typeface="Cambria Math" panose="02040503050406030204" pitchFamily="18" charset="0"/>
                      </a:rPr>
                      <m:t>⋅</m:t>
                    </m:r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</m:e>
                    </m:func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B4FE76C-49D9-437C-9ED2-E499A9AADEA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5240" y="4667865"/>
                <a:ext cx="11187258" cy="1641496"/>
              </a:xfrm>
              <a:blipFill>
                <a:blip r:embed="rId2"/>
                <a:stretch>
                  <a:fillRect l="-6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417AD09A-3533-4FCE-A6AE-2510DB9206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5240" y="1463857"/>
            <a:ext cx="11187258" cy="293456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B81EDEB-C537-4789-A18C-E34B3A27A960}"/>
              </a:ext>
            </a:extLst>
          </p:cNvPr>
          <p:cNvSpPr txBox="1"/>
          <p:nvPr/>
        </p:nvSpPr>
        <p:spPr>
          <a:xfrm>
            <a:off x="5014453" y="6209471"/>
            <a:ext cx="69545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https://en.wikipedia.org/wiki/Master_theorem_(analysis_of_algorithms)</a:t>
            </a:r>
          </a:p>
        </p:txBody>
      </p:sp>
    </p:spTree>
    <p:extLst>
      <p:ext uri="{BB962C8B-B14F-4D97-AF65-F5344CB8AC3E}">
        <p14:creationId xmlns:p14="http://schemas.microsoft.com/office/powerpoint/2010/main" val="407144988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FE4557-9295-4CF7-A032-9F31BBACE5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Counting Across the Middle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8EBE51-F7B7-4770-A8DB-A6A5F0B785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 sort the array first! As a preprocessing step</a:t>
            </a:r>
          </a:p>
          <a:p>
            <a:r>
              <a:rPr lang="en-US" dirty="0"/>
              <a:t>Then count the inversions. </a:t>
            </a:r>
          </a:p>
          <a:p>
            <a:endParaRPr lang="en-US" dirty="0"/>
          </a:p>
          <a:p>
            <a:r>
              <a:rPr lang="en-US" dirty="0"/>
              <a:t>What’s the problem?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Ok, sort as part of the process.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C656ABC-4F35-45EE-B087-8D0B78541A1F}"/>
              </a:ext>
            </a:extLst>
          </p:cNvPr>
          <p:cNvSpPr txBox="1"/>
          <p:nvPr/>
        </p:nvSpPr>
        <p:spPr>
          <a:xfrm>
            <a:off x="848032" y="3591232"/>
            <a:ext cx="6784258" cy="523220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3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When you sort, the inversions disappear</a:t>
            </a:r>
          </a:p>
        </p:txBody>
      </p:sp>
    </p:spTree>
    <p:extLst>
      <p:ext uri="{BB962C8B-B14F-4D97-AF65-F5344CB8AC3E}">
        <p14:creationId xmlns:p14="http://schemas.microsoft.com/office/powerpoint/2010/main" val="3497925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D3F6D5-E5F3-435D-B75A-594CC63374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Almost there…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332906-CB64-4E7D-AF78-8E77EAEAD7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int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CountInversions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(A, int start, int stop)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inversions = 0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if(start &gt;= stop)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return 0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int midpoint = (stop-start)/2 + start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inversions +=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CountInversions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(A, start, midpoint)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inversions +=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CountInversions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(A, midpoint+1, end)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sort(A, midpoint+1, end)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for(int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=start;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&lt;= midpoint;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++)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int k =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binarySearch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(A, midpoint+1, end,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inversions += k-(midpoint+1)+1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return inversions</a:t>
            </a:r>
          </a:p>
        </p:txBody>
      </p:sp>
    </p:spTree>
    <p:extLst>
      <p:ext uri="{BB962C8B-B14F-4D97-AF65-F5344CB8AC3E}">
        <p14:creationId xmlns:p14="http://schemas.microsoft.com/office/powerpoint/2010/main" val="364684588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056204-5EE7-4ECB-AE6A-1B685B20C0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Just a </a:t>
            </a:r>
            <a:r>
              <a:rPr lang="en-US" dirty="0" err="1"/>
              <a:t>liiiiiittle</a:t>
            </a:r>
            <a:r>
              <a:rPr lang="en-US" dirty="0"/>
              <a:t> better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0612E36-A07E-43DE-B18D-C98AE210ADA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Sort the left subarray too!</a:t>
                </a:r>
              </a:p>
              <a:p>
                <a:r>
                  <a:rPr lang="en-US" dirty="0"/>
                  <a:t>Can that help us?</a:t>
                </a:r>
              </a:p>
              <a:p>
                <a:endParaRPr lang="en-US" dirty="0"/>
              </a:p>
              <a:p>
                <a:r>
                  <a:rPr lang="en-US" dirty="0"/>
                  <a:t>If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</m:oMath>
                </a14:m>
                <a:r>
                  <a:rPr lang="en-US" dirty="0"/>
                  <a:t> is an inversion then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+1,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+2, 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</m:oMath>
                </a14:m>
                <a:r>
                  <a:rPr lang="en-US" dirty="0"/>
                  <a:t>, and, …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−1,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</m:oMath>
                </a14:m>
                <a:r>
                  <a:rPr lang="en-US" dirty="0"/>
                  <a:t> are also inversions. </a:t>
                </a:r>
              </a:p>
              <a:p>
                <a:r>
                  <a:rPr lang="en-US" dirty="0"/>
                  <a:t>Don’t have to binary search every time, can just “march down” lists.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0612E36-A07E-43DE-B18D-C98AE210ADA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 t="-2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7325240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151FAC-1850-447E-B012-E9CE7BA9D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Sorted example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338221E-9070-446D-92C1-A3A20CC5D06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5240" y="3060289"/>
                <a:ext cx="11187258" cy="3605982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0,5</m:t>
                        </m:r>
                      </m:e>
                    </m:d>
                  </m:oMath>
                </a14:m>
                <a:r>
                  <a:rPr lang="en-US" dirty="0"/>
                  <a:t> is an inversion.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1,5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, 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2,5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, 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3,5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, (4,5)</m:t>
                    </m:r>
                  </m:oMath>
                </a14:m>
                <a:r>
                  <a:rPr lang="en-US" dirty="0"/>
                  <a:t> are too!</a:t>
                </a:r>
              </a:p>
              <a:p>
                <a:r>
                  <a:rPr lang="en-US" dirty="0"/>
                  <a:t>Know everything we need to about index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5.</m:t>
                    </m:r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(0,6)</m:t>
                    </m:r>
                  </m:oMath>
                </a14:m>
                <a:r>
                  <a:rPr lang="en-US" dirty="0"/>
                  <a:t> is not an inversion.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0,7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…,(0,9)</m:t>
                    </m:r>
                  </m:oMath>
                </a14:m>
                <a:r>
                  <a:rPr lang="en-US" dirty="0"/>
                  <a:t> aren’t either.</a:t>
                </a:r>
              </a:p>
              <a:p>
                <a:r>
                  <a:rPr lang="en-US" dirty="0"/>
                  <a:t>Know everything we need to about index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dirty="0"/>
                  <a:t>.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(1,6)</m:t>
                    </m:r>
                  </m:oMath>
                </a14:m>
                <a:r>
                  <a:rPr lang="en-US" dirty="0"/>
                  <a:t> is an inversion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,6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,7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,(2,8)</m:t>
                    </m:r>
                  </m:oMath>
                </a14:m>
                <a:r>
                  <a:rPr lang="en-US" dirty="0"/>
                  <a:t> are too!</a:t>
                </a:r>
              </a:p>
              <a:p>
                <a:r>
                  <a:rPr lang="en-US" dirty="0"/>
                  <a:t>Know everything we need to about index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6</m:t>
                    </m:r>
                  </m:oMath>
                </a14:m>
                <a:r>
                  <a:rPr lang="en-US" dirty="0"/>
                  <a:t>. …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338221E-9070-446D-92C1-A3A20CC5D06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5240" y="3060289"/>
                <a:ext cx="11187258" cy="3605982"/>
              </a:xfrm>
              <a:blipFill>
                <a:blip r:embed="rId2"/>
                <a:stretch>
                  <a:fillRect l="-654" t="-28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Content Placeholder 6">
            <a:extLst>
              <a:ext uri="{FF2B5EF4-FFF2-40B4-BE49-F238E27FC236}">
                <a16:creationId xmlns:a16="http://schemas.microsoft.com/office/drawing/2014/main" id="{78946CB1-7023-4B25-B807-2B2DDE2BF6E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84486663"/>
              </p:ext>
            </p:extLst>
          </p:nvPr>
        </p:nvGraphicFramePr>
        <p:xfrm>
          <a:off x="6353115" y="1427436"/>
          <a:ext cx="5039835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7967">
                  <a:extLst>
                    <a:ext uri="{9D8B030D-6E8A-4147-A177-3AD203B41FA5}">
                      <a16:colId xmlns:a16="http://schemas.microsoft.com/office/drawing/2014/main" val="2072861410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356923517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527777151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2267190905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306038017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5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6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7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8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9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46976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0267970"/>
                  </a:ext>
                </a:extLst>
              </a:tr>
            </a:tbl>
          </a:graphicData>
        </a:graphic>
      </p:graphicFrame>
      <p:graphicFrame>
        <p:nvGraphicFramePr>
          <p:cNvPr id="5" name="Content Placeholder 6">
            <a:extLst>
              <a:ext uri="{FF2B5EF4-FFF2-40B4-BE49-F238E27FC236}">
                <a16:creationId xmlns:a16="http://schemas.microsoft.com/office/drawing/2014/main" id="{6CC0B2B3-5E6A-4835-9549-8719987125F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85388229"/>
              </p:ext>
            </p:extLst>
          </p:nvPr>
        </p:nvGraphicFramePr>
        <p:xfrm>
          <a:off x="575239" y="1427436"/>
          <a:ext cx="5039835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7967">
                  <a:extLst>
                    <a:ext uri="{9D8B030D-6E8A-4147-A177-3AD203B41FA5}">
                      <a16:colId xmlns:a16="http://schemas.microsoft.com/office/drawing/2014/main" val="983350392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314353596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726848549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921703917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30510973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0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1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2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3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4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46976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57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91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0267970"/>
                  </a:ext>
                </a:extLst>
              </a:tr>
            </a:tbl>
          </a:graphicData>
        </a:graphic>
      </p:graphicFrame>
      <p:sp>
        <p:nvSpPr>
          <p:cNvPr id="6" name="Arrow: Up 5">
            <a:extLst>
              <a:ext uri="{FF2B5EF4-FFF2-40B4-BE49-F238E27FC236}">
                <a16:creationId xmlns:a16="http://schemas.microsoft.com/office/drawing/2014/main" id="{845EEE58-AE04-47EC-BAF5-35264D54FAE7}"/>
              </a:ext>
            </a:extLst>
          </p:cNvPr>
          <p:cNvSpPr/>
          <p:nvPr/>
        </p:nvSpPr>
        <p:spPr>
          <a:xfrm>
            <a:off x="811161" y="2169116"/>
            <a:ext cx="553065" cy="669949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rrow: Up 6">
            <a:extLst>
              <a:ext uri="{FF2B5EF4-FFF2-40B4-BE49-F238E27FC236}">
                <a16:creationId xmlns:a16="http://schemas.microsoft.com/office/drawing/2014/main" id="{9146587D-28D5-4344-B0A5-68F4C916B538}"/>
              </a:ext>
            </a:extLst>
          </p:cNvPr>
          <p:cNvSpPr/>
          <p:nvPr/>
        </p:nvSpPr>
        <p:spPr>
          <a:xfrm>
            <a:off x="6576928" y="2169116"/>
            <a:ext cx="553065" cy="669949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979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3.7037E-6 L 0.08385 0.00162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93" y="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3.7037E-6 L 0.08255 0.0037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28" y="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385 0.00162 L 0.16667 -0.00278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41" y="-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7" grpId="1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151FAC-1850-447E-B012-E9CE7BA9D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 general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338221E-9070-446D-92C1-A3A20CC5D06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5240" y="3060289"/>
                <a:ext cx="11187258" cy="3605982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In general:</a:t>
                </a:r>
              </a:p>
              <a:p>
                <a:r>
                  <a:rPr lang="en-US" dirty="0"/>
                  <a:t>If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an inversion, have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dirty="0"/>
                  <a:t>) inversions. Increase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</m:oMath>
                </a14:m>
                <a:r>
                  <a:rPr lang="en-US" dirty="0"/>
                  <a:t>.</a:t>
                </a:r>
              </a:p>
              <a:p>
                <a:r>
                  <a:rPr lang="en-US" dirty="0"/>
                  <a:t>If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not an inversion, increase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dirty="0"/>
                  <a:t>.</a:t>
                </a:r>
              </a:p>
              <a:p>
                <a:endParaRPr lang="en-US" dirty="0"/>
              </a:p>
              <a:p>
                <a:r>
                  <a:rPr lang="en-US" dirty="0"/>
                  <a:t>Time to iterate?…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Θ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338221E-9070-446D-92C1-A3A20CC5D06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5240" y="3060289"/>
                <a:ext cx="11187258" cy="3605982"/>
              </a:xfrm>
              <a:blipFill>
                <a:blip r:embed="rId2"/>
                <a:stretch>
                  <a:fillRect l="-654" t="-28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Content Placeholder 6">
            <a:extLst>
              <a:ext uri="{FF2B5EF4-FFF2-40B4-BE49-F238E27FC236}">
                <a16:creationId xmlns:a16="http://schemas.microsoft.com/office/drawing/2014/main" id="{78946CB1-7023-4B25-B807-2B2DDE2BF6E8}"/>
              </a:ext>
            </a:extLst>
          </p:cNvPr>
          <p:cNvGraphicFramePr>
            <a:graphicFrameLocks/>
          </p:cNvGraphicFramePr>
          <p:nvPr/>
        </p:nvGraphicFramePr>
        <p:xfrm>
          <a:off x="6353115" y="1427436"/>
          <a:ext cx="5039835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7967">
                  <a:extLst>
                    <a:ext uri="{9D8B030D-6E8A-4147-A177-3AD203B41FA5}">
                      <a16:colId xmlns:a16="http://schemas.microsoft.com/office/drawing/2014/main" val="2072861410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356923517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527777151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2267190905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306038017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5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6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7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8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9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46976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0267970"/>
                  </a:ext>
                </a:extLst>
              </a:tr>
            </a:tbl>
          </a:graphicData>
        </a:graphic>
      </p:graphicFrame>
      <p:graphicFrame>
        <p:nvGraphicFramePr>
          <p:cNvPr id="5" name="Content Placeholder 6">
            <a:extLst>
              <a:ext uri="{FF2B5EF4-FFF2-40B4-BE49-F238E27FC236}">
                <a16:creationId xmlns:a16="http://schemas.microsoft.com/office/drawing/2014/main" id="{6CC0B2B3-5E6A-4835-9549-8719987125FA}"/>
              </a:ext>
            </a:extLst>
          </p:cNvPr>
          <p:cNvGraphicFramePr>
            <a:graphicFrameLocks/>
          </p:cNvGraphicFramePr>
          <p:nvPr/>
        </p:nvGraphicFramePr>
        <p:xfrm>
          <a:off x="575239" y="1427436"/>
          <a:ext cx="5039835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7967">
                  <a:extLst>
                    <a:ext uri="{9D8B030D-6E8A-4147-A177-3AD203B41FA5}">
                      <a16:colId xmlns:a16="http://schemas.microsoft.com/office/drawing/2014/main" val="983350392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314353596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726848549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921703917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30510973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0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1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2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3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4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46976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57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91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0267970"/>
                  </a:ext>
                </a:extLst>
              </a:tr>
            </a:tbl>
          </a:graphicData>
        </a:graphic>
      </p:graphicFrame>
      <p:sp>
        <p:nvSpPr>
          <p:cNvPr id="6" name="Arrow: Up 5">
            <a:extLst>
              <a:ext uri="{FF2B5EF4-FFF2-40B4-BE49-F238E27FC236}">
                <a16:creationId xmlns:a16="http://schemas.microsoft.com/office/drawing/2014/main" id="{845EEE58-AE04-47EC-BAF5-35264D54FAE7}"/>
              </a:ext>
            </a:extLst>
          </p:cNvPr>
          <p:cNvSpPr/>
          <p:nvPr/>
        </p:nvSpPr>
        <p:spPr>
          <a:xfrm>
            <a:off x="811161" y="2169116"/>
            <a:ext cx="553065" cy="669949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rrow: Up 6">
            <a:extLst>
              <a:ext uri="{FF2B5EF4-FFF2-40B4-BE49-F238E27FC236}">
                <a16:creationId xmlns:a16="http://schemas.microsoft.com/office/drawing/2014/main" id="{9146587D-28D5-4344-B0A5-68F4C916B538}"/>
              </a:ext>
            </a:extLst>
          </p:cNvPr>
          <p:cNvSpPr/>
          <p:nvPr/>
        </p:nvSpPr>
        <p:spPr>
          <a:xfrm>
            <a:off x="6576928" y="2169116"/>
            <a:ext cx="553065" cy="669949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389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62D15E-9F2A-4894-99E1-C1353892B8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Divide &amp; Conquer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59B161-643B-4137-B903-6216A3E5B3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Algorithm Design Paradigm</a:t>
            </a:r>
          </a:p>
          <a:p>
            <a:endParaRPr lang="en-US" dirty="0"/>
          </a:p>
          <a:p>
            <a:r>
              <a:rPr lang="en-US" dirty="0"/>
              <a:t>1. Divide instance into subparts.</a:t>
            </a:r>
          </a:p>
          <a:p>
            <a:r>
              <a:rPr lang="en-US" dirty="0"/>
              <a:t>2. Solve the parts recursively.</a:t>
            </a:r>
          </a:p>
          <a:p>
            <a:r>
              <a:rPr lang="en-US" dirty="0"/>
              <a:t>3. Conquer by combining the answers </a:t>
            </a:r>
          </a:p>
        </p:txBody>
      </p:sp>
    </p:spTree>
    <p:extLst>
      <p:ext uri="{BB962C8B-B14F-4D97-AF65-F5344CB8AC3E}">
        <p14:creationId xmlns:p14="http://schemas.microsoft.com/office/powerpoint/2010/main" val="187880170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5134A9-62E1-470B-8DD3-A2349B1245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Does this…look familiar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A9E10B6-8176-4060-A411-917F00D555D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Having an arrow to a spot in two arrays, moving whichever is on the smaller value forward…</a:t>
                </a:r>
              </a:p>
              <a:p>
                <a:r>
                  <a:rPr lang="en-US" dirty="0"/>
                  <a:t>That’s how merge from </a:t>
                </a:r>
                <a:r>
                  <a:rPr lang="en-US" dirty="0" err="1"/>
                  <a:t>mergesort</a:t>
                </a:r>
                <a:r>
                  <a:rPr lang="en-US" dirty="0"/>
                  <a:t> works!</a:t>
                </a:r>
              </a:p>
              <a:p>
                <a:endParaRPr lang="en-US" dirty="0"/>
              </a:p>
              <a:p>
                <a:r>
                  <a:rPr lang="en-US" dirty="0"/>
                  <a:t>If we sort (by </a:t>
                </a:r>
                <a:r>
                  <a:rPr lang="en-US" dirty="0" err="1"/>
                  <a:t>mergesort</a:t>
                </a:r>
                <a:r>
                  <a:rPr lang="en-US" dirty="0"/>
                  <a:t>) and count inversions </a:t>
                </a:r>
                <a:r>
                  <a:rPr lang="en-US" b="1" dirty="0"/>
                  <a:t>as we’re merging</a:t>
                </a:r>
                <a:r>
                  <a:rPr lang="en-US" dirty="0"/>
                  <a:t> we save that log factor.</a:t>
                </a:r>
              </a:p>
              <a:p>
                <a:endParaRPr lang="en-US" dirty="0"/>
              </a:p>
              <a:p>
                <a:r>
                  <a:rPr lang="en-US" dirty="0"/>
                  <a:t>Running time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Θ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n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log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n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A9E10B6-8176-4060-A411-917F00D555D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 t="-2138" r="-22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6096113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AA62FB-73CE-4FDA-9D2C-92C94B0719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Another divide and conquer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F61963-8CE4-4574-99CF-00B2AFCF33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240" y="1463857"/>
            <a:ext cx="11187258" cy="2216796"/>
          </a:xfrm>
        </p:spPr>
        <p:txBody>
          <a:bodyPr/>
          <a:lstStyle/>
          <a:p>
            <a:r>
              <a:rPr lang="en-US" dirty="0"/>
              <a:t>Maximum subarray sum</a:t>
            </a:r>
          </a:p>
          <a:p>
            <a:endParaRPr lang="en-US" dirty="0"/>
          </a:p>
          <a:p>
            <a:r>
              <a:rPr lang="en-US" dirty="0"/>
              <a:t>Given: an array of integers (positive and negative), find the indices that give the maximum contiguous subarray sum.</a:t>
            </a:r>
          </a:p>
        </p:txBody>
      </p:sp>
      <p:graphicFrame>
        <p:nvGraphicFramePr>
          <p:cNvPr id="4" name="Content Placeholder 6">
            <a:extLst>
              <a:ext uri="{FF2B5EF4-FFF2-40B4-BE49-F238E27FC236}">
                <a16:creationId xmlns:a16="http://schemas.microsoft.com/office/drawing/2014/main" id="{CC05C797-339B-4585-9E2E-63F3C5112EB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46556926"/>
              </p:ext>
            </p:extLst>
          </p:nvPr>
        </p:nvGraphicFramePr>
        <p:xfrm>
          <a:off x="1977939" y="3680653"/>
          <a:ext cx="8063736" cy="82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7967">
                  <a:extLst>
                    <a:ext uri="{9D8B030D-6E8A-4147-A177-3AD203B41FA5}">
                      <a16:colId xmlns:a16="http://schemas.microsoft.com/office/drawing/2014/main" val="983350392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314353596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726848549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921703917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3051097305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2072861410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356923517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52777715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0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1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2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3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4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5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6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7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46976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-3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-1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-10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-4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0267970"/>
                  </a:ext>
                </a:extLst>
              </a:tr>
            </a:tbl>
          </a:graphicData>
        </a:graphic>
      </p:graphicFrame>
      <p:sp>
        <p:nvSpPr>
          <p:cNvPr id="5" name="Right Brace 4">
            <a:extLst>
              <a:ext uri="{FF2B5EF4-FFF2-40B4-BE49-F238E27FC236}">
                <a16:creationId xmlns:a16="http://schemas.microsoft.com/office/drawing/2014/main" id="{5CC5F15D-76CE-471D-8D52-C9AB458F3EB5}"/>
              </a:ext>
            </a:extLst>
          </p:cNvPr>
          <p:cNvSpPr/>
          <p:nvPr/>
        </p:nvSpPr>
        <p:spPr>
          <a:xfrm rot="5400000">
            <a:off x="4649429" y="2953285"/>
            <a:ext cx="759542" cy="3952568"/>
          </a:xfrm>
          <a:prstGeom prst="rightBrac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B4E5E50-A5C9-4BF3-AA26-191395A74B87}"/>
                  </a:ext>
                </a:extLst>
              </p:cNvPr>
              <p:cNvSpPr txBox="1"/>
              <p:nvPr/>
            </p:nvSpPr>
            <p:spPr>
              <a:xfrm>
                <a:off x="3620729" y="5427406"/>
                <a:ext cx="357648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Sum: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8</m:t>
                    </m:r>
                  </m:oMath>
                </a14:m>
                <a:endParaRPr lang="en-US" sz="2800" dirty="0">
                  <a:latin typeface="Segoe UI Semilight" panose="020B0402040204020203" pitchFamily="34" charset="0"/>
                  <a:cs typeface="Segoe UI Semilight" panose="020B0402040204020203" pitchFamily="34" charset="0"/>
                </a:endParaRPr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B4E5E50-A5C9-4BF3-AA26-191395A74B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0729" y="5427406"/>
                <a:ext cx="3576484" cy="523220"/>
              </a:xfrm>
              <a:prstGeom prst="rect">
                <a:avLst/>
              </a:prstGeom>
              <a:blipFill>
                <a:blip r:embed="rId2"/>
                <a:stretch>
                  <a:fillRect l="-3578" t="-11628" b="-313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169411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745D1B-F763-404F-85DE-FD7ACE2B6D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Maximum Subarray Sum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97FBD55-46E7-48EF-8237-F958DFF0FE4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Brute force: How many subarrays to check?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Θ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How long does it take to check a subarray?</a:t>
                </a:r>
              </a:p>
              <a:p>
                <a:r>
                  <a:rPr lang="en-US" dirty="0"/>
                  <a:t>If you keep track of partial sums, the overall algorithm can take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Θ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time.</a:t>
                </a:r>
              </a:p>
              <a:p>
                <a:endParaRPr lang="en-US" dirty="0"/>
              </a:p>
              <a:p>
                <a:r>
                  <a:rPr lang="en-US" dirty="0"/>
                  <a:t>Can we do better?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97FBD55-46E7-48EF-8237-F958DFF0FE4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 t="-2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6071876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3F2B3F-8632-41FE-A6A7-C1CB697C47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Maximum Contiguous Subarray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8F6D10-7C6B-47DF-BDEA-4C3E215844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1. Divide instance into subparts.</a:t>
            </a:r>
          </a:p>
          <a:p>
            <a:r>
              <a:rPr lang="en-US" dirty="0"/>
              <a:t>2. Solve the parts recursively.</a:t>
            </a:r>
          </a:p>
          <a:p>
            <a:r>
              <a:rPr lang="en-US" dirty="0"/>
              <a:t>3. Conquer by combining the answers </a:t>
            </a:r>
          </a:p>
          <a:p>
            <a:endParaRPr lang="en-US" dirty="0"/>
          </a:p>
          <a:p>
            <a:r>
              <a:rPr lang="en-US" dirty="0"/>
              <a:t>1. Split the array in half</a:t>
            </a:r>
          </a:p>
          <a:p>
            <a:r>
              <a:rPr lang="en-US" dirty="0"/>
              <a:t>2. Solve the parts recursively.</a:t>
            </a:r>
          </a:p>
          <a:p>
            <a:r>
              <a:rPr lang="en-US" dirty="0"/>
              <a:t>3. Just take the max?</a:t>
            </a:r>
          </a:p>
        </p:txBody>
      </p:sp>
    </p:spTree>
    <p:extLst>
      <p:ext uri="{BB962C8B-B14F-4D97-AF65-F5344CB8AC3E}">
        <p14:creationId xmlns:p14="http://schemas.microsoft.com/office/powerpoint/2010/main" val="78179554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340261-1B24-4202-9226-F459392799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Conquer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089BFF3-6B22-4F4A-B5B0-BF8D9E2726F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5240" y="4532070"/>
                <a:ext cx="11187258" cy="1777290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 Subarrays that cross have to be handled</a:t>
                </a:r>
              </a:p>
              <a:p>
                <a:endParaRPr lang="en-US" dirty="0"/>
              </a:p>
              <a:p>
                <a:r>
                  <a:rPr lang="en-US" dirty="0"/>
                  <a:t>Do we have to check all pairs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089BFF3-6B22-4F4A-B5B0-BF8D9E2726F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5240" y="4532070"/>
                <a:ext cx="11187258" cy="1777290"/>
              </a:xfrm>
              <a:blipFill>
                <a:blip r:embed="rId2"/>
                <a:stretch>
                  <a:fillRect l="-654" t="-58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Content Placeholder 6">
            <a:extLst>
              <a:ext uri="{FF2B5EF4-FFF2-40B4-BE49-F238E27FC236}">
                <a16:creationId xmlns:a16="http://schemas.microsoft.com/office/drawing/2014/main" id="{B7AEACCC-C990-4247-8E8E-6A48EF637F2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80484889"/>
              </p:ext>
            </p:extLst>
          </p:nvPr>
        </p:nvGraphicFramePr>
        <p:xfrm>
          <a:off x="1970565" y="1497891"/>
          <a:ext cx="8063736" cy="82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7967">
                  <a:extLst>
                    <a:ext uri="{9D8B030D-6E8A-4147-A177-3AD203B41FA5}">
                      <a16:colId xmlns:a16="http://schemas.microsoft.com/office/drawing/2014/main" val="983350392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314353596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726848549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921703917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3051097305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2072861410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356923517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52777715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0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1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2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3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4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5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6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7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46976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-3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-1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-10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-4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0267970"/>
                  </a:ext>
                </a:extLst>
              </a:tr>
            </a:tbl>
          </a:graphicData>
        </a:graphic>
      </p:graphicFrame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459E53E-27D2-47AA-90EB-68E516446093}"/>
              </a:ext>
            </a:extLst>
          </p:cNvPr>
          <p:cNvCxnSpPr>
            <a:cxnSpLocks/>
            <a:endCxn id="4" idx="0"/>
          </p:cNvCxnSpPr>
          <p:nvPr/>
        </p:nvCxnSpPr>
        <p:spPr>
          <a:xfrm flipV="1">
            <a:off x="5995218" y="1497891"/>
            <a:ext cx="7215" cy="1282182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ight Brace 9">
            <a:extLst>
              <a:ext uri="{FF2B5EF4-FFF2-40B4-BE49-F238E27FC236}">
                <a16:creationId xmlns:a16="http://schemas.microsoft.com/office/drawing/2014/main" id="{83FF8C91-71B6-4D75-B860-65EC60B79647}"/>
              </a:ext>
            </a:extLst>
          </p:cNvPr>
          <p:cNvSpPr/>
          <p:nvPr/>
        </p:nvSpPr>
        <p:spPr>
          <a:xfrm rot="5400000">
            <a:off x="3605980" y="1699124"/>
            <a:ext cx="759542" cy="2013155"/>
          </a:xfrm>
          <a:prstGeom prst="rightBrac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Brace 10">
            <a:extLst>
              <a:ext uri="{FF2B5EF4-FFF2-40B4-BE49-F238E27FC236}">
                <a16:creationId xmlns:a16="http://schemas.microsoft.com/office/drawing/2014/main" id="{E88D3391-8A64-4A2E-89D1-537815D332A4}"/>
              </a:ext>
            </a:extLst>
          </p:cNvPr>
          <p:cNvSpPr/>
          <p:nvPr/>
        </p:nvSpPr>
        <p:spPr>
          <a:xfrm rot="5400000">
            <a:off x="8156098" y="2212465"/>
            <a:ext cx="759542" cy="1050928"/>
          </a:xfrm>
          <a:prstGeom prst="rightBrac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86918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B02974-401E-46D0-AA34-7CD66D547C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Conquer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C3A7F8D-5690-4810-838D-41DCDAFAEEC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If the optimal subarray:</a:t>
                </a:r>
              </a:p>
              <a:p>
                <a:r>
                  <a:rPr lang="en-US" dirty="0"/>
                  <a:t> is only on the left – handled by the first recursive call.</a:t>
                </a:r>
              </a:p>
              <a:p>
                <a:r>
                  <a:rPr lang="en-US" dirty="0"/>
                  <a:t> is only on the right – handled by the second recursive call.</a:t>
                </a:r>
              </a:p>
              <a:p>
                <a:r>
                  <a:rPr lang="en-US" dirty="0"/>
                  <a:t> crosses the middle – TODO </a:t>
                </a:r>
              </a:p>
              <a:p>
                <a:endParaRPr lang="en-US" dirty="0"/>
              </a:p>
              <a:p>
                <a:r>
                  <a:rPr lang="en-US" dirty="0"/>
                  <a:t>Do we have to check all pairs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?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C3A7F8D-5690-4810-838D-41DCDAFAEEC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54" t="-2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Content Placeholder 6">
            <a:extLst>
              <a:ext uri="{FF2B5EF4-FFF2-40B4-BE49-F238E27FC236}">
                <a16:creationId xmlns:a16="http://schemas.microsoft.com/office/drawing/2014/main" id="{B5BA5B95-8D02-4DF3-986C-B4F95C995F3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2414779"/>
              </p:ext>
            </p:extLst>
          </p:nvPr>
        </p:nvGraphicFramePr>
        <p:xfrm>
          <a:off x="2162294" y="4901355"/>
          <a:ext cx="8063736" cy="82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7967">
                  <a:extLst>
                    <a:ext uri="{9D8B030D-6E8A-4147-A177-3AD203B41FA5}">
                      <a16:colId xmlns:a16="http://schemas.microsoft.com/office/drawing/2014/main" val="983350392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314353596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726848549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921703917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3051097305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2072861410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356923517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52777715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0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1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2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3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4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5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6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7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46976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-3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-1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-10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-4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0267970"/>
                  </a:ext>
                </a:extLst>
              </a:tr>
            </a:tbl>
          </a:graphicData>
        </a:graphic>
      </p:graphicFrame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9AC308E-83C9-41E9-938A-8A9515A5825D}"/>
              </a:ext>
            </a:extLst>
          </p:cNvPr>
          <p:cNvCxnSpPr>
            <a:cxnSpLocks/>
            <a:endCxn id="4" idx="0"/>
          </p:cNvCxnSpPr>
          <p:nvPr/>
        </p:nvCxnSpPr>
        <p:spPr>
          <a:xfrm flipV="1">
            <a:off x="6186947" y="4901355"/>
            <a:ext cx="7215" cy="1282182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283136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3BE2B2-3626-44FF-969F-2CD56000EA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Crossing Subarrays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2">
                <a:extLst>
                  <a:ext uri="{FF2B5EF4-FFF2-40B4-BE49-F238E27FC236}">
                    <a16:creationId xmlns:a16="http://schemas.microsoft.com/office/drawing/2014/main" id="{31EFE350-7DCD-4C25-B940-D8062FC3BFA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02371" y="1607573"/>
                <a:ext cx="11187258" cy="4896465"/>
              </a:xfrm>
              <a:prstGeom prst="rect">
                <a:avLst/>
              </a:prstGeom>
            </p:spPr>
            <p:txBody>
              <a:bodyPr vert="horz" lIns="45720" tIns="45720" rIns="45720" bIns="45720" rtlCol="0">
                <a:normAutofit/>
              </a:bodyPr>
              <a:lstStyle>
                <a:lvl1pPr marL="91440" indent="-91440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Tw Cen MT" panose="020B0602020104020603" pitchFamily="34" charset="0"/>
                  <a:buChar char=" "/>
                  <a:defRPr sz="2800" kern="1200">
                    <a:solidFill>
                      <a:schemeClr val="tx1"/>
                    </a:solidFill>
                    <a:latin typeface="Segoe UI Semilight" panose="020B0402040204020203" pitchFamily="34" charset="0"/>
                    <a:ea typeface="+mn-ea"/>
                    <a:cs typeface="Segoe UI Semilight" panose="020B0402040204020203" pitchFamily="34" charset="0"/>
                  </a:defRPr>
                </a:lvl1pPr>
                <a:lvl2pPr marL="128016" indent="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rgbClr val="B6A479"/>
                  </a:buClr>
                  <a:buFont typeface="Segoe UI Semilight" panose="020B0402040204020203" pitchFamily="34" charset="0"/>
                  <a:buNone/>
                  <a:defRPr sz="2400" kern="1200" baseline="0">
                    <a:solidFill>
                      <a:schemeClr val="tx1"/>
                    </a:solidFill>
                    <a:latin typeface="Segoe UI Semilight" panose="020B0402040204020203" pitchFamily="34" charset="0"/>
                    <a:ea typeface="+mn-ea"/>
                    <a:cs typeface="Segoe UI Semilight" panose="020B0402040204020203" pitchFamily="34" charset="0"/>
                  </a:defRPr>
                </a:lvl2pPr>
                <a:lvl3pPr marL="448056" indent="-13716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rgbClr val="B6A479"/>
                  </a:buClr>
                  <a:buFont typeface="Segoe UI Semilight" panose="020B0402040204020203" pitchFamily="34" charset="0"/>
                  <a:buChar char="-"/>
                  <a:defRPr sz="2400" kern="1200">
                    <a:solidFill>
                      <a:schemeClr val="tx1"/>
                    </a:solidFill>
                    <a:latin typeface="Segoe UI Semilight" panose="020B0402040204020203" pitchFamily="34" charset="0"/>
                    <a:ea typeface="+mn-ea"/>
                    <a:cs typeface="Segoe UI Semilight" panose="020B0402040204020203" pitchFamily="34" charset="0"/>
                  </a:defRPr>
                </a:lvl3pPr>
                <a:lvl4pPr marL="594360" indent="-13716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rgbClr val="B6A479"/>
                  </a:buClr>
                  <a:buFont typeface="Segoe UI Semilight" panose="020B0402040204020203" pitchFamily="34" charset="0"/>
                  <a:buChar char="-"/>
                  <a:defRPr sz="2400" kern="1200">
                    <a:solidFill>
                      <a:schemeClr val="tx1"/>
                    </a:solidFill>
                    <a:latin typeface="Segoe UI Semilight" panose="020B0402040204020203" pitchFamily="34" charset="0"/>
                    <a:ea typeface="+mn-ea"/>
                    <a:cs typeface="Segoe UI Semilight" panose="020B0402040204020203" pitchFamily="34" charset="0"/>
                  </a:defRPr>
                </a:lvl4pPr>
                <a:lvl5pPr marL="777240" indent="-13716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rgbClr val="B6A479"/>
                  </a:buClr>
                  <a:buFont typeface="Segoe UI Semilight" panose="020B0402040204020203" pitchFamily="34" charset="0"/>
                  <a:buChar char="-"/>
                  <a:defRPr sz="2400" kern="1200">
                    <a:solidFill>
                      <a:schemeClr val="tx1"/>
                    </a:solidFill>
                    <a:latin typeface="Segoe UI Semilight" panose="020B0402040204020203" pitchFamily="34" charset="0"/>
                    <a:ea typeface="+mn-ea"/>
                    <a:cs typeface="Segoe UI Semilight" panose="020B0402040204020203" pitchFamily="34" charset="0"/>
                  </a:defRPr>
                </a:lvl5pPr>
                <a:lvl6pPr marL="914400" indent="-13716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Wingdings 3" pitchFamily="18" charset="2"/>
                  <a:buChar char="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060704" indent="-13716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Wingdings 3" pitchFamily="18" charset="2"/>
                  <a:buChar char="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1216152" indent="-13716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Wingdings 3" pitchFamily="18" charset="2"/>
                  <a:buChar char="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1362456" indent="-13716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Wingdings 3" pitchFamily="18" charset="2"/>
                  <a:buChar char="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dirty="0"/>
                  <a:t> Do we have to check all pairs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?</m:t>
                    </m:r>
                  </m:oMath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 Sum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−2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+…+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+1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+…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endParaRPr lang="en-US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affect the sum. But they don’t affect each other.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Calculate them </a:t>
                </a:r>
                <a:r>
                  <a:rPr lang="en-US" b="1" dirty="0"/>
                  <a:t>separately!</a:t>
                </a:r>
              </a:p>
            </p:txBody>
          </p:sp>
        </mc:Choice>
        <mc:Fallback>
          <p:sp>
            <p:nvSpPr>
              <p:cNvPr id="4" name="Content Placeholder 2">
                <a:extLst>
                  <a:ext uri="{FF2B5EF4-FFF2-40B4-BE49-F238E27FC236}">
                    <a16:creationId xmlns:a16="http://schemas.microsoft.com/office/drawing/2014/main" id="{31EFE350-7DCD-4C25-B940-D8062FC3BF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371" y="1607573"/>
                <a:ext cx="11187258" cy="4896465"/>
              </a:xfrm>
              <a:prstGeom prst="rect">
                <a:avLst/>
              </a:prstGeom>
              <a:blipFill>
                <a:blip r:embed="rId2"/>
                <a:stretch>
                  <a:fillRect l="-1525" t="-22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Content Placeholder 6">
            <a:extLst>
              <a:ext uri="{FF2B5EF4-FFF2-40B4-BE49-F238E27FC236}">
                <a16:creationId xmlns:a16="http://schemas.microsoft.com/office/drawing/2014/main" id="{5C37C528-FCD9-457F-8DF2-E82239C0687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55494652"/>
              </p:ext>
            </p:extLst>
          </p:nvPr>
        </p:nvGraphicFramePr>
        <p:xfrm>
          <a:off x="2162294" y="2276140"/>
          <a:ext cx="8063736" cy="82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7967">
                  <a:extLst>
                    <a:ext uri="{9D8B030D-6E8A-4147-A177-3AD203B41FA5}">
                      <a16:colId xmlns:a16="http://schemas.microsoft.com/office/drawing/2014/main" val="983350392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314353596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726848549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921703917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3051097305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2072861410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356923517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52777715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0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1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2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3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4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5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6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7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46976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-3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-1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-10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-4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0267970"/>
                  </a:ext>
                </a:extLst>
              </a:tr>
            </a:tbl>
          </a:graphicData>
        </a:graphic>
      </p:graphicFrame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C6A3F4D-3370-4D81-9F1F-92FAD7C8D28F}"/>
              </a:ext>
            </a:extLst>
          </p:cNvPr>
          <p:cNvCxnSpPr>
            <a:cxnSpLocks/>
            <a:endCxn id="5" idx="0"/>
          </p:cNvCxnSpPr>
          <p:nvPr/>
        </p:nvCxnSpPr>
        <p:spPr>
          <a:xfrm flipV="1">
            <a:off x="6186947" y="2276140"/>
            <a:ext cx="7215" cy="1282182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957211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3BE2B2-3626-44FF-969F-2CD56000EA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Crossing Subarrays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2">
                <a:extLst>
                  <a:ext uri="{FF2B5EF4-FFF2-40B4-BE49-F238E27FC236}">
                    <a16:creationId xmlns:a16="http://schemas.microsoft.com/office/drawing/2014/main" id="{31EFE350-7DCD-4C25-B940-D8062FC3BFA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02371" y="1607573"/>
                <a:ext cx="11187258" cy="4896465"/>
              </a:xfrm>
              <a:prstGeom prst="rect">
                <a:avLst/>
              </a:prstGeom>
            </p:spPr>
            <p:txBody>
              <a:bodyPr vert="horz" lIns="45720" tIns="45720" rIns="45720" bIns="45720" rtlCol="0">
                <a:normAutofit/>
              </a:bodyPr>
              <a:lstStyle>
                <a:lvl1pPr marL="91440" indent="-91440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Tw Cen MT" panose="020B0602020104020603" pitchFamily="34" charset="0"/>
                  <a:buChar char=" "/>
                  <a:defRPr sz="2800" kern="1200">
                    <a:solidFill>
                      <a:schemeClr val="tx1"/>
                    </a:solidFill>
                    <a:latin typeface="Segoe UI Semilight" panose="020B0402040204020203" pitchFamily="34" charset="0"/>
                    <a:ea typeface="+mn-ea"/>
                    <a:cs typeface="Segoe UI Semilight" panose="020B0402040204020203" pitchFamily="34" charset="0"/>
                  </a:defRPr>
                </a:lvl1pPr>
                <a:lvl2pPr marL="128016" indent="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rgbClr val="B6A479"/>
                  </a:buClr>
                  <a:buFont typeface="Segoe UI Semilight" panose="020B0402040204020203" pitchFamily="34" charset="0"/>
                  <a:buNone/>
                  <a:defRPr sz="2400" kern="1200" baseline="0">
                    <a:solidFill>
                      <a:schemeClr val="tx1"/>
                    </a:solidFill>
                    <a:latin typeface="Segoe UI Semilight" panose="020B0402040204020203" pitchFamily="34" charset="0"/>
                    <a:ea typeface="+mn-ea"/>
                    <a:cs typeface="Segoe UI Semilight" panose="020B0402040204020203" pitchFamily="34" charset="0"/>
                  </a:defRPr>
                </a:lvl2pPr>
                <a:lvl3pPr marL="448056" indent="-13716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rgbClr val="B6A479"/>
                  </a:buClr>
                  <a:buFont typeface="Segoe UI Semilight" panose="020B0402040204020203" pitchFamily="34" charset="0"/>
                  <a:buChar char="-"/>
                  <a:defRPr sz="2400" kern="1200">
                    <a:solidFill>
                      <a:schemeClr val="tx1"/>
                    </a:solidFill>
                    <a:latin typeface="Segoe UI Semilight" panose="020B0402040204020203" pitchFamily="34" charset="0"/>
                    <a:ea typeface="+mn-ea"/>
                    <a:cs typeface="Segoe UI Semilight" panose="020B0402040204020203" pitchFamily="34" charset="0"/>
                  </a:defRPr>
                </a:lvl3pPr>
                <a:lvl4pPr marL="594360" indent="-13716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rgbClr val="B6A479"/>
                  </a:buClr>
                  <a:buFont typeface="Segoe UI Semilight" panose="020B0402040204020203" pitchFamily="34" charset="0"/>
                  <a:buChar char="-"/>
                  <a:defRPr sz="2400" kern="1200">
                    <a:solidFill>
                      <a:schemeClr val="tx1"/>
                    </a:solidFill>
                    <a:latin typeface="Segoe UI Semilight" panose="020B0402040204020203" pitchFamily="34" charset="0"/>
                    <a:ea typeface="+mn-ea"/>
                    <a:cs typeface="Segoe UI Semilight" panose="020B0402040204020203" pitchFamily="34" charset="0"/>
                  </a:defRPr>
                </a:lvl4pPr>
                <a:lvl5pPr marL="777240" indent="-13716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rgbClr val="B6A479"/>
                  </a:buClr>
                  <a:buFont typeface="Segoe UI Semilight" panose="020B0402040204020203" pitchFamily="34" charset="0"/>
                  <a:buChar char="-"/>
                  <a:defRPr sz="2400" kern="1200">
                    <a:solidFill>
                      <a:schemeClr val="tx1"/>
                    </a:solidFill>
                    <a:latin typeface="Segoe UI Semilight" panose="020B0402040204020203" pitchFamily="34" charset="0"/>
                    <a:ea typeface="+mn-ea"/>
                    <a:cs typeface="Segoe UI Semilight" panose="020B0402040204020203" pitchFamily="34" charset="0"/>
                  </a:defRPr>
                </a:lvl5pPr>
                <a:lvl6pPr marL="914400" indent="-13716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Wingdings 3" pitchFamily="18" charset="2"/>
                  <a:buChar char="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060704" indent="-13716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Wingdings 3" pitchFamily="18" charset="2"/>
                  <a:buChar char="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1216152" indent="-13716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Wingdings 3" pitchFamily="18" charset="2"/>
                  <a:buChar char="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1362456" indent="-13716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Wingdings 3" pitchFamily="18" charset="2"/>
                  <a:buChar char="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dirty="0"/>
                  <a:t> Do we have to check all pairs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?</m:t>
                    </m:r>
                  </m:oMath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 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Best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dirty="0"/>
                  <a:t>? Iterate with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dirty="0"/>
                  <a:t> decreasing, find the maximum.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dirty="0"/>
                  <a:t> has sum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5.</m:t>
                    </m:r>
                  </m:oMath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Time to find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dirty="0"/>
                  <a:t>?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Θ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4" name="Content Placeholder 2">
                <a:extLst>
                  <a:ext uri="{FF2B5EF4-FFF2-40B4-BE49-F238E27FC236}">
                    <a16:creationId xmlns:a16="http://schemas.microsoft.com/office/drawing/2014/main" id="{31EFE350-7DCD-4C25-B940-D8062FC3BF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371" y="1607573"/>
                <a:ext cx="11187258" cy="4896465"/>
              </a:xfrm>
              <a:prstGeom prst="rect">
                <a:avLst/>
              </a:prstGeom>
              <a:blipFill>
                <a:blip r:embed="rId2"/>
                <a:stretch>
                  <a:fillRect l="-1525" t="-22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Content Placeholder 6">
            <a:extLst>
              <a:ext uri="{FF2B5EF4-FFF2-40B4-BE49-F238E27FC236}">
                <a16:creationId xmlns:a16="http://schemas.microsoft.com/office/drawing/2014/main" id="{5C37C528-FCD9-457F-8DF2-E82239C06877}"/>
              </a:ext>
            </a:extLst>
          </p:cNvPr>
          <p:cNvGraphicFramePr>
            <a:graphicFrameLocks/>
          </p:cNvGraphicFramePr>
          <p:nvPr/>
        </p:nvGraphicFramePr>
        <p:xfrm>
          <a:off x="2162294" y="2276140"/>
          <a:ext cx="8063736" cy="82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7967">
                  <a:extLst>
                    <a:ext uri="{9D8B030D-6E8A-4147-A177-3AD203B41FA5}">
                      <a16:colId xmlns:a16="http://schemas.microsoft.com/office/drawing/2014/main" val="983350392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314353596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726848549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921703917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3051097305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2072861410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356923517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52777715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0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1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2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3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4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5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6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7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46976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-3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-1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-10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-4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0267970"/>
                  </a:ext>
                </a:extLst>
              </a:tr>
            </a:tbl>
          </a:graphicData>
        </a:graphic>
      </p:graphicFrame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C6A3F4D-3370-4D81-9F1F-92FAD7C8D28F}"/>
              </a:ext>
            </a:extLst>
          </p:cNvPr>
          <p:cNvCxnSpPr>
            <a:cxnSpLocks/>
            <a:endCxn id="5" idx="0"/>
          </p:cNvCxnSpPr>
          <p:nvPr/>
        </p:nvCxnSpPr>
        <p:spPr>
          <a:xfrm flipV="1">
            <a:off x="6186947" y="2276140"/>
            <a:ext cx="7215" cy="1282182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ight Brace 6">
            <a:extLst>
              <a:ext uri="{FF2B5EF4-FFF2-40B4-BE49-F238E27FC236}">
                <a16:creationId xmlns:a16="http://schemas.microsoft.com/office/drawing/2014/main" id="{A2AA08D0-4FE0-4447-BC46-2BCA5D750968}"/>
              </a:ext>
            </a:extLst>
          </p:cNvPr>
          <p:cNvSpPr/>
          <p:nvPr/>
        </p:nvSpPr>
        <p:spPr>
          <a:xfrm rot="5400000">
            <a:off x="5401959" y="3239221"/>
            <a:ext cx="509093" cy="1024724"/>
          </a:xfrm>
          <a:prstGeom prst="rightBrac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6C2FB03C-03F5-4306-9E14-783666AC1C0D}"/>
              </a:ext>
            </a:extLst>
          </p:cNvPr>
          <p:cNvSpPr/>
          <p:nvPr/>
        </p:nvSpPr>
        <p:spPr>
          <a:xfrm rot="5400000">
            <a:off x="4933038" y="3067620"/>
            <a:ext cx="509093" cy="2013154"/>
          </a:xfrm>
          <a:prstGeom prst="rightBrac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Brace 8">
            <a:extLst>
              <a:ext uri="{FF2B5EF4-FFF2-40B4-BE49-F238E27FC236}">
                <a16:creationId xmlns:a16="http://schemas.microsoft.com/office/drawing/2014/main" id="{1D341330-219A-45B5-97EC-8A79006F443A}"/>
              </a:ext>
            </a:extLst>
          </p:cNvPr>
          <p:cNvSpPr/>
          <p:nvPr/>
        </p:nvSpPr>
        <p:spPr>
          <a:xfrm rot="5400000">
            <a:off x="4416925" y="2900893"/>
            <a:ext cx="509093" cy="3045381"/>
          </a:xfrm>
          <a:prstGeom prst="rightBrace">
            <a:avLst/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Brace 9">
            <a:extLst>
              <a:ext uri="{FF2B5EF4-FFF2-40B4-BE49-F238E27FC236}">
                <a16:creationId xmlns:a16="http://schemas.microsoft.com/office/drawing/2014/main" id="{71284C41-BC0C-497E-84A0-C2DC94BC354B}"/>
              </a:ext>
            </a:extLst>
          </p:cNvPr>
          <p:cNvSpPr/>
          <p:nvPr/>
        </p:nvSpPr>
        <p:spPr>
          <a:xfrm rot="5400000">
            <a:off x="3923681" y="2825104"/>
            <a:ext cx="509093" cy="4031868"/>
          </a:xfrm>
          <a:prstGeom prst="righ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Brace 10">
            <a:extLst>
              <a:ext uri="{FF2B5EF4-FFF2-40B4-BE49-F238E27FC236}">
                <a16:creationId xmlns:a16="http://schemas.microsoft.com/office/drawing/2014/main" id="{83A841A8-AF51-43E2-A96E-595099342AE7}"/>
              </a:ext>
            </a:extLst>
          </p:cNvPr>
          <p:cNvSpPr/>
          <p:nvPr/>
        </p:nvSpPr>
        <p:spPr>
          <a:xfrm rot="5400000">
            <a:off x="5872945" y="3319541"/>
            <a:ext cx="509093" cy="131811"/>
          </a:xfrm>
          <a:prstGeom prst="righ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23803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3BE2B2-3626-44FF-969F-2CD56000EA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Crossing Subarrays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2">
                <a:extLst>
                  <a:ext uri="{FF2B5EF4-FFF2-40B4-BE49-F238E27FC236}">
                    <a16:creationId xmlns:a16="http://schemas.microsoft.com/office/drawing/2014/main" id="{31EFE350-7DCD-4C25-B940-D8062FC3BFA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02371" y="1607573"/>
                <a:ext cx="11187258" cy="4896465"/>
              </a:xfrm>
              <a:prstGeom prst="rect">
                <a:avLst/>
              </a:prstGeom>
            </p:spPr>
            <p:txBody>
              <a:bodyPr vert="horz" lIns="45720" tIns="45720" rIns="45720" bIns="45720" rtlCol="0">
                <a:normAutofit/>
              </a:bodyPr>
              <a:lstStyle>
                <a:lvl1pPr marL="91440" indent="-91440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Tw Cen MT" panose="020B0602020104020603" pitchFamily="34" charset="0"/>
                  <a:buChar char=" "/>
                  <a:defRPr sz="2800" kern="1200">
                    <a:solidFill>
                      <a:schemeClr val="tx1"/>
                    </a:solidFill>
                    <a:latin typeface="Segoe UI Semilight" panose="020B0402040204020203" pitchFamily="34" charset="0"/>
                    <a:ea typeface="+mn-ea"/>
                    <a:cs typeface="Segoe UI Semilight" panose="020B0402040204020203" pitchFamily="34" charset="0"/>
                  </a:defRPr>
                </a:lvl1pPr>
                <a:lvl2pPr marL="128016" indent="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rgbClr val="B6A479"/>
                  </a:buClr>
                  <a:buFont typeface="Segoe UI Semilight" panose="020B0402040204020203" pitchFamily="34" charset="0"/>
                  <a:buNone/>
                  <a:defRPr sz="2400" kern="1200" baseline="0">
                    <a:solidFill>
                      <a:schemeClr val="tx1"/>
                    </a:solidFill>
                    <a:latin typeface="Segoe UI Semilight" panose="020B0402040204020203" pitchFamily="34" charset="0"/>
                    <a:ea typeface="+mn-ea"/>
                    <a:cs typeface="Segoe UI Semilight" panose="020B0402040204020203" pitchFamily="34" charset="0"/>
                  </a:defRPr>
                </a:lvl2pPr>
                <a:lvl3pPr marL="448056" indent="-13716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rgbClr val="B6A479"/>
                  </a:buClr>
                  <a:buFont typeface="Segoe UI Semilight" panose="020B0402040204020203" pitchFamily="34" charset="0"/>
                  <a:buChar char="-"/>
                  <a:defRPr sz="2400" kern="1200">
                    <a:solidFill>
                      <a:schemeClr val="tx1"/>
                    </a:solidFill>
                    <a:latin typeface="Segoe UI Semilight" panose="020B0402040204020203" pitchFamily="34" charset="0"/>
                    <a:ea typeface="+mn-ea"/>
                    <a:cs typeface="Segoe UI Semilight" panose="020B0402040204020203" pitchFamily="34" charset="0"/>
                  </a:defRPr>
                </a:lvl3pPr>
                <a:lvl4pPr marL="594360" indent="-13716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rgbClr val="B6A479"/>
                  </a:buClr>
                  <a:buFont typeface="Segoe UI Semilight" panose="020B0402040204020203" pitchFamily="34" charset="0"/>
                  <a:buChar char="-"/>
                  <a:defRPr sz="2400" kern="1200">
                    <a:solidFill>
                      <a:schemeClr val="tx1"/>
                    </a:solidFill>
                    <a:latin typeface="Segoe UI Semilight" panose="020B0402040204020203" pitchFamily="34" charset="0"/>
                    <a:ea typeface="+mn-ea"/>
                    <a:cs typeface="Segoe UI Semilight" panose="020B0402040204020203" pitchFamily="34" charset="0"/>
                  </a:defRPr>
                </a:lvl4pPr>
                <a:lvl5pPr marL="777240" indent="-13716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rgbClr val="B6A479"/>
                  </a:buClr>
                  <a:buFont typeface="Segoe UI Semilight" panose="020B0402040204020203" pitchFamily="34" charset="0"/>
                  <a:buChar char="-"/>
                  <a:defRPr sz="2400" kern="1200">
                    <a:solidFill>
                      <a:schemeClr val="tx1"/>
                    </a:solidFill>
                    <a:latin typeface="Segoe UI Semilight" panose="020B0402040204020203" pitchFamily="34" charset="0"/>
                    <a:ea typeface="+mn-ea"/>
                    <a:cs typeface="Segoe UI Semilight" panose="020B0402040204020203" pitchFamily="34" charset="0"/>
                  </a:defRPr>
                </a:lvl5pPr>
                <a:lvl6pPr marL="914400" indent="-13716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Wingdings 3" pitchFamily="18" charset="2"/>
                  <a:buChar char="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060704" indent="-13716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Wingdings 3" pitchFamily="18" charset="2"/>
                  <a:buChar char="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1216152" indent="-13716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Wingdings 3" pitchFamily="18" charset="2"/>
                  <a:buChar char="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1362456" indent="-13716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Wingdings 3" pitchFamily="18" charset="2"/>
                  <a:buChar char="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dirty="0"/>
                  <a:t> Do we have to check all pairs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?</m:t>
                    </m:r>
                  </m:oMath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 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Best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</m:oMath>
                </a14:m>
                <a:r>
                  <a:rPr lang="en-US" dirty="0"/>
                  <a:t>? Iterate with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</m:oMath>
                </a14:m>
                <a:r>
                  <a:rPr lang="en-US" dirty="0"/>
                  <a:t> increasing, find the maximum.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j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=4</m:t>
                    </m:r>
                  </m:oMath>
                </a14:m>
                <a:r>
                  <a:rPr lang="en-US" dirty="0"/>
                  <a:t> has sum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Time to find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</m:oMath>
                </a14:m>
                <a:r>
                  <a:rPr lang="en-US" dirty="0"/>
                  <a:t>?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Θ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4" name="Content Placeholder 2">
                <a:extLst>
                  <a:ext uri="{FF2B5EF4-FFF2-40B4-BE49-F238E27FC236}">
                    <a16:creationId xmlns:a16="http://schemas.microsoft.com/office/drawing/2014/main" id="{31EFE350-7DCD-4C25-B940-D8062FC3BF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371" y="1607573"/>
                <a:ext cx="11187258" cy="4896465"/>
              </a:xfrm>
              <a:prstGeom prst="rect">
                <a:avLst/>
              </a:prstGeom>
              <a:blipFill>
                <a:blip r:embed="rId2"/>
                <a:stretch>
                  <a:fillRect l="-1525" t="-22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Content Placeholder 6">
            <a:extLst>
              <a:ext uri="{FF2B5EF4-FFF2-40B4-BE49-F238E27FC236}">
                <a16:creationId xmlns:a16="http://schemas.microsoft.com/office/drawing/2014/main" id="{5C37C528-FCD9-457F-8DF2-E82239C06877}"/>
              </a:ext>
            </a:extLst>
          </p:cNvPr>
          <p:cNvGraphicFramePr>
            <a:graphicFrameLocks/>
          </p:cNvGraphicFramePr>
          <p:nvPr/>
        </p:nvGraphicFramePr>
        <p:xfrm>
          <a:off x="2162294" y="2276140"/>
          <a:ext cx="8063736" cy="82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7967">
                  <a:extLst>
                    <a:ext uri="{9D8B030D-6E8A-4147-A177-3AD203B41FA5}">
                      <a16:colId xmlns:a16="http://schemas.microsoft.com/office/drawing/2014/main" val="983350392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314353596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726848549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921703917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3051097305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2072861410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356923517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52777715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0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1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2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3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4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5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6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7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46976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-3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-1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-10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-4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0267970"/>
                  </a:ext>
                </a:extLst>
              </a:tr>
            </a:tbl>
          </a:graphicData>
        </a:graphic>
      </p:graphicFrame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C6A3F4D-3370-4D81-9F1F-92FAD7C8D28F}"/>
              </a:ext>
            </a:extLst>
          </p:cNvPr>
          <p:cNvCxnSpPr>
            <a:cxnSpLocks/>
            <a:endCxn id="5" idx="0"/>
          </p:cNvCxnSpPr>
          <p:nvPr/>
        </p:nvCxnSpPr>
        <p:spPr>
          <a:xfrm flipV="1">
            <a:off x="6186947" y="2276140"/>
            <a:ext cx="7215" cy="1282182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ight Brace 6">
            <a:extLst>
              <a:ext uri="{FF2B5EF4-FFF2-40B4-BE49-F238E27FC236}">
                <a16:creationId xmlns:a16="http://schemas.microsoft.com/office/drawing/2014/main" id="{A2AA08D0-4FE0-4447-BC46-2BCA5D750968}"/>
              </a:ext>
            </a:extLst>
          </p:cNvPr>
          <p:cNvSpPr/>
          <p:nvPr/>
        </p:nvSpPr>
        <p:spPr>
          <a:xfrm rot="5400000">
            <a:off x="6456470" y="3187603"/>
            <a:ext cx="509093" cy="1024724"/>
          </a:xfrm>
          <a:prstGeom prst="rightBrac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6C2FB03C-03F5-4306-9E14-783666AC1C0D}"/>
              </a:ext>
            </a:extLst>
          </p:cNvPr>
          <p:cNvSpPr/>
          <p:nvPr/>
        </p:nvSpPr>
        <p:spPr>
          <a:xfrm rot="5400000">
            <a:off x="6946193" y="3016004"/>
            <a:ext cx="509093" cy="2013154"/>
          </a:xfrm>
          <a:prstGeom prst="rightBrac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Brace 8">
            <a:extLst>
              <a:ext uri="{FF2B5EF4-FFF2-40B4-BE49-F238E27FC236}">
                <a16:creationId xmlns:a16="http://schemas.microsoft.com/office/drawing/2014/main" id="{1D341330-219A-45B5-97EC-8A79006F443A}"/>
              </a:ext>
            </a:extLst>
          </p:cNvPr>
          <p:cNvSpPr/>
          <p:nvPr/>
        </p:nvSpPr>
        <p:spPr>
          <a:xfrm rot="5400000">
            <a:off x="7484594" y="2849277"/>
            <a:ext cx="509093" cy="3045381"/>
          </a:xfrm>
          <a:prstGeom prst="rightBrace">
            <a:avLst/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Brace 9">
            <a:extLst>
              <a:ext uri="{FF2B5EF4-FFF2-40B4-BE49-F238E27FC236}">
                <a16:creationId xmlns:a16="http://schemas.microsoft.com/office/drawing/2014/main" id="{71284C41-BC0C-497E-84A0-C2DC94BC354B}"/>
              </a:ext>
            </a:extLst>
          </p:cNvPr>
          <p:cNvSpPr/>
          <p:nvPr/>
        </p:nvSpPr>
        <p:spPr>
          <a:xfrm rot="5400000">
            <a:off x="8038486" y="2773490"/>
            <a:ext cx="509093" cy="4031868"/>
          </a:xfrm>
          <a:prstGeom prst="righ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Brace 10">
            <a:extLst>
              <a:ext uri="{FF2B5EF4-FFF2-40B4-BE49-F238E27FC236}">
                <a16:creationId xmlns:a16="http://schemas.microsoft.com/office/drawing/2014/main" id="{DE73E29D-FE2B-4CE9-A2FA-F0DC5F07B342}"/>
              </a:ext>
            </a:extLst>
          </p:cNvPr>
          <p:cNvSpPr/>
          <p:nvPr/>
        </p:nvSpPr>
        <p:spPr>
          <a:xfrm rot="5400000">
            <a:off x="5990931" y="3319541"/>
            <a:ext cx="509093" cy="131811"/>
          </a:xfrm>
          <a:prstGeom prst="righ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67790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3BE2B2-3626-44FF-969F-2CD56000EA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Finishing the recursive call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2">
                <a:extLst>
                  <a:ext uri="{FF2B5EF4-FFF2-40B4-BE49-F238E27FC236}">
                    <a16:creationId xmlns:a16="http://schemas.microsoft.com/office/drawing/2014/main" id="{31EFE350-7DCD-4C25-B940-D8062FC3BFA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02371" y="1607573"/>
                <a:ext cx="11187258" cy="4896465"/>
              </a:xfrm>
              <a:prstGeom prst="rect">
                <a:avLst/>
              </a:prstGeom>
            </p:spPr>
            <p:txBody>
              <a:bodyPr vert="horz" lIns="45720" tIns="45720" rIns="45720" bIns="45720" rtlCol="0">
                <a:normAutofit/>
              </a:bodyPr>
              <a:lstStyle>
                <a:lvl1pPr marL="91440" indent="-91440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Tw Cen MT" panose="020B0602020104020603" pitchFamily="34" charset="0"/>
                  <a:buChar char=" "/>
                  <a:defRPr sz="2800" kern="1200">
                    <a:solidFill>
                      <a:schemeClr val="tx1"/>
                    </a:solidFill>
                    <a:latin typeface="Segoe UI Semilight" panose="020B0402040204020203" pitchFamily="34" charset="0"/>
                    <a:ea typeface="+mn-ea"/>
                    <a:cs typeface="Segoe UI Semilight" panose="020B0402040204020203" pitchFamily="34" charset="0"/>
                  </a:defRPr>
                </a:lvl1pPr>
                <a:lvl2pPr marL="128016" indent="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rgbClr val="B6A479"/>
                  </a:buClr>
                  <a:buFont typeface="Segoe UI Semilight" panose="020B0402040204020203" pitchFamily="34" charset="0"/>
                  <a:buNone/>
                  <a:defRPr sz="2400" kern="1200" baseline="0">
                    <a:solidFill>
                      <a:schemeClr val="tx1"/>
                    </a:solidFill>
                    <a:latin typeface="Segoe UI Semilight" panose="020B0402040204020203" pitchFamily="34" charset="0"/>
                    <a:ea typeface="+mn-ea"/>
                    <a:cs typeface="Segoe UI Semilight" panose="020B0402040204020203" pitchFamily="34" charset="0"/>
                  </a:defRPr>
                </a:lvl2pPr>
                <a:lvl3pPr marL="448056" indent="-13716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rgbClr val="B6A479"/>
                  </a:buClr>
                  <a:buFont typeface="Segoe UI Semilight" panose="020B0402040204020203" pitchFamily="34" charset="0"/>
                  <a:buChar char="-"/>
                  <a:defRPr sz="2400" kern="1200">
                    <a:solidFill>
                      <a:schemeClr val="tx1"/>
                    </a:solidFill>
                    <a:latin typeface="Segoe UI Semilight" panose="020B0402040204020203" pitchFamily="34" charset="0"/>
                    <a:ea typeface="+mn-ea"/>
                    <a:cs typeface="Segoe UI Semilight" panose="020B0402040204020203" pitchFamily="34" charset="0"/>
                  </a:defRPr>
                </a:lvl3pPr>
                <a:lvl4pPr marL="594360" indent="-13716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rgbClr val="B6A479"/>
                  </a:buClr>
                  <a:buFont typeface="Segoe UI Semilight" panose="020B0402040204020203" pitchFamily="34" charset="0"/>
                  <a:buChar char="-"/>
                  <a:defRPr sz="2400" kern="1200">
                    <a:solidFill>
                      <a:schemeClr val="tx1"/>
                    </a:solidFill>
                    <a:latin typeface="Segoe UI Semilight" panose="020B0402040204020203" pitchFamily="34" charset="0"/>
                    <a:ea typeface="+mn-ea"/>
                    <a:cs typeface="Segoe UI Semilight" panose="020B0402040204020203" pitchFamily="34" charset="0"/>
                  </a:defRPr>
                </a:lvl4pPr>
                <a:lvl5pPr marL="777240" indent="-13716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rgbClr val="B6A479"/>
                  </a:buClr>
                  <a:buFont typeface="Segoe UI Semilight" panose="020B0402040204020203" pitchFamily="34" charset="0"/>
                  <a:buChar char="-"/>
                  <a:defRPr sz="2400" kern="1200">
                    <a:solidFill>
                      <a:schemeClr val="tx1"/>
                    </a:solidFill>
                    <a:latin typeface="Segoe UI Semilight" panose="020B0402040204020203" pitchFamily="34" charset="0"/>
                    <a:ea typeface="+mn-ea"/>
                    <a:cs typeface="Segoe UI Semilight" panose="020B0402040204020203" pitchFamily="34" charset="0"/>
                  </a:defRPr>
                </a:lvl5pPr>
                <a:lvl6pPr marL="914400" indent="-13716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Wingdings 3" pitchFamily="18" charset="2"/>
                  <a:buChar char="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060704" indent="-13716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Wingdings 3" pitchFamily="18" charset="2"/>
                  <a:buChar char="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1216152" indent="-13716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Wingdings 3" pitchFamily="18" charset="2"/>
                  <a:buChar char="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1362456" indent="-13716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Wingdings 3" pitchFamily="18" charset="2"/>
                  <a:buChar char="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dirty="0"/>
                  <a:t> Overall: 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 </a:t>
                </a:r>
              </a:p>
              <a:p>
                <a:pPr marL="0" indent="0">
                  <a:buNone/>
                </a:pPr>
                <a:r>
                  <a:rPr lang="en-US" dirty="0"/>
                  <a:t>Compare sums from recursive calls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+…+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dirty="0"/>
                  <a:t>, take max.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4" name="Content Placeholder 2">
                <a:extLst>
                  <a:ext uri="{FF2B5EF4-FFF2-40B4-BE49-F238E27FC236}">
                    <a16:creationId xmlns:a16="http://schemas.microsoft.com/office/drawing/2014/main" id="{31EFE350-7DCD-4C25-B940-D8062FC3BF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371" y="1607573"/>
                <a:ext cx="11187258" cy="4896465"/>
              </a:xfrm>
              <a:prstGeom prst="rect">
                <a:avLst/>
              </a:prstGeom>
              <a:blipFill>
                <a:blip r:embed="rId2"/>
                <a:stretch>
                  <a:fillRect l="-1525" t="-22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Content Placeholder 6">
            <a:extLst>
              <a:ext uri="{FF2B5EF4-FFF2-40B4-BE49-F238E27FC236}">
                <a16:creationId xmlns:a16="http://schemas.microsoft.com/office/drawing/2014/main" id="{5C37C528-FCD9-457F-8DF2-E82239C06877}"/>
              </a:ext>
            </a:extLst>
          </p:cNvPr>
          <p:cNvGraphicFramePr>
            <a:graphicFrameLocks/>
          </p:cNvGraphicFramePr>
          <p:nvPr/>
        </p:nvGraphicFramePr>
        <p:xfrm>
          <a:off x="2162294" y="2276140"/>
          <a:ext cx="8063736" cy="82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7967">
                  <a:extLst>
                    <a:ext uri="{9D8B030D-6E8A-4147-A177-3AD203B41FA5}">
                      <a16:colId xmlns:a16="http://schemas.microsoft.com/office/drawing/2014/main" val="983350392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314353596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726848549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921703917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3051097305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2072861410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356923517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52777715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0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1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2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3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4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5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6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7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46976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-3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-1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-10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-4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0267970"/>
                  </a:ext>
                </a:extLst>
              </a:tr>
            </a:tbl>
          </a:graphicData>
        </a:graphic>
      </p:graphicFrame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C6A3F4D-3370-4D81-9F1F-92FAD7C8D28F}"/>
              </a:ext>
            </a:extLst>
          </p:cNvPr>
          <p:cNvCxnSpPr>
            <a:cxnSpLocks/>
            <a:endCxn id="5" idx="0"/>
          </p:cNvCxnSpPr>
          <p:nvPr/>
        </p:nvCxnSpPr>
        <p:spPr>
          <a:xfrm flipV="1">
            <a:off x="6186947" y="2276140"/>
            <a:ext cx="7215" cy="1282182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ight Brace 6">
            <a:extLst>
              <a:ext uri="{FF2B5EF4-FFF2-40B4-BE49-F238E27FC236}">
                <a16:creationId xmlns:a16="http://schemas.microsoft.com/office/drawing/2014/main" id="{A2AA08D0-4FE0-4447-BC46-2BCA5D750968}"/>
              </a:ext>
            </a:extLst>
          </p:cNvPr>
          <p:cNvSpPr/>
          <p:nvPr/>
        </p:nvSpPr>
        <p:spPr>
          <a:xfrm rot="5400000">
            <a:off x="3901926" y="2374049"/>
            <a:ext cx="509095" cy="2013155"/>
          </a:xfrm>
          <a:prstGeom prst="rightBrace">
            <a:avLst>
              <a:gd name="adj1" fmla="val 0"/>
              <a:gd name="adj2" fmla="val 50000"/>
            </a:avLst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6C2FB03C-03F5-4306-9E14-783666AC1C0D}"/>
              </a:ext>
            </a:extLst>
          </p:cNvPr>
          <p:cNvSpPr/>
          <p:nvPr/>
        </p:nvSpPr>
        <p:spPr>
          <a:xfrm rot="5400000">
            <a:off x="4854515" y="1817019"/>
            <a:ext cx="622631" cy="4031868"/>
          </a:xfrm>
          <a:prstGeom prst="rightBrac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Brace 8">
            <a:extLst>
              <a:ext uri="{FF2B5EF4-FFF2-40B4-BE49-F238E27FC236}">
                <a16:creationId xmlns:a16="http://schemas.microsoft.com/office/drawing/2014/main" id="{1D341330-219A-45B5-97EC-8A79006F443A}"/>
              </a:ext>
            </a:extLst>
          </p:cNvPr>
          <p:cNvSpPr/>
          <p:nvPr/>
        </p:nvSpPr>
        <p:spPr>
          <a:xfrm rot="5400000">
            <a:off x="8499294" y="2919819"/>
            <a:ext cx="509093" cy="921618"/>
          </a:xfrm>
          <a:prstGeom prst="rightBrace">
            <a:avLst/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210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797CFA-F5E4-4AF0-A192-708847412D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Merge Sort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4275A7E-0D52-4A2C-B6F1-BD0EDE0412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CSE 373 19 su - Robbie Weber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805C7B-69F2-40E0-8033-AFD4339A4B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665DE-58FC-41F4-AC58-2C90A5E00527}" type="slidenum">
              <a:rPr lang="en-US" smtClean="0"/>
              <a:t>4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11187AD-AD67-4065-B972-B3FCD8477816}"/>
              </a:ext>
            </a:extLst>
          </p:cNvPr>
          <p:cNvSpPr/>
          <p:nvPr/>
        </p:nvSpPr>
        <p:spPr>
          <a:xfrm>
            <a:off x="6679088" y="401277"/>
            <a:ext cx="52135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2"/>
              </a:rPr>
              <a:t>https://www.youtube.com/watch?v=XaqR3G_NVoo</a:t>
            </a:r>
            <a:endParaRPr lang="en-US" dirty="0"/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9558B984-31D8-457C-A225-F6688A1F8032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056165" y="1425952"/>
          <a:ext cx="1007967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7967">
                  <a:extLst>
                    <a:ext uri="{9D8B030D-6E8A-4147-A177-3AD203B41FA5}">
                      <a16:colId xmlns:a16="http://schemas.microsoft.com/office/drawing/2014/main" val="983350392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314353596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726848549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921703917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3051097305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2072861410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356923517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527777151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2267190905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306038017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0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1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2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3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4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5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6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7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8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9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46976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91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57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0267970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DC8E1364-6594-4321-81E9-E31ACFC907E3}"/>
              </a:ext>
            </a:extLst>
          </p:cNvPr>
          <p:cNvSpPr txBox="1"/>
          <p:nvPr/>
        </p:nvSpPr>
        <p:spPr>
          <a:xfrm>
            <a:off x="329609" y="1425952"/>
            <a:ext cx="805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Divide</a:t>
            </a:r>
          </a:p>
        </p:txBody>
      </p:sp>
      <p:graphicFrame>
        <p:nvGraphicFramePr>
          <p:cNvPr id="9" name="Content Placeholder 6">
            <a:extLst>
              <a:ext uri="{FF2B5EF4-FFF2-40B4-BE49-F238E27FC236}">
                <a16:creationId xmlns:a16="http://schemas.microsoft.com/office/drawing/2014/main" id="{78FB6CDE-E90A-4DA2-BFF8-13E3B6148CC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70629668"/>
              </p:ext>
            </p:extLst>
          </p:nvPr>
        </p:nvGraphicFramePr>
        <p:xfrm>
          <a:off x="509709" y="2323263"/>
          <a:ext cx="5039835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7967">
                  <a:extLst>
                    <a:ext uri="{9D8B030D-6E8A-4147-A177-3AD203B41FA5}">
                      <a16:colId xmlns:a16="http://schemas.microsoft.com/office/drawing/2014/main" val="983350392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314353596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726848549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921703917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30510973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0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1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2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3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4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46976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91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57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0267970"/>
                  </a:ext>
                </a:extLst>
              </a:tr>
            </a:tbl>
          </a:graphicData>
        </a:graphic>
      </p:graphicFrame>
      <p:graphicFrame>
        <p:nvGraphicFramePr>
          <p:cNvPr id="10" name="Content Placeholder 6">
            <a:extLst>
              <a:ext uri="{FF2B5EF4-FFF2-40B4-BE49-F238E27FC236}">
                <a16:creationId xmlns:a16="http://schemas.microsoft.com/office/drawing/2014/main" id="{C82347A2-3207-43E3-89D0-EE3912B5C305}"/>
              </a:ext>
            </a:extLst>
          </p:cNvPr>
          <p:cNvGraphicFramePr>
            <a:graphicFrameLocks/>
          </p:cNvGraphicFramePr>
          <p:nvPr/>
        </p:nvGraphicFramePr>
        <p:xfrm>
          <a:off x="6576925" y="2285616"/>
          <a:ext cx="5039835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7967">
                  <a:extLst>
                    <a:ext uri="{9D8B030D-6E8A-4147-A177-3AD203B41FA5}">
                      <a16:colId xmlns:a16="http://schemas.microsoft.com/office/drawing/2014/main" val="2072861410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356923517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527777151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2267190905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306038017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5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6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7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8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9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46976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0267970"/>
                  </a:ext>
                </a:extLst>
              </a:tr>
            </a:tbl>
          </a:graphicData>
        </a:graphic>
      </p:graphicFrame>
      <p:graphicFrame>
        <p:nvGraphicFramePr>
          <p:cNvPr id="15" name="Content Placeholder 6">
            <a:extLst>
              <a:ext uri="{FF2B5EF4-FFF2-40B4-BE49-F238E27FC236}">
                <a16:creationId xmlns:a16="http://schemas.microsoft.com/office/drawing/2014/main" id="{100F61E7-ADAD-4FBA-892F-51EE0BC098F9}"/>
              </a:ext>
            </a:extLst>
          </p:cNvPr>
          <p:cNvGraphicFramePr>
            <a:graphicFrameLocks/>
          </p:cNvGraphicFramePr>
          <p:nvPr/>
        </p:nvGraphicFramePr>
        <p:xfrm>
          <a:off x="509710" y="4956266"/>
          <a:ext cx="5039835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7967">
                  <a:extLst>
                    <a:ext uri="{9D8B030D-6E8A-4147-A177-3AD203B41FA5}">
                      <a16:colId xmlns:a16="http://schemas.microsoft.com/office/drawing/2014/main" val="983350392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314353596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726848549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921703917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30510973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0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1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2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3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4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46976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57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91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0267970"/>
                  </a:ext>
                </a:extLst>
              </a:tr>
            </a:tbl>
          </a:graphicData>
        </a:graphic>
      </p:graphicFrame>
      <p:graphicFrame>
        <p:nvGraphicFramePr>
          <p:cNvPr id="16" name="Content Placeholder 6">
            <a:extLst>
              <a:ext uri="{FF2B5EF4-FFF2-40B4-BE49-F238E27FC236}">
                <a16:creationId xmlns:a16="http://schemas.microsoft.com/office/drawing/2014/main" id="{8A9A7C2C-E4E7-4044-9983-45BC24348B3E}"/>
              </a:ext>
            </a:extLst>
          </p:cNvPr>
          <p:cNvGraphicFramePr>
            <a:graphicFrameLocks/>
          </p:cNvGraphicFramePr>
          <p:nvPr/>
        </p:nvGraphicFramePr>
        <p:xfrm>
          <a:off x="6722663" y="4944580"/>
          <a:ext cx="5039835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7967">
                  <a:extLst>
                    <a:ext uri="{9D8B030D-6E8A-4147-A177-3AD203B41FA5}">
                      <a16:colId xmlns:a16="http://schemas.microsoft.com/office/drawing/2014/main" val="2072861410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356923517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527777151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2267190905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306038017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5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6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7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8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9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46976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0267970"/>
                  </a:ext>
                </a:extLst>
              </a:tr>
            </a:tbl>
          </a:graphicData>
        </a:graphic>
      </p:graphicFrame>
      <p:graphicFrame>
        <p:nvGraphicFramePr>
          <p:cNvPr id="17" name="Content Placeholder 6">
            <a:extLst>
              <a:ext uri="{FF2B5EF4-FFF2-40B4-BE49-F238E27FC236}">
                <a16:creationId xmlns:a16="http://schemas.microsoft.com/office/drawing/2014/main" id="{ECBAF41D-1C61-4994-B38C-02A6CCF9595D}"/>
              </a:ext>
            </a:extLst>
          </p:cNvPr>
          <p:cNvGraphicFramePr>
            <a:graphicFrameLocks/>
          </p:cNvGraphicFramePr>
          <p:nvPr/>
        </p:nvGraphicFramePr>
        <p:xfrm>
          <a:off x="1134638" y="5815930"/>
          <a:ext cx="1007967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7967">
                  <a:extLst>
                    <a:ext uri="{9D8B030D-6E8A-4147-A177-3AD203B41FA5}">
                      <a16:colId xmlns:a16="http://schemas.microsoft.com/office/drawing/2014/main" val="983350392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314353596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726848549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921703917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3051097305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2072861410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356923517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527777151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2267190905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306038017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0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1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2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3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4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5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6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7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8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9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46976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57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91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0267970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1A251D6E-503E-45BB-8BD9-8C1BD2D14854}"/>
              </a:ext>
            </a:extLst>
          </p:cNvPr>
          <p:cNvSpPr txBox="1"/>
          <p:nvPr/>
        </p:nvSpPr>
        <p:spPr>
          <a:xfrm>
            <a:off x="358461" y="4653616"/>
            <a:ext cx="1083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Combine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51B5C08-6070-4763-AF6A-3F152C4464E4}"/>
              </a:ext>
            </a:extLst>
          </p:cNvPr>
          <p:cNvCxnSpPr>
            <a:cxnSpLocks/>
            <a:stCxn id="7" idx="2"/>
          </p:cNvCxnSpPr>
          <p:nvPr/>
        </p:nvCxnSpPr>
        <p:spPr>
          <a:xfrm flipH="1">
            <a:off x="5615076" y="2167632"/>
            <a:ext cx="480924" cy="415318"/>
          </a:xfrm>
          <a:prstGeom prst="straightConnector1">
            <a:avLst/>
          </a:prstGeom>
          <a:ln w="28575">
            <a:solidFill>
              <a:srgbClr val="B6A47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5475E889-2AD1-4664-A900-863ED52F1CA6}"/>
              </a:ext>
            </a:extLst>
          </p:cNvPr>
          <p:cNvCxnSpPr>
            <a:cxnSpLocks/>
          </p:cNvCxnSpPr>
          <p:nvPr/>
        </p:nvCxnSpPr>
        <p:spPr>
          <a:xfrm>
            <a:off x="6117266" y="2188898"/>
            <a:ext cx="422635" cy="367922"/>
          </a:xfrm>
          <a:prstGeom prst="straightConnector1">
            <a:avLst/>
          </a:prstGeom>
          <a:ln w="28575">
            <a:solidFill>
              <a:srgbClr val="B6A47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695BBDDF-DD25-4DA2-81E7-A40BAB6F848C}"/>
              </a:ext>
            </a:extLst>
          </p:cNvPr>
          <p:cNvCxnSpPr>
            <a:cxnSpLocks/>
          </p:cNvCxnSpPr>
          <p:nvPr/>
        </p:nvCxnSpPr>
        <p:spPr>
          <a:xfrm>
            <a:off x="5549545" y="5691584"/>
            <a:ext cx="494488" cy="316737"/>
          </a:xfrm>
          <a:prstGeom prst="straightConnector1">
            <a:avLst/>
          </a:prstGeom>
          <a:ln w="28575">
            <a:solidFill>
              <a:srgbClr val="B6A47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88079924-DE0C-4B93-8068-BF2A6A06176A}"/>
              </a:ext>
            </a:extLst>
          </p:cNvPr>
          <p:cNvCxnSpPr>
            <a:cxnSpLocks/>
          </p:cNvCxnSpPr>
          <p:nvPr/>
        </p:nvCxnSpPr>
        <p:spPr>
          <a:xfrm flipH="1">
            <a:off x="6314607" y="5679898"/>
            <a:ext cx="408056" cy="323785"/>
          </a:xfrm>
          <a:prstGeom prst="straightConnector1">
            <a:avLst/>
          </a:prstGeom>
          <a:ln w="28575">
            <a:solidFill>
              <a:srgbClr val="B6A47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D8AD7FFE-E68F-4173-9AE0-BF2C968E4F39}"/>
              </a:ext>
            </a:extLst>
          </p:cNvPr>
          <p:cNvSpPr txBox="1"/>
          <p:nvPr/>
        </p:nvSpPr>
        <p:spPr>
          <a:xfrm>
            <a:off x="575239" y="3429000"/>
            <a:ext cx="1110643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/>
              <a:t>Sort the pieces through the magic of recursion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D04F0A1-D8A2-4951-B05A-243CE75CC5FF}"/>
              </a:ext>
            </a:extLst>
          </p:cNvPr>
          <p:cNvSpPr txBox="1"/>
          <p:nvPr/>
        </p:nvSpPr>
        <p:spPr>
          <a:xfrm>
            <a:off x="6722663" y="3429000"/>
            <a:ext cx="1270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/>
              <a:t>magic</a:t>
            </a:r>
          </a:p>
        </p:txBody>
      </p:sp>
    </p:spTree>
    <p:extLst>
      <p:ext uri="{BB962C8B-B14F-4D97-AF65-F5344CB8AC3E}">
        <p14:creationId xmlns:p14="http://schemas.microsoft.com/office/powerpoint/2010/main" val="269721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2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4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4" grpId="0"/>
      <p:bldP spid="18" grpId="0"/>
      <p:bldP spid="20" grpId="0"/>
      <p:bldP spid="20" grpId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DF2572-930A-4C12-A2F5-3423186E16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Running Time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203E1F0-CC08-44F4-A20B-165C7D8F702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What does the conquer step do?</a:t>
                </a:r>
              </a:p>
              <a:p>
                <a:r>
                  <a:rPr lang="en-US" dirty="0"/>
                  <a:t>Two separate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Θ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loops, then a constant time comparison.</a:t>
                </a:r>
              </a:p>
              <a:p>
                <a:r>
                  <a:rPr lang="en-US" dirty="0"/>
                  <a:t>So</a:t>
                </a:r>
              </a:p>
              <a:p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𝑇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</m:e>
                            </m:d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Θ</m:t>
                            </m:r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</m:d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  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if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≥2</m:t>
                            </m:r>
                          </m:e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Θ</m:t>
                            </m:r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d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               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otherwise</m:t>
                            </m:r>
                          </m:e>
                        </m:eqArr>
                      </m:e>
                    </m:d>
                  </m:oMath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Master Theorem says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Θ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func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203E1F0-CC08-44F4-A20B-165C7D8F702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54" t="-2138" b="-2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127842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CF495-9E14-4122-A0ED-C7A1ADA689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239" y="263276"/>
            <a:ext cx="11187259" cy="1014667"/>
          </a:xfrm>
        </p:spPr>
        <p:txBody>
          <a:bodyPr/>
          <a:lstStyle/>
          <a:p>
            <a:r>
              <a:rPr lang="en-US" dirty="0"/>
              <a:t>Merge Sort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4DEEFFE-E5E3-4825-88B3-B3C34FA78B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15301" y="6521027"/>
            <a:ext cx="5901459" cy="274320"/>
          </a:xfrm>
        </p:spPr>
        <p:txBody>
          <a:bodyPr/>
          <a:lstStyle/>
          <a:p>
            <a:r>
              <a:rPr lang="es-ES"/>
              <a:t>CSE 373 19 su - Robbie Weber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193FD1-A746-4AB4-A204-7F7DD96FD2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81670" y="6521027"/>
            <a:ext cx="421923" cy="274320"/>
          </a:xfrm>
        </p:spPr>
        <p:txBody>
          <a:bodyPr/>
          <a:lstStyle/>
          <a:p>
            <a:fld id="{659665DE-58FC-41F4-AC58-2C90A5E00527}" type="slidenum">
              <a:rPr lang="en-US" smtClean="0"/>
              <a:t>5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8952EB5-0A41-45B7-B5EE-8E116BAB5D86}"/>
              </a:ext>
            </a:extLst>
          </p:cNvPr>
          <p:cNvSpPr txBox="1"/>
          <p:nvPr/>
        </p:nvSpPr>
        <p:spPr>
          <a:xfrm>
            <a:off x="273254" y="1613118"/>
            <a:ext cx="5339923" cy="1815882"/>
          </a:xfrm>
          <a:prstGeom prst="rect">
            <a:avLst/>
          </a:prstGeom>
          <a:noFill/>
          <a:ln>
            <a:solidFill>
              <a:srgbClr val="4C3282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mergeSort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(input) {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if (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input.length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== 1)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return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else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smallerHalf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mergeSort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(new [0, ..., mid])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largerHalf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mergeSort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(new [mid + 1, ...])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return merge(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smallerHalf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largerHalf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28174B43-31A6-47E5-AFAB-F079B8BEE054}"/>
              </a:ext>
            </a:extLst>
          </p:cNvPr>
          <p:cNvGraphicFramePr>
            <a:graphicFrameLocks noGrp="1"/>
          </p:cNvGraphicFramePr>
          <p:nvPr>
            <p:ph idx="1"/>
            <p:extLst/>
          </p:nvPr>
        </p:nvGraphicFramePr>
        <p:xfrm>
          <a:off x="6556124" y="222121"/>
          <a:ext cx="5039835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7967">
                  <a:extLst>
                    <a:ext uri="{9D8B030D-6E8A-4147-A177-3AD203B41FA5}">
                      <a16:colId xmlns:a16="http://schemas.microsoft.com/office/drawing/2014/main" val="983350392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314353596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726848549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921703917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30510973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0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1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2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3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4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46976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57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91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0267970"/>
                  </a:ext>
                </a:extLst>
              </a:tr>
            </a:tbl>
          </a:graphicData>
        </a:graphic>
      </p:graphicFrame>
      <p:graphicFrame>
        <p:nvGraphicFramePr>
          <p:cNvPr id="8" name="Content Placeholder 6">
            <a:extLst>
              <a:ext uri="{FF2B5EF4-FFF2-40B4-BE49-F238E27FC236}">
                <a16:creationId xmlns:a16="http://schemas.microsoft.com/office/drawing/2014/main" id="{E403E739-CDCE-44DE-9C10-42F935C23931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6408023" y="1033826"/>
          <a:ext cx="2015934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7967">
                  <a:extLst>
                    <a:ext uri="{9D8B030D-6E8A-4147-A177-3AD203B41FA5}">
                      <a16:colId xmlns:a16="http://schemas.microsoft.com/office/drawing/2014/main" val="983350392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31435359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0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1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46976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0267970"/>
                  </a:ext>
                </a:extLst>
              </a:tr>
            </a:tbl>
          </a:graphicData>
        </a:graphic>
      </p:graphicFrame>
      <p:graphicFrame>
        <p:nvGraphicFramePr>
          <p:cNvPr id="9" name="Content Placeholder 6">
            <a:extLst>
              <a:ext uri="{FF2B5EF4-FFF2-40B4-BE49-F238E27FC236}">
                <a16:creationId xmlns:a16="http://schemas.microsoft.com/office/drawing/2014/main" id="{F0EBC669-74E3-4148-BD3C-5E41E9A768EC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8765561" y="1033826"/>
          <a:ext cx="3023901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7967">
                  <a:extLst>
                    <a:ext uri="{9D8B030D-6E8A-4147-A177-3AD203B41FA5}">
                      <a16:colId xmlns:a16="http://schemas.microsoft.com/office/drawing/2014/main" val="983350392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314353596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72684854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0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1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2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46976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57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91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0267970"/>
                  </a:ext>
                </a:extLst>
              </a:tr>
            </a:tbl>
          </a:graphicData>
        </a:graphic>
      </p:graphicFrame>
      <p:graphicFrame>
        <p:nvGraphicFramePr>
          <p:cNvPr id="10" name="Content Placeholder 6">
            <a:extLst>
              <a:ext uri="{FF2B5EF4-FFF2-40B4-BE49-F238E27FC236}">
                <a16:creationId xmlns:a16="http://schemas.microsoft.com/office/drawing/2014/main" id="{EC86ED36-5120-4DD4-AEF6-CB9B1D388906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6229012" y="1919032"/>
          <a:ext cx="1007967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7967">
                  <a:extLst>
                    <a:ext uri="{9D8B030D-6E8A-4147-A177-3AD203B41FA5}">
                      <a16:colId xmlns:a16="http://schemas.microsoft.com/office/drawing/2014/main" val="98335039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0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46976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0267970"/>
                  </a:ext>
                </a:extLst>
              </a:tr>
            </a:tbl>
          </a:graphicData>
        </a:graphic>
      </p:graphicFrame>
      <p:graphicFrame>
        <p:nvGraphicFramePr>
          <p:cNvPr id="11" name="Content Placeholder 6">
            <a:extLst>
              <a:ext uri="{FF2B5EF4-FFF2-40B4-BE49-F238E27FC236}">
                <a16:creationId xmlns:a16="http://schemas.microsoft.com/office/drawing/2014/main" id="{EACA4B13-CCF5-4176-B7AC-B978DFDEFDF5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7528258" y="1900404"/>
          <a:ext cx="1007967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7967">
                  <a:extLst>
                    <a:ext uri="{9D8B030D-6E8A-4147-A177-3AD203B41FA5}">
                      <a16:colId xmlns:a16="http://schemas.microsoft.com/office/drawing/2014/main" val="98335039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0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46976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0267970"/>
                  </a:ext>
                </a:extLst>
              </a:tr>
            </a:tbl>
          </a:graphicData>
        </a:graphic>
      </p:graphicFrame>
      <p:graphicFrame>
        <p:nvGraphicFramePr>
          <p:cNvPr id="12" name="Content Placeholder 6">
            <a:extLst>
              <a:ext uri="{FF2B5EF4-FFF2-40B4-BE49-F238E27FC236}">
                <a16:creationId xmlns:a16="http://schemas.microsoft.com/office/drawing/2014/main" id="{73FCC405-1093-4F4A-93E0-9157BF5C2969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8765561" y="1900404"/>
          <a:ext cx="1007967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7967">
                  <a:extLst>
                    <a:ext uri="{9D8B030D-6E8A-4147-A177-3AD203B41FA5}">
                      <a16:colId xmlns:a16="http://schemas.microsoft.com/office/drawing/2014/main" val="98335039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0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46976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57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0267970"/>
                  </a:ext>
                </a:extLst>
              </a:tr>
            </a:tbl>
          </a:graphicData>
        </a:graphic>
      </p:graphicFrame>
      <p:graphicFrame>
        <p:nvGraphicFramePr>
          <p:cNvPr id="13" name="Content Placeholder 6">
            <a:extLst>
              <a:ext uri="{FF2B5EF4-FFF2-40B4-BE49-F238E27FC236}">
                <a16:creationId xmlns:a16="http://schemas.microsoft.com/office/drawing/2014/main" id="{A9178E1D-EF25-4DD6-8786-6D40F0173861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10002864" y="1888369"/>
          <a:ext cx="2015934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7967">
                  <a:extLst>
                    <a:ext uri="{9D8B030D-6E8A-4147-A177-3AD203B41FA5}">
                      <a16:colId xmlns:a16="http://schemas.microsoft.com/office/drawing/2014/main" val="983350392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31435359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0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1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46976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91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0267970"/>
                  </a:ext>
                </a:extLst>
              </a:tr>
            </a:tbl>
          </a:graphicData>
        </a:graphic>
      </p:graphicFrame>
      <p:graphicFrame>
        <p:nvGraphicFramePr>
          <p:cNvPr id="14" name="Content Placeholder 6">
            <a:extLst>
              <a:ext uri="{FF2B5EF4-FFF2-40B4-BE49-F238E27FC236}">
                <a16:creationId xmlns:a16="http://schemas.microsoft.com/office/drawing/2014/main" id="{61918E08-6FFD-41A8-A06B-DA86CF2FF8FE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9873968" y="2753291"/>
          <a:ext cx="1007967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7967">
                  <a:extLst>
                    <a:ext uri="{9D8B030D-6E8A-4147-A177-3AD203B41FA5}">
                      <a16:colId xmlns:a16="http://schemas.microsoft.com/office/drawing/2014/main" val="98335039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0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46976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91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0267970"/>
                  </a:ext>
                </a:extLst>
              </a:tr>
            </a:tbl>
          </a:graphicData>
        </a:graphic>
      </p:graphicFrame>
      <p:graphicFrame>
        <p:nvGraphicFramePr>
          <p:cNvPr id="15" name="Content Placeholder 6">
            <a:extLst>
              <a:ext uri="{FF2B5EF4-FFF2-40B4-BE49-F238E27FC236}">
                <a16:creationId xmlns:a16="http://schemas.microsoft.com/office/drawing/2014/main" id="{0C9E8D24-1CAC-415D-9C57-A4F7144B27EE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10958040" y="2752062"/>
          <a:ext cx="1007967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7967">
                  <a:extLst>
                    <a:ext uri="{9D8B030D-6E8A-4147-A177-3AD203B41FA5}">
                      <a16:colId xmlns:a16="http://schemas.microsoft.com/office/drawing/2014/main" val="98335039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0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46976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0267970"/>
                  </a:ext>
                </a:extLst>
              </a:tr>
            </a:tbl>
          </a:graphicData>
        </a:graphic>
      </p:graphicFrame>
      <p:graphicFrame>
        <p:nvGraphicFramePr>
          <p:cNvPr id="16" name="Content Placeholder 6">
            <a:extLst>
              <a:ext uri="{FF2B5EF4-FFF2-40B4-BE49-F238E27FC236}">
                <a16:creationId xmlns:a16="http://schemas.microsoft.com/office/drawing/2014/main" id="{32282FC2-2F6F-498E-A812-79F22589DC2D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10002864" y="3607834"/>
          <a:ext cx="2015934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7967">
                  <a:extLst>
                    <a:ext uri="{9D8B030D-6E8A-4147-A177-3AD203B41FA5}">
                      <a16:colId xmlns:a16="http://schemas.microsoft.com/office/drawing/2014/main" val="983350392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31435359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0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1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46976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91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0267970"/>
                  </a:ext>
                </a:extLst>
              </a:tr>
            </a:tbl>
          </a:graphicData>
        </a:graphic>
      </p:graphicFrame>
      <p:graphicFrame>
        <p:nvGraphicFramePr>
          <p:cNvPr id="19" name="Content Placeholder 6">
            <a:extLst>
              <a:ext uri="{FF2B5EF4-FFF2-40B4-BE49-F238E27FC236}">
                <a16:creationId xmlns:a16="http://schemas.microsoft.com/office/drawing/2014/main" id="{07A2E78D-2F90-47D7-9FE0-5B8821413332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8765560" y="4443105"/>
          <a:ext cx="3023901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7967">
                  <a:extLst>
                    <a:ext uri="{9D8B030D-6E8A-4147-A177-3AD203B41FA5}">
                      <a16:colId xmlns:a16="http://schemas.microsoft.com/office/drawing/2014/main" val="983350392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314353596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72684854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0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1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2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46976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57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91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0267970"/>
                  </a:ext>
                </a:extLst>
              </a:tr>
            </a:tbl>
          </a:graphicData>
        </a:graphic>
      </p:graphicFrame>
      <p:graphicFrame>
        <p:nvGraphicFramePr>
          <p:cNvPr id="20" name="Content Placeholder 6">
            <a:extLst>
              <a:ext uri="{FF2B5EF4-FFF2-40B4-BE49-F238E27FC236}">
                <a16:creationId xmlns:a16="http://schemas.microsoft.com/office/drawing/2014/main" id="{75C3C787-8274-44CC-ADC4-0AE3EA754EDC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6408023" y="4443105"/>
          <a:ext cx="2015934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7967">
                  <a:extLst>
                    <a:ext uri="{9D8B030D-6E8A-4147-A177-3AD203B41FA5}">
                      <a16:colId xmlns:a16="http://schemas.microsoft.com/office/drawing/2014/main" val="983350392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31435359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0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1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46976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0267970"/>
                  </a:ext>
                </a:extLst>
              </a:tr>
            </a:tbl>
          </a:graphicData>
        </a:graphic>
      </p:graphicFrame>
      <p:graphicFrame>
        <p:nvGraphicFramePr>
          <p:cNvPr id="21" name="Content Placeholder 6">
            <a:extLst>
              <a:ext uri="{FF2B5EF4-FFF2-40B4-BE49-F238E27FC236}">
                <a16:creationId xmlns:a16="http://schemas.microsoft.com/office/drawing/2014/main" id="{52E49F57-AA20-49F4-84A5-B640209D0349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6500824" y="5420890"/>
          <a:ext cx="5039835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7967">
                  <a:extLst>
                    <a:ext uri="{9D8B030D-6E8A-4147-A177-3AD203B41FA5}">
                      <a16:colId xmlns:a16="http://schemas.microsoft.com/office/drawing/2014/main" val="983350392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314353596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726848549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921703917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30510973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0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1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2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3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4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46976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57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91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0267970"/>
                  </a:ext>
                </a:extLst>
              </a:tr>
            </a:tbl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07AC5295-3B0D-4228-9694-033CE3E848A8}"/>
              </a:ext>
            </a:extLst>
          </p:cNvPr>
          <p:cNvSpPr txBox="1"/>
          <p:nvPr/>
        </p:nvSpPr>
        <p:spPr>
          <a:xfrm>
            <a:off x="273254" y="3764175"/>
            <a:ext cx="2200539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Worst case runtime?</a:t>
            </a:r>
          </a:p>
          <a:p>
            <a:endParaRPr lang="en-US" dirty="0"/>
          </a:p>
          <a:p>
            <a:r>
              <a:rPr lang="en-US" dirty="0"/>
              <a:t>Best case runtime?</a:t>
            </a:r>
          </a:p>
          <a:p>
            <a:endParaRPr lang="en-US" dirty="0"/>
          </a:p>
          <a:p>
            <a:r>
              <a:rPr lang="en-US" dirty="0"/>
              <a:t>Average runtime?</a:t>
            </a:r>
          </a:p>
          <a:p>
            <a:endParaRPr lang="en-US" dirty="0"/>
          </a:p>
          <a:p>
            <a:r>
              <a:rPr lang="en-US" dirty="0"/>
              <a:t>Stable?</a:t>
            </a:r>
          </a:p>
          <a:p>
            <a:endParaRPr lang="en-US" dirty="0"/>
          </a:p>
          <a:p>
            <a:r>
              <a:rPr lang="en-US" dirty="0"/>
              <a:t>In-place?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3F6F683-720E-42BA-B67C-19A0055C05DA}"/>
              </a:ext>
            </a:extLst>
          </p:cNvPr>
          <p:cNvSpPr txBox="1"/>
          <p:nvPr/>
        </p:nvSpPr>
        <p:spPr>
          <a:xfrm>
            <a:off x="3501730" y="3699033"/>
            <a:ext cx="23307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 if n&lt;= 1</a:t>
            </a:r>
          </a:p>
          <a:p>
            <a:r>
              <a:rPr lang="en-US" dirty="0"/>
              <a:t>2T(n/2) + n otherwise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E06B793-BA17-4E94-A316-08FA7480F8A0}"/>
              </a:ext>
            </a:extLst>
          </p:cNvPr>
          <p:cNvSpPr txBox="1"/>
          <p:nvPr/>
        </p:nvSpPr>
        <p:spPr>
          <a:xfrm>
            <a:off x="2514668" y="5385948"/>
            <a:ext cx="504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Yes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BCBFC1B-2A91-4F60-82D2-BB7374523CDE}"/>
              </a:ext>
            </a:extLst>
          </p:cNvPr>
          <p:cNvSpPr txBox="1"/>
          <p:nvPr/>
        </p:nvSpPr>
        <p:spPr>
          <a:xfrm>
            <a:off x="2529367" y="5920659"/>
            <a:ext cx="4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91581F8-037B-427B-8341-9C6AEE17A7BF}"/>
              </a:ext>
            </a:extLst>
          </p:cNvPr>
          <p:cNvSpPr txBox="1"/>
          <p:nvPr/>
        </p:nvSpPr>
        <p:spPr>
          <a:xfrm>
            <a:off x="2306126" y="3767099"/>
            <a:ext cx="8451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T(n) = </a:t>
            </a:r>
          </a:p>
        </p:txBody>
      </p:sp>
      <p:sp>
        <p:nvSpPr>
          <p:cNvPr id="29" name="Left Brace 28">
            <a:extLst>
              <a:ext uri="{FF2B5EF4-FFF2-40B4-BE49-F238E27FC236}">
                <a16:creationId xmlns:a16="http://schemas.microsoft.com/office/drawing/2014/main" id="{5EEF3E21-0742-4B3A-9E8E-998B70F99C4C}"/>
              </a:ext>
            </a:extLst>
          </p:cNvPr>
          <p:cNvSpPr/>
          <p:nvPr/>
        </p:nvSpPr>
        <p:spPr>
          <a:xfrm>
            <a:off x="3015397" y="3680962"/>
            <a:ext cx="531628" cy="595423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AE092705-8FDF-485C-B9A4-8D9C488D5236}"/>
              </a:ext>
            </a:extLst>
          </p:cNvPr>
          <p:cNvCxnSpPr>
            <a:cxnSpLocks/>
          </p:cNvCxnSpPr>
          <p:nvPr/>
        </p:nvCxnSpPr>
        <p:spPr>
          <a:xfrm flipH="1">
            <a:off x="8403288" y="963972"/>
            <a:ext cx="112268" cy="449122"/>
          </a:xfrm>
          <a:prstGeom prst="straightConnector1">
            <a:avLst/>
          </a:prstGeom>
          <a:ln>
            <a:solidFill>
              <a:srgbClr val="B6A47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9C2F49E3-8FB3-437C-B938-889301BFF806}"/>
              </a:ext>
            </a:extLst>
          </p:cNvPr>
          <p:cNvCxnSpPr>
            <a:cxnSpLocks/>
            <a:endCxn id="9" idx="1"/>
          </p:cNvCxnSpPr>
          <p:nvPr/>
        </p:nvCxnSpPr>
        <p:spPr>
          <a:xfrm>
            <a:off x="8536225" y="955544"/>
            <a:ext cx="229336" cy="449122"/>
          </a:xfrm>
          <a:prstGeom prst="straightConnector1">
            <a:avLst/>
          </a:prstGeom>
          <a:ln>
            <a:solidFill>
              <a:srgbClr val="B6A47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795BEAC1-BE43-4B56-B320-463ACE864667}"/>
              </a:ext>
            </a:extLst>
          </p:cNvPr>
          <p:cNvCxnSpPr>
            <a:cxnSpLocks/>
            <a:endCxn id="11" idx="1"/>
          </p:cNvCxnSpPr>
          <p:nvPr/>
        </p:nvCxnSpPr>
        <p:spPr>
          <a:xfrm>
            <a:off x="7415990" y="1763150"/>
            <a:ext cx="112268" cy="508094"/>
          </a:xfrm>
          <a:prstGeom prst="straightConnector1">
            <a:avLst/>
          </a:prstGeom>
          <a:ln>
            <a:solidFill>
              <a:srgbClr val="B6A47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9B5ECAD5-0139-47AF-8623-8C060B76EB59}"/>
              </a:ext>
            </a:extLst>
          </p:cNvPr>
          <p:cNvCxnSpPr>
            <a:cxnSpLocks/>
            <a:stCxn id="8" idx="2"/>
            <a:endCxn id="10" idx="3"/>
          </p:cNvCxnSpPr>
          <p:nvPr/>
        </p:nvCxnSpPr>
        <p:spPr>
          <a:xfrm flipH="1">
            <a:off x="7236979" y="1775506"/>
            <a:ext cx="179011" cy="514366"/>
          </a:xfrm>
          <a:prstGeom prst="straightConnector1">
            <a:avLst/>
          </a:prstGeom>
          <a:ln>
            <a:solidFill>
              <a:srgbClr val="B6A47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023F4B6F-73BC-411C-87D6-8CEBFDEE99A7}"/>
              </a:ext>
            </a:extLst>
          </p:cNvPr>
          <p:cNvCxnSpPr>
            <a:cxnSpLocks/>
          </p:cNvCxnSpPr>
          <p:nvPr/>
        </p:nvCxnSpPr>
        <p:spPr>
          <a:xfrm>
            <a:off x="9939664" y="1750211"/>
            <a:ext cx="112268" cy="508094"/>
          </a:xfrm>
          <a:prstGeom prst="straightConnector1">
            <a:avLst/>
          </a:prstGeom>
          <a:ln>
            <a:solidFill>
              <a:srgbClr val="B6A47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762520E2-9C5F-437A-9A6C-C2BBC1A78E0D}"/>
              </a:ext>
            </a:extLst>
          </p:cNvPr>
          <p:cNvCxnSpPr>
            <a:cxnSpLocks/>
          </p:cNvCxnSpPr>
          <p:nvPr/>
        </p:nvCxnSpPr>
        <p:spPr>
          <a:xfrm flipH="1">
            <a:off x="9742557" y="1764579"/>
            <a:ext cx="179011" cy="514366"/>
          </a:xfrm>
          <a:prstGeom prst="straightConnector1">
            <a:avLst/>
          </a:prstGeom>
          <a:ln>
            <a:solidFill>
              <a:srgbClr val="B6A47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A70A1DCF-7DA4-43A1-A7B6-91E0C2F8F574}"/>
              </a:ext>
            </a:extLst>
          </p:cNvPr>
          <p:cNvCxnSpPr>
            <a:cxnSpLocks/>
          </p:cNvCxnSpPr>
          <p:nvPr/>
        </p:nvCxnSpPr>
        <p:spPr>
          <a:xfrm>
            <a:off x="11055137" y="2608563"/>
            <a:ext cx="112268" cy="508094"/>
          </a:xfrm>
          <a:prstGeom prst="straightConnector1">
            <a:avLst/>
          </a:prstGeom>
          <a:ln>
            <a:solidFill>
              <a:srgbClr val="B6A47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E08BFFDA-F7A1-47ED-93A7-2273D3B31BBA}"/>
              </a:ext>
            </a:extLst>
          </p:cNvPr>
          <p:cNvCxnSpPr>
            <a:cxnSpLocks/>
          </p:cNvCxnSpPr>
          <p:nvPr/>
        </p:nvCxnSpPr>
        <p:spPr>
          <a:xfrm flipH="1">
            <a:off x="10876126" y="2620919"/>
            <a:ext cx="179011" cy="514366"/>
          </a:xfrm>
          <a:prstGeom prst="straightConnector1">
            <a:avLst/>
          </a:prstGeom>
          <a:ln>
            <a:solidFill>
              <a:srgbClr val="B6A47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7FD2D3A0-097D-4B0C-9023-C2521E2535C6}"/>
              </a:ext>
            </a:extLst>
          </p:cNvPr>
          <p:cNvCxnSpPr>
            <a:cxnSpLocks/>
          </p:cNvCxnSpPr>
          <p:nvPr/>
        </p:nvCxnSpPr>
        <p:spPr>
          <a:xfrm>
            <a:off x="10747343" y="3484592"/>
            <a:ext cx="210697" cy="463345"/>
          </a:xfrm>
          <a:prstGeom prst="straightConnector1">
            <a:avLst/>
          </a:prstGeom>
          <a:ln>
            <a:solidFill>
              <a:srgbClr val="4C328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9F6E4E19-136A-4A0E-A2EB-2B5A6706EA62}"/>
              </a:ext>
            </a:extLst>
          </p:cNvPr>
          <p:cNvCxnSpPr>
            <a:cxnSpLocks/>
          </p:cNvCxnSpPr>
          <p:nvPr/>
        </p:nvCxnSpPr>
        <p:spPr>
          <a:xfrm flipH="1">
            <a:off x="10989840" y="3463047"/>
            <a:ext cx="218402" cy="478631"/>
          </a:xfrm>
          <a:prstGeom prst="straightConnector1">
            <a:avLst/>
          </a:prstGeom>
          <a:ln>
            <a:solidFill>
              <a:srgbClr val="4C328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FEC70EF5-5679-4C95-B7C0-969C6265F06B}"/>
              </a:ext>
            </a:extLst>
          </p:cNvPr>
          <p:cNvCxnSpPr>
            <a:cxnSpLocks/>
          </p:cNvCxnSpPr>
          <p:nvPr/>
        </p:nvCxnSpPr>
        <p:spPr>
          <a:xfrm>
            <a:off x="8354074" y="5206330"/>
            <a:ext cx="210697" cy="463345"/>
          </a:xfrm>
          <a:prstGeom prst="straightConnector1">
            <a:avLst/>
          </a:prstGeom>
          <a:ln>
            <a:solidFill>
              <a:srgbClr val="4C328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B3D5D2BB-73A1-4262-9167-60F0849BAEBC}"/>
              </a:ext>
            </a:extLst>
          </p:cNvPr>
          <p:cNvCxnSpPr>
            <a:cxnSpLocks/>
          </p:cNvCxnSpPr>
          <p:nvPr/>
        </p:nvCxnSpPr>
        <p:spPr>
          <a:xfrm flipH="1">
            <a:off x="8596571" y="5184785"/>
            <a:ext cx="218402" cy="478631"/>
          </a:xfrm>
          <a:prstGeom prst="straightConnector1">
            <a:avLst/>
          </a:prstGeom>
          <a:ln>
            <a:solidFill>
              <a:srgbClr val="4C328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04919609-8A03-4666-AC03-347BC70B8846}"/>
              </a:ext>
            </a:extLst>
          </p:cNvPr>
          <p:cNvCxnSpPr>
            <a:cxnSpLocks/>
          </p:cNvCxnSpPr>
          <p:nvPr/>
        </p:nvCxnSpPr>
        <p:spPr>
          <a:xfrm>
            <a:off x="7134908" y="2665144"/>
            <a:ext cx="272873" cy="2148801"/>
          </a:xfrm>
          <a:prstGeom prst="straightConnector1">
            <a:avLst/>
          </a:prstGeom>
          <a:ln>
            <a:solidFill>
              <a:srgbClr val="4C328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ACFFF60E-9413-41BF-86B1-BDBFA489B123}"/>
              </a:ext>
            </a:extLst>
          </p:cNvPr>
          <p:cNvCxnSpPr>
            <a:cxnSpLocks/>
          </p:cNvCxnSpPr>
          <p:nvPr/>
        </p:nvCxnSpPr>
        <p:spPr>
          <a:xfrm flipH="1">
            <a:off x="7471380" y="2651033"/>
            <a:ext cx="316243" cy="2162912"/>
          </a:xfrm>
          <a:prstGeom prst="straightConnector1">
            <a:avLst/>
          </a:prstGeom>
          <a:ln>
            <a:solidFill>
              <a:srgbClr val="4C328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D5FDE0BD-E55A-440D-B589-417A57B2B9CC}"/>
              </a:ext>
            </a:extLst>
          </p:cNvPr>
          <p:cNvCxnSpPr>
            <a:cxnSpLocks/>
          </p:cNvCxnSpPr>
          <p:nvPr/>
        </p:nvCxnSpPr>
        <p:spPr>
          <a:xfrm>
            <a:off x="9090098" y="2648815"/>
            <a:ext cx="696518" cy="2133374"/>
          </a:xfrm>
          <a:prstGeom prst="straightConnector1">
            <a:avLst/>
          </a:prstGeom>
          <a:ln>
            <a:solidFill>
              <a:srgbClr val="4C328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8E025E27-A669-40A7-85E8-DF0B18271445}"/>
              </a:ext>
            </a:extLst>
          </p:cNvPr>
          <p:cNvCxnSpPr>
            <a:cxnSpLocks/>
          </p:cNvCxnSpPr>
          <p:nvPr/>
        </p:nvCxnSpPr>
        <p:spPr>
          <a:xfrm flipH="1">
            <a:off x="9939664" y="4345364"/>
            <a:ext cx="849018" cy="441881"/>
          </a:xfrm>
          <a:prstGeom prst="straightConnector1">
            <a:avLst/>
          </a:prstGeom>
          <a:ln>
            <a:solidFill>
              <a:srgbClr val="4C328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7432CEB-0433-9044-83FB-BFD3B22A36CC}"/>
                  </a:ext>
                </a:extLst>
              </p:cNvPr>
              <p:cNvSpPr txBox="1"/>
              <p:nvPr/>
            </p:nvSpPr>
            <p:spPr>
              <a:xfrm>
                <a:off x="5599712" y="3757012"/>
                <a:ext cx="140371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=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 dirty="0" err="1">
                        <a:latin typeface="Cambria Math" panose="02040503050406030204" pitchFamily="18" charset="0"/>
                      </a:rPr>
                      <m:t>𝑛</m:t>
                    </m:r>
                    <m:func>
                      <m:func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dirty="0">
                            <a:latin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func>
                    <m:r>
                      <a:rPr lang="en-US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7432CEB-0433-9044-83FB-BFD3B22A36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99712" y="3757012"/>
                <a:ext cx="1403718" cy="369332"/>
              </a:xfrm>
              <a:prstGeom prst="rect">
                <a:avLst/>
              </a:prstGeom>
              <a:blipFill>
                <a:blip r:embed="rId2"/>
                <a:stretch>
                  <a:fillRect l="-3913" t="-6557" r="-870" b="-262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206C68F0-7267-9843-ADF4-D85B1C0715F6}"/>
              </a:ext>
            </a:extLst>
          </p:cNvPr>
          <p:cNvSpPr txBox="1"/>
          <p:nvPr/>
        </p:nvSpPr>
        <p:spPr>
          <a:xfrm>
            <a:off x="2436358" y="4412671"/>
            <a:ext cx="731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Same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6DCFF2D-6A36-204A-882C-DE5B28BF35D8}"/>
              </a:ext>
            </a:extLst>
          </p:cNvPr>
          <p:cNvSpPr txBox="1"/>
          <p:nvPr/>
        </p:nvSpPr>
        <p:spPr>
          <a:xfrm>
            <a:off x="2428751" y="4887736"/>
            <a:ext cx="731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Same</a:t>
            </a:r>
          </a:p>
        </p:txBody>
      </p:sp>
    </p:spTree>
    <p:extLst>
      <p:ext uri="{BB962C8B-B14F-4D97-AF65-F5344CB8AC3E}">
        <p14:creationId xmlns:p14="http://schemas.microsoft.com/office/powerpoint/2010/main" val="702860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5" grpId="0"/>
      <p:bldP spid="26" grpId="0"/>
      <p:bldP spid="28" grpId="0"/>
      <p:bldP spid="29" grpId="0" animBg="1"/>
      <p:bldP spid="3" grpId="0"/>
      <p:bldP spid="18" grpId="0"/>
      <p:bldP spid="2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1784B4-C1A3-42BF-BBA0-C829E82B3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Counting Inversions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4E1344B-B6AA-42D2-91D7-ADEC18BEB56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dirty="0"/>
                  <a:t>Given an array,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dirty="0"/>
                  <a:t>, determine how “unsorted” it is, by counting number of inversions: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Intuitively, how many adjacent swaps to fully sort.</a:t>
                </a:r>
              </a:p>
              <a:p>
                <a:r>
                  <a:rPr lang="en-US" dirty="0"/>
                  <a:t>Why? Tell “how different” two lists are (e.g. tell if someone’s opinion is an outlier, or if two people have similar preferences)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4E1344B-B6AA-42D2-91D7-ADEC18BEB56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 t="-3019" b="-15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Content Placeholder 6">
            <a:extLst>
              <a:ext uri="{FF2B5EF4-FFF2-40B4-BE49-F238E27FC236}">
                <a16:creationId xmlns:a16="http://schemas.microsoft.com/office/drawing/2014/main" id="{41D03099-8960-490F-938B-DF2C938DF3A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29596001"/>
              </p:ext>
            </p:extLst>
          </p:nvPr>
        </p:nvGraphicFramePr>
        <p:xfrm>
          <a:off x="3046432" y="2544489"/>
          <a:ext cx="5039835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7967">
                  <a:extLst>
                    <a:ext uri="{9D8B030D-6E8A-4147-A177-3AD203B41FA5}">
                      <a16:colId xmlns:a16="http://schemas.microsoft.com/office/drawing/2014/main" val="983350392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314353596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726848549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921703917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30510973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0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1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2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3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4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46976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91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57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0267970"/>
                  </a:ext>
                </a:extLst>
              </a:tr>
            </a:tbl>
          </a:graphicData>
        </a:graphic>
      </p:graphicFrame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4DFAEEC2-E05C-4033-B84A-ACDF4BFAE343}"/>
              </a:ext>
            </a:extLst>
          </p:cNvPr>
          <p:cNvSpPr/>
          <p:nvPr/>
        </p:nvSpPr>
        <p:spPr>
          <a:xfrm rot="21349606">
            <a:off x="3642852" y="3210298"/>
            <a:ext cx="1032387" cy="523568"/>
          </a:xfrm>
          <a:custGeom>
            <a:avLst/>
            <a:gdLst>
              <a:gd name="connsiteX0" fmla="*/ 0 w 1032387"/>
              <a:gd name="connsiteY0" fmla="*/ 0 h 258277"/>
              <a:gd name="connsiteX1" fmla="*/ 486696 w 1032387"/>
              <a:gd name="connsiteY1" fmla="*/ 258097 h 258277"/>
              <a:gd name="connsiteX2" fmla="*/ 1032387 w 1032387"/>
              <a:gd name="connsiteY2" fmla="*/ 44245 h 258277"/>
              <a:gd name="connsiteX3" fmla="*/ 1032387 w 1032387"/>
              <a:gd name="connsiteY3" fmla="*/ 44245 h 258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2387" h="258277">
                <a:moveTo>
                  <a:pt x="0" y="0"/>
                </a:moveTo>
                <a:cubicBezTo>
                  <a:pt x="157316" y="125361"/>
                  <a:pt x="314632" y="250723"/>
                  <a:pt x="486696" y="258097"/>
                </a:cubicBezTo>
                <a:cubicBezTo>
                  <a:pt x="658760" y="265471"/>
                  <a:pt x="1032387" y="44245"/>
                  <a:pt x="1032387" y="44245"/>
                </a:cubicBezTo>
                <a:lnTo>
                  <a:pt x="1032387" y="44245"/>
                </a:lnTo>
              </a:path>
            </a:pathLst>
          </a:cu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001B4497-019C-4A6E-83C0-679E199DE720}"/>
              </a:ext>
            </a:extLst>
          </p:cNvPr>
          <p:cNvSpPr/>
          <p:nvPr/>
        </p:nvSpPr>
        <p:spPr>
          <a:xfrm>
            <a:off x="5545394" y="3266768"/>
            <a:ext cx="1069258" cy="354130"/>
          </a:xfrm>
          <a:custGeom>
            <a:avLst/>
            <a:gdLst>
              <a:gd name="connsiteX0" fmla="*/ 0 w 1069258"/>
              <a:gd name="connsiteY0" fmla="*/ 36871 h 354130"/>
              <a:gd name="connsiteX1" fmla="*/ 442451 w 1069258"/>
              <a:gd name="connsiteY1" fmla="*/ 353961 h 354130"/>
              <a:gd name="connsiteX2" fmla="*/ 1069258 w 1069258"/>
              <a:gd name="connsiteY2" fmla="*/ 0 h 354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69258" h="354130">
                <a:moveTo>
                  <a:pt x="0" y="36871"/>
                </a:moveTo>
                <a:cubicBezTo>
                  <a:pt x="132120" y="198488"/>
                  <a:pt x="264241" y="360106"/>
                  <a:pt x="442451" y="353961"/>
                </a:cubicBezTo>
                <a:cubicBezTo>
                  <a:pt x="620661" y="347816"/>
                  <a:pt x="844959" y="173908"/>
                  <a:pt x="1069258" y="0"/>
                </a:cubicBezTo>
              </a:path>
            </a:pathLst>
          </a:cu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26704D97-0F8B-4AC9-A60F-65F325CEE1C4}"/>
              </a:ext>
            </a:extLst>
          </p:cNvPr>
          <p:cNvSpPr/>
          <p:nvPr/>
        </p:nvSpPr>
        <p:spPr>
          <a:xfrm>
            <a:off x="5515897" y="3288890"/>
            <a:ext cx="2064774" cy="1238881"/>
          </a:xfrm>
          <a:custGeom>
            <a:avLst/>
            <a:gdLst>
              <a:gd name="connsiteX0" fmla="*/ 0 w 2064774"/>
              <a:gd name="connsiteY0" fmla="*/ 22123 h 1238881"/>
              <a:gd name="connsiteX1" fmla="*/ 1260987 w 2064774"/>
              <a:gd name="connsiteY1" fmla="*/ 1238865 h 1238881"/>
              <a:gd name="connsiteX2" fmla="*/ 2064774 w 2064774"/>
              <a:gd name="connsiteY2" fmla="*/ 0 h 1238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64774" h="1238881">
                <a:moveTo>
                  <a:pt x="0" y="22123"/>
                </a:moveTo>
                <a:cubicBezTo>
                  <a:pt x="458429" y="632337"/>
                  <a:pt x="916858" y="1242552"/>
                  <a:pt x="1260987" y="1238865"/>
                </a:cubicBezTo>
                <a:cubicBezTo>
                  <a:pt x="1605116" y="1235178"/>
                  <a:pt x="1834945" y="617589"/>
                  <a:pt x="2064774" y="0"/>
                </a:cubicBezTo>
              </a:path>
            </a:pathLst>
          </a:cu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E934C8E-FA21-4975-AB8C-D39517CB5204}"/>
                  </a:ext>
                </a:extLst>
              </p:cNvPr>
              <p:cNvSpPr txBox="1"/>
              <p:nvPr/>
            </p:nvSpPr>
            <p:spPr>
              <a:xfrm>
                <a:off x="656303" y="3793553"/>
                <a:ext cx="3244645" cy="830997"/>
              </a:xfrm>
              <a:prstGeom prst="rect">
                <a:avLst/>
              </a:prstGeom>
              <a:noFill/>
              <a:ln w="19050">
                <a:solidFill>
                  <a:schemeClr val="accent3"/>
                </a:solidFill>
              </a:ln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0,1</m:t>
                        </m:r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, 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2,3</m:t>
                        </m:r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and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(2,4)</m:t>
                    </m:r>
                  </m:oMath>
                </a14:m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are inversions</a:t>
                </a:r>
              </a:p>
            </p:txBody>
          </p:sp>
        </mc:Choice>
        <mc:Fallback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E934C8E-FA21-4975-AB8C-D39517CB52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303" y="3793553"/>
                <a:ext cx="3244645" cy="830997"/>
              </a:xfrm>
              <a:prstGeom prst="rect">
                <a:avLst/>
              </a:prstGeom>
              <a:blipFill>
                <a:blip r:embed="rId3"/>
                <a:stretch>
                  <a:fillRect l="-2804" t="-4286" b="-14286"/>
                </a:stretch>
              </a:blipFill>
              <a:ln w="19050">
                <a:solidFill>
                  <a:schemeClr val="accent3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040B0AB7-4B90-4480-ABB8-A774F537E77E}"/>
                  </a:ext>
                </a:extLst>
              </p:cNvPr>
              <p:cNvSpPr/>
              <p:nvPr/>
            </p:nvSpPr>
            <p:spPr>
              <a:xfrm>
                <a:off x="2772697" y="2000222"/>
                <a:ext cx="7440561" cy="515168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b="1" dirty="0"/>
                  <a:t>Inversion</a:t>
                </a:r>
                <a:r>
                  <a:rPr lang="en-US" sz="2800" dirty="0"/>
                  <a:t>: pair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𝑗</m:t>
                    </m:r>
                  </m:oMath>
                </a14:m>
                <a:r>
                  <a:rPr lang="en-US" sz="2800" dirty="0"/>
                  <a:t> such that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𝑗</m:t>
                    </m:r>
                  </m:oMath>
                </a14:m>
                <a:r>
                  <a:rPr lang="en-US" sz="2800" dirty="0"/>
                  <a:t> but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</a:rPr>
                      <m:t>𝐴</m:t>
                    </m:r>
                    <m:d>
                      <m:dPr>
                        <m:begChr m:val="["/>
                        <m:endChr m:val="]"/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</m:d>
                    <m:r>
                      <a:rPr lang="en-US" sz="2800" i="1"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endParaRPr lang="en-US" sz="2800" dirty="0"/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040B0AB7-4B90-4480-ABB8-A774F537E77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2697" y="2000222"/>
                <a:ext cx="7440561" cy="515168"/>
              </a:xfrm>
              <a:prstGeom prst="rect">
                <a:avLst/>
              </a:prstGeom>
              <a:blipFill>
                <a:blip r:embed="rId4"/>
                <a:stretch>
                  <a:fillRect l="-572" t="-11364" b="-29545"/>
                </a:stretch>
              </a:blipFill>
              <a:ln>
                <a:solidFill>
                  <a:schemeClr val="accent2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17959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1784B4-C1A3-42BF-BBA0-C829E82B3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Counting Inversions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4E1344B-B6AA-42D2-91D7-ADEC18BEB56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Given an array,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dirty="0"/>
                  <a:t>, determine how “unsorted” it is:</a:t>
                </a:r>
              </a:p>
              <a:p>
                <a:r>
                  <a:rPr lang="en-US" dirty="0"/>
                  <a:t>Find the number of pairs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</m:oMath>
                </a14:m>
                <a:r>
                  <a:rPr lang="en-US" dirty="0"/>
                  <a:t> such that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</m:oMath>
                </a14:m>
                <a:r>
                  <a:rPr lang="en-US" dirty="0"/>
                  <a:t> but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4E1344B-B6AA-42D2-91D7-ADEC18BEB56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54" t="-2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Content Placeholder 6">
            <a:extLst>
              <a:ext uri="{FF2B5EF4-FFF2-40B4-BE49-F238E27FC236}">
                <a16:creationId xmlns:a16="http://schemas.microsoft.com/office/drawing/2014/main" id="{41D03099-8960-490F-938B-DF2C938DF3AD}"/>
              </a:ext>
            </a:extLst>
          </p:cNvPr>
          <p:cNvGraphicFramePr>
            <a:graphicFrameLocks/>
          </p:cNvGraphicFramePr>
          <p:nvPr/>
        </p:nvGraphicFramePr>
        <p:xfrm>
          <a:off x="3046432" y="2544489"/>
          <a:ext cx="5039835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7967">
                  <a:extLst>
                    <a:ext uri="{9D8B030D-6E8A-4147-A177-3AD203B41FA5}">
                      <a16:colId xmlns:a16="http://schemas.microsoft.com/office/drawing/2014/main" val="983350392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314353596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726848549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921703917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30510973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0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1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2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3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4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46976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91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57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0267970"/>
                  </a:ext>
                </a:extLst>
              </a:tr>
            </a:tbl>
          </a:graphicData>
        </a:graphic>
      </p:graphicFrame>
      <p:graphicFrame>
        <p:nvGraphicFramePr>
          <p:cNvPr id="8" name="Content Placeholder 6">
            <a:extLst>
              <a:ext uri="{FF2B5EF4-FFF2-40B4-BE49-F238E27FC236}">
                <a16:creationId xmlns:a16="http://schemas.microsoft.com/office/drawing/2014/main" id="{0E58EB51-AFB2-4E02-9A41-C1F83657535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91490085"/>
              </p:ext>
            </p:extLst>
          </p:nvPr>
        </p:nvGraphicFramePr>
        <p:xfrm>
          <a:off x="3046431" y="5394143"/>
          <a:ext cx="5039835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7967">
                  <a:extLst>
                    <a:ext uri="{9D8B030D-6E8A-4147-A177-3AD203B41FA5}">
                      <a16:colId xmlns:a16="http://schemas.microsoft.com/office/drawing/2014/main" val="983350392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314353596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726848549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921703917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30510973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0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1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2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3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4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46976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57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91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0267970"/>
                  </a:ext>
                </a:extLst>
              </a:tr>
            </a:tbl>
          </a:graphicData>
        </a:graphic>
      </p:graphicFrame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85371AC-8BED-41E5-8215-470F20401B24}"/>
              </a:ext>
            </a:extLst>
          </p:cNvPr>
          <p:cNvCxnSpPr/>
          <p:nvPr/>
        </p:nvCxnSpPr>
        <p:spPr>
          <a:xfrm>
            <a:off x="3539613" y="3286169"/>
            <a:ext cx="980768" cy="247881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A32F8A9-5164-464D-9D70-9BFA62B03AC7}"/>
              </a:ext>
            </a:extLst>
          </p:cNvPr>
          <p:cNvCxnSpPr>
            <a:cxnSpLocks/>
          </p:cNvCxnSpPr>
          <p:nvPr/>
        </p:nvCxnSpPr>
        <p:spPr>
          <a:xfrm flipH="1">
            <a:off x="3539613" y="3286169"/>
            <a:ext cx="980768" cy="247881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A436F43-2E8E-446D-A34E-E0E2EA81684A}"/>
              </a:ext>
            </a:extLst>
          </p:cNvPr>
          <p:cNvCxnSpPr>
            <a:cxnSpLocks/>
            <a:stCxn id="4" idx="2"/>
          </p:cNvCxnSpPr>
          <p:nvPr/>
        </p:nvCxnSpPr>
        <p:spPr>
          <a:xfrm>
            <a:off x="5566349" y="3286169"/>
            <a:ext cx="1999574" cy="247881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CA12FF7-9358-4A54-85EE-2923AB00AEA4}"/>
              </a:ext>
            </a:extLst>
          </p:cNvPr>
          <p:cNvCxnSpPr>
            <a:cxnSpLocks/>
          </p:cNvCxnSpPr>
          <p:nvPr/>
        </p:nvCxnSpPr>
        <p:spPr>
          <a:xfrm flipH="1">
            <a:off x="5566348" y="3286169"/>
            <a:ext cx="999789" cy="247881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B0ECB77-677D-4911-9A14-7A9B6C7B82C9}"/>
              </a:ext>
            </a:extLst>
          </p:cNvPr>
          <p:cNvCxnSpPr>
            <a:cxnSpLocks/>
          </p:cNvCxnSpPr>
          <p:nvPr/>
        </p:nvCxnSpPr>
        <p:spPr>
          <a:xfrm flipH="1">
            <a:off x="6566136" y="3286169"/>
            <a:ext cx="999787" cy="247881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>
            <a:extLst>
              <a:ext uri="{FF2B5EF4-FFF2-40B4-BE49-F238E27FC236}">
                <a16:creationId xmlns:a16="http://schemas.microsoft.com/office/drawing/2014/main" id="{C8C73222-0D6F-446F-99ED-DBB066747F96}"/>
              </a:ext>
            </a:extLst>
          </p:cNvPr>
          <p:cNvSpPr/>
          <p:nvPr/>
        </p:nvSpPr>
        <p:spPr>
          <a:xfrm>
            <a:off x="3768213" y="4299155"/>
            <a:ext cx="545690" cy="508819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0BA24099-3668-4722-BCB6-7A68AF78BE0F}"/>
              </a:ext>
            </a:extLst>
          </p:cNvPr>
          <p:cNvSpPr/>
          <p:nvPr/>
        </p:nvSpPr>
        <p:spPr>
          <a:xfrm>
            <a:off x="5948516" y="3872338"/>
            <a:ext cx="545690" cy="508819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79730AB0-CB3F-45AE-B9F3-FB2FE5DDF5C7}"/>
              </a:ext>
            </a:extLst>
          </p:cNvPr>
          <p:cNvSpPr/>
          <p:nvPr/>
        </p:nvSpPr>
        <p:spPr>
          <a:xfrm>
            <a:off x="6619568" y="4699410"/>
            <a:ext cx="545690" cy="508819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9670769-54D3-46A9-A6E9-5321BF51FC0F}"/>
              </a:ext>
            </a:extLst>
          </p:cNvPr>
          <p:cNvSpPr txBox="1"/>
          <p:nvPr/>
        </p:nvSpPr>
        <p:spPr>
          <a:xfrm>
            <a:off x="132736" y="3793553"/>
            <a:ext cx="3429000" cy="1200329"/>
          </a:xfrm>
          <a:prstGeom prst="rect">
            <a:avLst/>
          </a:prstGeom>
          <a:noFill/>
          <a:ln w="19050"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Visualization: overlaps correspond to inversions (needed swaps)</a:t>
            </a:r>
          </a:p>
        </p:txBody>
      </p:sp>
    </p:spTree>
    <p:extLst>
      <p:ext uri="{BB962C8B-B14F-4D97-AF65-F5344CB8AC3E}">
        <p14:creationId xmlns:p14="http://schemas.microsoft.com/office/powerpoint/2010/main" val="3326310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81DD8E-B89C-4C49-972A-3C8863D5AC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Counting Inversions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D8E2DBE-6F19-43D3-92CE-AB89D8629D3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What’s the first idea that comes to mind (don’t try to divide and conquer yet).</a:t>
                </a:r>
              </a:p>
              <a:p>
                <a:endParaRPr lang="en-US" dirty="0"/>
              </a:p>
              <a:p>
                <a:r>
                  <a:rPr lang="en-US" dirty="0"/>
                  <a:t>Check every pair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</m:oMath>
                </a14:m>
                <a:r>
                  <a:rPr lang="en-US" dirty="0"/>
                  <a:t> </a:t>
                </a:r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Θ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time.</a:t>
                </a:r>
              </a:p>
              <a:p>
                <a:endParaRPr lang="en-US" dirty="0"/>
              </a:p>
              <a:p>
                <a:r>
                  <a:rPr lang="en-US" dirty="0"/>
                  <a:t>Goal: do better than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Θ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D8E2DBE-6F19-43D3-92CE-AB89D8629D3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 t="-2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51908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3392DA-939B-4D2E-8D54-E6CF244185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Divide &amp; Conquer Inversions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1E01606-355D-49D9-BA69-C8B4A4A2B7E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1. Divide instance into subparts.</a:t>
                </a:r>
              </a:p>
              <a:p>
                <a:r>
                  <a:rPr lang="en-US" dirty="0"/>
                  <a:t>2. Solve the parts recursively.</a:t>
                </a:r>
              </a:p>
              <a:p>
                <a:r>
                  <a:rPr lang="en-US" dirty="0"/>
                  <a:t>3. Conquer by combining the answers </a:t>
                </a:r>
              </a:p>
              <a:p>
                <a:endParaRPr lang="en-US" dirty="0"/>
              </a:p>
              <a:p>
                <a:r>
                  <a:rPr lang="en-US" dirty="0"/>
                  <a:t>1. Split array in half (indices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0,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−1 </m:t>
                    </m:r>
                  </m:oMath>
                </a14:m>
                <a:r>
                  <a:rPr lang="en-US" dirty="0"/>
                  <a:t>)</a:t>
                </a:r>
              </a:p>
              <a:p>
                <a:r>
                  <a:rPr lang="en-US" dirty="0"/>
                  <a:t>2. Solve the parts recursively (gives all inversions in each half)</a:t>
                </a:r>
              </a:p>
              <a:p>
                <a:r>
                  <a:rPr lang="en-US" dirty="0"/>
                  <a:t>3. Combine the answers</a:t>
                </a:r>
              </a:p>
              <a:p>
                <a:r>
                  <a:rPr lang="en-US" dirty="0"/>
                  <a:t>So…do we just add?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1E01606-355D-49D9-BA69-C8B4A4A2B7E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54" t="-2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833171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with UW colors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A48DD3"/>
      </a:accent2>
      <a:accent3>
        <a:srgbClr val="4C3282"/>
      </a:accent3>
      <a:accent4>
        <a:srgbClr val="B6A479"/>
      </a:accent4>
      <a:accent5>
        <a:srgbClr val="3E8853"/>
      </a:accent5>
      <a:accent6>
        <a:srgbClr val="62A39F"/>
      </a:accent6>
      <a:hlink>
        <a:srgbClr val="33006F"/>
      </a:hlink>
      <a:folHlink>
        <a:srgbClr val="9A7B4C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311_template" id="{CF2E33B2-997D-4F55-9C04-23BC94CAE906}" vid="{863C565C-B775-42FC-8F75-344706EF3AA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417_template</Template>
  <TotalTime>1753</TotalTime>
  <Words>2306</Words>
  <Application>Microsoft Office PowerPoint</Application>
  <PresentationFormat>Widescreen</PresentationFormat>
  <Paragraphs>682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50" baseType="lpstr">
      <vt:lpstr>Cambria Math</vt:lpstr>
      <vt:lpstr>Courier New</vt:lpstr>
      <vt:lpstr>Segoe UI</vt:lpstr>
      <vt:lpstr>Segoe UI Historic</vt:lpstr>
      <vt:lpstr>Segoe UI Light</vt:lpstr>
      <vt:lpstr>Segoe UI Semibold</vt:lpstr>
      <vt:lpstr>Segoe UI Semilight</vt:lpstr>
      <vt:lpstr>Tw Cen MT</vt:lpstr>
      <vt:lpstr>Wingdings 3</vt:lpstr>
      <vt:lpstr>Integral</vt:lpstr>
      <vt:lpstr>Divide &amp; Conquer</vt:lpstr>
      <vt:lpstr>Announcements</vt:lpstr>
      <vt:lpstr>Divide &amp; Conquer</vt:lpstr>
      <vt:lpstr>Merge Sort</vt:lpstr>
      <vt:lpstr>Merge Sort</vt:lpstr>
      <vt:lpstr>Counting Inversions</vt:lpstr>
      <vt:lpstr>Counting Inversions</vt:lpstr>
      <vt:lpstr>Counting Inversions</vt:lpstr>
      <vt:lpstr>Divide &amp; Conquer Inversions</vt:lpstr>
      <vt:lpstr>Conquer</vt:lpstr>
      <vt:lpstr>Conquer</vt:lpstr>
      <vt:lpstr>Inversions across the middle</vt:lpstr>
      <vt:lpstr>Running Time</vt:lpstr>
      <vt:lpstr>Master Theorem</vt:lpstr>
      <vt:lpstr>Running Time</vt:lpstr>
      <vt:lpstr>Divide &amp; Conquer Smarter</vt:lpstr>
      <vt:lpstr>Counting Across the Middle</vt:lpstr>
      <vt:lpstr>Counting the inversions</vt:lpstr>
      <vt:lpstr>Counting Across the Middle</vt:lpstr>
      <vt:lpstr>Analyze, round 2.</vt:lpstr>
      <vt:lpstr>Master Theorem</vt:lpstr>
      <vt:lpstr>Pause</vt:lpstr>
      <vt:lpstr>Pause</vt:lpstr>
      <vt:lpstr>Master Theorem, v2</vt:lpstr>
      <vt:lpstr>Counting Across the Middle</vt:lpstr>
      <vt:lpstr>Almost there…</vt:lpstr>
      <vt:lpstr>Just a liiiiiittle better</vt:lpstr>
      <vt:lpstr>Sorted example</vt:lpstr>
      <vt:lpstr>In general</vt:lpstr>
      <vt:lpstr>Does this…look familiar</vt:lpstr>
      <vt:lpstr>Another divide and conquer</vt:lpstr>
      <vt:lpstr>Maximum Subarray Sum</vt:lpstr>
      <vt:lpstr>Maximum Contiguous Subarray</vt:lpstr>
      <vt:lpstr>Conquer</vt:lpstr>
      <vt:lpstr>Conquer</vt:lpstr>
      <vt:lpstr>Crossing Subarrays</vt:lpstr>
      <vt:lpstr>Crossing Subarrays</vt:lpstr>
      <vt:lpstr>Crossing Subarrays</vt:lpstr>
      <vt:lpstr>Finishing the recursive call</vt:lpstr>
      <vt:lpstr>Running Time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rtweber2</dc:creator>
  <cp:lastModifiedBy>rtweber2</cp:lastModifiedBy>
  <cp:revision>40</cp:revision>
  <dcterms:created xsi:type="dcterms:W3CDTF">2021-01-24T00:18:01Z</dcterms:created>
  <dcterms:modified xsi:type="dcterms:W3CDTF">2021-01-25T05:31:55Z</dcterms:modified>
</cp:coreProperties>
</file>