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432" r:id="rId5"/>
    <p:sldId id="276" r:id="rId6"/>
    <p:sldId id="421" r:id="rId7"/>
    <p:sldId id="435" r:id="rId8"/>
    <p:sldId id="422" r:id="rId9"/>
    <p:sldId id="277" r:id="rId10"/>
    <p:sldId id="278" r:id="rId11"/>
    <p:sldId id="444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7" r:id="rId20"/>
    <p:sldId id="418" r:id="rId21"/>
    <p:sldId id="423" r:id="rId22"/>
    <p:sldId id="424" r:id="rId23"/>
    <p:sldId id="425" r:id="rId24"/>
    <p:sldId id="437" r:id="rId25"/>
    <p:sldId id="426" r:id="rId26"/>
    <p:sldId id="427" r:id="rId27"/>
    <p:sldId id="428" r:id="rId28"/>
    <p:sldId id="429" r:id="rId29"/>
    <p:sldId id="430" r:id="rId30"/>
    <p:sldId id="431" r:id="rId31"/>
    <p:sldId id="438" r:id="rId32"/>
    <p:sldId id="439" r:id="rId33"/>
    <p:sldId id="441" r:id="rId34"/>
    <p:sldId id="44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49" d="100"/>
          <a:sy n="49" d="100"/>
        </p:scale>
        <p:origin x="26" y="8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09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5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35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19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12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4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09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00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8BA32740-B4A7-4BD1-99A8-7D670BBF677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13CCDB39-7BCA-4D3A-B62B-EFDA8ACDAA1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8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128016" indent="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None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1420-756E-457B-87A2-BCDE28F1CF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Greedy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86E44-A394-4CDD-961E-BFBD05ACC4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417 Winter 21</a:t>
            </a:r>
          </a:p>
          <a:p>
            <a:r>
              <a:rPr lang="en-US" dirty="0"/>
              <a:t>Lecture 8</a:t>
            </a:r>
          </a:p>
        </p:txBody>
      </p:sp>
    </p:spTree>
    <p:extLst>
      <p:ext uri="{BB962C8B-B14F-4D97-AF65-F5344CB8AC3E}">
        <p14:creationId xmlns:p14="http://schemas.microsoft.com/office/powerpoint/2010/main" val="159136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717EA2-ED7F-424A-B109-7C3FC21B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Change-Making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10B47-3416-4F5F-94A9-93672B01C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need to “make change” with the fewest number of coins possible. </a:t>
            </a:r>
          </a:p>
          <a:p>
            <a:r>
              <a:rPr lang="en-US" dirty="0"/>
              <a:t>Greedy algorithm: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 greedy algorithm optimal if you have </a:t>
            </a:r>
          </a:p>
          <a:p>
            <a:r>
              <a:rPr lang="en-US" dirty="0"/>
              <a:t>1 cent coins, 10 cent coins, and 15 cent coins? </a:t>
            </a:r>
          </a:p>
          <a:p>
            <a:r>
              <a:rPr lang="en-US" dirty="0"/>
              <a:t>What about for U.S. coinage (1, 5, 10, 25, 50, 100)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5B40B5-0CE5-4163-9DF6-28BB9250D3BC}"/>
              </a:ext>
            </a:extLst>
          </p:cNvPr>
          <p:cNvSpPr/>
          <p:nvPr/>
        </p:nvSpPr>
        <p:spPr>
          <a:xfrm>
            <a:off x="575239" y="2905780"/>
            <a:ext cx="8412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Take the biggest coin less than the change remaining.</a:t>
            </a:r>
          </a:p>
        </p:txBody>
      </p:sp>
    </p:spTree>
    <p:extLst>
      <p:ext uri="{BB962C8B-B14F-4D97-AF65-F5344CB8AC3E}">
        <p14:creationId xmlns:p14="http://schemas.microsoft.com/office/powerpoint/2010/main" val="35683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717EA2-ED7F-424A-B109-7C3FC21B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Change-Making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10B47-3416-4F5F-94A9-93672B01C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need to “make change” with the fewest number of coins possible.</a:t>
            </a:r>
          </a:p>
          <a:p>
            <a:endParaRPr lang="en-US" dirty="0"/>
          </a:p>
          <a:p>
            <a:r>
              <a:rPr lang="en-US" dirty="0"/>
              <a:t>Is the greedy algorithm optimal if you have </a:t>
            </a:r>
          </a:p>
          <a:p>
            <a:r>
              <a:rPr lang="en-US" dirty="0"/>
              <a:t>1 cent coins, 10 cent coins, and 15 cent coins? </a:t>
            </a:r>
          </a:p>
          <a:p>
            <a:r>
              <a:rPr lang="en-US" dirty="0"/>
              <a:t>What about for U.S. coinage (1, 5, 10, 25, 50, 100)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5B40B5-0CE5-4163-9DF6-28BB9250D3BC}"/>
              </a:ext>
            </a:extLst>
          </p:cNvPr>
          <p:cNvSpPr/>
          <p:nvPr/>
        </p:nvSpPr>
        <p:spPr>
          <a:xfrm>
            <a:off x="1810070" y="2324113"/>
            <a:ext cx="8412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Take the biggest coin less than the change remaining.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4A5F0-A02D-436E-96D3-1400D73D6771}"/>
              </a:ext>
            </a:extLst>
          </p:cNvPr>
          <p:cNvSpPr/>
          <p:nvPr/>
        </p:nvSpPr>
        <p:spPr>
          <a:xfrm>
            <a:off x="693519" y="4657127"/>
            <a:ext cx="5402481" cy="2062103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Introduce yourselves!</a:t>
            </a:r>
          </a:p>
          <a:p>
            <a:pPr lvl="1"/>
            <a:r>
              <a:rPr lang="en-US" dirty="0"/>
              <a:t>If you can turn your video on, please do.</a:t>
            </a:r>
          </a:p>
          <a:p>
            <a:pPr lvl="1"/>
            <a:r>
              <a:rPr lang="en-US" dirty="0"/>
              <a:t>If you can’t, please unmute and say hi.</a:t>
            </a:r>
          </a:p>
          <a:p>
            <a:pPr lvl="1"/>
            <a:r>
              <a:rPr lang="en-US" dirty="0"/>
              <a:t>If you can’t do either, say “hi” in chat.</a:t>
            </a:r>
          </a:p>
          <a:p>
            <a:pPr lvl="1"/>
            <a:r>
              <a:rPr lang="en-US" sz="2800" dirty="0"/>
              <a:t>Choose someone to share screen, showing this pdf.</a:t>
            </a:r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E4CC90BD-4038-4A5B-B002-952A80704870}"/>
              </a:ext>
            </a:extLst>
          </p:cNvPr>
          <p:cNvSpPr/>
          <p:nvPr/>
        </p:nvSpPr>
        <p:spPr>
          <a:xfrm>
            <a:off x="6796986" y="4870923"/>
            <a:ext cx="5001009" cy="1634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Fill out the poll everywhere for Activity Credit!</a:t>
            </a:r>
          </a:p>
          <a:p>
            <a:pPr algn="ctr"/>
            <a:r>
              <a:rPr lang="en-US" sz="2400" dirty="0"/>
              <a:t>Go to pollev.com/cse417 and login with your UW identity</a:t>
            </a:r>
          </a:p>
        </p:txBody>
      </p:sp>
    </p:spTree>
    <p:extLst>
      <p:ext uri="{BB962C8B-B14F-4D97-AF65-F5344CB8AC3E}">
        <p14:creationId xmlns:p14="http://schemas.microsoft.com/office/powerpoint/2010/main" val="189609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EBBD-35F5-4973-8341-3CC1A985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8710D-C2A1-4505-9708-04693ADA7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2222096"/>
          </a:xfrm>
        </p:spPr>
        <p:txBody>
          <a:bodyPr/>
          <a:lstStyle/>
          <a:p>
            <a:r>
              <a:rPr lang="en-US" dirty="0"/>
              <a:t>You have a single processor, and a set of jobs with fixed start and end times.</a:t>
            </a:r>
          </a:p>
          <a:p>
            <a:r>
              <a:rPr lang="en-US" dirty="0"/>
              <a:t>Your goal is to maximize the number of jobs you can process.</a:t>
            </a:r>
          </a:p>
          <a:p>
            <a:r>
              <a:rPr lang="en-US" dirty="0"/>
              <a:t>I.e. choose the maximum number of non-overlapping intervals.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F5CEF5-E3A9-45E4-B3E4-4A8881839938}"/>
              </a:ext>
            </a:extLst>
          </p:cNvPr>
          <p:cNvSpPr/>
          <p:nvPr/>
        </p:nvSpPr>
        <p:spPr>
          <a:xfrm>
            <a:off x="1528482" y="3980329"/>
            <a:ext cx="6427694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FF9A1-502A-47BF-A2BC-EB5E6356C0C2}"/>
              </a:ext>
            </a:extLst>
          </p:cNvPr>
          <p:cNvSpPr/>
          <p:nvPr/>
        </p:nvSpPr>
        <p:spPr>
          <a:xfrm>
            <a:off x="1882588" y="4444252"/>
            <a:ext cx="32631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4550C-8C60-4078-A314-0E29112321DC}"/>
              </a:ext>
            </a:extLst>
          </p:cNvPr>
          <p:cNvSpPr/>
          <p:nvPr/>
        </p:nvSpPr>
        <p:spPr>
          <a:xfrm>
            <a:off x="7046261" y="4444252"/>
            <a:ext cx="2312892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E5BD4-2338-473D-A01E-8499819D95B9}"/>
              </a:ext>
            </a:extLst>
          </p:cNvPr>
          <p:cNvSpPr/>
          <p:nvPr/>
        </p:nvSpPr>
        <p:spPr>
          <a:xfrm>
            <a:off x="4271683" y="4888007"/>
            <a:ext cx="368449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5FF08D-AA3E-424B-87B5-576C7C8D24EE}"/>
              </a:ext>
            </a:extLst>
          </p:cNvPr>
          <p:cNvSpPr/>
          <p:nvPr/>
        </p:nvSpPr>
        <p:spPr>
          <a:xfrm>
            <a:off x="7490012" y="5300380"/>
            <a:ext cx="22725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8319E-DD8E-4CCC-934A-51C077CF2CC7}"/>
              </a:ext>
            </a:extLst>
          </p:cNvPr>
          <p:cNvSpPr/>
          <p:nvPr/>
        </p:nvSpPr>
        <p:spPr>
          <a:xfrm>
            <a:off x="3688976" y="5298136"/>
            <a:ext cx="3316941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5D989F-2B79-42F7-B791-87BA8997BAB8}"/>
              </a:ext>
            </a:extLst>
          </p:cNvPr>
          <p:cNvSpPr/>
          <p:nvPr/>
        </p:nvSpPr>
        <p:spPr>
          <a:xfrm>
            <a:off x="2429436" y="4888007"/>
            <a:ext cx="1259540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59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EBBD-35F5-4973-8341-3CC1A985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8710D-C2A1-4505-9708-04693ADA7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2222096"/>
          </a:xfrm>
        </p:spPr>
        <p:txBody>
          <a:bodyPr/>
          <a:lstStyle/>
          <a:p>
            <a:r>
              <a:rPr lang="en-US" dirty="0"/>
              <a:t>You have a single processor, and a set of jobs with fixed start and end times.</a:t>
            </a:r>
          </a:p>
          <a:p>
            <a:r>
              <a:rPr lang="en-US" dirty="0"/>
              <a:t>Your goal is to maximize the number of jobs you can process.</a:t>
            </a:r>
          </a:p>
          <a:p>
            <a:r>
              <a:rPr lang="en-US" dirty="0"/>
              <a:t>I.e. choose the maximum number of non-overlapping intervals.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F5CEF5-E3A9-45E4-B3E4-4A8881839938}"/>
              </a:ext>
            </a:extLst>
          </p:cNvPr>
          <p:cNvSpPr/>
          <p:nvPr/>
        </p:nvSpPr>
        <p:spPr>
          <a:xfrm>
            <a:off x="1528482" y="3980329"/>
            <a:ext cx="6427694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FF9A1-502A-47BF-A2BC-EB5E6356C0C2}"/>
              </a:ext>
            </a:extLst>
          </p:cNvPr>
          <p:cNvSpPr/>
          <p:nvPr/>
        </p:nvSpPr>
        <p:spPr>
          <a:xfrm>
            <a:off x="1882588" y="4444252"/>
            <a:ext cx="32631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4550C-8C60-4078-A314-0E29112321DC}"/>
              </a:ext>
            </a:extLst>
          </p:cNvPr>
          <p:cNvSpPr/>
          <p:nvPr/>
        </p:nvSpPr>
        <p:spPr>
          <a:xfrm>
            <a:off x="7046261" y="4444252"/>
            <a:ext cx="2312892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E5BD4-2338-473D-A01E-8499819D95B9}"/>
              </a:ext>
            </a:extLst>
          </p:cNvPr>
          <p:cNvSpPr/>
          <p:nvPr/>
        </p:nvSpPr>
        <p:spPr>
          <a:xfrm>
            <a:off x="4271683" y="4888007"/>
            <a:ext cx="368449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5FF08D-AA3E-424B-87B5-576C7C8D24EE}"/>
              </a:ext>
            </a:extLst>
          </p:cNvPr>
          <p:cNvSpPr/>
          <p:nvPr/>
        </p:nvSpPr>
        <p:spPr>
          <a:xfrm>
            <a:off x="7490012" y="5300380"/>
            <a:ext cx="2272553" cy="3182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8319E-DD8E-4CCC-934A-51C077CF2CC7}"/>
              </a:ext>
            </a:extLst>
          </p:cNvPr>
          <p:cNvSpPr/>
          <p:nvPr/>
        </p:nvSpPr>
        <p:spPr>
          <a:xfrm>
            <a:off x="3688976" y="5298136"/>
            <a:ext cx="3316941" cy="3182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5D989F-2B79-42F7-B791-87BA8997BAB8}"/>
              </a:ext>
            </a:extLst>
          </p:cNvPr>
          <p:cNvSpPr/>
          <p:nvPr/>
        </p:nvSpPr>
        <p:spPr>
          <a:xfrm>
            <a:off x="2429436" y="4888007"/>
            <a:ext cx="1259540" cy="3182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B3DE74-4714-432C-9821-4F1EFA831ED3}"/>
              </a:ext>
            </a:extLst>
          </p:cNvPr>
          <p:cNvSpPr txBox="1"/>
          <p:nvPr/>
        </p:nvSpPr>
        <p:spPr>
          <a:xfrm>
            <a:off x="963706" y="5764306"/>
            <a:ext cx="2828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3 non-overlapping intervals</a:t>
            </a:r>
          </a:p>
        </p:txBody>
      </p:sp>
    </p:spTree>
    <p:extLst>
      <p:ext uri="{BB962C8B-B14F-4D97-AF65-F5344CB8AC3E}">
        <p14:creationId xmlns:p14="http://schemas.microsoft.com/office/powerpoint/2010/main" val="1521748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EBBD-35F5-4973-8341-3CC1A985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8710D-C2A1-4505-9708-04693ADA7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2222096"/>
          </a:xfrm>
        </p:spPr>
        <p:txBody>
          <a:bodyPr/>
          <a:lstStyle/>
          <a:p>
            <a:r>
              <a:rPr lang="en-US" dirty="0"/>
              <a:t>You have a single processor, and a set of jobs with fixed start and end times.</a:t>
            </a:r>
          </a:p>
          <a:p>
            <a:r>
              <a:rPr lang="en-US" dirty="0"/>
              <a:t>Your goal is to maximize the number of jobs you can process.</a:t>
            </a:r>
          </a:p>
          <a:p>
            <a:r>
              <a:rPr lang="en-US" dirty="0"/>
              <a:t>I.e. choose the maximum number of non-overlapping intervals.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F5CEF5-E3A9-45E4-B3E4-4A8881839938}"/>
              </a:ext>
            </a:extLst>
          </p:cNvPr>
          <p:cNvSpPr/>
          <p:nvPr/>
        </p:nvSpPr>
        <p:spPr>
          <a:xfrm>
            <a:off x="1528482" y="3980329"/>
            <a:ext cx="6427694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FF9A1-502A-47BF-A2BC-EB5E6356C0C2}"/>
              </a:ext>
            </a:extLst>
          </p:cNvPr>
          <p:cNvSpPr/>
          <p:nvPr/>
        </p:nvSpPr>
        <p:spPr>
          <a:xfrm>
            <a:off x="1882588" y="4444252"/>
            <a:ext cx="32631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4550C-8C60-4078-A314-0E29112321DC}"/>
              </a:ext>
            </a:extLst>
          </p:cNvPr>
          <p:cNvSpPr/>
          <p:nvPr/>
        </p:nvSpPr>
        <p:spPr>
          <a:xfrm>
            <a:off x="7046261" y="4444252"/>
            <a:ext cx="2312892" cy="31824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E5BD4-2338-473D-A01E-8499819D95B9}"/>
              </a:ext>
            </a:extLst>
          </p:cNvPr>
          <p:cNvSpPr/>
          <p:nvPr/>
        </p:nvSpPr>
        <p:spPr>
          <a:xfrm>
            <a:off x="4271683" y="4888007"/>
            <a:ext cx="368449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5FF08D-AA3E-424B-87B5-576C7C8D24EE}"/>
              </a:ext>
            </a:extLst>
          </p:cNvPr>
          <p:cNvSpPr/>
          <p:nvPr/>
        </p:nvSpPr>
        <p:spPr>
          <a:xfrm>
            <a:off x="7490012" y="5300380"/>
            <a:ext cx="22725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8319E-DD8E-4CCC-934A-51C077CF2CC7}"/>
              </a:ext>
            </a:extLst>
          </p:cNvPr>
          <p:cNvSpPr/>
          <p:nvPr/>
        </p:nvSpPr>
        <p:spPr>
          <a:xfrm>
            <a:off x="3688976" y="5298136"/>
            <a:ext cx="3316941" cy="31824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5D989F-2B79-42F7-B791-87BA8997BAB8}"/>
              </a:ext>
            </a:extLst>
          </p:cNvPr>
          <p:cNvSpPr/>
          <p:nvPr/>
        </p:nvSpPr>
        <p:spPr>
          <a:xfrm>
            <a:off x="2429436" y="4888007"/>
            <a:ext cx="1259540" cy="31824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AD7F3-AC9D-4E8D-B905-0EB152665EE2}"/>
              </a:ext>
            </a:extLst>
          </p:cNvPr>
          <p:cNvSpPr txBox="1"/>
          <p:nvPr/>
        </p:nvSpPr>
        <p:spPr>
          <a:xfrm>
            <a:off x="963706" y="5764306"/>
            <a:ext cx="323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3 other non-overlapping intervals</a:t>
            </a:r>
          </a:p>
        </p:txBody>
      </p:sp>
    </p:spTree>
    <p:extLst>
      <p:ext uri="{BB962C8B-B14F-4D97-AF65-F5344CB8AC3E}">
        <p14:creationId xmlns:p14="http://schemas.microsoft.com/office/powerpoint/2010/main" val="431728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EBBD-35F5-4973-8341-3CC1A985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8710D-C2A1-4505-9708-04693ADA7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2222096"/>
          </a:xfrm>
        </p:spPr>
        <p:txBody>
          <a:bodyPr/>
          <a:lstStyle/>
          <a:p>
            <a:r>
              <a:rPr lang="en-US" dirty="0"/>
              <a:t>You have a single processor, and a set of jobs with fixed start and end times.</a:t>
            </a:r>
          </a:p>
          <a:p>
            <a:r>
              <a:rPr lang="en-US" dirty="0"/>
              <a:t>Your goal is to maximize the number of jobs you can process.</a:t>
            </a:r>
          </a:p>
          <a:p>
            <a:r>
              <a:rPr lang="en-US" dirty="0"/>
              <a:t>I.e. choose the maximum number of non-overlapping intervals.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F5CEF5-E3A9-45E4-B3E4-4A8881839938}"/>
              </a:ext>
            </a:extLst>
          </p:cNvPr>
          <p:cNvSpPr/>
          <p:nvPr/>
        </p:nvSpPr>
        <p:spPr>
          <a:xfrm>
            <a:off x="1528482" y="3980329"/>
            <a:ext cx="6427694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FF9A1-502A-47BF-A2BC-EB5E6356C0C2}"/>
              </a:ext>
            </a:extLst>
          </p:cNvPr>
          <p:cNvSpPr/>
          <p:nvPr/>
        </p:nvSpPr>
        <p:spPr>
          <a:xfrm>
            <a:off x="1882588" y="4444252"/>
            <a:ext cx="32631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4550C-8C60-4078-A314-0E29112321DC}"/>
              </a:ext>
            </a:extLst>
          </p:cNvPr>
          <p:cNvSpPr/>
          <p:nvPr/>
        </p:nvSpPr>
        <p:spPr>
          <a:xfrm>
            <a:off x="7046261" y="4444252"/>
            <a:ext cx="2312892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E5BD4-2338-473D-A01E-8499819D95B9}"/>
              </a:ext>
            </a:extLst>
          </p:cNvPr>
          <p:cNvSpPr/>
          <p:nvPr/>
        </p:nvSpPr>
        <p:spPr>
          <a:xfrm>
            <a:off x="4271683" y="4888007"/>
            <a:ext cx="368449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5FF08D-AA3E-424B-87B5-576C7C8D24EE}"/>
              </a:ext>
            </a:extLst>
          </p:cNvPr>
          <p:cNvSpPr/>
          <p:nvPr/>
        </p:nvSpPr>
        <p:spPr>
          <a:xfrm>
            <a:off x="7490012" y="5300380"/>
            <a:ext cx="22725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8319E-DD8E-4CCC-934A-51C077CF2CC7}"/>
              </a:ext>
            </a:extLst>
          </p:cNvPr>
          <p:cNvSpPr/>
          <p:nvPr/>
        </p:nvSpPr>
        <p:spPr>
          <a:xfrm>
            <a:off x="3688976" y="5298136"/>
            <a:ext cx="3316941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5D989F-2B79-42F7-B791-87BA8997BAB8}"/>
              </a:ext>
            </a:extLst>
          </p:cNvPr>
          <p:cNvSpPr/>
          <p:nvPr/>
        </p:nvSpPr>
        <p:spPr>
          <a:xfrm>
            <a:off x="2429436" y="4888007"/>
            <a:ext cx="1259540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141653-EAA8-40A6-9C6A-E52E56839AA1}"/>
                  </a:ext>
                </a:extLst>
              </p:cNvPr>
              <p:cNvSpPr txBox="1"/>
              <p:nvPr/>
            </p:nvSpPr>
            <p:spPr>
              <a:xfrm>
                <a:off x="878541" y="5732921"/>
                <a:ext cx="83864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OPT is 3 – there is no way to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non-overlapping intervals; both the red and purple solutions are equally good.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141653-EAA8-40A6-9C6A-E52E56839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541" y="5732921"/>
                <a:ext cx="8386483" cy="830997"/>
              </a:xfrm>
              <a:prstGeom prst="rect">
                <a:avLst/>
              </a:prstGeom>
              <a:blipFill>
                <a:blip r:embed="rId2"/>
                <a:stretch>
                  <a:fillRect l="-1090" t="-5109" r="-1962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782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0E3-B6F5-4F14-B8E9-8454A1A8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379F6-0E9B-4A9F-AA0D-D2826D04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specify a greedy algorithm, we need to:</a:t>
            </a:r>
          </a:p>
          <a:p>
            <a:r>
              <a:rPr lang="en-US" dirty="0"/>
              <a:t>Order the elements (intervals)</a:t>
            </a:r>
          </a:p>
          <a:p>
            <a:r>
              <a:rPr lang="en-US" dirty="0"/>
              <a:t>Choose a rule for deciding whether to add.</a:t>
            </a:r>
            <a:br>
              <a:rPr lang="en-US" dirty="0"/>
            </a:br>
            <a:r>
              <a:rPr lang="en-US" b="1" dirty="0"/>
              <a:t>Rule: </a:t>
            </a:r>
            <a:r>
              <a:rPr lang="en-US" dirty="0"/>
              <a:t>Add interval as long as it doesn’t overlap with those we’ve already selected. </a:t>
            </a:r>
          </a:p>
          <a:p>
            <a:endParaRPr lang="en-US" dirty="0"/>
          </a:p>
          <a:p>
            <a:r>
              <a:rPr lang="en-US" dirty="0"/>
              <a:t>What ordering should we use?</a:t>
            </a:r>
          </a:p>
          <a:p>
            <a:endParaRPr lang="en-US" dirty="0"/>
          </a:p>
          <a:p>
            <a:r>
              <a:rPr lang="en-US" dirty="0"/>
              <a:t>Think of </a:t>
            </a:r>
            <a:r>
              <a:rPr lang="en-US" b="1" dirty="0"/>
              <a:t>at least two </a:t>
            </a:r>
            <a:r>
              <a:rPr lang="en-US" dirty="0"/>
              <a:t>orderings you think might work.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758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9C7C-6ADE-47AB-A151-0FA78F47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F988-A17F-40F6-82FF-C4D6BB0E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possibilities</a:t>
            </a:r>
          </a:p>
          <a:p>
            <a:r>
              <a:rPr lang="en-US" dirty="0"/>
              <a:t>Earliest end time (add if no overlap with previous selected)</a:t>
            </a:r>
          </a:p>
          <a:p>
            <a:r>
              <a:rPr lang="en-US" dirty="0"/>
              <a:t>Latest end time </a:t>
            </a:r>
          </a:p>
          <a:p>
            <a:r>
              <a:rPr lang="en-US" dirty="0"/>
              <a:t>Earliest start time</a:t>
            </a:r>
          </a:p>
          <a:p>
            <a:r>
              <a:rPr lang="en-US" dirty="0"/>
              <a:t>Latest start time</a:t>
            </a:r>
          </a:p>
          <a:p>
            <a:r>
              <a:rPr lang="en-US" dirty="0"/>
              <a:t>Shortest interval </a:t>
            </a:r>
          </a:p>
          <a:p>
            <a:r>
              <a:rPr lang="en-US" dirty="0"/>
              <a:t>Fewest overlaps (with remaining intervals)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42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3EDA0-55D8-446D-903D-58F7CEF4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0E781-E346-4125-87BB-C9B29DD3E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list slide is the real difficulty with greedy algorithms.</a:t>
            </a:r>
          </a:p>
          <a:p>
            <a:r>
              <a:rPr lang="en-US" dirty="0"/>
              <a:t>All of those look at least somewhat plausible at first glance.</a:t>
            </a:r>
          </a:p>
          <a:p>
            <a:endParaRPr lang="en-US" dirty="0"/>
          </a:p>
          <a:p>
            <a:r>
              <a:rPr lang="en-US" dirty="0"/>
              <a:t>With MSTs that was fine – those ideas all worked! </a:t>
            </a:r>
          </a:p>
          <a:p>
            <a:r>
              <a:rPr lang="en-US" dirty="0"/>
              <a:t>It’s not fine here.</a:t>
            </a:r>
          </a:p>
          <a:p>
            <a:endParaRPr lang="en-US" dirty="0"/>
          </a:p>
          <a:p>
            <a:r>
              <a:rPr lang="en-US" dirty="0"/>
              <a:t>They don’t all work.</a:t>
            </a:r>
          </a:p>
          <a:p>
            <a:r>
              <a:rPr lang="en-US" dirty="0"/>
              <a:t>As a first step – try to find counter-examples to narrow down</a:t>
            </a:r>
          </a:p>
        </p:txBody>
      </p:sp>
    </p:spTree>
    <p:extLst>
      <p:ext uri="{BB962C8B-B14F-4D97-AF65-F5344CB8AC3E}">
        <p14:creationId xmlns:p14="http://schemas.microsoft.com/office/powerpoint/2010/main" val="2265055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9C7C-6ADE-47AB-A151-0FA78F47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F988-A17F-40F6-82FF-C4D6BB0E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Earliest end time</a:t>
            </a:r>
          </a:p>
          <a:p>
            <a:r>
              <a:rPr lang="en-US" dirty="0"/>
              <a:t>Latest end time </a:t>
            </a:r>
          </a:p>
          <a:p>
            <a:r>
              <a:rPr lang="en-US" dirty="0"/>
              <a:t>Earliest start time</a:t>
            </a:r>
          </a:p>
          <a:p>
            <a:r>
              <a:rPr lang="en-US" dirty="0"/>
              <a:t>Latest start time</a:t>
            </a:r>
          </a:p>
          <a:p>
            <a:r>
              <a:rPr lang="en-US" dirty="0"/>
              <a:t>Shortest interval </a:t>
            </a:r>
          </a:p>
          <a:p>
            <a:r>
              <a:rPr lang="en-US" dirty="0"/>
              <a:t>Fewest overlaps (with remaining intervals)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91203C-BB8F-416E-BB48-F6F3D0AA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 Planning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93B21D-B0EA-4343-AFC3-5C930E69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goal is to follow a pre-set route from New York to Los Angeles.</a:t>
            </a:r>
          </a:p>
          <a:p>
            <a:r>
              <a:rPr lang="en-US" dirty="0"/>
              <a:t>You can drive 500 miles in a day, but you need to make sure you can stop at a hotel every night (all possibilities </a:t>
            </a:r>
            <a:r>
              <a:rPr lang="en-US" dirty="0" err="1"/>
              <a:t>premarked</a:t>
            </a:r>
            <a:r>
              <a:rPr lang="en-US" dirty="0"/>
              <a:t> on your map)</a:t>
            </a:r>
          </a:p>
          <a:p>
            <a:r>
              <a:rPr lang="en-US" dirty="0"/>
              <a:t>You’d like to stop for the fewest number of nights possible – what should you plan?</a:t>
            </a:r>
          </a:p>
          <a:p>
            <a:r>
              <a:rPr lang="en-US" dirty="0"/>
              <a:t>Greedy: Go as far as you can every night. </a:t>
            </a:r>
          </a:p>
          <a:p>
            <a:r>
              <a:rPr lang="en-US" dirty="0"/>
              <a:t>Is greedy optimal?</a:t>
            </a:r>
          </a:p>
          <a:p>
            <a:r>
              <a:rPr lang="en-US" dirty="0"/>
              <a:t>Or is there some reason to “stop short” that might let you go further the next night?</a:t>
            </a:r>
          </a:p>
        </p:txBody>
      </p:sp>
    </p:spTree>
    <p:extLst>
      <p:ext uri="{BB962C8B-B14F-4D97-AF65-F5344CB8AC3E}">
        <p14:creationId xmlns:p14="http://schemas.microsoft.com/office/powerpoint/2010/main" val="51448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C9FA-DA4B-4E3D-8138-194F9FD9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Earliest Start Time – Counter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B37EB-FC36-4052-BA7A-B22FDBB3C9D1}"/>
              </a:ext>
            </a:extLst>
          </p:cNvPr>
          <p:cNvSpPr/>
          <p:nvPr/>
        </p:nvSpPr>
        <p:spPr>
          <a:xfrm>
            <a:off x="659802" y="1755289"/>
            <a:ext cx="6427694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96827-9841-49C0-8A18-68E553A5F44B}"/>
              </a:ext>
            </a:extLst>
          </p:cNvPr>
          <p:cNvSpPr/>
          <p:nvPr/>
        </p:nvSpPr>
        <p:spPr>
          <a:xfrm>
            <a:off x="1013908" y="2203972"/>
            <a:ext cx="32631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653F98-431A-4737-B9B4-4E1404DECB2B}"/>
              </a:ext>
            </a:extLst>
          </p:cNvPr>
          <p:cNvSpPr/>
          <p:nvPr/>
        </p:nvSpPr>
        <p:spPr>
          <a:xfrm>
            <a:off x="4478766" y="2184699"/>
            <a:ext cx="2312892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94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C9FA-DA4B-4E3D-8138-194F9FD9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Earliest Start Time – Counter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1CFF-F3CA-48B9-A7E5-F6B965609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3078481"/>
            <a:ext cx="11187258" cy="3230880"/>
          </a:xfrm>
        </p:spPr>
        <p:txBody>
          <a:bodyPr/>
          <a:lstStyle/>
          <a:p>
            <a:r>
              <a:rPr lang="en-US" dirty="0"/>
              <a:t>Taking the one with the earliest start time doesn’t give us the best answer.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B37EB-FC36-4052-BA7A-B22FDBB3C9D1}"/>
              </a:ext>
            </a:extLst>
          </p:cNvPr>
          <p:cNvSpPr/>
          <p:nvPr/>
        </p:nvSpPr>
        <p:spPr>
          <a:xfrm>
            <a:off x="659802" y="1755289"/>
            <a:ext cx="6427694" cy="31824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96827-9841-49C0-8A18-68E553A5F44B}"/>
              </a:ext>
            </a:extLst>
          </p:cNvPr>
          <p:cNvSpPr/>
          <p:nvPr/>
        </p:nvSpPr>
        <p:spPr>
          <a:xfrm>
            <a:off x="1013908" y="2203972"/>
            <a:ext cx="3263153" cy="3182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653F98-431A-4737-B9B4-4E1404DECB2B}"/>
              </a:ext>
            </a:extLst>
          </p:cNvPr>
          <p:cNvSpPr/>
          <p:nvPr/>
        </p:nvSpPr>
        <p:spPr>
          <a:xfrm>
            <a:off x="4478766" y="2184699"/>
            <a:ext cx="2312892" cy="3182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BEFE31-E7E1-4E71-9099-4D40CBF7D3F1}"/>
              </a:ext>
            </a:extLst>
          </p:cNvPr>
          <p:cNvSpPr txBox="1"/>
          <p:nvPr/>
        </p:nvSpPr>
        <p:spPr>
          <a:xfrm>
            <a:off x="7178040" y="1611871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Algorithm finds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589CB8-CC9F-49EE-83E5-0E27F2510B11}"/>
              </a:ext>
            </a:extLst>
          </p:cNvPr>
          <p:cNvSpPr txBox="1"/>
          <p:nvPr/>
        </p:nvSpPr>
        <p:spPr>
          <a:xfrm>
            <a:off x="7178040" y="2035478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Optimum</a:t>
            </a:r>
          </a:p>
        </p:txBody>
      </p:sp>
    </p:spTree>
    <p:extLst>
      <p:ext uri="{BB962C8B-B14F-4D97-AF65-F5344CB8AC3E}">
        <p14:creationId xmlns:p14="http://schemas.microsoft.com/office/powerpoint/2010/main" val="1592885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C984-50A1-4F1A-8BBF-919F5E1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Interval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3BB4A3-22E8-4064-A277-5ABCD4FC97D0}"/>
              </a:ext>
            </a:extLst>
          </p:cNvPr>
          <p:cNvSpPr/>
          <p:nvPr/>
        </p:nvSpPr>
        <p:spPr>
          <a:xfrm>
            <a:off x="3489960" y="1755289"/>
            <a:ext cx="1379220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2DB0CD-C142-47C7-86B3-1C7EA115AE0A}"/>
              </a:ext>
            </a:extLst>
          </p:cNvPr>
          <p:cNvSpPr/>
          <p:nvPr/>
        </p:nvSpPr>
        <p:spPr>
          <a:xfrm>
            <a:off x="659802" y="2189181"/>
            <a:ext cx="3263153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65643E-1113-4F9A-8F22-D2E4703E79B3}"/>
              </a:ext>
            </a:extLst>
          </p:cNvPr>
          <p:cNvSpPr/>
          <p:nvPr/>
        </p:nvSpPr>
        <p:spPr>
          <a:xfrm>
            <a:off x="4478766" y="2184699"/>
            <a:ext cx="2828814" cy="31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3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C984-50A1-4F1A-8BBF-919F5E1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6270-23C1-434C-AADB-1DCF1E640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3108959"/>
            <a:ext cx="11187258" cy="3200401"/>
          </a:xfrm>
        </p:spPr>
        <p:txBody>
          <a:bodyPr/>
          <a:lstStyle/>
          <a:p>
            <a:r>
              <a:rPr lang="en-US" dirty="0"/>
              <a:t>Taking the shortest interval first doesn’t give us the best answer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3BB4A3-22E8-4064-A277-5ABCD4FC97D0}"/>
              </a:ext>
            </a:extLst>
          </p:cNvPr>
          <p:cNvSpPr/>
          <p:nvPr/>
        </p:nvSpPr>
        <p:spPr>
          <a:xfrm>
            <a:off x="3489960" y="1755289"/>
            <a:ext cx="1379220" cy="31824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2DB0CD-C142-47C7-86B3-1C7EA115AE0A}"/>
              </a:ext>
            </a:extLst>
          </p:cNvPr>
          <p:cNvSpPr/>
          <p:nvPr/>
        </p:nvSpPr>
        <p:spPr>
          <a:xfrm>
            <a:off x="659802" y="2158724"/>
            <a:ext cx="3263153" cy="3182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65643E-1113-4F9A-8F22-D2E4703E79B3}"/>
              </a:ext>
            </a:extLst>
          </p:cNvPr>
          <p:cNvSpPr/>
          <p:nvPr/>
        </p:nvSpPr>
        <p:spPr>
          <a:xfrm>
            <a:off x="4478766" y="2154242"/>
            <a:ext cx="2828814" cy="3182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461666-6CCC-464E-BA5C-61402977742A}"/>
              </a:ext>
            </a:extLst>
          </p:cNvPr>
          <p:cNvSpPr txBox="1"/>
          <p:nvPr/>
        </p:nvSpPr>
        <p:spPr>
          <a:xfrm>
            <a:off x="7574280" y="1611871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Algorithm finds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3A7060-87C8-4F90-826D-4869C2C31B25}"/>
              </a:ext>
            </a:extLst>
          </p:cNvPr>
          <p:cNvSpPr txBox="1"/>
          <p:nvPr/>
        </p:nvSpPr>
        <p:spPr>
          <a:xfrm>
            <a:off x="7574280" y="2035478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Optimum</a:t>
            </a:r>
          </a:p>
        </p:txBody>
      </p:sp>
    </p:spTree>
    <p:extLst>
      <p:ext uri="{BB962C8B-B14F-4D97-AF65-F5344CB8AC3E}">
        <p14:creationId xmlns:p14="http://schemas.microsoft.com/office/powerpoint/2010/main" val="1508229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9C7C-6ADE-47AB-A151-0FA78F47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F988-A17F-40F6-82FF-C4D6BB0E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Earliest end time</a:t>
            </a:r>
          </a:p>
          <a:p>
            <a:r>
              <a:rPr lang="en-US" dirty="0"/>
              <a:t>Latest end time </a:t>
            </a:r>
          </a:p>
          <a:p>
            <a:r>
              <a:rPr lang="en-US" dirty="0"/>
              <a:t>Earliest start time</a:t>
            </a:r>
          </a:p>
          <a:p>
            <a:r>
              <a:rPr lang="en-US" dirty="0"/>
              <a:t>Latest start time</a:t>
            </a:r>
          </a:p>
          <a:p>
            <a:r>
              <a:rPr lang="en-US" dirty="0"/>
              <a:t>Shortest interval </a:t>
            </a:r>
          </a:p>
          <a:p>
            <a:r>
              <a:rPr lang="en-US" dirty="0"/>
              <a:t>Fewest overlaps (with remaining intervals)</a:t>
            </a:r>
          </a:p>
          <a:p>
            <a:endParaRPr lang="en-US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CC453472-B62B-4F50-BCA0-D30D2361DE66}"/>
              </a:ext>
            </a:extLst>
          </p:cNvPr>
          <p:cNvSpPr/>
          <p:nvPr/>
        </p:nvSpPr>
        <p:spPr>
          <a:xfrm>
            <a:off x="3352800" y="4312024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46C72B29-BB5B-4D2E-A6F1-2657A7E19503}"/>
              </a:ext>
            </a:extLst>
          </p:cNvPr>
          <p:cNvSpPr/>
          <p:nvPr/>
        </p:nvSpPr>
        <p:spPr>
          <a:xfrm>
            <a:off x="3352800" y="3166782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B6BA4309-2B8A-49C7-A566-379695E81370}"/>
              </a:ext>
            </a:extLst>
          </p:cNvPr>
          <p:cNvSpPr/>
          <p:nvPr/>
        </p:nvSpPr>
        <p:spPr>
          <a:xfrm>
            <a:off x="3061447" y="2594161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09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848E-EDCD-436E-9173-27E6D3F8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Earliest End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1B74DC-F3B6-4A62-B8AB-A5E7FDD254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Intuition: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has the earliest end time,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overlaps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also overlap. </a:t>
                </a:r>
              </a:p>
              <a:p>
                <a:endParaRPr lang="en-US" dirty="0"/>
              </a:p>
              <a:p>
                <a:r>
                  <a:rPr lang="en-US" dirty="0"/>
                  <a:t>Why?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overlap, then both are “active” at the instant before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ends (otherwise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would have an earlier end time).</a:t>
                </a:r>
              </a:p>
              <a:p>
                <a:r>
                  <a:rPr lang="en-US" dirty="0"/>
                  <a:t>Otherwise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would have an earlier end time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! By the same reasoning,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is also “active” the instant before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ends.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also overlap with each other.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1B74DC-F3B6-4A62-B8AB-A5E7FDD254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729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244B-048B-4065-B29D-DC2A60A7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Earliest End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EEB43-C069-4ED9-91AD-A8D3EC3AF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prove it correct? </a:t>
            </a:r>
          </a:p>
          <a:p>
            <a:endParaRPr lang="en-US" dirty="0"/>
          </a:p>
          <a:p>
            <a:r>
              <a:rPr lang="en-US" dirty="0"/>
              <a:t>Do you want to use</a:t>
            </a:r>
          </a:p>
          <a:p>
            <a:r>
              <a:rPr lang="en-US" dirty="0"/>
              <a:t>Structural Result</a:t>
            </a:r>
          </a:p>
          <a:p>
            <a:r>
              <a:rPr lang="en-US" dirty="0"/>
              <a:t>Exchange Argument</a:t>
            </a:r>
          </a:p>
          <a:p>
            <a:r>
              <a:rPr lang="en-US" dirty="0"/>
              <a:t>Greedy Stays Ahead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FE1F-0565-4CC4-945E-FC5C7482A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26A1D-8161-40FE-A016-098B1C9498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be the set of intervals selected by the greedy algorithm, ordered by </a:t>
                </a:r>
                <a:r>
                  <a:rPr lang="en-US" dirty="0" err="1"/>
                  <a:t>endtime</a:t>
                </a:r>
                <a:endParaRPr lang="en-US" dirty="0"/>
              </a:p>
              <a:p>
                <a:r>
                  <a:rPr lang="en-US" dirty="0"/>
                  <a:t>OPT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dirty="0"/>
                  <a:t> be the maximum set of intervals, ordered by </a:t>
                </a:r>
                <a:r>
                  <a:rPr lang="en-US" dirty="0" err="1"/>
                  <a:t>endtime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Our goal will be to “exchange” to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at least as many elements as OPT. 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 the first two elements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aren’t the same.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are the same, neither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nor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overlaps with any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/>
                  <a:t>And by the greedy choice,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ends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doesn’t overlap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. So we can exchange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into OPT, replacing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still have OPT be valid.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26A1D-8161-40FE-A016-098B1C9498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282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4C6BD-69F2-48C5-9E87-066AA799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41BE55-BE86-4CD0-BC26-8B45956EF4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Repeat this argument until we have changed OPT into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Can OPT have more elements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No! After repeating the argument, we could change every element of OPT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 If OPT had another element, it wouldn’t overlap with anything in OPT, and therefore can’t overlap with anything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after all the swaps. But then the greedy algorithm would have added it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the same number of elements as OPT does, and we really found an optimal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41BE55-BE86-4CD0-BC26-8B45956EF4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844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7C5B1-3D48-409E-861F-1B94A8E8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Stays Ahead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70F5C7-9D93-417F-A0E6-FBBD439C6F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be the set of intervals selected by the greedy algorithm, ordered by </a:t>
                </a:r>
                <a:r>
                  <a:rPr lang="en-US" dirty="0" err="1"/>
                  <a:t>endtime</a:t>
                </a:r>
                <a:endParaRPr lang="en-US" dirty="0"/>
              </a:p>
              <a:p>
                <a:r>
                  <a:rPr lang="en-US" dirty="0"/>
                  <a:t>OPT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dirty="0"/>
                  <a:t> be the maximum set of intervals, ordered by </a:t>
                </a:r>
                <a:r>
                  <a:rPr lang="en-US" dirty="0" err="1"/>
                  <a:t>endtime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Our goal will be to show that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ends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Proof by induction:</a:t>
                </a:r>
              </a:p>
              <a:p>
                <a:r>
                  <a:rPr lang="en-US" dirty="0"/>
                  <a:t>Base case: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has the earliest end time of any interval (since there are no other intervals in the set when we 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we always include it), 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ends no later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70F5C7-9D93-417F-A0E6-FBBD439C6F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2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31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2183D-6994-4C15-AD43-1343EF63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 Planning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1A3E8F-96C5-4B9C-A8D7-A51D6415BE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Greedy works!</a:t>
                </a:r>
              </a:p>
              <a:p>
                <a:r>
                  <a:rPr lang="en-US" dirty="0"/>
                  <a:t>Because “greedy stays ahead” </a:t>
                </a:r>
              </a:p>
              <a:p>
                <a:endParaRPr lang="en-US" dirty="0"/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 the hotel you stop at on night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in the greedy algorithm.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 the hotel you stop at in the optimal plan (the fewest nights plan). </a:t>
                </a:r>
              </a:p>
              <a:p>
                <a:r>
                  <a:rPr lang="en-US" dirty="0"/>
                  <a:t>Claim: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always at least as far along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, OPT and the algorithm choose between the same set of hotels (all at most 500 miles from the start),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farthest of those by the algorithm definition,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at least as far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1A3E8F-96C5-4B9C-A8D7-A51D6415BE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3019"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82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2D33-67D8-4A99-B965-FAB64502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Stays Ahead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0AB12-404F-45F3-8BA0-B53BA06A88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Inductive Hypothesis: Suppose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ends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IS: Since (by IH)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ends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greedy has access to everything that doesn’t overlap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ends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, that includes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Since we take the first one that doesn’t overlap,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will also end before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ends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Wrapping Up: Since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ends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the last interval greedy selects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) is no later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. There cannot be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, as if it didn’t overlap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it also wouldn’t overlap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would have been added by greedy.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0AB12-404F-45F3-8BA0-B53BA06A88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3019" r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368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9C7C-6ADE-47AB-A151-0FA78F47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F988-A17F-40F6-82FF-C4D6BB0E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Earliest end time</a:t>
            </a:r>
          </a:p>
          <a:p>
            <a:r>
              <a:rPr lang="en-US" dirty="0"/>
              <a:t>Latest end time </a:t>
            </a:r>
          </a:p>
          <a:p>
            <a:r>
              <a:rPr lang="en-US" dirty="0"/>
              <a:t>Earliest start time</a:t>
            </a:r>
          </a:p>
          <a:p>
            <a:r>
              <a:rPr lang="en-US" dirty="0"/>
              <a:t>Latest start time</a:t>
            </a:r>
          </a:p>
          <a:p>
            <a:r>
              <a:rPr lang="en-US" dirty="0"/>
              <a:t>Shortest interval </a:t>
            </a:r>
          </a:p>
          <a:p>
            <a:r>
              <a:rPr lang="en-US" dirty="0"/>
              <a:t>Fewest overlaps (with remaining intervals)</a:t>
            </a:r>
          </a:p>
          <a:p>
            <a:endParaRPr lang="en-US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CC453472-B62B-4F50-BCA0-D30D2361DE66}"/>
              </a:ext>
            </a:extLst>
          </p:cNvPr>
          <p:cNvSpPr/>
          <p:nvPr/>
        </p:nvSpPr>
        <p:spPr>
          <a:xfrm>
            <a:off x="3352800" y="4312024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46C72B29-BB5B-4D2E-A6F1-2657A7E19503}"/>
              </a:ext>
            </a:extLst>
          </p:cNvPr>
          <p:cNvSpPr/>
          <p:nvPr/>
        </p:nvSpPr>
        <p:spPr>
          <a:xfrm>
            <a:off x="3352800" y="3166782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B6BA4309-2B8A-49C7-A566-379695E81370}"/>
              </a:ext>
            </a:extLst>
          </p:cNvPr>
          <p:cNvSpPr/>
          <p:nvPr/>
        </p:nvSpPr>
        <p:spPr>
          <a:xfrm>
            <a:off x="3061447" y="2594161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 Mark on Microsoft Windows 10 May 2019 Update">
            <a:extLst>
              <a:ext uri="{FF2B5EF4-FFF2-40B4-BE49-F238E27FC236}">
                <a16:creationId xmlns:a16="http://schemas.microsoft.com/office/drawing/2014/main" id="{E277E8AF-BC0C-413E-94AD-522F70BC2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464" y="2091016"/>
            <a:ext cx="454959" cy="45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542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AD4EA-8618-462F-B2EC-7498BCE5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Greedy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2FE5-B963-4588-A168-16D19982A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turns out latest start time and fewest overlaps also work.</a:t>
            </a:r>
          </a:p>
          <a:p>
            <a:endParaRPr lang="en-US" dirty="0"/>
          </a:p>
          <a:p>
            <a:r>
              <a:rPr lang="en-US" dirty="0"/>
              <a:t>Latest start time is actually the same as earliest end time (imagine “reflecting” all the jobs along the time axis – the one with the earliest end time ends up having the last start time). </a:t>
            </a:r>
          </a:p>
          <a:p>
            <a:endParaRPr lang="en-US" dirty="0"/>
          </a:p>
          <a:p>
            <a:r>
              <a:rPr lang="en-US" dirty="0"/>
              <a:t>What about fewest overlaps? </a:t>
            </a:r>
          </a:p>
          <a:p>
            <a:r>
              <a:rPr lang="en-US" dirty="0"/>
              <a:t>Easiest proof Robbie knows observes that fewest overlaps means you have the earliest finish time (among a certain subset of the intervals)</a:t>
            </a:r>
          </a:p>
        </p:txBody>
      </p:sp>
    </p:spTree>
    <p:extLst>
      <p:ext uri="{BB962C8B-B14F-4D97-AF65-F5344CB8AC3E}">
        <p14:creationId xmlns:p14="http://schemas.microsoft.com/office/powerpoint/2010/main" val="2833213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9C7C-6ADE-47AB-A151-0FA78F47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F988-A17F-40F6-82FF-C4D6BB0E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Earliest end time</a:t>
            </a:r>
          </a:p>
          <a:p>
            <a:r>
              <a:rPr lang="en-US" dirty="0"/>
              <a:t>Latest end time </a:t>
            </a:r>
          </a:p>
          <a:p>
            <a:r>
              <a:rPr lang="en-US" dirty="0"/>
              <a:t>Earliest start time</a:t>
            </a:r>
          </a:p>
          <a:p>
            <a:r>
              <a:rPr lang="en-US" dirty="0"/>
              <a:t>Latest start time</a:t>
            </a:r>
          </a:p>
          <a:p>
            <a:r>
              <a:rPr lang="en-US" dirty="0"/>
              <a:t>Shortest interval </a:t>
            </a:r>
          </a:p>
          <a:p>
            <a:r>
              <a:rPr lang="en-US" dirty="0"/>
              <a:t>Fewest overlaps (with remaining intervals)</a:t>
            </a:r>
          </a:p>
          <a:p>
            <a:endParaRPr lang="en-US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CC453472-B62B-4F50-BCA0-D30D2361DE66}"/>
              </a:ext>
            </a:extLst>
          </p:cNvPr>
          <p:cNvSpPr/>
          <p:nvPr/>
        </p:nvSpPr>
        <p:spPr>
          <a:xfrm>
            <a:off x="3352800" y="4312024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46C72B29-BB5B-4D2E-A6F1-2657A7E19503}"/>
              </a:ext>
            </a:extLst>
          </p:cNvPr>
          <p:cNvSpPr/>
          <p:nvPr/>
        </p:nvSpPr>
        <p:spPr>
          <a:xfrm>
            <a:off x="3352800" y="3166782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B6BA4309-2B8A-49C7-A566-379695E81370}"/>
              </a:ext>
            </a:extLst>
          </p:cNvPr>
          <p:cNvSpPr/>
          <p:nvPr/>
        </p:nvSpPr>
        <p:spPr>
          <a:xfrm>
            <a:off x="3061447" y="2594161"/>
            <a:ext cx="582706" cy="52443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 Mark on Microsoft Windows 10 May 2019 Update">
            <a:extLst>
              <a:ext uri="{FF2B5EF4-FFF2-40B4-BE49-F238E27FC236}">
                <a16:creationId xmlns:a16="http://schemas.microsoft.com/office/drawing/2014/main" id="{E277E8AF-BC0C-413E-94AD-522F70BC2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464" y="2091016"/>
            <a:ext cx="454959" cy="45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heck Mark on Microsoft Windows 10 May 2019 Update">
            <a:extLst>
              <a:ext uri="{FF2B5EF4-FFF2-40B4-BE49-F238E27FC236}">
                <a16:creationId xmlns:a16="http://schemas.microsoft.com/office/drawing/2014/main" id="{91B0C5ED-9A0A-48AB-8360-5E4AE42CF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288" y="3793941"/>
            <a:ext cx="454959" cy="45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heck Mark on Microsoft Windows 10 May 2019 Update">
            <a:extLst>
              <a:ext uri="{FF2B5EF4-FFF2-40B4-BE49-F238E27FC236}">
                <a16:creationId xmlns:a16="http://schemas.microsoft.com/office/drawing/2014/main" id="{98A55645-5A8D-4D9C-B86E-AB42A9E7C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947" y="4934331"/>
            <a:ext cx="454959" cy="45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023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78AD-7036-4BFB-9D1D-BEF4E93B5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6EADB-0C8C-4FF1-8308-130F89BA8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Greedy algorithms</a:t>
            </a:r>
          </a:p>
          <a:p>
            <a:r>
              <a:rPr lang="en-US" dirty="0"/>
              <a:t>You’ll probably have 2 (or 3…or 6) ideas for greedy algorithms. Check some simple examples before you implement! </a:t>
            </a:r>
            <a:br>
              <a:rPr lang="en-US" dirty="0"/>
            </a:br>
            <a:r>
              <a:rPr lang="en-US" dirty="0"/>
              <a:t>Greedy algorithms rarely work.</a:t>
            </a:r>
          </a:p>
          <a:p>
            <a:r>
              <a:rPr lang="en-US" dirty="0"/>
              <a:t>When they work AND you can prove they work, they’re great!</a:t>
            </a:r>
          </a:p>
          <a:p>
            <a:r>
              <a:rPr lang="en-US" dirty="0"/>
              <a:t>Proofs are often tricky </a:t>
            </a:r>
          </a:p>
          <a:p>
            <a:r>
              <a:rPr lang="en-US" b="1" dirty="0"/>
              <a:t>Structural results </a:t>
            </a:r>
            <a:r>
              <a:rPr lang="en-US" dirty="0"/>
              <a:t>are the hardest to come up with, but the most versatile.</a:t>
            </a:r>
          </a:p>
          <a:p>
            <a:r>
              <a:rPr lang="en-US" b="1" dirty="0"/>
              <a:t>Greedy stays ahead </a:t>
            </a:r>
            <a:r>
              <a:rPr lang="en-US" dirty="0"/>
              <a:t>usually use induction</a:t>
            </a:r>
          </a:p>
          <a:p>
            <a:r>
              <a:rPr lang="en-US" b="1" dirty="0"/>
              <a:t>Exchange</a:t>
            </a:r>
            <a:r>
              <a:rPr lang="en-US" dirty="0"/>
              <a:t> start with the </a:t>
            </a:r>
            <a:r>
              <a:rPr lang="en-US" b="1" dirty="0"/>
              <a:t>first </a:t>
            </a:r>
            <a:r>
              <a:rPr lang="en-US" dirty="0"/>
              <a:t>difference between greedy and optimal.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421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8A9F-C048-4ACC-9410-85512F8B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 Planning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B13D89-42E8-46E8-AA58-A9505278BD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Inductive Hypothesis: Suppose through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hotels,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farther along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Step: </a:t>
                </a:r>
              </a:p>
              <a:p>
                <a:r>
                  <a:rPr lang="en-US" dirty="0"/>
                  <a:t>When we select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, we can choose any hotel within 500 miles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,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at least as far along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everything less than 500 miles after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also less than 500 miles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. Since we take the farthest along hotel,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at least as far along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Wrapping up: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greater than or equal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The last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must be at least as far along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so we don’t need an extra night compared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𝑂𝑃𝑇</m:t>
                    </m:r>
                  </m:oMath>
                </a14:m>
                <a:r>
                  <a:rPr lang="en-US" dirty="0"/>
                  <a:t> – the greedy algorithm is optimal!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B13D89-42E8-46E8-AA58-A9505278BD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3019" r="-2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05797B-FF99-4263-90B2-F9E6F9EF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MSTs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D85433-41B9-4194-82BC-1B979481D1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5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B37D2B-078E-4D85-8271-3E3943C6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MST Algorithms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A2CF7-D8CA-4DF8-93E4-FDF56529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know Prim’s and Kruskal’s already.</a:t>
            </a:r>
          </a:p>
          <a:p>
            <a:r>
              <a:rPr lang="en-US" dirty="0"/>
              <a:t>Option 3: Reverse-Delete algorithm</a:t>
            </a:r>
          </a:p>
          <a:p>
            <a:r>
              <a:rPr lang="en-US" dirty="0"/>
              <a:t>Start from the full graph</a:t>
            </a:r>
          </a:p>
          <a:p>
            <a:r>
              <a:rPr lang="en-US" dirty="0"/>
              <a:t>Sort edges in </a:t>
            </a:r>
            <a:r>
              <a:rPr lang="en-US" b="1" dirty="0"/>
              <a:t>decreasing </a:t>
            </a:r>
            <a:r>
              <a:rPr lang="en-US" dirty="0"/>
              <a:t>order, </a:t>
            </a:r>
            <a:r>
              <a:rPr lang="en-US" dirty="0">
                <a:solidFill>
                  <a:srgbClr val="FF0000"/>
                </a:solidFill>
              </a:rPr>
              <a:t>delete </a:t>
            </a:r>
            <a:r>
              <a:rPr lang="en-US" dirty="0"/>
              <a:t>an edge if it won’t disconnect the graph. </a:t>
            </a:r>
          </a:p>
          <a:p>
            <a:endParaRPr lang="en-US" dirty="0"/>
          </a:p>
          <a:p>
            <a:r>
              <a:rPr lang="en-US" dirty="0"/>
              <a:t>NOT practical (Prim’s and Kruskal’s are at least as fast, and conceptually easier), but fun fact!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1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AC216-D85F-44C8-982C-291F03C8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MST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1B316-595E-49FE-B11A-C8EB00BE5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prove Reverse-Delete works?</a:t>
            </a:r>
          </a:p>
          <a:p>
            <a:endParaRPr lang="en-US" dirty="0"/>
          </a:p>
          <a:p>
            <a:r>
              <a:rPr lang="en-US" dirty="0"/>
              <a:t>Structural Proof?</a:t>
            </a:r>
          </a:p>
          <a:p>
            <a:r>
              <a:rPr lang="en-US" dirty="0"/>
              <a:t>Exchange Argument?</a:t>
            </a:r>
          </a:p>
          <a:p>
            <a:r>
              <a:rPr lang="en-US" dirty="0"/>
              <a:t>Greedy Stays Ahead?</a:t>
            </a:r>
          </a:p>
          <a:p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1902EFF-0BFA-43C8-9559-C1B0FD1CAC75}"/>
              </a:ext>
            </a:extLst>
          </p:cNvPr>
          <p:cNvSpPr/>
          <p:nvPr/>
        </p:nvSpPr>
        <p:spPr>
          <a:xfrm>
            <a:off x="6360017" y="4724971"/>
            <a:ext cx="5001009" cy="1634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Fill out the poll everywhere for Activity Credit!</a:t>
            </a:r>
          </a:p>
          <a:p>
            <a:pPr algn="ctr"/>
            <a:r>
              <a:rPr lang="en-US" sz="2400" dirty="0"/>
              <a:t>Go to pollev.com/cse417 and login with your UW identity</a:t>
            </a:r>
          </a:p>
        </p:txBody>
      </p:sp>
    </p:spTree>
    <p:extLst>
      <p:ext uri="{BB962C8B-B14F-4D97-AF65-F5344CB8AC3E}">
        <p14:creationId xmlns:p14="http://schemas.microsoft.com/office/powerpoint/2010/main" val="326514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C0F3C-6EA1-4309-997E-4E118FFB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MST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262DE-8442-4763-B246-7A0AA16BF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4: </a:t>
            </a:r>
            <a:r>
              <a:rPr lang="en-US" dirty="0" err="1"/>
              <a:t>Boruvka’s</a:t>
            </a:r>
            <a:r>
              <a:rPr lang="en-US" dirty="0"/>
              <a:t> Algorithm (also called </a:t>
            </a:r>
            <a:r>
              <a:rPr lang="en-US" dirty="0" err="1"/>
              <a:t>Sollin’s</a:t>
            </a:r>
            <a:r>
              <a:rPr lang="en-US" dirty="0"/>
              <a:t> Algorithm)</a:t>
            </a:r>
          </a:p>
          <a:p>
            <a:r>
              <a:rPr lang="en-US" dirty="0"/>
              <a:t>Start with empty graph, use BFS to find lightest edge leaving each component. </a:t>
            </a:r>
          </a:p>
          <a:p>
            <a:r>
              <a:rPr lang="en-US" dirty="0"/>
              <a:t>Add ALL such edges found (they’re all safe edges)</a:t>
            </a:r>
          </a:p>
          <a:p>
            <a:r>
              <a:rPr lang="en-US" dirty="0"/>
              <a:t>Recurse until the graph is all one component (i.e. a tree)</a:t>
            </a:r>
          </a:p>
          <a:p>
            <a:endParaRPr lang="en-US" dirty="0"/>
          </a:p>
          <a:p>
            <a:r>
              <a:rPr lang="en-US" dirty="0"/>
              <a:t>Consider it for your practical applications! </a:t>
            </a:r>
          </a:p>
          <a:p>
            <a:r>
              <a:rPr lang="en-US" dirty="0"/>
              <a:t>It naturally parallelizes (unlike the other MST algorithms), </a:t>
            </a:r>
          </a:p>
          <a:p>
            <a:r>
              <a:rPr lang="en-US" dirty="0"/>
              <a:t>Has same worst case running time as Prim’s/Kruskal’s!</a:t>
            </a:r>
          </a:p>
        </p:txBody>
      </p:sp>
    </p:spTree>
    <p:extLst>
      <p:ext uri="{BB962C8B-B14F-4D97-AF65-F5344CB8AC3E}">
        <p14:creationId xmlns:p14="http://schemas.microsoft.com/office/powerpoint/2010/main" val="207085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64CA-EB9D-4301-B48C-E69D03C11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Greedy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D064D-F718-43F1-A71B-C0ABA81002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9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CF2E33B2-997D-4F55-9C04-23BC94CAE906}" vid="{863C565C-B775-42FC-8F75-344706EF3A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417_template</Template>
  <TotalTime>136</TotalTime>
  <Words>2003</Words>
  <Application>Microsoft Office PowerPoint</Application>
  <PresentationFormat>Widescreen</PresentationFormat>
  <Paragraphs>211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Cambria Math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More Greedy Algorithms</vt:lpstr>
      <vt:lpstr>Trip Planning</vt:lpstr>
      <vt:lpstr>Trip Planning</vt:lpstr>
      <vt:lpstr>Trip Planning</vt:lpstr>
      <vt:lpstr>Wrapping MSTs</vt:lpstr>
      <vt:lpstr>Other MST Algorithms</vt:lpstr>
      <vt:lpstr>Other MST Algorithms</vt:lpstr>
      <vt:lpstr>Other MST Algorithms</vt:lpstr>
      <vt:lpstr>More Greedy</vt:lpstr>
      <vt:lpstr>Change-Making</vt:lpstr>
      <vt:lpstr>Change-Making</vt:lpstr>
      <vt:lpstr>Interval Scheduling</vt:lpstr>
      <vt:lpstr>Interval Scheduling</vt:lpstr>
      <vt:lpstr>Interval Scheduling</vt:lpstr>
      <vt:lpstr>Interval Scheduling</vt:lpstr>
      <vt:lpstr>Greedy Ideas</vt:lpstr>
      <vt:lpstr>Greedy Algorithm</vt:lpstr>
      <vt:lpstr>Greedy</vt:lpstr>
      <vt:lpstr>Greedy Algorithm</vt:lpstr>
      <vt:lpstr>Take Earliest Start Time – Counter Example</vt:lpstr>
      <vt:lpstr>Take Earliest Start Time – Counter Example</vt:lpstr>
      <vt:lpstr>Shortest Interval</vt:lpstr>
      <vt:lpstr>Shortest Interval</vt:lpstr>
      <vt:lpstr>Greedy Algorithm</vt:lpstr>
      <vt:lpstr>Earliest End Time</vt:lpstr>
      <vt:lpstr>Earliest End Time</vt:lpstr>
      <vt:lpstr>Exchange Argument</vt:lpstr>
      <vt:lpstr>Exchange Argument</vt:lpstr>
      <vt:lpstr>Greedy Stays Ahead</vt:lpstr>
      <vt:lpstr>Greedy Stays Ahead</vt:lpstr>
      <vt:lpstr>Greedy Algorithm</vt:lpstr>
      <vt:lpstr>Other Greedy Algorithms</vt:lpstr>
      <vt:lpstr>Greedy Algorithm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Greedy Algorithms</dc:title>
  <dc:creator>rtweber2</dc:creator>
  <cp:lastModifiedBy>rtweber2</cp:lastModifiedBy>
  <cp:revision>12</cp:revision>
  <dcterms:created xsi:type="dcterms:W3CDTF">2021-01-21T22:33:33Z</dcterms:created>
  <dcterms:modified xsi:type="dcterms:W3CDTF">2021-01-22T00:49:57Z</dcterms:modified>
</cp:coreProperties>
</file>