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433" r:id="rId3"/>
    <p:sldId id="257" r:id="rId4"/>
    <p:sldId id="258" r:id="rId5"/>
    <p:sldId id="259" r:id="rId6"/>
    <p:sldId id="412" r:id="rId7"/>
    <p:sldId id="296" r:id="rId8"/>
    <p:sldId id="261" r:id="rId9"/>
    <p:sldId id="395" r:id="rId10"/>
    <p:sldId id="396" r:id="rId11"/>
    <p:sldId id="303" r:id="rId12"/>
    <p:sldId id="415" r:id="rId13"/>
    <p:sldId id="416" r:id="rId14"/>
    <p:sldId id="417" r:id="rId15"/>
    <p:sldId id="262" r:id="rId16"/>
    <p:sldId id="263" r:id="rId17"/>
    <p:sldId id="264" r:id="rId18"/>
    <p:sldId id="288" r:id="rId19"/>
    <p:sldId id="289" r:id="rId20"/>
    <p:sldId id="419" r:id="rId21"/>
    <p:sldId id="420" r:id="rId22"/>
    <p:sldId id="265" r:id="rId23"/>
    <p:sldId id="266" r:id="rId24"/>
    <p:sldId id="267" r:id="rId25"/>
    <p:sldId id="272" r:id="rId26"/>
    <p:sldId id="273" r:id="rId27"/>
    <p:sldId id="274" r:id="rId28"/>
    <p:sldId id="275" r:id="rId29"/>
    <p:sldId id="432" r:id="rId30"/>
    <p:sldId id="276" r:id="rId31"/>
    <p:sldId id="421" r:id="rId32"/>
    <p:sldId id="435" r:id="rId33"/>
    <p:sldId id="422" r:id="rId34"/>
    <p:sldId id="277" r:id="rId35"/>
    <p:sldId id="278" r:id="rId36"/>
    <p:sldId id="279" r:id="rId37"/>
    <p:sldId id="280" r:id="rId38"/>
    <p:sldId id="281" r:id="rId39"/>
    <p:sldId id="282" r:id="rId40"/>
    <p:sldId id="283" r:id="rId41"/>
    <p:sldId id="284" r:id="rId42"/>
    <p:sldId id="285" r:id="rId43"/>
    <p:sldId id="287" r:id="rId44"/>
    <p:sldId id="418" r:id="rId45"/>
    <p:sldId id="423" r:id="rId46"/>
    <p:sldId id="424" r:id="rId47"/>
    <p:sldId id="425" r:id="rId48"/>
    <p:sldId id="426" r:id="rId49"/>
    <p:sldId id="427" r:id="rId50"/>
    <p:sldId id="428" r:id="rId51"/>
    <p:sldId id="429" r:id="rId52"/>
    <p:sldId id="430" r:id="rId53"/>
    <p:sldId id="431"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85" d="100"/>
          <a:sy n="85" d="100"/>
        </p:scale>
        <p:origin x="595"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EE5A669-EFED-4362-84D1-5A076FC10CE8}" type="datetimeFigureOut">
              <a:rPr lang="en-US" smtClean="0"/>
              <a:t>1/19/2021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3E931-A487-49B5-9135-F42C84AF538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7085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CB2A4-11AD-445D-9449-ECE97BF7265C}"/>
              </a:ext>
            </a:extLst>
          </p:cNvPr>
          <p:cNvSpPr>
            <a:spLocks noGrp="1"/>
          </p:cNvSpPr>
          <p:nvPr>
            <p:ph type="title" hasCustomPrompt="1"/>
          </p:nvPr>
        </p:nvSpPr>
        <p:spPr>
          <a:xfrm>
            <a:off x="3315881" y="3446573"/>
            <a:ext cx="5590283" cy="1014667"/>
          </a:xfrm>
        </p:spPr>
        <p:txBody>
          <a:bodyPr/>
          <a:lstStyle>
            <a:lvl1pPr algn="ctr">
              <a:defRPr cap="none" baseline="0"/>
            </a:lvl1pPr>
          </a:lstStyle>
          <a:p>
            <a:r>
              <a:rPr lang="en-US" dirty="0"/>
              <a:t>Big Concept</a:t>
            </a:r>
          </a:p>
        </p:txBody>
      </p:sp>
      <p:sp>
        <p:nvSpPr>
          <p:cNvPr id="3" name="Date Placeholder 2">
            <a:extLst>
              <a:ext uri="{FF2B5EF4-FFF2-40B4-BE49-F238E27FC236}">
                <a16:creationId xmlns:a16="http://schemas.microsoft.com/office/drawing/2014/main" id="{E45E7B94-0CB0-48FD-9BA2-0BCEF75A76A1}"/>
              </a:ext>
            </a:extLst>
          </p:cNvPr>
          <p:cNvSpPr>
            <a:spLocks noGrp="1"/>
          </p:cNvSpPr>
          <p:nvPr>
            <p:ph type="dt" sz="half" idx="10"/>
          </p:nvPr>
        </p:nvSpPr>
        <p:spPr/>
        <p:txBody>
          <a:bodyPr/>
          <a:lstStyle/>
          <a:p>
            <a:fld id="{9EE5A669-EFED-4362-84D1-5A076FC10CE8}" type="datetimeFigureOut">
              <a:rPr lang="en-US" smtClean="0"/>
              <a:t>1/19/2021</a:t>
            </a:fld>
            <a:endParaRPr lang="en-US"/>
          </a:p>
        </p:txBody>
      </p:sp>
      <p:sp>
        <p:nvSpPr>
          <p:cNvPr id="4" name="Footer Placeholder 3">
            <a:extLst>
              <a:ext uri="{FF2B5EF4-FFF2-40B4-BE49-F238E27FC236}">
                <a16:creationId xmlns:a16="http://schemas.microsoft.com/office/drawing/2014/main" id="{F7BA529F-BA16-4C50-8761-34379098BF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E838C27-C210-4D9C-AB83-9BF54E32912E}"/>
              </a:ext>
            </a:extLst>
          </p:cNvPr>
          <p:cNvSpPr>
            <a:spLocks noGrp="1"/>
          </p:cNvSpPr>
          <p:nvPr>
            <p:ph type="sldNum" sz="quarter" idx="12"/>
          </p:nvPr>
        </p:nvSpPr>
        <p:spPr/>
        <p:txBody>
          <a:bodyPr/>
          <a:lstStyle/>
          <a:p>
            <a:fld id="{4723E931-A487-49B5-9135-F42C84AF538C}" type="slidenum">
              <a:rPr lang="en-US" smtClean="0"/>
              <a:t>‹#›</a:t>
            </a:fld>
            <a:endParaRPr lang="en-US"/>
          </a:p>
        </p:txBody>
      </p:sp>
      <p:cxnSp>
        <p:nvCxnSpPr>
          <p:cNvPr id="21" name="Straight Connector 20">
            <a:extLst>
              <a:ext uri="{FF2B5EF4-FFF2-40B4-BE49-F238E27FC236}">
                <a16:creationId xmlns:a16="http://schemas.microsoft.com/office/drawing/2014/main" id="{C067791F-5EAB-433C-8512-E3D8B5FEA33C}"/>
              </a:ext>
            </a:extLst>
          </p:cNvPr>
          <p:cNvCxnSpPr/>
          <p:nvPr/>
        </p:nvCxnSpPr>
        <p:spPr>
          <a:xfrm>
            <a:off x="138752" y="1917510"/>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19FC5ADD-7CD5-4855-8137-142378EFA26D}"/>
              </a:ext>
            </a:extLst>
          </p:cNvPr>
          <p:cNvGrpSpPr/>
          <p:nvPr/>
        </p:nvGrpSpPr>
        <p:grpSpPr>
          <a:xfrm>
            <a:off x="4736398" y="555634"/>
            <a:ext cx="2723751" cy="2723751"/>
            <a:chOff x="4360460" y="449353"/>
            <a:chExt cx="3282287" cy="3282287"/>
          </a:xfrm>
        </p:grpSpPr>
        <p:sp>
          <p:nvSpPr>
            <p:cNvPr id="6" name="Oval 5">
              <a:extLst>
                <a:ext uri="{FF2B5EF4-FFF2-40B4-BE49-F238E27FC236}">
                  <a16:creationId xmlns:a16="http://schemas.microsoft.com/office/drawing/2014/main" id="{161030CC-581E-4D1E-9ACA-A92F5BB6C0CB}"/>
                </a:ext>
              </a:extLst>
            </p:cNvPr>
            <p:cNvSpPr/>
            <p:nvPr userDrawn="1"/>
          </p:nvSpPr>
          <p:spPr>
            <a:xfrm>
              <a:off x="4360460" y="449353"/>
              <a:ext cx="3282287" cy="3282287"/>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Shape 822">
              <a:extLst>
                <a:ext uri="{FF2B5EF4-FFF2-40B4-BE49-F238E27FC236}">
                  <a16:creationId xmlns:a16="http://schemas.microsoft.com/office/drawing/2014/main" id="{9662AC8F-8502-4CF6-87AC-2CB7EFEBC5CD}"/>
                </a:ext>
              </a:extLst>
            </p:cNvPr>
            <p:cNvGrpSpPr/>
            <p:nvPr userDrawn="1"/>
          </p:nvGrpSpPr>
          <p:grpSpPr>
            <a:xfrm>
              <a:off x="4868910" y="1003939"/>
              <a:ext cx="2265387" cy="2173113"/>
              <a:chOff x="5233525" y="4954450"/>
              <a:chExt cx="538275" cy="516350"/>
            </a:xfrm>
          </p:grpSpPr>
          <p:sp>
            <p:nvSpPr>
              <p:cNvPr id="8" name="Shape 823">
                <a:extLst>
                  <a:ext uri="{FF2B5EF4-FFF2-40B4-BE49-F238E27FC236}">
                    <a16:creationId xmlns:a16="http://schemas.microsoft.com/office/drawing/2014/main" id="{915C32CE-F54C-4A91-A795-5F6EE0E2C310}"/>
                  </a:ext>
                </a:extLst>
              </p:cNvPr>
              <p:cNvSpPr/>
              <p:nvPr/>
            </p:nvSpPr>
            <p:spPr>
              <a:xfrm>
                <a:off x="5637825" y="4954450"/>
                <a:ext cx="89525" cy="89525"/>
              </a:xfrm>
              <a:custGeom>
                <a:avLst/>
                <a:gdLst/>
                <a:ahLst/>
                <a:cxnLst/>
                <a:rect l="0" t="0" r="0" b="0"/>
                <a:pathLst>
                  <a:path w="3581" h="3581" fill="none" extrusionOk="0">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824">
                <a:extLst>
                  <a:ext uri="{FF2B5EF4-FFF2-40B4-BE49-F238E27FC236}">
                    <a16:creationId xmlns:a16="http://schemas.microsoft.com/office/drawing/2014/main" id="{25663F7D-C889-439B-A68E-97D8B29147A8}"/>
                  </a:ext>
                </a:extLst>
              </p:cNvPr>
              <p:cNvSpPr/>
              <p:nvPr/>
            </p:nvSpPr>
            <p:spPr>
              <a:xfrm>
                <a:off x="5323025" y="4980625"/>
                <a:ext cx="88925" cy="88925"/>
              </a:xfrm>
              <a:custGeom>
                <a:avLst/>
                <a:gdLst/>
                <a:ahLst/>
                <a:cxnLst/>
                <a:rect l="0" t="0" r="0" b="0"/>
                <a:pathLst>
                  <a:path w="3557" h="3557" fill="none" extrusionOk="0">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825">
                <a:extLst>
                  <a:ext uri="{FF2B5EF4-FFF2-40B4-BE49-F238E27FC236}">
                    <a16:creationId xmlns:a16="http://schemas.microsoft.com/office/drawing/2014/main" id="{5C225417-5386-4CF0-A050-D547324972FC}"/>
                  </a:ext>
                </a:extLst>
              </p:cNvPr>
              <p:cNvSpPr/>
              <p:nvPr/>
            </p:nvSpPr>
            <p:spPr>
              <a:xfrm>
                <a:off x="5233525" y="5255225"/>
                <a:ext cx="89525" cy="89525"/>
              </a:xfrm>
              <a:custGeom>
                <a:avLst/>
                <a:gdLst/>
                <a:ahLst/>
                <a:cxnLst/>
                <a:rect l="0" t="0" r="0" b="0"/>
                <a:pathLst>
                  <a:path w="3581" h="3581" fill="none" extrusionOk="0">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826">
                <a:extLst>
                  <a:ext uri="{FF2B5EF4-FFF2-40B4-BE49-F238E27FC236}">
                    <a16:creationId xmlns:a16="http://schemas.microsoft.com/office/drawing/2014/main" id="{F2B2177A-3C1C-4737-A983-B5086B44BAC9}"/>
                  </a:ext>
                </a:extLst>
              </p:cNvPr>
              <p:cNvSpPr/>
              <p:nvPr/>
            </p:nvSpPr>
            <p:spPr>
              <a:xfrm>
                <a:off x="5453325" y="5382475"/>
                <a:ext cx="88925" cy="88325"/>
              </a:xfrm>
              <a:custGeom>
                <a:avLst/>
                <a:gdLst/>
                <a:ahLst/>
                <a:cxnLst/>
                <a:rect l="0" t="0" r="0" b="0"/>
                <a:pathLst>
                  <a:path w="3557" h="3533" fill="none" extrusionOk="0">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827">
                <a:extLst>
                  <a:ext uri="{FF2B5EF4-FFF2-40B4-BE49-F238E27FC236}">
                    <a16:creationId xmlns:a16="http://schemas.microsoft.com/office/drawing/2014/main" id="{065E0883-FD56-4990-A3BA-7394FB6E3D9D}"/>
                  </a:ext>
                </a:extLst>
              </p:cNvPr>
              <p:cNvSpPr/>
              <p:nvPr/>
            </p:nvSpPr>
            <p:spPr>
              <a:xfrm>
                <a:off x="5682875" y="5188875"/>
                <a:ext cx="88925" cy="89525"/>
              </a:xfrm>
              <a:custGeom>
                <a:avLst/>
                <a:gdLst/>
                <a:ahLst/>
                <a:cxnLst/>
                <a:rect l="0" t="0" r="0" b="0"/>
                <a:pathLst>
                  <a:path w="3557" h="3581" fill="none" extrusionOk="0">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828">
                <a:extLst>
                  <a:ext uri="{FF2B5EF4-FFF2-40B4-BE49-F238E27FC236}">
                    <a16:creationId xmlns:a16="http://schemas.microsoft.com/office/drawing/2014/main" id="{C497A5ED-CCEE-4F09-A7B4-7079C57F1DC1}"/>
                  </a:ext>
                </a:extLst>
              </p:cNvPr>
              <p:cNvSpPr/>
              <p:nvPr/>
            </p:nvSpPr>
            <p:spPr>
              <a:xfrm>
                <a:off x="5411925" y="5110925"/>
                <a:ext cx="188775" cy="189400"/>
              </a:xfrm>
              <a:custGeom>
                <a:avLst/>
                <a:gdLst/>
                <a:ahLst/>
                <a:cxnLst/>
                <a:rect l="0" t="0" r="0" b="0"/>
                <a:pathLst>
                  <a:path w="7551" h="7576" fill="none" extrusionOk="0">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 name="Shape 829">
                <a:extLst>
                  <a:ext uri="{FF2B5EF4-FFF2-40B4-BE49-F238E27FC236}">
                    <a16:creationId xmlns:a16="http://schemas.microsoft.com/office/drawing/2014/main" id="{D8CBE5C1-1916-4EF1-B9E9-DC5E58DE62C4}"/>
                  </a:ext>
                </a:extLst>
              </p:cNvPr>
              <p:cNvSpPr/>
              <p:nvPr/>
            </p:nvSpPr>
            <p:spPr>
              <a:xfrm>
                <a:off x="5367475" y="5025075"/>
                <a:ext cx="81600" cy="105975"/>
              </a:xfrm>
              <a:custGeom>
                <a:avLst/>
                <a:gdLst/>
                <a:ahLst/>
                <a:cxnLst/>
                <a:rect l="0" t="0" r="0" b="0"/>
                <a:pathLst>
                  <a:path w="3264" h="4239" fill="none" extrusionOk="0">
                    <a:moveTo>
                      <a:pt x="0" y="1"/>
                    </a:moveTo>
                    <a:lnTo>
                      <a:pt x="3264" y="4238"/>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 name="Shape 830">
                <a:extLst>
                  <a:ext uri="{FF2B5EF4-FFF2-40B4-BE49-F238E27FC236}">
                    <a16:creationId xmlns:a16="http://schemas.microsoft.com/office/drawing/2014/main" id="{BB37530B-08B3-4205-8A08-E876EE3F9FBE}"/>
                  </a:ext>
                </a:extLst>
              </p:cNvPr>
              <p:cNvSpPr/>
              <p:nvPr/>
            </p:nvSpPr>
            <p:spPr>
              <a:xfrm>
                <a:off x="5567800" y="4999500"/>
                <a:ext cx="115100" cy="133975"/>
              </a:xfrm>
              <a:custGeom>
                <a:avLst/>
                <a:gdLst/>
                <a:ahLst/>
                <a:cxnLst/>
                <a:rect l="0" t="0" r="0" b="0"/>
                <a:pathLst>
                  <a:path w="4604" h="5359" fill="none" extrusionOk="0">
                    <a:moveTo>
                      <a:pt x="0" y="5359"/>
                    </a:moveTo>
                    <a:lnTo>
                      <a:pt x="4603"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 name="Shape 831">
                <a:extLst>
                  <a:ext uri="{FF2B5EF4-FFF2-40B4-BE49-F238E27FC236}">
                    <a16:creationId xmlns:a16="http://schemas.microsoft.com/office/drawing/2014/main" id="{14DEB002-C856-4D51-9E3F-42951B8C7A10}"/>
                  </a:ext>
                </a:extLst>
              </p:cNvPr>
              <p:cNvSpPr/>
              <p:nvPr/>
            </p:nvSpPr>
            <p:spPr>
              <a:xfrm>
                <a:off x="5600075" y="5217475"/>
                <a:ext cx="127275" cy="16475"/>
              </a:xfrm>
              <a:custGeom>
                <a:avLst/>
                <a:gdLst/>
                <a:ahLst/>
                <a:cxnLst/>
                <a:rect l="0" t="0" r="0" b="0"/>
                <a:pathLst>
                  <a:path w="5091" h="659" fill="none" extrusionOk="0">
                    <a:moveTo>
                      <a:pt x="5090" y="658"/>
                    </a:moveTo>
                    <a:lnTo>
                      <a:pt x="0"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 name="Shape 832">
                <a:extLst>
                  <a:ext uri="{FF2B5EF4-FFF2-40B4-BE49-F238E27FC236}">
                    <a16:creationId xmlns:a16="http://schemas.microsoft.com/office/drawing/2014/main" id="{5B5D5E96-C594-4AB6-9DF5-2ED8F56CCF52}"/>
                  </a:ext>
                </a:extLst>
              </p:cNvPr>
              <p:cNvSpPr/>
              <p:nvPr/>
            </p:nvSpPr>
            <p:spPr>
              <a:xfrm>
                <a:off x="5497775" y="5299675"/>
                <a:ext cx="4900" cy="126675"/>
              </a:xfrm>
              <a:custGeom>
                <a:avLst/>
                <a:gdLst/>
                <a:ahLst/>
                <a:cxnLst/>
                <a:rect l="0" t="0" r="0" b="0"/>
                <a:pathLst>
                  <a:path w="196" h="5067" fill="none" extrusionOk="0">
                    <a:moveTo>
                      <a:pt x="0" y="5067"/>
                    </a:moveTo>
                    <a:lnTo>
                      <a:pt x="195"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 name="Shape 833">
                <a:extLst>
                  <a:ext uri="{FF2B5EF4-FFF2-40B4-BE49-F238E27FC236}">
                    <a16:creationId xmlns:a16="http://schemas.microsoft.com/office/drawing/2014/main" id="{3FC3F998-CA08-40F4-81A5-CEC994EBBF42}"/>
                  </a:ext>
                </a:extLst>
              </p:cNvPr>
              <p:cNvSpPr/>
              <p:nvPr/>
            </p:nvSpPr>
            <p:spPr>
              <a:xfrm>
                <a:off x="5277975" y="5241825"/>
                <a:ext cx="141275" cy="58500"/>
              </a:xfrm>
              <a:custGeom>
                <a:avLst/>
                <a:gdLst/>
                <a:ahLst/>
                <a:cxnLst/>
                <a:rect l="0" t="0" r="0" b="0"/>
                <a:pathLst>
                  <a:path w="5651" h="2340" fill="none" extrusionOk="0">
                    <a:moveTo>
                      <a:pt x="0" y="2339"/>
                    </a:moveTo>
                    <a:lnTo>
                      <a:pt x="5651"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23" name="Text Placeholder 2">
            <a:extLst>
              <a:ext uri="{FF2B5EF4-FFF2-40B4-BE49-F238E27FC236}">
                <a16:creationId xmlns:a16="http://schemas.microsoft.com/office/drawing/2014/main" id="{9C05CDBC-229D-45E2-B2F9-9037D7DF9793}"/>
              </a:ext>
            </a:extLst>
          </p:cNvPr>
          <p:cNvSpPr>
            <a:spLocks noGrp="1"/>
          </p:cNvSpPr>
          <p:nvPr>
            <p:ph type="body" idx="1"/>
          </p:nvPr>
        </p:nvSpPr>
        <p:spPr>
          <a:xfrm>
            <a:off x="3315880" y="4628428"/>
            <a:ext cx="5590283" cy="1463040"/>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24" name="Rectangle 23">
            <a:extLst>
              <a:ext uri="{FF2B5EF4-FFF2-40B4-BE49-F238E27FC236}">
                <a16:creationId xmlns:a16="http://schemas.microsoft.com/office/drawing/2014/main" id="{4D812236-1A32-4FE2-AB5A-F8F998D835F3}"/>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8075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01CC624-0437-43EF-99D3-4B5E545BF210}"/>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05FEBE18-A94F-4CF8-8975-BC720F0701B8}"/>
              </a:ext>
            </a:extLst>
          </p:cNvPr>
          <p:cNvSpPr>
            <a:spLocks noGrp="1"/>
          </p:cNvSpPr>
          <p:nvPr>
            <p:ph type="dt" sz="half" idx="10"/>
          </p:nvPr>
        </p:nvSpPr>
        <p:spPr/>
        <p:txBody>
          <a:bodyPr/>
          <a:lstStyle/>
          <a:p>
            <a:fld id="{9EE5A669-EFED-4362-84D1-5A076FC10CE8}" type="datetimeFigureOut">
              <a:rPr lang="en-US" smtClean="0"/>
              <a:t>1/19/2021</a:t>
            </a:fld>
            <a:endParaRPr lang="en-US"/>
          </a:p>
        </p:txBody>
      </p:sp>
      <p:sp>
        <p:nvSpPr>
          <p:cNvPr id="4" name="Footer Placeholder 3">
            <a:extLst>
              <a:ext uri="{FF2B5EF4-FFF2-40B4-BE49-F238E27FC236}">
                <a16:creationId xmlns:a16="http://schemas.microsoft.com/office/drawing/2014/main" id="{79FEFF45-D87C-45A5-8A43-AA51E8326F0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B072C5-2DDD-45C4-966C-970A137A42B6}"/>
              </a:ext>
            </a:extLst>
          </p:cNvPr>
          <p:cNvSpPr>
            <a:spLocks noGrp="1"/>
          </p:cNvSpPr>
          <p:nvPr>
            <p:ph type="sldNum" sz="quarter" idx="12"/>
          </p:nvPr>
        </p:nvSpPr>
        <p:spPr/>
        <p:txBody>
          <a:bodyPr/>
          <a:lstStyle/>
          <a:p>
            <a:fld id="{4723E931-A487-49B5-9135-F42C84AF538C}" type="slidenum">
              <a:rPr lang="en-US" smtClean="0"/>
              <a:t>‹#›</a:t>
            </a:fld>
            <a:endParaRPr lang="en-US"/>
          </a:p>
        </p:txBody>
      </p:sp>
      <p:cxnSp>
        <p:nvCxnSpPr>
          <p:cNvPr id="16" name="Straight Connector 15">
            <a:extLst>
              <a:ext uri="{FF2B5EF4-FFF2-40B4-BE49-F238E27FC236}">
                <a16:creationId xmlns:a16="http://schemas.microsoft.com/office/drawing/2014/main" id="{537B5817-8D3A-4DD3-92FF-32BBC5F91560}"/>
              </a:ext>
            </a:extLst>
          </p:cNvPr>
          <p:cNvCxnSpPr/>
          <p:nvPr/>
        </p:nvCxnSpPr>
        <p:spPr>
          <a:xfrm>
            <a:off x="61415" y="753975"/>
            <a:ext cx="12008609" cy="0"/>
          </a:xfrm>
          <a:prstGeom prst="line">
            <a:avLst/>
          </a:prstGeom>
          <a:ln>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32B1C59-33FF-4FB4-BDD7-F61C64008581}"/>
              </a:ext>
            </a:extLst>
          </p:cNvPr>
          <p:cNvSpPr>
            <a:spLocks noGrp="1"/>
          </p:cNvSpPr>
          <p:nvPr>
            <p:ph type="title"/>
          </p:nvPr>
        </p:nvSpPr>
        <p:spPr>
          <a:xfrm>
            <a:off x="1428134" y="263276"/>
            <a:ext cx="10334364" cy="1014667"/>
          </a:xfrm>
          <a:solidFill>
            <a:schemeClr val="bg1"/>
          </a:solidFill>
        </p:spPr>
        <p:txBody>
          <a:bodyPr/>
          <a:lstStyle/>
          <a:p>
            <a:r>
              <a:rPr lang="en-US"/>
              <a:t>Click to edit Master title style</a:t>
            </a:r>
            <a:endParaRPr lang="en-US" dirty="0"/>
          </a:p>
        </p:txBody>
      </p:sp>
      <p:grpSp>
        <p:nvGrpSpPr>
          <p:cNvPr id="13" name="Group 12">
            <a:extLst>
              <a:ext uri="{FF2B5EF4-FFF2-40B4-BE49-F238E27FC236}">
                <a16:creationId xmlns:a16="http://schemas.microsoft.com/office/drawing/2014/main" id="{FB754F48-B758-43EB-980F-1E2884C8E2A7}"/>
              </a:ext>
            </a:extLst>
          </p:cNvPr>
          <p:cNvGrpSpPr/>
          <p:nvPr/>
        </p:nvGrpSpPr>
        <p:grpSpPr>
          <a:xfrm>
            <a:off x="575239" y="475151"/>
            <a:ext cx="631298" cy="631298"/>
            <a:chOff x="1530939" y="2405329"/>
            <a:chExt cx="631298" cy="631298"/>
          </a:xfrm>
        </p:grpSpPr>
        <p:sp>
          <p:nvSpPr>
            <p:cNvPr id="7" name="Oval 6">
              <a:extLst>
                <a:ext uri="{FF2B5EF4-FFF2-40B4-BE49-F238E27FC236}">
                  <a16:creationId xmlns:a16="http://schemas.microsoft.com/office/drawing/2014/main" id="{99BADBD9-302C-40D9-A763-C65CCFE16FDE}"/>
                </a:ext>
              </a:extLst>
            </p:cNvPr>
            <p:cNvSpPr/>
            <p:nvPr userDrawn="1"/>
          </p:nvSpPr>
          <p:spPr>
            <a:xfrm>
              <a:off x="1530939" y="2405329"/>
              <a:ext cx="631298" cy="631298"/>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Shape 490">
              <a:extLst>
                <a:ext uri="{FF2B5EF4-FFF2-40B4-BE49-F238E27FC236}">
                  <a16:creationId xmlns:a16="http://schemas.microsoft.com/office/drawing/2014/main" id="{ABC713E7-D704-4682-B292-907313F269C9}"/>
                </a:ext>
              </a:extLst>
            </p:cNvPr>
            <p:cNvGrpSpPr/>
            <p:nvPr userDrawn="1"/>
          </p:nvGrpSpPr>
          <p:grpSpPr>
            <a:xfrm>
              <a:off x="1661835" y="2536225"/>
              <a:ext cx="369505" cy="369505"/>
              <a:chOff x="2594050" y="1631825"/>
              <a:chExt cx="439625" cy="439625"/>
            </a:xfrm>
          </p:grpSpPr>
          <p:sp>
            <p:nvSpPr>
              <p:cNvPr id="9" name="Shape 491">
                <a:extLst>
                  <a:ext uri="{FF2B5EF4-FFF2-40B4-BE49-F238E27FC236}">
                    <a16:creationId xmlns:a16="http://schemas.microsoft.com/office/drawing/2014/main" id="{5701E159-D011-460A-BF32-22B3BFF6328B}"/>
                  </a:ext>
                </a:extLst>
              </p:cNvPr>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492">
                <a:extLst>
                  <a:ext uri="{FF2B5EF4-FFF2-40B4-BE49-F238E27FC236}">
                    <a16:creationId xmlns:a16="http://schemas.microsoft.com/office/drawing/2014/main" id="{CA3D8659-8AB7-48FB-9131-98E6A18A0B20}"/>
                  </a:ext>
                </a:extLst>
              </p:cNvPr>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493">
                <a:extLst>
                  <a:ext uri="{FF2B5EF4-FFF2-40B4-BE49-F238E27FC236}">
                    <a16:creationId xmlns:a16="http://schemas.microsoft.com/office/drawing/2014/main" id="{A811AE90-64AA-41C3-9DE9-62A86028AA6C}"/>
                  </a:ext>
                </a:extLst>
              </p:cNvPr>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4">
                <a:extLst>
                  <a:ext uri="{FF2B5EF4-FFF2-40B4-BE49-F238E27FC236}">
                    <a16:creationId xmlns:a16="http://schemas.microsoft.com/office/drawing/2014/main" id="{0551D70B-4457-48F5-81B9-3A38F6B661D9}"/>
                  </a:ext>
                </a:extLst>
              </p:cNvPr>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17" name="Content Placeholder 2">
            <a:extLst>
              <a:ext uri="{FF2B5EF4-FFF2-40B4-BE49-F238E27FC236}">
                <a16:creationId xmlns:a16="http://schemas.microsoft.com/office/drawing/2014/main" id="{572BD7EC-0D21-433C-A8B8-B34982C0240B}"/>
              </a:ext>
            </a:extLst>
          </p:cNvPr>
          <p:cNvSpPr>
            <a:spLocks noGrp="1"/>
          </p:cNvSpPr>
          <p:nvPr>
            <p:ph idx="1"/>
          </p:nvPr>
        </p:nvSpPr>
        <p:spPr>
          <a:xfrm>
            <a:off x="1428134" y="1463857"/>
            <a:ext cx="10334364" cy="4845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835014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letely blank">
  <p:cSld name="Completely blank">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2828747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hasCustomPrompt="1"/>
          </p:nvPr>
        </p:nvSpPr>
        <p:spPr/>
        <p:txBody>
          <a:bodyPr/>
          <a:lstStyle>
            <a:lvl1pPr>
              <a:defRPr sz="2800"/>
            </a:lvl1pPr>
            <a:lvl2pPr marL="128016" indent="0">
              <a:buNone/>
              <a:defRPr sz="2400" baseline="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EE5A669-EFED-4362-84D1-5A076FC10CE8}" type="datetimeFigureOut">
              <a:rPr lang="en-US" smtClean="0"/>
              <a:t>1/19/2021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3E931-A487-49B5-9135-F42C84AF538C}" type="slidenum">
              <a:rPr lang="en-US" smtClean="0"/>
              <a:t>‹#›</a:t>
            </a:fld>
            <a:endParaRPr lang="en-US"/>
          </a:p>
        </p:txBody>
      </p:sp>
    </p:spTree>
    <p:extLst>
      <p:ext uri="{BB962C8B-B14F-4D97-AF65-F5344CB8AC3E}">
        <p14:creationId xmlns:p14="http://schemas.microsoft.com/office/powerpoint/2010/main" val="96533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2_Custom Layout">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6356FD08-8E43-4554-8ACC-11234BCBCF4E}"/>
              </a:ext>
            </a:extLst>
          </p:cNvPr>
          <p:cNvCxnSpPr/>
          <p:nvPr/>
        </p:nvCxnSpPr>
        <p:spPr>
          <a:xfrm>
            <a:off x="127669" y="3557888"/>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777F25E-8269-472E-9791-7EB74F793C8D}"/>
              </a:ext>
            </a:extLst>
          </p:cNvPr>
          <p:cNvSpPr>
            <a:spLocks noGrp="1"/>
          </p:cNvSpPr>
          <p:nvPr>
            <p:ph type="title"/>
          </p:nvPr>
        </p:nvSpPr>
        <p:spPr>
          <a:xfrm>
            <a:off x="1902775" y="3262680"/>
            <a:ext cx="6504161" cy="590415"/>
          </a:xfrm>
          <a:solidFill>
            <a:schemeClr val="bg1"/>
          </a:solidFill>
        </p:spPr>
        <p:txBody>
          <a:bodyPr>
            <a:noAutofit/>
          </a:bodyPr>
          <a:lstStyle>
            <a:lvl1pPr>
              <a:defRPr sz="3200">
                <a:latin typeface="Segoe UI Semibold" panose="020B0702040204020203" pitchFamily="34" charset="0"/>
                <a:cs typeface="Segoe UI Semibold" panose="020B0702040204020203" pitchFamily="34" charset="0"/>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A7D8F82-27EF-4582-903A-FAC779261E7E}"/>
              </a:ext>
            </a:extLst>
          </p:cNvPr>
          <p:cNvSpPr>
            <a:spLocks noGrp="1"/>
          </p:cNvSpPr>
          <p:nvPr>
            <p:ph type="dt" sz="half" idx="10"/>
          </p:nvPr>
        </p:nvSpPr>
        <p:spPr/>
        <p:txBody>
          <a:bodyPr/>
          <a:lstStyle/>
          <a:p>
            <a:fld id="{9EE5A669-EFED-4362-84D1-5A076FC10CE8}" type="datetimeFigureOut">
              <a:rPr lang="en-US" smtClean="0"/>
              <a:t>1/19/2021</a:t>
            </a:fld>
            <a:endParaRPr lang="en-US"/>
          </a:p>
        </p:txBody>
      </p:sp>
      <p:sp>
        <p:nvSpPr>
          <p:cNvPr id="4" name="Footer Placeholder 3">
            <a:extLst>
              <a:ext uri="{FF2B5EF4-FFF2-40B4-BE49-F238E27FC236}">
                <a16:creationId xmlns:a16="http://schemas.microsoft.com/office/drawing/2014/main" id="{E706C1EE-E506-47FA-A188-0DF16D497E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980F48F-87DE-4815-AD70-D0F2CA558E7D}"/>
              </a:ext>
            </a:extLst>
          </p:cNvPr>
          <p:cNvSpPr>
            <a:spLocks noGrp="1"/>
          </p:cNvSpPr>
          <p:nvPr>
            <p:ph type="sldNum" sz="quarter" idx="12"/>
          </p:nvPr>
        </p:nvSpPr>
        <p:spPr/>
        <p:txBody>
          <a:bodyPr/>
          <a:lstStyle/>
          <a:p>
            <a:fld id="{4723E931-A487-49B5-9135-F42C84AF538C}" type="slidenum">
              <a:rPr lang="en-US" smtClean="0"/>
              <a:t>‹#›</a:t>
            </a:fld>
            <a:endParaRPr lang="en-US"/>
          </a:p>
        </p:txBody>
      </p:sp>
      <p:sp>
        <p:nvSpPr>
          <p:cNvPr id="7" name="Oval 6">
            <a:extLst>
              <a:ext uri="{FF2B5EF4-FFF2-40B4-BE49-F238E27FC236}">
                <a16:creationId xmlns:a16="http://schemas.microsoft.com/office/drawing/2014/main" id="{886714E5-EBF9-4569-A5F7-79EC8ADBC566}"/>
              </a:ext>
            </a:extLst>
          </p:cNvPr>
          <p:cNvSpPr/>
          <p:nvPr/>
        </p:nvSpPr>
        <p:spPr>
          <a:xfrm>
            <a:off x="743453" y="3050554"/>
            <a:ext cx="897775" cy="897775"/>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48A67AF-FC3C-498E-9019-5526D4E35E56}"/>
              </a:ext>
            </a:extLst>
          </p:cNvPr>
          <p:cNvSpPr/>
          <p:nvPr/>
        </p:nvSpPr>
        <p:spPr>
          <a:xfrm>
            <a:off x="321425" y="60960"/>
            <a:ext cx="171797" cy="14741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Shape 496">
            <a:extLst>
              <a:ext uri="{FF2B5EF4-FFF2-40B4-BE49-F238E27FC236}">
                <a16:creationId xmlns:a16="http://schemas.microsoft.com/office/drawing/2014/main" id="{A9D83950-EFA8-45B6-9842-F0E75D62D1E4}"/>
              </a:ext>
            </a:extLst>
          </p:cNvPr>
          <p:cNvGrpSpPr/>
          <p:nvPr/>
        </p:nvGrpSpPr>
        <p:grpSpPr>
          <a:xfrm>
            <a:off x="1042384" y="3287057"/>
            <a:ext cx="299911" cy="424768"/>
            <a:chOff x="3979850" y="1598950"/>
            <a:chExt cx="356825" cy="505375"/>
          </a:xfrm>
        </p:grpSpPr>
        <p:sp>
          <p:nvSpPr>
            <p:cNvPr id="11" name="Shape 497">
              <a:extLst>
                <a:ext uri="{FF2B5EF4-FFF2-40B4-BE49-F238E27FC236}">
                  <a16:creationId xmlns:a16="http://schemas.microsoft.com/office/drawing/2014/main" id="{5AC1FC31-D74E-4136-9F49-9396640AE6A7}"/>
                </a:ext>
              </a:extLst>
            </p:cNvPr>
            <p:cNvSpPr/>
            <p:nvPr/>
          </p:nvSpPr>
          <p:spPr>
            <a:xfrm>
              <a:off x="3979850" y="1602600"/>
              <a:ext cx="44475" cy="501725"/>
            </a:xfrm>
            <a:custGeom>
              <a:avLst/>
              <a:gdLst/>
              <a:ahLst/>
              <a:cxnLst/>
              <a:rect l="0" t="0" r="0" b="0"/>
              <a:pathLst>
                <a:path w="1779" h="20069" fill="none" extrusionOk="0">
                  <a:moveTo>
                    <a:pt x="1778" y="20069"/>
                  </a:moveTo>
                  <a:lnTo>
                    <a:pt x="1778" y="488"/>
                  </a:lnTo>
                  <a:lnTo>
                    <a:pt x="1778" y="488"/>
                  </a:lnTo>
                  <a:lnTo>
                    <a:pt x="1778" y="390"/>
                  </a:lnTo>
                  <a:lnTo>
                    <a:pt x="1730" y="293"/>
                  </a:lnTo>
                  <a:lnTo>
                    <a:pt x="1705" y="220"/>
                  </a:lnTo>
                  <a:lnTo>
                    <a:pt x="1632" y="147"/>
                  </a:lnTo>
                  <a:lnTo>
                    <a:pt x="1559" y="74"/>
                  </a:lnTo>
                  <a:lnTo>
                    <a:pt x="1486" y="25"/>
                  </a:lnTo>
                  <a:lnTo>
                    <a:pt x="1389" y="0"/>
                  </a:lnTo>
                  <a:lnTo>
                    <a:pt x="1291" y="0"/>
                  </a:lnTo>
                  <a:lnTo>
                    <a:pt x="488" y="0"/>
                  </a:lnTo>
                  <a:lnTo>
                    <a:pt x="488" y="0"/>
                  </a:lnTo>
                  <a:lnTo>
                    <a:pt x="390" y="0"/>
                  </a:lnTo>
                  <a:lnTo>
                    <a:pt x="293" y="25"/>
                  </a:lnTo>
                  <a:lnTo>
                    <a:pt x="220" y="74"/>
                  </a:lnTo>
                  <a:lnTo>
                    <a:pt x="147" y="147"/>
                  </a:lnTo>
                  <a:lnTo>
                    <a:pt x="98" y="220"/>
                  </a:lnTo>
                  <a:lnTo>
                    <a:pt x="49" y="293"/>
                  </a:lnTo>
                  <a:lnTo>
                    <a:pt x="25" y="390"/>
                  </a:lnTo>
                  <a:lnTo>
                    <a:pt x="1" y="488"/>
                  </a:lnTo>
                  <a:lnTo>
                    <a:pt x="1" y="20069"/>
                  </a:lnTo>
                  <a:lnTo>
                    <a:pt x="1778" y="20069"/>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8">
              <a:extLst>
                <a:ext uri="{FF2B5EF4-FFF2-40B4-BE49-F238E27FC236}">
                  <a16:creationId xmlns:a16="http://schemas.microsoft.com/office/drawing/2014/main" id="{55224696-5DAC-453B-AD17-A914F23CD917}"/>
                </a:ext>
              </a:extLst>
            </p:cNvPr>
            <p:cNvSpPr/>
            <p:nvPr/>
          </p:nvSpPr>
          <p:spPr>
            <a:xfrm>
              <a:off x="4037075" y="1598950"/>
              <a:ext cx="299600" cy="228950"/>
            </a:xfrm>
            <a:custGeom>
              <a:avLst/>
              <a:gdLst/>
              <a:ahLst/>
              <a:cxnLst/>
              <a:rect l="0" t="0" r="0" b="0"/>
              <a:pathLst>
                <a:path w="11984" h="9158" fill="none" extrusionOk="0">
                  <a:moveTo>
                    <a:pt x="1" y="8403"/>
                  </a:moveTo>
                  <a:lnTo>
                    <a:pt x="1" y="8403"/>
                  </a:lnTo>
                  <a:lnTo>
                    <a:pt x="366" y="8184"/>
                  </a:lnTo>
                  <a:lnTo>
                    <a:pt x="732" y="8013"/>
                  </a:lnTo>
                  <a:lnTo>
                    <a:pt x="1097" y="7867"/>
                  </a:lnTo>
                  <a:lnTo>
                    <a:pt x="1438" y="7770"/>
                  </a:lnTo>
                  <a:lnTo>
                    <a:pt x="1803" y="7696"/>
                  </a:lnTo>
                  <a:lnTo>
                    <a:pt x="2168" y="7672"/>
                  </a:lnTo>
                  <a:lnTo>
                    <a:pt x="2534" y="7648"/>
                  </a:lnTo>
                  <a:lnTo>
                    <a:pt x="2875" y="7672"/>
                  </a:lnTo>
                  <a:lnTo>
                    <a:pt x="3240" y="7696"/>
                  </a:lnTo>
                  <a:lnTo>
                    <a:pt x="3605" y="7745"/>
                  </a:lnTo>
                  <a:lnTo>
                    <a:pt x="3971" y="7818"/>
                  </a:lnTo>
                  <a:lnTo>
                    <a:pt x="4312" y="7891"/>
                  </a:lnTo>
                  <a:lnTo>
                    <a:pt x="5042" y="8111"/>
                  </a:lnTo>
                  <a:lnTo>
                    <a:pt x="5749" y="8330"/>
                  </a:lnTo>
                  <a:lnTo>
                    <a:pt x="6479" y="8549"/>
                  </a:lnTo>
                  <a:lnTo>
                    <a:pt x="7186" y="8768"/>
                  </a:lnTo>
                  <a:lnTo>
                    <a:pt x="7916" y="8963"/>
                  </a:lnTo>
                  <a:lnTo>
                    <a:pt x="8282" y="9036"/>
                  </a:lnTo>
                  <a:lnTo>
                    <a:pt x="8623" y="9085"/>
                  </a:lnTo>
                  <a:lnTo>
                    <a:pt x="8988" y="9133"/>
                  </a:lnTo>
                  <a:lnTo>
                    <a:pt x="9353" y="9158"/>
                  </a:lnTo>
                  <a:lnTo>
                    <a:pt x="9719" y="9133"/>
                  </a:lnTo>
                  <a:lnTo>
                    <a:pt x="10059" y="9109"/>
                  </a:lnTo>
                  <a:lnTo>
                    <a:pt x="10425" y="9060"/>
                  </a:lnTo>
                  <a:lnTo>
                    <a:pt x="10790" y="8963"/>
                  </a:lnTo>
                  <a:lnTo>
                    <a:pt x="11155" y="8841"/>
                  </a:lnTo>
                  <a:lnTo>
                    <a:pt x="11496" y="8671"/>
                  </a:lnTo>
                  <a:lnTo>
                    <a:pt x="11496" y="8671"/>
                  </a:lnTo>
                  <a:lnTo>
                    <a:pt x="11667" y="8573"/>
                  </a:lnTo>
                  <a:lnTo>
                    <a:pt x="11789" y="8476"/>
                  </a:lnTo>
                  <a:lnTo>
                    <a:pt x="11862" y="8354"/>
                  </a:lnTo>
                  <a:lnTo>
                    <a:pt x="11935" y="8232"/>
                  </a:lnTo>
                  <a:lnTo>
                    <a:pt x="11984" y="8111"/>
                  </a:lnTo>
                  <a:lnTo>
                    <a:pt x="11984" y="7989"/>
                  </a:lnTo>
                  <a:lnTo>
                    <a:pt x="11935" y="7891"/>
                  </a:lnTo>
                  <a:lnTo>
                    <a:pt x="11886" y="7794"/>
                  </a:lnTo>
                  <a:lnTo>
                    <a:pt x="11886" y="7794"/>
                  </a:lnTo>
                  <a:lnTo>
                    <a:pt x="11496" y="7404"/>
                  </a:lnTo>
                  <a:lnTo>
                    <a:pt x="11107" y="6941"/>
                  </a:lnTo>
                  <a:lnTo>
                    <a:pt x="10741" y="6454"/>
                  </a:lnTo>
                  <a:lnTo>
                    <a:pt x="10352" y="5943"/>
                  </a:lnTo>
                  <a:lnTo>
                    <a:pt x="10352" y="5943"/>
                  </a:lnTo>
                  <a:lnTo>
                    <a:pt x="10279" y="5797"/>
                  </a:lnTo>
                  <a:lnTo>
                    <a:pt x="10230" y="5651"/>
                  </a:lnTo>
                  <a:lnTo>
                    <a:pt x="10206" y="5480"/>
                  </a:lnTo>
                  <a:lnTo>
                    <a:pt x="10181" y="5285"/>
                  </a:lnTo>
                  <a:lnTo>
                    <a:pt x="10206" y="5115"/>
                  </a:lnTo>
                  <a:lnTo>
                    <a:pt x="10230" y="4944"/>
                  </a:lnTo>
                  <a:lnTo>
                    <a:pt x="10279" y="4774"/>
                  </a:lnTo>
                  <a:lnTo>
                    <a:pt x="10352" y="4603"/>
                  </a:lnTo>
                  <a:lnTo>
                    <a:pt x="10352" y="4603"/>
                  </a:lnTo>
                  <a:lnTo>
                    <a:pt x="10741" y="3873"/>
                  </a:lnTo>
                  <a:lnTo>
                    <a:pt x="11107" y="3118"/>
                  </a:lnTo>
                  <a:lnTo>
                    <a:pt x="11496" y="2338"/>
                  </a:lnTo>
                  <a:lnTo>
                    <a:pt x="11886" y="1486"/>
                  </a:lnTo>
                  <a:lnTo>
                    <a:pt x="11886" y="1486"/>
                  </a:lnTo>
                  <a:lnTo>
                    <a:pt x="11959" y="1315"/>
                  </a:lnTo>
                  <a:lnTo>
                    <a:pt x="11984" y="1169"/>
                  </a:lnTo>
                  <a:lnTo>
                    <a:pt x="11984" y="1048"/>
                  </a:lnTo>
                  <a:lnTo>
                    <a:pt x="11935" y="975"/>
                  </a:lnTo>
                  <a:lnTo>
                    <a:pt x="11862" y="950"/>
                  </a:lnTo>
                  <a:lnTo>
                    <a:pt x="11789" y="926"/>
                  </a:lnTo>
                  <a:lnTo>
                    <a:pt x="11667" y="975"/>
                  </a:lnTo>
                  <a:lnTo>
                    <a:pt x="11496" y="1023"/>
                  </a:lnTo>
                  <a:lnTo>
                    <a:pt x="11496" y="1023"/>
                  </a:lnTo>
                  <a:lnTo>
                    <a:pt x="11155" y="1194"/>
                  </a:lnTo>
                  <a:lnTo>
                    <a:pt x="10790" y="1315"/>
                  </a:lnTo>
                  <a:lnTo>
                    <a:pt x="10425" y="1413"/>
                  </a:lnTo>
                  <a:lnTo>
                    <a:pt x="10059" y="1462"/>
                  </a:lnTo>
                  <a:lnTo>
                    <a:pt x="9719" y="1510"/>
                  </a:lnTo>
                  <a:lnTo>
                    <a:pt x="9353" y="1510"/>
                  </a:lnTo>
                  <a:lnTo>
                    <a:pt x="8988" y="1486"/>
                  </a:lnTo>
                  <a:lnTo>
                    <a:pt x="8623" y="1462"/>
                  </a:lnTo>
                  <a:lnTo>
                    <a:pt x="8282" y="1389"/>
                  </a:lnTo>
                  <a:lnTo>
                    <a:pt x="7916" y="1315"/>
                  </a:lnTo>
                  <a:lnTo>
                    <a:pt x="7186" y="1145"/>
                  </a:lnTo>
                  <a:lnTo>
                    <a:pt x="6479" y="926"/>
                  </a:lnTo>
                  <a:lnTo>
                    <a:pt x="5749" y="682"/>
                  </a:lnTo>
                  <a:lnTo>
                    <a:pt x="5042" y="463"/>
                  </a:lnTo>
                  <a:lnTo>
                    <a:pt x="4312" y="268"/>
                  </a:lnTo>
                  <a:lnTo>
                    <a:pt x="3971" y="171"/>
                  </a:lnTo>
                  <a:lnTo>
                    <a:pt x="3605" y="98"/>
                  </a:lnTo>
                  <a:lnTo>
                    <a:pt x="3240" y="49"/>
                  </a:lnTo>
                  <a:lnTo>
                    <a:pt x="2875" y="25"/>
                  </a:lnTo>
                  <a:lnTo>
                    <a:pt x="2534" y="0"/>
                  </a:lnTo>
                  <a:lnTo>
                    <a:pt x="2168" y="25"/>
                  </a:lnTo>
                  <a:lnTo>
                    <a:pt x="1803" y="73"/>
                  </a:lnTo>
                  <a:lnTo>
                    <a:pt x="1438" y="122"/>
                  </a:lnTo>
                  <a:lnTo>
                    <a:pt x="1097" y="244"/>
                  </a:lnTo>
                  <a:lnTo>
                    <a:pt x="732" y="366"/>
                  </a:lnTo>
                  <a:lnTo>
                    <a:pt x="366" y="536"/>
                  </a:lnTo>
                  <a:lnTo>
                    <a:pt x="1" y="755"/>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4" name="Text Placeholder 2">
            <a:extLst>
              <a:ext uri="{FF2B5EF4-FFF2-40B4-BE49-F238E27FC236}">
                <a16:creationId xmlns:a16="http://schemas.microsoft.com/office/drawing/2014/main" id="{75FA472A-7AFD-46BC-8C3E-7439952E8F2E}"/>
              </a:ext>
            </a:extLst>
          </p:cNvPr>
          <p:cNvSpPr>
            <a:spLocks noGrp="1"/>
          </p:cNvSpPr>
          <p:nvPr>
            <p:ph type="body" idx="1"/>
          </p:nvPr>
        </p:nvSpPr>
        <p:spPr>
          <a:xfrm>
            <a:off x="1902775" y="3931493"/>
            <a:ext cx="6504161" cy="506283"/>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latin typeface="Segoe UI Light" panose="020B0502040204020203" pitchFamily="34" charset="0"/>
                <a:cs typeface="Segoe UI Light" panose="020B0502040204020203"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9454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575239"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Edit Master text styles</a:t>
            </a:r>
          </a:p>
        </p:txBody>
      </p:sp>
      <p:sp>
        <p:nvSpPr>
          <p:cNvPr id="7" name="Date Placeholder 6"/>
          <p:cNvSpPr>
            <a:spLocks noGrp="1"/>
          </p:cNvSpPr>
          <p:nvPr>
            <p:ph type="dt" sz="half" idx="10"/>
          </p:nvPr>
        </p:nvSpPr>
        <p:spPr/>
        <p:txBody>
          <a:bodyPr/>
          <a:lstStyle/>
          <a:p>
            <a:fld id="{9EE5A669-EFED-4362-84D1-5A076FC10CE8}" type="datetimeFigureOut">
              <a:rPr lang="en-US" smtClean="0"/>
              <a:t>1/19/2021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23E931-A487-49B5-9135-F42C84AF538C}" type="slidenum">
              <a:rPr lang="en-US" smtClean="0"/>
              <a:t>‹#›</a:t>
            </a:fld>
            <a:endParaRPr lang="en-US"/>
          </a:p>
        </p:txBody>
      </p:sp>
      <p:sp>
        <p:nvSpPr>
          <p:cNvPr id="11" name="Content Placeholder 2">
            <a:extLst>
              <a:ext uri="{FF2B5EF4-FFF2-40B4-BE49-F238E27FC236}">
                <a16:creationId xmlns:a16="http://schemas.microsoft.com/office/drawing/2014/main" id="{57CD2F29-FDCB-4CD4-A706-8477E063ED40}"/>
              </a:ext>
            </a:extLst>
          </p:cNvPr>
          <p:cNvSpPr>
            <a:spLocks noGrp="1"/>
          </p:cNvSpPr>
          <p:nvPr>
            <p:ph sz="half" idx="13" hasCustomPrompt="1"/>
          </p:nvPr>
        </p:nvSpPr>
        <p:spPr>
          <a:xfrm>
            <a:off x="584218"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2">
            <a:extLst>
              <a:ext uri="{FF2B5EF4-FFF2-40B4-BE49-F238E27FC236}">
                <a16:creationId xmlns:a16="http://schemas.microsoft.com/office/drawing/2014/main" id="{F6C8EDAC-3655-4870-AA43-44830ED94DF0}"/>
              </a:ext>
            </a:extLst>
          </p:cNvPr>
          <p:cNvSpPr>
            <a:spLocks noGrp="1"/>
          </p:cNvSpPr>
          <p:nvPr>
            <p:ph type="body" idx="14"/>
          </p:nvPr>
        </p:nvSpPr>
        <p:spPr>
          <a:xfrm>
            <a:off x="6355830"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Edit Master text styles</a:t>
            </a:r>
          </a:p>
        </p:txBody>
      </p:sp>
      <p:sp>
        <p:nvSpPr>
          <p:cNvPr id="13" name="Content Placeholder 2">
            <a:extLst>
              <a:ext uri="{FF2B5EF4-FFF2-40B4-BE49-F238E27FC236}">
                <a16:creationId xmlns:a16="http://schemas.microsoft.com/office/drawing/2014/main" id="{C6DFFB8E-9225-4B12-B4C6-960DAE3BDB96}"/>
              </a:ext>
            </a:extLst>
          </p:cNvPr>
          <p:cNvSpPr>
            <a:spLocks noGrp="1"/>
          </p:cNvSpPr>
          <p:nvPr>
            <p:ph sz="half" idx="15" hasCustomPrompt="1"/>
          </p:nvPr>
        </p:nvSpPr>
        <p:spPr>
          <a:xfrm>
            <a:off x="6364809"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7860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EE5A669-EFED-4362-84D1-5A076FC10CE8}" type="datetimeFigureOut">
              <a:rPr lang="en-US" smtClean="0"/>
              <a:t>1/19/2021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23E931-A487-49B5-9135-F42C84AF538C}" type="slidenum">
              <a:rPr lang="en-US" smtClean="0"/>
              <a:t>‹#›</a:t>
            </a:fld>
            <a:endParaRPr lang="en-US"/>
          </a:p>
        </p:txBody>
      </p:sp>
    </p:spTree>
    <p:extLst>
      <p:ext uri="{BB962C8B-B14F-4D97-AF65-F5344CB8AC3E}">
        <p14:creationId xmlns:p14="http://schemas.microsoft.com/office/powerpoint/2010/main" val="42694055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34620" y="1512985"/>
            <a:ext cx="5397689" cy="4796375"/>
          </a:xfrm>
        </p:spPr>
        <p:txBody>
          <a:bodyPr/>
          <a:lstStyle>
            <a:lvl1pPr marL="91440" indent="-91440">
              <a:buFontTx/>
              <a:buChar char=" "/>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364809" y="1512984"/>
            <a:ext cx="5397689" cy="479637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9EE5A669-EFED-4362-84D1-5A076FC10CE8}" type="datetimeFigureOut">
              <a:rPr lang="en-US" smtClean="0"/>
              <a:t>1/19/2021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23E931-A487-49B5-9135-F42C84AF538C}" type="slidenum">
              <a:rPr lang="en-US" smtClean="0"/>
              <a:t>‹#›</a:t>
            </a:fld>
            <a:endParaRPr lang="en-US"/>
          </a:p>
        </p:txBody>
      </p:sp>
      <p:sp>
        <p:nvSpPr>
          <p:cNvPr id="8" name="Title Placeholder 1">
            <a:extLst>
              <a:ext uri="{FF2B5EF4-FFF2-40B4-BE49-F238E27FC236}">
                <a16:creationId xmlns:a16="http://schemas.microsoft.com/office/drawing/2014/main" id="{F45E9297-2ED3-49ED-918C-68275E6EDE6A}"/>
              </a:ext>
            </a:extLst>
          </p:cNvPr>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2424017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EE5A669-EFED-4362-84D1-5A076FC10CE8}" type="datetimeFigureOut">
              <a:rPr lang="en-US" smtClean="0"/>
              <a:t>1/19/2021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3E931-A487-49B5-9135-F42C84AF538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pic>
        <p:nvPicPr>
          <p:cNvPr id="2050" name="Picture 2" descr="UW building">
            <a:extLst>
              <a:ext uri="{FF2B5EF4-FFF2-40B4-BE49-F238E27FC236}">
                <a16:creationId xmlns:a16="http://schemas.microsoft.com/office/drawing/2014/main" id="{8DB080C4-5F0D-47C3-B99E-D2AD3B91FD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8185" b="5565"/>
          <a:stretch/>
        </p:blipFill>
        <p:spPr bwMode="auto">
          <a:xfrm>
            <a:off x="3" y="0"/>
            <a:ext cx="12191997" cy="4572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9653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E5A669-EFED-4362-84D1-5A076FC10CE8}" type="datetimeFigureOut">
              <a:rPr lang="en-US" smtClean="0"/>
              <a:t>1/19/2021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23E931-A487-49B5-9135-F42C84AF538C}" type="slidenum">
              <a:rPr lang="en-US" smtClean="0"/>
              <a:t>‹#›</a:t>
            </a:fld>
            <a:endParaRPr lang="en-US"/>
          </a:p>
        </p:txBody>
      </p:sp>
    </p:spTree>
    <p:extLst>
      <p:ext uri="{BB962C8B-B14F-4D97-AF65-F5344CB8AC3E}">
        <p14:creationId xmlns:p14="http://schemas.microsoft.com/office/powerpoint/2010/main" val="39028027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EE5A669-EFED-4362-84D1-5A076FC10CE8}" type="datetimeFigureOut">
              <a:rPr lang="en-US" smtClean="0"/>
              <a:t>1/19/2021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23E931-A487-49B5-9135-F42C84AF538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5989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75240" y="1463857"/>
            <a:ext cx="11187258" cy="4845504"/>
          </a:xfrm>
          <a:prstGeom prst="rect">
            <a:avLst/>
          </a:prstGeom>
        </p:spPr>
        <p:txBody>
          <a:bodyPr vert="horz" lIns="45720" tIns="45720" rIns="45720" bIns="45720" rtlCol="0">
            <a:normAutofit/>
          </a:body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75240" y="6544402"/>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9EE5A669-EFED-4362-84D1-5A076FC10CE8}" type="datetimeFigureOut">
              <a:rPr lang="en-US" smtClean="0"/>
              <a:t>1/19/2021</a:t>
            </a:fld>
            <a:endParaRPr lang="en-US"/>
          </a:p>
        </p:txBody>
      </p:sp>
      <p:sp>
        <p:nvSpPr>
          <p:cNvPr id="5" name="Footer Placeholder 4"/>
          <p:cNvSpPr>
            <a:spLocks noGrp="1"/>
          </p:cNvSpPr>
          <p:nvPr>
            <p:ph type="ftr" sz="quarter" idx="3"/>
          </p:nvPr>
        </p:nvSpPr>
        <p:spPr>
          <a:xfrm>
            <a:off x="4842742" y="6544402"/>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Segoe UI Light" panose="020B0502040204020203" pitchFamily="34" charset="0"/>
                <a:cs typeface="Segoe UI Light" panose="020B0502040204020203" pitchFamily="34" charset="0"/>
              </a:defRPr>
            </a:lvl1pPr>
          </a:lstStyle>
          <a:p>
            <a:endParaRPr lang="en-US"/>
          </a:p>
        </p:txBody>
      </p:sp>
      <p:sp>
        <p:nvSpPr>
          <p:cNvPr id="6" name="Slide Number Placeholder 5"/>
          <p:cNvSpPr>
            <a:spLocks noGrp="1"/>
          </p:cNvSpPr>
          <p:nvPr>
            <p:ph type="sldNum" sz="quarter" idx="4"/>
          </p:nvPr>
        </p:nvSpPr>
        <p:spPr>
          <a:xfrm>
            <a:off x="10837333" y="6544402"/>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4723E931-A487-49B5-9135-F42C84AF538C}" type="slidenum">
              <a:rPr lang="en-US" smtClean="0"/>
              <a:t>‹#›</a:t>
            </a:fld>
            <a:endParaRPr lang="en-US"/>
          </a:p>
        </p:txBody>
      </p:sp>
      <p:cxnSp>
        <p:nvCxnSpPr>
          <p:cNvPr id="7" name="Straight Connector 6"/>
          <p:cNvCxnSpPr>
            <a:cxnSpLocks/>
          </p:cNvCxnSpPr>
          <p:nvPr/>
        </p:nvCxnSpPr>
        <p:spPr>
          <a:xfrm flipV="1">
            <a:off x="429491" y="172390"/>
            <a:ext cx="0" cy="1196439"/>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27678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80000"/>
        </a:lnSpc>
        <a:spcBef>
          <a:spcPct val="0"/>
        </a:spcBef>
        <a:buNone/>
        <a:defRPr sz="4400" kern="1200" cap="none" spc="100" baseline="0">
          <a:solidFill>
            <a:schemeClr val="tx1">
              <a:lumMod val="95000"/>
              <a:lumOff val="5000"/>
            </a:schemeClr>
          </a:solidFill>
          <a:latin typeface="Segoe UI" panose="020B0502040204020203" pitchFamily="34" charset="0"/>
          <a:ea typeface="+mj-ea"/>
          <a:cs typeface="Segoe UI" panose="020B0502040204020203" pitchFamily="34" charset="0"/>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800" kern="120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7" Type="http://schemas.openxmlformats.org/officeDocument/2006/relationships/image" Target="../media/image26.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6" Type="http://schemas.openxmlformats.org/officeDocument/2006/relationships/image" Target="../media/image3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E2BD2-9268-478D-BD1E-EF9F070F9830}"/>
              </a:ext>
            </a:extLst>
          </p:cNvPr>
          <p:cNvSpPr>
            <a:spLocks noGrp="1"/>
          </p:cNvSpPr>
          <p:nvPr>
            <p:ph type="ctrTitle"/>
          </p:nvPr>
        </p:nvSpPr>
        <p:spPr/>
        <p:txBody>
          <a:bodyPr>
            <a:normAutofit fontScale="90000"/>
          </a:bodyPr>
          <a:lstStyle/>
          <a:p>
            <a:r>
              <a:rPr lang="en-US" dirty="0"/>
              <a:t>Minimum Spanning Trees and Greedy Algorithms </a:t>
            </a:r>
          </a:p>
        </p:txBody>
      </p:sp>
      <p:sp>
        <p:nvSpPr>
          <p:cNvPr id="3" name="Subtitle 2">
            <a:extLst>
              <a:ext uri="{FF2B5EF4-FFF2-40B4-BE49-F238E27FC236}">
                <a16:creationId xmlns:a16="http://schemas.microsoft.com/office/drawing/2014/main" id="{D216E1BB-CD77-48F7-87C9-79AE05D063CA}"/>
              </a:ext>
            </a:extLst>
          </p:cNvPr>
          <p:cNvSpPr>
            <a:spLocks noGrp="1"/>
          </p:cNvSpPr>
          <p:nvPr>
            <p:ph type="subTitle" idx="1"/>
          </p:nvPr>
        </p:nvSpPr>
        <p:spPr/>
        <p:txBody>
          <a:bodyPr/>
          <a:lstStyle/>
          <a:p>
            <a:r>
              <a:rPr lang="en-US" dirty="0"/>
              <a:t>CSE 417 Winter 21</a:t>
            </a:r>
          </a:p>
          <a:p>
            <a:r>
              <a:rPr lang="en-US"/>
              <a:t>Lecture 7</a:t>
            </a:r>
            <a:endParaRPr lang="en-US" dirty="0"/>
          </a:p>
        </p:txBody>
      </p:sp>
    </p:spTree>
    <p:extLst>
      <p:ext uri="{BB962C8B-B14F-4D97-AF65-F5344CB8AC3E}">
        <p14:creationId xmlns:p14="http://schemas.microsoft.com/office/powerpoint/2010/main" val="1357377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Try It Out</a:t>
            </a:r>
          </a:p>
        </p:txBody>
      </p:sp>
      <p:sp>
        <p:nvSpPr>
          <p:cNvPr id="6" name="Oval 5"/>
          <p:cNvSpPr/>
          <p:nvPr/>
        </p:nvSpPr>
        <p:spPr>
          <a:xfrm>
            <a:off x="7625716" y="1988165"/>
            <a:ext cx="433886" cy="424622"/>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A</a:t>
            </a:r>
          </a:p>
        </p:txBody>
      </p:sp>
      <p:sp>
        <p:nvSpPr>
          <p:cNvPr id="7" name="Oval 6"/>
          <p:cNvSpPr/>
          <p:nvPr/>
        </p:nvSpPr>
        <p:spPr>
          <a:xfrm>
            <a:off x="9323958" y="329414"/>
            <a:ext cx="433886" cy="424622"/>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B</a:t>
            </a:r>
          </a:p>
        </p:txBody>
      </p:sp>
      <p:sp>
        <p:nvSpPr>
          <p:cNvPr id="8" name="Oval 7"/>
          <p:cNvSpPr/>
          <p:nvPr/>
        </p:nvSpPr>
        <p:spPr>
          <a:xfrm>
            <a:off x="8928719" y="2892751"/>
            <a:ext cx="433886" cy="424622"/>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D</a:t>
            </a:r>
          </a:p>
        </p:txBody>
      </p:sp>
      <p:sp>
        <p:nvSpPr>
          <p:cNvPr id="9" name="Oval 8"/>
          <p:cNvSpPr/>
          <p:nvPr/>
        </p:nvSpPr>
        <p:spPr>
          <a:xfrm>
            <a:off x="11059690" y="2825644"/>
            <a:ext cx="590240" cy="577637"/>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F</a:t>
            </a:r>
          </a:p>
        </p:txBody>
      </p:sp>
      <p:sp>
        <p:nvSpPr>
          <p:cNvPr id="10" name="Oval 9"/>
          <p:cNvSpPr/>
          <p:nvPr/>
        </p:nvSpPr>
        <p:spPr>
          <a:xfrm>
            <a:off x="11255947" y="1182151"/>
            <a:ext cx="433886" cy="424622"/>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E</a:t>
            </a:r>
          </a:p>
        </p:txBody>
      </p:sp>
      <p:sp>
        <p:nvSpPr>
          <p:cNvPr id="11" name="Oval 10"/>
          <p:cNvSpPr/>
          <p:nvPr/>
        </p:nvSpPr>
        <p:spPr>
          <a:xfrm>
            <a:off x="9038208" y="1807826"/>
            <a:ext cx="433886" cy="424622"/>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C</a:t>
            </a:r>
          </a:p>
        </p:txBody>
      </p:sp>
      <p:cxnSp>
        <p:nvCxnSpPr>
          <p:cNvPr id="12" name="Straight Connector 11"/>
          <p:cNvCxnSpPr>
            <a:stCxn id="7" idx="2"/>
            <a:endCxn id="6" idx="7"/>
          </p:cNvCxnSpPr>
          <p:nvPr/>
        </p:nvCxnSpPr>
        <p:spPr>
          <a:xfrm flipH="1">
            <a:off x="7996061" y="541725"/>
            <a:ext cx="1327897" cy="15086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6" idx="5"/>
            <a:endCxn id="8" idx="2"/>
          </p:cNvCxnSpPr>
          <p:nvPr/>
        </p:nvCxnSpPr>
        <p:spPr>
          <a:xfrm>
            <a:off x="7996061" y="2350603"/>
            <a:ext cx="932658" cy="75445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8" idx="0"/>
            <a:endCxn id="11" idx="4"/>
          </p:cNvCxnSpPr>
          <p:nvPr/>
        </p:nvCxnSpPr>
        <p:spPr>
          <a:xfrm flipV="1">
            <a:off x="9145662" y="2232448"/>
            <a:ext cx="109489" cy="66030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11" idx="2"/>
            <a:endCxn id="6" idx="6"/>
          </p:cNvCxnSpPr>
          <p:nvPr/>
        </p:nvCxnSpPr>
        <p:spPr>
          <a:xfrm flipH="1">
            <a:off x="8059602" y="2020137"/>
            <a:ext cx="978606" cy="1803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11" idx="7"/>
            <a:endCxn id="10" idx="2"/>
          </p:cNvCxnSpPr>
          <p:nvPr/>
        </p:nvCxnSpPr>
        <p:spPr>
          <a:xfrm flipV="1">
            <a:off x="9408553" y="1394462"/>
            <a:ext cx="1847394" cy="47554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10" idx="4"/>
            <a:endCxn id="9" idx="0"/>
          </p:cNvCxnSpPr>
          <p:nvPr/>
        </p:nvCxnSpPr>
        <p:spPr>
          <a:xfrm flipH="1">
            <a:off x="11354810" y="1606773"/>
            <a:ext cx="118080" cy="121887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9" idx="3"/>
            <a:endCxn id="8" idx="6"/>
          </p:cNvCxnSpPr>
          <p:nvPr/>
        </p:nvCxnSpPr>
        <p:spPr>
          <a:xfrm flipH="1" flipV="1">
            <a:off x="9362605" y="3105062"/>
            <a:ext cx="1783524" cy="21362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9" idx="1"/>
            <a:endCxn id="7" idx="6"/>
          </p:cNvCxnSpPr>
          <p:nvPr/>
        </p:nvCxnSpPr>
        <p:spPr>
          <a:xfrm flipH="1" flipV="1">
            <a:off x="9757844" y="541725"/>
            <a:ext cx="1388285" cy="23685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0" idx="3"/>
            <a:endCxn id="8" idx="7"/>
          </p:cNvCxnSpPr>
          <p:nvPr/>
        </p:nvCxnSpPr>
        <p:spPr>
          <a:xfrm flipH="1">
            <a:off x="9299064" y="1544589"/>
            <a:ext cx="2020424" cy="141034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1" idx="5"/>
            <a:endCxn id="9" idx="2"/>
          </p:cNvCxnSpPr>
          <p:nvPr/>
        </p:nvCxnSpPr>
        <p:spPr>
          <a:xfrm>
            <a:off x="9408553" y="2170264"/>
            <a:ext cx="1651137" cy="94419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207738" y="961188"/>
            <a:ext cx="317944" cy="523220"/>
          </a:xfrm>
          <a:prstGeom prst="rect">
            <a:avLst/>
          </a:prstGeom>
          <a:noFill/>
        </p:spPr>
        <p:txBody>
          <a:bodyPr wrap="square" rtlCol="0">
            <a:spAutoFit/>
          </a:bodyPr>
          <a:lstStyle/>
          <a:p>
            <a:r>
              <a:rPr lang="en-US" sz="2800" dirty="0"/>
              <a:t>3</a:t>
            </a:r>
          </a:p>
        </p:txBody>
      </p:sp>
      <p:sp>
        <p:nvSpPr>
          <p:cNvPr id="23" name="TextBox 22"/>
          <p:cNvSpPr txBox="1"/>
          <p:nvPr/>
        </p:nvSpPr>
        <p:spPr>
          <a:xfrm>
            <a:off x="10051405" y="840373"/>
            <a:ext cx="317944" cy="523220"/>
          </a:xfrm>
          <a:prstGeom prst="rect">
            <a:avLst/>
          </a:prstGeom>
          <a:noFill/>
        </p:spPr>
        <p:txBody>
          <a:bodyPr wrap="square" rtlCol="0">
            <a:spAutoFit/>
          </a:bodyPr>
          <a:lstStyle/>
          <a:p>
            <a:r>
              <a:rPr lang="en-US" sz="2800" dirty="0"/>
              <a:t>6</a:t>
            </a:r>
          </a:p>
        </p:txBody>
      </p:sp>
      <p:sp>
        <p:nvSpPr>
          <p:cNvPr id="24" name="TextBox 23"/>
          <p:cNvSpPr txBox="1"/>
          <p:nvPr/>
        </p:nvSpPr>
        <p:spPr>
          <a:xfrm>
            <a:off x="9605955" y="1330537"/>
            <a:ext cx="317944" cy="523220"/>
          </a:xfrm>
          <a:prstGeom prst="rect">
            <a:avLst/>
          </a:prstGeom>
          <a:noFill/>
        </p:spPr>
        <p:txBody>
          <a:bodyPr wrap="square" rtlCol="0">
            <a:spAutoFit/>
          </a:bodyPr>
          <a:lstStyle/>
          <a:p>
            <a:r>
              <a:rPr lang="en-US" sz="2800" dirty="0"/>
              <a:t>2</a:t>
            </a:r>
          </a:p>
        </p:txBody>
      </p:sp>
      <p:sp>
        <p:nvSpPr>
          <p:cNvPr id="25" name="TextBox 24"/>
          <p:cNvSpPr txBox="1"/>
          <p:nvPr/>
        </p:nvSpPr>
        <p:spPr>
          <a:xfrm>
            <a:off x="8481984" y="1634535"/>
            <a:ext cx="317944" cy="523220"/>
          </a:xfrm>
          <a:prstGeom prst="rect">
            <a:avLst/>
          </a:prstGeom>
          <a:noFill/>
        </p:spPr>
        <p:txBody>
          <a:bodyPr wrap="square" rtlCol="0">
            <a:spAutoFit/>
          </a:bodyPr>
          <a:lstStyle/>
          <a:p>
            <a:r>
              <a:rPr lang="en-US" sz="2800" dirty="0"/>
              <a:t>1</a:t>
            </a:r>
          </a:p>
        </p:txBody>
      </p:sp>
      <p:sp>
        <p:nvSpPr>
          <p:cNvPr id="26" name="TextBox 25"/>
          <p:cNvSpPr txBox="1"/>
          <p:nvPr/>
        </p:nvSpPr>
        <p:spPr>
          <a:xfrm>
            <a:off x="8319444" y="2774690"/>
            <a:ext cx="317944" cy="523220"/>
          </a:xfrm>
          <a:prstGeom prst="rect">
            <a:avLst/>
          </a:prstGeom>
          <a:noFill/>
        </p:spPr>
        <p:txBody>
          <a:bodyPr wrap="square" rtlCol="0">
            <a:spAutoFit/>
          </a:bodyPr>
          <a:lstStyle/>
          <a:p>
            <a:r>
              <a:rPr lang="en-US" sz="2800" dirty="0"/>
              <a:t>4</a:t>
            </a:r>
          </a:p>
        </p:txBody>
      </p:sp>
      <p:sp>
        <p:nvSpPr>
          <p:cNvPr id="27" name="TextBox 26"/>
          <p:cNvSpPr txBox="1"/>
          <p:nvPr/>
        </p:nvSpPr>
        <p:spPr>
          <a:xfrm>
            <a:off x="8905743" y="2313586"/>
            <a:ext cx="317944" cy="523220"/>
          </a:xfrm>
          <a:prstGeom prst="rect">
            <a:avLst/>
          </a:prstGeom>
          <a:noFill/>
        </p:spPr>
        <p:txBody>
          <a:bodyPr wrap="square" rtlCol="0">
            <a:spAutoFit/>
          </a:bodyPr>
          <a:lstStyle/>
          <a:p>
            <a:r>
              <a:rPr lang="en-US" sz="2800" dirty="0"/>
              <a:t>5</a:t>
            </a:r>
          </a:p>
        </p:txBody>
      </p:sp>
      <p:sp>
        <p:nvSpPr>
          <p:cNvPr id="28" name="TextBox 27"/>
          <p:cNvSpPr txBox="1"/>
          <p:nvPr/>
        </p:nvSpPr>
        <p:spPr>
          <a:xfrm>
            <a:off x="10051405" y="3219551"/>
            <a:ext cx="317944" cy="523220"/>
          </a:xfrm>
          <a:prstGeom prst="rect">
            <a:avLst/>
          </a:prstGeom>
          <a:noFill/>
        </p:spPr>
        <p:txBody>
          <a:bodyPr wrap="square" rtlCol="0">
            <a:spAutoFit/>
          </a:bodyPr>
          <a:lstStyle/>
          <a:p>
            <a:r>
              <a:rPr lang="en-US" sz="2800" dirty="0"/>
              <a:t>8</a:t>
            </a:r>
          </a:p>
        </p:txBody>
      </p:sp>
      <p:sp>
        <p:nvSpPr>
          <p:cNvPr id="29" name="TextBox 28"/>
          <p:cNvSpPr txBox="1"/>
          <p:nvPr/>
        </p:nvSpPr>
        <p:spPr>
          <a:xfrm>
            <a:off x="11585615" y="2191493"/>
            <a:ext cx="317944" cy="523220"/>
          </a:xfrm>
          <a:prstGeom prst="rect">
            <a:avLst/>
          </a:prstGeom>
          <a:noFill/>
        </p:spPr>
        <p:txBody>
          <a:bodyPr wrap="square" rtlCol="0">
            <a:spAutoFit/>
          </a:bodyPr>
          <a:lstStyle/>
          <a:p>
            <a:r>
              <a:rPr lang="en-US" sz="2800" dirty="0"/>
              <a:t>9</a:t>
            </a:r>
          </a:p>
        </p:txBody>
      </p:sp>
      <p:sp>
        <p:nvSpPr>
          <p:cNvPr id="30" name="TextBox 29"/>
          <p:cNvSpPr txBox="1"/>
          <p:nvPr/>
        </p:nvSpPr>
        <p:spPr>
          <a:xfrm>
            <a:off x="9476612" y="1945007"/>
            <a:ext cx="619638" cy="523220"/>
          </a:xfrm>
          <a:prstGeom prst="rect">
            <a:avLst/>
          </a:prstGeom>
          <a:noFill/>
        </p:spPr>
        <p:txBody>
          <a:bodyPr wrap="square" rtlCol="0">
            <a:spAutoFit/>
          </a:bodyPr>
          <a:lstStyle/>
          <a:p>
            <a:r>
              <a:rPr lang="en-US" sz="2800" dirty="0"/>
              <a:t>10</a:t>
            </a:r>
          </a:p>
        </p:txBody>
      </p:sp>
      <p:sp>
        <p:nvSpPr>
          <p:cNvPr id="31" name="TextBox 30"/>
          <p:cNvSpPr txBox="1"/>
          <p:nvPr/>
        </p:nvSpPr>
        <p:spPr>
          <a:xfrm>
            <a:off x="9595471" y="2543695"/>
            <a:ext cx="317944" cy="523220"/>
          </a:xfrm>
          <a:prstGeom prst="rect">
            <a:avLst/>
          </a:prstGeom>
          <a:noFill/>
        </p:spPr>
        <p:txBody>
          <a:bodyPr wrap="square" rtlCol="0">
            <a:spAutoFit/>
          </a:bodyPr>
          <a:lstStyle/>
          <a:p>
            <a:r>
              <a:rPr lang="en-US" sz="2800" dirty="0"/>
              <a:t>7</a:t>
            </a:r>
          </a:p>
        </p:txBody>
      </p:sp>
      <p:sp>
        <p:nvSpPr>
          <p:cNvPr id="33" name="TextBox 32"/>
          <p:cNvSpPr txBox="1"/>
          <p:nvPr/>
        </p:nvSpPr>
        <p:spPr>
          <a:xfrm>
            <a:off x="629320" y="1329016"/>
            <a:ext cx="7155347" cy="2544286"/>
          </a:xfrm>
          <a:prstGeom prst="rect">
            <a:avLst/>
          </a:prstGeom>
          <a:noFill/>
        </p:spPr>
        <p:txBody>
          <a:bodyPr wrap="square" rtlCol="0">
            <a:spAutoFit/>
          </a:bodyPr>
          <a:lstStyle/>
          <a:p>
            <a:pPr>
              <a:spcBef>
                <a:spcPts val="200"/>
              </a:spcBef>
            </a:pPr>
            <a:r>
              <a:rPr lang="en-US" sz="1600" dirty="0" err="1">
                <a:latin typeface="Courier New" panose="02070309020205020404" pitchFamily="49" charset="0"/>
                <a:cs typeface="Courier New" panose="02070309020205020404" pitchFamily="49" charset="0"/>
              </a:rPr>
              <a:t>KruskalMST</a:t>
            </a:r>
            <a:r>
              <a:rPr lang="en-US" sz="1600" dirty="0">
                <a:latin typeface="Courier New" panose="02070309020205020404" pitchFamily="49" charset="0"/>
                <a:cs typeface="Courier New" panose="02070309020205020404" pitchFamily="49" charset="0"/>
              </a:rPr>
              <a:t>(Graph G) </a:t>
            </a:r>
          </a:p>
          <a:p>
            <a:pPr>
              <a:spcBef>
                <a:spcPts val="200"/>
              </a:spcBef>
            </a:pPr>
            <a:r>
              <a:rPr lang="en-US" sz="1600" dirty="0">
                <a:latin typeface="Courier New" panose="02070309020205020404" pitchFamily="49" charset="0"/>
                <a:cs typeface="Courier New" panose="02070309020205020404" pitchFamily="49" charset="0"/>
              </a:rPr>
              <a:t>   initialize each vertex to be its own component</a:t>
            </a:r>
            <a:endParaRPr lang="en-US" sz="1600" b="0" dirty="0">
              <a:latin typeface="Courier New" panose="02070309020205020404" pitchFamily="49" charset="0"/>
              <a:cs typeface="Courier New" panose="02070309020205020404" pitchFamily="49" charset="0"/>
            </a:endParaRPr>
          </a:p>
          <a:p>
            <a:pPr>
              <a:spcBef>
                <a:spcPts val="200"/>
              </a:spcBef>
            </a:pPr>
            <a:r>
              <a:rPr lang="en-US" sz="1600" dirty="0">
                <a:latin typeface="Courier New" panose="02070309020205020404" pitchFamily="49" charset="0"/>
                <a:cs typeface="Courier New" panose="02070309020205020404" pitchFamily="49" charset="0"/>
              </a:rPr>
              <a:t>	sort the edges by weight</a:t>
            </a:r>
          </a:p>
          <a:p>
            <a:pPr>
              <a:spcBef>
                <a:spcPts val="200"/>
              </a:spcBef>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foreach</a:t>
            </a:r>
            <a:r>
              <a:rPr lang="en-US" sz="1600" dirty="0">
                <a:latin typeface="Courier New" panose="02070309020205020404" pitchFamily="49" charset="0"/>
                <a:cs typeface="Courier New" panose="02070309020205020404" pitchFamily="49" charset="0"/>
              </a:rPr>
              <a:t>(edge (u, v) in sorted order){</a:t>
            </a:r>
          </a:p>
          <a:p>
            <a:pPr>
              <a:spcBef>
                <a:spcPts val="200"/>
              </a:spcBef>
            </a:pPr>
            <a:r>
              <a:rPr lang="en-US" sz="1600" dirty="0">
                <a:latin typeface="Courier New" panose="02070309020205020404" pitchFamily="49" charset="0"/>
                <a:cs typeface="Courier New" panose="02070309020205020404" pitchFamily="49" charset="0"/>
              </a:rPr>
              <a:t>		if(u and v are in different components){</a:t>
            </a:r>
          </a:p>
          <a:p>
            <a:pPr>
              <a:spcBef>
                <a:spcPts val="200"/>
              </a:spcBef>
            </a:pPr>
            <a:r>
              <a:rPr lang="en-US" sz="1600" dirty="0">
                <a:latin typeface="Courier New" panose="02070309020205020404" pitchFamily="49" charset="0"/>
                <a:cs typeface="Courier New" panose="02070309020205020404" pitchFamily="49" charset="0"/>
              </a:rPr>
              <a:t>			add (</a:t>
            </a:r>
            <a:r>
              <a:rPr lang="en-US" sz="1600" dirty="0" err="1">
                <a:latin typeface="Courier New" panose="02070309020205020404" pitchFamily="49" charset="0"/>
                <a:cs typeface="Courier New" panose="02070309020205020404" pitchFamily="49" charset="0"/>
              </a:rPr>
              <a:t>u,v</a:t>
            </a:r>
            <a:r>
              <a:rPr lang="en-US" sz="1600" dirty="0">
                <a:latin typeface="Courier New" panose="02070309020205020404" pitchFamily="49" charset="0"/>
                <a:cs typeface="Courier New" panose="02070309020205020404" pitchFamily="49" charset="0"/>
              </a:rPr>
              <a:t>) to the MST</a:t>
            </a:r>
          </a:p>
          <a:p>
            <a:pPr>
              <a:spcBef>
                <a:spcPts val="200"/>
              </a:spcBef>
            </a:pPr>
            <a:r>
              <a:rPr lang="en-US" sz="1600" dirty="0">
                <a:latin typeface="Courier New" panose="02070309020205020404" pitchFamily="49" charset="0"/>
                <a:cs typeface="Courier New" panose="02070309020205020404" pitchFamily="49" charset="0"/>
              </a:rPr>
              <a:t>			Update u and v to be in the same component</a:t>
            </a:r>
          </a:p>
          <a:p>
            <a:pPr>
              <a:spcBef>
                <a:spcPts val="200"/>
              </a:spcBef>
            </a:pPr>
            <a:r>
              <a:rPr lang="en-US" sz="1600" dirty="0">
                <a:latin typeface="Courier New" panose="02070309020205020404" pitchFamily="49" charset="0"/>
                <a:cs typeface="Courier New" panose="02070309020205020404" pitchFamily="49" charset="0"/>
              </a:rPr>
              <a:t>		}</a:t>
            </a:r>
          </a:p>
          <a:p>
            <a:pPr>
              <a:spcBef>
                <a:spcPts val="200"/>
              </a:spcBef>
            </a:pPr>
            <a:r>
              <a:rPr lang="en-US" sz="1600" dirty="0">
                <a:latin typeface="Courier New" panose="02070309020205020404" pitchFamily="49" charset="0"/>
                <a:cs typeface="Courier New" panose="02070309020205020404" pitchFamily="49" charset="0"/>
              </a:rPr>
              <a:t>	}</a:t>
            </a:r>
            <a:endParaRPr lang="en-US" sz="1600" dirty="0"/>
          </a:p>
        </p:txBody>
      </p:sp>
      <p:graphicFrame>
        <p:nvGraphicFramePr>
          <p:cNvPr id="44" name="Table 43"/>
          <p:cNvGraphicFramePr>
            <a:graphicFrameLocks noGrp="1"/>
          </p:cNvGraphicFramePr>
          <p:nvPr/>
        </p:nvGraphicFramePr>
        <p:xfrm>
          <a:off x="1519295" y="4036208"/>
          <a:ext cx="4778313" cy="2560320"/>
        </p:xfrm>
        <a:graphic>
          <a:graphicData uri="http://schemas.openxmlformats.org/drawingml/2006/table">
            <a:tbl>
              <a:tblPr firstRow="1" bandRow="1">
                <a:tableStyleId>{5C22544A-7EE6-4342-B048-85BDC9FD1C3A}</a:tableStyleId>
              </a:tblPr>
              <a:tblGrid>
                <a:gridCol w="1592771">
                  <a:extLst>
                    <a:ext uri="{9D8B030D-6E8A-4147-A177-3AD203B41FA5}">
                      <a16:colId xmlns:a16="http://schemas.microsoft.com/office/drawing/2014/main" val="20000"/>
                    </a:ext>
                  </a:extLst>
                </a:gridCol>
                <a:gridCol w="1176269">
                  <a:extLst>
                    <a:ext uri="{9D8B030D-6E8A-4147-A177-3AD203B41FA5}">
                      <a16:colId xmlns:a16="http://schemas.microsoft.com/office/drawing/2014/main" val="20001"/>
                    </a:ext>
                  </a:extLst>
                </a:gridCol>
                <a:gridCol w="2009273">
                  <a:extLst>
                    <a:ext uri="{9D8B030D-6E8A-4147-A177-3AD203B41FA5}">
                      <a16:colId xmlns:a16="http://schemas.microsoft.com/office/drawing/2014/main" val="20002"/>
                    </a:ext>
                  </a:extLst>
                </a:gridCol>
              </a:tblGrid>
              <a:tr h="0">
                <a:tc>
                  <a:txBody>
                    <a:bodyPr/>
                    <a:lstStyle/>
                    <a:p>
                      <a:r>
                        <a:rPr lang="en-US" sz="2200" dirty="0"/>
                        <a:t>Edge</a:t>
                      </a:r>
                    </a:p>
                  </a:txBody>
                  <a:tcPr/>
                </a:tc>
                <a:tc>
                  <a:txBody>
                    <a:bodyPr/>
                    <a:lstStyle/>
                    <a:p>
                      <a:r>
                        <a:rPr lang="en-US" sz="2200" dirty="0"/>
                        <a:t>Include?</a:t>
                      </a:r>
                    </a:p>
                  </a:txBody>
                  <a:tcPr/>
                </a:tc>
                <a:tc>
                  <a:txBody>
                    <a:bodyPr/>
                    <a:lstStyle/>
                    <a:p>
                      <a:r>
                        <a:rPr lang="en-US" sz="2200" dirty="0"/>
                        <a:t>Reason</a:t>
                      </a:r>
                    </a:p>
                  </a:txBody>
                  <a:tcPr/>
                </a:tc>
                <a:extLst>
                  <a:ext uri="{0D108BD9-81ED-4DB2-BD59-A6C34878D82A}">
                    <a16:rowId xmlns:a16="http://schemas.microsoft.com/office/drawing/2014/main" val="10000"/>
                  </a:ext>
                </a:extLst>
              </a:tr>
              <a:tr h="370840">
                <a:tc>
                  <a:txBody>
                    <a:bodyPr/>
                    <a:lstStyle/>
                    <a:p>
                      <a:r>
                        <a:rPr lang="en-US" sz="2200" dirty="0"/>
                        <a:t>(A,C)</a:t>
                      </a:r>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10001"/>
                  </a:ext>
                </a:extLst>
              </a:tr>
              <a:tr h="370840">
                <a:tc>
                  <a:txBody>
                    <a:bodyPr/>
                    <a:lstStyle/>
                    <a:p>
                      <a:r>
                        <a:rPr lang="en-US" sz="2200" dirty="0"/>
                        <a:t>(C,E)</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370840">
                <a:tc>
                  <a:txBody>
                    <a:bodyPr/>
                    <a:lstStyle/>
                    <a:p>
                      <a:r>
                        <a:rPr lang="en-US" sz="2200" dirty="0"/>
                        <a:t>(A,B)</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370840">
                <a:tc>
                  <a:txBody>
                    <a:bodyPr/>
                    <a:lstStyle/>
                    <a:p>
                      <a:r>
                        <a:rPr lang="en-US" sz="2200" dirty="0"/>
                        <a:t>(A,D)</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4"/>
                  </a:ext>
                </a:extLst>
              </a:tr>
              <a:tr h="370840">
                <a:tc>
                  <a:txBody>
                    <a:bodyPr/>
                    <a:lstStyle/>
                    <a:p>
                      <a:r>
                        <a:rPr lang="en-US" sz="2200" dirty="0"/>
                        <a:t>(C,D)</a:t>
                      </a:r>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5"/>
                  </a:ext>
                </a:extLst>
              </a:tr>
            </a:tbl>
          </a:graphicData>
        </a:graphic>
      </p:graphicFrame>
      <p:graphicFrame>
        <p:nvGraphicFramePr>
          <p:cNvPr id="45" name="Table 44"/>
          <p:cNvGraphicFramePr>
            <a:graphicFrameLocks noGrp="1"/>
          </p:cNvGraphicFramePr>
          <p:nvPr/>
        </p:nvGraphicFramePr>
        <p:xfrm>
          <a:off x="6600482" y="4013225"/>
          <a:ext cx="4778313" cy="2560320"/>
        </p:xfrm>
        <a:graphic>
          <a:graphicData uri="http://schemas.openxmlformats.org/drawingml/2006/table">
            <a:tbl>
              <a:tblPr firstRow="1" bandRow="1">
                <a:tableStyleId>{5C22544A-7EE6-4342-B048-85BDC9FD1C3A}</a:tableStyleId>
              </a:tblPr>
              <a:tblGrid>
                <a:gridCol w="1725371">
                  <a:extLst>
                    <a:ext uri="{9D8B030D-6E8A-4147-A177-3AD203B41FA5}">
                      <a16:colId xmlns:a16="http://schemas.microsoft.com/office/drawing/2014/main" val="20000"/>
                    </a:ext>
                  </a:extLst>
                </a:gridCol>
                <a:gridCol w="791998">
                  <a:extLst>
                    <a:ext uri="{9D8B030D-6E8A-4147-A177-3AD203B41FA5}">
                      <a16:colId xmlns:a16="http://schemas.microsoft.com/office/drawing/2014/main" val="20001"/>
                    </a:ext>
                  </a:extLst>
                </a:gridCol>
                <a:gridCol w="2260944">
                  <a:extLst>
                    <a:ext uri="{9D8B030D-6E8A-4147-A177-3AD203B41FA5}">
                      <a16:colId xmlns:a16="http://schemas.microsoft.com/office/drawing/2014/main" val="20002"/>
                    </a:ext>
                  </a:extLst>
                </a:gridCol>
              </a:tblGrid>
              <a:tr h="0">
                <a:tc>
                  <a:txBody>
                    <a:bodyPr/>
                    <a:lstStyle/>
                    <a:p>
                      <a:r>
                        <a:rPr lang="en-US" sz="2200" dirty="0"/>
                        <a:t>Edge (cont.)</a:t>
                      </a:r>
                    </a:p>
                  </a:txBody>
                  <a:tcPr/>
                </a:tc>
                <a:tc>
                  <a:txBody>
                    <a:bodyPr/>
                    <a:lstStyle/>
                    <a:p>
                      <a:r>
                        <a:rPr lang="en-US" sz="2200" dirty="0" err="1"/>
                        <a:t>Inc</a:t>
                      </a:r>
                      <a:r>
                        <a:rPr lang="en-US" sz="2200" dirty="0"/>
                        <a:t>?</a:t>
                      </a:r>
                    </a:p>
                  </a:txBody>
                  <a:tcPr/>
                </a:tc>
                <a:tc>
                  <a:txBody>
                    <a:bodyPr/>
                    <a:lstStyle/>
                    <a:p>
                      <a:r>
                        <a:rPr lang="en-US" sz="2200" dirty="0"/>
                        <a:t>Reason</a:t>
                      </a:r>
                    </a:p>
                  </a:txBody>
                  <a:tcPr/>
                </a:tc>
                <a:extLst>
                  <a:ext uri="{0D108BD9-81ED-4DB2-BD59-A6C34878D82A}">
                    <a16:rowId xmlns:a16="http://schemas.microsoft.com/office/drawing/2014/main" val="10000"/>
                  </a:ext>
                </a:extLst>
              </a:tr>
              <a:tr h="370840">
                <a:tc>
                  <a:txBody>
                    <a:bodyPr/>
                    <a:lstStyle/>
                    <a:p>
                      <a:r>
                        <a:rPr lang="en-US" sz="2200" dirty="0"/>
                        <a:t>(B,F)</a:t>
                      </a:r>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10001"/>
                  </a:ext>
                </a:extLst>
              </a:tr>
              <a:tr h="370840">
                <a:tc>
                  <a:txBody>
                    <a:bodyPr/>
                    <a:lstStyle/>
                    <a:p>
                      <a:r>
                        <a:rPr lang="en-US" sz="2200" dirty="0"/>
                        <a:t>(D,E)</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370840">
                <a:tc>
                  <a:txBody>
                    <a:bodyPr/>
                    <a:lstStyle/>
                    <a:p>
                      <a:r>
                        <a:rPr lang="en-US" sz="2200" dirty="0"/>
                        <a:t>(D,F)</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370840">
                <a:tc>
                  <a:txBody>
                    <a:bodyPr/>
                    <a:lstStyle/>
                    <a:p>
                      <a:r>
                        <a:rPr lang="en-US" sz="2200" dirty="0"/>
                        <a:t>(E,F)</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4"/>
                  </a:ext>
                </a:extLst>
              </a:tr>
              <a:tr h="370840">
                <a:tc>
                  <a:txBody>
                    <a:bodyPr/>
                    <a:lstStyle/>
                    <a:p>
                      <a:r>
                        <a:rPr lang="en-US" sz="2200" dirty="0"/>
                        <a:t>(C,F)</a:t>
                      </a:r>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68233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2000" fill="hold"/>
                                        <p:tgtEl>
                                          <p:spTgt spid="15"/>
                                        </p:tgtEl>
                                        <p:attrNameLst>
                                          <p:attrName>stroke.color</p:attrName>
                                        </p:attrNameLst>
                                      </p:cBhvr>
                                      <p:to>
                                        <a:srgbClr val="00B050"/>
                                      </p:to>
                                    </p:animClr>
                                    <p:set>
                                      <p:cBhvr>
                                        <p:cTn id="7" dur="2000" fill="hold"/>
                                        <p:tgtEl>
                                          <p:spTgt spid="15"/>
                                        </p:tgtEl>
                                        <p:attrNameLst>
                                          <p:attrName>stroke.on</p:attrName>
                                        </p:attrNameLst>
                                      </p:cBhvr>
                                      <p:to>
                                        <p:strVal val="true"/>
                                      </p:to>
                                    </p:set>
                                  </p:childTnLst>
                                </p:cTn>
                              </p:par>
                            </p:childTnLst>
                          </p:cTn>
                        </p:par>
                      </p:childTnLst>
                    </p:cTn>
                  </p:par>
                  <p:par>
                    <p:cTn id="8" fill="hold">
                      <p:stCondLst>
                        <p:cond delay="indefinite"/>
                      </p:stCondLst>
                      <p:childTnLst>
                        <p:par>
                          <p:cTn id="9" fill="hold">
                            <p:stCondLst>
                              <p:cond delay="0"/>
                            </p:stCondLst>
                            <p:childTnLst>
                              <p:par>
                                <p:cTn id="10" presetID="7" presetClass="emph" presetSubtype="2" fill="hold" nodeType="clickEffect">
                                  <p:stCondLst>
                                    <p:cond delay="0"/>
                                  </p:stCondLst>
                                  <p:childTnLst>
                                    <p:animClr clrSpc="rgb" dir="cw">
                                      <p:cBhvr>
                                        <p:cTn id="11" dur="2000" fill="hold"/>
                                        <p:tgtEl>
                                          <p:spTgt spid="16"/>
                                        </p:tgtEl>
                                        <p:attrNameLst>
                                          <p:attrName>stroke.color</p:attrName>
                                        </p:attrNameLst>
                                      </p:cBhvr>
                                      <p:to>
                                        <a:srgbClr val="00B050"/>
                                      </p:to>
                                    </p:animClr>
                                    <p:set>
                                      <p:cBhvr>
                                        <p:cTn id="12" dur="2000" fill="hold"/>
                                        <p:tgtEl>
                                          <p:spTgt spid="16"/>
                                        </p:tgtEl>
                                        <p:attrNameLst>
                                          <p:attrName>stroke.on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7" presetClass="emph" presetSubtype="2" fill="hold" nodeType="clickEffect">
                                  <p:stCondLst>
                                    <p:cond delay="0"/>
                                  </p:stCondLst>
                                  <p:childTnLst>
                                    <p:animClr clrSpc="rgb" dir="cw">
                                      <p:cBhvr>
                                        <p:cTn id="16" dur="2000" fill="hold"/>
                                        <p:tgtEl>
                                          <p:spTgt spid="12"/>
                                        </p:tgtEl>
                                        <p:attrNameLst>
                                          <p:attrName>stroke.color</p:attrName>
                                        </p:attrNameLst>
                                      </p:cBhvr>
                                      <p:to>
                                        <a:srgbClr val="00B050"/>
                                      </p:to>
                                    </p:animClr>
                                    <p:set>
                                      <p:cBhvr>
                                        <p:cTn id="17" dur="2000" fill="hold"/>
                                        <p:tgtEl>
                                          <p:spTgt spid="12"/>
                                        </p:tgtEl>
                                        <p:attrNameLst>
                                          <p:attrName>stroke.on</p:attrName>
                                        </p:attrNameLst>
                                      </p:cBhvr>
                                      <p:to>
                                        <p:strVal val="true"/>
                                      </p:to>
                                    </p:set>
                                  </p:childTnLst>
                                </p:cTn>
                              </p:par>
                            </p:childTnLst>
                          </p:cTn>
                        </p:par>
                      </p:childTnLst>
                    </p:cTn>
                  </p:par>
                  <p:par>
                    <p:cTn id="18" fill="hold">
                      <p:stCondLst>
                        <p:cond delay="indefinite"/>
                      </p:stCondLst>
                      <p:childTnLst>
                        <p:par>
                          <p:cTn id="19" fill="hold">
                            <p:stCondLst>
                              <p:cond delay="0"/>
                            </p:stCondLst>
                            <p:childTnLst>
                              <p:par>
                                <p:cTn id="20" presetID="7" presetClass="emph" presetSubtype="2" fill="hold" nodeType="clickEffect">
                                  <p:stCondLst>
                                    <p:cond delay="0"/>
                                  </p:stCondLst>
                                  <p:childTnLst>
                                    <p:animClr clrSpc="rgb" dir="cw">
                                      <p:cBhvr>
                                        <p:cTn id="21" dur="2000" fill="hold"/>
                                        <p:tgtEl>
                                          <p:spTgt spid="13"/>
                                        </p:tgtEl>
                                        <p:attrNameLst>
                                          <p:attrName>stroke.color</p:attrName>
                                        </p:attrNameLst>
                                      </p:cBhvr>
                                      <p:to>
                                        <a:srgbClr val="00B050"/>
                                      </p:to>
                                    </p:animClr>
                                    <p:set>
                                      <p:cBhvr>
                                        <p:cTn id="22" dur="2000" fill="hold"/>
                                        <p:tgtEl>
                                          <p:spTgt spid="13"/>
                                        </p:tgtEl>
                                        <p:attrNameLst>
                                          <p:attrName>stroke.on</p:attrName>
                                        </p:attrNameLst>
                                      </p:cBhvr>
                                      <p:to>
                                        <p:strVal val="true"/>
                                      </p:to>
                                    </p:set>
                                  </p:childTnLst>
                                </p:cTn>
                              </p:par>
                            </p:childTnLst>
                          </p:cTn>
                        </p:par>
                      </p:childTnLst>
                    </p:cTn>
                  </p:par>
                  <p:par>
                    <p:cTn id="23" fill="hold">
                      <p:stCondLst>
                        <p:cond delay="indefinite"/>
                      </p:stCondLst>
                      <p:childTnLst>
                        <p:par>
                          <p:cTn id="24" fill="hold">
                            <p:stCondLst>
                              <p:cond delay="0"/>
                            </p:stCondLst>
                            <p:childTnLst>
                              <p:par>
                                <p:cTn id="25" presetID="7" presetClass="emph" presetSubtype="2" fill="hold" nodeType="clickEffect">
                                  <p:stCondLst>
                                    <p:cond delay="0"/>
                                  </p:stCondLst>
                                  <p:childTnLst>
                                    <p:animClr clrSpc="rgb" dir="cw">
                                      <p:cBhvr>
                                        <p:cTn id="26" dur="2000" fill="hold"/>
                                        <p:tgtEl>
                                          <p:spTgt spid="14"/>
                                        </p:tgtEl>
                                        <p:attrNameLst>
                                          <p:attrName>stroke.color</p:attrName>
                                        </p:attrNameLst>
                                      </p:cBhvr>
                                      <p:to>
                                        <a:srgbClr val="FF0000"/>
                                      </p:to>
                                    </p:animClr>
                                    <p:set>
                                      <p:cBhvr>
                                        <p:cTn id="27" dur="2000" fill="hold"/>
                                        <p:tgtEl>
                                          <p:spTgt spid="14"/>
                                        </p:tgtEl>
                                        <p:attrNameLst>
                                          <p:attrName>stroke.on</p:attrName>
                                        </p:attrNameLst>
                                      </p:cBhvr>
                                      <p:to>
                                        <p:strVal val="true"/>
                                      </p:to>
                                    </p:set>
                                  </p:childTnLst>
                                </p:cTn>
                              </p:par>
                            </p:childTnLst>
                          </p:cTn>
                        </p:par>
                      </p:childTnLst>
                    </p:cTn>
                  </p:par>
                  <p:par>
                    <p:cTn id="28" fill="hold">
                      <p:stCondLst>
                        <p:cond delay="indefinite"/>
                      </p:stCondLst>
                      <p:childTnLst>
                        <p:par>
                          <p:cTn id="29" fill="hold">
                            <p:stCondLst>
                              <p:cond delay="0"/>
                            </p:stCondLst>
                            <p:childTnLst>
                              <p:par>
                                <p:cTn id="30" presetID="7" presetClass="emph" presetSubtype="2" fill="hold" nodeType="clickEffect">
                                  <p:stCondLst>
                                    <p:cond delay="0"/>
                                  </p:stCondLst>
                                  <p:childTnLst>
                                    <p:animClr clrSpc="rgb" dir="cw">
                                      <p:cBhvr>
                                        <p:cTn id="31" dur="2000" fill="hold"/>
                                        <p:tgtEl>
                                          <p:spTgt spid="19"/>
                                        </p:tgtEl>
                                        <p:attrNameLst>
                                          <p:attrName>stroke.color</p:attrName>
                                        </p:attrNameLst>
                                      </p:cBhvr>
                                      <p:to>
                                        <a:srgbClr val="00B050"/>
                                      </p:to>
                                    </p:animClr>
                                    <p:set>
                                      <p:cBhvr>
                                        <p:cTn id="32" dur="2000" fill="hold"/>
                                        <p:tgtEl>
                                          <p:spTgt spid="19"/>
                                        </p:tgtEl>
                                        <p:attrNameLst>
                                          <p:attrName>stroke.on</p:attrName>
                                        </p:attrNameLst>
                                      </p:cBhvr>
                                      <p:to>
                                        <p:strVal val="true"/>
                                      </p:to>
                                    </p:set>
                                  </p:childTnLst>
                                </p:cTn>
                              </p:par>
                            </p:childTnLst>
                          </p:cTn>
                        </p:par>
                      </p:childTnLst>
                    </p:cTn>
                  </p:par>
                  <p:par>
                    <p:cTn id="33" fill="hold">
                      <p:stCondLst>
                        <p:cond delay="indefinite"/>
                      </p:stCondLst>
                      <p:childTnLst>
                        <p:par>
                          <p:cTn id="34" fill="hold">
                            <p:stCondLst>
                              <p:cond delay="0"/>
                            </p:stCondLst>
                            <p:childTnLst>
                              <p:par>
                                <p:cTn id="35" presetID="7" presetClass="emph" presetSubtype="2" fill="hold" nodeType="clickEffect">
                                  <p:stCondLst>
                                    <p:cond delay="0"/>
                                  </p:stCondLst>
                                  <p:childTnLst>
                                    <p:animClr clrSpc="rgb" dir="cw">
                                      <p:cBhvr>
                                        <p:cTn id="36" dur="2000" fill="hold"/>
                                        <p:tgtEl>
                                          <p:spTgt spid="20"/>
                                        </p:tgtEl>
                                        <p:attrNameLst>
                                          <p:attrName>stroke.color</p:attrName>
                                        </p:attrNameLst>
                                      </p:cBhvr>
                                      <p:to>
                                        <a:srgbClr val="FF0000"/>
                                      </p:to>
                                    </p:animClr>
                                    <p:set>
                                      <p:cBhvr>
                                        <p:cTn id="37" dur="2000" fill="hold"/>
                                        <p:tgtEl>
                                          <p:spTgt spid="20"/>
                                        </p:tgtEl>
                                        <p:attrNameLst>
                                          <p:attrName>stroke.on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7" presetClass="emph" presetSubtype="2" fill="hold" nodeType="clickEffect">
                                  <p:stCondLst>
                                    <p:cond delay="0"/>
                                  </p:stCondLst>
                                  <p:childTnLst>
                                    <p:animClr clrSpc="rgb" dir="cw">
                                      <p:cBhvr>
                                        <p:cTn id="41" dur="2000" fill="hold"/>
                                        <p:tgtEl>
                                          <p:spTgt spid="18"/>
                                        </p:tgtEl>
                                        <p:attrNameLst>
                                          <p:attrName>stroke.color</p:attrName>
                                        </p:attrNameLst>
                                      </p:cBhvr>
                                      <p:to>
                                        <a:srgbClr val="FF0000"/>
                                      </p:to>
                                    </p:animClr>
                                    <p:set>
                                      <p:cBhvr>
                                        <p:cTn id="42" dur="2000" fill="hold"/>
                                        <p:tgtEl>
                                          <p:spTgt spid="18"/>
                                        </p:tgtEl>
                                        <p:attrNameLst>
                                          <p:attrName>stroke.on</p:attrName>
                                        </p:attrNameLst>
                                      </p:cBhvr>
                                      <p:to>
                                        <p:strVal val="true"/>
                                      </p:to>
                                    </p:set>
                                  </p:childTnLst>
                                </p:cTn>
                              </p:par>
                            </p:childTnLst>
                          </p:cTn>
                        </p:par>
                      </p:childTnLst>
                    </p:cTn>
                  </p:par>
                  <p:par>
                    <p:cTn id="43" fill="hold">
                      <p:stCondLst>
                        <p:cond delay="indefinite"/>
                      </p:stCondLst>
                      <p:childTnLst>
                        <p:par>
                          <p:cTn id="44" fill="hold">
                            <p:stCondLst>
                              <p:cond delay="0"/>
                            </p:stCondLst>
                            <p:childTnLst>
                              <p:par>
                                <p:cTn id="45" presetID="7" presetClass="emph" presetSubtype="2" fill="hold" nodeType="clickEffect">
                                  <p:stCondLst>
                                    <p:cond delay="0"/>
                                  </p:stCondLst>
                                  <p:childTnLst>
                                    <p:animClr clrSpc="rgb" dir="cw">
                                      <p:cBhvr>
                                        <p:cTn id="46" dur="2000" fill="hold"/>
                                        <p:tgtEl>
                                          <p:spTgt spid="17"/>
                                        </p:tgtEl>
                                        <p:attrNameLst>
                                          <p:attrName>stroke.color</p:attrName>
                                        </p:attrNameLst>
                                      </p:cBhvr>
                                      <p:to>
                                        <a:srgbClr val="FF0000"/>
                                      </p:to>
                                    </p:animClr>
                                    <p:set>
                                      <p:cBhvr>
                                        <p:cTn id="47" dur="2000" fill="hold"/>
                                        <p:tgtEl>
                                          <p:spTgt spid="17"/>
                                        </p:tgtEl>
                                        <p:attrNameLst>
                                          <p:attrName>stroke.on</p:attrName>
                                        </p:attrNameLst>
                                      </p:cBhvr>
                                      <p:to>
                                        <p:strVal val="true"/>
                                      </p:to>
                                    </p:set>
                                  </p:childTnLst>
                                </p:cTn>
                              </p:par>
                            </p:childTnLst>
                          </p:cTn>
                        </p:par>
                      </p:childTnLst>
                    </p:cTn>
                  </p:par>
                  <p:par>
                    <p:cTn id="48" fill="hold">
                      <p:stCondLst>
                        <p:cond delay="indefinite"/>
                      </p:stCondLst>
                      <p:childTnLst>
                        <p:par>
                          <p:cTn id="49" fill="hold">
                            <p:stCondLst>
                              <p:cond delay="0"/>
                            </p:stCondLst>
                            <p:childTnLst>
                              <p:par>
                                <p:cTn id="50" presetID="7" presetClass="emph" presetSubtype="2" fill="hold" nodeType="clickEffect">
                                  <p:stCondLst>
                                    <p:cond delay="0"/>
                                  </p:stCondLst>
                                  <p:childTnLst>
                                    <p:animClr clrSpc="rgb" dir="cw">
                                      <p:cBhvr>
                                        <p:cTn id="51" dur="2000" fill="hold"/>
                                        <p:tgtEl>
                                          <p:spTgt spid="21"/>
                                        </p:tgtEl>
                                        <p:attrNameLst>
                                          <p:attrName>stroke.color</p:attrName>
                                        </p:attrNameLst>
                                      </p:cBhvr>
                                      <p:to>
                                        <a:srgbClr val="FF0000"/>
                                      </p:to>
                                    </p:animClr>
                                    <p:set>
                                      <p:cBhvr>
                                        <p:cTn id="52" dur="2000" fill="hold"/>
                                        <p:tgtEl>
                                          <p:spTgt spid="2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Try It Out</a:t>
            </a:r>
          </a:p>
        </p:txBody>
      </p:sp>
      <p:sp>
        <p:nvSpPr>
          <p:cNvPr id="6" name="Oval 5"/>
          <p:cNvSpPr/>
          <p:nvPr/>
        </p:nvSpPr>
        <p:spPr>
          <a:xfrm>
            <a:off x="7625716" y="1988165"/>
            <a:ext cx="433886" cy="424622"/>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A</a:t>
            </a:r>
          </a:p>
        </p:txBody>
      </p:sp>
      <p:sp>
        <p:nvSpPr>
          <p:cNvPr id="7" name="Oval 6"/>
          <p:cNvSpPr/>
          <p:nvPr/>
        </p:nvSpPr>
        <p:spPr>
          <a:xfrm>
            <a:off x="9323958" y="329414"/>
            <a:ext cx="433886" cy="424622"/>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B</a:t>
            </a:r>
          </a:p>
        </p:txBody>
      </p:sp>
      <p:sp>
        <p:nvSpPr>
          <p:cNvPr id="8" name="Oval 7"/>
          <p:cNvSpPr/>
          <p:nvPr/>
        </p:nvSpPr>
        <p:spPr>
          <a:xfrm>
            <a:off x="8928719" y="2892751"/>
            <a:ext cx="433886" cy="424622"/>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D</a:t>
            </a:r>
          </a:p>
        </p:txBody>
      </p:sp>
      <p:sp>
        <p:nvSpPr>
          <p:cNvPr id="9" name="Oval 8"/>
          <p:cNvSpPr/>
          <p:nvPr/>
        </p:nvSpPr>
        <p:spPr>
          <a:xfrm>
            <a:off x="11059690" y="2825644"/>
            <a:ext cx="590240" cy="577637"/>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F</a:t>
            </a:r>
          </a:p>
        </p:txBody>
      </p:sp>
      <p:sp>
        <p:nvSpPr>
          <p:cNvPr id="10" name="Oval 9"/>
          <p:cNvSpPr/>
          <p:nvPr/>
        </p:nvSpPr>
        <p:spPr>
          <a:xfrm>
            <a:off x="11255947" y="1182151"/>
            <a:ext cx="433886" cy="424622"/>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E</a:t>
            </a:r>
          </a:p>
        </p:txBody>
      </p:sp>
      <p:sp>
        <p:nvSpPr>
          <p:cNvPr id="11" name="Oval 10"/>
          <p:cNvSpPr/>
          <p:nvPr/>
        </p:nvSpPr>
        <p:spPr>
          <a:xfrm>
            <a:off x="9038208" y="1807826"/>
            <a:ext cx="433886" cy="424622"/>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C</a:t>
            </a:r>
          </a:p>
        </p:txBody>
      </p:sp>
      <p:cxnSp>
        <p:nvCxnSpPr>
          <p:cNvPr id="12" name="Straight Connector 11"/>
          <p:cNvCxnSpPr>
            <a:stCxn id="7" idx="2"/>
            <a:endCxn id="6" idx="7"/>
          </p:cNvCxnSpPr>
          <p:nvPr/>
        </p:nvCxnSpPr>
        <p:spPr>
          <a:xfrm flipH="1">
            <a:off x="7996061" y="541725"/>
            <a:ext cx="1327897" cy="15086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6" idx="5"/>
            <a:endCxn id="8" idx="2"/>
          </p:cNvCxnSpPr>
          <p:nvPr/>
        </p:nvCxnSpPr>
        <p:spPr>
          <a:xfrm>
            <a:off x="7996061" y="2350603"/>
            <a:ext cx="932658" cy="75445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8" idx="0"/>
            <a:endCxn id="11" idx="4"/>
          </p:cNvCxnSpPr>
          <p:nvPr/>
        </p:nvCxnSpPr>
        <p:spPr>
          <a:xfrm flipV="1">
            <a:off x="9145662" y="2232448"/>
            <a:ext cx="109489" cy="66030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11" idx="2"/>
            <a:endCxn id="6" idx="6"/>
          </p:cNvCxnSpPr>
          <p:nvPr/>
        </p:nvCxnSpPr>
        <p:spPr>
          <a:xfrm flipH="1">
            <a:off x="8059602" y="2020137"/>
            <a:ext cx="978606" cy="1803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11" idx="7"/>
            <a:endCxn id="10" idx="2"/>
          </p:cNvCxnSpPr>
          <p:nvPr/>
        </p:nvCxnSpPr>
        <p:spPr>
          <a:xfrm flipV="1">
            <a:off x="9408553" y="1394462"/>
            <a:ext cx="1847394" cy="47554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10" idx="4"/>
            <a:endCxn id="9" idx="0"/>
          </p:cNvCxnSpPr>
          <p:nvPr/>
        </p:nvCxnSpPr>
        <p:spPr>
          <a:xfrm flipH="1">
            <a:off x="11354810" y="1606773"/>
            <a:ext cx="118080" cy="121887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9" idx="3"/>
            <a:endCxn id="8" idx="6"/>
          </p:cNvCxnSpPr>
          <p:nvPr/>
        </p:nvCxnSpPr>
        <p:spPr>
          <a:xfrm flipH="1" flipV="1">
            <a:off x="9362605" y="3105062"/>
            <a:ext cx="1783524" cy="21362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9" idx="1"/>
            <a:endCxn id="7" idx="6"/>
          </p:cNvCxnSpPr>
          <p:nvPr/>
        </p:nvCxnSpPr>
        <p:spPr>
          <a:xfrm flipH="1" flipV="1">
            <a:off x="9757844" y="541725"/>
            <a:ext cx="1388285" cy="23685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0" idx="3"/>
            <a:endCxn id="8" idx="7"/>
          </p:cNvCxnSpPr>
          <p:nvPr/>
        </p:nvCxnSpPr>
        <p:spPr>
          <a:xfrm flipH="1">
            <a:off x="9299064" y="1544589"/>
            <a:ext cx="2020424" cy="141034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1" idx="5"/>
            <a:endCxn id="9" idx="2"/>
          </p:cNvCxnSpPr>
          <p:nvPr/>
        </p:nvCxnSpPr>
        <p:spPr>
          <a:xfrm>
            <a:off x="9408553" y="2170264"/>
            <a:ext cx="1651137" cy="94419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207738" y="961188"/>
            <a:ext cx="317944" cy="523220"/>
          </a:xfrm>
          <a:prstGeom prst="rect">
            <a:avLst/>
          </a:prstGeom>
          <a:noFill/>
        </p:spPr>
        <p:txBody>
          <a:bodyPr wrap="square" rtlCol="0">
            <a:spAutoFit/>
          </a:bodyPr>
          <a:lstStyle/>
          <a:p>
            <a:r>
              <a:rPr lang="en-US" sz="2800" dirty="0"/>
              <a:t>3</a:t>
            </a:r>
          </a:p>
        </p:txBody>
      </p:sp>
      <p:sp>
        <p:nvSpPr>
          <p:cNvPr id="23" name="TextBox 22"/>
          <p:cNvSpPr txBox="1"/>
          <p:nvPr/>
        </p:nvSpPr>
        <p:spPr>
          <a:xfrm>
            <a:off x="10051405" y="840373"/>
            <a:ext cx="317944" cy="523220"/>
          </a:xfrm>
          <a:prstGeom prst="rect">
            <a:avLst/>
          </a:prstGeom>
          <a:noFill/>
        </p:spPr>
        <p:txBody>
          <a:bodyPr wrap="square" rtlCol="0">
            <a:spAutoFit/>
          </a:bodyPr>
          <a:lstStyle/>
          <a:p>
            <a:r>
              <a:rPr lang="en-US" sz="2800" dirty="0"/>
              <a:t>6</a:t>
            </a:r>
          </a:p>
        </p:txBody>
      </p:sp>
      <p:sp>
        <p:nvSpPr>
          <p:cNvPr id="24" name="TextBox 23"/>
          <p:cNvSpPr txBox="1"/>
          <p:nvPr/>
        </p:nvSpPr>
        <p:spPr>
          <a:xfrm>
            <a:off x="9605955" y="1330537"/>
            <a:ext cx="317944" cy="523220"/>
          </a:xfrm>
          <a:prstGeom prst="rect">
            <a:avLst/>
          </a:prstGeom>
          <a:noFill/>
        </p:spPr>
        <p:txBody>
          <a:bodyPr wrap="square" rtlCol="0">
            <a:spAutoFit/>
          </a:bodyPr>
          <a:lstStyle/>
          <a:p>
            <a:r>
              <a:rPr lang="en-US" sz="2800" dirty="0"/>
              <a:t>2</a:t>
            </a:r>
          </a:p>
        </p:txBody>
      </p:sp>
      <p:sp>
        <p:nvSpPr>
          <p:cNvPr id="25" name="TextBox 24"/>
          <p:cNvSpPr txBox="1"/>
          <p:nvPr/>
        </p:nvSpPr>
        <p:spPr>
          <a:xfrm>
            <a:off x="8481984" y="1634535"/>
            <a:ext cx="317944" cy="523220"/>
          </a:xfrm>
          <a:prstGeom prst="rect">
            <a:avLst/>
          </a:prstGeom>
          <a:noFill/>
        </p:spPr>
        <p:txBody>
          <a:bodyPr wrap="square" rtlCol="0">
            <a:spAutoFit/>
          </a:bodyPr>
          <a:lstStyle/>
          <a:p>
            <a:r>
              <a:rPr lang="en-US" sz="2800" dirty="0"/>
              <a:t>1</a:t>
            </a:r>
          </a:p>
        </p:txBody>
      </p:sp>
      <p:sp>
        <p:nvSpPr>
          <p:cNvPr id="26" name="TextBox 25"/>
          <p:cNvSpPr txBox="1"/>
          <p:nvPr/>
        </p:nvSpPr>
        <p:spPr>
          <a:xfrm>
            <a:off x="8319444" y="2774690"/>
            <a:ext cx="317944" cy="523220"/>
          </a:xfrm>
          <a:prstGeom prst="rect">
            <a:avLst/>
          </a:prstGeom>
          <a:noFill/>
        </p:spPr>
        <p:txBody>
          <a:bodyPr wrap="square" rtlCol="0">
            <a:spAutoFit/>
          </a:bodyPr>
          <a:lstStyle/>
          <a:p>
            <a:r>
              <a:rPr lang="en-US" sz="2800" dirty="0"/>
              <a:t>4</a:t>
            </a:r>
          </a:p>
        </p:txBody>
      </p:sp>
      <p:sp>
        <p:nvSpPr>
          <p:cNvPr id="27" name="TextBox 26"/>
          <p:cNvSpPr txBox="1"/>
          <p:nvPr/>
        </p:nvSpPr>
        <p:spPr>
          <a:xfrm>
            <a:off x="8905743" y="2313586"/>
            <a:ext cx="317944" cy="523220"/>
          </a:xfrm>
          <a:prstGeom prst="rect">
            <a:avLst/>
          </a:prstGeom>
          <a:noFill/>
        </p:spPr>
        <p:txBody>
          <a:bodyPr wrap="square" rtlCol="0">
            <a:spAutoFit/>
          </a:bodyPr>
          <a:lstStyle/>
          <a:p>
            <a:r>
              <a:rPr lang="en-US" sz="2800" dirty="0"/>
              <a:t>5</a:t>
            </a:r>
          </a:p>
        </p:txBody>
      </p:sp>
      <p:sp>
        <p:nvSpPr>
          <p:cNvPr id="28" name="TextBox 27"/>
          <p:cNvSpPr txBox="1"/>
          <p:nvPr/>
        </p:nvSpPr>
        <p:spPr>
          <a:xfrm>
            <a:off x="10051405" y="3219551"/>
            <a:ext cx="317944" cy="523220"/>
          </a:xfrm>
          <a:prstGeom prst="rect">
            <a:avLst/>
          </a:prstGeom>
          <a:noFill/>
        </p:spPr>
        <p:txBody>
          <a:bodyPr wrap="square" rtlCol="0">
            <a:spAutoFit/>
          </a:bodyPr>
          <a:lstStyle/>
          <a:p>
            <a:r>
              <a:rPr lang="en-US" sz="2800" dirty="0"/>
              <a:t>8</a:t>
            </a:r>
          </a:p>
        </p:txBody>
      </p:sp>
      <p:sp>
        <p:nvSpPr>
          <p:cNvPr id="29" name="TextBox 28"/>
          <p:cNvSpPr txBox="1"/>
          <p:nvPr/>
        </p:nvSpPr>
        <p:spPr>
          <a:xfrm>
            <a:off x="11585615" y="2191493"/>
            <a:ext cx="317944" cy="523220"/>
          </a:xfrm>
          <a:prstGeom prst="rect">
            <a:avLst/>
          </a:prstGeom>
          <a:noFill/>
        </p:spPr>
        <p:txBody>
          <a:bodyPr wrap="square" rtlCol="0">
            <a:spAutoFit/>
          </a:bodyPr>
          <a:lstStyle/>
          <a:p>
            <a:r>
              <a:rPr lang="en-US" sz="2800" dirty="0"/>
              <a:t>9</a:t>
            </a:r>
          </a:p>
        </p:txBody>
      </p:sp>
      <p:sp>
        <p:nvSpPr>
          <p:cNvPr id="30" name="TextBox 29"/>
          <p:cNvSpPr txBox="1"/>
          <p:nvPr/>
        </p:nvSpPr>
        <p:spPr>
          <a:xfrm>
            <a:off x="9476612" y="1945007"/>
            <a:ext cx="619638" cy="523220"/>
          </a:xfrm>
          <a:prstGeom prst="rect">
            <a:avLst/>
          </a:prstGeom>
          <a:noFill/>
        </p:spPr>
        <p:txBody>
          <a:bodyPr wrap="square" rtlCol="0">
            <a:spAutoFit/>
          </a:bodyPr>
          <a:lstStyle/>
          <a:p>
            <a:r>
              <a:rPr lang="en-US" sz="2800" dirty="0"/>
              <a:t>10</a:t>
            </a:r>
          </a:p>
        </p:txBody>
      </p:sp>
      <p:sp>
        <p:nvSpPr>
          <p:cNvPr id="31" name="TextBox 30"/>
          <p:cNvSpPr txBox="1"/>
          <p:nvPr/>
        </p:nvSpPr>
        <p:spPr>
          <a:xfrm>
            <a:off x="9595471" y="2543695"/>
            <a:ext cx="317944" cy="523220"/>
          </a:xfrm>
          <a:prstGeom prst="rect">
            <a:avLst/>
          </a:prstGeom>
          <a:noFill/>
        </p:spPr>
        <p:txBody>
          <a:bodyPr wrap="square" rtlCol="0">
            <a:spAutoFit/>
          </a:bodyPr>
          <a:lstStyle/>
          <a:p>
            <a:r>
              <a:rPr lang="en-US" sz="2800" dirty="0"/>
              <a:t>7</a:t>
            </a:r>
          </a:p>
        </p:txBody>
      </p:sp>
      <p:sp>
        <p:nvSpPr>
          <p:cNvPr id="33" name="TextBox 32"/>
          <p:cNvSpPr txBox="1"/>
          <p:nvPr/>
        </p:nvSpPr>
        <p:spPr>
          <a:xfrm>
            <a:off x="179039" y="1528614"/>
            <a:ext cx="7534656" cy="2605842"/>
          </a:xfrm>
          <a:prstGeom prst="rect">
            <a:avLst/>
          </a:prstGeom>
          <a:noFill/>
        </p:spPr>
        <p:txBody>
          <a:bodyPr wrap="square" rtlCol="0">
            <a:spAutoFit/>
          </a:bodyPr>
          <a:lstStyle/>
          <a:p>
            <a:pPr>
              <a:spcBef>
                <a:spcPts val="200"/>
              </a:spcBef>
            </a:pPr>
            <a:r>
              <a:rPr lang="en-US" sz="1600" dirty="0" err="1">
                <a:latin typeface="Courier New" panose="02070309020205020404" pitchFamily="49" charset="0"/>
                <a:cs typeface="Courier New" panose="02070309020205020404" pitchFamily="49" charset="0"/>
              </a:rPr>
              <a:t>KruskalMST</a:t>
            </a:r>
            <a:r>
              <a:rPr lang="en-US" sz="1600" dirty="0">
                <a:latin typeface="Courier New" panose="02070309020205020404" pitchFamily="49" charset="0"/>
                <a:cs typeface="Courier New" panose="02070309020205020404" pitchFamily="49" charset="0"/>
              </a:rPr>
              <a:t>(Graph G) </a:t>
            </a:r>
          </a:p>
          <a:p>
            <a:pPr>
              <a:spcBef>
                <a:spcPts val="200"/>
              </a:spcBef>
            </a:pPr>
            <a:r>
              <a:rPr lang="en-US" sz="1600" dirty="0">
                <a:latin typeface="Courier New" panose="02070309020205020404" pitchFamily="49" charset="0"/>
                <a:cs typeface="Courier New" panose="02070309020205020404" pitchFamily="49" charset="0"/>
              </a:rPr>
              <a:t>   initialize each vertex to be its own component</a:t>
            </a:r>
            <a:endParaRPr lang="en-US" sz="1600" b="0" dirty="0">
              <a:latin typeface="Courier New" panose="02070309020205020404" pitchFamily="49" charset="0"/>
              <a:cs typeface="Courier New" panose="02070309020205020404" pitchFamily="49" charset="0"/>
            </a:endParaRPr>
          </a:p>
          <a:p>
            <a:pPr>
              <a:spcBef>
                <a:spcPts val="200"/>
              </a:spcBef>
            </a:pPr>
            <a:r>
              <a:rPr lang="en-US" sz="1600" dirty="0">
                <a:latin typeface="Courier New" panose="02070309020205020404" pitchFamily="49" charset="0"/>
                <a:cs typeface="Courier New" panose="02070309020205020404" pitchFamily="49" charset="0"/>
              </a:rPr>
              <a:t>	sort the edges by weight</a:t>
            </a:r>
          </a:p>
          <a:p>
            <a:pPr>
              <a:spcBef>
                <a:spcPts val="200"/>
              </a:spcBef>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foreach</a:t>
            </a:r>
            <a:r>
              <a:rPr lang="en-US" sz="1600" dirty="0">
                <a:latin typeface="Courier New" panose="02070309020205020404" pitchFamily="49" charset="0"/>
                <a:cs typeface="Courier New" panose="02070309020205020404" pitchFamily="49" charset="0"/>
              </a:rPr>
              <a:t>(edge (u, v) in sorted order){</a:t>
            </a:r>
          </a:p>
          <a:p>
            <a:pPr>
              <a:spcBef>
                <a:spcPts val="200"/>
              </a:spcBef>
            </a:pPr>
            <a:r>
              <a:rPr lang="en-US" sz="1600" dirty="0">
                <a:latin typeface="Courier New" panose="02070309020205020404" pitchFamily="49" charset="0"/>
                <a:cs typeface="Courier New" panose="02070309020205020404" pitchFamily="49" charset="0"/>
              </a:rPr>
              <a:t>		if(u and v are in different components){</a:t>
            </a:r>
          </a:p>
          <a:p>
            <a:pPr>
              <a:spcBef>
                <a:spcPts val="200"/>
              </a:spcBef>
            </a:pPr>
            <a:r>
              <a:rPr lang="en-US" sz="1600" dirty="0">
                <a:latin typeface="Courier New" panose="02070309020205020404" pitchFamily="49" charset="0"/>
                <a:cs typeface="Courier New" panose="02070309020205020404" pitchFamily="49" charset="0"/>
              </a:rPr>
              <a:t>			add (</a:t>
            </a:r>
            <a:r>
              <a:rPr lang="en-US" sz="1600" dirty="0" err="1">
                <a:latin typeface="Courier New" panose="02070309020205020404" pitchFamily="49" charset="0"/>
                <a:cs typeface="Courier New" panose="02070309020205020404" pitchFamily="49" charset="0"/>
              </a:rPr>
              <a:t>u,v</a:t>
            </a:r>
            <a:r>
              <a:rPr lang="en-US" sz="1600" dirty="0">
                <a:latin typeface="Courier New" panose="02070309020205020404" pitchFamily="49" charset="0"/>
                <a:cs typeface="Courier New" panose="02070309020205020404" pitchFamily="49" charset="0"/>
              </a:rPr>
              <a:t>) to the MST</a:t>
            </a:r>
          </a:p>
          <a:p>
            <a:pPr>
              <a:spcBef>
                <a:spcPts val="200"/>
              </a:spcBef>
            </a:pPr>
            <a:r>
              <a:rPr lang="en-US" sz="1600" dirty="0">
                <a:latin typeface="Courier New" panose="02070309020205020404" pitchFamily="49" charset="0"/>
                <a:cs typeface="Courier New" panose="02070309020205020404" pitchFamily="49" charset="0"/>
              </a:rPr>
              <a:t>			Update u and v to be in the same component</a:t>
            </a:r>
          </a:p>
          <a:p>
            <a:pPr>
              <a:spcBef>
                <a:spcPts val="200"/>
              </a:spcBef>
            </a:pPr>
            <a:r>
              <a:rPr lang="en-US" sz="1600" dirty="0">
                <a:latin typeface="Courier New" panose="02070309020205020404" pitchFamily="49" charset="0"/>
                <a:cs typeface="Courier New" panose="02070309020205020404" pitchFamily="49" charset="0"/>
              </a:rPr>
              <a:t>		}</a:t>
            </a:r>
          </a:p>
          <a:p>
            <a:pPr>
              <a:spcBef>
                <a:spcPts val="200"/>
              </a:spcBef>
            </a:pPr>
            <a:r>
              <a:rPr lang="en-US" sz="1600" dirty="0">
                <a:latin typeface="Courier New" panose="02070309020205020404" pitchFamily="49" charset="0"/>
                <a:cs typeface="Courier New" panose="02070309020205020404" pitchFamily="49" charset="0"/>
              </a:rPr>
              <a:t>	}</a:t>
            </a:r>
            <a:endParaRPr lang="en-US" sz="1600" dirty="0"/>
          </a:p>
        </p:txBody>
      </p:sp>
      <p:graphicFrame>
        <p:nvGraphicFramePr>
          <p:cNvPr id="44" name="Table 43"/>
          <p:cNvGraphicFramePr>
            <a:graphicFrameLocks noGrp="1"/>
          </p:cNvGraphicFramePr>
          <p:nvPr/>
        </p:nvGraphicFramePr>
        <p:xfrm>
          <a:off x="1519295" y="4036208"/>
          <a:ext cx="4778313" cy="2560320"/>
        </p:xfrm>
        <a:graphic>
          <a:graphicData uri="http://schemas.openxmlformats.org/drawingml/2006/table">
            <a:tbl>
              <a:tblPr firstRow="1" bandRow="1">
                <a:tableStyleId>{5C22544A-7EE6-4342-B048-85BDC9FD1C3A}</a:tableStyleId>
              </a:tblPr>
              <a:tblGrid>
                <a:gridCol w="1592771">
                  <a:extLst>
                    <a:ext uri="{9D8B030D-6E8A-4147-A177-3AD203B41FA5}">
                      <a16:colId xmlns:a16="http://schemas.microsoft.com/office/drawing/2014/main" val="20000"/>
                    </a:ext>
                  </a:extLst>
                </a:gridCol>
                <a:gridCol w="1176269">
                  <a:extLst>
                    <a:ext uri="{9D8B030D-6E8A-4147-A177-3AD203B41FA5}">
                      <a16:colId xmlns:a16="http://schemas.microsoft.com/office/drawing/2014/main" val="20001"/>
                    </a:ext>
                  </a:extLst>
                </a:gridCol>
                <a:gridCol w="2009273">
                  <a:extLst>
                    <a:ext uri="{9D8B030D-6E8A-4147-A177-3AD203B41FA5}">
                      <a16:colId xmlns:a16="http://schemas.microsoft.com/office/drawing/2014/main" val="20002"/>
                    </a:ext>
                  </a:extLst>
                </a:gridCol>
              </a:tblGrid>
              <a:tr h="0">
                <a:tc>
                  <a:txBody>
                    <a:bodyPr/>
                    <a:lstStyle/>
                    <a:p>
                      <a:r>
                        <a:rPr lang="en-US" sz="2200" dirty="0"/>
                        <a:t>Edge</a:t>
                      </a:r>
                    </a:p>
                  </a:txBody>
                  <a:tcPr/>
                </a:tc>
                <a:tc>
                  <a:txBody>
                    <a:bodyPr/>
                    <a:lstStyle/>
                    <a:p>
                      <a:r>
                        <a:rPr lang="en-US" sz="2200" dirty="0"/>
                        <a:t>Include?</a:t>
                      </a:r>
                    </a:p>
                  </a:txBody>
                  <a:tcPr/>
                </a:tc>
                <a:tc>
                  <a:txBody>
                    <a:bodyPr/>
                    <a:lstStyle/>
                    <a:p>
                      <a:r>
                        <a:rPr lang="en-US" sz="2200" dirty="0"/>
                        <a:t>Reason</a:t>
                      </a:r>
                    </a:p>
                  </a:txBody>
                  <a:tcPr/>
                </a:tc>
                <a:extLst>
                  <a:ext uri="{0D108BD9-81ED-4DB2-BD59-A6C34878D82A}">
                    <a16:rowId xmlns:a16="http://schemas.microsoft.com/office/drawing/2014/main" val="10000"/>
                  </a:ext>
                </a:extLst>
              </a:tr>
              <a:tr h="370840">
                <a:tc>
                  <a:txBody>
                    <a:bodyPr/>
                    <a:lstStyle/>
                    <a:p>
                      <a:r>
                        <a:rPr lang="en-US" sz="2200" dirty="0"/>
                        <a:t>(A,C)</a:t>
                      </a:r>
                    </a:p>
                  </a:txBody>
                  <a:tcPr/>
                </a:tc>
                <a:tc>
                  <a:txBody>
                    <a:bodyPr/>
                    <a:lstStyle/>
                    <a:p>
                      <a:r>
                        <a:rPr lang="en-US" sz="2200" dirty="0"/>
                        <a:t>Yes</a:t>
                      </a:r>
                    </a:p>
                  </a:txBody>
                  <a:tcPr/>
                </a:tc>
                <a:tc>
                  <a:txBody>
                    <a:bodyPr/>
                    <a:lstStyle/>
                    <a:p>
                      <a:endParaRPr lang="en-US" sz="2200"/>
                    </a:p>
                  </a:txBody>
                  <a:tcPr/>
                </a:tc>
                <a:extLst>
                  <a:ext uri="{0D108BD9-81ED-4DB2-BD59-A6C34878D82A}">
                    <a16:rowId xmlns:a16="http://schemas.microsoft.com/office/drawing/2014/main" val="10001"/>
                  </a:ext>
                </a:extLst>
              </a:tr>
              <a:tr h="370840">
                <a:tc>
                  <a:txBody>
                    <a:bodyPr/>
                    <a:lstStyle/>
                    <a:p>
                      <a:r>
                        <a:rPr lang="en-US" sz="2200" dirty="0"/>
                        <a:t>(C,E)</a:t>
                      </a:r>
                    </a:p>
                  </a:txBody>
                  <a:tcPr/>
                </a:tc>
                <a:tc>
                  <a:txBody>
                    <a:bodyPr/>
                    <a:lstStyle/>
                    <a:p>
                      <a:r>
                        <a:rPr lang="en-US" sz="2200" dirty="0"/>
                        <a:t>Yes</a:t>
                      </a:r>
                    </a:p>
                  </a:txBody>
                  <a:tcPr/>
                </a:tc>
                <a:tc>
                  <a:txBody>
                    <a:bodyPr/>
                    <a:lstStyle/>
                    <a:p>
                      <a:endParaRPr lang="en-US" sz="2200"/>
                    </a:p>
                  </a:txBody>
                  <a:tcPr/>
                </a:tc>
                <a:extLst>
                  <a:ext uri="{0D108BD9-81ED-4DB2-BD59-A6C34878D82A}">
                    <a16:rowId xmlns:a16="http://schemas.microsoft.com/office/drawing/2014/main" val="10002"/>
                  </a:ext>
                </a:extLst>
              </a:tr>
              <a:tr h="370840">
                <a:tc>
                  <a:txBody>
                    <a:bodyPr/>
                    <a:lstStyle/>
                    <a:p>
                      <a:r>
                        <a:rPr lang="en-US" sz="2200" dirty="0"/>
                        <a:t>(A,B)</a:t>
                      </a:r>
                    </a:p>
                  </a:txBody>
                  <a:tcPr/>
                </a:tc>
                <a:tc>
                  <a:txBody>
                    <a:bodyPr/>
                    <a:lstStyle/>
                    <a:p>
                      <a:r>
                        <a:rPr lang="en-US" sz="2200" dirty="0"/>
                        <a:t>Yes</a:t>
                      </a:r>
                    </a:p>
                  </a:txBody>
                  <a:tcPr/>
                </a:tc>
                <a:tc>
                  <a:txBody>
                    <a:bodyPr/>
                    <a:lstStyle/>
                    <a:p>
                      <a:endParaRPr lang="en-US" sz="2200" dirty="0"/>
                    </a:p>
                  </a:txBody>
                  <a:tcPr/>
                </a:tc>
                <a:extLst>
                  <a:ext uri="{0D108BD9-81ED-4DB2-BD59-A6C34878D82A}">
                    <a16:rowId xmlns:a16="http://schemas.microsoft.com/office/drawing/2014/main" val="10003"/>
                  </a:ext>
                </a:extLst>
              </a:tr>
              <a:tr h="370840">
                <a:tc>
                  <a:txBody>
                    <a:bodyPr/>
                    <a:lstStyle/>
                    <a:p>
                      <a:r>
                        <a:rPr lang="en-US" sz="2200" dirty="0"/>
                        <a:t>(A,D)</a:t>
                      </a:r>
                    </a:p>
                  </a:txBody>
                  <a:tcPr/>
                </a:tc>
                <a:tc>
                  <a:txBody>
                    <a:bodyPr/>
                    <a:lstStyle/>
                    <a:p>
                      <a:r>
                        <a:rPr lang="en-US" sz="2200" dirty="0"/>
                        <a:t>Yes</a:t>
                      </a:r>
                    </a:p>
                  </a:txBody>
                  <a:tcPr/>
                </a:tc>
                <a:tc>
                  <a:txBody>
                    <a:bodyPr/>
                    <a:lstStyle/>
                    <a:p>
                      <a:endParaRPr lang="en-US" sz="2200" dirty="0"/>
                    </a:p>
                  </a:txBody>
                  <a:tcPr/>
                </a:tc>
                <a:extLst>
                  <a:ext uri="{0D108BD9-81ED-4DB2-BD59-A6C34878D82A}">
                    <a16:rowId xmlns:a16="http://schemas.microsoft.com/office/drawing/2014/main" val="10004"/>
                  </a:ext>
                </a:extLst>
              </a:tr>
              <a:tr h="370840">
                <a:tc>
                  <a:txBody>
                    <a:bodyPr/>
                    <a:lstStyle/>
                    <a:p>
                      <a:r>
                        <a:rPr lang="en-US" sz="2200" dirty="0"/>
                        <a:t>(C,D)</a:t>
                      </a:r>
                    </a:p>
                  </a:txBody>
                  <a:tcPr/>
                </a:tc>
                <a:tc>
                  <a:txBody>
                    <a:bodyPr/>
                    <a:lstStyle/>
                    <a:p>
                      <a:r>
                        <a:rPr lang="en-US" sz="2200" dirty="0"/>
                        <a:t>No</a:t>
                      </a:r>
                    </a:p>
                  </a:txBody>
                  <a:tcPr/>
                </a:tc>
                <a:tc>
                  <a:txBody>
                    <a:bodyPr/>
                    <a:lstStyle/>
                    <a:p>
                      <a:r>
                        <a:rPr lang="en-US" sz="2200" dirty="0"/>
                        <a:t>Cycle A,C,D,A</a:t>
                      </a:r>
                    </a:p>
                  </a:txBody>
                  <a:tcPr/>
                </a:tc>
                <a:extLst>
                  <a:ext uri="{0D108BD9-81ED-4DB2-BD59-A6C34878D82A}">
                    <a16:rowId xmlns:a16="http://schemas.microsoft.com/office/drawing/2014/main" val="10005"/>
                  </a:ext>
                </a:extLst>
              </a:tr>
            </a:tbl>
          </a:graphicData>
        </a:graphic>
      </p:graphicFrame>
      <p:graphicFrame>
        <p:nvGraphicFramePr>
          <p:cNvPr id="45" name="Table 44"/>
          <p:cNvGraphicFramePr>
            <a:graphicFrameLocks noGrp="1"/>
          </p:cNvGraphicFramePr>
          <p:nvPr/>
        </p:nvGraphicFramePr>
        <p:xfrm>
          <a:off x="6600482" y="4013225"/>
          <a:ext cx="4778313" cy="2560320"/>
        </p:xfrm>
        <a:graphic>
          <a:graphicData uri="http://schemas.openxmlformats.org/drawingml/2006/table">
            <a:tbl>
              <a:tblPr firstRow="1" bandRow="1">
                <a:tableStyleId>{5C22544A-7EE6-4342-B048-85BDC9FD1C3A}</a:tableStyleId>
              </a:tblPr>
              <a:tblGrid>
                <a:gridCol w="1725371">
                  <a:extLst>
                    <a:ext uri="{9D8B030D-6E8A-4147-A177-3AD203B41FA5}">
                      <a16:colId xmlns:a16="http://schemas.microsoft.com/office/drawing/2014/main" val="20000"/>
                    </a:ext>
                  </a:extLst>
                </a:gridCol>
                <a:gridCol w="791998">
                  <a:extLst>
                    <a:ext uri="{9D8B030D-6E8A-4147-A177-3AD203B41FA5}">
                      <a16:colId xmlns:a16="http://schemas.microsoft.com/office/drawing/2014/main" val="20001"/>
                    </a:ext>
                  </a:extLst>
                </a:gridCol>
                <a:gridCol w="2260944">
                  <a:extLst>
                    <a:ext uri="{9D8B030D-6E8A-4147-A177-3AD203B41FA5}">
                      <a16:colId xmlns:a16="http://schemas.microsoft.com/office/drawing/2014/main" val="20002"/>
                    </a:ext>
                  </a:extLst>
                </a:gridCol>
              </a:tblGrid>
              <a:tr h="0">
                <a:tc>
                  <a:txBody>
                    <a:bodyPr/>
                    <a:lstStyle/>
                    <a:p>
                      <a:r>
                        <a:rPr lang="en-US" sz="2200" dirty="0"/>
                        <a:t>Edge (cont.)</a:t>
                      </a:r>
                    </a:p>
                  </a:txBody>
                  <a:tcPr/>
                </a:tc>
                <a:tc>
                  <a:txBody>
                    <a:bodyPr/>
                    <a:lstStyle/>
                    <a:p>
                      <a:r>
                        <a:rPr lang="en-US" sz="2200" dirty="0" err="1"/>
                        <a:t>Inc</a:t>
                      </a:r>
                      <a:r>
                        <a:rPr lang="en-US" sz="2200" dirty="0"/>
                        <a:t>?</a:t>
                      </a:r>
                    </a:p>
                  </a:txBody>
                  <a:tcPr/>
                </a:tc>
                <a:tc>
                  <a:txBody>
                    <a:bodyPr/>
                    <a:lstStyle/>
                    <a:p>
                      <a:r>
                        <a:rPr lang="en-US" sz="2200" dirty="0"/>
                        <a:t>Reason</a:t>
                      </a:r>
                    </a:p>
                  </a:txBody>
                  <a:tcPr/>
                </a:tc>
                <a:extLst>
                  <a:ext uri="{0D108BD9-81ED-4DB2-BD59-A6C34878D82A}">
                    <a16:rowId xmlns:a16="http://schemas.microsoft.com/office/drawing/2014/main" val="10000"/>
                  </a:ext>
                </a:extLst>
              </a:tr>
              <a:tr h="370840">
                <a:tc>
                  <a:txBody>
                    <a:bodyPr/>
                    <a:lstStyle/>
                    <a:p>
                      <a:r>
                        <a:rPr lang="en-US" sz="2200" dirty="0"/>
                        <a:t>(B,F)</a:t>
                      </a:r>
                    </a:p>
                  </a:txBody>
                  <a:tcPr/>
                </a:tc>
                <a:tc>
                  <a:txBody>
                    <a:bodyPr/>
                    <a:lstStyle/>
                    <a:p>
                      <a:r>
                        <a:rPr lang="en-US" sz="2200" dirty="0"/>
                        <a:t>Yes</a:t>
                      </a:r>
                    </a:p>
                  </a:txBody>
                  <a:tcPr/>
                </a:tc>
                <a:tc>
                  <a:txBody>
                    <a:bodyPr/>
                    <a:lstStyle/>
                    <a:p>
                      <a:endParaRPr lang="en-US" sz="2200" dirty="0"/>
                    </a:p>
                  </a:txBody>
                  <a:tcPr/>
                </a:tc>
                <a:extLst>
                  <a:ext uri="{0D108BD9-81ED-4DB2-BD59-A6C34878D82A}">
                    <a16:rowId xmlns:a16="http://schemas.microsoft.com/office/drawing/2014/main" val="10001"/>
                  </a:ext>
                </a:extLst>
              </a:tr>
              <a:tr h="370840">
                <a:tc>
                  <a:txBody>
                    <a:bodyPr/>
                    <a:lstStyle/>
                    <a:p>
                      <a:r>
                        <a:rPr lang="en-US" sz="2200" dirty="0"/>
                        <a:t>(D,E)</a:t>
                      </a:r>
                    </a:p>
                  </a:txBody>
                  <a:tcPr/>
                </a:tc>
                <a:tc>
                  <a:txBody>
                    <a:bodyPr/>
                    <a:lstStyle/>
                    <a:p>
                      <a:r>
                        <a:rPr lang="en-US" sz="2200" dirty="0"/>
                        <a:t>No</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Cycle A,C,E,D,A</a:t>
                      </a:r>
                    </a:p>
                  </a:txBody>
                  <a:tcPr/>
                </a:tc>
                <a:extLst>
                  <a:ext uri="{0D108BD9-81ED-4DB2-BD59-A6C34878D82A}">
                    <a16:rowId xmlns:a16="http://schemas.microsoft.com/office/drawing/2014/main" val="10002"/>
                  </a:ext>
                </a:extLst>
              </a:tr>
              <a:tr h="370840">
                <a:tc>
                  <a:txBody>
                    <a:bodyPr/>
                    <a:lstStyle/>
                    <a:p>
                      <a:r>
                        <a:rPr lang="en-US" sz="2200" dirty="0"/>
                        <a:t>(D,F)</a:t>
                      </a:r>
                    </a:p>
                  </a:txBody>
                  <a:tcPr/>
                </a:tc>
                <a:tc>
                  <a:txBody>
                    <a:bodyPr/>
                    <a:lstStyle/>
                    <a:p>
                      <a:r>
                        <a:rPr lang="en-US" sz="2200" dirty="0"/>
                        <a:t>No</a:t>
                      </a:r>
                    </a:p>
                  </a:txBody>
                  <a:tcPr/>
                </a:tc>
                <a:tc>
                  <a:txBody>
                    <a:bodyPr/>
                    <a:lstStyle/>
                    <a:p>
                      <a:r>
                        <a:rPr lang="en-US" sz="2200" dirty="0"/>
                        <a:t>Cycle A,D,F,B,A</a:t>
                      </a:r>
                    </a:p>
                  </a:txBody>
                  <a:tcPr/>
                </a:tc>
                <a:extLst>
                  <a:ext uri="{0D108BD9-81ED-4DB2-BD59-A6C34878D82A}">
                    <a16:rowId xmlns:a16="http://schemas.microsoft.com/office/drawing/2014/main" val="10003"/>
                  </a:ext>
                </a:extLst>
              </a:tr>
              <a:tr h="370840">
                <a:tc>
                  <a:txBody>
                    <a:bodyPr/>
                    <a:lstStyle/>
                    <a:p>
                      <a:r>
                        <a:rPr lang="en-US" sz="2200" dirty="0"/>
                        <a:t>(E,F)</a:t>
                      </a:r>
                    </a:p>
                  </a:txBody>
                  <a:tcPr/>
                </a:tc>
                <a:tc>
                  <a:txBody>
                    <a:bodyPr/>
                    <a:lstStyle/>
                    <a:p>
                      <a:r>
                        <a:rPr lang="en-US" sz="2200" dirty="0"/>
                        <a:t>No</a:t>
                      </a:r>
                    </a:p>
                  </a:txBody>
                  <a:tcPr/>
                </a:tc>
                <a:tc>
                  <a:txBody>
                    <a:bodyPr/>
                    <a:lstStyle/>
                    <a:p>
                      <a:r>
                        <a:rPr lang="en-US" sz="2200" dirty="0"/>
                        <a:t>Cycle A,C,E,F,D,A</a:t>
                      </a:r>
                    </a:p>
                  </a:txBody>
                  <a:tcPr/>
                </a:tc>
                <a:extLst>
                  <a:ext uri="{0D108BD9-81ED-4DB2-BD59-A6C34878D82A}">
                    <a16:rowId xmlns:a16="http://schemas.microsoft.com/office/drawing/2014/main" val="10004"/>
                  </a:ext>
                </a:extLst>
              </a:tr>
              <a:tr h="370840">
                <a:tc>
                  <a:txBody>
                    <a:bodyPr/>
                    <a:lstStyle/>
                    <a:p>
                      <a:r>
                        <a:rPr lang="en-US" sz="2200" dirty="0"/>
                        <a:t>(C,F)</a:t>
                      </a:r>
                    </a:p>
                  </a:txBody>
                  <a:tcPr/>
                </a:tc>
                <a:tc>
                  <a:txBody>
                    <a:bodyPr/>
                    <a:lstStyle/>
                    <a:p>
                      <a:r>
                        <a:rPr lang="en-US" sz="2200" dirty="0"/>
                        <a:t>No</a:t>
                      </a:r>
                    </a:p>
                  </a:txBody>
                  <a:tcPr/>
                </a:tc>
                <a:tc>
                  <a:txBody>
                    <a:bodyPr/>
                    <a:lstStyle/>
                    <a:p>
                      <a:r>
                        <a:rPr lang="en-US" sz="2200" dirty="0"/>
                        <a:t>Cycle C,A,B,F,C</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091588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mph" presetSubtype="2" fill="hold" nodeType="withEffect">
                                  <p:stCondLst>
                                    <p:cond delay="0"/>
                                  </p:stCondLst>
                                  <p:childTnLst>
                                    <p:animClr clrSpc="rgb" dir="cw">
                                      <p:cBhvr>
                                        <p:cTn id="6" dur="2000" fill="hold"/>
                                        <p:tgtEl>
                                          <p:spTgt spid="15"/>
                                        </p:tgtEl>
                                        <p:attrNameLst>
                                          <p:attrName>stroke.color</p:attrName>
                                        </p:attrNameLst>
                                      </p:cBhvr>
                                      <p:to>
                                        <a:srgbClr val="00B050"/>
                                      </p:to>
                                    </p:animClr>
                                    <p:set>
                                      <p:cBhvr>
                                        <p:cTn id="7" dur="2000" fill="hold"/>
                                        <p:tgtEl>
                                          <p:spTgt spid="15"/>
                                        </p:tgtEl>
                                        <p:attrNameLst>
                                          <p:attrName>stroke.on</p:attrName>
                                        </p:attrNameLst>
                                      </p:cBhvr>
                                      <p:to>
                                        <p:strVal val="true"/>
                                      </p:to>
                                    </p:set>
                                  </p:childTnLst>
                                </p:cTn>
                              </p:par>
                              <p:par>
                                <p:cTn id="8" presetID="7" presetClass="emph" presetSubtype="2" fill="hold" nodeType="withEffect">
                                  <p:stCondLst>
                                    <p:cond delay="0"/>
                                  </p:stCondLst>
                                  <p:childTnLst>
                                    <p:animClr clrSpc="rgb" dir="cw">
                                      <p:cBhvr>
                                        <p:cTn id="9" dur="2000" fill="hold"/>
                                        <p:tgtEl>
                                          <p:spTgt spid="16"/>
                                        </p:tgtEl>
                                        <p:attrNameLst>
                                          <p:attrName>stroke.color</p:attrName>
                                        </p:attrNameLst>
                                      </p:cBhvr>
                                      <p:to>
                                        <a:srgbClr val="00B050"/>
                                      </p:to>
                                    </p:animClr>
                                    <p:set>
                                      <p:cBhvr>
                                        <p:cTn id="10" dur="2000" fill="hold"/>
                                        <p:tgtEl>
                                          <p:spTgt spid="16"/>
                                        </p:tgtEl>
                                        <p:attrNameLst>
                                          <p:attrName>stroke.on</p:attrName>
                                        </p:attrNameLst>
                                      </p:cBhvr>
                                      <p:to>
                                        <p:strVal val="true"/>
                                      </p:to>
                                    </p:set>
                                  </p:childTnLst>
                                </p:cTn>
                              </p:par>
                              <p:par>
                                <p:cTn id="11" presetID="7" presetClass="emph" presetSubtype="2" fill="hold" nodeType="withEffect">
                                  <p:stCondLst>
                                    <p:cond delay="0"/>
                                  </p:stCondLst>
                                  <p:childTnLst>
                                    <p:animClr clrSpc="rgb" dir="cw">
                                      <p:cBhvr>
                                        <p:cTn id="12" dur="2000" fill="hold"/>
                                        <p:tgtEl>
                                          <p:spTgt spid="12"/>
                                        </p:tgtEl>
                                        <p:attrNameLst>
                                          <p:attrName>stroke.color</p:attrName>
                                        </p:attrNameLst>
                                      </p:cBhvr>
                                      <p:to>
                                        <a:srgbClr val="00B050"/>
                                      </p:to>
                                    </p:animClr>
                                    <p:set>
                                      <p:cBhvr>
                                        <p:cTn id="13" dur="2000" fill="hold"/>
                                        <p:tgtEl>
                                          <p:spTgt spid="12"/>
                                        </p:tgtEl>
                                        <p:attrNameLst>
                                          <p:attrName>stroke.on</p:attrName>
                                        </p:attrNameLst>
                                      </p:cBhvr>
                                      <p:to>
                                        <p:strVal val="true"/>
                                      </p:to>
                                    </p:set>
                                  </p:childTnLst>
                                </p:cTn>
                              </p:par>
                              <p:par>
                                <p:cTn id="14" presetID="7" presetClass="emph" presetSubtype="2" fill="hold" nodeType="withEffect">
                                  <p:stCondLst>
                                    <p:cond delay="0"/>
                                  </p:stCondLst>
                                  <p:childTnLst>
                                    <p:animClr clrSpc="rgb" dir="cw">
                                      <p:cBhvr>
                                        <p:cTn id="15" dur="2000" fill="hold"/>
                                        <p:tgtEl>
                                          <p:spTgt spid="13"/>
                                        </p:tgtEl>
                                        <p:attrNameLst>
                                          <p:attrName>stroke.color</p:attrName>
                                        </p:attrNameLst>
                                      </p:cBhvr>
                                      <p:to>
                                        <a:srgbClr val="00B050"/>
                                      </p:to>
                                    </p:animClr>
                                    <p:set>
                                      <p:cBhvr>
                                        <p:cTn id="16" dur="2000" fill="hold"/>
                                        <p:tgtEl>
                                          <p:spTgt spid="13"/>
                                        </p:tgtEl>
                                        <p:attrNameLst>
                                          <p:attrName>stroke.on</p:attrName>
                                        </p:attrNameLst>
                                      </p:cBhvr>
                                      <p:to>
                                        <p:strVal val="true"/>
                                      </p:to>
                                    </p:set>
                                  </p:childTnLst>
                                </p:cTn>
                              </p:par>
                              <p:par>
                                <p:cTn id="17" presetID="7" presetClass="emph" presetSubtype="2" fill="hold" nodeType="withEffect">
                                  <p:stCondLst>
                                    <p:cond delay="0"/>
                                  </p:stCondLst>
                                  <p:childTnLst>
                                    <p:animClr clrSpc="rgb" dir="cw">
                                      <p:cBhvr>
                                        <p:cTn id="18" dur="2000" fill="hold"/>
                                        <p:tgtEl>
                                          <p:spTgt spid="14"/>
                                        </p:tgtEl>
                                        <p:attrNameLst>
                                          <p:attrName>stroke.color</p:attrName>
                                        </p:attrNameLst>
                                      </p:cBhvr>
                                      <p:to>
                                        <a:srgbClr val="FF0000"/>
                                      </p:to>
                                    </p:animClr>
                                    <p:set>
                                      <p:cBhvr>
                                        <p:cTn id="19" dur="2000" fill="hold"/>
                                        <p:tgtEl>
                                          <p:spTgt spid="14"/>
                                        </p:tgtEl>
                                        <p:attrNameLst>
                                          <p:attrName>stroke.on</p:attrName>
                                        </p:attrNameLst>
                                      </p:cBhvr>
                                      <p:to>
                                        <p:strVal val="true"/>
                                      </p:to>
                                    </p:set>
                                  </p:childTnLst>
                                </p:cTn>
                              </p:par>
                              <p:par>
                                <p:cTn id="20" presetID="7" presetClass="emph" presetSubtype="2" fill="hold" nodeType="withEffect">
                                  <p:stCondLst>
                                    <p:cond delay="0"/>
                                  </p:stCondLst>
                                  <p:childTnLst>
                                    <p:animClr clrSpc="rgb" dir="cw">
                                      <p:cBhvr>
                                        <p:cTn id="21" dur="2000" fill="hold"/>
                                        <p:tgtEl>
                                          <p:spTgt spid="19"/>
                                        </p:tgtEl>
                                        <p:attrNameLst>
                                          <p:attrName>stroke.color</p:attrName>
                                        </p:attrNameLst>
                                      </p:cBhvr>
                                      <p:to>
                                        <a:srgbClr val="00B050"/>
                                      </p:to>
                                    </p:animClr>
                                    <p:set>
                                      <p:cBhvr>
                                        <p:cTn id="22" dur="2000" fill="hold"/>
                                        <p:tgtEl>
                                          <p:spTgt spid="19"/>
                                        </p:tgtEl>
                                        <p:attrNameLst>
                                          <p:attrName>stroke.on</p:attrName>
                                        </p:attrNameLst>
                                      </p:cBhvr>
                                      <p:to>
                                        <p:strVal val="true"/>
                                      </p:to>
                                    </p:set>
                                  </p:childTnLst>
                                </p:cTn>
                              </p:par>
                              <p:par>
                                <p:cTn id="23" presetID="7" presetClass="emph" presetSubtype="2" fill="hold" nodeType="withEffect">
                                  <p:stCondLst>
                                    <p:cond delay="0"/>
                                  </p:stCondLst>
                                  <p:childTnLst>
                                    <p:animClr clrSpc="rgb" dir="cw">
                                      <p:cBhvr>
                                        <p:cTn id="24" dur="2000" fill="hold"/>
                                        <p:tgtEl>
                                          <p:spTgt spid="20"/>
                                        </p:tgtEl>
                                        <p:attrNameLst>
                                          <p:attrName>stroke.color</p:attrName>
                                        </p:attrNameLst>
                                      </p:cBhvr>
                                      <p:to>
                                        <a:srgbClr val="FF0000"/>
                                      </p:to>
                                    </p:animClr>
                                    <p:set>
                                      <p:cBhvr>
                                        <p:cTn id="25" dur="2000" fill="hold"/>
                                        <p:tgtEl>
                                          <p:spTgt spid="20"/>
                                        </p:tgtEl>
                                        <p:attrNameLst>
                                          <p:attrName>stroke.on</p:attrName>
                                        </p:attrNameLst>
                                      </p:cBhvr>
                                      <p:to>
                                        <p:strVal val="true"/>
                                      </p:to>
                                    </p:set>
                                  </p:childTnLst>
                                </p:cTn>
                              </p:par>
                              <p:par>
                                <p:cTn id="26" presetID="7" presetClass="emph" presetSubtype="2" fill="hold" nodeType="withEffect">
                                  <p:stCondLst>
                                    <p:cond delay="0"/>
                                  </p:stCondLst>
                                  <p:childTnLst>
                                    <p:animClr clrSpc="rgb" dir="cw">
                                      <p:cBhvr>
                                        <p:cTn id="27" dur="2000" fill="hold"/>
                                        <p:tgtEl>
                                          <p:spTgt spid="18"/>
                                        </p:tgtEl>
                                        <p:attrNameLst>
                                          <p:attrName>stroke.color</p:attrName>
                                        </p:attrNameLst>
                                      </p:cBhvr>
                                      <p:to>
                                        <a:srgbClr val="FF0000"/>
                                      </p:to>
                                    </p:animClr>
                                    <p:set>
                                      <p:cBhvr>
                                        <p:cTn id="28" dur="2000" fill="hold"/>
                                        <p:tgtEl>
                                          <p:spTgt spid="18"/>
                                        </p:tgtEl>
                                        <p:attrNameLst>
                                          <p:attrName>stroke.on</p:attrName>
                                        </p:attrNameLst>
                                      </p:cBhvr>
                                      <p:to>
                                        <p:strVal val="true"/>
                                      </p:to>
                                    </p:set>
                                  </p:childTnLst>
                                </p:cTn>
                              </p:par>
                              <p:par>
                                <p:cTn id="29" presetID="7" presetClass="emph" presetSubtype="2" fill="hold" nodeType="withEffect">
                                  <p:stCondLst>
                                    <p:cond delay="0"/>
                                  </p:stCondLst>
                                  <p:childTnLst>
                                    <p:animClr clrSpc="rgb" dir="cw">
                                      <p:cBhvr>
                                        <p:cTn id="30" dur="2000" fill="hold"/>
                                        <p:tgtEl>
                                          <p:spTgt spid="17"/>
                                        </p:tgtEl>
                                        <p:attrNameLst>
                                          <p:attrName>stroke.color</p:attrName>
                                        </p:attrNameLst>
                                      </p:cBhvr>
                                      <p:to>
                                        <a:srgbClr val="FF0000"/>
                                      </p:to>
                                    </p:animClr>
                                    <p:set>
                                      <p:cBhvr>
                                        <p:cTn id="31" dur="2000" fill="hold"/>
                                        <p:tgtEl>
                                          <p:spTgt spid="17"/>
                                        </p:tgtEl>
                                        <p:attrNameLst>
                                          <p:attrName>stroke.on</p:attrName>
                                        </p:attrNameLst>
                                      </p:cBhvr>
                                      <p:to>
                                        <p:strVal val="true"/>
                                      </p:to>
                                    </p:set>
                                  </p:childTnLst>
                                </p:cTn>
                              </p:par>
                              <p:par>
                                <p:cTn id="32" presetID="7" presetClass="emph" presetSubtype="2" fill="hold" nodeType="withEffect">
                                  <p:stCondLst>
                                    <p:cond delay="0"/>
                                  </p:stCondLst>
                                  <p:childTnLst>
                                    <p:animClr clrSpc="rgb" dir="cw">
                                      <p:cBhvr>
                                        <p:cTn id="33" dur="2000" fill="hold"/>
                                        <p:tgtEl>
                                          <p:spTgt spid="21"/>
                                        </p:tgtEl>
                                        <p:attrNameLst>
                                          <p:attrName>stroke.color</p:attrName>
                                        </p:attrNameLst>
                                      </p:cBhvr>
                                      <p:to>
                                        <a:srgbClr val="FF0000"/>
                                      </p:to>
                                    </p:animClr>
                                    <p:set>
                                      <p:cBhvr>
                                        <p:cTn id="34" dur="2000" fill="hold"/>
                                        <p:tgtEl>
                                          <p:spTgt spid="2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Code</a:t>
            </a:r>
          </a:p>
        </p:txBody>
      </p:sp>
      <mc:AlternateContent xmlns:mc="http://schemas.openxmlformats.org/markup-compatibility/2006" xmlns:a14="http://schemas.microsoft.com/office/drawing/2010/main">
        <mc:Choice Requires="a14">
          <p:sp>
            <p:nvSpPr>
              <p:cNvPr id="6" name="TextBox 5"/>
              <p:cNvSpPr txBox="1"/>
              <p:nvPr/>
            </p:nvSpPr>
            <p:spPr>
              <a:xfrm>
                <a:off x="575239" y="1041023"/>
                <a:ext cx="11187258" cy="5816977"/>
              </a:xfrm>
              <a:prstGeom prst="rect">
                <a:avLst/>
              </a:prstGeom>
              <a:noFill/>
            </p:spPr>
            <p:txBody>
              <a:bodyPr wrap="square" rtlCol="0">
                <a:spAutoFit/>
              </a:bodyPr>
              <a:lstStyle/>
              <a:p>
                <a:pPr>
                  <a:spcBef>
                    <a:spcPts val="200"/>
                  </a:spcBef>
                </a:pPr>
                <a:r>
                  <a:rPr lang="en-US" dirty="0" err="1">
                    <a:latin typeface="Courier New" panose="02070309020205020404" pitchFamily="49" charset="0"/>
                    <a:cs typeface="Courier New" panose="02070309020205020404" pitchFamily="49" charset="0"/>
                  </a:rPr>
                  <a:t>PrimMST</a:t>
                </a:r>
                <a:r>
                  <a:rPr lang="en-US" dirty="0">
                    <a:latin typeface="Courier New" panose="02070309020205020404" pitchFamily="49" charset="0"/>
                    <a:cs typeface="Courier New" panose="02070309020205020404" pitchFamily="49" charset="0"/>
                  </a:rPr>
                  <a:t>(Graph G) </a:t>
                </a:r>
              </a:p>
              <a:p>
                <a:pPr>
                  <a:spcBef>
                    <a:spcPts val="200"/>
                  </a:spcBef>
                </a:pPr>
                <a:r>
                  <a:rPr lang="en-US" dirty="0">
                    <a:latin typeface="Courier New" panose="02070309020205020404" pitchFamily="49" charset="0"/>
                    <a:cs typeface="Courier New" panose="02070309020205020404" pitchFamily="49" charset="0"/>
                  </a:rPr>
                  <a:t>  	initialize </a:t>
                </a:r>
                <a:r>
                  <a:rPr lang="en-US" dirty="0" err="1">
                    <a:latin typeface="Courier New" panose="02070309020205020404" pitchFamily="49" charset="0"/>
                    <a:cs typeface="Courier New" panose="02070309020205020404" pitchFamily="49" charset="0"/>
                  </a:rPr>
                  <a:t>costToAdd</a:t>
                </a:r>
                <a:r>
                  <a:rPr lang="en-US" dirty="0">
                    <a:latin typeface="Courier New" panose="02070309020205020404" pitchFamily="49" charset="0"/>
                    <a:cs typeface="Courier New" panose="02070309020205020404" pitchFamily="49" charset="0"/>
                  </a:rPr>
                  <a:t> to </a:t>
                </a:r>
                <a14:m>
                  <m:oMath xmlns:m="http://schemas.openxmlformats.org/officeDocument/2006/math">
                    <m:r>
                      <a:rPr lang="en-US" b="0" i="1" smtClean="0">
                        <a:latin typeface="Cambria Math" panose="02040503050406030204" pitchFamily="18" charset="0"/>
                        <a:cs typeface="Courier New" panose="02070309020205020404" pitchFamily="49" charset="0"/>
                      </a:rPr>
                      <m:t>∞</m:t>
                    </m:r>
                  </m:oMath>
                </a14:m>
                <a:endParaRPr lang="en-US" b="0" dirty="0">
                  <a:latin typeface="Courier New" panose="02070309020205020404" pitchFamily="49" charset="0"/>
                  <a:cs typeface="Courier New" panose="02070309020205020404" pitchFamily="49" charset="0"/>
                </a:endParaRPr>
              </a:p>
              <a:p>
                <a:pPr>
                  <a:spcBef>
                    <a:spcPts val="200"/>
                  </a:spcBef>
                </a:pPr>
                <a:r>
                  <a:rPr lang="en-US" dirty="0">
                    <a:latin typeface="Courier New" panose="02070309020205020404" pitchFamily="49" charset="0"/>
                    <a:cs typeface="Courier New" panose="02070309020205020404" pitchFamily="49" charset="0"/>
                  </a:rPr>
                  <a:t>	mark source as </a:t>
                </a:r>
                <a:r>
                  <a:rPr lang="en-US" dirty="0" err="1">
                    <a:latin typeface="Courier New" panose="02070309020205020404" pitchFamily="49" charset="0"/>
                    <a:cs typeface="Courier New" panose="02070309020205020404" pitchFamily="49" charset="0"/>
                  </a:rPr>
                  <a:t>costToAdd</a:t>
                </a:r>
                <a:r>
                  <a:rPr lang="en-US" dirty="0">
                    <a:latin typeface="Courier New" panose="02070309020205020404" pitchFamily="49" charset="0"/>
                    <a:cs typeface="Courier New" panose="02070309020205020404" pitchFamily="49" charset="0"/>
                  </a:rPr>
                  <a:t> 0</a:t>
                </a:r>
              </a:p>
              <a:p>
                <a:pPr>
                  <a:spcBef>
                    <a:spcPts val="200"/>
                  </a:spcBef>
                </a:pPr>
                <a:r>
                  <a:rPr lang="en-US" dirty="0">
                    <a:latin typeface="Courier New" panose="02070309020205020404" pitchFamily="49" charset="0"/>
                    <a:cs typeface="Courier New" panose="02070309020205020404" pitchFamily="49" charset="0"/>
                  </a:rPr>
                  <a:t>	mark all vertices unprocessed, mark source as processed</a:t>
                </a:r>
              </a:p>
              <a:p>
                <a:pPr>
                  <a:spcBef>
                    <a:spcPts val="200"/>
                  </a:spcBef>
                </a:pPr>
                <a:r>
                  <a:rPr lang="en-US" dirty="0">
                    <a:latin typeface="Courier New" panose="02070309020205020404" pitchFamily="49" charset="0"/>
                    <a:cs typeface="Courier New" panose="02070309020205020404" pitchFamily="49" charset="0"/>
                  </a:rPr>
                  <a:t>	foreach(edge (source, v) ) {</a:t>
                </a:r>
              </a:p>
              <a:p>
                <a:pPr>
                  <a:spcBef>
                    <a:spcPts val="200"/>
                  </a:spcBef>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v.costToAdd</a:t>
                </a:r>
                <a:r>
                  <a:rPr lang="en-US" dirty="0">
                    <a:latin typeface="Courier New" panose="02070309020205020404" pitchFamily="49" charset="0"/>
                    <a:cs typeface="Courier New" panose="02070309020205020404" pitchFamily="49" charset="0"/>
                  </a:rPr>
                  <a:t> = weight(</a:t>
                </a:r>
                <a:r>
                  <a:rPr lang="en-US" dirty="0" err="1">
                    <a:latin typeface="Courier New" panose="02070309020205020404" pitchFamily="49" charset="0"/>
                    <a:cs typeface="Courier New" panose="02070309020205020404" pitchFamily="49" charset="0"/>
                  </a:rPr>
                  <a:t>source,v</a:t>
                </a:r>
                <a:r>
                  <a:rPr lang="en-US" dirty="0">
                    <a:latin typeface="Courier New" panose="02070309020205020404" pitchFamily="49" charset="0"/>
                    <a:cs typeface="Courier New" panose="02070309020205020404" pitchFamily="49" charset="0"/>
                  </a:rPr>
                  <a:t>)</a:t>
                </a:r>
              </a:p>
              <a:p>
                <a:pPr>
                  <a:spcBef>
                    <a:spcPts val="200"/>
                  </a:spcBef>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v.bestEdge</a:t>
                </a:r>
                <a:r>
                  <a:rPr lang="en-US" dirty="0">
                    <a:latin typeface="Courier New" panose="02070309020205020404" pitchFamily="49" charset="0"/>
                    <a:cs typeface="Courier New" panose="02070309020205020404" pitchFamily="49" charset="0"/>
                  </a:rPr>
                  <a:t> = (</a:t>
                </a:r>
                <a:r>
                  <a:rPr lang="en-US" dirty="0" err="1">
                    <a:latin typeface="Courier New" panose="02070309020205020404" pitchFamily="49" charset="0"/>
                    <a:cs typeface="Courier New" panose="02070309020205020404" pitchFamily="49" charset="0"/>
                  </a:rPr>
                  <a:t>source,v</a:t>
                </a:r>
                <a:r>
                  <a:rPr lang="en-US" dirty="0">
                    <a:latin typeface="Courier New" panose="02070309020205020404" pitchFamily="49" charset="0"/>
                    <a:cs typeface="Courier New" panose="02070309020205020404" pitchFamily="49" charset="0"/>
                  </a:rPr>
                  <a:t>)</a:t>
                </a:r>
              </a:p>
              <a:p>
                <a:pPr>
                  <a:spcBef>
                    <a:spcPts val="200"/>
                  </a:spcBef>
                </a:pPr>
                <a:r>
                  <a:rPr lang="en-US" dirty="0">
                    <a:latin typeface="Courier New" panose="02070309020205020404" pitchFamily="49" charset="0"/>
                    <a:cs typeface="Courier New" panose="02070309020205020404" pitchFamily="49" charset="0"/>
                  </a:rPr>
                  <a:t>	}</a:t>
                </a:r>
              </a:p>
              <a:p>
                <a:pPr>
                  <a:spcBef>
                    <a:spcPts val="200"/>
                  </a:spcBef>
                </a:pPr>
                <a:r>
                  <a:rPr lang="en-US" dirty="0">
                    <a:latin typeface="Courier New" panose="02070309020205020404" pitchFamily="49" charset="0"/>
                    <a:cs typeface="Courier New" panose="02070309020205020404" pitchFamily="49" charset="0"/>
                  </a:rPr>
                  <a:t>	while(there are unprocessed vertices){</a:t>
                </a:r>
              </a:p>
              <a:p>
                <a:pPr>
                  <a:spcBef>
                    <a:spcPts val="200"/>
                  </a:spcBef>
                </a:pPr>
                <a:r>
                  <a:rPr lang="en-US" dirty="0">
                    <a:latin typeface="Courier New" panose="02070309020205020404" pitchFamily="49" charset="0"/>
                    <a:cs typeface="Courier New" panose="02070309020205020404" pitchFamily="49" charset="0"/>
                  </a:rPr>
                  <a:t>   		let u be the cheapest to add unprocessed vertex</a:t>
                </a:r>
              </a:p>
              <a:p>
                <a:pPr>
                  <a:spcBef>
                    <a:spcPts val="200"/>
                  </a:spcBef>
                </a:pPr>
                <a:r>
                  <a:rPr lang="en-US" dirty="0">
                    <a:latin typeface="Courier New" panose="02070309020205020404" pitchFamily="49" charset="0"/>
                    <a:cs typeface="Courier New" panose="02070309020205020404" pitchFamily="49" charset="0"/>
                  </a:rPr>
                  <a:t>		add </a:t>
                </a:r>
                <a:r>
                  <a:rPr lang="en-US" dirty="0" err="1">
                    <a:latin typeface="Courier New" panose="02070309020205020404" pitchFamily="49" charset="0"/>
                    <a:cs typeface="Courier New" panose="02070309020205020404" pitchFamily="49" charset="0"/>
                  </a:rPr>
                  <a:t>u.bestEdge</a:t>
                </a:r>
                <a:r>
                  <a:rPr lang="en-US" dirty="0">
                    <a:latin typeface="Courier New" panose="02070309020205020404" pitchFamily="49" charset="0"/>
                    <a:cs typeface="Courier New" panose="02070309020205020404" pitchFamily="49" charset="0"/>
                  </a:rPr>
                  <a:t> to spanning tree</a:t>
                </a:r>
              </a:p>
              <a:p>
                <a:pPr>
                  <a:spcBef>
                    <a:spcPts val="200"/>
                  </a:spcBef>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foreach</a:t>
                </a:r>
                <a:r>
                  <a:rPr lang="en-US" dirty="0">
                    <a:latin typeface="Courier New" panose="02070309020205020404" pitchFamily="49" charset="0"/>
                    <a:cs typeface="Courier New" panose="02070309020205020404" pitchFamily="49" charset="0"/>
                  </a:rPr>
                  <a:t>(edge (</a:t>
                </a:r>
                <a:r>
                  <a:rPr lang="en-US" dirty="0" err="1">
                    <a:latin typeface="Courier New" panose="02070309020205020404" pitchFamily="49" charset="0"/>
                    <a:cs typeface="Courier New" panose="02070309020205020404" pitchFamily="49" charset="0"/>
                  </a:rPr>
                  <a:t>u,v</a:t>
                </a:r>
                <a:r>
                  <a:rPr lang="en-US" dirty="0">
                    <a:latin typeface="Courier New" panose="02070309020205020404" pitchFamily="49" charset="0"/>
                    <a:cs typeface="Courier New" panose="02070309020205020404" pitchFamily="49" charset="0"/>
                  </a:rPr>
                  <a:t>) leaving u){</a:t>
                </a:r>
              </a:p>
              <a:p>
                <a:pPr>
                  <a:spcBef>
                    <a:spcPts val="200"/>
                  </a:spcBef>
                </a:pPr>
                <a:r>
                  <a:rPr lang="en-US" dirty="0">
                    <a:latin typeface="Courier New" panose="02070309020205020404" pitchFamily="49" charset="0"/>
                    <a:cs typeface="Courier New" panose="02070309020205020404" pitchFamily="49" charset="0"/>
                  </a:rPr>
                  <a:t>		 	</a:t>
                </a:r>
                <a:r>
                  <a:rPr lang="en-US" b="1" dirty="0">
                    <a:latin typeface="Courier New" panose="02070309020205020404" pitchFamily="49" charset="0"/>
                    <a:cs typeface="Courier New" panose="02070309020205020404" pitchFamily="49" charset="0"/>
                  </a:rPr>
                  <a:t>if(weight(</a:t>
                </a:r>
                <a:r>
                  <a:rPr lang="en-US" b="1" dirty="0" err="1">
                    <a:latin typeface="Courier New" panose="02070309020205020404" pitchFamily="49" charset="0"/>
                    <a:cs typeface="Courier New" panose="02070309020205020404" pitchFamily="49" charset="0"/>
                  </a:rPr>
                  <a:t>u,v</a:t>
                </a:r>
                <a:r>
                  <a:rPr lang="en-US" b="1" dirty="0">
                    <a:latin typeface="Courier New" panose="02070309020205020404" pitchFamily="49" charset="0"/>
                    <a:cs typeface="Courier New" panose="02070309020205020404" pitchFamily="49" charset="0"/>
                  </a:rPr>
                  <a:t>) &lt; </a:t>
                </a:r>
                <a:r>
                  <a:rPr lang="en-US" b="1" dirty="0" err="1">
                    <a:latin typeface="Courier New" panose="02070309020205020404" pitchFamily="49" charset="0"/>
                    <a:cs typeface="Courier New" panose="02070309020205020404" pitchFamily="49" charset="0"/>
                  </a:rPr>
                  <a:t>v.costToAdd</a:t>
                </a:r>
                <a:r>
                  <a:rPr lang="en-US" b="1" dirty="0">
                    <a:latin typeface="Courier New" panose="02070309020205020404" pitchFamily="49" charset="0"/>
                    <a:cs typeface="Courier New" panose="02070309020205020404" pitchFamily="49" charset="0"/>
                  </a:rPr>
                  <a:t> AND v not processed){</a:t>
                </a:r>
              </a:p>
              <a:p>
                <a:pPr>
                  <a:spcBef>
                    <a:spcPts val="200"/>
                  </a:spcBef>
                </a:pP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v.costToAdd</a:t>
                </a:r>
                <a:r>
                  <a:rPr lang="en-US" b="1" dirty="0">
                    <a:latin typeface="Courier New" panose="02070309020205020404" pitchFamily="49" charset="0"/>
                    <a:cs typeface="Courier New" panose="02070309020205020404" pitchFamily="49" charset="0"/>
                  </a:rPr>
                  <a:t> = weight(</a:t>
                </a:r>
                <a:r>
                  <a:rPr lang="en-US" b="1" dirty="0" err="1">
                    <a:latin typeface="Courier New" panose="02070309020205020404" pitchFamily="49" charset="0"/>
                    <a:cs typeface="Courier New" panose="02070309020205020404" pitchFamily="49" charset="0"/>
                  </a:rPr>
                  <a:t>u,v</a:t>
                </a:r>
                <a:r>
                  <a:rPr lang="en-US" b="1" dirty="0">
                    <a:latin typeface="Courier New" panose="02070309020205020404" pitchFamily="49" charset="0"/>
                    <a:cs typeface="Courier New" panose="02070309020205020404" pitchFamily="49" charset="0"/>
                  </a:rPr>
                  <a:t>)</a:t>
                </a:r>
              </a:p>
              <a:p>
                <a:pPr>
                  <a:spcBef>
                    <a:spcPts val="200"/>
                  </a:spcBef>
                </a:pP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v.bestEdge</a:t>
                </a:r>
                <a:r>
                  <a:rPr lang="en-US" b="1" dirty="0">
                    <a:latin typeface="Courier New" panose="02070309020205020404" pitchFamily="49" charset="0"/>
                    <a:cs typeface="Courier New" panose="02070309020205020404" pitchFamily="49" charset="0"/>
                  </a:rPr>
                  <a:t> = (</a:t>
                </a:r>
                <a:r>
                  <a:rPr lang="en-US" b="1" dirty="0" err="1">
                    <a:latin typeface="Courier New" panose="02070309020205020404" pitchFamily="49" charset="0"/>
                    <a:cs typeface="Courier New" panose="02070309020205020404" pitchFamily="49" charset="0"/>
                  </a:rPr>
                  <a:t>u,v</a:t>
                </a:r>
                <a:r>
                  <a:rPr lang="en-US" b="1" dirty="0">
                    <a:latin typeface="Courier New" panose="02070309020205020404" pitchFamily="49" charset="0"/>
                    <a:cs typeface="Courier New" panose="02070309020205020404" pitchFamily="49" charset="0"/>
                  </a:rPr>
                  <a:t>)</a:t>
                </a:r>
              </a:p>
              <a:p>
                <a:pPr>
                  <a:spcBef>
                    <a:spcPts val="200"/>
                  </a:spcBef>
                </a:pPr>
                <a:r>
                  <a:rPr lang="en-US" b="1" dirty="0">
                    <a:latin typeface="Courier New" panose="02070309020205020404" pitchFamily="49" charset="0"/>
                    <a:cs typeface="Courier New" panose="02070309020205020404" pitchFamily="49" charset="0"/>
                  </a:rPr>
                  <a:t>          		}</a:t>
                </a:r>
              </a:p>
              <a:p>
                <a:pPr>
                  <a:spcBef>
                    <a:spcPts val="200"/>
                  </a:spcBef>
                </a:pPr>
                <a:r>
                  <a:rPr lang="en-US" dirty="0">
                    <a:latin typeface="Courier New" panose="02070309020205020404" pitchFamily="49" charset="0"/>
                    <a:cs typeface="Courier New" panose="02070309020205020404" pitchFamily="49" charset="0"/>
                  </a:rPr>
                  <a:t>		}</a:t>
                </a:r>
              </a:p>
              <a:p>
                <a:pPr>
                  <a:spcBef>
                    <a:spcPts val="200"/>
                  </a:spcBef>
                </a:pPr>
                <a:r>
                  <a:rPr lang="en-US" dirty="0">
                    <a:latin typeface="Courier New" panose="02070309020205020404" pitchFamily="49" charset="0"/>
                    <a:cs typeface="Courier New" panose="02070309020205020404" pitchFamily="49" charset="0"/>
                  </a:rPr>
                  <a:t>      mark u as processed</a:t>
                </a:r>
              </a:p>
              <a:p>
                <a:pPr>
                  <a:spcBef>
                    <a:spcPts val="200"/>
                  </a:spcBef>
                </a:pPr>
                <a:r>
                  <a:rPr lang="en-US" dirty="0">
                    <a:latin typeface="Courier New" panose="02070309020205020404" pitchFamily="49" charset="0"/>
                    <a:cs typeface="Courier New" panose="02070309020205020404" pitchFamily="49" charset="0"/>
                  </a:rPr>
                  <a:t>	}</a:t>
                </a:r>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575239" y="1041023"/>
                <a:ext cx="11187258" cy="5816977"/>
              </a:xfrm>
              <a:prstGeom prst="rect">
                <a:avLst/>
              </a:prstGeom>
              <a:blipFill>
                <a:blip r:embed="rId2"/>
                <a:stretch>
                  <a:fillRect l="-436" t="-629" b="-839"/>
                </a:stretch>
              </a:blipFill>
            </p:spPr>
            <p:txBody>
              <a:bodyPr/>
              <a:lstStyle/>
              <a:p>
                <a:r>
                  <a:rPr lang="en-US">
                    <a:noFill/>
                  </a:rPr>
                  <a:t> </a:t>
                </a:r>
              </a:p>
            </p:txBody>
          </p:sp>
        </mc:Fallback>
      </mc:AlternateContent>
    </p:spTree>
    <p:extLst>
      <p:ext uri="{BB962C8B-B14F-4D97-AF65-F5344CB8AC3E}">
        <p14:creationId xmlns:p14="http://schemas.microsoft.com/office/powerpoint/2010/main" val="13922833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Try it Out</a:t>
            </a:r>
          </a:p>
        </p:txBody>
      </p:sp>
      <p:graphicFrame>
        <p:nvGraphicFramePr>
          <p:cNvPr id="34" name="Table 33"/>
          <p:cNvGraphicFramePr>
            <a:graphicFrameLocks noGrp="1"/>
          </p:cNvGraphicFramePr>
          <p:nvPr>
            <p:extLst/>
          </p:nvPr>
        </p:nvGraphicFramePr>
        <p:xfrm>
          <a:off x="6789883" y="3074892"/>
          <a:ext cx="5300743" cy="3444240"/>
        </p:xfrm>
        <a:graphic>
          <a:graphicData uri="http://schemas.openxmlformats.org/drawingml/2006/table">
            <a:tbl>
              <a:tblPr firstRow="1" bandRow="1">
                <a:tableStyleId>{5C22544A-7EE6-4342-B048-85BDC9FD1C3A}</a:tableStyleId>
              </a:tblPr>
              <a:tblGrid>
                <a:gridCol w="978252">
                  <a:extLst>
                    <a:ext uri="{9D8B030D-6E8A-4147-A177-3AD203B41FA5}">
                      <a16:colId xmlns:a16="http://schemas.microsoft.com/office/drawing/2014/main" val="20000"/>
                    </a:ext>
                  </a:extLst>
                </a:gridCol>
                <a:gridCol w="1526867">
                  <a:extLst>
                    <a:ext uri="{9D8B030D-6E8A-4147-A177-3AD203B41FA5}">
                      <a16:colId xmlns:a16="http://schemas.microsoft.com/office/drawing/2014/main" val="20001"/>
                    </a:ext>
                  </a:extLst>
                </a:gridCol>
                <a:gridCol w="1409350">
                  <a:extLst>
                    <a:ext uri="{9D8B030D-6E8A-4147-A177-3AD203B41FA5}">
                      <a16:colId xmlns:a16="http://schemas.microsoft.com/office/drawing/2014/main" val="20002"/>
                    </a:ext>
                  </a:extLst>
                </a:gridCol>
                <a:gridCol w="1386274">
                  <a:extLst>
                    <a:ext uri="{9D8B030D-6E8A-4147-A177-3AD203B41FA5}">
                      <a16:colId xmlns:a16="http://schemas.microsoft.com/office/drawing/2014/main" val="20003"/>
                    </a:ext>
                  </a:extLst>
                </a:gridCol>
              </a:tblGrid>
              <a:tr h="370840">
                <a:tc>
                  <a:txBody>
                    <a:bodyPr/>
                    <a:lstStyle/>
                    <a:p>
                      <a:r>
                        <a:rPr lang="en-US" sz="2200" dirty="0">
                          <a:solidFill>
                            <a:schemeClr val="bg1"/>
                          </a:solidFill>
                        </a:rPr>
                        <a:t>Vertex</a:t>
                      </a:r>
                    </a:p>
                  </a:txBody>
                  <a:tcPr>
                    <a:solidFill>
                      <a:schemeClr val="accent1"/>
                    </a:solidFill>
                  </a:tcPr>
                </a:tc>
                <a:tc>
                  <a:txBody>
                    <a:bodyPr/>
                    <a:lstStyle/>
                    <a:p>
                      <a:r>
                        <a:rPr lang="en-US" sz="2400" dirty="0" err="1"/>
                        <a:t>costToAdd</a:t>
                      </a:r>
                      <a:endParaRPr lang="en-US" sz="2400" dirty="0"/>
                    </a:p>
                  </a:txBody>
                  <a:tcPr/>
                </a:tc>
                <a:tc>
                  <a:txBody>
                    <a:bodyPr/>
                    <a:lstStyle/>
                    <a:p>
                      <a:r>
                        <a:rPr lang="en-US" sz="2400" dirty="0"/>
                        <a:t>Best Edge</a:t>
                      </a:r>
                    </a:p>
                  </a:txBody>
                  <a:tcPr/>
                </a:tc>
                <a:tc>
                  <a:txBody>
                    <a:bodyPr/>
                    <a:lstStyle/>
                    <a:p>
                      <a:r>
                        <a:rPr lang="en-US" sz="2200" dirty="0"/>
                        <a:t>Processed</a:t>
                      </a:r>
                    </a:p>
                  </a:txBody>
                  <a:tcPr/>
                </a:tc>
                <a:extLst>
                  <a:ext uri="{0D108BD9-81ED-4DB2-BD59-A6C34878D82A}">
                    <a16:rowId xmlns:a16="http://schemas.microsoft.com/office/drawing/2014/main" val="10000"/>
                  </a:ext>
                </a:extLst>
              </a:tr>
              <a:tr h="370840">
                <a:tc>
                  <a:txBody>
                    <a:bodyPr/>
                    <a:lstStyle/>
                    <a:p>
                      <a:r>
                        <a:rPr lang="en-US" sz="2200" dirty="0"/>
                        <a:t>A</a:t>
                      </a:r>
                    </a:p>
                  </a:txBody>
                  <a:tcPr/>
                </a:tc>
                <a:tc>
                  <a:txBody>
                    <a:bodyPr/>
                    <a:lstStyle/>
                    <a:p>
                      <a:endParaRPr lang="en-US" sz="2200"/>
                    </a:p>
                  </a:txBody>
                  <a:tcPr/>
                </a:tc>
                <a:tc>
                  <a:txBody>
                    <a:bodyPr/>
                    <a:lstStyle/>
                    <a:p>
                      <a:endParaRPr lang="en-US" sz="2200"/>
                    </a:p>
                  </a:txBody>
                  <a:tcPr/>
                </a:tc>
                <a:tc>
                  <a:txBody>
                    <a:bodyPr/>
                    <a:lstStyle/>
                    <a:p>
                      <a:endParaRPr lang="en-US" sz="2200"/>
                    </a:p>
                  </a:txBody>
                  <a:tcPr/>
                </a:tc>
                <a:extLst>
                  <a:ext uri="{0D108BD9-81ED-4DB2-BD59-A6C34878D82A}">
                    <a16:rowId xmlns:a16="http://schemas.microsoft.com/office/drawing/2014/main" val="10001"/>
                  </a:ext>
                </a:extLst>
              </a:tr>
              <a:tr h="370840">
                <a:tc>
                  <a:txBody>
                    <a:bodyPr/>
                    <a:lstStyle/>
                    <a:p>
                      <a:r>
                        <a:rPr lang="en-US" sz="2200" dirty="0"/>
                        <a:t>B</a:t>
                      </a:r>
                    </a:p>
                  </a:txBody>
                  <a:tcPr/>
                </a:tc>
                <a:tc>
                  <a:txBody>
                    <a:bodyPr/>
                    <a:lstStyle/>
                    <a:p>
                      <a:endParaRPr lang="en-US" sz="2200"/>
                    </a:p>
                  </a:txBody>
                  <a:tcPr/>
                </a:tc>
                <a:tc>
                  <a:txBody>
                    <a:bodyPr/>
                    <a:lstStyle/>
                    <a:p>
                      <a:endParaRPr lang="en-US" sz="2200"/>
                    </a:p>
                  </a:txBody>
                  <a:tcPr/>
                </a:tc>
                <a:tc>
                  <a:txBody>
                    <a:bodyPr/>
                    <a:lstStyle/>
                    <a:p>
                      <a:endParaRPr lang="en-US" sz="2200"/>
                    </a:p>
                  </a:txBody>
                  <a:tcPr/>
                </a:tc>
                <a:extLst>
                  <a:ext uri="{0D108BD9-81ED-4DB2-BD59-A6C34878D82A}">
                    <a16:rowId xmlns:a16="http://schemas.microsoft.com/office/drawing/2014/main" val="10002"/>
                  </a:ext>
                </a:extLst>
              </a:tr>
              <a:tr h="370840">
                <a:tc>
                  <a:txBody>
                    <a:bodyPr/>
                    <a:lstStyle/>
                    <a:p>
                      <a:r>
                        <a:rPr lang="en-US" sz="2200" dirty="0"/>
                        <a:t>C</a:t>
                      </a:r>
                    </a:p>
                  </a:txBody>
                  <a:tcPr/>
                </a:tc>
                <a:tc>
                  <a:txBody>
                    <a:bodyPr/>
                    <a:lstStyle/>
                    <a:p>
                      <a:endParaRPr lang="en-US" sz="2200"/>
                    </a:p>
                  </a:txBody>
                  <a:tcPr/>
                </a:tc>
                <a:tc>
                  <a:txBody>
                    <a:bodyPr/>
                    <a:lstStyle/>
                    <a:p>
                      <a:endParaRPr lang="en-US" sz="2200"/>
                    </a:p>
                  </a:txBody>
                  <a:tcPr/>
                </a:tc>
                <a:tc>
                  <a:txBody>
                    <a:bodyPr/>
                    <a:lstStyle/>
                    <a:p>
                      <a:endParaRPr lang="en-US" sz="2200"/>
                    </a:p>
                  </a:txBody>
                  <a:tcPr/>
                </a:tc>
                <a:extLst>
                  <a:ext uri="{0D108BD9-81ED-4DB2-BD59-A6C34878D82A}">
                    <a16:rowId xmlns:a16="http://schemas.microsoft.com/office/drawing/2014/main" val="10003"/>
                  </a:ext>
                </a:extLst>
              </a:tr>
              <a:tr h="370840">
                <a:tc>
                  <a:txBody>
                    <a:bodyPr/>
                    <a:lstStyle/>
                    <a:p>
                      <a:r>
                        <a:rPr lang="en-US" sz="2200" dirty="0"/>
                        <a:t>D</a:t>
                      </a:r>
                    </a:p>
                  </a:txBody>
                  <a:tcPr/>
                </a:tc>
                <a:tc>
                  <a:txBody>
                    <a:bodyPr/>
                    <a:lstStyle/>
                    <a:p>
                      <a:endParaRPr lang="en-US" sz="2200" dirty="0"/>
                    </a:p>
                  </a:txBody>
                  <a:tcPr/>
                </a:tc>
                <a:tc>
                  <a:txBody>
                    <a:bodyPr/>
                    <a:lstStyle/>
                    <a:p>
                      <a:endParaRPr lang="en-US" sz="2200"/>
                    </a:p>
                  </a:txBody>
                  <a:tcPr/>
                </a:tc>
                <a:tc>
                  <a:txBody>
                    <a:bodyPr/>
                    <a:lstStyle/>
                    <a:p>
                      <a:endParaRPr lang="en-US" sz="2200"/>
                    </a:p>
                  </a:txBody>
                  <a:tcPr/>
                </a:tc>
                <a:extLst>
                  <a:ext uri="{0D108BD9-81ED-4DB2-BD59-A6C34878D82A}">
                    <a16:rowId xmlns:a16="http://schemas.microsoft.com/office/drawing/2014/main" val="10004"/>
                  </a:ext>
                </a:extLst>
              </a:tr>
              <a:tr h="370840">
                <a:tc>
                  <a:txBody>
                    <a:bodyPr/>
                    <a:lstStyle/>
                    <a:p>
                      <a:r>
                        <a:rPr lang="en-US" sz="2200" dirty="0"/>
                        <a:t>E</a:t>
                      </a:r>
                    </a:p>
                  </a:txBody>
                  <a:tcPr/>
                </a:tc>
                <a:tc>
                  <a:txBody>
                    <a:bodyPr/>
                    <a:lstStyle/>
                    <a:p>
                      <a:endParaRPr lang="en-US" sz="2200"/>
                    </a:p>
                  </a:txBody>
                  <a:tcPr/>
                </a:tc>
                <a:tc>
                  <a:txBody>
                    <a:bodyPr/>
                    <a:lstStyle/>
                    <a:p>
                      <a:endParaRPr lang="en-US" sz="2200"/>
                    </a:p>
                  </a:txBody>
                  <a:tcPr/>
                </a:tc>
                <a:tc>
                  <a:txBody>
                    <a:bodyPr/>
                    <a:lstStyle/>
                    <a:p>
                      <a:endParaRPr lang="en-US" sz="2200"/>
                    </a:p>
                  </a:txBody>
                  <a:tcPr/>
                </a:tc>
                <a:extLst>
                  <a:ext uri="{0D108BD9-81ED-4DB2-BD59-A6C34878D82A}">
                    <a16:rowId xmlns:a16="http://schemas.microsoft.com/office/drawing/2014/main" val="10005"/>
                  </a:ext>
                </a:extLst>
              </a:tr>
              <a:tr h="370840">
                <a:tc>
                  <a:txBody>
                    <a:bodyPr/>
                    <a:lstStyle/>
                    <a:p>
                      <a:r>
                        <a:rPr lang="en-US" sz="2200" dirty="0"/>
                        <a:t>F</a:t>
                      </a:r>
                    </a:p>
                  </a:txBody>
                  <a:tcPr/>
                </a:tc>
                <a:tc>
                  <a:txBody>
                    <a:bodyPr/>
                    <a:lstStyle/>
                    <a:p>
                      <a:endParaRPr lang="en-US" sz="2200"/>
                    </a:p>
                  </a:txBody>
                  <a:tcPr/>
                </a:tc>
                <a:tc>
                  <a:txBody>
                    <a:bodyPr/>
                    <a:lstStyle/>
                    <a:p>
                      <a:endParaRPr lang="en-US" sz="2200"/>
                    </a:p>
                  </a:txBody>
                  <a:tcPr/>
                </a:tc>
                <a:tc>
                  <a:txBody>
                    <a:bodyPr/>
                    <a:lstStyle/>
                    <a:p>
                      <a:endParaRPr lang="en-US" sz="2200" dirty="0"/>
                    </a:p>
                  </a:txBody>
                  <a:tcPr/>
                </a:tc>
                <a:extLst>
                  <a:ext uri="{0D108BD9-81ED-4DB2-BD59-A6C34878D82A}">
                    <a16:rowId xmlns:a16="http://schemas.microsoft.com/office/drawing/2014/main" val="10006"/>
                  </a:ext>
                </a:extLst>
              </a:tr>
              <a:tr h="370840">
                <a:tc>
                  <a:txBody>
                    <a:bodyPr/>
                    <a:lstStyle/>
                    <a:p>
                      <a:r>
                        <a:rPr lang="en-US" sz="2200" dirty="0"/>
                        <a:t>G</a:t>
                      </a:r>
                    </a:p>
                  </a:txBody>
                  <a:tcPr/>
                </a:tc>
                <a:tc>
                  <a:txBody>
                    <a:bodyPr/>
                    <a:lstStyle/>
                    <a:p>
                      <a:endParaRPr lang="en-US" sz="2200" dirty="0"/>
                    </a:p>
                  </a:txBody>
                  <a:tcPr/>
                </a:tc>
                <a:tc>
                  <a:txBody>
                    <a:bodyPr/>
                    <a:lstStyle/>
                    <a:p>
                      <a:endParaRPr lang="en-US" sz="2200" dirty="0"/>
                    </a:p>
                  </a:txBody>
                  <a:tcPr/>
                </a:tc>
                <a:tc>
                  <a:txBody>
                    <a:bodyPr/>
                    <a:lstStyle/>
                    <a:p>
                      <a:endParaRPr lang="en-US" sz="2200" dirty="0"/>
                    </a:p>
                  </a:txBody>
                  <a:tcPr/>
                </a:tc>
                <a:extLst>
                  <a:ext uri="{0D108BD9-81ED-4DB2-BD59-A6C34878D82A}">
                    <a16:rowId xmlns:a16="http://schemas.microsoft.com/office/drawing/2014/main" val="2105797843"/>
                  </a:ext>
                </a:extLst>
              </a:tr>
            </a:tbl>
          </a:graphicData>
        </a:graphic>
      </p:graphicFrame>
      <p:grpSp>
        <p:nvGrpSpPr>
          <p:cNvPr id="3" name="Group 2"/>
          <p:cNvGrpSpPr/>
          <p:nvPr/>
        </p:nvGrpSpPr>
        <p:grpSpPr>
          <a:xfrm>
            <a:off x="6971156" y="0"/>
            <a:ext cx="4477023" cy="3220006"/>
            <a:chOff x="7204647" y="675195"/>
            <a:chExt cx="4129707" cy="2970206"/>
          </a:xfrm>
        </p:grpSpPr>
        <p:sp>
          <p:nvSpPr>
            <p:cNvPr id="7" name="Oval 6"/>
            <p:cNvSpPr/>
            <p:nvPr/>
          </p:nvSpPr>
          <p:spPr>
            <a:xfrm>
              <a:off x="7204647" y="2133137"/>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A</a:t>
              </a:r>
            </a:p>
          </p:txBody>
        </p:sp>
        <p:sp>
          <p:nvSpPr>
            <p:cNvPr id="8" name="Oval 7"/>
            <p:cNvSpPr/>
            <p:nvPr/>
          </p:nvSpPr>
          <p:spPr>
            <a:xfrm>
              <a:off x="9115073" y="1077779"/>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B</a:t>
              </a:r>
            </a:p>
          </p:txBody>
        </p:sp>
        <p:sp>
          <p:nvSpPr>
            <p:cNvPr id="9" name="Oval 8"/>
            <p:cNvSpPr/>
            <p:nvPr/>
          </p:nvSpPr>
          <p:spPr>
            <a:xfrm>
              <a:off x="8507650" y="3037723"/>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D</a:t>
              </a:r>
            </a:p>
          </p:txBody>
        </p:sp>
        <p:sp>
          <p:nvSpPr>
            <p:cNvPr id="10" name="Oval 9"/>
            <p:cNvSpPr/>
            <p:nvPr/>
          </p:nvSpPr>
          <p:spPr>
            <a:xfrm>
              <a:off x="10547393" y="2832648"/>
              <a:ext cx="388722" cy="380422"/>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F</a:t>
              </a:r>
            </a:p>
          </p:txBody>
        </p:sp>
        <p:sp>
          <p:nvSpPr>
            <p:cNvPr id="11" name="Oval 10"/>
            <p:cNvSpPr/>
            <p:nvPr/>
          </p:nvSpPr>
          <p:spPr>
            <a:xfrm>
              <a:off x="10834878" y="1327123"/>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E</a:t>
              </a:r>
            </a:p>
          </p:txBody>
        </p:sp>
        <p:sp>
          <p:nvSpPr>
            <p:cNvPr id="12" name="Oval 11"/>
            <p:cNvSpPr/>
            <p:nvPr/>
          </p:nvSpPr>
          <p:spPr>
            <a:xfrm>
              <a:off x="8617139" y="1952798"/>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C</a:t>
              </a:r>
            </a:p>
          </p:txBody>
        </p:sp>
        <p:cxnSp>
          <p:nvCxnSpPr>
            <p:cNvPr id="13" name="Straight Connector 12"/>
            <p:cNvCxnSpPr>
              <a:cxnSpLocks/>
            </p:cNvCxnSpPr>
            <p:nvPr/>
          </p:nvCxnSpPr>
          <p:spPr>
            <a:xfrm flipH="1">
              <a:off x="7448550" y="1264738"/>
              <a:ext cx="1666523" cy="9564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7" idx="5"/>
              <a:endCxn id="9" idx="2"/>
            </p:cNvCxnSpPr>
            <p:nvPr/>
          </p:nvCxnSpPr>
          <p:spPr>
            <a:xfrm>
              <a:off x="7448550" y="2371832"/>
              <a:ext cx="1059100" cy="80571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a:stCxn id="9" idx="0"/>
              <a:endCxn id="12" idx="4"/>
            </p:cNvCxnSpPr>
            <p:nvPr/>
          </p:nvCxnSpPr>
          <p:spPr>
            <a:xfrm flipV="1">
              <a:off x="8650525" y="2232447"/>
              <a:ext cx="109489" cy="8052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12" idx="2"/>
              <a:endCxn id="7" idx="6"/>
            </p:cNvCxnSpPr>
            <p:nvPr/>
          </p:nvCxnSpPr>
          <p:spPr>
            <a:xfrm flipH="1">
              <a:off x="7490397" y="2092623"/>
              <a:ext cx="1126742" cy="1803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12" idx="7"/>
              <a:endCxn id="11" idx="2"/>
            </p:cNvCxnSpPr>
            <p:nvPr/>
          </p:nvCxnSpPr>
          <p:spPr>
            <a:xfrm flipV="1">
              <a:off x="8861042" y="1466948"/>
              <a:ext cx="1973836" cy="52680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1" idx="4"/>
              <a:endCxn id="10" idx="0"/>
            </p:cNvCxnSpPr>
            <p:nvPr/>
          </p:nvCxnSpPr>
          <p:spPr>
            <a:xfrm flipH="1">
              <a:off x="10741754" y="1606772"/>
              <a:ext cx="235999" cy="12258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0" idx="3"/>
              <a:endCxn id="9" idx="6"/>
            </p:cNvCxnSpPr>
            <p:nvPr/>
          </p:nvCxnSpPr>
          <p:spPr>
            <a:xfrm flipH="1">
              <a:off x="8793400" y="3157358"/>
              <a:ext cx="1810920" cy="201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a:stCxn id="11" idx="2"/>
              <a:endCxn id="8" idx="6"/>
            </p:cNvCxnSpPr>
            <p:nvPr/>
          </p:nvCxnSpPr>
          <p:spPr>
            <a:xfrm flipH="1" flipV="1">
              <a:off x="9400823" y="1217604"/>
              <a:ext cx="1434055" cy="2493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1" idx="3"/>
              <a:endCxn id="9" idx="7"/>
            </p:cNvCxnSpPr>
            <p:nvPr/>
          </p:nvCxnSpPr>
          <p:spPr>
            <a:xfrm flipH="1">
              <a:off x="8751553" y="1565818"/>
              <a:ext cx="2125172" cy="151285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cxnSpLocks/>
              <a:stCxn id="8" idx="4"/>
              <a:endCxn id="10" idx="2"/>
            </p:cNvCxnSpPr>
            <p:nvPr/>
          </p:nvCxnSpPr>
          <p:spPr>
            <a:xfrm>
              <a:off x="9257948" y="1357428"/>
              <a:ext cx="1289445" cy="16654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418025" y="675195"/>
              <a:ext cx="534408" cy="461665"/>
            </a:xfrm>
            <a:prstGeom prst="rect">
              <a:avLst/>
            </a:prstGeom>
            <a:noFill/>
          </p:spPr>
          <p:txBody>
            <a:bodyPr wrap="square" rtlCol="0">
              <a:spAutoFit/>
            </a:bodyPr>
            <a:lstStyle/>
            <a:p>
              <a:r>
                <a:rPr lang="en-US" sz="2400" dirty="0"/>
                <a:t>50</a:t>
              </a:r>
            </a:p>
          </p:txBody>
        </p:sp>
        <p:sp>
          <p:nvSpPr>
            <p:cNvPr id="24" name="TextBox 23"/>
            <p:cNvSpPr txBox="1"/>
            <p:nvPr/>
          </p:nvSpPr>
          <p:spPr>
            <a:xfrm>
              <a:off x="9482200" y="840373"/>
              <a:ext cx="317944" cy="461665"/>
            </a:xfrm>
            <a:prstGeom prst="rect">
              <a:avLst/>
            </a:prstGeom>
            <a:noFill/>
          </p:spPr>
          <p:txBody>
            <a:bodyPr wrap="square" rtlCol="0">
              <a:spAutoFit/>
            </a:bodyPr>
            <a:lstStyle/>
            <a:p>
              <a:r>
                <a:rPr lang="en-US" sz="2400" dirty="0"/>
                <a:t>6</a:t>
              </a:r>
            </a:p>
          </p:txBody>
        </p:sp>
        <p:sp>
          <p:nvSpPr>
            <p:cNvPr id="25" name="TextBox 24"/>
            <p:cNvSpPr txBox="1"/>
            <p:nvPr/>
          </p:nvSpPr>
          <p:spPr>
            <a:xfrm>
              <a:off x="9342879" y="1315425"/>
              <a:ext cx="317944" cy="461665"/>
            </a:xfrm>
            <a:prstGeom prst="rect">
              <a:avLst/>
            </a:prstGeom>
            <a:noFill/>
          </p:spPr>
          <p:txBody>
            <a:bodyPr wrap="square" rtlCol="0">
              <a:spAutoFit/>
            </a:bodyPr>
            <a:lstStyle/>
            <a:p>
              <a:r>
                <a:rPr lang="en-US" sz="2400" dirty="0"/>
                <a:t>3</a:t>
              </a:r>
            </a:p>
          </p:txBody>
        </p:sp>
        <p:sp>
          <p:nvSpPr>
            <p:cNvPr id="26" name="TextBox 25"/>
            <p:cNvSpPr txBox="1"/>
            <p:nvPr/>
          </p:nvSpPr>
          <p:spPr>
            <a:xfrm>
              <a:off x="7997348" y="1880736"/>
              <a:ext cx="317944" cy="461665"/>
            </a:xfrm>
            <a:prstGeom prst="rect">
              <a:avLst/>
            </a:prstGeom>
            <a:noFill/>
          </p:spPr>
          <p:txBody>
            <a:bodyPr wrap="square" rtlCol="0">
              <a:spAutoFit/>
            </a:bodyPr>
            <a:lstStyle/>
            <a:p>
              <a:r>
                <a:rPr lang="en-US" sz="2400" dirty="0"/>
                <a:t>4</a:t>
              </a:r>
            </a:p>
          </p:txBody>
        </p:sp>
        <p:sp>
          <p:nvSpPr>
            <p:cNvPr id="27" name="TextBox 26"/>
            <p:cNvSpPr txBox="1"/>
            <p:nvPr/>
          </p:nvSpPr>
          <p:spPr>
            <a:xfrm>
              <a:off x="7750239" y="2774690"/>
              <a:ext cx="317944" cy="461665"/>
            </a:xfrm>
            <a:prstGeom prst="rect">
              <a:avLst/>
            </a:prstGeom>
            <a:noFill/>
          </p:spPr>
          <p:txBody>
            <a:bodyPr wrap="square" rtlCol="0">
              <a:spAutoFit/>
            </a:bodyPr>
            <a:lstStyle/>
            <a:p>
              <a:r>
                <a:rPr lang="en-US" sz="2400" dirty="0"/>
                <a:t>7</a:t>
              </a:r>
            </a:p>
          </p:txBody>
        </p:sp>
        <p:sp>
          <p:nvSpPr>
            <p:cNvPr id="28" name="TextBox 27"/>
            <p:cNvSpPr txBox="1"/>
            <p:nvPr/>
          </p:nvSpPr>
          <p:spPr>
            <a:xfrm>
              <a:off x="8436809" y="2376237"/>
              <a:ext cx="317944" cy="461665"/>
            </a:xfrm>
            <a:prstGeom prst="rect">
              <a:avLst/>
            </a:prstGeom>
            <a:noFill/>
          </p:spPr>
          <p:txBody>
            <a:bodyPr wrap="square" rtlCol="0">
              <a:spAutoFit/>
            </a:bodyPr>
            <a:lstStyle/>
            <a:p>
              <a:r>
                <a:rPr lang="en-US" sz="2400" dirty="0"/>
                <a:t>2</a:t>
              </a:r>
            </a:p>
          </p:txBody>
        </p:sp>
        <p:sp>
          <p:nvSpPr>
            <p:cNvPr id="29" name="TextBox 28"/>
            <p:cNvSpPr txBox="1"/>
            <p:nvPr/>
          </p:nvSpPr>
          <p:spPr>
            <a:xfrm>
              <a:off x="9482200" y="3219551"/>
              <a:ext cx="317944" cy="425850"/>
            </a:xfrm>
            <a:prstGeom prst="rect">
              <a:avLst/>
            </a:prstGeom>
            <a:noFill/>
          </p:spPr>
          <p:txBody>
            <a:bodyPr wrap="square" rtlCol="0">
              <a:spAutoFit/>
            </a:bodyPr>
            <a:lstStyle/>
            <a:p>
              <a:r>
                <a:rPr lang="en-US" sz="2400" dirty="0"/>
                <a:t>8</a:t>
              </a:r>
            </a:p>
          </p:txBody>
        </p:sp>
        <p:sp>
          <p:nvSpPr>
            <p:cNvPr id="30" name="TextBox 29"/>
            <p:cNvSpPr txBox="1"/>
            <p:nvPr/>
          </p:nvSpPr>
          <p:spPr>
            <a:xfrm>
              <a:off x="11016410" y="2191493"/>
              <a:ext cx="317944" cy="461665"/>
            </a:xfrm>
            <a:prstGeom prst="rect">
              <a:avLst/>
            </a:prstGeom>
            <a:noFill/>
          </p:spPr>
          <p:txBody>
            <a:bodyPr wrap="square" rtlCol="0">
              <a:spAutoFit/>
            </a:bodyPr>
            <a:lstStyle/>
            <a:p>
              <a:r>
                <a:rPr lang="en-US" sz="2400" dirty="0"/>
                <a:t>9</a:t>
              </a:r>
            </a:p>
          </p:txBody>
        </p:sp>
        <p:sp>
          <p:nvSpPr>
            <p:cNvPr id="31" name="TextBox 30"/>
            <p:cNvSpPr txBox="1"/>
            <p:nvPr/>
          </p:nvSpPr>
          <p:spPr>
            <a:xfrm>
              <a:off x="8968623" y="1904122"/>
              <a:ext cx="405270" cy="461665"/>
            </a:xfrm>
            <a:prstGeom prst="rect">
              <a:avLst/>
            </a:prstGeom>
            <a:noFill/>
          </p:spPr>
          <p:txBody>
            <a:bodyPr wrap="square" rtlCol="0">
              <a:spAutoFit/>
            </a:bodyPr>
            <a:lstStyle/>
            <a:p>
              <a:r>
                <a:rPr lang="en-US" sz="2400" dirty="0"/>
                <a:t>5</a:t>
              </a:r>
            </a:p>
          </p:txBody>
        </p:sp>
        <p:sp>
          <p:nvSpPr>
            <p:cNvPr id="32" name="TextBox 31"/>
            <p:cNvSpPr txBox="1"/>
            <p:nvPr/>
          </p:nvSpPr>
          <p:spPr>
            <a:xfrm>
              <a:off x="8817232" y="2579936"/>
              <a:ext cx="317944" cy="461665"/>
            </a:xfrm>
            <a:prstGeom prst="rect">
              <a:avLst/>
            </a:prstGeom>
            <a:noFill/>
          </p:spPr>
          <p:txBody>
            <a:bodyPr wrap="square" rtlCol="0">
              <a:spAutoFit/>
            </a:bodyPr>
            <a:lstStyle/>
            <a:p>
              <a:r>
                <a:rPr lang="en-US" sz="2400" dirty="0"/>
                <a:t>7</a:t>
              </a:r>
            </a:p>
          </p:txBody>
        </p:sp>
        <p:sp>
          <p:nvSpPr>
            <p:cNvPr id="47" name="Oval 46">
              <a:extLst>
                <a:ext uri="{FF2B5EF4-FFF2-40B4-BE49-F238E27FC236}">
                  <a16:creationId xmlns:a16="http://schemas.microsoft.com/office/drawing/2014/main" id="{634C006E-6A19-4FDB-A0C9-EE9701E3B614}"/>
                </a:ext>
              </a:extLst>
            </p:cNvPr>
            <p:cNvSpPr/>
            <p:nvPr/>
          </p:nvSpPr>
          <p:spPr>
            <a:xfrm>
              <a:off x="7794589" y="836665"/>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G</a:t>
              </a:r>
            </a:p>
          </p:txBody>
        </p:sp>
        <p:cxnSp>
          <p:nvCxnSpPr>
            <p:cNvPr id="48" name="Straight Connector 47">
              <a:extLst>
                <a:ext uri="{FF2B5EF4-FFF2-40B4-BE49-F238E27FC236}">
                  <a16:creationId xmlns:a16="http://schemas.microsoft.com/office/drawing/2014/main" id="{C6ED3B5E-B60D-451E-BC34-825E05362B47}"/>
                </a:ext>
              </a:extLst>
            </p:cNvPr>
            <p:cNvCxnSpPr>
              <a:cxnSpLocks/>
              <a:stCxn id="8" idx="1"/>
              <a:endCxn id="47" idx="5"/>
            </p:cNvCxnSpPr>
            <p:nvPr/>
          </p:nvCxnSpPr>
          <p:spPr>
            <a:xfrm flipH="1" flipV="1">
              <a:off x="8038491" y="1075360"/>
              <a:ext cx="1118429" cy="433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FD37B693-82C5-4A12-B222-B4D4AFC73A40}"/>
                </a:ext>
              </a:extLst>
            </p:cNvPr>
            <p:cNvSpPr txBox="1"/>
            <p:nvPr/>
          </p:nvSpPr>
          <p:spPr>
            <a:xfrm>
              <a:off x="8081843" y="1272813"/>
              <a:ext cx="534408" cy="461665"/>
            </a:xfrm>
            <a:prstGeom prst="rect">
              <a:avLst/>
            </a:prstGeom>
            <a:noFill/>
          </p:spPr>
          <p:txBody>
            <a:bodyPr wrap="square" rtlCol="0">
              <a:spAutoFit/>
            </a:bodyPr>
            <a:lstStyle/>
            <a:p>
              <a:r>
                <a:rPr lang="en-US" sz="2400" dirty="0"/>
                <a:t>2</a:t>
              </a:r>
            </a:p>
          </p:txBody>
        </p:sp>
      </p:grp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2CBA3F32-4613-417C-979C-E1D949656F4B}"/>
                  </a:ext>
                </a:extLst>
              </p:cNvPr>
              <p:cNvSpPr txBox="1"/>
              <p:nvPr/>
            </p:nvSpPr>
            <p:spPr>
              <a:xfrm>
                <a:off x="-53678" y="1362149"/>
                <a:ext cx="7332778" cy="5586145"/>
              </a:xfrm>
              <a:prstGeom prst="rect">
                <a:avLst/>
              </a:prstGeom>
              <a:noFill/>
            </p:spPr>
            <p:txBody>
              <a:bodyPr wrap="square" rtlCol="0">
                <a:spAutoFit/>
              </a:bodyPr>
              <a:lstStyle/>
              <a:p>
                <a:r>
                  <a:rPr lang="en-US" sz="1700" dirty="0" err="1">
                    <a:latin typeface="Courier New" panose="02070309020205020404" pitchFamily="49" charset="0"/>
                    <a:cs typeface="Courier New" panose="02070309020205020404" pitchFamily="49" charset="0"/>
                  </a:rPr>
                  <a:t>PrimMST</a:t>
                </a:r>
                <a:r>
                  <a:rPr lang="en-US" sz="1700" dirty="0">
                    <a:latin typeface="Courier New" panose="02070309020205020404" pitchFamily="49" charset="0"/>
                    <a:cs typeface="Courier New" panose="02070309020205020404" pitchFamily="49" charset="0"/>
                  </a:rPr>
                  <a:t>(Graph G) </a:t>
                </a:r>
              </a:p>
              <a:p>
                <a:r>
                  <a:rPr lang="en-US" sz="1700" dirty="0">
                    <a:latin typeface="Courier New" panose="02070309020205020404" pitchFamily="49" charset="0"/>
                    <a:cs typeface="Courier New" panose="02070309020205020404" pitchFamily="49" charset="0"/>
                  </a:rPr>
                  <a:t>   initialize </a:t>
                </a:r>
                <a:r>
                  <a:rPr lang="en-US" sz="1700" dirty="0" err="1">
                    <a:latin typeface="Courier New" panose="02070309020205020404" pitchFamily="49" charset="0"/>
                    <a:cs typeface="Courier New" panose="02070309020205020404" pitchFamily="49" charset="0"/>
                  </a:rPr>
                  <a:t>costToAdd</a:t>
                </a:r>
                <a:r>
                  <a:rPr lang="en-US" sz="1700" dirty="0">
                    <a:latin typeface="Courier New" panose="02070309020205020404" pitchFamily="49" charset="0"/>
                    <a:cs typeface="Courier New" panose="02070309020205020404" pitchFamily="49" charset="0"/>
                  </a:rPr>
                  <a:t> to </a:t>
                </a:r>
                <a14:m>
                  <m:oMath xmlns:m="http://schemas.openxmlformats.org/officeDocument/2006/math">
                    <m:r>
                      <a:rPr lang="en-US" sz="1700" b="0" i="1" smtClean="0">
                        <a:latin typeface="Cambria Math" panose="02040503050406030204" pitchFamily="18" charset="0"/>
                        <a:cs typeface="Courier New" panose="02070309020205020404" pitchFamily="49" charset="0"/>
                      </a:rPr>
                      <m:t>∞</m:t>
                    </m:r>
                  </m:oMath>
                </a14:m>
                <a:endParaRPr lang="en-US" sz="1700" b="0" dirty="0">
                  <a:latin typeface="Courier New" panose="02070309020205020404" pitchFamily="49" charset="0"/>
                  <a:cs typeface="Courier New" panose="02070309020205020404" pitchFamily="49" charset="0"/>
                </a:endParaRPr>
              </a:p>
              <a:p>
                <a:r>
                  <a:rPr lang="en-US" sz="1700" dirty="0">
                    <a:latin typeface="Courier New" panose="02070309020205020404" pitchFamily="49" charset="0"/>
                    <a:cs typeface="Courier New" panose="02070309020205020404" pitchFamily="49" charset="0"/>
                  </a:rPr>
                  <a:t>   mark source as </a:t>
                </a:r>
                <a:r>
                  <a:rPr lang="en-US" sz="1700" dirty="0" err="1">
                    <a:latin typeface="Courier New" panose="02070309020205020404" pitchFamily="49" charset="0"/>
                    <a:cs typeface="Courier New" panose="02070309020205020404" pitchFamily="49" charset="0"/>
                  </a:rPr>
                  <a:t>costToAdd</a:t>
                </a:r>
                <a:r>
                  <a:rPr lang="en-US" sz="1700" dirty="0">
                    <a:latin typeface="Courier New" panose="02070309020205020404" pitchFamily="49" charset="0"/>
                    <a:cs typeface="Courier New" panose="02070309020205020404" pitchFamily="49" charset="0"/>
                  </a:rPr>
                  <a:t> 0</a:t>
                </a:r>
              </a:p>
              <a:p>
                <a:r>
                  <a:rPr lang="en-US" sz="1700" dirty="0">
                    <a:latin typeface="Courier New" panose="02070309020205020404" pitchFamily="49" charset="0"/>
                    <a:cs typeface="Courier New" panose="02070309020205020404" pitchFamily="49" charset="0"/>
                  </a:rPr>
                  <a:t>   mark all vertices unprocessed</a:t>
                </a:r>
              </a:p>
              <a:p>
                <a:r>
                  <a:rPr lang="en-US" sz="1700" dirty="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 mark source as processed</a:t>
                </a:r>
                <a:endParaRPr lang="en-US" sz="1700" dirty="0">
                  <a:latin typeface="Courier New" panose="02070309020205020404" pitchFamily="49" charset="0"/>
                  <a:cs typeface="Courier New" panose="02070309020205020404" pitchFamily="49" charset="0"/>
                </a:endParaRPr>
              </a:p>
              <a:p>
                <a:r>
                  <a:rPr lang="en-US" sz="1700" dirty="0">
                    <a:latin typeface="Courier New" panose="02070309020205020404" pitchFamily="49" charset="0"/>
                    <a:cs typeface="Courier New" panose="02070309020205020404" pitchFamily="49" charset="0"/>
                  </a:rPr>
                  <a:t>   foreach(edge (source, v) ) {</a:t>
                </a:r>
              </a:p>
              <a:p>
                <a:r>
                  <a:rPr lang="en-US" sz="1700" dirty="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v.costToAdd</a:t>
                </a:r>
                <a:r>
                  <a:rPr lang="en-US" sz="1700" dirty="0">
                    <a:latin typeface="Courier New" panose="02070309020205020404" pitchFamily="49" charset="0"/>
                    <a:cs typeface="Courier New" panose="02070309020205020404" pitchFamily="49" charset="0"/>
                  </a:rPr>
                  <a:t> = weight(</a:t>
                </a:r>
                <a:r>
                  <a:rPr lang="en-US" sz="1700" dirty="0" err="1">
                    <a:latin typeface="Courier New" panose="02070309020205020404" pitchFamily="49" charset="0"/>
                    <a:cs typeface="Courier New" panose="02070309020205020404" pitchFamily="49" charset="0"/>
                  </a:rPr>
                  <a:t>source,v</a:t>
                </a:r>
                <a:r>
                  <a:rPr lang="en-US" sz="1700" dirty="0">
                    <a:latin typeface="Courier New" panose="02070309020205020404" pitchFamily="49" charset="0"/>
                    <a:cs typeface="Courier New" panose="02070309020205020404" pitchFamily="49" charset="0"/>
                  </a:rPr>
                  <a:t>)</a:t>
                </a:r>
              </a:p>
              <a:p>
                <a:r>
                  <a:rPr lang="en-US" sz="1700" dirty="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v.bestEdge</a:t>
                </a:r>
                <a:r>
                  <a:rPr lang="en-US" sz="1700" dirty="0">
                    <a:latin typeface="Courier New" panose="02070309020205020404" pitchFamily="49" charset="0"/>
                    <a:cs typeface="Courier New" panose="02070309020205020404" pitchFamily="49" charset="0"/>
                  </a:rPr>
                  <a:t> = (</a:t>
                </a:r>
                <a:r>
                  <a:rPr lang="en-US" sz="1700" dirty="0" err="1">
                    <a:latin typeface="Courier New" panose="02070309020205020404" pitchFamily="49" charset="0"/>
                    <a:cs typeface="Courier New" panose="02070309020205020404" pitchFamily="49" charset="0"/>
                  </a:rPr>
                  <a:t>source,v</a:t>
                </a:r>
                <a:r>
                  <a:rPr lang="en-US" sz="1700" dirty="0">
                    <a:latin typeface="Courier New" panose="02070309020205020404" pitchFamily="49" charset="0"/>
                    <a:cs typeface="Courier New" panose="02070309020205020404" pitchFamily="49" charset="0"/>
                  </a:rPr>
                  <a:t>)</a:t>
                </a:r>
              </a:p>
              <a:p>
                <a:r>
                  <a:rPr lang="en-US" sz="1700" dirty="0">
                    <a:latin typeface="Courier New" panose="02070309020205020404" pitchFamily="49" charset="0"/>
                    <a:cs typeface="Courier New" panose="02070309020205020404" pitchFamily="49" charset="0"/>
                  </a:rPr>
                  <a:t>   }</a:t>
                </a:r>
              </a:p>
              <a:p>
                <a:r>
                  <a:rPr lang="en-US" sz="1700" dirty="0">
                    <a:latin typeface="Courier New" panose="02070309020205020404" pitchFamily="49" charset="0"/>
                    <a:cs typeface="Courier New" panose="02070309020205020404" pitchFamily="49" charset="0"/>
                  </a:rPr>
                  <a:t>   while(there are unprocessed vertices) {</a:t>
                </a:r>
              </a:p>
              <a:p>
                <a:r>
                  <a:rPr lang="en-US" sz="1700" dirty="0">
                    <a:latin typeface="Courier New" panose="02070309020205020404" pitchFamily="49" charset="0"/>
                    <a:cs typeface="Courier New" panose="02070309020205020404" pitchFamily="49" charset="0"/>
                  </a:rPr>
                  <a:t>   	     let u be the cheapest unprocessed vertex</a:t>
                </a:r>
              </a:p>
              <a:p>
                <a:r>
                  <a:rPr lang="en-US" sz="1700" dirty="0">
                    <a:latin typeface="Courier New" panose="02070309020205020404" pitchFamily="49" charset="0"/>
                    <a:cs typeface="Courier New" panose="02070309020205020404" pitchFamily="49" charset="0"/>
                  </a:rPr>
                  <a:t>	     add </a:t>
                </a:r>
                <a:r>
                  <a:rPr lang="en-US" sz="1700" dirty="0" err="1">
                    <a:latin typeface="Courier New" panose="02070309020205020404" pitchFamily="49" charset="0"/>
                    <a:cs typeface="Courier New" panose="02070309020205020404" pitchFamily="49" charset="0"/>
                  </a:rPr>
                  <a:t>u.bestEdge</a:t>
                </a:r>
                <a:r>
                  <a:rPr lang="en-US" sz="1700" dirty="0">
                    <a:latin typeface="Courier New" panose="02070309020205020404" pitchFamily="49" charset="0"/>
                    <a:cs typeface="Courier New" panose="02070309020205020404" pitchFamily="49" charset="0"/>
                  </a:rPr>
                  <a:t> to spanning tree</a:t>
                </a:r>
              </a:p>
              <a:p>
                <a:r>
                  <a:rPr lang="en-US" sz="1700" dirty="0">
                    <a:latin typeface="Courier New" panose="02070309020205020404" pitchFamily="49" charset="0"/>
                    <a:cs typeface="Courier New" panose="02070309020205020404" pitchFamily="49" charset="0"/>
                  </a:rPr>
                  <a:t>	     foreach(edge (</a:t>
                </a:r>
                <a:r>
                  <a:rPr lang="en-US" sz="1700" dirty="0" err="1">
                    <a:latin typeface="Courier New" panose="02070309020205020404" pitchFamily="49" charset="0"/>
                    <a:cs typeface="Courier New" panose="02070309020205020404" pitchFamily="49" charset="0"/>
                  </a:rPr>
                  <a:t>u,v</a:t>
                </a:r>
                <a:r>
                  <a:rPr lang="en-US" sz="1700" dirty="0">
                    <a:latin typeface="Courier New" panose="02070309020205020404" pitchFamily="49" charset="0"/>
                    <a:cs typeface="Courier New" panose="02070309020205020404" pitchFamily="49" charset="0"/>
                  </a:rPr>
                  <a:t>) leaving u){</a:t>
                </a:r>
              </a:p>
              <a:p>
                <a:r>
                  <a:rPr lang="en-US" sz="1700" dirty="0">
                    <a:latin typeface="Courier New" panose="02070309020205020404" pitchFamily="49" charset="0"/>
                    <a:cs typeface="Courier New" panose="02070309020205020404" pitchFamily="49" charset="0"/>
                  </a:rPr>
                  <a:t>		 </a:t>
                </a:r>
                <a:r>
                  <a:rPr lang="en-US" sz="1700" b="1" dirty="0">
                    <a:latin typeface="Courier New" panose="02070309020205020404" pitchFamily="49" charset="0"/>
                    <a:cs typeface="Courier New" panose="02070309020205020404" pitchFamily="49" charset="0"/>
                  </a:rPr>
                  <a:t>if(weight(</a:t>
                </a:r>
                <a:r>
                  <a:rPr lang="en-US" sz="1700" b="1" dirty="0" err="1">
                    <a:latin typeface="Courier New" panose="02070309020205020404" pitchFamily="49" charset="0"/>
                    <a:cs typeface="Courier New" panose="02070309020205020404" pitchFamily="49" charset="0"/>
                  </a:rPr>
                  <a:t>u,v</a:t>
                </a:r>
                <a:r>
                  <a:rPr lang="en-US" sz="1700" b="1" dirty="0">
                    <a:latin typeface="Courier New" panose="02070309020205020404" pitchFamily="49" charset="0"/>
                    <a:cs typeface="Courier New" panose="02070309020205020404" pitchFamily="49" charset="0"/>
                  </a:rPr>
                  <a:t>) &lt; </a:t>
                </a:r>
                <a:r>
                  <a:rPr lang="en-US" sz="1700" b="1" dirty="0" err="1">
                    <a:latin typeface="Courier New" panose="02070309020205020404" pitchFamily="49" charset="0"/>
                    <a:cs typeface="Courier New" panose="02070309020205020404" pitchFamily="49" charset="0"/>
                  </a:rPr>
                  <a:t>v.costToAdd</a:t>
                </a:r>
                <a:r>
                  <a:rPr lang="en-US" sz="1700" b="1" dirty="0">
                    <a:latin typeface="Courier New" panose="02070309020205020404" pitchFamily="49" charset="0"/>
                    <a:cs typeface="Courier New" panose="02070309020205020404" pitchFamily="49" charset="0"/>
                  </a:rPr>
                  <a:t> </a:t>
                </a:r>
              </a:p>
              <a:p>
                <a:r>
                  <a:rPr lang="en-US" sz="1700" b="1" dirty="0">
                    <a:latin typeface="Courier New" panose="02070309020205020404" pitchFamily="49" charset="0"/>
                    <a:cs typeface="Courier New" panose="02070309020205020404" pitchFamily="49" charset="0"/>
                  </a:rPr>
                  <a:t>		    AND v not processed){</a:t>
                </a:r>
              </a:p>
              <a:p>
                <a:r>
                  <a:rPr lang="en-US" sz="1700" b="1" dirty="0">
                    <a:latin typeface="Courier New" panose="02070309020205020404" pitchFamily="49" charset="0"/>
                    <a:cs typeface="Courier New" panose="02070309020205020404" pitchFamily="49" charset="0"/>
                  </a:rPr>
                  <a:t>			</a:t>
                </a:r>
                <a:r>
                  <a:rPr lang="en-US" sz="1700" b="1" dirty="0" err="1">
                    <a:latin typeface="Courier New" panose="02070309020205020404" pitchFamily="49" charset="0"/>
                    <a:cs typeface="Courier New" panose="02070309020205020404" pitchFamily="49" charset="0"/>
                  </a:rPr>
                  <a:t>v.costToAdd</a:t>
                </a:r>
                <a:r>
                  <a:rPr lang="en-US" sz="1700" b="1" dirty="0">
                    <a:latin typeface="Courier New" panose="02070309020205020404" pitchFamily="49" charset="0"/>
                    <a:cs typeface="Courier New" panose="02070309020205020404" pitchFamily="49" charset="0"/>
                  </a:rPr>
                  <a:t> = weight(</a:t>
                </a:r>
                <a:r>
                  <a:rPr lang="en-US" sz="1700" b="1" dirty="0" err="1">
                    <a:latin typeface="Courier New" panose="02070309020205020404" pitchFamily="49" charset="0"/>
                    <a:cs typeface="Courier New" panose="02070309020205020404" pitchFamily="49" charset="0"/>
                  </a:rPr>
                  <a:t>u,v</a:t>
                </a:r>
                <a:r>
                  <a:rPr lang="en-US" sz="1700" b="1" dirty="0">
                    <a:latin typeface="Courier New" panose="02070309020205020404" pitchFamily="49" charset="0"/>
                    <a:cs typeface="Courier New" panose="02070309020205020404" pitchFamily="49" charset="0"/>
                  </a:rPr>
                  <a:t>)</a:t>
                </a:r>
              </a:p>
              <a:p>
                <a:r>
                  <a:rPr lang="en-US" sz="1700" b="1" dirty="0">
                    <a:latin typeface="Courier New" panose="02070309020205020404" pitchFamily="49" charset="0"/>
                    <a:cs typeface="Courier New" panose="02070309020205020404" pitchFamily="49" charset="0"/>
                  </a:rPr>
                  <a:t>			</a:t>
                </a:r>
                <a:r>
                  <a:rPr lang="en-US" sz="1700" b="1" dirty="0" err="1">
                    <a:latin typeface="Courier New" panose="02070309020205020404" pitchFamily="49" charset="0"/>
                    <a:cs typeface="Courier New" panose="02070309020205020404" pitchFamily="49" charset="0"/>
                  </a:rPr>
                  <a:t>v.bestEdge</a:t>
                </a:r>
                <a:r>
                  <a:rPr lang="en-US" sz="1700" b="1" dirty="0">
                    <a:latin typeface="Courier New" panose="02070309020205020404" pitchFamily="49" charset="0"/>
                    <a:cs typeface="Courier New" panose="02070309020205020404" pitchFamily="49" charset="0"/>
                  </a:rPr>
                  <a:t> = (</a:t>
                </a:r>
                <a:r>
                  <a:rPr lang="en-US" sz="1700" b="1" dirty="0" err="1">
                    <a:latin typeface="Courier New" panose="02070309020205020404" pitchFamily="49" charset="0"/>
                    <a:cs typeface="Courier New" panose="02070309020205020404" pitchFamily="49" charset="0"/>
                  </a:rPr>
                  <a:t>u,v</a:t>
                </a:r>
                <a:r>
                  <a:rPr lang="en-US" sz="1700" b="1" dirty="0">
                    <a:latin typeface="Courier New" panose="02070309020205020404" pitchFamily="49" charset="0"/>
                    <a:cs typeface="Courier New" panose="02070309020205020404" pitchFamily="49" charset="0"/>
                  </a:rPr>
                  <a:t>)</a:t>
                </a:r>
              </a:p>
              <a:p>
                <a:r>
                  <a:rPr lang="en-US" sz="1700" b="1" dirty="0">
                    <a:latin typeface="Courier New" panose="02070309020205020404" pitchFamily="49" charset="0"/>
                    <a:cs typeface="Courier New" panose="02070309020205020404" pitchFamily="49" charset="0"/>
                  </a:rPr>
                  <a:t>          	   }</a:t>
                </a:r>
              </a:p>
              <a:p>
                <a:r>
                  <a:rPr lang="en-US" sz="1700" dirty="0">
                    <a:latin typeface="Courier New" panose="02070309020205020404" pitchFamily="49" charset="0"/>
                    <a:cs typeface="Courier New" panose="02070309020205020404" pitchFamily="49" charset="0"/>
                  </a:rPr>
                  <a:t>	     } </a:t>
                </a:r>
              </a:p>
              <a:p>
                <a:r>
                  <a:rPr lang="en-US" sz="1700" dirty="0">
                    <a:latin typeface="Courier New" panose="02070309020205020404" pitchFamily="49" charset="0"/>
                    <a:cs typeface="Courier New" panose="02070309020205020404" pitchFamily="49" charset="0"/>
                  </a:rPr>
                  <a:t>            mark u as processed</a:t>
                </a:r>
              </a:p>
              <a:p>
                <a:r>
                  <a:rPr lang="en-US" sz="1700" dirty="0">
                    <a:latin typeface="Courier New" panose="02070309020205020404" pitchFamily="49" charset="0"/>
                    <a:cs typeface="Courier New" panose="02070309020205020404" pitchFamily="49" charset="0"/>
                  </a:rPr>
                  <a:t>	  }</a:t>
                </a:r>
                <a:endParaRPr lang="en-US" sz="1700" dirty="0"/>
              </a:p>
            </p:txBody>
          </p:sp>
        </mc:Choice>
        <mc:Fallback xmlns="">
          <p:sp>
            <p:nvSpPr>
              <p:cNvPr id="36" name="TextBox 35">
                <a:extLst>
                  <a:ext uri="{FF2B5EF4-FFF2-40B4-BE49-F238E27FC236}">
                    <a16:creationId xmlns:a16="http://schemas.microsoft.com/office/drawing/2014/main" id="{2CBA3F32-4613-417C-979C-E1D949656F4B}"/>
                  </a:ext>
                </a:extLst>
              </p:cNvPr>
              <p:cNvSpPr txBox="1">
                <a:spLocks noRot="1" noChangeAspect="1" noMove="1" noResize="1" noEditPoints="1" noAdjustHandles="1" noChangeArrowheads="1" noChangeShapeType="1" noTextEdit="1"/>
              </p:cNvSpPr>
              <p:nvPr/>
            </p:nvSpPr>
            <p:spPr>
              <a:xfrm>
                <a:off x="-53678" y="1362149"/>
                <a:ext cx="7332778" cy="5586145"/>
              </a:xfrm>
              <a:prstGeom prst="rect">
                <a:avLst/>
              </a:prstGeom>
              <a:blipFill>
                <a:blip r:embed="rId2"/>
                <a:stretch>
                  <a:fillRect l="-499" t="-218" b="-654"/>
                </a:stretch>
              </a:blipFill>
            </p:spPr>
            <p:txBody>
              <a:bodyPr/>
              <a:lstStyle/>
              <a:p>
                <a:r>
                  <a:rPr lang="en-US">
                    <a:noFill/>
                  </a:rPr>
                  <a:t> </a:t>
                </a:r>
              </a:p>
            </p:txBody>
          </p:sp>
        </mc:Fallback>
      </mc:AlternateContent>
    </p:spTree>
    <p:extLst>
      <p:ext uri="{BB962C8B-B14F-4D97-AF65-F5344CB8AC3E}">
        <p14:creationId xmlns:p14="http://schemas.microsoft.com/office/powerpoint/2010/main" val="40144709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Try it Out</a:t>
            </a:r>
          </a:p>
        </p:txBody>
      </p:sp>
      <p:graphicFrame>
        <p:nvGraphicFramePr>
          <p:cNvPr id="34" name="Table 33"/>
          <p:cNvGraphicFramePr>
            <a:graphicFrameLocks noGrp="1"/>
          </p:cNvGraphicFramePr>
          <p:nvPr>
            <p:extLst/>
          </p:nvPr>
        </p:nvGraphicFramePr>
        <p:xfrm>
          <a:off x="6789883" y="3024446"/>
          <a:ext cx="5300743" cy="3444240"/>
        </p:xfrm>
        <a:graphic>
          <a:graphicData uri="http://schemas.openxmlformats.org/drawingml/2006/table">
            <a:tbl>
              <a:tblPr firstRow="1" bandRow="1">
                <a:tableStyleId>{5C22544A-7EE6-4342-B048-85BDC9FD1C3A}</a:tableStyleId>
              </a:tblPr>
              <a:tblGrid>
                <a:gridCol w="978252">
                  <a:extLst>
                    <a:ext uri="{9D8B030D-6E8A-4147-A177-3AD203B41FA5}">
                      <a16:colId xmlns:a16="http://schemas.microsoft.com/office/drawing/2014/main" val="20000"/>
                    </a:ext>
                  </a:extLst>
                </a:gridCol>
                <a:gridCol w="1518478">
                  <a:extLst>
                    <a:ext uri="{9D8B030D-6E8A-4147-A177-3AD203B41FA5}">
                      <a16:colId xmlns:a16="http://schemas.microsoft.com/office/drawing/2014/main" val="20001"/>
                    </a:ext>
                  </a:extLst>
                </a:gridCol>
                <a:gridCol w="1451295">
                  <a:extLst>
                    <a:ext uri="{9D8B030D-6E8A-4147-A177-3AD203B41FA5}">
                      <a16:colId xmlns:a16="http://schemas.microsoft.com/office/drawing/2014/main" val="20002"/>
                    </a:ext>
                  </a:extLst>
                </a:gridCol>
                <a:gridCol w="1352718">
                  <a:extLst>
                    <a:ext uri="{9D8B030D-6E8A-4147-A177-3AD203B41FA5}">
                      <a16:colId xmlns:a16="http://schemas.microsoft.com/office/drawing/2014/main" val="20003"/>
                    </a:ext>
                  </a:extLst>
                </a:gridCol>
              </a:tblGrid>
              <a:tr h="370840">
                <a:tc>
                  <a:txBody>
                    <a:bodyPr/>
                    <a:lstStyle/>
                    <a:p>
                      <a:r>
                        <a:rPr lang="en-US" sz="2200" dirty="0">
                          <a:solidFill>
                            <a:schemeClr val="bg1"/>
                          </a:solidFill>
                        </a:rPr>
                        <a:t>Vertex</a:t>
                      </a:r>
                    </a:p>
                  </a:txBody>
                  <a:tcPr>
                    <a:solidFill>
                      <a:schemeClr val="accent1"/>
                    </a:solidFill>
                  </a:tcPr>
                </a:tc>
                <a:tc>
                  <a:txBody>
                    <a:bodyPr/>
                    <a:lstStyle/>
                    <a:p>
                      <a:r>
                        <a:rPr lang="en-US" sz="2400" dirty="0" err="1"/>
                        <a:t>costToAdd</a:t>
                      </a:r>
                      <a:endParaRPr lang="en-US" sz="2400" dirty="0"/>
                    </a:p>
                  </a:txBody>
                  <a:tcPr/>
                </a:tc>
                <a:tc>
                  <a:txBody>
                    <a:bodyPr/>
                    <a:lstStyle/>
                    <a:p>
                      <a:r>
                        <a:rPr lang="en-US" sz="2400" dirty="0"/>
                        <a:t>Best Edge</a:t>
                      </a:r>
                    </a:p>
                  </a:txBody>
                  <a:tcPr/>
                </a:tc>
                <a:tc>
                  <a:txBody>
                    <a:bodyPr/>
                    <a:lstStyle/>
                    <a:p>
                      <a:r>
                        <a:rPr lang="en-US" sz="2200" dirty="0"/>
                        <a:t>Processed</a:t>
                      </a:r>
                    </a:p>
                  </a:txBody>
                  <a:tcPr/>
                </a:tc>
                <a:extLst>
                  <a:ext uri="{0D108BD9-81ED-4DB2-BD59-A6C34878D82A}">
                    <a16:rowId xmlns:a16="http://schemas.microsoft.com/office/drawing/2014/main" val="10000"/>
                  </a:ext>
                </a:extLst>
              </a:tr>
              <a:tr h="370840">
                <a:tc>
                  <a:txBody>
                    <a:bodyPr/>
                    <a:lstStyle/>
                    <a:p>
                      <a:r>
                        <a:rPr lang="en-US" sz="2200" dirty="0"/>
                        <a:t>A</a:t>
                      </a:r>
                    </a:p>
                  </a:txBody>
                  <a:tcPr/>
                </a:tc>
                <a:tc>
                  <a:txBody>
                    <a:bodyPr/>
                    <a:lstStyle/>
                    <a:p>
                      <a:r>
                        <a:rPr lang="en-US" sz="2200" dirty="0"/>
                        <a:t>--</a:t>
                      </a:r>
                    </a:p>
                  </a:txBody>
                  <a:tcPr/>
                </a:tc>
                <a:tc>
                  <a:txBody>
                    <a:bodyPr/>
                    <a:lstStyle/>
                    <a:p>
                      <a:r>
                        <a:rPr lang="en-US" sz="2200" dirty="0"/>
                        <a:t>--</a:t>
                      </a:r>
                    </a:p>
                  </a:txBody>
                  <a:tcPr/>
                </a:tc>
                <a:tc>
                  <a:txBody>
                    <a:bodyPr/>
                    <a:lstStyle/>
                    <a:p>
                      <a:r>
                        <a:rPr lang="en-US" sz="2200" dirty="0"/>
                        <a:t>Yes</a:t>
                      </a:r>
                    </a:p>
                  </a:txBody>
                  <a:tcPr/>
                </a:tc>
                <a:extLst>
                  <a:ext uri="{0D108BD9-81ED-4DB2-BD59-A6C34878D82A}">
                    <a16:rowId xmlns:a16="http://schemas.microsoft.com/office/drawing/2014/main" val="10001"/>
                  </a:ext>
                </a:extLst>
              </a:tr>
              <a:tr h="370840">
                <a:tc>
                  <a:txBody>
                    <a:bodyPr/>
                    <a:lstStyle/>
                    <a:p>
                      <a:r>
                        <a:rPr lang="en-US" sz="2200" dirty="0"/>
                        <a:t>B</a:t>
                      </a:r>
                    </a:p>
                  </a:txBody>
                  <a:tcPr/>
                </a:tc>
                <a:tc>
                  <a:txBody>
                    <a:bodyPr/>
                    <a:lstStyle/>
                    <a:p>
                      <a:r>
                        <a:rPr lang="en-US" sz="2200" dirty="0"/>
                        <a:t>2</a:t>
                      </a:r>
                    </a:p>
                  </a:txBody>
                  <a:tcPr/>
                </a:tc>
                <a:tc>
                  <a:txBody>
                    <a:bodyPr/>
                    <a:lstStyle/>
                    <a:p>
                      <a:r>
                        <a:rPr lang="en-US" sz="2200" dirty="0"/>
                        <a:t>(A,B)</a:t>
                      </a:r>
                    </a:p>
                  </a:txBody>
                  <a:tcPr/>
                </a:tc>
                <a:tc>
                  <a:txBody>
                    <a:bodyPr/>
                    <a:lstStyle/>
                    <a:p>
                      <a:r>
                        <a:rPr lang="en-US" sz="2200" dirty="0"/>
                        <a:t>Yes</a:t>
                      </a:r>
                    </a:p>
                  </a:txBody>
                  <a:tcPr/>
                </a:tc>
                <a:extLst>
                  <a:ext uri="{0D108BD9-81ED-4DB2-BD59-A6C34878D82A}">
                    <a16:rowId xmlns:a16="http://schemas.microsoft.com/office/drawing/2014/main" val="10002"/>
                  </a:ext>
                </a:extLst>
              </a:tr>
              <a:tr h="370840">
                <a:tc>
                  <a:txBody>
                    <a:bodyPr/>
                    <a:lstStyle/>
                    <a:p>
                      <a:r>
                        <a:rPr lang="en-US" sz="2200" dirty="0"/>
                        <a:t>C</a:t>
                      </a:r>
                    </a:p>
                  </a:txBody>
                  <a:tcPr/>
                </a:tc>
                <a:tc>
                  <a:txBody>
                    <a:bodyPr/>
                    <a:lstStyle/>
                    <a:p>
                      <a:r>
                        <a:rPr lang="en-US" sz="2200" dirty="0"/>
                        <a:t>4</a:t>
                      </a:r>
                    </a:p>
                  </a:txBody>
                  <a:tcPr/>
                </a:tc>
                <a:tc>
                  <a:txBody>
                    <a:bodyPr/>
                    <a:lstStyle/>
                    <a:p>
                      <a:r>
                        <a:rPr lang="en-US" sz="2200" dirty="0"/>
                        <a:t>(A,C)</a:t>
                      </a:r>
                    </a:p>
                  </a:txBody>
                  <a:tcPr/>
                </a:tc>
                <a:tc>
                  <a:txBody>
                    <a:bodyPr/>
                    <a:lstStyle/>
                    <a:p>
                      <a:r>
                        <a:rPr lang="en-US" sz="2200" dirty="0"/>
                        <a:t>Yes</a:t>
                      </a:r>
                    </a:p>
                  </a:txBody>
                  <a:tcPr/>
                </a:tc>
                <a:extLst>
                  <a:ext uri="{0D108BD9-81ED-4DB2-BD59-A6C34878D82A}">
                    <a16:rowId xmlns:a16="http://schemas.microsoft.com/office/drawing/2014/main" val="10003"/>
                  </a:ext>
                </a:extLst>
              </a:tr>
              <a:tr h="370840">
                <a:tc>
                  <a:txBody>
                    <a:bodyPr/>
                    <a:lstStyle/>
                    <a:p>
                      <a:r>
                        <a:rPr lang="en-US" sz="2200" dirty="0"/>
                        <a:t>D</a:t>
                      </a:r>
                    </a:p>
                  </a:txBody>
                  <a:tcPr/>
                </a:tc>
                <a:tc>
                  <a:txBody>
                    <a:bodyPr/>
                    <a:lstStyle/>
                    <a:p>
                      <a:r>
                        <a:rPr lang="en-US" sz="2200" strike="sngStrike" dirty="0"/>
                        <a:t>7 </a:t>
                      </a:r>
                      <a:r>
                        <a:rPr lang="en-US" sz="2200" strike="noStrike" dirty="0"/>
                        <a:t>2</a:t>
                      </a:r>
                    </a:p>
                  </a:txBody>
                  <a:tcPr/>
                </a:tc>
                <a:tc>
                  <a:txBody>
                    <a:bodyPr/>
                    <a:lstStyle/>
                    <a:p>
                      <a:r>
                        <a:rPr lang="en-US" sz="2200" strike="sngStrike" dirty="0"/>
                        <a:t>(A,D)</a:t>
                      </a:r>
                      <a:r>
                        <a:rPr lang="en-US" sz="2200" strike="noStrike" dirty="0"/>
                        <a:t>(C,D)</a:t>
                      </a:r>
                    </a:p>
                  </a:txBody>
                  <a:tcPr/>
                </a:tc>
                <a:tc>
                  <a:txBody>
                    <a:bodyPr/>
                    <a:lstStyle/>
                    <a:p>
                      <a:r>
                        <a:rPr lang="en-US" sz="2200" dirty="0"/>
                        <a:t>Yes</a:t>
                      </a:r>
                    </a:p>
                  </a:txBody>
                  <a:tcPr/>
                </a:tc>
                <a:extLst>
                  <a:ext uri="{0D108BD9-81ED-4DB2-BD59-A6C34878D82A}">
                    <a16:rowId xmlns:a16="http://schemas.microsoft.com/office/drawing/2014/main" val="10004"/>
                  </a:ext>
                </a:extLst>
              </a:tr>
              <a:tr h="370840">
                <a:tc>
                  <a:txBody>
                    <a:bodyPr/>
                    <a:lstStyle/>
                    <a:p>
                      <a:r>
                        <a:rPr lang="en-US" sz="2200" dirty="0"/>
                        <a:t>E</a:t>
                      </a:r>
                    </a:p>
                  </a:txBody>
                  <a:tcPr/>
                </a:tc>
                <a:tc>
                  <a:txBody>
                    <a:bodyPr/>
                    <a:lstStyle/>
                    <a:p>
                      <a:r>
                        <a:rPr lang="en-US" sz="2200" strike="sngStrike" dirty="0"/>
                        <a:t>6 </a:t>
                      </a:r>
                      <a:r>
                        <a:rPr lang="en-US" sz="2200" strike="noStrike" dirty="0"/>
                        <a:t>5</a:t>
                      </a:r>
                      <a:endParaRPr lang="en-US" sz="2200" dirty="0"/>
                    </a:p>
                  </a:txBody>
                  <a:tcPr/>
                </a:tc>
                <a:tc>
                  <a:txBody>
                    <a:bodyPr/>
                    <a:lstStyle/>
                    <a:p>
                      <a:r>
                        <a:rPr lang="en-US" sz="2200" strike="sngStrike" dirty="0"/>
                        <a:t>(B,E)</a:t>
                      </a:r>
                      <a:r>
                        <a:rPr lang="en-US" sz="2200" dirty="0"/>
                        <a:t>(C,E)</a:t>
                      </a:r>
                    </a:p>
                  </a:txBody>
                  <a:tcPr/>
                </a:tc>
                <a:tc>
                  <a:txBody>
                    <a:bodyPr/>
                    <a:lstStyle/>
                    <a:p>
                      <a:r>
                        <a:rPr lang="en-US" sz="2200" dirty="0"/>
                        <a:t>Yes</a:t>
                      </a:r>
                    </a:p>
                  </a:txBody>
                  <a:tcPr/>
                </a:tc>
                <a:extLst>
                  <a:ext uri="{0D108BD9-81ED-4DB2-BD59-A6C34878D82A}">
                    <a16:rowId xmlns:a16="http://schemas.microsoft.com/office/drawing/2014/main" val="10005"/>
                  </a:ext>
                </a:extLst>
              </a:tr>
              <a:tr h="370840">
                <a:tc>
                  <a:txBody>
                    <a:bodyPr/>
                    <a:lstStyle/>
                    <a:p>
                      <a:r>
                        <a:rPr lang="en-US" sz="2200" dirty="0"/>
                        <a:t>F</a:t>
                      </a:r>
                    </a:p>
                  </a:txBody>
                  <a:tcPr/>
                </a:tc>
                <a:tc>
                  <a:txBody>
                    <a:bodyPr/>
                    <a:lstStyle/>
                    <a:p>
                      <a:r>
                        <a:rPr lang="en-US" sz="2200" dirty="0"/>
                        <a:t>3</a:t>
                      </a:r>
                    </a:p>
                  </a:txBody>
                  <a:tcPr/>
                </a:tc>
                <a:tc>
                  <a:txBody>
                    <a:bodyPr/>
                    <a:lstStyle/>
                    <a:p>
                      <a:r>
                        <a:rPr lang="en-US" sz="2200" dirty="0"/>
                        <a:t>(B,F)</a:t>
                      </a:r>
                    </a:p>
                  </a:txBody>
                  <a:tcPr/>
                </a:tc>
                <a:tc>
                  <a:txBody>
                    <a:bodyPr/>
                    <a:lstStyle/>
                    <a:p>
                      <a:r>
                        <a:rPr lang="en-US" sz="2200" dirty="0"/>
                        <a:t>Yes</a:t>
                      </a:r>
                    </a:p>
                  </a:txBody>
                  <a:tcPr/>
                </a:tc>
                <a:extLst>
                  <a:ext uri="{0D108BD9-81ED-4DB2-BD59-A6C34878D82A}">
                    <a16:rowId xmlns:a16="http://schemas.microsoft.com/office/drawing/2014/main" val="10006"/>
                  </a:ext>
                </a:extLst>
              </a:tr>
              <a:tr h="370840">
                <a:tc>
                  <a:txBody>
                    <a:bodyPr/>
                    <a:lstStyle/>
                    <a:p>
                      <a:r>
                        <a:rPr lang="en-US" sz="2200" dirty="0"/>
                        <a:t>G</a:t>
                      </a:r>
                    </a:p>
                  </a:txBody>
                  <a:tcPr/>
                </a:tc>
                <a:tc>
                  <a:txBody>
                    <a:bodyPr/>
                    <a:lstStyle/>
                    <a:p>
                      <a:r>
                        <a:rPr lang="en-US" sz="2200" dirty="0"/>
                        <a:t>50</a:t>
                      </a:r>
                    </a:p>
                  </a:txBody>
                  <a:tcPr/>
                </a:tc>
                <a:tc>
                  <a:txBody>
                    <a:bodyPr/>
                    <a:lstStyle/>
                    <a:p>
                      <a:r>
                        <a:rPr lang="en-US" sz="2200" dirty="0"/>
                        <a:t>(B,G)</a:t>
                      </a:r>
                    </a:p>
                  </a:txBody>
                  <a:tcPr/>
                </a:tc>
                <a:tc>
                  <a:txBody>
                    <a:bodyPr/>
                    <a:lstStyle/>
                    <a:p>
                      <a:r>
                        <a:rPr lang="en-US" sz="2200" dirty="0"/>
                        <a:t>Yes</a:t>
                      </a:r>
                    </a:p>
                  </a:txBody>
                  <a:tcPr/>
                </a:tc>
                <a:extLst>
                  <a:ext uri="{0D108BD9-81ED-4DB2-BD59-A6C34878D82A}">
                    <a16:rowId xmlns:a16="http://schemas.microsoft.com/office/drawing/2014/main" val="2105797843"/>
                  </a:ext>
                </a:extLst>
              </a:tr>
            </a:tbl>
          </a:graphicData>
        </a:graphic>
      </p:graphicFrame>
      <p:grpSp>
        <p:nvGrpSpPr>
          <p:cNvPr id="3" name="Group 2"/>
          <p:cNvGrpSpPr/>
          <p:nvPr/>
        </p:nvGrpSpPr>
        <p:grpSpPr>
          <a:xfrm>
            <a:off x="6971156" y="0"/>
            <a:ext cx="4477023" cy="3220006"/>
            <a:chOff x="7204647" y="675195"/>
            <a:chExt cx="4129707" cy="2970206"/>
          </a:xfrm>
        </p:grpSpPr>
        <p:sp>
          <p:nvSpPr>
            <p:cNvPr id="7" name="Oval 6"/>
            <p:cNvSpPr/>
            <p:nvPr/>
          </p:nvSpPr>
          <p:spPr>
            <a:xfrm>
              <a:off x="7204647" y="2133137"/>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A</a:t>
              </a:r>
            </a:p>
          </p:txBody>
        </p:sp>
        <p:sp>
          <p:nvSpPr>
            <p:cNvPr id="8" name="Oval 7"/>
            <p:cNvSpPr/>
            <p:nvPr/>
          </p:nvSpPr>
          <p:spPr>
            <a:xfrm>
              <a:off x="9115073" y="1077779"/>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B</a:t>
              </a:r>
            </a:p>
          </p:txBody>
        </p:sp>
        <p:sp>
          <p:nvSpPr>
            <p:cNvPr id="9" name="Oval 8"/>
            <p:cNvSpPr/>
            <p:nvPr/>
          </p:nvSpPr>
          <p:spPr>
            <a:xfrm>
              <a:off x="8507650" y="3037723"/>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D</a:t>
              </a:r>
            </a:p>
          </p:txBody>
        </p:sp>
        <p:sp>
          <p:nvSpPr>
            <p:cNvPr id="10" name="Oval 9"/>
            <p:cNvSpPr/>
            <p:nvPr/>
          </p:nvSpPr>
          <p:spPr>
            <a:xfrm>
              <a:off x="10547393" y="2832648"/>
              <a:ext cx="388722" cy="380422"/>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F</a:t>
              </a:r>
            </a:p>
          </p:txBody>
        </p:sp>
        <p:sp>
          <p:nvSpPr>
            <p:cNvPr id="11" name="Oval 10"/>
            <p:cNvSpPr/>
            <p:nvPr/>
          </p:nvSpPr>
          <p:spPr>
            <a:xfrm>
              <a:off x="10834878" y="1327123"/>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E</a:t>
              </a:r>
            </a:p>
          </p:txBody>
        </p:sp>
        <p:sp>
          <p:nvSpPr>
            <p:cNvPr id="12" name="Oval 11"/>
            <p:cNvSpPr/>
            <p:nvPr/>
          </p:nvSpPr>
          <p:spPr>
            <a:xfrm>
              <a:off x="8617139" y="1952798"/>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C</a:t>
              </a:r>
            </a:p>
          </p:txBody>
        </p:sp>
        <p:cxnSp>
          <p:nvCxnSpPr>
            <p:cNvPr id="13" name="Straight Connector 12"/>
            <p:cNvCxnSpPr>
              <a:cxnSpLocks/>
            </p:cNvCxnSpPr>
            <p:nvPr/>
          </p:nvCxnSpPr>
          <p:spPr>
            <a:xfrm flipH="1">
              <a:off x="7448550" y="1264738"/>
              <a:ext cx="1666523" cy="95648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7" idx="5"/>
              <a:endCxn id="9" idx="2"/>
            </p:cNvCxnSpPr>
            <p:nvPr/>
          </p:nvCxnSpPr>
          <p:spPr>
            <a:xfrm>
              <a:off x="7448550" y="2371832"/>
              <a:ext cx="1059100" cy="80571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a:stCxn id="9" idx="0"/>
              <a:endCxn id="12" idx="4"/>
            </p:cNvCxnSpPr>
            <p:nvPr/>
          </p:nvCxnSpPr>
          <p:spPr>
            <a:xfrm flipV="1">
              <a:off x="8650525" y="2232447"/>
              <a:ext cx="109489" cy="805276"/>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12" idx="2"/>
              <a:endCxn id="7" idx="6"/>
            </p:cNvCxnSpPr>
            <p:nvPr/>
          </p:nvCxnSpPr>
          <p:spPr>
            <a:xfrm flipH="1">
              <a:off x="7490397" y="2092623"/>
              <a:ext cx="1126742" cy="180339"/>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12" idx="7"/>
              <a:endCxn id="11" idx="2"/>
            </p:cNvCxnSpPr>
            <p:nvPr/>
          </p:nvCxnSpPr>
          <p:spPr>
            <a:xfrm flipV="1">
              <a:off x="8861042" y="1466948"/>
              <a:ext cx="1973836" cy="52680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1" idx="4"/>
              <a:endCxn id="10" idx="0"/>
            </p:cNvCxnSpPr>
            <p:nvPr/>
          </p:nvCxnSpPr>
          <p:spPr>
            <a:xfrm flipH="1">
              <a:off x="10741754" y="1606772"/>
              <a:ext cx="235999" cy="12258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0" idx="3"/>
              <a:endCxn id="9" idx="6"/>
            </p:cNvCxnSpPr>
            <p:nvPr/>
          </p:nvCxnSpPr>
          <p:spPr>
            <a:xfrm flipH="1">
              <a:off x="8793400" y="3157358"/>
              <a:ext cx="1810920" cy="201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a:stCxn id="11" idx="2"/>
              <a:endCxn id="8" idx="6"/>
            </p:cNvCxnSpPr>
            <p:nvPr/>
          </p:nvCxnSpPr>
          <p:spPr>
            <a:xfrm flipH="1" flipV="1">
              <a:off x="9400823" y="1217604"/>
              <a:ext cx="1434055" cy="2493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1" idx="3"/>
              <a:endCxn id="9" idx="7"/>
            </p:cNvCxnSpPr>
            <p:nvPr/>
          </p:nvCxnSpPr>
          <p:spPr>
            <a:xfrm flipH="1">
              <a:off x="8751553" y="1565818"/>
              <a:ext cx="2125172" cy="151285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cxnSpLocks/>
              <a:stCxn id="8" idx="4"/>
              <a:endCxn id="10" idx="2"/>
            </p:cNvCxnSpPr>
            <p:nvPr/>
          </p:nvCxnSpPr>
          <p:spPr>
            <a:xfrm>
              <a:off x="9257948" y="1357428"/>
              <a:ext cx="1289445" cy="1665431"/>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418025" y="675195"/>
              <a:ext cx="534408" cy="461665"/>
            </a:xfrm>
            <a:prstGeom prst="rect">
              <a:avLst/>
            </a:prstGeom>
            <a:noFill/>
          </p:spPr>
          <p:txBody>
            <a:bodyPr wrap="square" rtlCol="0">
              <a:spAutoFit/>
            </a:bodyPr>
            <a:lstStyle/>
            <a:p>
              <a:r>
                <a:rPr lang="en-US" sz="2400" dirty="0"/>
                <a:t>50</a:t>
              </a:r>
            </a:p>
          </p:txBody>
        </p:sp>
        <p:sp>
          <p:nvSpPr>
            <p:cNvPr id="24" name="TextBox 23"/>
            <p:cNvSpPr txBox="1"/>
            <p:nvPr/>
          </p:nvSpPr>
          <p:spPr>
            <a:xfrm>
              <a:off x="9482200" y="840373"/>
              <a:ext cx="317944" cy="461665"/>
            </a:xfrm>
            <a:prstGeom prst="rect">
              <a:avLst/>
            </a:prstGeom>
            <a:noFill/>
          </p:spPr>
          <p:txBody>
            <a:bodyPr wrap="square" rtlCol="0">
              <a:spAutoFit/>
            </a:bodyPr>
            <a:lstStyle/>
            <a:p>
              <a:r>
                <a:rPr lang="en-US" sz="2400" dirty="0"/>
                <a:t>6</a:t>
              </a:r>
            </a:p>
          </p:txBody>
        </p:sp>
        <p:sp>
          <p:nvSpPr>
            <p:cNvPr id="25" name="TextBox 24"/>
            <p:cNvSpPr txBox="1"/>
            <p:nvPr/>
          </p:nvSpPr>
          <p:spPr>
            <a:xfrm>
              <a:off x="9342879" y="1315425"/>
              <a:ext cx="317944" cy="461665"/>
            </a:xfrm>
            <a:prstGeom prst="rect">
              <a:avLst/>
            </a:prstGeom>
            <a:noFill/>
          </p:spPr>
          <p:txBody>
            <a:bodyPr wrap="square" rtlCol="0">
              <a:spAutoFit/>
            </a:bodyPr>
            <a:lstStyle/>
            <a:p>
              <a:r>
                <a:rPr lang="en-US" sz="2400" dirty="0"/>
                <a:t>3</a:t>
              </a:r>
            </a:p>
          </p:txBody>
        </p:sp>
        <p:sp>
          <p:nvSpPr>
            <p:cNvPr id="26" name="TextBox 25"/>
            <p:cNvSpPr txBox="1"/>
            <p:nvPr/>
          </p:nvSpPr>
          <p:spPr>
            <a:xfrm>
              <a:off x="7997348" y="1880736"/>
              <a:ext cx="317944" cy="461665"/>
            </a:xfrm>
            <a:prstGeom prst="rect">
              <a:avLst/>
            </a:prstGeom>
            <a:noFill/>
          </p:spPr>
          <p:txBody>
            <a:bodyPr wrap="square" rtlCol="0">
              <a:spAutoFit/>
            </a:bodyPr>
            <a:lstStyle/>
            <a:p>
              <a:r>
                <a:rPr lang="en-US" sz="2400" dirty="0"/>
                <a:t>4</a:t>
              </a:r>
            </a:p>
          </p:txBody>
        </p:sp>
        <p:sp>
          <p:nvSpPr>
            <p:cNvPr id="27" name="TextBox 26"/>
            <p:cNvSpPr txBox="1"/>
            <p:nvPr/>
          </p:nvSpPr>
          <p:spPr>
            <a:xfrm>
              <a:off x="7750239" y="2774690"/>
              <a:ext cx="317944" cy="461665"/>
            </a:xfrm>
            <a:prstGeom prst="rect">
              <a:avLst/>
            </a:prstGeom>
            <a:noFill/>
          </p:spPr>
          <p:txBody>
            <a:bodyPr wrap="square" rtlCol="0">
              <a:spAutoFit/>
            </a:bodyPr>
            <a:lstStyle/>
            <a:p>
              <a:r>
                <a:rPr lang="en-US" sz="2400" dirty="0"/>
                <a:t>7</a:t>
              </a:r>
            </a:p>
          </p:txBody>
        </p:sp>
        <p:sp>
          <p:nvSpPr>
            <p:cNvPr id="28" name="TextBox 27"/>
            <p:cNvSpPr txBox="1"/>
            <p:nvPr/>
          </p:nvSpPr>
          <p:spPr>
            <a:xfrm>
              <a:off x="8436809" y="2376237"/>
              <a:ext cx="317944" cy="461665"/>
            </a:xfrm>
            <a:prstGeom prst="rect">
              <a:avLst/>
            </a:prstGeom>
            <a:noFill/>
          </p:spPr>
          <p:txBody>
            <a:bodyPr wrap="square" rtlCol="0">
              <a:spAutoFit/>
            </a:bodyPr>
            <a:lstStyle/>
            <a:p>
              <a:r>
                <a:rPr lang="en-US" sz="2400" dirty="0"/>
                <a:t>2</a:t>
              </a:r>
            </a:p>
          </p:txBody>
        </p:sp>
        <p:sp>
          <p:nvSpPr>
            <p:cNvPr id="29" name="TextBox 28"/>
            <p:cNvSpPr txBox="1"/>
            <p:nvPr/>
          </p:nvSpPr>
          <p:spPr>
            <a:xfrm>
              <a:off x="9482200" y="3219551"/>
              <a:ext cx="317944" cy="425850"/>
            </a:xfrm>
            <a:prstGeom prst="rect">
              <a:avLst/>
            </a:prstGeom>
            <a:noFill/>
          </p:spPr>
          <p:txBody>
            <a:bodyPr wrap="square" rtlCol="0">
              <a:spAutoFit/>
            </a:bodyPr>
            <a:lstStyle/>
            <a:p>
              <a:r>
                <a:rPr lang="en-US" sz="2400" dirty="0"/>
                <a:t>8</a:t>
              </a:r>
            </a:p>
          </p:txBody>
        </p:sp>
        <p:sp>
          <p:nvSpPr>
            <p:cNvPr id="30" name="TextBox 29"/>
            <p:cNvSpPr txBox="1"/>
            <p:nvPr/>
          </p:nvSpPr>
          <p:spPr>
            <a:xfrm>
              <a:off x="11016410" y="2191493"/>
              <a:ext cx="317944" cy="461665"/>
            </a:xfrm>
            <a:prstGeom prst="rect">
              <a:avLst/>
            </a:prstGeom>
            <a:noFill/>
          </p:spPr>
          <p:txBody>
            <a:bodyPr wrap="square" rtlCol="0">
              <a:spAutoFit/>
            </a:bodyPr>
            <a:lstStyle/>
            <a:p>
              <a:r>
                <a:rPr lang="en-US" sz="2400" dirty="0"/>
                <a:t>9</a:t>
              </a:r>
            </a:p>
          </p:txBody>
        </p:sp>
        <p:sp>
          <p:nvSpPr>
            <p:cNvPr id="31" name="TextBox 30"/>
            <p:cNvSpPr txBox="1"/>
            <p:nvPr/>
          </p:nvSpPr>
          <p:spPr>
            <a:xfrm>
              <a:off x="8968623" y="1904122"/>
              <a:ext cx="405270" cy="461665"/>
            </a:xfrm>
            <a:prstGeom prst="rect">
              <a:avLst/>
            </a:prstGeom>
            <a:noFill/>
          </p:spPr>
          <p:txBody>
            <a:bodyPr wrap="square" rtlCol="0">
              <a:spAutoFit/>
            </a:bodyPr>
            <a:lstStyle/>
            <a:p>
              <a:r>
                <a:rPr lang="en-US" sz="2400" dirty="0"/>
                <a:t>5</a:t>
              </a:r>
            </a:p>
          </p:txBody>
        </p:sp>
        <p:sp>
          <p:nvSpPr>
            <p:cNvPr id="32" name="TextBox 31"/>
            <p:cNvSpPr txBox="1"/>
            <p:nvPr/>
          </p:nvSpPr>
          <p:spPr>
            <a:xfrm>
              <a:off x="8817232" y="2579936"/>
              <a:ext cx="317944" cy="461665"/>
            </a:xfrm>
            <a:prstGeom prst="rect">
              <a:avLst/>
            </a:prstGeom>
            <a:noFill/>
          </p:spPr>
          <p:txBody>
            <a:bodyPr wrap="square" rtlCol="0">
              <a:spAutoFit/>
            </a:bodyPr>
            <a:lstStyle/>
            <a:p>
              <a:r>
                <a:rPr lang="en-US" sz="2400" dirty="0"/>
                <a:t>7</a:t>
              </a:r>
            </a:p>
          </p:txBody>
        </p:sp>
        <p:sp>
          <p:nvSpPr>
            <p:cNvPr id="47" name="Oval 46">
              <a:extLst>
                <a:ext uri="{FF2B5EF4-FFF2-40B4-BE49-F238E27FC236}">
                  <a16:creationId xmlns:a16="http://schemas.microsoft.com/office/drawing/2014/main" id="{634C006E-6A19-4FDB-A0C9-EE9701E3B614}"/>
                </a:ext>
              </a:extLst>
            </p:cNvPr>
            <p:cNvSpPr/>
            <p:nvPr/>
          </p:nvSpPr>
          <p:spPr>
            <a:xfrm>
              <a:off x="7794589" y="836665"/>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G</a:t>
              </a:r>
            </a:p>
          </p:txBody>
        </p:sp>
        <p:cxnSp>
          <p:nvCxnSpPr>
            <p:cNvPr id="48" name="Straight Connector 47">
              <a:extLst>
                <a:ext uri="{FF2B5EF4-FFF2-40B4-BE49-F238E27FC236}">
                  <a16:creationId xmlns:a16="http://schemas.microsoft.com/office/drawing/2014/main" id="{C6ED3B5E-B60D-451E-BC34-825E05362B47}"/>
                </a:ext>
              </a:extLst>
            </p:cNvPr>
            <p:cNvCxnSpPr>
              <a:cxnSpLocks/>
              <a:stCxn id="8" idx="1"/>
              <a:endCxn id="47" idx="5"/>
            </p:cNvCxnSpPr>
            <p:nvPr/>
          </p:nvCxnSpPr>
          <p:spPr>
            <a:xfrm flipH="1" flipV="1">
              <a:off x="8038491" y="1075360"/>
              <a:ext cx="1118429" cy="4337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FD37B693-82C5-4A12-B222-B4D4AFC73A40}"/>
                </a:ext>
              </a:extLst>
            </p:cNvPr>
            <p:cNvSpPr txBox="1"/>
            <p:nvPr/>
          </p:nvSpPr>
          <p:spPr>
            <a:xfrm>
              <a:off x="8081843" y="1272813"/>
              <a:ext cx="534408" cy="461665"/>
            </a:xfrm>
            <a:prstGeom prst="rect">
              <a:avLst/>
            </a:prstGeom>
            <a:noFill/>
          </p:spPr>
          <p:txBody>
            <a:bodyPr wrap="square" rtlCol="0">
              <a:spAutoFit/>
            </a:bodyPr>
            <a:lstStyle/>
            <a:p>
              <a:r>
                <a:rPr lang="en-US" sz="2400" dirty="0"/>
                <a:t>2</a:t>
              </a:r>
            </a:p>
          </p:txBody>
        </p:sp>
      </p:grp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A11080D2-762A-4A8B-974B-315EF0F7B0FF}"/>
                  </a:ext>
                </a:extLst>
              </p:cNvPr>
              <p:cNvSpPr txBox="1"/>
              <p:nvPr/>
            </p:nvSpPr>
            <p:spPr>
              <a:xfrm>
                <a:off x="-53678" y="1362149"/>
                <a:ext cx="7332778" cy="5586145"/>
              </a:xfrm>
              <a:prstGeom prst="rect">
                <a:avLst/>
              </a:prstGeom>
              <a:noFill/>
            </p:spPr>
            <p:txBody>
              <a:bodyPr wrap="square" rtlCol="0">
                <a:spAutoFit/>
              </a:bodyPr>
              <a:lstStyle/>
              <a:p>
                <a:r>
                  <a:rPr lang="en-US" sz="1700" dirty="0" err="1">
                    <a:latin typeface="Courier New" panose="02070309020205020404" pitchFamily="49" charset="0"/>
                    <a:cs typeface="Courier New" panose="02070309020205020404" pitchFamily="49" charset="0"/>
                  </a:rPr>
                  <a:t>PrimMST</a:t>
                </a:r>
                <a:r>
                  <a:rPr lang="en-US" sz="1700" dirty="0">
                    <a:latin typeface="Courier New" panose="02070309020205020404" pitchFamily="49" charset="0"/>
                    <a:cs typeface="Courier New" panose="02070309020205020404" pitchFamily="49" charset="0"/>
                  </a:rPr>
                  <a:t>(Graph G) </a:t>
                </a:r>
              </a:p>
              <a:p>
                <a:r>
                  <a:rPr lang="en-US" sz="1700" dirty="0">
                    <a:latin typeface="Courier New" panose="02070309020205020404" pitchFamily="49" charset="0"/>
                    <a:cs typeface="Courier New" panose="02070309020205020404" pitchFamily="49" charset="0"/>
                  </a:rPr>
                  <a:t>   initialize </a:t>
                </a:r>
                <a:r>
                  <a:rPr lang="en-US" sz="1700" dirty="0" err="1">
                    <a:latin typeface="Courier New" panose="02070309020205020404" pitchFamily="49" charset="0"/>
                    <a:cs typeface="Courier New" panose="02070309020205020404" pitchFamily="49" charset="0"/>
                  </a:rPr>
                  <a:t>costToAdd</a:t>
                </a:r>
                <a:r>
                  <a:rPr lang="en-US" sz="1700" dirty="0">
                    <a:latin typeface="Courier New" panose="02070309020205020404" pitchFamily="49" charset="0"/>
                    <a:cs typeface="Courier New" panose="02070309020205020404" pitchFamily="49" charset="0"/>
                  </a:rPr>
                  <a:t> to </a:t>
                </a:r>
                <a14:m>
                  <m:oMath xmlns:m="http://schemas.openxmlformats.org/officeDocument/2006/math">
                    <m:r>
                      <a:rPr lang="en-US" sz="1700" b="0" i="1" smtClean="0">
                        <a:latin typeface="Cambria Math" panose="02040503050406030204" pitchFamily="18" charset="0"/>
                        <a:cs typeface="Courier New" panose="02070309020205020404" pitchFamily="49" charset="0"/>
                      </a:rPr>
                      <m:t>∞</m:t>
                    </m:r>
                  </m:oMath>
                </a14:m>
                <a:endParaRPr lang="en-US" sz="1700" b="0" dirty="0">
                  <a:latin typeface="Courier New" panose="02070309020205020404" pitchFamily="49" charset="0"/>
                  <a:cs typeface="Courier New" panose="02070309020205020404" pitchFamily="49" charset="0"/>
                </a:endParaRPr>
              </a:p>
              <a:p>
                <a:r>
                  <a:rPr lang="en-US" sz="1700" dirty="0">
                    <a:latin typeface="Courier New" panose="02070309020205020404" pitchFamily="49" charset="0"/>
                    <a:cs typeface="Courier New" panose="02070309020205020404" pitchFamily="49" charset="0"/>
                  </a:rPr>
                  <a:t>   mark source as </a:t>
                </a:r>
                <a:r>
                  <a:rPr lang="en-US" sz="1700" dirty="0" err="1">
                    <a:latin typeface="Courier New" panose="02070309020205020404" pitchFamily="49" charset="0"/>
                    <a:cs typeface="Courier New" panose="02070309020205020404" pitchFamily="49" charset="0"/>
                  </a:rPr>
                  <a:t>costToAdd</a:t>
                </a:r>
                <a:r>
                  <a:rPr lang="en-US" sz="1700" dirty="0">
                    <a:latin typeface="Courier New" panose="02070309020205020404" pitchFamily="49" charset="0"/>
                    <a:cs typeface="Courier New" panose="02070309020205020404" pitchFamily="49" charset="0"/>
                  </a:rPr>
                  <a:t> 0</a:t>
                </a:r>
              </a:p>
              <a:p>
                <a:r>
                  <a:rPr lang="en-US" sz="1700" dirty="0">
                    <a:latin typeface="Courier New" panose="02070309020205020404" pitchFamily="49" charset="0"/>
                    <a:cs typeface="Courier New" panose="02070309020205020404" pitchFamily="49" charset="0"/>
                  </a:rPr>
                  <a:t>   mark all vertices unprocessed</a:t>
                </a:r>
              </a:p>
              <a:p>
                <a:r>
                  <a:rPr lang="en-US" sz="1700" dirty="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 mark source as processed</a:t>
                </a:r>
                <a:endParaRPr lang="en-US" sz="1700" dirty="0">
                  <a:latin typeface="Courier New" panose="02070309020205020404" pitchFamily="49" charset="0"/>
                  <a:cs typeface="Courier New" panose="02070309020205020404" pitchFamily="49" charset="0"/>
                </a:endParaRPr>
              </a:p>
              <a:p>
                <a:r>
                  <a:rPr lang="en-US" sz="1700" dirty="0">
                    <a:latin typeface="Courier New" panose="02070309020205020404" pitchFamily="49" charset="0"/>
                    <a:cs typeface="Courier New" panose="02070309020205020404" pitchFamily="49" charset="0"/>
                  </a:rPr>
                  <a:t>   foreach(edge (source, v) ) {</a:t>
                </a:r>
              </a:p>
              <a:p>
                <a:r>
                  <a:rPr lang="en-US" sz="1700" dirty="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v.costToAdd</a:t>
                </a:r>
                <a:r>
                  <a:rPr lang="en-US" sz="1700" dirty="0">
                    <a:latin typeface="Courier New" panose="02070309020205020404" pitchFamily="49" charset="0"/>
                    <a:cs typeface="Courier New" panose="02070309020205020404" pitchFamily="49" charset="0"/>
                  </a:rPr>
                  <a:t> = weight(</a:t>
                </a:r>
                <a:r>
                  <a:rPr lang="en-US" sz="1700" dirty="0" err="1">
                    <a:latin typeface="Courier New" panose="02070309020205020404" pitchFamily="49" charset="0"/>
                    <a:cs typeface="Courier New" panose="02070309020205020404" pitchFamily="49" charset="0"/>
                  </a:rPr>
                  <a:t>source,v</a:t>
                </a:r>
                <a:r>
                  <a:rPr lang="en-US" sz="1700" dirty="0">
                    <a:latin typeface="Courier New" panose="02070309020205020404" pitchFamily="49" charset="0"/>
                    <a:cs typeface="Courier New" panose="02070309020205020404" pitchFamily="49" charset="0"/>
                  </a:rPr>
                  <a:t>)</a:t>
                </a:r>
              </a:p>
              <a:p>
                <a:r>
                  <a:rPr lang="en-US" sz="1700" dirty="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v.bestEdge</a:t>
                </a:r>
                <a:r>
                  <a:rPr lang="en-US" sz="1700" dirty="0">
                    <a:latin typeface="Courier New" panose="02070309020205020404" pitchFamily="49" charset="0"/>
                    <a:cs typeface="Courier New" panose="02070309020205020404" pitchFamily="49" charset="0"/>
                  </a:rPr>
                  <a:t> = (</a:t>
                </a:r>
                <a:r>
                  <a:rPr lang="en-US" sz="1700" dirty="0" err="1">
                    <a:latin typeface="Courier New" panose="02070309020205020404" pitchFamily="49" charset="0"/>
                    <a:cs typeface="Courier New" panose="02070309020205020404" pitchFamily="49" charset="0"/>
                  </a:rPr>
                  <a:t>source,v</a:t>
                </a:r>
                <a:r>
                  <a:rPr lang="en-US" sz="1700" dirty="0">
                    <a:latin typeface="Courier New" panose="02070309020205020404" pitchFamily="49" charset="0"/>
                    <a:cs typeface="Courier New" panose="02070309020205020404" pitchFamily="49" charset="0"/>
                  </a:rPr>
                  <a:t>)</a:t>
                </a:r>
              </a:p>
              <a:p>
                <a:r>
                  <a:rPr lang="en-US" sz="1700" dirty="0">
                    <a:latin typeface="Courier New" panose="02070309020205020404" pitchFamily="49" charset="0"/>
                    <a:cs typeface="Courier New" panose="02070309020205020404" pitchFamily="49" charset="0"/>
                  </a:rPr>
                  <a:t>   }</a:t>
                </a:r>
              </a:p>
              <a:p>
                <a:r>
                  <a:rPr lang="en-US" sz="1700" dirty="0">
                    <a:latin typeface="Courier New" panose="02070309020205020404" pitchFamily="49" charset="0"/>
                    <a:cs typeface="Courier New" panose="02070309020205020404" pitchFamily="49" charset="0"/>
                  </a:rPr>
                  <a:t>   while(there are unprocessed vertices) {</a:t>
                </a:r>
              </a:p>
              <a:p>
                <a:r>
                  <a:rPr lang="en-US" sz="1700" dirty="0">
                    <a:latin typeface="Courier New" panose="02070309020205020404" pitchFamily="49" charset="0"/>
                    <a:cs typeface="Courier New" panose="02070309020205020404" pitchFamily="49" charset="0"/>
                  </a:rPr>
                  <a:t>   	     let u be the cheapest unprocessed vertex</a:t>
                </a:r>
              </a:p>
              <a:p>
                <a:r>
                  <a:rPr lang="en-US" sz="1700" dirty="0">
                    <a:latin typeface="Courier New" panose="02070309020205020404" pitchFamily="49" charset="0"/>
                    <a:cs typeface="Courier New" panose="02070309020205020404" pitchFamily="49" charset="0"/>
                  </a:rPr>
                  <a:t>	     add </a:t>
                </a:r>
                <a:r>
                  <a:rPr lang="en-US" sz="1700" dirty="0" err="1">
                    <a:latin typeface="Courier New" panose="02070309020205020404" pitchFamily="49" charset="0"/>
                    <a:cs typeface="Courier New" panose="02070309020205020404" pitchFamily="49" charset="0"/>
                  </a:rPr>
                  <a:t>u.bestEdge</a:t>
                </a:r>
                <a:r>
                  <a:rPr lang="en-US" sz="1700" dirty="0">
                    <a:latin typeface="Courier New" panose="02070309020205020404" pitchFamily="49" charset="0"/>
                    <a:cs typeface="Courier New" panose="02070309020205020404" pitchFamily="49" charset="0"/>
                  </a:rPr>
                  <a:t> to spanning tree</a:t>
                </a:r>
              </a:p>
              <a:p>
                <a:r>
                  <a:rPr lang="en-US" sz="1700" dirty="0">
                    <a:latin typeface="Courier New" panose="02070309020205020404" pitchFamily="49" charset="0"/>
                    <a:cs typeface="Courier New" panose="02070309020205020404" pitchFamily="49" charset="0"/>
                  </a:rPr>
                  <a:t>	     foreach(edge (</a:t>
                </a:r>
                <a:r>
                  <a:rPr lang="en-US" sz="1700" dirty="0" err="1">
                    <a:latin typeface="Courier New" panose="02070309020205020404" pitchFamily="49" charset="0"/>
                    <a:cs typeface="Courier New" panose="02070309020205020404" pitchFamily="49" charset="0"/>
                  </a:rPr>
                  <a:t>u,v</a:t>
                </a:r>
                <a:r>
                  <a:rPr lang="en-US" sz="1700" dirty="0">
                    <a:latin typeface="Courier New" panose="02070309020205020404" pitchFamily="49" charset="0"/>
                    <a:cs typeface="Courier New" panose="02070309020205020404" pitchFamily="49" charset="0"/>
                  </a:rPr>
                  <a:t>) leaving u){</a:t>
                </a:r>
              </a:p>
              <a:p>
                <a:r>
                  <a:rPr lang="en-US" sz="1700" dirty="0">
                    <a:latin typeface="Courier New" panose="02070309020205020404" pitchFamily="49" charset="0"/>
                    <a:cs typeface="Courier New" panose="02070309020205020404" pitchFamily="49" charset="0"/>
                  </a:rPr>
                  <a:t>		 </a:t>
                </a:r>
                <a:r>
                  <a:rPr lang="en-US" sz="1700" b="1" dirty="0">
                    <a:latin typeface="Courier New" panose="02070309020205020404" pitchFamily="49" charset="0"/>
                    <a:cs typeface="Courier New" panose="02070309020205020404" pitchFamily="49" charset="0"/>
                  </a:rPr>
                  <a:t>if(weight(</a:t>
                </a:r>
                <a:r>
                  <a:rPr lang="en-US" sz="1700" b="1" dirty="0" err="1">
                    <a:latin typeface="Courier New" panose="02070309020205020404" pitchFamily="49" charset="0"/>
                    <a:cs typeface="Courier New" panose="02070309020205020404" pitchFamily="49" charset="0"/>
                  </a:rPr>
                  <a:t>u,v</a:t>
                </a:r>
                <a:r>
                  <a:rPr lang="en-US" sz="1700" b="1" dirty="0">
                    <a:latin typeface="Courier New" panose="02070309020205020404" pitchFamily="49" charset="0"/>
                    <a:cs typeface="Courier New" panose="02070309020205020404" pitchFamily="49" charset="0"/>
                  </a:rPr>
                  <a:t>) &lt; </a:t>
                </a:r>
                <a:r>
                  <a:rPr lang="en-US" sz="1700" b="1" dirty="0" err="1">
                    <a:latin typeface="Courier New" panose="02070309020205020404" pitchFamily="49" charset="0"/>
                    <a:cs typeface="Courier New" panose="02070309020205020404" pitchFamily="49" charset="0"/>
                  </a:rPr>
                  <a:t>v.costToAdd</a:t>
                </a:r>
                <a:r>
                  <a:rPr lang="en-US" sz="1700" b="1" dirty="0">
                    <a:latin typeface="Courier New" panose="02070309020205020404" pitchFamily="49" charset="0"/>
                    <a:cs typeface="Courier New" panose="02070309020205020404" pitchFamily="49" charset="0"/>
                  </a:rPr>
                  <a:t> </a:t>
                </a:r>
              </a:p>
              <a:p>
                <a:r>
                  <a:rPr lang="en-US" sz="1700" b="1" dirty="0">
                    <a:latin typeface="Courier New" panose="02070309020205020404" pitchFamily="49" charset="0"/>
                    <a:cs typeface="Courier New" panose="02070309020205020404" pitchFamily="49" charset="0"/>
                  </a:rPr>
                  <a:t>		    AND v not processed){</a:t>
                </a:r>
              </a:p>
              <a:p>
                <a:r>
                  <a:rPr lang="en-US" sz="1700" b="1" dirty="0">
                    <a:latin typeface="Courier New" panose="02070309020205020404" pitchFamily="49" charset="0"/>
                    <a:cs typeface="Courier New" panose="02070309020205020404" pitchFamily="49" charset="0"/>
                  </a:rPr>
                  <a:t>			</a:t>
                </a:r>
                <a:r>
                  <a:rPr lang="en-US" sz="1700" b="1" dirty="0" err="1">
                    <a:latin typeface="Courier New" panose="02070309020205020404" pitchFamily="49" charset="0"/>
                    <a:cs typeface="Courier New" panose="02070309020205020404" pitchFamily="49" charset="0"/>
                  </a:rPr>
                  <a:t>v.costToAdd</a:t>
                </a:r>
                <a:r>
                  <a:rPr lang="en-US" sz="1700" b="1" dirty="0">
                    <a:latin typeface="Courier New" panose="02070309020205020404" pitchFamily="49" charset="0"/>
                    <a:cs typeface="Courier New" panose="02070309020205020404" pitchFamily="49" charset="0"/>
                  </a:rPr>
                  <a:t> = weight(</a:t>
                </a:r>
                <a:r>
                  <a:rPr lang="en-US" sz="1700" b="1" dirty="0" err="1">
                    <a:latin typeface="Courier New" panose="02070309020205020404" pitchFamily="49" charset="0"/>
                    <a:cs typeface="Courier New" panose="02070309020205020404" pitchFamily="49" charset="0"/>
                  </a:rPr>
                  <a:t>u,v</a:t>
                </a:r>
                <a:r>
                  <a:rPr lang="en-US" sz="1700" b="1" dirty="0">
                    <a:latin typeface="Courier New" panose="02070309020205020404" pitchFamily="49" charset="0"/>
                    <a:cs typeface="Courier New" panose="02070309020205020404" pitchFamily="49" charset="0"/>
                  </a:rPr>
                  <a:t>)</a:t>
                </a:r>
              </a:p>
              <a:p>
                <a:r>
                  <a:rPr lang="en-US" sz="1700" b="1" dirty="0">
                    <a:latin typeface="Courier New" panose="02070309020205020404" pitchFamily="49" charset="0"/>
                    <a:cs typeface="Courier New" panose="02070309020205020404" pitchFamily="49" charset="0"/>
                  </a:rPr>
                  <a:t>			</a:t>
                </a:r>
                <a:r>
                  <a:rPr lang="en-US" sz="1700" b="1" dirty="0" err="1">
                    <a:latin typeface="Courier New" panose="02070309020205020404" pitchFamily="49" charset="0"/>
                    <a:cs typeface="Courier New" panose="02070309020205020404" pitchFamily="49" charset="0"/>
                  </a:rPr>
                  <a:t>v.bestEdge</a:t>
                </a:r>
                <a:r>
                  <a:rPr lang="en-US" sz="1700" b="1" dirty="0">
                    <a:latin typeface="Courier New" panose="02070309020205020404" pitchFamily="49" charset="0"/>
                    <a:cs typeface="Courier New" panose="02070309020205020404" pitchFamily="49" charset="0"/>
                  </a:rPr>
                  <a:t> = (</a:t>
                </a:r>
                <a:r>
                  <a:rPr lang="en-US" sz="1700" b="1" dirty="0" err="1">
                    <a:latin typeface="Courier New" panose="02070309020205020404" pitchFamily="49" charset="0"/>
                    <a:cs typeface="Courier New" panose="02070309020205020404" pitchFamily="49" charset="0"/>
                  </a:rPr>
                  <a:t>u,v</a:t>
                </a:r>
                <a:r>
                  <a:rPr lang="en-US" sz="1700" b="1" dirty="0">
                    <a:latin typeface="Courier New" panose="02070309020205020404" pitchFamily="49" charset="0"/>
                    <a:cs typeface="Courier New" panose="02070309020205020404" pitchFamily="49" charset="0"/>
                  </a:rPr>
                  <a:t>)</a:t>
                </a:r>
              </a:p>
              <a:p>
                <a:r>
                  <a:rPr lang="en-US" sz="1700" b="1" dirty="0">
                    <a:latin typeface="Courier New" panose="02070309020205020404" pitchFamily="49" charset="0"/>
                    <a:cs typeface="Courier New" panose="02070309020205020404" pitchFamily="49" charset="0"/>
                  </a:rPr>
                  <a:t>          	   }</a:t>
                </a:r>
              </a:p>
              <a:p>
                <a:r>
                  <a:rPr lang="en-US" sz="1700" dirty="0">
                    <a:latin typeface="Courier New" panose="02070309020205020404" pitchFamily="49" charset="0"/>
                    <a:cs typeface="Courier New" panose="02070309020205020404" pitchFamily="49" charset="0"/>
                  </a:rPr>
                  <a:t>	     } </a:t>
                </a:r>
              </a:p>
              <a:p>
                <a:r>
                  <a:rPr lang="en-US" sz="1700" dirty="0">
                    <a:latin typeface="Courier New" panose="02070309020205020404" pitchFamily="49" charset="0"/>
                    <a:cs typeface="Courier New" panose="02070309020205020404" pitchFamily="49" charset="0"/>
                  </a:rPr>
                  <a:t>            mark u as processed</a:t>
                </a:r>
              </a:p>
              <a:p>
                <a:r>
                  <a:rPr lang="en-US" sz="1700" dirty="0">
                    <a:latin typeface="Courier New" panose="02070309020205020404" pitchFamily="49" charset="0"/>
                    <a:cs typeface="Courier New" panose="02070309020205020404" pitchFamily="49" charset="0"/>
                  </a:rPr>
                  <a:t>	  }</a:t>
                </a:r>
                <a:endParaRPr lang="en-US" sz="1700" dirty="0"/>
              </a:p>
            </p:txBody>
          </p:sp>
        </mc:Choice>
        <mc:Fallback xmlns="">
          <p:sp>
            <p:nvSpPr>
              <p:cNvPr id="36" name="TextBox 35">
                <a:extLst>
                  <a:ext uri="{FF2B5EF4-FFF2-40B4-BE49-F238E27FC236}">
                    <a16:creationId xmlns:a16="http://schemas.microsoft.com/office/drawing/2014/main" id="{A11080D2-762A-4A8B-974B-315EF0F7B0FF}"/>
                  </a:ext>
                </a:extLst>
              </p:cNvPr>
              <p:cNvSpPr txBox="1">
                <a:spLocks noRot="1" noChangeAspect="1" noMove="1" noResize="1" noEditPoints="1" noAdjustHandles="1" noChangeArrowheads="1" noChangeShapeType="1" noTextEdit="1"/>
              </p:cNvSpPr>
              <p:nvPr/>
            </p:nvSpPr>
            <p:spPr>
              <a:xfrm>
                <a:off x="-53678" y="1362149"/>
                <a:ext cx="7332778" cy="5586145"/>
              </a:xfrm>
              <a:prstGeom prst="rect">
                <a:avLst/>
              </a:prstGeom>
              <a:blipFill>
                <a:blip r:embed="rId2"/>
                <a:stretch>
                  <a:fillRect l="-499" t="-218" b="-654"/>
                </a:stretch>
              </a:blipFill>
            </p:spPr>
            <p:txBody>
              <a:bodyPr/>
              <a:lstStyle/>
              <a:p>
                <a:r>
                  <a:rPr lang="en-US">
                    <a:noFill/>
                  </a:rPr>
                  <a:t> </a:t>
                </a:r>
              </a:p>
            </p:txBody>
          </p:sp>
        </mc:Fallback>
      </mc:AlternateContent>
    </p:spTree>
    <p:extLst>
      <p:ext uri="{BB962C8B-B14F-4D97-AF65-F5344CB8AC3E}">
        <p14:creationId xmlns:p14="http://schemas.microsoft.com/office/powerpoint/2010/main" val="38178067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B4CB-C892-476B-A064-73BD9EE6C127}"/>
              </a:ext>
            </a:extLst>
          </p:cNvPr>
          <p:cNvSpPr>
            <a:spLocks noGrp="1"/>
          </p:cNvSpPr>
          <p:nvPr>
            <p:ph type="title"/>
          </p:nvPr>
        </p:nvSpPr>
        <p:spPr/>
        <p:txBody>
          <a:bodyPr/>
          <a:lstStyle/>
          <a:p>
            <a:r>
              <a:rPr lang="en-US" dirty="0"/>
              <a:t>Correctness</a:t>
            </a:r>
          </a:p>
        </p:txBody>
      </p:sp>
      <p:sp>
        <p:nvSpPr>
          <p:cNvPr id="3" name="Content Placeholder 2">
            <a:extLst>
              <a:ext uri="{FF2B5EF4-FFF2-40B4-BE49-F238E27FC236}">
                <a16:creationId xmlns:a16="http://schemas.microsoft.com/office/drawing/2014/main" id="{8AFD73AA-101E-4917-B32C-FF9935E28B1F}"/>
              </a:ext>
            </a:extLst>
          </p:cNvPr>
          <p:cNvSpPr>
            <a:spLocks noGrp="1"/>
          </p:cNvSpPr>
          <p:nvPr>
            <p:ph idx="1"/>
          </p:nvPr>
        </p:nvSpPr>
        <p:spPr/>
        <p:txBody>
          <a:bodyPr/>
          <a:lstStyle/>
          <a:p>
            <a:r>
              <a:rPr lang="en-US" dirty="0"/>
              <a:t>You’re already familiar with the algorithms. </a:t>
            </a:r>
          </a:p>
          <a:p>
            <a:r>
              <a:rPr lang="en-US" dirty="0"/>
              <a:t>We’ll use this problem to practice the proof techniques.</a:t>
            </a:r>
          </a:p>
          <a:p>
            <a:endParaRPr lang="en-US" dirty="0"/>
          </a:p>
          <a:p>
            <a:r>
              <a:rPr lang="en-US" dirty="0"/>
              <a:t>We’ll do both </a:t>
            </a:r>
            <a:r>
              <a:rPr lang="en-US" b="1" dirty="0"/>
              <a:t>structural and exchange</a:t>
            </a:r>
            <a:r>
              <a:rPr lang="en-US" dirty="0"/>
              <a:t> </a:t>
            </a:r>
          </a:p>
        </p:txBody>
      </p:sp>
    </p:spTree>
    <p:extLst>
      <p:ext uri="{BB962C8B-B14F-4D97-AF65-F5344CB8AC3E}">
        <p14:creationId xmlns:p14="http://schemas.microsoft.com/office/powerpoint/2010/main" val="17683003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7E631-1E01-4FF5-A3CF-A31AED406500}"/>
              </a:ext>
            </a:extLst>
          </p:cNvPr>
          <p:cNvSpPr>
            <a:spLocks noGrp="1"/>
          </p:cNvSpPr>
          <p:nvPr>
            <p:ph type="title"/>
          </p:nvPr>
        </p:nvSpPr>
        <p:spPr/>
        <p:txBody>
          <a:bodyPr/>
          <a:lstStyle/>
          <a:p>
            <a:r>
              <a:rPr lang="en-US" dirty="0"/>
              <a:t>Structural Proof</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D457846-932B-4906-9D2D-F212F87C54F6}"/>
                  </a:ext>
                </a:extLst>
              </p:cNvPr>
              <p:cNvSpPr>
                <a:spLocks noGrp="1"/>
              </p:cNvSpPr>
              <p:nvPr>
                <p:ph idx="1"/>
              </p:nvPr>
            </p:nvSpPr>
            <p:spPr/>
            <p:txBody>
              <a:bodyPr>
                <a:normAutofit/>
              </a:bodyPr>
              <a:lstStyle/>
              <a:p>
                <a:pPr marL="0" indent="0">
                  <a:buNone/>
                </a:pPr>
                <a:r>
                  <a:rPr lang="en-US" dirty="0"/>
                  <a:t>For simplicity – assume all edge weights are distinct and that there is only one minimum spanning tree.</a:t>
                </a:r>
              </a:p>
              <a:p>
                <a:pPr marL="0" indent="0">
                  <a:buNone/>
                </a:pPr>
                <a:endParaRPr lang="en-US" dirty="0"/>
              </a:p>
              <a:p>
                <a:pPr marL="0" indent="0">
                  <a:buNone/>
                </a:pPr>
                <a:r>
                  <a:rPr lang="en-US" dirty="0"/>
                  <a:t>“</a:t>
                </a:r>
                <a:r>
                  <a:rPr lang="en-US" dirty="0">
                    <a:solidFill>
                      <a:schemeClr val="accent3"/>
                    </a:solidFill>
                  </a:rPr>
                  <a:t>Structural result</a:t>
                </a:r>
                <a:r>
                  <a:rPr lang="en-US" dirty="0"/>
                  <a:t>” – the best solution </a:t>
                </a:r>
                <a:r>
                  <a:rPr lang="en-US" b="1" dirty="0"/>
                  <a:t>must </a:t>
                </a:r>
                <a:r>
                  <a:rPr lang="en-US" dirty="0"/>
                  <a:t>look like this, and the algorithm produces something that looks like this.</a:t>
                </a:r>
              </a:p>
              <a:p>
                <a:pPr marL="0" indent="0">
                  <a:buNone/>
                </a:pPr>
                <a:endParaRPr lang="en-US" dirty="0"/>
              </a:p>
              <a:p>
                <a:pPr marL="0" indent="0">
                  <a:buNone/>
                </a:pPr>
                <a:r>
                  <a:rPr lang="en-US" dirty="0"/>
                  <a:t>Example: every spanning tree has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rPr>
                      <m:t>−1 </m:t>
                    </m:r>
                  </m:oMath>
                </a14:m>
                <a:r>
                  <a:rPr lang="en-US" dirty="0"/>
                  <a:t>edges. </a:t>
                </a:r>
                <a:br>
                  <a:rPr lang="en-US" dirty="0"/>
                </a:br>
                <a:r>
                  <a:rPr lang="en-US" dirty="0"/>
                  <a:t>So we better have our algorithm produce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rPr>
                      <m:t>−1</m:t>
                    </m:r>
                  </m:oMath>
                </a14:m>
                <a:r>
                  <a:rPr lang="en-US" dirty="0"/>
                  <a:t> edges.</a:t>
                </a:r>
              </a:p>
              <a:p>
                <a:pPr marL="0" indent="0">
                  <a:buNone/>
                </a:pPr>
                <a:r>
                  <a:rPr lang="en-US" dirty="0"/>
                  <a:t>Is that enough? No! Lots of different trees (including non minimum ones) have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rPr>
                      <m:t>−1 </m:t>
                    </m:r>
                  </m:oMath>
                </a14:m>
                <a:r>
                  <a:rPr lang="en-US" dirty="0"/>
                  <a:t>edges. Need to say which edges are in the tree.</a:t>
                </a:r>
              </a:p>
            </p:txBody>
          </p:sp>
        </mc:Choice>
        <mc:Fallback>
          <p:sp>
            <p:nvSpPr>
              <p:cNvPr id="3" name="Content Placeholder 2">
                <a:extLst>
                  <a:ext uri="{FF2B5EF4-FFF2-40B4-BE49-F238E27FC236}">
                    <a16:creationId xmlns:a16="http://schemas.microsoft.com/office/drawing/2014/main" id="{AD457846-932B-4906-9D2D-F212F87C54F6}"/>
                  </a:ext>
                </a:extLst>
              </p:cNvPr>
              <p:cNvSpPr>
                <a:spLocks noGrp="1" noRot="1" noChangeAspect="1" noMove="1" noResize="1" noEditPoints="1" noAdjustHandles="1" noChangeArrowheads="1" noChangeShapeType="1" noTextEdit="1"/>
              </p:cNvSpPr>
              <p:nvPr>
                <p:ph idx="1"/>
              </p:nvPr>
            </p:nvSpPr>
            <p:spPr>
              <a:blipFill>
                <a:blip r:embed="rId2"/>
                <a:stretch>
                  <a:fillRect l="-1525" t="-2138" b="-3019"/>
                </a:stretch>
              </a:blipFill>
            </p:spPr>
            <p:txBody>
              <a:bodyPr/>
              <a:lstStyle/>
              <a:p>
                <a:r>
                  <a:rPr lang="en-US">
                    <a:noFill/>
                  </a:rPr>
                  <a:t> </a:t>
                </a:r>
              </a:p>
            </p:txBody>
          </p:sp>
        </mc:Fallback>
      </mc:AlternateContent>
    </p:spTree>
    <p:extLst>
      <p:ext uri="{BB962C8B-B14F-4D97-AF65-F5344CB8AC3E}">
        <p14:creationId xmlns:p14="http://schemas.microsoft.com/office/powerpoint/2010/main" val="794770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64BD4-7FB6-47FE-A174-2C76858F020B}"/>
              </a:ext>
            </a:extLst>
          </p:cNvPr>
          <p:cNvSpPr>
            <a:spLocks noGrp="1"/>
          </p:cNvSpPr>
          <p:nvPr>
            <p:ph type="title"/>
          </p:nvPr>
        </p:nvSpPr>
        <p:spPr/>
        <p:txBody>
          <a:bodyPr/>
          <a:lstStyle/>
          <a:p>
            <a:r>
              <a:rPr lang="en-US" dirty="0"/>
              <a:t>Safe Edge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FE8607E5-3A30-4910-BF82-0879213E4A90}"/>
                  </a:ext>
                </a:extLst>
              </p:cNvPr>
              <p:cNvSpPr>
                <a:spLocks noGrp="1"/>
              </p:cNvSpPr>
              <p:nvPr>
                <p:ph idx="1"/>
              </p:nvPr>
            </p:nvSpPr>
            <p:spPr/>
            <p:txBody>
              <a:bodyPr>
                <a:normAutofit/>
              </a:bodyPr>
              <a:lstStyle/>
              <a:p>
                <a:pPr marL="0" indent="0">
                  <a:buNone/>
                </a:pPr>
                <a:r>
                  <a:rPr lang="en-US" dirty="0"/>
                  <a:t>A “cut” </a:t>
                </a:r>
                <a14:m>
                  <m:oMath xmlns:m="http://schemas.openxmlformats.org/officeDocument/2006/math">
                    <m:d>
                      <m:dPr>
                        <m:ctrlPr>
                          <a:rPr lang="en-US" i="1">
                            <a:latin typeface="Cambria Math" panose="02040503050406030204" pitchFamily="18" charset="0"/>
                          </a:rPr>
                        </m:ctrlPr>
                      </m:dPr>
                      <m:e>
                        <m:r>
                          <a:rPr lang="en-US" i="1">
                            <a:latin typeface="Cambria Math" panose="02040503050406030204" pitchFamily="18" charset="0"/>
                          </a:rPr>
                          <m:t>𝑆</m:t>
                        </m:r>
                        <m:r>
                          <a:rPr lang="en-US" i="1">
                            <a:latin typeface="Cambria Math" panose="02040503050406030204" pitchFamily="18" charset="0"/>
                          </a:rPr>
                          <m:t>,</m:t>
                        </m:r>
                        <m:r>
                          <a:rPr lang="en-US" i="1">
                            <a:latin typeface="Cambria Math" panose="02040503050406030204" pitchFamily="18" charset="0"/>
                          </a:rPr>
                          <m:t>𝑉</m:t>
                        </m:r>
                        <m:r>
                          <a:rPr lang="en-US" i="1">
                            <a:latin typeface="Cambria Math" panose="02040503050406030204" pitchFamily="18" charset="0"/>
                          </a:rPr>
                          <m:t>∖</m:t>
                        </m:r>
                        <m:r>
                          <a:rPr lang="en-US" i="1">
                            <a:latin typeface="Cambria Math" panose="02040503050406030204" pitchFamily="18" charset="0"/>
                          </a:rPr>
                          <m:t>𝑆</m:t>
                        </m:r>
                      </m:e>
                    </m:d>
                  </m:oMath>
                </a14:m>
                <a:r>
                  <a:rPr lang="en-US" dirty="0"/>
                  <a:t> is a split of the vertices into a subset </a:t>
                </a:r>
                <a14:m>
                  <m:oMath xmlns:m="http://schemas.openxmlformats.org/officeDocument/2006/math">
                    <m:r>
                      <a:rPr lang="en-US" i="1">
                        <a:latin typeface="Cambria Math" panose="02040503050406030204" pitchFamily="18" charset="0"/>
                      </a:rPr>
                      <m:t>𝑆</m:t>
                    </m:r>
                  </m:oMath>
                </a14:m>
                <a:r>
                  <a:rPr lang="en-US" dirty="0"/>
                  <a:t> and the remaining vertices </a:t>
                </a:r>
                <a14:m>
                  <m:oMath xmlns:m="http://schemas.openxmlformats.org/officeDocument/2006/math">
                    <m:r>
                      <a:rPr lang="en-US" b="0" i="1" smtClean="0">
                        <a:latin typeface="Cambria Math" panose="02040503050406030204" pitchFamily="18" charset="0"/>
                      </a:rPr>
                      <m:t>𝑉</m:t>
                    </m:r>
                    <m:r>
                      <a:rPr lang="en-US" b="0" i="1" smtClean="0">
                        <a:latin typeface="Cambria Math" panose="02040503050406030204" pitchFamily="18" charset="0"/>
                      </a:rPr>
                      <m:t>∖</m:t>
                    </m:r>
                    <m:r>
                      <a:rPr lang="en-US" b="0" i="1" smtClean="0">
                        <a:latin typeface="Cambria Math" panose="02040503050406030204" pitchFamily="18" charset="0"/>
                      </a:rPr>
                      <m:t>𝑆</m:t>
                    </m:r>
                  </m:oMath>
                </a14:m>
                <a:r>
                  <a:rPr lang="en-US" dirty="0"/>
                  <a:t>.</a:t>
                </a:r>
              </a:p>
              <a:p>
                <a:endParaRPr lang="en-US" dirty="0"/>
              </a:p>
              <a:p>
                <a:endParaRPr lang="en-US" dirty="0"/>
              </a:p>
              <a:p>
                <a:endParaRPr lang="en-US" dirty="0"/>
              </a:p>
              <a:p>
                <a:endParaRPr lang="en-US" dirty="0"/>
              </a:p>
              <a:p>
                <a:endParaRPr lang="en-US" dirty="0"/>
              </a:p>
              <a:p>
                <a:endParaRPr lang="en-US" dirty="0"/>
              </a:p>
              <a:p>
                <a:r>
                  <a:rPr lang="en-US" dirty="0"/>
                  <a:t>Edges in red “span” or “cross” the cut (go from </a:t>
                </a:r>
                <a14:m>
                  <m:oMath xmlns:m="http://schemas.openxmlformats.org/officeDocument/2006/math">
                    <m:r>
                      <a:rPr lang="en-US" b="0" i="1" smtClean="0">
                        <a:latin typeface="Cambria Math" panose="02040503050406030204" pitchFamily="18" charset="0"/>
                      </a:rPr>
                      <m:t>𝑆</m:t>
                    </m:r>
                  </m:oMath>
                </a14:m>
                <a:r>
                  <a:rPr lang="en-US" dirty="0"/>
                  <a:t> to </a:t>
                </a:r>
                <a14:m>
                  <m:oMath xmlns:m="http://schemas.openxmlformats.org/officeDocument/2006/math">
                    <m:r>
                      <a:rPr lang="en-US" b="0" i="1" smtClean="0">
                        <a:latin typeface="Cambria Math" panose="02040503050406030204" pitchFamily="18" charset="0"/>
                      </a:rPr>
                      <m:t>𝑉</m:t>
                    </m:r>
                    <m:r>
                      <a:rPr lang="en-US" b="0" i="1" smtClean="0">
                        <a:latin typeface="Cambria Math" panose="02040503050406030204" pitchFamily="18" charset="0"/>
                      </a:rPr>
                      <m:t>∖</m:t>
                    </m:r>
                    <m:r>
                      <a:rPr lang="en-US" b="0" i="1" smtClean="0">
                        <a:latin typeface="Cambria Math" panose="02040503050406030204" pitchFamily="18" charset="0"/>
                      </a:rPr>
                      <m:t>𝑆</m:t>
                    </m:r>
                  </m:oMath>
                </a14:m>
                <a:r>
                  <a:rPr lang="en-US" dirty="0"/>
                  <a:t>).</a:t>
                </a:r>
              </a:p>
            </p:txBody>
          </p:sp>
        </mc:Choice>
        <mc:Fallback>
          <p:sp>
            <p:nvSpPr>
              <p:cNvPr id="3" name="Content Placeholder 2">
                <a:extLst>
                  <a:ext uri="{FF2B5EF4-FFF2-40B4-BE49-F238E27FC236}">
                    <a16:creationId xmlns:a16="http://schemas.microsoft.com/office/drawing/2014/main" id="{FE8607E5-3A30-4910-BF82-0879213E4A90}"/>
                  </a:ext>
                </a:extLst>
              </p:cNvPr>
              <p:cNvSpPr>
                <a:spLocks noGrp="1" noRot="1" noChangeAspect="1" noMove="1" noResize="1" noEditPoints="1" noAdjustHandles="1" noChangeArrowheads="1" noChangeShapeType="1" noTextEdit="1"/>
              </p:cNvSpPr>
              <p:nvPr>
                <p:ph idx="1"/>
              </p:nvPr>
            </p:nvSpPr>
            <p:spPr>
              <a:blipFill>
                <a:blip r:embed="rId2"/>
                <a:stretch>
                  <a:fillRect l="-1525" t="-2138" b="-2390"/>
                </a:stretch>
              </a:blipFill>
            </p:spPr>
            <p:txBody>
              <a:bodyPr/>
              <a:lstStyle/>
              <a:p>
                <a:r>
                  <a:rPr lang="en-US">
                    <a:noFill/>
                  </a:rPr>
                  <a:t> </a:t>
                </a:r>
              </a:p>
            </p:txBody>
          </p:sp>
        </mc:Fallback>
      </mc:AlternateContent>
      <p:grpSp>
        <p:nvGrpSpPr>
          <p:cNvPr id="41" name="Group 40">
            <a:extLst>
              <a:ext uri="{FF2B5EF4-FFF2-40B4-BE49-F238E27FC236}">
                <a16:creationId xmlns:a16="http://schemas.microsoft.com/office/drawing/2014/main" id="{80AD7060-A1A7-4097-9772-115717ACA89B}"/>
              </a:ext>
            </a:extLst>
          </p:cNvPr>
          <p:cNvGrpSpPr/>
          <p:nvPr/>
        </p:nvGrpSpPr>
        <p:grpSpPr>
          <a:xfrm>
            <a:off x="3930356" y="2401665"/>
            <a:ext cx="4477023" cy="3297110"/>
            <a:chOff x="3930356" y="2401665"/>
            <a:chExt cx="4477023" cy="3297110"/>
          </a:xfrm>
        </p:grpSpPr>
        <p:sp>
          <p:nvSpPr>
            <p:cNvPr id="5" name="Oval 4">
              <a:extLst>
                <a:ext uri="{FF2B5EF4-FFF2-40B4-BE49-F238E27FC236}">
                  <a16:creationId xmlns:a16="http://schemas.microsoft.com/office/drawing/2014/main" id="{0ACFA628-0F8E-4B82-BC10-40AF1735D937}"/>
                </a:ext>
              </a:extLst>
            </p:cNvPr>
            <p:cNvSpPr/>
            <p:nvPr/>
          </p:nvSpPr>
          <p:spPr>
            <a:xfrm>
              <a:off x="3930356" y="4050219"/>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A</a:t>
              </a:r>
            </a:p>
          </p:txBody>
        </p:sp>
        <p:sp>
          <p:nvSpPr>
            <p:cNvPr id="6" name="Oval 5">
              <a:extLst>
                <a:ext uri="{FF2B5EF4-FFF2-40B4-BE49-F238E27FC236}">
                  <a16:creationId xmlns:a16="http://schemas.microsoft.com/office/drawing/2014/main" id="{10EB3424-89A1-409D-98AF-5C3779255E08}"/>
                </a:ext>
              </a:extLst>
            </p:cNvPr>
            <p:cNvSpPr/>
            <p:nvPr/>
          </p:nvSpPr>
          <p:spPr>
            <a:xfrm>
              <a:off x="6414058" y="3015177"/>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B</a:t>
              </a:r>
            </a:p>
          </p:txBody>
        </p:sp>
        <p:sp>
          <p:nvSpPr>
            <p:cNvPr id="7" name="Oval 6">
              <a:extLst>
                <a:ext uri="{FF2B5EF4-FFF2-40B4-BE49-F238E27FC236}">
                  <a16:creationId xmlns:a16="http://schemas.microsoft.com/office/drawing/2014/main" id="{71834560-1124-42A4-8507-E662206FDA65}"/>
                </a:ext>
              </a:extLst>
            </p:cNvPr>
            <p:cNvSpPr/>
            <p:nvPr/>
          </p:nvSpPr>
          <p:spPr>
            <a:xfrm>
              <a:off x="5342944" y="5030882"/>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D</a:t>
              </a:r>
            </a:p>
          </p:txBody>
        </p:sp>
        <p:sp>
          <p:nvSpPr>
            <p:cNvPr id="8" name="Oval 7">
              <a:extLst>
                <a:ext uri="{FF2B5EF4-FFF2-40B4-BE49-F238E27FC236}">
                  <a16:creationId xmlns:a16="http://schemas.microsoft.com/office/drawing/2014/main" id="{88F91D1F-935A-4CCD-83C6-1FA24A18FD88}"/>
                </a:ext>
              </a:extLst>
            </p:cNvPr>
            <p:cNvSpPr/>
            <p:nvPr/>
          </p:nvSpPr>
          <p:spPr>
            <a:xfrm>
              <a:off x="7554233" y="4808560"/>
              <a:ext cx="421414" cy="412416"/>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F</a:t>
              </a:r>
            </a:p>
          </p:txBody>
        </p:sp>
        <p:sp>
          <p:nvSpPr>
            <p:cNvPr id="9" name="Oval 8">
              <a:extLst>
                <a:ext uri="{FF2B5EF4-FFF2-40B4-BE49-F238E27FC236}">
                  <a16:creationId xmlns:a16="http://schemas.microsoft.com/office/drawing/2014/main" id="{E311D936-EFEE-44AC-A556-4FD09F662894}"/>
                </a:ext>
              </a:extLst>
            </p:cNvPr>
            <p:cNvSpPr/>
            <p:nvPr/>
          </p:nvSpPr>
          <p:spPr>
            <a:xfrm>
              <a:off x="7865896" y="3176417"/>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E</a:t>
              </a:r>
            </a:p>
          </p:txBody>
        </p:sp>
        <p:sp>
          <p:nvSpPr>
            <p:cNvPr id="10" name="Oval 9">
              <a:extLst>
                <a:ext uri="{FF2B5EF4-FFF2-40B4-BE49-F238E27FC236}">
                  <a16:creationId xmlns:a16="http://schemas.microsoft.com/office/drawing/2014/main" id="{7306C5A5-64E5-44B4-A70E-AA4A12DA1C82}"/>
                </a:ext>
              </a:extLst>
            </p:cNvPr>
            <p:cNvSpPr/>
            <p:nvPr/>
          </p:nvSpPr>
          <p:spPr>
            <a:xfrm>
              <a:off x="5461641" y="3854713"/>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C</a:t>
              </a:r>
            </a:p>
          </p:txBody>
        </p:sp>
        <p:cxnSp>
          <p:nvCxnSpPr>
            <p:cNvPr id="11" name="Straight Connector 10">
              <a:extLst>
                <a:ext uri="{FF2B5EF4-FFF2-40B4-BE49-F238E27FC236}">
                  <a16:creationId xmlns:a16="http://schemas.microsoft.com/office/drawing/2014/main" id="{339B4B68-9615-43FF-B11E-1F19DB51D4D0}"/>
                </a:ext>
              </a:extLst>
            </p:cNvPr>
            <p:cNvCxnSpPr>
              <a:cxnSpLocks/>
              <a:stCxn id="6" idx="2"/>
            </p:cNvCxnSpPr>
            <p:nvPr/>
          </p:nvCxnSpPr>
          <p:spPr>
            <a:xfrm flipH="1">
              <a:off x="4194774" y="3166761"/>
              <a:ext cx="2219284" cy="97895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81CC535-2DEA-499F-8FC2-85804F15F688}"/>
                </a:ext>
              </a:extLst>
            </p:cNvPr>
            <p:cNvCxnSpPr>
              <a:stCxn id="5" idx="5"/>
              <a:endCxn id="7" idx="2"/>
            </p:cNvCxnSpPr>
            <p:nvPr/>
          </p:nvCxnSpPr>
          <p:spPr>
            <a:xfrm>
              <a:off x="4194772" y="4308988"/>
              <a:ext cx="1148172" cy="87347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AC18534-8B6F-4C5C-840C-10261F3BB2B2}"/>
                </a:ext>
              </a:extLst>
            </p:cNvPr>
            <p:cNvCxnSpPr>
              <a:cxnSpLocks/>
              <a:stCxn id="7" idx="0"/>
              <a:endCxn id="10" idx="4"/>
            </p:cNvCxnSpPr>
            <p:nvPr/>
          </p:nvCxnSpPr>
          <p:spPr>
            <a:xfrm flipV="1">
              <a:off x="5497835" y="4157881"/>
              <a:ext cx="118697" cy="87300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69B7DF9-C6AD-461C-8742-0667E7C79AB6}"/>
                </a:ext>
              </a:extLst>
            </p:cNvPr>
            <p:cNvCxnSpPr>
              <a:stCxn id="10" idx="2"/>
              <a:endCxn id="5" idx="6"/>
            </p:cNvCxnSpPr>
            <p:nvPr/>
          </p:nvCxnSpPr>
          <p:spPr>
            <a:xfrm flipH="1">
              <a:off x="4240138" y="4006297"/>
              <a:ext cx="1221503" cy="19550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F856A1B-C0CE-4D81-962D-62368C4074DD}"/>
                </a:ext>
              </a:extLst>
            </p:cNvPr>
            <p:cNvCxnSpPr>
              <a:stCxn id="10" idx="7"/>
              <a:endCxn id="9" idx="2"/>
            </p:cNvCxnSpPr>
            <p:nvPr/>
          </p:nvCxnSpPr>
          <p:spPr>
            <a:xfrm flipV="1">
              <a:off x="5726057" y="3328002"/>
              <a:ext cx="2139839" cy="57110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EE3AF41-F930-4303-B65A-05E1411AF479}"/>
                </a:ext>
              </a:extLst>
            </p:cNvPr>
            <p:cNvCxnSpPr>
              <a:stCxn id="9" idx="4"/>
              <a:endCxn id="8" idx="0"/>
            </p:cNvCxnSpPr>
            <p:nvPr/>
          </p:nvCxnSpPr>
          <p:spPr>
            <a:xfrm flipH="1">
              <a:off x="7764940" y="3479585"/>
              <a:ext cx="255847" cy="13289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30BC3D4-32B7-4F39-ACB2-3A36373F7183}"/>
                </a:ext>
              </a:extLst>
            </p:cNvPr>
            <p:cNvCxnSpPr>
              <a:stCxn id="8" idx="3"/>
              <a:endCxn id="7" idx="6"/>
            </p:cNvCxnSpPr>
            <p:nvPr/>
          </p:nvCxnSpPr>
          <p:spPr>
            <a:xfrm flipH="1">
              <a:off x="5652726" y="5160579"/>
              <a:ext cx="1963222" cy="218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4377BE2-8D17-4A22-9EC0-9515BB67B4E4}"/>
                </a:ext>
              </a:extLst>
            </p:cNvPr>
            <p:cNvCxnSpPr>
              <a:cxnSpLocks/>
              <a:stCxn id="9" idx="2"/>
              <a:endCxn id="6" idx="6"/>
            </p:cNvCxnSpPr>
            <p:nvPr/>
          </p:nvCxnSpPr>
          <p:spPr>
            <a:xfrm flipH="1" flipV="1">
              <a:off x="6723840" y="3166761"/>
              <a:ext cx="1142056" cy="1612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4B8652F-C1AA-4E38-B6AA-FF255670931E}"/>
                </a:ext>
              </a:extLst>
            </p:cNvPr>
            <p:cNvCxnSpPr>
              <a:stCxn id="9" idx="3"/>
              <a:endCxn id="7" idx="7"/>
            </p:cNvCxnSpPr>
            <p:nvPr/>
          </p:nvCxnSpPr>
          <p:spPr>
            <a:xfrm flipH="1">
              <a:off x="5607360" y="3435187"/>
              <a:ext cx="2303903" cy="164009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D5E7C87-9BB7-4CBB-BA7E-58FFD091801F}"/>
                </a:ext>
              </a:extLst>
            </p:cNvPr>
            <p:cNvCxnSpPr>
              <a:cxnSpLocks/>
              <a:stCxn id="6" idx="4"/>
              <a:endCxn id="8" idx="2"/>
            </p:cNvCxnSpPr>
            <p:nvPr/>
          </p:nvCxnSpPr>
          <p:spPr>
            <a:xfrm>
              <a:off x="6568949" y="3318345"/>
              <a:ext cx="985284" cy="169642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B0640E40-B1E1-4EEC-B91D-933E69828886}"/>
                </a:ext>
              </a:extLst>
            </p:cNvPr>
            <p:cNvSpPr txBox="1"/>
            <p:nvPr/>
          </p:nvSpPr>
          <p:spPr>
            <a:xfrm>
              <a:off x="5245781" y="2469661"/>
              <a:ext cx="579353" cy="500492"/>
            </a:xfrm>
            <a:prstGeom prst="rect">
              <a:avLst/>
            </a:prstGeom>
            <a:noFill/>
          </p:spPr>
          <p:txBody>
            <a:bodyPr wrap="square" rtlCol="0">
              <a:spAutoFit/>
            </a:bodyPr>
            <a:lstStyle/>
            <a:p>
              <a:r>
                <a:rPr lang="en-US" sz="2400" dirty="0"/>
                <a:t>50</a:t>
              </a:r>
            </a:p>
          </p:txBody>
        </p:sp>
        <p:sp>
          <p:nvSpPr>
            <p:cNvPr id="22" name="TextBox 21">
              <a:extLst>
                <a:ext uri="{FF2B5EF4-FFF2-40B4-BE49-F238E27FC236}">
                  <a16:creationId xmlns:a16="http://schemas.microsoft.com/office/drawing/2014/main" id="{0639C1C8-7C48-43EA-BDEA-B9A0EB2DC09B}"/>
                </a:ext>
              </a:extLst>
            </p:cNvPr>
            <p:cNvSpPr txBox="1"/>
            <p:nvPr/>
          </p:nvSpPr>
          <p:spPr>
            <a:xfrm>
              <a:off x="7009009" y="2823558"/>
              <a:ext cx="344684" cy="500492"/>
            </a:xfrm>
            <a:prstGeom prst="rect">
              <a:avLst/>
            </a:prstGeom>
            <a:noFill/>
          </p:spPr>
          <p:txBody>
            <a:bodyPr wrap="square" rtlCol="0">
              <a:spAutoFit/>
            </a:bodyPr>
            <a:lstStyle/>
            <a:p>
              <a:r>
                <a:rPr lang="en-US" sz="2400" dirty="0"/>
                <a:t>6</a:t>
              </a:r>
            </a:p>
          </p:txBody>
        </p:sp>
        <p:sp>
          <p:nvSpPr>
            <p:cNvPr id="23" name="TextBox 22">
              <a:extLst>
                <a:ext uri="{FF2B5EF4-FFF2-40B4-BE49-F238E27FC236}">
                  <a16:creationId xmlns:a16="http://schemas.microsoft.com/office/drawing/2014/main" id="{1F04A826-1294-4FA1-90EE-ECC939D248BF}"/>
                </a:ext>
              </a:extLst>
            </p:cNvPr>
            <p:cNvSpPr txBox="1"/>
            <p:nvPr/>
          </p:nvSpPr>
          <p:spPr>
            <a:xfrm>
              <a:off x="6382903" y="3256408"/>
              <a:ext cx="344684" cy="500492"/>
            </a:xfrm>
            <a:prstGeom prst="rect">
              <a:avLst/>
            </a:prstGeom>
            <a:noFill/>
          </p:spPr>
          <p:txBody>
            <a:bodyPr wrap="square" rtlCol="0">
              <a:spAutoFit/>
            </a:bodyPr>
            <a:lstStyle/>
            <a:p>
              <a:r>
                <a:rPr lang="en-US" sz="2400" dirty="0"/>
                <a:t>3</a:t>
              </a:r>
            </a:p>
          </p:txBody>
        </p:sp>
        <p:sp>
          <p:nvSpPr>
            <p:cNvPr id="24" name="TextBox 23">
              <a:extLst>
                <a:ext uri="{FF2B5EF4-FFF2-40B4-BE49-F238E27FC236}">
                  <a16:creationId xmlns:a16="http://schemas.microsoft.com/office/drawing/2014/main" id="{A1D10198-9437-4624-9102-E89D23EE1743}"/>
                </a:ext>
              </a:extLst>
            </p:cNvPr>
            <p:cNvSpPr txBox="1"/>
            <p:nvPr/>
          </p:nvSpPr>
          <p:spPr>
            <a:xfrm>
              <a:off x="4789725" y="3776590"/>
              <a:ext cx="344684" cy="500492"/>
            </a:xfrm>
            <a:prstGeom prst="rect">
              <a:avLst/>
            </a:prstGeom>
            <a:noFill/>
          </p:spPr>
          <p:txBody>
            <a:bodyPr wrap="square" rtlCol="0">
              <a:spAutoFit/>
            </a:bodyPr>
            <a:lstStyle/>
            <a:p>
              <a:r>
                <a:rPr lang="en-US" sz="2400" dirty="0"/>
                <a:t>4</a:t>
              </a:r>
            </a:p>
          </p:txBody>
        </p:sp>
        <p:sp>
          <p:nvSpPr>
            <p:cNvPr id="25" name="TextBox 24">
              <a:extLst>
                <a:ext uri="{FF2B5EF4-FFF2-40B4-BE49-F238E27FC236}">
                  <a16:creationId xmlns:a16="http://schemas.microsoft.com/office/drawing/2014/main" id="{E5BFADA6-DBD4-4F60-A9E1-D388F8737C53}"/>
                </a:ext>
              </a:extLst>
            </p:cNvPr>
            <p:cNvSpPr txBox="1"/>
            <p:nvPr/>
          </p:nvSpPr>
          <p:spPr>
            <a:xfrm>
              <a:off x="4521833" y="4745728"/>
              <a:ext cx="344684" cy="500492"/>
            </a:xfrm>
            <a:prstGeom prst="rect">
              <a:avLst/>
            </a:prstGeom>
            <a:noFill/>
          </p:spPr>
          <p:txBody>
            <a:bodyPr wrap="square" rtlCol="0">
              <a:spAutoFit/>
            </a:bodyPr>
            <a:lstStyle/>
            <a:p>
              <a:r>
                <a:rPr lang="en-US" sz="2400" dirty="0"/>
                <a:t>7</a:t>
              </a:r>
            </a:p>
          </p:txBody>
        </p:sp>
        <p:sp>
          <p:nvSpPr>
            <p:cNvPr id="26" name="TextBox 25">
              <a:extLst>
                <a:ext uri="{FF2B5EF4-FFF2-40B4-BE49-F238E27FC236}">
                  <a16:creationId xmlns:a16="http://schemas.microsoft.com/office/drawing/2014/main" id="{9C6C4F24-E74B-429C-8646-87C99C8C602C}"/>
                </a:ext>
              </a:extLst>
            </p:cNvPr>
            <p:cNvSpPr txBox="1"/>
            <p:nvPr/>
          </p:nvSpPr>
          <p:spPr>
            <a:xfrm>
              <a:off x="5266145" y="4313764"/>
              <a:ext cx="344684" cy="500492"/>
            </a:xfrm>
            <a:prstGeom prst="rect">
              <a:avLst/>
            </a:prstGeom>
            <a:noFill/>
            <a:ln>
              <a:noFill/>
            </a:ln>
          </p:spPr>
          <p:txBody>
            <a:bodyPr wrap="square" rtlCol="0">
              <a:spAutoFit/>
            </a:bodyPr>
            <a:lstStyle/>
            <a:p>
              <a:r>
                <a:rPr lang="en-US" sz="2400" dirty="0"/>
                <a:t>2</a:t>
              </a:r>
            </a:p>
          </p:txBody>
        </p:sp>
        <p:sp>
          <p:nvSpPr>
            <p:cNvPr id="27" name="TextBox 26">
              <a:extLst>
                <a:ext uri="{FF2B5EF4-FFF2-40B4-BE49-F238E27FC236}">
                  <a16:creationId xmlns:a16="http://schemas.microsoft.com/office/drawing/2014/main" id="{16CF6A40-FD8C-4488-AFFC-D8707B061DD6}"/>
                </a:ext>
              </a:extLst>
            </p:cNvPr>
            <p:cNvSpPr txBox="1"/>
            <p:nvPr/>
          </p:nvSpPr>
          <p:spPr>
            <a:xfrm>
              <a:off x="6399455" y="5228002"/>
              <a:ext cx="344684" cy="461665"/>
            </a:xfrm>
            <a:prstGeom prst="rect">
              <a:avLst/>
            </a:prstGeom>
            <a:noFill/>
          </p:spPr>
          <p:txBody>
            <a:bodyPr wrap="square" rtlCol="0">
              <a:spAutoFit/>
            </a:bodyPr>
            <a:lstStyle/>
            <a:p>
              <a:r>
                <a:rPr lang="en-US" sz="2400" dirty="0"/>
                <a:t>8</a:t>
              </a:r>
            </a:p>
          </p:txBody>
        </p:sp>
        <p:sp>
          <p:nvSpPr>
            <p:cNvPr id="28" name="TextBox 27">
              <a:extLst>
                <a:ext uri="{FF2B5EF4-FFF2-40B4-BE49-F238E27FC236}">
                  <a16:creationId xmlns:a16="http://schemas.microsoft.com/office/drawing/2014/main" id="{3D9D6145-44EB-4684-B990-96DF1C7A106A}"/>
                </a:ext>
              </a:extLst>
            </p:cNvPr>
            <p:cNvSpPr txBox="1"/>
            <p:nvPr/>
          </p:nvSpPr>
          <p:spPr>
            <a:xfrm>
              <a:off x="8062695" y="4113483"/>
              <a:ext cx="344684" cy="500492"/>
            </a:xfrm>
            <a:prstGeom prst="rect">
              <a:avLst/>
            </a:prstGeom>
            <a:noFill/>
          </p:spPr>
          <p:txBody>
            <a:bodyPr wrap="square" rtlCol="0">
              <a:spAutoFit/>
            </a:bodyPr>
            <a:lstStyle/>
            <a:p>
              <a:r>
                <a:rPr lang="en-US" sz="2400" dirty="0"/>
                <a:t>9</a:t>
              </a:r>
            </a:p>
          </p:txBody>
        </p:sp>
        <p:sp>
          <p:nvSpPr>
            <p:cNvPr id="29" name="TextBox 28">
              <a:extLst>
                <a:ext uri="{FF2B5EF4-FFF2-40B4-BE49-F238E27FC236}">
                  <a16:creationId xmlns:a16="http://schemas.microsoft.com/office/drawing/2014/main" id="{429CCA46-419B-4EFC-B4E3-6467212B19EF}"/>
                </a:ext>
              </a:extLst>
            </p:cNvPr>
            <p:cNvSpPr txBox="1"/>
            <p:nvPr/>
          </p:nvSpPr>
          <p:spPr>
            <a:xfrm>
              <a:off x="5847222" y="3680481"/>
              <a:ext cx="439354" cy="500492"/>
            </a:xfrm>
            <a:prstGeom prst="rect">
              <a:avLst/>
            </a:prstGeom>
            <a:noFill/>
          </p:spPr>
          <p:txBody>
            <a:bodyPr wrap="square" rtlCol="0">
              <a:spAutoFit/>
            </a:bodyPr>
            <a:lstStyle/>
            <a:p>
              <a:r>
                <a:rPr lang="en-US" sz="2400" dirty="0"/>
                <a:t>5</a:t>
              </a:r>
            </a:p>
          </p:txBody>
        </p:sp>
        <p:sp>
          <p:nvSpPr>
            <p:cNvPr id="30" name="TextBox 29">
              <a:extLst>
                <a:ext uri="{FF2B5EF4-FFF2-40B4-BE49-F238E27FC236}">
                  <a16:creationId xmlns:a16="http://schemas.microsoft.com/office/drawing/2014/main" id="{DBC5F961-3631-4ED9-A597-D4A4055CF7F3}"/>
                </a:ext>
              </a:extLst>
            </p:cNvPr>
            <p:cNvSpPr txBox="1"/>
            <p:nvPr/>
          </p:nvSpPr>
          <p:spPr>
            <a:xfrm>
              <a:off x="5678562" y="4534594"/>
              <a:ext cx="344684" cy="500492"/>
            </a:xfrm>
            <a:prstGeom prst="rect">
              <a:avLst/>
            </a:prstGeom>
            <a:noFill/>
          </p:spPr>
          <p:txBody>
            <a:bodyPr wrap="square" rtlCol="0">
              <a:spAutoFit/>
            </a:bodyPr>
            <a:lstStyle/>
            <a:p>
              <a:r>
                <a:rPr lang="en-US" sz="2400" dirty="0"/>
                <a:t>7</a:t>
              </a:r>
            </a:p>
          </p:txBody>
        </p:sp>
        <p:sp>
          <p:nvSpPr>
            <p:cNvPr id="31" name="Oval 30">
              <a:extLst>
                <a:ext uri="{FF2B5EF4-FFF2-40B4-BE49-F238E27FC236}">
                  <a16:creationId xmlns:a16="http://schemas.microsoft.com/office/drawing/2014/main" id="{15AD065B-9CEA-4DA5-9BAB-FE4BB8865296}"/>
                </a:ext>
              </a:extLst>
            </p:cNvPr>
            <p:cNvSpPr/>
            <p:nvPr/>
          </p:nvSpPr>
          <p:spPr>
            <a:xfrm>
              <a:off x="4569913" y="2644711"/>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G</a:t>
              </a:r>
            </a:p>
          </p:txBody>
        </p:sp>
        <p:cxnSp>
          <p:nvCxnSpPr>
            <p:cNvPr id="32" name="Straight Connector 31">
              <a:extLst>
                <a:ext uri="{FF2B5EF4-FFF2-40B4-BE49-F238E27FC236}">
                  <a16:creationId xmlns:a16="http://schemas.microsoft.com/office/drawing/2014/main" id="{16E1EE98-4C16-43BF-9879-17603BA5262E}"/>
                </a:ext>
              </a:extLst>
            </p:cNvPr>
            <p:cNvCxnSpPr>
              <a:cxnSpLocks/>
              <a:stCxn id="6" idx="1"/>
              <a:endCxn id="31" idx="5"/>
            </p:cNvCxnSpPr>
            <p:nvPr/>
          </p:nvCxnSpPr>
          <p:spPr>
            <a:xfrm flipH="1" flipV="1">
              <a:off x="4834328" y="2903481"/>
              <a:ext cx="1625097" cy="15609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D20590FD-D950-4FBC-899C-9ADED8D07153}"/>
                </a:ext>
              </a:extLst>
            </p:cNvPr>
            <p:cNvSpPr txBox="1"/>
            <p:nvPr/>
          </p:nvSpPr>
          <p:spPr>
            <a:xfrm>
              <a:off x="5134409" y="3291734"/>
              <a:ext cx="579353" cy="500492"/>
            </a:xfrm>
            <a:prstGeom prst="rect">
              <a:avLst/>
            </a:prstGeom>
            <a:noFill/>
          </p:spPr>
          <p:txBody>
            <a:bodyPr wrap="square" rtlCol="0">
              <a:spAutoFit/>
            </a:bodyPr>
            <a:lstStyle/>
            <a:p>
              <a:r>
                <a:rPr lang="en-US" sz="2400" dirty="0"/>
                <a:t>2</a:t>
              </a:r>
            </a:p>
          </p:txBody>
        </p:sp>
        <p:cxnSp>
          <p:nvCxnSpPr>
            <p:cNvPr id="39" name="Connector: Elbow 38">
              <a:extLst>
                <a:ext uri="{FF2B5EF4-FFF2-40B4-BE49-F238E27FC236}">
                  <a16:creationId xmlns:a16="http://schemas.microsoft.com/office/drawing/2014/main" id="{7BFDAB46-550D-4E45-A6B0-8555A44B9787}"/>
                </a:ext>
              </a:extLst>
            </p:cNvPr>
            <p:cNvCxnSpPr/>
            <p:nvPr/>
          </p:nvCxnSpPr>
          <p:spPr>
            <a:xfrm rot="16200000" flipH="1">
              <a:off x="4331445" y="3918442"/>
              <a:ext cx="3297110" cy="263555"/>
            </a:xfrm>
            <a:prstGeom prst="bentConnector3">
              <a:avLst/>
            </a:prstGeom>
            <a:ln w="38100"/>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mc:Choice xmlns:a14="http://schemas.microsoft.com/office/drawing/2010/main" Requires="a14">
          <p:sp>
            <p:nvSpPr>
              <p:cNvPr id="40" name="TextBox 39">
                <a:extLst>
                  <a:ext uri="{FF2B5EF4-FFF2-40B4-BE49-F238E27FC236}">
                    <a16:creationId xmlns:a16="http://schemas.microsoft.com/office/drawing/2014/main" id="{70E906E0-5004-4387-8B10-3DC3C8B6A388}"/>
                  </a:ext>
                </a:extLst>
              </p:cNvPr>
              <p:cNvSpPr txBox="1"/>
              <p:nvPr/>
            </p:nvSpPr>
            <p:spPr>
              <a:xfrm>
                <a:off x="2601684" y="5170524"/>
                <a:ext cx="2631029"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b="0" i="1" smtClean="0">
                          <a:solidFill>
                            <a:schemeClr val="accent3"/>
                          </a:solidFill>
                          <a:latin typeface="Cambria Math" panose="02040503050406030204" pitchFamily="18" charset="0"/>
                        </a:rPr>
                        <m:t>𝑆</m:t>
                      </m:r>
                      <m:r>
                        <a:rPr lang="en-US" sz="2800" b="0" i="1" smtClean="0">
                          <a:solidFill>
                            <a:schemeClr val="accent3"/>
                          </a:solidFill>
                          <a:latin typeface="Cambria Math" panose="02040503050406030204" pitchFamily="18" charset="0"/>
                        </a:rPr>
                        <m:t>={</m:t>
                      </m:r>
                      <m:r>
                        <a:rPr lang="en-US" sz="2800" b="0" i="1" smtClean="0">
                          <a:solidFill>
                            <a:schemeClr val="accent3"/>
                          </a:solidFill>
                          <a:latin typeface="Cambria Math" panose="02040503050406030204" pitchFamily="18" charset="0"/>
                        </a:rPr>
                        <m:t>𝐴</m:t>
                      </m:r>
                      <m:r>
                        <a:rPr lang="en-US" sz="2800" b="0" i="1" smtClean="0">
                          <a:solidFill>
                            <a:schemeClr val="accent3"/>
                          </a:solidFill>
                          <a:latin typeface="Cambria Math" panose="02040503050406030204" pitchFamily="18" charset="0"/>
                        </a:rPr>
                        <m:t>,</m:t>
                      </m:r>
                      <m:r>
                        <a:rPr lang="en-US" sz="2800" b="0" i="1" smtClean="0">
                          <a:solidFill>
                            <a:schemeClr val="accent3"/>
                          </a:solidFill>
                          <a:latin typeface="Cambria Math" panose="02040503050406030204" pitchFamily="18" charset="0"/>
                        </a:rPr>
                        <m:t>𝐶</m:t>
                      </m:r>
                      <m:r>
                        <a:rPr lang="en-US" sz="2800" b="0" i="1" smtClean="0">
                          <a:solidFill>
                            <a:schemeClr val="accent3"/>
                          </a:solidFill>
                          <a:latin typeface="Cambria Math" panose="02040503050406030204" pitchFamily="18" charset="0"/>
                        </a:rPr>
                        <m:t>,</m:t>
                      </m:r>
                      <m:r>
                        <a:rPr lang="en-US" sz="2800" b="0" i="1" smtClean="0">
                          <a:solidFill>
                            <a:schemeClr val="accent3"/>
                          </a:solidFill>
                          <a:latin typeface="Cambria Math" panose="02040503050406030204" pitchFamily="18" charset="0"/>
                        </a:rPr>
                        <m:t>𝐷</m:t>
                      </m:r>
                      <m:r>
                        <a:rPr lang="en-US" sz="2800" b="0" i="1" smtClean="0">
                          <a:solidFill>
                            <a:schemeClr val="accent3"/>
                          </a:solidFill>
                          <a:latin typeface="Cambria Math" panose="02040503050406030204" pitchFamily="18" charset="0"/>
                        </a:rPr>
                        <m:t>,</m:t>
                      </m:r>
                      <m:r>
                        <a:rPr lang="en-US" sz="2800" b="0" i="1" smtClean="0">
                          <a:solidFill>
                            <a:schemeClr val="accent3"/>
                          </a:solidFill>
                          <a:latin typeface="Cambria Math" panose="02040503050406030204" pitchFamily="18" charset="0"/>
                        </a:rPr>
                        <m:t>𝐺</m:t>
                      </m:r>
                      <m:r>
                        <a:rPr lang="en-US" sz="2800" b="0" i="1" smtClean="0">
                          <a:solidFill>
                            <a:schemeClr val="accent3"/>
                          </a:solidFill>
                          <a:latin typeface="Cambria Math" panose="02040503050406030204" pitchFamily="18" charset="0"/>
                        </a:rPr>
                        <m:t>}</m:t>
                      </m:r>
                    </m:oMath>
                  </m:oMathPara>
                </a14:m>
                <a:endParaRPr lang="en-US" sz="2800" dirty="0"/>
              </a:p>
            </p:txBody>
          </p:sp>
        </mc:Choice>
        <mc:Fallback>
          <p:sp>
            <p:nvSpPr>
              <p:cNvPr id="40" name="TextBox 39">
                <a:extLst>
                  <a:ext uri="{FF2B5EF4-FFF2-40B4-BE49-F238E27FC236}">
                    <a16:creationId xmlns:a16="http://schemas.microsoft.com/office/drawing/2014/main" id="{70E906E0-5004-4387-8B10-3DC3C8B6A388}"/>
                  </a:ext>
                </a:extLst>
              </p:cNvPr>
              <p:cNvSpPr txBox="1">
                <a:spLocks noRot="1" noChangeAspect="1" noMove="1" noResize="1" noEditPoints="1" noAdjustHandles="1" noChangeArrowheads="1" noChangeShapeType="1" noTextEdit="1"/>
              </p:cNvSpPr>
              <p:nvPr/>
            </p:nvSpPr>
            <p:spPr>
              <a:xfrm>
                <a:off x="2601684" y="5170524"/>
                <a:ext cx="2631029" cy="523220"/>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708446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6409F-6AE2-40EA-884F-14FF44D08F00}"/>
              </a:ext>
            </a:extLst>
          </p:cNvPr>
          <p:cNvSpPr>
            <a:spLocks noGrp="1"/>
          </p:cNvSpPr>
          <p:nvPr>
            <p:ph type="title"/>
          </p:nvPr>
        </p:nvSpPr>
        <p:spPr/>
        <p:txBody>
          <a:bodyPr/>
          <a:lstStyle/>
          <a:p>
            <a:r>
              <a:rPr lang="en-US" dirty="0"/>
              <a:t>Safe Edge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D3CEA39-35DF-43DD-ABE8-03641D56B7A2}"/>
                  </a:ext>
                </a:extLst>
              </p:cNvPr>
              <p:cNvSpPr>
                <a:spLocks noGrp="1"/>
              </p:cNvSpPr>
              <p:nvPr>
                <p:ph idx="1"/>
              </p:nvPr>
            </p:nvSpPr>
            <p:spPr/>
            <p:txBody>
              <a:bodyPr/>
              <a:lstStyle/>
              <a:p>
                <a:r>
                  <a:rPr lang="en-US" dirty="0"/>
                  <a:t>Call an edge, </a:t>
                </a:r>
                <a14:m>
                  <m:oMath xmlns:m="http://schemas.openxmlformats.org/officeDocument/2006/math">
                    <m:r>
                      <a:rPr lang="en-US" i="1">
                        <a:latin typeface="Cambria Math" panose="02040503050406030204" pitchFamily="18" charset="0"/>
                      </a:rPr>
                      <m:t>𝑒</m:t>
                    </m:r>
                  </m:oMath>
                </a14:m>
                <a:r>
                  <a:rPr lang="en-US" dirty="0"/>
                  <a:t>, a “safe edge” if there is some cut </a:t>
                </a:r>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𝑆</m:t>
                    </m:r>
                    <m:r>
                      <a:rPr lang="en-US" i="1">
                        <a:latin typeface="Cambria Math" panose="02040503050406030204" pitchFamily="18" charset="0"/>
                      </a:rPr>
                      <m:t>,</m:t>
                    </m:r>
                    <m:r>
                      <a:rPr lang="en-US" i="1">
                        <a:latin typeface="Cambria Math" panose="02040503050406030204" pitchFamily="18" charset="0"/>
                      </a:rPr>
                      <m:t>𝑉</m:t>
                    </m:r>
                    <m:r>
                      <a:rPr lang="en-US" i="1">
                        <a:latin typeface="Cambria Math" panose="02040503050406030204" pitchFamily="18" charset="0"/>
                      </a:rPr>
                      <m:t>∖</m:t>
                    </m:r>
                    <m:r>
                      <a:rPr lang="en-US" i="1">
                        <a:latin typeface="Cambria Math" panose="02040503050406030204" pitchFamily="18" charset="0"/>
                      </a:rPr>
                      <m:t>𝑆</m:t>
                    </m:r>
                    <m:r>
                      <a:rPr lang="en-US" i="1">
                        <a:latin typeface="Cambria Math" panose="02040503050406030204" pitchFamily="18" charset="0"/>
                      </a:rPr>
                      <m:t>)</m:t>
                    </m:r>
                  </m:oMath>
                </a14:m>
                <a:r>
                  <a:rPr lang="en-US" dirty="0"/>
                  <a:t> where </a:t>
                </a:r>
                <a14:m>
                  <m:oMath xmlns:m="http://schemas.openxmlformats.org/officeDocument/2006/math">
                    <m:r>
                      <a:rPr lang="en-US" i="1">
                        <a:latin typeface="Cambria Math" panose="02040503050406030204" pitchFamily="18" charset="0"/>
                      </a:rPr>
                      <m:t>𝑒</m:t>
                    </m:r>
                  </m:oMath>
                </a14:m>
                <a:r>
                  <a:rPr lang="en-US" dirty="0"/>
                  <a:t> is the minimum edge spanning that cut</a:t>
                </a:r>
              </a:p>
            </p:txBody>
          </p:sp>
        </mc:Choice>
        <mc:Fallback xmlns="">
          <p:sp>
            <p:nvSpPr>
              <p:cNvPr id="3" name="Content Placeholder 2">
                <a:extLst>
                  <a:ext uri="{FF2B5EF4-FFF2-40B4-BE49-F238E27FC236}">
                    <a16:creationId xmlns:a16="http://schemas.microsoft.com/office/drawing/2014/main" id="{4D3CEA39-35DF-43DD-ABE8-03641D56B7A2}"/>
                  </a:ext>
                </a:extLst>
              </p:cNvPr>
              <p:cNvSpPr>
                <a:spLocks noGrp="1" noRot="1" noChangeAspect="1" noMove="1" noResize="1" noEditPoints="1" noAdjustHandles="1" noChangeArrowheads="1" noChangeShapeType="1" noTextEdit="1"/>
              </p:cNvSpPr>
              <p:nvPr>
                <p:ph idx="1"/>
              </p:nvPr>
            </p:nvSpPr>
            <p:spPr>
              <a:blipFill>
                <a:blip r:embed="rId3"/>
                <a:stretch>
                  <a:fillRect l="-708" t="-2138"/>
                </a:stretch>
              </a:blipFill>
            </p:spPr>
            <p:txBody>
              <a:bodyPr/>
              <a:lstStyle/>
              <a:p>
                <a:r>
                  <a:rPr lang="en-US">
                    <a:noFill/>
                  </a:rPr>
                  <a:t> </a:t>
                </a:r>
              </a:p>
            </p:txBody>
          </p:sp>
        </mc:Fallback>
      </mc:AlternateContent>
      <p:grpSp>
        <p:nvGrpSpPr>
          <p:cNvPr id="35" name="Group 34">
            <a:extLst>
              <a:ext uri="{FF2B5EF4-FFF2-40B4-BE49-F238E27FC236}">
                <a16:creationId xmlns:a16="http://schemas.microsoft.com/office/drawing/2014/main" id="{0644BA49-7428-42F8-A7DB-907A76792162}"/>
              </a:ext>
            </a:extLst>
          </p:cNvPr>
          <p:cNvGrpSpPr/>
          <p:nvPr/>
        </p:nvGrpSpPr>
        <p:grpSpPr>
          <a:xfrm>
            <a:off x="201974" y="3066082"/>
            <a:ext cx="4477023" cy="3297110"/>
            <a:chOff x="201974" y="3066082"/>
            <a:chExt cx="4477023" cy="3297110"/>
          </a:xfrm>
        </p:grpSpPr>
        <p:sp>
          <p:nvSpPr>
            <p:cNvPr id="5" name="Oval 4">
              <a:extLst>
                <a:ext uri="{FF2B5EF4-FFF2-40B4-BE49-F238E27FC236}">
                  <a16:creationId xmlns:a16="http://schemas.microsoft.com/office/drawing/2014/main" id="{B22FA124-3322-438F-97CE-0BB9219E8D4D}"/>
                </a:ext>
              </a:extLst>
            </p:cNvPr>
            <p:cNvSpPr/>
            <p:nvPr/>
          </p:nvSpPr>
          <p:spPr>
            <a:xfrm>
              <a:off x="201974" y="4660805"/>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A</a:t>
              </a:r>
            </a:p>
          </p:txBody>
        </p:sp>
        <p:sp>
          <p:nvSpPr>
            <p:cNvPr id="6" name="Oval 5">
              <a:extLst>
                <a:ext uri="{FF2B5EF4-FFF2-40B4-BE49-F238E27FC236}">
                  <a16:creationId xmlns:a16="http://schemas.microsoft.com/office/drawing/2014/main" id="{5A5BA24F-3C5E-4442-9A54-8E15E70643E1}"/>
                </a:ext>
              </a:extLst>
            </p:cNvPr>
            <p:cNvSpPr/>
            <p:nvPr/>
          </p:nvSpPr>
          <p:spPr>
            <a:xfrm>
              <a:off x="2685676" y="3625763"/>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B</a:t>
              </a:r>
            </a:p>
          </p:txBody>
        </p:sp>
        <p:sp>
          <p:nvSpPr>
            <p:cNvPr id="7" name="Oval 6">
              <a:extLst>
                <a:ext uri="{FF2B5EF4-FFF2-40B4-BE49-F238E27FC236}">
                  <a16:creationId xmlns:a16="http://schemas.microsoft.com/office/drawing/2014/main" id="{4EEA8FA6-3036-4133-AF50-0211D41F9604}"/>
                </a:ext>
              </a:extLst>
            </p:cNvPr>
            <p:cNvSpPr/>
            <p:nvPr/>
          </p:nvSpPr>
          <p:spPr>
            <a:xfrm>
              <a:off x="1614562" y="5641468"/>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D</a:t>
              </a:r>
            </a:p>
          </p:txBody>
        </p:sp>
        <p:sp>
          <p:nvSpPr>
            <p:cNvPr id="8" name="Oval 7">
              <a:extLst>
                <a:ext uri="{FF2B5EF4-FFF2-40B4-BE49-F238E27FC236}">
                  <a16:creationId xmlns:a16="http://schemas.microsoft.com/office/drawing/2014/main" id="{B2607F8A-CDF5-44F2-B592-E40349E417D6}"/>
                </a:ext>
              </a:extLst>
            </p:cNvPr>
            <p:cNvSpPr/>
            <p:nvPr/>
          </p:nvSpPr>
          <p:spPr>
            <a:xfrm>
              <a:off x="3825851" y="5419146"/>
              <a:ext cx="421414" cy="412416"/>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F</a:t>
              </a:r>
            </a:p>
          </p:txBody>
        </p:sp>
        <p:sp>
          <p:nvSpPr>
            <p:cNvPr id="9" name="Oval 8">
              <a:extLst>
                <a:ext uri="{FF2B5EF4-FFF2-40B4-BE49-F238E27FC236}">
                  <a16:creationId xmlns:a16="http://schemas.microsoft.com/office/drawing/2014/main" id="{F24B2181-A1BE-4E8C-9541-83DC2889367F}"/>
                </a:ext>
              </a:extLst>
            </p:cNvPr>
            <p:cNvSpPr/>
            <p:nvPr/>
          </p:nvSpPr>
          <p:spPr>
            <a:xfrm>
              <a:off x="4137514" y="3787003"/>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E</a:t>
              </a:r>
            </a:p>
          </p:txBody>
        </p:sp>
        <p:sp>
          <p:nvSpPr>
            <p:cNvPr id="10" name="Oval 9">
              <a:extLst>
                <a:ext uri="{FF2B5EF4-FFF2-40B4-BE49-F238E27FC236}">
                  <a16:creationId xmlns:a16="http://schemas.microsoft.com/office/drawing/2014/main" id="{CD50B29C-EA1A-42CF-8720-BB7EC7D49010}"/>
                </a:ext>
              </a:extLst>
            </p:cNvPr>
            <p:cNvSpPr/>
            <p:nvPr/>
          </p:nvSpPr>
          <p:spPr>
            <a:xfrm>
              <a:off x="1733259" y="4465299"/>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C</a:t>
              </a:r>
            </a:p>
          </p:txBody>
        </p:sp>
        <p:cxnSp>
          <p:nvCxnSpPr>
            <p:cNvPr id="11" name="Straight Connector 10">
              <a:extLst>
                <a:ext uri="{FF2B5EF4-FFF2-40B4-BE49-F238E27FC236}">
                  <a16:creationId xmlns:a16="http://schemas.microsoft.com/office/drawing/2014/main" id="{75A6F5F2-A125-4F7F-8998-657E30066D37}"/>
                </a:ext>
              </a:extLst>
            </p:cNvPr>
            <p:cNvCxnSpPr>
              <a:cxnSpLocks/>
              <a:stCxn id="6" idx="2"/>
            </p:cNvCxnSpPr>
            <p:nvPr/>
          </p:nvCxnSpPr>
          <p:spPr>
            <a:xfrm flipH="1">
              <a:off x="466392" y="3777347"/>
              <a:ext cx="2219284" cy="97895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48F0622-61EA-468C-AC0A-301AAF32E5F4}"/>
                </a:ext>
              </a:extLst>
            </p:cNvPr>
            <p:cNvCxnSpPr>
              <a:stCxn id="5" idx="5"/>
              <a:endCxn id="7" idx="2"/>
            </p:cNvCxnSpPr>
            <p:nvPr/>
          </p:nvCxnSpPr>
          <p:spPr>
            <a:xfrm>
              <a:off x="466390" y="4919574"/>
              <a:ext cx="1148172" cy="87347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E339FD6-6EA2-49A3-AD29-435E71BCEBF4}"/>
                </a:ext>
              </a:extLst>
            </p:cNvPr>
            <p:cNvCxnSpPr>
              <a:cxnSpLocks/>
              <a:stCxn id="7" idx="0"/>
              <a:endCxn id="10" idx="4"/>
            </p:cNvCxnSpPr>
            <p:nvPr/>
          </p:nvCxnSpPr>
          <p:spPr>
            <a:xfrm flipV="1">
              <a:off x="1769453" y="4768467"/>
              <a:ext cx="118697" cy="87300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A958B15-85CC-4EF0-9C80-B14F2EAEF0DE}"/>
                </a:ext>
              </a:extLst>
            </p:cNvPr>
            <p:cNvCxnSpPr>
              <a:stCxn id="10" idx="2"/>
              <a:endCxn id="5" idx="6"/>
            </p:cNvCxnSpPr>
            <p:nvPr/>
          </p:nvCxnSpPr>
          <p:spPr>
            <a:xfrm flipH="1">
              <a:off x="511756" y="4616883"/>
              <a:ext cx="1221503" cy="19550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C3D9EEA-28BD-460F-9918-4BF0425D05A9}"/>
                </a:ext>
              </a:extLst>
            </p:cNvPr>
            <p:cNvCxnSpPr>
              <a:stCxn id="10" idx="7"/>
              <a:endCxn id="9" idx="2"/>
            </p:cNvCxnSpPr>
            <p:nvPr/>
          </p:nvCxnSpPr>
          <p:spPr>
            <a:xfrm flipV="1">
              <a:off x="1997675" y="3938588"/>
              <a:ext cx="2139839" cy="57110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5681385-50A1-4549-9F8F-C25BACE46F32}"/>
                </a:ext>
              </a:extLst>
            </p:cNvPr>
            <p:cNvCxnSpPr>
              <a:stCxn id="9" idx="4"/>
              <a:endCxn id="8" idx="0"/>
            </p:cNvCxnSpPr>
            <p:nvPr/>
          </p:nvCxnSpPr>
          <p:spPr>
            <a:xfrm flipH="1">
              <a:off x="4036558" y="4090171"/>
              <a:ext cx="255847" cy="13289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A365DE8-94D4-4A09-BFB0-584D68D419D2}"/>
                </a:ext>
              </a:extLst>
            </p:cNvPr>
            <p:cNvCxnSpPr>
              <a:stCxn id="8" idx="3"/>
              <a:endCxn id="7" idx="6"/>
            </p:cNvCxnSpPr>
            <p:nvPr/>
          </p:nvCxnSpPr>
          <p:spPr>
            <a:xfrm flipH="1">
              <a:off x="1924344" y="5771165"/>
              <a:ext cx="1963222" cy="218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02277CA-49ED-45C2-B594-7CD0A6825107}"/>
                </a:ext>
              </a:extLst>
            </p:cNvPr>
            <p:cNvCxnSpPr>
              <a:cxnSpLocks/>
              <a:stCxn id="9" idx="2"/>
              <a:endCxn id="6" idx="6"/>
            </p:cNvCxnSpPr>
            <p:nvPr/>
          </p:nvCxnSpPr>
          <p:spPr>
            <a:xfrm flipH="1" flipV="1">
              <a:off x="2995458" y="3777347"/>
              <a:ext cx="1142056" cy="1612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00CDA76-B46A-4BE8-ADCD-7536D797FECA}"/>
                </a:ext>
              </a:extLst>
            </p:cNvPr>
            <p:cNvCxnSpPr>
              <a:stCxn id="9" idx="3"/>
              <a:endCxn id="7" idx="7"/>
            </p:cNvCxnSpPr>
            <p:nvPr/>
          </p:nvCxnSpPr>
          <p:spPr>
            <a:xfrm flipH="1">
              <a:off x="1878978" y="4045773"/>
              <a:ext cx="2303903" cy="164009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E4784FB-C94F-4052-A7B5-D7E7B89F19AC}"/>
                </a:ext>
              </a:extLst>
            </p:cNvPr>
            <p:cNvCxnSpPr>
              <a:cxnSpLocks/>
              <a:stCxn id="6" idx="4"/>
              <a:endCxn id="8" idx="2"/>
            </p:cNvCxnSpPr>
            <p:nvPr/>
          </p:nvCxnSpPr>
          <p:spPr>
            <a:xfrm>
              <a:off x="2840567" y="3928931"/>
              <a:ext cx="985284" cy="169642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5E31F914-E494-4065-8DD2-30BFE61C6E1F}"/>
                </a:ext>
              </a:extLst>
            </p:cNvPr>
            <p:cNvSpPr txBox="1"/>
            <p:nvPr/>
          </p:nvSpPr>
          <p:spPr>
            <a:xfrm>
              <a:off x="1517399" y="3080247"/>
              <a:ext cx="579353" cy="500492"/>
            </a:xfrm>
            <a:prstGeom prst="rect">
              <a:avLst/>
            </a:prstGeom>
            <a:noFill/>
          </p:spPr>
          <p:txBody>
            <a:bodyPr wrap="square" rtlCol="0">
              <a:spAutoFit/>
            </a:bodyPr>
            <a:lstStyle/>
            <a:p>
              <a:r>
                <a:rPr lang="en-US" sz="2400" dirty="0"/>
                <a:t>50</a:t>
              </a:r>
            </a:p>
          </p:txBody>
        </p:sp>
        <p:sp>
          <p:nvSpPr>
            <p:cNvPr id="22" name="TextBox 21">
              <a:extLst>
                <a:ext uri="{FF2B5EF4-FFF2-40B4-BE49-F238E27FC236}">
                  <a16:creationId xmlns:a16="http://schemas.microsoft.com/office/drawing/2014/main" id="{419B4C52-277C-4F5A-B105-F4BF36E911C2}"/>
                </a:ext>
              </a:extLst>
            </p:cNvPr>
            <p:cNvSpPr txBox="1"/>
            <p:nvPr/>
          </p:nvSpPr>
          <p:spPr>
            <a:xfrm>
              <a:off x="3280627" y="3434144"/>
              <a:ext cx="344684" cy="500492"/>
            </a:xfrm>
            <a:prstGeom prst="rect">
              <a:avLst/>
            </a:prstGeom>
            <a:noFill/>
          </p:spPr>
          <p:txBody>
            <a:bodyPr wrap="square" rtlCol="0">
              <a:spAutoFit/>
            </a:bodyPr>
            <a:lstStyle/>
            <a:p>
              <a:r>
                <a:rPr lang="en-US" sz="2400" dirty="0"/>
                <a:t>6</a:t>
              </a:r>
            </a:p>
          </p:txBody>
        </p:sp>
        <p:sp>
          <p:nvSpPr>
            <p:cNvPr id="23" name="TextBox 22">
              <a:extLst>
                <a:ext uri="{FF2B5EF4-FFF2-40B4-BE49-F238E27FC236}">
                  <a16:creationId xmlns:a16="http://schemas.microsoft.com/office/drawing/2014/main" id="{81B07959-5347-46F7-9891-E6D740681B97}"/>
                </a:ext>
              </a:extLst>
            </p:cNvPr>
            <p:cNvSpPr txBox="1"/>
            <p:nvPr/>
          </p:nvSpPr>
          <p:spPr>
            <a:xfrm>
              <a:off x="2654521" y="3866994"/>
              <a:ext cx="344684" cy="500492"/>
            </a:xfrm>
            <a:prstGeom prst="rect">
              <a:avLst/>
            </a:prstGeom>
            <a:noFill/>
          </p:spPr>
          <p:txBody>
            <a:bodyPr wrap="square" rtlCol="0">
              <a:spAutoFit/>
            </a:bodyPr>
            <a:lstStyle/>
            <a:p>
              <a:r>
                <a:rPr lang="en-US" sz="2400" dirty="0"/>
                <a:t>3</a:t>
              </a:r>
            </a:p>
          </p:txBody>
        </p:sp>
        <p:sp>
          <p:nvSpPr>
            <p:cNvPr id="24" name="TextBox 23">
              <a:extLst>
                <a:ext uri="{FF2B5EF4-FFF2-40B4-BE49-F238E27FC236}">
                  <a16:creationId xmlns:a16="http://schemas.microsoft.com/office/drawing/2014/main" id="{F0101CDF-6AE8-4216-A914-E33C7F2AD848}"/>
                </a:ext>
              </a:extLst>
            </p:cNvPr>
            <p:cNvSpPr txBox="1"/>
            <p:nvPr/>
          </p:nvSpPr>
          <p:spPr>
            <a:xfrm>
              <a:off x="1061343" y="4387176"/>
              <a:ext cx="344684" cy="500492"/>
            </a:xfrm>
            <a:prstGeom prst="rect">
              <a:avLst/>
            </a:prstGeom>
            <a:noFill/>
          </p:spPr>
          <p:txBody>
            <a:bodyPr wrap="square" rtlCol="0">
              <a:spAutoFit/>
            </a:bodyPr>
            <a:lstStyle/>
            <a:p>
              <a:r>
                <a:rPr lang="en-US" sz="2400" dirty="0"/>
                <a:t>4</a:t>
              </a:r>
            </a:p>
          </p:txBody>
        </p:sp>
        <p:sp>
          <p:nvSpPr>
            <p:cNvPr id="25" name="TextBox 24">
              <a:extLst>
                <a:ext uri="{FF2B5EF4-FFF2-40B4-BE49-F238E27FC236}">
                  <a16:creationId xmlns:a16="http://schemas.microsoft.com/office/drawing/2014/main" id="{FC8B8476-C34D-4AE5-BD4D-9D03E1A73C30}"/>
                </a:ext>
              </a:extLst>
            </p:cNvPr>
            <p:cNvSpPr txBox="1"/>
            <p:nvPr/>
          </p:nvSpPr>
          <p:spPr>
            <a:xfrm>
              <a:off x="793451" y="5356314"/>
              <a:ext cx="344684" cy="500492"/>
            </a:xfrm>
            <a:prstGeom prst="rect">
              <a:avLst/>
            </a:prstGeom>
            <a:noFill/>
          </p:spPr>
          <p:txBody>
            <a:bodyPr wrap="square" rtlCol="0">
              <a:spAutoFit/>
            </a:bodyPr>
            <a:lstStyle/>
            <a:p>
              <a:r>
                <a:rPr lang="en-US" sz="2400" dirty="0"/>
                <a:t>7</a:t>
              </a:r>
            </a:p>
          </p:txBody>
        </p:sp>
        <p:sp>
          <p:nvSpPr>
            <p:cNvPr id="26" name="TextBox 25">
              <a:extLst>
                <a:ext uri="{FF2B5EF4-FFF2-40B4-BE49-F238E27FC236}">
                  <a16:creationId xmlns:a16="http://schemas.microsoft.com/office/drawing/2014/main" id="{6E742477-A2A9-44B3-B351-2CBFD3EFD595}"/>
                </a:ext>
              </a:extLst>
            </p:cNvPr>
            <p:cNvSpPr txBox="1"/>
            <p:nvPr/>
          </p:nvSpPr>
          <p:spPr>
            <a:xfrm>
              <a:off x="1537763" y="4924350"/>
              <a:ext cx="344684" cy="500492"/>
            </a:xfrm>
            <a:prstGeom prst="rect">
              <a:avLst/>
            </a:prstGeom>
            <a:noFill/>
            <a:ln>
              <a:noFill/>
            </a:ln>
          </p:spPr>
          <p:txBody>
            <a:bodyPr wrap="square" rtlCol="0">
              <a:spAutoFit/>
            </a:bodyPr>
            <a:lstStyle/>
            <a:p>
              <a:r>
                <a:rPr lang="en-US" sz="2400" dirty="0"/>
                <a:t>2</a:t>
              </a:r>
            </a:p>
          </p:txBody>
        </p:sp>
        <p:sp>
          <p:nvSpPr>
            <p:cNvPr id="27" name="TextBox 26">
              <a:extLst>
                <a:ext uri="{FF2B5EF4-FFF2-40B4-BE49-F238E27FC236}">
                  <a16:creationId xmlns:a16="http://schemas.microsoft.com/office/drawing/2014/main" id="{08EA763E-C276-4F5B-B838-F090801EBB3A}"/>
                </a:ext>
              </a:extLst>
            </p:cNvPr>
            <p:cNvSpPr txBox="1"/>
            <p:nvPr/>
          </p:nvSpPr>
          <p:spPr>
            <a:xfrm>
              <a:off x="2671073" y="5838588"/>
              <a:ext cx="344684" cy="461665"/>
            </a:xfrm>
            <a:prstGeom prst="rect">
              <a:avLst/>
            </a:prstGeom>
            <a:noFill/>
          </p:spPr>
          <p:txBody>
            <a:bodyPr wrap="square" rtlCol="0">
              <a:spAutoFit/>
            </a:bodyPr>
            <a:lstStyle/>
            <a:p>
              <a:r>
                <a:rPr lang="en-US" sz="2400" dirty="0"/>
                <a:t>8</a:t>
              </a:r>
            </a:p>
          </p:txBody>
        </p:sp>
        <p:sp>
          <p:nvSpPr>
            <p:cNvPr id="28" name="TextBox 27">
              <a:extLst>
                <a:ext uri="{FF2B5EF4-FFF2-40B4-BE49-F238E27FC236}">
                  <a16:creationId xmlns:a16="http://schemas.microsoft.com/office/drawing/2014/main" id="{B9863075-1347-4016-BF07-EF35624EE10A}"/>
                </a:ext>
              </a:extLst>
            </p:cNvPr>
            <p:cNvSpPr txBox="1"/>
            <p:nvPr/>
          </p:nvSpPr>
          <p:spPr>
            <a:xfrm>
              <a:off x="4334313" y="4724069"/>
              <a:ext cx="344684" cy="500492"/>
            </a:xfrm>
            <a:prstGeom prst="rect">
              <a:avLst/>
            </a:prstGeom>
            <a:noFill/>
          </p:spPr>
          <p:txBody>
            <a:bodyPr wrap="square" rtlCol="0">
              <a:spAutoFit/>
            </a:bodyPr>
            <a:lstStyle/>
            <a:p>
              <a:r>
                <a:rPr lang="en-US" sz="2400" dirty="0"/>
                <a:t>9</a:t>
              </a:r>
            </a:p>
          </p:txBody>
        </p:sp>
        <p:sp>
          <p:nvSpPr>
            <p:cNvPr id="29" name="TextBox 28">
              <a:extLst>
                <a:ext uri="{FF2B5EF4-FFF2-40B4-BE49-F238E27FC236}">
                  <a16:creationId xmlns:a16="http://schemas.microsoft.com/office/drawing/2014/main" id="{BD02A820-ED9A-4678-8B23-06448355480E}"/>
                </a:ext>
              </a:extLst>
            </p:cNvPr>
            <p:cNvSpPr txBox="1"/>
            <p:nvPr/>
          </p:nvSpPr>
          <p:spPr>
            <a:xfrm>
              <a:off x="2118840" y="4291067"/>
              <a:ext cx="439354" cy="500492"/>
            </a:xfrm>
            <a:prstGeom prst="rect">
              <a:avLst/>
            </a:prstGeom>
            <a:noFill/>
          </p:spPr>
          <p:txBody>
            <a:bodyPr wrap="square" rtlCol="0">
              <a:spAutoFit/>
            </a:bodyPr>
            <a:lstStyle/>
            <a:p>
              <a:r>
                <a:rPr lang="en-US" sz="2400" dirty="0"/>
                <a:t>5</a:t>
              </a:r>
            </a:p>
          </p:txBody>
        </p:sp>
        <p:sp>
          <p:nvSpPr>
            <p:cNvPr id="30" name="TextBox 29">
              <a:extLst>
                <a:ext uri="{FF2B5EF4-FFF2-40B4-BE49-F238E27FC236}">
                  <a16:creationId xmlns:a16="http://schemas.microsoft.com/office/drawing/2014/main" id="{FD74FFBD-F6BF-4F38-BB9C-83DC4013C77D}"/>
                </a:ext>
              </a:extLst>
            </p:cNvPr>
            <p:cNvSpPr txBox="1"/>
            <p:nvPr/>
          </p:nvSpPr>
          <p:spPr>
            <a:xfrm>
              <a:off x="1950180" y="5145180"/>
              <a:ext cx="344684" cy="500492"/>
            </a:xfrm>
            <a:prstGeom prst="rect">
              <a:avLst/>
            </a:prstGeom>
            <a:noFill/>
          </p:spPr>
          <p:txBody>
            <a:bodyPr wrap="square" rtlCol="0">
              <a:spAutoFit/>
            </a:bodyPr>
            <a:lstStyle/>
            <a:p>
              <a:r>
                <a:rPr lang="en-US" sz="2400" dirty="0"/>
                <a:t>7</a:t>
              </a:r>
            </a:p>
          </p:txBody>
        </p:sp>
        <p:sp>
          <p:nvSpPr>
            <p:cNvPr id="31" name="Oval 30">
              <a:extLst>
                <a:ext uri="{FF2B5EF4-FFF2-40B4-BE49-F238E27FC236}">
                  <a16:creationId xmlns:a16="http://schemas.microsoft.com/office/drawing/2014/main" id="{2FED7AC7-2ED6-412D-A28B-14267EF2B990}"/>
                </a:ext>
              </a:extLst>
            </p:cNvPr>
            <p:cNvSpPr/>
            <p:nvPr/>
          </p:nvSpPr>
          <p:spPr>
            <a:xfrm>
              <a:off x="841531" y="3255297"/>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G</a:t>
              </a:r>
            </a:p>
          </p:txBody>
        </p:sp>
        <p:cxnSp>
          <p:nvCxnSpPr>
            <p:cNvPr id="32" name="Straight Connector 31">
              <a:extLst>
                <a:ext uri="{FF2B5EF4-FFF2-40B4-BE49-F238E27FC236}">
                  <a16:creationId xmlns:a16="http://schemas.microsoft.com/office/drawing/2014/main" id="{06F364BB-D992-4482-B19D-8D91769AEF91}"/>
                </a:ext>
              </a:extLst>
            </p:cNvPr>
            <p:cNvCxnSpPr>
              <a:cxnSpLocks/>
              <a:stCxn id="6" idx="1"/>
              <a:endCxn id="31" idx="5"/>
            </p:cNvCxnSpPr>
            <p:nvPr/>
          </p:nvCxnSpPr>
          <p:spPr>
            <a:xfrm flipH="1" flipV="1">
              <a:off x="1105946" y="3514067"/>
              <a:ext cx="1625097" cy="15609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D323E313-49D6-4943-9F56-5C3AF002BFE3}"/>
                </a:ext>
              </a:extLst>
            </p:cNvPr>
            <p:cNvSpPr txBox="1"/>
            <p:nvPr/>
          </p:nvSpPr>
          <p:spPr>
            <a:xfrm>
              <a:off x="1406027" y="3902320"/>
              <a:ext cx="579353" cy="500492"/>
            </a:xfrm>
            <a:prstGeom prst="rect">
              <a:avLst/>
            </a:prstGeom>
            <a:noFill/>
          </p:spPr>
          <p:txBody>
            <a:bodyPr wrap="square" rtlCol="0">
              <a:spAutoFit/>
            </a:bodyPr>
            <a:lstStyle/>
            <a:p>
              <a:r>
                <a:rPr lang="en-US" sz="2400" dirty="0"/>
                <a:t>2</a:t>
              </a:r>
            </a:p>
          </p:txBody>
        </p:sp>
        <p:cxnSp>
          <p:nvCxnSpPr>
            <p:cNvPr id="34" name="Connector: Elbow 33">
              <a:extLst>
                <a:ext uri="{FF2B5EF4-FFF2-40B4-BE49-F238E27FC236}">
                  <a16:creationId xmlns:a16="http://schemas.microsoft.com/office/drawing/2014/main" id="{2DC99457-B2FA-46FC-A865-4465333B2780}"/>
                </a:ext>
              </a:extLst>
            </p:cNvPr>
            <p:cNvCxnSpPr/>
            <p:nvPr/>
          </p:nvCxnSpPr>
          <p:spPr>
            <a:xfrm rot="16200000" flipH="1">
              <a:off x="583055" y="4582859"/>
              <a:ext cx="3297110" cy="263555"/>
            </a:xfrm>
            <a:prstGeom prst="bentConnector3">
              <a:avLst/>
            </a:prstGeom>
            <a:ln w="38100"/>
          </p:spPr>
          <p:style>
            <a:lnRef idx="1">
              <a:schemeClr val="accent1"/>
            </a:lnRef>
            <a:fillRef idx="0">
              <a:schemeClr val="accent1"/>
            </a:fillRef>
            <a:effectRef idx="0">
              <a:schemeClr val="accent1"/>
            </a:effectRef>
            <a:fontRef idx="minor">
              <a:schemeClr val="tx1"/>
            </a:fontRef>
          </p:style>
        </p:cxnSp>
      </p:grpSp>
      <p:sp>
        <p:nvSpPr>
          <p:cNvPr id="36" name="Oval 35">
            <a:extLst>
              <a:ext uri="{FF2B5EF4-FFF2-40B4-BE49-F238E27FC236}">
                <a16:creationId xmlns:a16="http://schemas.microsoft.com/office/drawing/2014/main" id="{0D450236-9602-444E-9ABD-8DFDF2E21414}"/>
              </a:ext>
            </a:extLst>
          </p:cNvPr>
          <p:cNvSpPr/>
          <p:nvPr/>
        </p:nvSpPr>
        <p:spPr>
          <a:xfrm>
            <a:off x="7500898" y="4426762"/>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A</a:t>
            </a:r>
          </a:p>
        </p:txBody>
      </p:sp>
      <p:sp>
        <p:nvSpPr>
          <p:cNvPr id="37" name="Oval 36">
            <a:extLst>
              <a:ext uri="{FF2B5EF4-FFF2-40B4-BE49-F238E27FC236}">
                <a16:creationId xmlns:a16="http://schemas.microsoft.com/office/drawing/2014/main" id="{A2D62FD0-93D3-4AC9-AD01-4FC818EDAF54}"/>
              </a:ext>
            </a:extLst>
          </p:cNvPr>
          <p:cNvSpPr/>
          <p:nvPr/>
        </p:nvSpPr>
        <p:spPr>
          <a:xfrm>
            <a:off x="9984600" y="3391720"/>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B</a:t>
            </a:r>
          </a:p>
        </p:txBody>
      </p:sp>
      <p:sp>
        <p:nvSpPr>
          <p:cNvPr id="38" name="Oval 37">
            <a:extLst>
              <a:ext uri="{FF2B5EF4-FFF2-40B4-BE49-F238E27FC236}">
                <a16:creationId xmlns:a16="http://schemas.microsoft.com/office/drawing/2014/main" id="{75D0BD8B-B315-40D7-9D98-F2BC5DB7644A}"/>
              </a:ext>
            </a:extLst>
          </p:cNvPr>
          <p:cNvSpPr/>
          <p:nvPr/>
        </p:nvSpPr>
        <p:spPr>
          <a:xfrm>
            <a:off x="8913486" y="5407425"/>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D</a:t>
            </a:r>
          </a:p>
        </p:txBody>
      </p:sp>
      <p:sp>
        <p:nvSpPr>
          <p:cNvPr id="39" name="Oval 38">
            <a:extLst>
              <a:ext uri="{FF2B5EF4-FFF2-40B4-BE49-F238E27FC236}">
                <a16:creationId xmlns:a16="http://schemas.microsoft.com/office/drawing/2014/main" id="{4421BB83-9F61-4D1B-A930-03AA8746AB49}"/>
              </a:ext>
            </a:extLst>
          </p:cNvPr>
          <p:cNvSpPr/>
          <p:nvPr/>
        </p:nvSpPr>
        <p:spPr>
          <a:xfrm>
            <a:off x="11124775" y="5185103"/>
            <a:ext cx="421414" cy="412416"/>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F</a:t>
            </a:r>
          </a:p>
        </p:txBody>
      </p:sp>
      <p:sp>
        <p:nvSpPr>
          <p:cNvPr id="40" name="Oval 39">
            <a:extLst>
              <a:ext uri="{FF2B5EF4-FFF2-40B4-BE49-F238E27FC236}">
                <a16:creationId xmlns:a16="http://schemas.microsoft.com/office/drawing/2014/main" id="{1C24E25C-587C-4346-A509-0875AB8D5057}"/>
              </a:ext>
            </a:extLst>
          </p:cNvPr>
          <p:cNvSpPr/>
          <p:nvPr/>
        </p:nvSpPr>
        <p:spPr>
          <a:xfrm>
            <a:off x="11436438" y="3552960"/>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E</a:t>
            </a:r>
          </a:p>
        </p:txBody>
      </p:sp>
      <p:sp>
        <p:nvSpPr>
          <p:cNvPr id="41" name="Oval 40">
            <a:extLst>
              <a:ext uri="{FF2B5EF4-FFF2-40B4-BE49-F238E27FC236}">
                <a16:creationId xmlns:a16="http://schemas.microsoft.com/office/drawing/2014/main" id="{2DE5485E-B5C6-427B-8CE5-10E95371CDB3}"/>
              </a:ext>
            </a:extLst>
          </p:cNvPr>
          <p:cNvSpPr/>
          <p:nvPr/>
        </p:nvSpPr>
        <p:spPr>
          <a:xfrm>
            <a:off x="9032183" y="4231256"/>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C</a:t>
            </a:r>
          </a:p>
        </p:txBody>
      </p:sp>
      <p:cxnSp>
        <p:nvCxnSpPr>
          <p:cNvPr id="42" name="Straight Connector 41">
            <a:extLst>
              <a:ext uri="{FF2B5EF4-FFF2-40B4-BE49-F238E27FC236}">
                <a16:creationId xmlns:a16="http://schemas.microsoft.com/office/drawing/2014/main" id="{8C9B3B2D-F7A8-4D3B-9117-4B68D658BE6D}"/>
              </a:ext>
            </a:extLst>
          </p:cNvPr>
          <p:cNvCxnSpPr>
            <a:cxnSpLocks/>
            <a:stCxn id="37" idx="2"/>
          </p:cNvCxnSpPr>
          <p:nvPr/>
        </p:nvCxnSpPr>
        <p:spPr>
          <a:xfrm flipH="1">
            <a:off x="7765316" y="3543304"/>
            <a:ext cx="2219284" cy="9789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5C96AAAD-DFDE-4277-BC4E-5FDAB9042312}"/>
              </a:ext>
            </a:extLst>
          </p:cNvPr>
          <p:cNvCxnSpPr>
            <a:stCxn id="36" idx="5"/>
            <a:endCxn id="38" idx="2"/>
          </p:cNvCxnSpPr>
          <p:nvPr/>
        </p:nvCxnSpPr>
        <p:spPr>
          <a:xfrm>
            <a:off x="7765314" y="4685531"/>
            <a:ext cx="1148172" cy="87347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A18D0CCB-A479-4AFC-B330-2B2FDB575571}"/>
              </a:ext>
            </a:extLst>
          </p:cNvPr>
          <p:cNvCxnSpPr>
            <a:cxnSpLocks/>
            <a:stCxn id="38" idx="0"/>
            <a:endCxn id="41" idx="4"/>
          </p:cNvCxnSpPr>
          <p:nvPr/>
        </p:nvCxnSpPr>
        <p:spPr>
          <a:xfrm flipV="1">
            <a:off x="9068377" y="4534424"/>
            <a:ext cx="118697" cy="87300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96B28D92-199E-45FD-B0CB-463BF1DA1626}"/>
              </a:ext>
            </a:extLst>
          </p:cNvPr>
          <p:cNvCxnSpPr>
            <a:stCxn id="41" idx="2"/>
            <a:endCxn id="36" idx="6"/>
          </p:cNvCxnSpPr>
          <p:nvPr/>
        </p:nvCxnSpPr>
        <p:spPr>
          <a:xfrm flipH="1">
            <a:off x="7810680" y="4382840"/>
            <a:ext cx="1221503" cy="19550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1DB1D16F-0D1B-482B-88E0-0A0048C41798}"/>
              </a:ext>
            </a:extLst>
          </p:cNvPr>
          <p:cNvCxnSpPr>
            <a:stCxn id="41" idx="7"/>
            <a:endCxn id="40" idx="2"/>
          </p:cNvCxnSpPr>
          <p:nvPr/>
        </p:nvCxnSpPr>
        <p:spPr>
          <a:xfrm flipV="1">
            <a:off x="9296599" y="3704545"/>
            <a:ext cx="2139839" cy="57110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778F20DF-3210-4883-AFA3-00E193985DE0}"/>
              </a:ext>
            </a:extLst>
          </p:cNvPr>
          <p:cNvCxnSpPr>
            <a:stCxn id="40" idx="4"/>
            <a:endCxn id="39" idx="0"/>
          </p:cNvCxnSpPr>
          <p:nvPr/>
        </p:nvCxnSpPr>
        <p:spPr>
          <a:xfrm flipH="1">
            <a:off x="11335482" y="3856128"/>
            <a:ext cx="255847" cy="13289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5AF96471-2CDA-40C1-ADB6-E0482A03C919}"/>
              </a:ext>
            </a:extLst>
          </p:cNvPr>
          <p:cNvCxnSpPr>
            <a:stCxn id="39" idx="3"/>
            <a:endCxn id="38" idx="6"/>
          </p:cNvCxnSpPr>
          <p:nvPr/>
        </p:nvCxnSpPr>
        <p:spPr>
          <a:xfrm flipH="1">
            <a:off x="9223268" y="5537122"/>
            <a:ext cx="1963222" cy="218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5CCFA026-442A-489E-86D9-5232A8529809}"/>
              </a:ext>
            </a:extLst>
          </p:cNvPr>
          <p:cNvCxnSpPr>
            <a:cxnSpLocks/>
            <a:stCxn id="40" idx="2"/>
            <a:endCxn id="37" idx="6"/>
          </p:cNvCxnSpPr>
          <p:nvPr/>
        </p:nvCxnSpPr>
        <p:spPr>
          <a:xfrm flipH="1" flipV="1">
            <a:off x="10294382" y="3543304"/>
            <a:ext cx="1142056" cy="1612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C87E9E4D-A7DA-4CED-BED8-94DAAD5EAB1E}"/>
              </a:ext>
            </a:extLst>
          </p:cNvPr>
          <p:cNvCxnSpPr>
            <a:cxnSpLocks/>
          </p:cNvCxnSpPr>
          <p:nvPr/>
        </p:nvCxnSpPr>
        <p:spPr>
          <a:xfrm flipH="1">
            <a:off x="9177902" y="3812698"/>
            <a:ext cx="2303903" cy="164009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723A441-7546-43A0-B9C9-2C027BA5C9B7}"/>
              </a:ext>
            </a:extLst>
          </p:cNvPr>
          <p:cNvCxnSpPr>
            <a:cxnSpLocks/>
            <a:stCxn id="37" idx="4"/>
            <a:endCxn id="39" idx="2"/>
          </p:cNvCxnSpPr>
          <p:nvPr/>
        </p:nvCxnSpPr>
        <p:spPr>
          <a:xfrm>
            <a:off x="10139491" y="3694888"/>
            <a:ext cx="985284" cy="169642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53E96CA1-7093-4B54-BA5F-114B5F94A06E}"/>
              </a:ext>
            </a:extLst>
          </p:cNvPr>
          <p:cNvSpPr txBox="1"/>
          <p:nvPr/>
        </p:nvSpPr>
        <p:spPr>
          <a:xfrm>
            <a:off x="8816323" y="2846204"/>
            <a:ext cx="579353" cy="500492"/>
          </a:xfrm>
          <a:prstGeom prst="rect">
            <a:avLst/>
          </a:prstGeom>
          <a:noFill/>
        </p:spPr>
        <p:txBody>
          <a:bodyPr wrap="square" rtlCol="0">
            <a:spAutoFit/>
          </a:bodyPr>
          <a:lstStyle/>
          <a:p>
            <a:r>
              <a:rPr lang="en-US" sz="2400" dirty="0"/>
              <a:t>50</a:t>
            </a:r>
          </a:p>
        </p:txBody>
      </p:sp>
      <p:sp>
        <p:nvSpPr>
          <p:cNvPr id="53" name="TextBox 52">
            <a:extLst>
              <a:ext uri="{FF2B5EF4-FFF2-40B4-BE49-F238E27FC236}">
                <a16:creationId xmlns:a16="http://schemas.microsoft.com/office/drawing/2014/main" id="{9CAA89F4-2713-462E-AA6E-D42F91A73275}"/>
              </a:ext>
            </a:extLst>
          </p:cNvPr>
          <p:cNvSpPr txBox="1"/>
          <p:nvPr/>
        </p:nvSpPr>
        <p:spPr>
          <a:xfrm>
            <a:off x="10579551" y="3200101"/>
            <a:ext cx="344684" cy="500492"/>
          </a:xfrm>
          <a:prstGeom prst="rect">
            <a:avLst/>
          </a:prstGeom>
          <a:noFill/>
        </p:spPr>
        <p:txBody>
          <a:bodyPr wrap="square" rtlCol="0">
            <a:spAutoFit/>
          </a:bodyPr>
          <a:lstStyle/>
          <a:p>
            <a:r>
              <a:rPr lang="en-US" sz="2400" dirty="0"/>
              <a:t>6</a:t>
            </a:r>
          </a:p>
        </p:txBody>
      </p:sp>
      <p:sp>
        <p:nvSpPr>
          <p:cNvPr id="54" name="TextBox 53">
            <a:extLst>
              <a:ext uri="{FF2B5EF4-FFF2-40B4-BE49-F238E27FC236}">
                <a16:creationId xmlns:a16="http://schemas.microsoft.com/office/drawing/2014/main" id="{C30D3480-B021-44EF-ABB9-6551FD45B8D3}"/>
              </a:ext>
            </a:extLst>
          </p:cNvPr>
          <p:cNvSpPr txBox="1"/>
          <p:nvPr/>
        </p:nvSpPr>
        <p:spPr>
          <a:xfrm>
            <a:off x="9953445" y="3632951"/>
            <a:ext cx="344684" cy="500492"/>
          </a:xfrm>
          <a:prstGeom prst="rect">
            <a:avLst/>
          </a:prstGeom>
          <a:noFill/>
        </p:spPr>
        <p:txBody>
          <a:bodyPr wrap="square" rtlCol="0">
            <a:spAutoFit/>
          </a:bodyPr>
          <a:lstStyle/>
          <a:p>
            <a:r>
              <a:rPr lang="en-US" sz="2400" dirty="0"/>
              <a:t>3</a:t>
            </a:r>
          </a:p>
        </p:txBody>
      </p:sp>
      <p:sp>
        <p:nvSpPr>
          <p:cNvPr id="55" name="TextBox 54">
            <a:extLst>
              <a:ext uri="{FF2B5EF4-FFF2-40B4-BE49-F238E27FC236}">
                <a16:creationId xmlns:a16="http://schemas.microsoft.com/office/drawing/2014/main" id="{1F122CF5-3873-401A-9431-8BCE9DE0088B}"/>
              </a:ext>
            </a:extLst>
          </p:cNvPr>
          <p:cNvSpPr txBox="1"/>
          <p:nvPr/>
        </p:nvSpPr>
        <p:spPr>
          <a:xfrm>
            <a:off x="8360267" y="4153133"/>
            <a:ext cx="344684" cy="500492"/>
          </a:xfrm>
          <a:prstGeom prst="rect">
            <a:avLst/>
          </a:prstGeom>
          <a:noFill/>
        </p:spPr>
        <p:txBody>
          <a:bodyPr wrap="square" rtlCol="0">
            <a:spAutoFit/>
          </a:bodyPr>
          <a:lstStyle/>
          <a:p>
            <a:r>
              <a:rPr lang="en-US" sz="2400" dirty="0"/>
              <a:t>4</a:t>
            </a:r>
          </a:p>
        </p:txBody>
      </p:sp>
      <p:sp>
        <p:nvSpPr>
          <p:cNvPr id="56" name="TextBox 55">
            <a:extLst>
              <a:ext uri="{FF2B5EF4-FFF2-40B4-BE49-F238E27FC236}">
                <a16:creationId xmlns:a16="http://schemas.microsoft.com/office/drawing/2014/main" id="{09048DDF-99E2-434F-AEB4-B0FAE51E3362}"/>
              </a:ext>
            </a:extLst>
          </p:cNvPr>
          <p:cNvSpPr txBox="1"/>
          <p:nvPr/>
        </p:nvSpPr>
        <p:spPr>
          <a:xfrm>
            <a:off x="8092375" y="5122271"/>
            <a:ext cx="344684" cy="500492"/>
          </a:xfrm>
          <a:prstGeom prst="rect">
            <a:avLst/>
          </a:prstGeom>
          <a:noFill/>
        </p:spPr>
        <p:txBody>
          <a:bodyPr wrap="square" rtlCol="0">
            <a:spAutoFit/>
          </a:bodyPr>
          <a:lstStyle/>
          <a:p>
            <a:r>
              <a:rPr lang="en-US" sz="2400" dirty="0"/>
              <a:t>7</a:t>
            </a:r>
          </a:p>
        </p:txBody>
      </p:sp>
      <p:sp>
        <p:nvSpPr>
          <p:cNvPr id="57" name="TextBox 56">
            <a:extLst>
              <a:ext uri="{FF2B5EF4-FFF2-40B4-BE49-F238E27FC236}">
                <a16:creationId xmlns:a16="http://schemas.microsoft.com/office/drawing/2014/main" id="{05B68FCB-0B42-47AA-9CB7-0966D66E26D0}"/>
              </a:ext>
            </a:extLst>
          </p:cNvPr>
          <p:cNvSpPr txBox="1"/>
          <p:nvPr/>
        </p:nvSpPr>
        <p:spPr>
          <a:xfrm>
            <a:off x="8836687" y="4690307"/>
            <a:ext cx="344684" cy="500492"/>
          </a:xfrm>
          <a:prstGeom prst="rect">
            <a:avLst/>
          </a:prstGeom>
          <a:noFill/>
          <a:ln>
            <a:noFill/>
          </a:ln>
        </p:spPr>
        <p:txBody>
          <a:bodyPr wrap="square" rtlCol="0">
            <a:spAutoFit/>
          </a:bodyPr>
          <a:lstStyle/>
          <a:p>
            <a:r>
              <a:rPr lang="en-US" sz="2400" dirty="0"/>
              <a:t>2</a:t>
            </a:r>
          </a:p>
        </p:txBody>
      </p:sp>
      <p:sp>
        <p:nvSpPr>
          <p:cNvPr id="58" name="TextBox 57">
            <a:extLst>
              <a:ext uri="{FF2B5EF4-FFF2-40B4-BE49-F238E27FC236}">
                <a16:creationId xmlns:a16="http://schemas.microsoft.com/office/drawing/2014/main" id="{78BF5209-57B5-48C0-89FD-3C9F1AE2B8DE}"/>
              </a:ext>
            </a:extLst>
          </p:cNvPr>
          <p:cNvSpPr txBox="1"/>
          <p:nvPr/>
        </p:nvSpPr>
        <p:spPr>
          <a:xfrm>
            <a:off x="9969997" y="5604545"/>
            <a:ext cx="344684" cy="461665"/>
          </a:xfrm>
          <a:prstGeom prst="rect">
            <a:avLst/>
          </a:prstGeom>
          <a:noFill/>
        </p:spPr>
        <p:txBody>
          <a:bodyPr wrap="square" rtlCol="0">
            <a:spAutoFit/>
          </a:bodyPr>
          <a:lstStyle/>
          <a:p>
            <a:r>
              <a:rPr lang="en-US" sz="2400" dirty="0"/>
              <a:t>8</a:t>
            </a:r>
          </a:p>
        </p:txBody>
      </p:sp>
      <p:sp>
        <p:nvSpPr>
          <p:cNvPr id="59" name="TextBox 58">
            <a:extLst>
              <a:ext uri="{FF2B5EF4-FFF2-40B4-BE49-F238E27FC236}">
                <a16:creationId xmlns:a16="http://schemas.microsoft.com/office/drawing/2014/main" id="{48321687-C427-4134-BC55-BCE8EC9E857C}"/>
              </a:ext>
            </a:extLst>
          </p:cNvPr>
          <p:cNvSpPr txBox="1"/>
          <p:nvPr/>
        </p:nvSpPr>
        <p:spPr>
          <a:xfrm>
            <a:off x="11633237" y="4490026"/>
            <a:ext cx="344684" cy="500492"/>
          </a:xfrm>
          <a:prstGeom prst="rect">
            <a:avLst/>
          </a:prstGeom>
          <a:noFill/>
        </p:spPr>
        <p:txBody>
          <a:bodyPr wrap="square" rtlCol="0">
            <a:spAutoFit/>
          </a:bodyPr>
          <a:lstStyle/>
          <a:p>
            <a:r>
              <a:rPr lang="en-US" sz="2400" dirty="0"/>
              <a:t>9</a:t>
            </a:r>
          </a:p>
        </p:txBody>
      </p:sp>
      <p:sp>
        <p:nvSpPr>
          <p:cNvPr id="60" name="TextBox 59">
            <a:extLst>
              <a:ext uri="{FF2B5EF4-FFF2-40B4-BE49-F238E27FC236}">
                <a16:creationId xmlns:a16="http://schemas.microsoft.com/office/drawing/2014/main" id="{DE880226-8BF1-45EA-B0FD-AC7BF5AFC536}"/>
              </a:ext>
            </a:extLst>
          </p:cNvPr>
          <p:cNvSpPr txBox="1"/>
          <p:nvPr/>
        </p:nvSpPr>
        <p:spPr>
          <a:xfrm>
            <a:off x="9417764" y="4057024"/>
            <a:ext cx="439354" cy="500492"/>
          </a:xfrm>
          <a:prstGeom prst="rect">
            <a:avLst/>
          </a:prstGeom>
          <a:noFill/>
        </p:spPr>
        <p:txBody>
          <a:bodyPr wrap="square" rtlCol="0">
            <a:spAutoFit/>
          </a:bodyPr>
          <a:lstStyle/>
          <a:p>
            <a:r>
              <a:rPr lang="en-US" sz="2400" dirty="0"/>
              <a:t>5</a:t>
            </a:r>
          </a:p>
        </p:txBody>
      </p:sp>
      <p:sp>
        <p:nvSpPr>
          <p:cNvPr id="61" name="TextBox 60">
            <a:extLst>
              <a:ext uri="{FF2B5EF4-FFF2-40B4-BE49-F238E27FC236}">
                <a16:creationId xmlns:a16="http://schemas.microsoft.com/office/drawing/2014/main" id="{57607F4F-FF10-450F-BB39-90562F7D5DE0}"/>
              </a:ext>
            </a:extLst>
          </p:cNvPr>
          <p:cNvSpPr txBox="1"/>
          <p:nvPr/>
        </p:nvSpPr>
        <p:spPr>
          <a:xfrm>
            <a:off x="9309605" y="4835188"/>
            <a:ext cx="344684" cy="500492"/>
          </a:xfrm>
          <a:prstGeom prst="rect">
            <a:avLst/>
          </a:prstGeom>
          <a:noFill/>
        </p:spPr>
        <p:txBody>
          <a:bodyPr wrap="square" rtlCol="0">
            <a:spAutoFit/>
          </a:bodyPr>
          <a:lstStyle/>
          <a:p>
            <a:r>
              <a:rPr lang="en-US" sz="2400" dirty="0"/>
              <a:t>7</a:t>
            </a:r>
          </a:p>
        </p:txBody>
      </p:sp>
      <p:sp>
        <p:nvSpPr>
          <p:cNvPr id="62" name="Oval 61">
            <a:extLst>
              <a:ext uri="{FF2B5EF4-FFF2-40B4-BE49-F238E27FC236}">
                <a16:creationId xmlns:a16="http://schemas.microsoft.com/office/drawing/2014/main" id="{085D45E0-FAE9-45B7-926B-AA1FF6128C18}"/>
              </a:ext>
            </a:extLst>
          </p:cNvPr>
          <p:cNvSpPr/>
          <p:nvPr/>
        </p:nvSpPr>
        <p:spPr>
          <a:xfrm>
            <a:off x="8140455" y="3021254"/>
            <a:ext cx="309782" cy="30316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G</a:t>
            </a:r>
          </a:p>
        </p:txBody>
      </p:sp>
      <p:cxnSp>
        <p:nvCxnSpPr>
          <p:cNvPr id="63" name="Straight Connector 62">
            <a:extLst>
              <a:ext uri="{FF2B5EF4-FFF2-40B4-BE49-F238E27FC236}">
                <a16:creationId xmlns:a16="http://schemas.microsoft.com/office/drawing/2014/main" id="{95371BA1-82AB-45E0-8561-E0867DD0861E}"/>
              </a:ext>
            </a:extLst>
          </p:cNvPr>
          <p:cNvCxnSpPr>
            <a:cxnSpLocks/>
            <a:stCxn id="37" idx="1"/>
            <a:endCxn id="62" idx="5"/>
          </p:cNvCxnSpPr>
          <p:nvPr/>
        </p:nvCxnSpPr>
        <p:spPr>
          <a:xfrm flipH="1" flipV="1">
            <a:off x="8404870" y="3280024"/>
            <a:ext cx="1625097" cy="1560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0972A713-73EE-4529-A9AE-4144E2A6D35B}"/>
              </a:ext>
            </a:extLst>
          </p:cNvPr>
          <p:cNvSpPr txBox="1"/>
          <p:nvPr/>
        </p:nvSpPr>
        <p:spPr>
          <a:xfrm>
            <a:off x="8704951" y="3668277"/>
            <a:ext cx="579353" cy="500492"/>
          </a:xfrm>
          <a:prstGeom prst="rect">
            <a:avLst/>
          </a:prstGeom>
          <a:noFill/>
        </p:spPr>
        <p:txBody>
          <a:bodyPr wrap="square" rtlCol="0">
            <a:spAutoFit/>
          </a:bodyPr>
          <a:lstStyle/>
          <a:p>
            <a:r>
              <a:rPr lang="en-US" sz="2400" dirty="0"/>
              <a:t>2</a:t>
            </a:r>
          </a:p>
        </p:txBody>
      </p:sp>
      <p:sp>
        <p:nvSpPr>
          <p:cNvPr id="66" name="Arc 65">
            <a:extLst>
              <a:ext uri="{FF2B5EF4-FFF2-40B4-BE49-F238E27FC236}">
                <a16:creationId xmlns:a16="http://schemas.microsoft.com/office/drawing/2014/main" id="{3C2AC742-6555-4BC2-A15E-2ABF98F488E6}"/>
              </a:ext>
            </a:extLst>
          </p:cNvPr>
          <p:cNvSpPr/>
          <p:nvPr/>
        </p:nvSpPr>
        <p:spPr>
          <a:xfrm>
            <a:off x="6787243" y="5214657"/>
            <a:ext cx="2812284" cy="1138961"/>
          </a:xfrm>
          <a:prstGeom prst="arc">
            <a:avLst>
              <a:gd name="adj1" fmla="val 16200000"/>
              <a:gd name="adj2" fmla="val 358565"/>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Box 3">
            <a:extLst>
              <a:ext uri="{FF2B5EF4-FFF2-40B4-BE49-F238E27FC236}">
                <a16:creationId xmlns:a16="http://schemas.microsoft.com/office/drawing/2014/main" id="{9B8F28BD-2EE4-4ACA-A4AA-3C6DDC4020C0}"/>
              </a:ext>
            </a:extLst>
          </p:cNvPr>
          <p:cNvSpPr txBox="1"/>
          <p:nvPr/>
        </p:nvSpPr>
        <p:spPr>
          <a:xfrm>
            <a:off x="3280627" y="5944636"/>
            <a:ext cx="3843839" cy="461665"/>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(A,B) is a safe edge</a:t>
            </a:r>
          </a:p>
        </p:txBody>
      </p:sp>
      <p:sp>
        <p:nvSpPr>
          <p:cNvPr id="67" name="TextBox 66">
            <a:extLst>
              <a:ext uri="{FF2B5EF4-FFF2-40B4-BE49-F238E27FC236}">
                <a16:creationId xmlns:a16="http://schemas.microsoft.com/office/drawing/2014/main" id="{7B4674AE-AFB6-4FF0-AA90-C35C250691A7}"/>
              </a:ext>
            </a:extLst>
          </p:cNvPr>
          <p:cNvSpPr txBox="1"/>
          <p:nvPr/>
        </p:nvSpPr>
        <p:spPr>
          <a:xfrm>
            <a:off x="9128860" y="2426807"/>
            <a:ext cx="2849061" cy="461665"/>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(C,D) is a safe edge</a:t>
            </a:r>
          </a:p>
        </p:txBody>
      </p:sp>
    </p:spTree>
    <p:extLst>
      <p:ext uri="{BB962C8B-B14F-4D97-AF65-F5344CB8AC3E}">
        <p14:creationId xmlns:p14="http://schemas.microsoft.com/office/powerpoint/2010/main" val="4756968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4E9C1-7E8E-4597-BBA7-73BAE4363EDD}"/>
              </a:ext>
            </a:extLst>
          </p:cNvPr>
          <p:cNvSpPr>
            <a:spLocks noGrp="1"/>
          </p:cNvSpPr>
          <p:nvPr>
            <p:ph type="title"/>
          </p:nvPr>
        </p:nvSpPr>
        <p:spPr/>
        <p:txBody>
          <a:bodyPr/>
          <a:lstStyle/>
          <a:p>
            <a:r>
              <a:rPr lang="en-US" dirty="0"/>
              <a:t>MSTs and Safe Edges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CA40E48-50CE-443B-9D67-9AE40C3492E1}"/>
                  </a:ext>
                </a:extLst>
              </p:cNvPr>
              <p:cNvSpPr>
                <a:spLocks noGrp="1"/>
              </p:cNvSpPr>
              <p:nvPr>
                <p:ph idx="1"/>
              </p:nvPr>
            </p:nvSpPr>
            <p:spPr>
              <a:xfrm>
                <a:off x="575240" y="1463857"/>
                <a:ext cx="11187258" cy="2524984"/>
              </a:xfrm>
            </p:spPr>
            <p:txBody>
              <a:bodyPr>
                <a:normAutofit lnSpcReduction="10000"/>
              </a:bodyPr>
              <a:lstStyle/>
              <a:p>
                <a:r>
                  <a:rPr lang="en-US" dirty="0"/>
                  <a:t>Every safe edge is in the MST. </a:t>
                </a:r>
              </a:p>
              <a:p>
                <a:r>
                  <a:rPr lang="en-US" b="1" dirty="0"/>
                  <a:t>Proof: </a:t>
                </a:r>
                <a:r>
                  <a:rPr lang="en-US" dirty="0"/>
                  <a:t>Suppose, for the sake of contradiction, that </a:t>
                </a:r>
                <a14:m>
                  <m:oMath xmlns:m="http://schemas.openxmlformats.org/officeDocument/2006/math">
                    <m:r>
                      <a:rPr lang="en-US" b="0" i="1" smtClean="0">
                        <a:latin typeface="Cambria Math" panose="02040503050406030204" pitchFamily="18" charset="0"/>
                      </a:rPr>
                      <m:t>𝑒</m:t>
                    </m:r>
                    <m:r>
                      <a:rPr lang="en-US" b="0" i="1" smtClean="0">
                        <a:latin typeface="Cambria Math" panose="02040503050406030204" pitchFamily="18" charset="0"/>
                      </a:rPr>
                      <m:t>=(</m:t>
                    </m:r>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r>
                      <a:rPr lang="en-US" b="0" i="1" smtClean="0">
                        <a:latin typeface="Cambria Math" panose="02040503050406030204" pitchFamily="18" charset="0"/>
                      </a:rPr>
                      <m:t>)</m:t>
                    </m:r>
                  </m:oMath>
                </a14:m>
                <a:r>
                  <a:rPr lang="en-US" dirty="0"/>
                  <a:t> is a safe edge, but not in the MST. </a:t>
                </a:r>
              </a:p>
              <a:p>
                <a:r>
                  <a:rPr lang="en-US" dirty="0"/>
                  <a:t>Let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𝑆</m:t>
                    </m:r>
                    <m:r>
                      <a:rPr lang="en-US" b="0" i="1" smtClean="0">
                        <a:latin typeface="Cambria Math" panose="02040503050406030204" pitchFamily="18" charset="0"/>
                      </a:rPr>
                      <m:t>,</m:t>
                    </m:r>
                    <m:r>
                      <a:rPr lang="en-US" b="0" i="1" smtClean="0">
                        <a:latin typeface="Cambria Math" panose="02040503050406030204" pitchFamily="18" charset="0"/>
                      </a:rPr>
                      <m:t>𝑉</m:t>
                    </m:r>
                    <m:r>
                      <a:rPr lang="en-US" b="0" i="1" smtClean="0">
                        <a:latin typeface="Cambria Math" panose="02040503050406030204" pitchFamily="18" charset="0"/>
                      </a:rPr>
                      <m:t>∖</m:t>
                    </m:r>
                    <m:r>
                      <a:rPr lang="en-US" b="0" i="1" smtClean="0">
                        <a:latin typeface="Cambria Math" panose="02040503050406030204" pitchFamily="18" charset="0"/>
                      </a:rPr>
                      <m:t>𝑆</m:t>
                    </m:r>
                    <m:r>
                      <a:rPr lang="en-US" b="0" i="1" smtClean="0">
                        <a:latin typeface="Cambria Math" panose="02040503050406030204" pitchFamily="18" charset="0"/>
                      </a:rPr>
                      <m:t>)</m:t>
                    </m:r>
                  </m:oMath>
                </a14:m>
                <a:r>
                  <a:rPr lang="en-US" b="1" dirty="0"/>
                  <a:t> </a:t>
                </a:r>
                <a:r>
                  <a:rPr lang="en-US" dirty="0"/>
                  <a:t>be a cut where </a:t>
                </a:r>
                <a14:m>
                  <m:oMath xmlns:m="http://schemas.openxmlformats.org/officeDocument/2006/math">
                    <m:r>
                      <a:rPr lang="en-US" b="0" i="1" smtClean="0">
                        <a:latin typeface="Cambria Math" panose="02040503050406030204" pitchFamily="18" charset="0"/>
                      </a:rPr>
                      <m:t>𝑒</m:t>
                    </m:r>
                  </m:oMath>
                </a14:m>
                <a:r>
                  <a:rPr lang="en-US" dirty="0"/>
                  <a:t> is the minimum edge spanning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𝑆</m:t>
                    </m:r>
                    <m:r>
                      <a:rPr lang="en-US" b="0" i="1" smtClean="0">
                        <a:latin typeface="Cambria Math" panose="02040503050406030204" pitchFamily="18" charset="0"/>
                      </a:rPr>
                      <m:t>,</m:t>
                    </m:r>
                    <m:r>
                      <a:rPr lang="en-US" b="0" i="1" smtClean="0">
                        <a:latin typeface="Cambria Math" panose="02040503050406030204" pitchFamily="18" charset="0"/>
                      </a:rPr>
                      <m:t>𝑉</m:t>
                    </m:r>
                    <m:r>
                      <a:rPr lang="en-US" b="0" i="1" smtClean="0">
                        <a:latin typeface="Cambria Math" panose="02040503050406030204" pitchFamily="18" charset="0"/>
                      </a:rPr>
                      <m:t>∖</m:t>
                    </m:r>
                    <m:r>
                      <a:rPr lang="en-US" b="0" i="1" smtClean="0">
                        <a:latin typeface="Cambria Math" panose="02040503050406030204" pitchFamily="18" charset="0"/>
                      </a:rPr>
                      <m:t>𝑆</m:t>
                    </m:r>
                    <m:r>
                      <a:rPr lang="en-US" b="0" i="1" smtClean="0">
                        <a:latin typeface="Cambria Math" panose="02040503050406030204" pitchFamily="18" charset="0"/>
                      </a:rPr>
                      <m:t>)</m:t>
                    </m:r>
                  </m:oMath>
                </a14:m>
                <a:r>
                  <a:rPr lang="en-US" dirty="0"/>
                  <a:t>. Let </a:t>
                </a:r>
                <a14:m>
                  <m:oMath xmlns:m="http://schemas.openxmlformats.org/officeDocument/2006/math">
                    <m:r>
                      <a:rPr lang="en-US" b="0" i="1" smtClean="0">
                        <a:solidFill>
                          <a:schemeClr val="accent1"/>
                        </a:solidFill>
                        <a:latin typeface="Cambria Math" panose="02040503050406030204" pitchFamily="18" charset="0"/>
                      </a:rPr>
                      <m:t>𝑇</m:t>
                    </m:r>
                    <m:r>
                      <a:rPr lang="en-US" b="0" i="1" smtClean="0">
                        <a:solidFill>
                          <a:schemeClr val="accent1"/>
                        </a:solidFill>
                        <a:latin typeface="Cambria Math" panose="02040503050406030204" pitchFamily="18" charset="0"/>
                      </a:rPr>
                      <m:t>′</m:t>
                    </m:r>
                  </m:oMath>
                </a14:m>
                <a:r>
                  <a:rPr lang="en-US" dirty="0"/>
                  <a:t> be the MST. The MST has (at least one) an edge </a:t>
                </a:r>
                <a14:m>
                  <m:oMath xmlns:m="http://schemas.openxmlformats.org/officeDocument/2006/math">
                    <m:r>
                      <a:rPr lang="en-US" b="0" i="1" smtClean="0">
                        <a:solidFill>
                          <a:schemeClr val="accent1"/>
                        </a:solidFill>
                        <a:latin typeface="Cambria Math" panose="02040503050406030204" pitchFamily="18" charset="0"/>
                      </a:rPr>
                      <m:t>𝑒</m:t>
                    </m:r>
                    <m:r>
                      <a:rPr lang="en-US" b="0" i="1" smtClean="0">
                        <a:solidFill>
                          <a:schemeClr val="accent1"/>
                        </a:solidFill>
                        <a:latin typeface="Cambria Math" panose="02040503050406030204" pitchFamily="18" charset="0"/>
                      </a:rPr>
                      <m:t>′</m:t>
                    </m:r>
                  </m:oMath>
                </a14:m>
                <a:r>
                  <a:rPr lang="en-US" dirty="0"/>
                  <a:t> that crosses the cut (since we can get from </a:t>
                </a:r>
                <a14:m>
                  <m:oMath xmlns:m="http://schemas.openxmlformats.org/officeDocument/2006/math">
                    <m:r>
                      <a:rPr lang="en-US" b="0" i="1" smtClean="0">
                        <a:latin typeface="Cambria Math" panose="02040503050406030204" pitchFamily="18" charset="0"/>
                      </a:rPr>
                      <m:t>𝑢</m:t>
                    </m:r>
                  </m:oMath>
                </a14:m>
                <a:r>
                  <a:rPr lang="en-US" dirty="0"/>
                  <a:t> to </a:t>
                </a:r>
                <a14:m>
                  <m:oMath xmlns:m="http://schemas.openxmlformats.org/officeDocument/2006/math">
                    <m:r>
                      <a:rPr lang="en-US" b="0" i="1" smtClean="0">
                        <a:latin typeface="Cambria Math" panose="02040503050406030204" pitchFamily="18" charset="0"/>
                      </a:rPr>
                      <m:t>𝑣</m:t>
                    </m:r>
                  </m:oMath>
                </a14:m>
                <a:r>
                  <a:rPr lang="en-US" dirty="0"/>
                  <a:t> in </a:t>
                </a:r>
                <a14:m>
                  <m:oMath xmlns:m="http://schemas.openxmlformats.org/officeDocument/2006/math">
                    <m:r>
                      <a:rPr lang="en-US" b="0" i="1" smtClean="0">
                        <a:solidFill>
                          <a:schemeClr val="accent1"/>
                        </a:solidFill>
                        <a:latin typeface="Cambria Math" panose="02040503050406030204" pitchFamily="18" charset="0"/>
                      </a:rPr>
                      <m:t>𝑇</m:t>
                    </m:r>
                    <m:r>
                      <a:rPr lang="en-US" b="0" i="1" smtClean="0">
                        <a:solidFill>
                          <a:schemeClr val="accent1"/>
                        </a:solidFill>
                        <a:latin typeface="Cambria Math" panose="02040503050406030204" pitchFamily="18" charset="0"/>
                      </a:rPr>
                      <m:t>′</m:t>
                    </m:r>
                  </m:oMath>
                </a14:m>
                <a:r>
                  <a:rPr lang="en-US" dirty="0"/>
                  <a:t>)</a:t>
                </a:r>
              </a:p>
            </p:txBody>
          </p:sp>
        </mc:Choice>
        <mc:Fallback>
          <p:sp>
            <p:nvSpPr>
              <p:cNvPr id="3" name="Content Placeholder 2">
                <a:extLst>
                  <a:ext uri="{FF2B5EF4-FFF2-40B4-BE49-F238E27FC236}">
                    <a16:creationId xmlns:a16="http://schemas.microsoft.com/office/drawing/2014/main" id="{9CA40E48-50CE-443B-9D67-9AE40C3492E1}"/>
                  </a:ext>
                </a:extLst>
              </p:cNvPr>
              <p:cNvSpPr>
                <a:spLocks noGrp="1" noRot="1" noChangeAspect="1" noMove="1" noResize="1" noEditPoints="1" noAdjustHandles="1" noChangeArrowheads="1" noChangeShapeType="1" noTextEdit="1"/>
              </p:cNvSpPr>
              <p:nvPr>
                <p:ph idx="1"/>
              </p:nvPr>
            </p:nvSpPr>
            <p:spPr>
              <a:xfrm>
                <a:off x="575240" y="1463857"/>
                <a:ext cx="11187258" cy="2524984"/>
              </a:xfrm>
              <a:blipFill>
                <a:blip r:embed="rId2"/>
                <a:stretch>
                  <a:fillRect l="-708" t="-5797" r="-2233" b="-5556"/>
                </a:stretch>
              </a:blipFill>
            </p:spPr>
            <p:txBody>
              <a:bodyPr/>
              <a:lstStyle/>
              <a:p>
                <a:r>
                  <a:rPr lang="en-US">
                    <a:noFill/>
                  </a:rPr>
                  <a:t> </a:t>
                </a:r>
              </a:p>
            </p:txBody>
          </p:sp>
        </mc:Fallback>
      </mc:AlternateContent>
      <p:sp>
        <p:nvSpPr>
          <p:cNvPr id="4" name="Cloud 3">
            <a:extLst>
              <a:ext uri="{FF2B5EF4-FFF2-40B4-BE49-F238E27FC236}">
                <a16:creationId xmlns:a16="http://schemas.microsoft.com/office/drawing/2014/main" id="{68B1DFD8-97EA-486C-9178-DAAA9F09A68A}"/>
              </a:ext>
            </a:extLst>
          </p:cNvPr>
          <p:cNvSpPr/>
          <p:nvPr/>
        </p:nvSpPr>
        <p:spPr>
          <a:xfrm>
            <a:off x="2503714" y="4087586"/>
            <a:ext cx="2645229" cy="1817914"/>
          </a:xfrm>
          <a:prstGeom prst="cloud">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loud 4">
            <a:extLst>
              <a:ext uri="{FF2B5EF4-FFF2-40B4-BE49-F238E27FC236}">
                <a16:creationId xmlns:a16="http://schemas.microsoft.com/office/drawing/2014/main" id="{214E1F6E-6269-4F95-9187-594C826DA771}"/>
              </a:ext>
            </a:extLst>
          </p:cNvPr>
          <p:cNvSpPr/>
          <p:nvPr/>
        </p:nvSpPr>
        <p:spPr>
          <a:xfrm rot="1232419">
            <a:off x="6403706" y="3918857"/>
            <a:ext cx="2645229" cy="1817914"/>
          </a:xfrm>
          <a:prstGeom prst="cloud">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41AD74B3-0935-4A25-8102-A8C2D87FFAF7}"/>
              </a:ext>
            </a:extLst>
          </p:cNvPr>
          <p:cNvCxnSpPr/>
          <p:nvPr/>
        </p:nvCxnSpPr>
        <p:spPr>
          <a:xfrm flipV="1">
            <a:off x="4555671" y="4359729"/>
            <a:ext cx="2476500" cy="14151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ACF0A86-262A-430F-A4B3-60926EB398C6}"/>
              </a:ext>
            </a:extLst>
          </p:cNvPr>
          <p:cNvCxnSpPr/>
          <p:nvPr/>
        </p:nvCxnSpPr>
        <p:spPr>
          <a:xfrm flipV="1">
            <a:off x="4557782" y="4827814"/>
            <a:ext cx="2476500" cy="14151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43B6277-0B1E-4B3D-B7E7-331C2688052B}"/>
              </a:ext>
            </a:extLst>
          </p:cNvPr>
          <p:cNvCxnSpPr/>
          <p:nvPr/>
        </p:nvCxnSpPr>
        <p:spPr>
          <a:xfrm flipV="1">
            <a:off x="4542675" y="5246915"/>
            <a:ext cx="2476500" cy="14151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20EE4C97-45ED-4D2E-9143-2B1242B291DF}"/>
                  </a:ext>
                </a:extLst>
              </p:cNvPr>
              <p:cNvSpPr txBox="1"/>
              <p:nvPr/>
            </p:nvSpPr>
            <p:spPr>
              <a:xfrm>
                <a:off x="5110232" y="4079910"/>
                <a:ext cx="49863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𝑒</m:t>
                      </m:r>
                    </m:oMath>
                  </m:oMathPara>
                </a14:m>
                <a:endParaRPr lang="en-US" sz="2400" dirty="0"/>
              </a:p>
            </p:txBody>
          </p:sp>
        </mc:Choice>
        <mc:Fallback xmlns="">
          <p:sp>
            <p:nvSpPr>
              <p:cNvPr id="20" name="TextBox 19">
                <a:extLst>
                  <a:ext uri="{FF2B5EF4-FFF2-40B4-BE49-F238E27FC236}">
                    <a16:creationId xmlns:a16="http://schemas.microsoft.com/office/drawing/2014/main" id="{20EE4C97-45ED-4D2E-9143-2B1242B291DF}"/>
                  </a:ext>
                </a:extLst>
              </p:cNvPr>
              <p:cNvSpPr txBox="1">
                <a:spLocks noRot="1" noChangeAspect="1" noMove="1" noResize="1" noEditPoints="1" noAdjustHandles="1" noChangeArrowheads="1" noChangeShapeType="1" noTextEdit="1"/>
              </p:cNvSpPr>
              <p:nvPr/>
            </p:nvSpPr>
            <p:spPr>
              <a:xfrm>
                <a:off x="5110232" y="4079910"/>
                <a:ext cx="498633" cy="46166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AD8AF18F-EFB1-409C-8481-D4DC35EE3BFC}"/>
                  </a:ext>
                </a:extLst>
              </p:cNvPr>
              <p:cNvSpPr txBox="1"/>
              <p:nvPr/>
            </p:nvSpPr>
            <p:spPr>
              <a:xfrm>
                <a:off x="5210313" y="5297652"/>
                <a:ext cx="49863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accent1"/>
                          </a:solidFill>
                          <a:latin typeface="Cambria Math" panose="02040503050406030204" pitchFamily="18" charset="0"/>
                        </a:rPr>
                        <m:t>𝑒</m:t>
                      </m:r>
                      <m:r>
                        <a:rPr lang="en-US" sz="2400" b="0" i="1" smtClean="0">
                          <a:solidFill>
                            <a:schemeClr val="accent1"/>
                          </a:solidFill>
                          <a:latin typeface="Cambria Math" panose="02040503050406030204" pitchFamily="18" charset="0"/>
                        </a:rPr>
                        <m:t>′</m:t>
                      </m:r>
                    </m:oMath>
                  </m:oMathPara>
                </a14:m>
                <a:endParaRPr lang="en-US" sz="2400" dirty="0">
                  <a:solidFill>
                    <a:schemeClr val="accent1"/>
                  </a:solidFill>
                </a:endParaRPr>
              </a:p>
            </p:txBody>
          </p:sp>
        </mc:Choice>
        <mc:Fallback xmlns="">
          <p:sp>
            <p:nvSpPr>
              <p:cNvPr id="21" name="TextBox 20">
                <a:extLst>
                  <a:ext uri="{FF2B5EF4-FFF2-40B4-BE49-F238E27FC236}">
                    <a16:creationId xmlns:a16="http://schemas.microsoft.com/office/drawing/2014/main" id="{AD8AF18F-EFB1-409C-8481-D4DC35EE3BFC}"/>
                  </a:ext>
                </a:extLst>
              </p:cNvPr>
              <p:cNvSpPr txBox="1">
                <a:spLocks noRot="1" noChangeAspect="1" noMove="1" noResize="1" noEditPoints="1" noAdjustHandles="1" noChangeArrowheads="1" noChangeShapeType="1" noTextEdit="1"/>
              </p:cNvSpPr>
              <p:nvPr/>
            </p:nvSpPr>
            <p:spPr>
              <a:xfrm>
                <a:off x="5210313" y="5297652"/>
                <a:ext cx="498633" cy="461665"/>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56FA4953-4E78-4892-9CA3-B8B374FAD114}"/>
                  </a:ext>
                </a:extLst>
              </p:cNvPr>
              <p:cNvSpPr txBox="1"/>
              <p:nvPr/>
            </p:nvSpPr>
            <p:spPr>
              <a:xfrm>
                <a:off x="3162300" y="5159829"/>
                <a:ext cx="31568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accent3"/>
                          </a:solidFill>
                          <a:latin typeface="Cambria Math" panose="02040503050406030204" pitchFamily="18" charset="0"/>
                        </a:rPr>
                        <m:t>𝑆</m:t>
                      </m:r>
                    </m:oMath>
                  </m:oMathPara>
                </a14:m>
                <a:endParaRPr lang="en-US" sz="2400" dirty="0"/>
              </a:p>
            </p:txBody>
          </p:sp>
        </mc:Choice>
        <mc:Fallback xmlns="">
          <p:sp>
            <p:nvSpPr>
              <p:cNvPr id="22" name="TextBox 21">
                <a:extLst>
                  <a:ext uri="{FF2B5EF4-FFF2-40B4-BE49-F238E27FC236}">
                    <a16:creationId xmlns:a16="http://schemas.microsoft.com/office/drawing/2014/main" id="{56FA4953-4E78-4892-9CA3-B8B374FAD114}"/>
                  </a:ext>
                </a:extLst>
              </p:cNvPr>
              <p:cNvSpPr txBox="1">
                <a:spLocks noRot="1" noChangeAspect="1" noMove="1" noResize="1" noEditPoints="1" noAdjustHandles="1" noChangeArrowheads="1" noChangeShapeType="1" noTextEdit="1"/>
              </p:cNvSpPr>
              <p:nvPr/>
            </p:nvSpPr>
            <p:spPr>
              <a:xfrm>
                <a:off x="3162300" y="5159829"/>
                <a:ext cx="315686" cy="461665"/>
              </a:xfrm>
              <a:prstGeom prst="rect">
                <a:avLst/>
              </a:prstGeom>
              <a:blipFill>
                <a:blip r:embed="rId6"/>
                <a:stretch>
                  <a:fillRect l="-5769" r="-115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ADE1F2AE-B9DF-4DEA-9784-D6FBC7F7E5E5}"/>
                  </a:ext>
                </a:extLst>
              </p:cNvPr>
              <p:cNvSpPr txBox="1"/>
              <p:nvPr/>
            </p:nvSpPr>
            <p:spPr>
              <a:xfrm>
                <a:off x="7440386" y="5016082"/>
                <a:ext cx="963418"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accent3"/>
                          </a:solidFill>
                          <a:latin typeface="Cambria Math" panose="02040503050406030204" pitchFamily="18" charset="0"/>
                        </a:rPr>
                        <m:t>𝑉</m:t>
                      </m:r>
                      <m:r>
                        <a:rPr lang="en-US" sz="2400" b="0" i="1" smtClean="0">
                          <a:solidFill>
                            <a:schemeClr val="accent3"/>
                          </a:solidFill>
                          <a:latin typeface="Cambria Math" panose="02040503050406030204" pitchFamily="18" charset="0"/>
                        </a:rPr>
                        <m:t>∖</m:t>
                      </m:r>
                      <m:r>
                        <a:rPr lang="en-US" sz="2400" b="0" i="1" smtClean="0">
                          <a:solidFill>
                            <a:schemeClr val="accent3"/>
                          </a:solidFill>
                          <a:latin typeface="Cambria Math" panose="02040503050406030204" pitchFamily="18" charset="0"/>
                        </a:rPr>
                        <m:t>𝑆</m:t>
                      </m:r>
                    </m:oMath>
                  </m:oMathPara>
                </a14:m>
                <a:endParaRPr lang="en-US" sz="2400" dirty="0"/>
              </a:p>
            </p:txBody>
          </p:sp>
        </mc:Choice>
        <mc:Fallback xmlns="">
          <p:sp>
            <p:nvSpPr>
              <p:cNvPr id="23" name="TextBox 22">
                <a:extLst>
                  <a:ext uri="{FF2B5EF4-FFF2-40B4-BE49-F238E27FC236}">
                    <a16:creationId xmlns:a16="http://schemas.microsoft.com/office/drawing/2014/main" id="{ADE1F2AE-B9DF-4DEA-9784-D6FBC7F7E5E5}"/>
                  </a:ext>
                </a:extLst>
              </p:cNvPr>
              <p:cNvSpPr txBox="1">
                <a:spLocks noRot="1" noChangeAspect="1" noMove="1" noResize="1" noEditPoints="1" noAdjustHandles="1" noChangeArrowheads="1" noChangeShapeType="1" noTextEdit="1"/>
              </p:cNvSpPr>
              <p:nvPr/>
            </p:nvSpPr>
            <p:spPr>
              <a:xfrm>
                <a:off x="7440386" y="5016082"/>
                <a:ext cx="963418" cy="461665"/>
              </a:xfrm>
              <a:prstGeom prst="rect">
                <a:avLst/>
              </a:prstGeom>
              <a:blipFill>
                <a:blip r:embed="rId7"/>
                <a:stretch>
                  <a:fillRect b="-17105"/>
                </a:stretch>
              </a:blipFill>
            </p:spPr>
            <p:txBody>
              <a:bodyPr/>
              <a:lstStyle/>
              <a:p>
                <a:r>
                  <a:rPr lang="en-US">
                    <a:noFill/>
                  </a:rPr>
                  <a:t> </a:t>
                </a:r>
              </a:p>
            </p:txBody>
          </p:sp>
        </mc:Fallback>
      </mc:AlternateContent>
    </p:spTree>
    <p:extLst>
      <p:ext uri="{BB962C8B-B14F-4D97-AF65-F5344CB8AC3E}">
        <p14:creationId xmlns:p14="http://schemas.microsoft.com/office/powerpoint/2010/main" val="1307762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E05A7-8A80-4DE0-9764-475B67FD61D6}"/>
              </a:ext>
            </a:extLst>
          </p:cNvPr>
          <p:cNvSpPr>
            <a:spLocks noGrp="1"/>
          </p:cNvSpPr>
          <p:nvPr>
            <p:ph type="title"/>
          </p:nvPr>
        </p:nvSpPr>
        <p:spPr/>
        <p:txBody>
          <a:bodyPr/>
          <a:lstStyle/>
          <a:p>
            <a:r>
              <a:rPr lang="en-US" dirty="0"/>
              <a:t>Where Are We</a:t>
            </a:r>
          </a:p>
        </p:txBody>
      </p:sp>
      <p:sp>
        <p:nvSpPr>
          <p:cNvPr id="3" name="Content Placeholder 2">
            <a:extLst>
              <a:ext uri="{FF2B5EF4-FFF2-40B4-BE49-F238E27FC236}">
                <a16:creationId xmlns:a16="http://schemas.microsoft.com/office/drawing/2014/main" id="{35C179E9-D7F5-4DB9-8469-F228CF471A6E}"/>
              </a:ext>
            </a:extLst>
          </p:cNvPr>
          <p:cNvSpPr>
            <a:spLocks noGrp="1"/>
          </p:cNvSpPr>
          <p:nvPr>
            <p:ph idx="1"/>
          </p:nvPr>
        </p:nvSpPr>
        <p:spPr/>
        <p:txBody>
          <a:bodyPr/>
          <a:lstStyle/>
          <a:p>
            <a:r>
              <a:rPr lang="en-US" dirty="0"/>
              <a:t>HW1 was due yesterday, can still turn it in through Thursday night using some of your late days.</a:t>
            </a:r>
          </a:p>
          <a:p>
            <a:r>
              <a:rPr lang="en-US" dirty="0"/>
              <a:t>HW2 and Ethics mini-project 1 are out, due Friday the 29</a:t>
            </a:r>
            <a:r>
              <a:rPr lang="en-US" baseline="30000" dirty="0"/>
              <a:t>th.</a:t>
            </a:r>
            <a:r>
              <a:rPr lang="en-US" dirty="0"/>
              <a:t> </a:t>
            </a:r>
          </a:p>
          <a:p>
            <a:endParaRPr lang="en-US" dirty="0"/>
          </a:p>
          <a:p>
            <a:r>
              <a:rPr lang="en-US" dirty="0"/>
              <a:t>Last week was BFS and DFS.</a:t>
            </a:r>
          </a:p>
          <a:p>
            <a:r>
              <a:rPr lang="en-US" dirty="0"/>
              <a:t>We ended with graph modeling, won’t go through those slides, but answers are there for reference.</a:t>
            </a:r>
          </a:p>
          <a:p>
            <a:r>
              <a:rPr lang="en-US" dirty="0"/>
              <a:t>This week Greedy Algorithms</a:t>
            </a:r>
          </a:p>
        </p:txBody>
      </p:sp>
    </p:spTree>
    <p:extLst>
      <p:ext uri="{BB962C8B-B14F-4D97-AF65-F5344CB8AC3E}">
        <p14:creationId xmlns:p14="http://schemas.microsoft.com/office/powerpoint/2010/main" val="11444881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4E9C1-7E8E-4597-BBA7-73BAE4363EDD}"/>
              </a:ext>
            </a:extLst>
          </p:cNvPr>
          <p:cNvSpPr>
            <a:spLocks noGrp="1"/>
          </p:cNvSpPr>
          <p:nvPr>
            <p:ph type="title"/>
          </p:nvPr>
        </p:nvSpPr>
        <p:spPr/>
        <p:txBody>
          <a:bodyPr/>
          <a:lstStyle/>
          <a:p>
            <a:r>
              <a:rPr lang="en-US" dirty="0"/>
              <a:t>MSTs and Safe Edges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CA40E48-50CE-443B-9D67-9AE40C3492E1}"/>
                  </a:ext>
                </a:extLst>
              </p:cNvPr>
              <p:cNvSpPr>
                <a:spLocks noGrp="1"/>
              </p:cNvSpPr>
              <p:nvPr>
                <p:ph idx="1"/>
              </p:nvPr>
            </p:nvSpPr>
            <p:spPr>
              <a:xfrm>
                <a:off x="575240" y="1463857"/>
                <a:ext cx="11187258" cy="2524984"/>
              </a:xfrm>
            </p:spPr>
            <p:txBody>
              <a:bodyPr>
                <a:normAutofit/>
              </a:bodyPr>
              <a:lstStyle/>
              <a:p>
                <a:r>
                  <a:rPr lang="en-US" dirty="0"/>
                  <a:t>Add </a:t>
                </a:r>
                <a14:m>
                  <m:oMath xmlns:m="http://schemas.openxmlformats.org/officeDocument/2006/math">
                    <m:r>
                      <a:rPr lang="en-US" b="0" i="1" smtClean="0">
                        <a:latin typeface="Cambria Math" panose="02040503050406030204" pitchFamily="18" charset="0"/>
                      </a:rPr>
                      <m:t>𝑒</m:t>
                    </m:r>
                  </m:oMath>
                </a14:m>
                <a:r>
                  <a:rPr lang="en-US" dirty="0"/>
                  <a:t>=</a:t>
                </a:r>
                <a14:m>
                  <m:oMath xmlns:m="http://schemas.openxmlformats.org/officeDocument/2006/math">
                    <m:r>
                      <a:rPr lang="en-US" i="1" dirty="0" smtClean="0">
                        <a:latin typeface="Cambria Math" panose="02040503050406030204" pitchFamily="18" charset="0"/>
                      </a:rPr>
                      <m:t>(</m:t>
                    </m:r>
                    <m:r>
                      <a:rPr lang="en-US" i="1" dirty="0" err="1" smtClean="0">
                        <a:latin typeface="Cambria Math" panose="02040503050406030204" pitchFamily="18" charset="0"/>
                      </a:rPr>
                      <m:t>𝑢</m:t>
                    </m:r>
                    <m:r>
                      <a:rPr lang="en-US" i="1" dirty="0" err="1" smtClean="0">
                        <a:latin typeface="Cambria Math" panose="02040503050406030204" pitchFamily="18" charset="0"/>
                      </a:rPr>
                      <m:t>,</m:t>
                    </m:r>
                    <m:r>
                      <a:rPr lang="en-US" i="1" dirty="0" err="1" smtClean="0">
                        <a:latin typeface="Cambria Math" panose="02040503050406030204" pitchFamily="18" charset="0"/>
                      </a:rPr>
                      <m:t>𝑣</m:t>
                    </m:r>
                    <m:r>
                      <a:rPr lang="en-US" i="1" dirty="0" smtClean="0">
                        <a:latin typeface="Cambria Math" panose="02040503050406030204" pitchFamily="18" charset="0"/>
                      </a:rPr>
                      <m:t>)</m:t>
                    </m:r>
                  </m:oMath>
                </a14:m>
                <a:r>
                  <a:rPr lang="en-US" dirty="0"/>
                  <a:t> to </a:t>
                </a:r>
                <a14:m>
                  <m:oMath xmlns:m="http://schemas.openxmlformats.org/officeDocument/2006/math">
                    <m:r>
                      <a:rPr lang="en-US" b="0" i="1" smtClean="0">
                        <a:solidFill>
                          <a:schemeClr val="accent1"/>
                        </a:solidFill>
                        <a:latin typeface="Cambria Math" panose="02040503050406030204" pitchFamily="18" charset="0"/>
                      </a:rPr>
                      <m:t>𝑇</m:t>
                    </m:r>
                    <m:r>
                      <a:rPr lang="en-US" b="0" i="1" smtClean="0">
                        <a:solidFill>
                          <a:schemeClr val="accent1"/>
                        </a:solidFill>
                        <a:latin typeface="Cambria Math" panose="02040503050406030204" pitchFamily="18" charset="0"/>
                      </a:rPr>
                      <m:t>′</m:t>
                    </m:r>
                  </m:oMath>
                </a14:m>
                <a:r>
                  <a:rPr lang="en-US" dirty="0"/>
                  <a:t>. </a:t>
                </a:r>
              </a:p>
              <a:p>
                <a:r>
                  <a:rPr lang="en-US" dirty="0"/>
                  <a:t>The new graph has a cycle including both </a:t>
                </a:r>
                <a14:m>
                  <m:oMath xmlns:m="http://schemas.openxmlformats.org/officeDocument/2006/math">
                    <m:r>
                      <a:rPr lang="en-US" b="0" i="1" smtClean="0">
                        <a:latin typeface="Cambria Math" panose="02040503050406030204" pitchFamily="18" charset="0"/>
                      </a:rPr>
                      <m:t>𝑒</m:t>
                    </m:r>
                  </m:oMath>
                </a14:m>
                <a:r>
                  <a:rPr lang="en-US" dirty="0"/>
                  <a:t> and </a:t>
                </a:r>
                <a14:m>
                  <m:oMath xmlns:m="http://schemas.openxmlformats.org/officeDocument/2006/math">
                    <m:sSup>
                      <m:sSupPr>
                        <m:ctrlPr>
                          <a:rPr lang="en-US" b="0" i="1" smtClean="0">
                            <a:solidFill>
                              <a:schemeClr val="accent1"/>
                            </a:solidFill>
                            <a:latin typeface="Cambria Math" panose="02040503050406030204" pitchFamily="18" charset="0"/>
                          </a:rPr>
                        </m:ctrlPr>
                      </m:sSupPr>
                      <m:e>
                        <m:r>
                          <a:rPr lang="en-US" b="0" i="1" smtClean="0">
                            <a:solidFill>
                              <a:schemeClr val="accent1"/>
                            </a:solidFill>
                            <a:latin typeface="Cambria Math" panose="02040503050406030204" pitchFamily="18" charset="0"/>
                          </a:rPr>
                          <m:t>𝑒</m:t>
                        </m:r>
                      </m:e>
                      <m:sup>
                        <m:r>
                          <a:rPr lang="en-US" b="0" i="1" smtClean="0">
                            <a:solidFill>
                              <a:schemeClr val="accent1"/>
                            </a:solidFill>
                            <a:latin typeface="Cambria Math" panose="02040503050406030204" pitchFamily="18" charset="0"/>
                          </a:rPr>
                          <m:t>′</m:t>
                        </m:r>
                      </m:sup>
                    </m:sSup>
                  </m:oMath>
                </a14:m>
                <a:r>
                  <a:rPr lang="en-US" dirty="0"/>
                  <a:t>, The cycle exists because </a:t>
                </a:r>
                <a14:m>
                  <m:oMath xmlns:m="http://schemas.openxmlformats.org/officeDocument/2006/math">
                    <m:r>
                      <a:rPr lang="en-US" b="0" i="1" smtClean="0">
                        <a:latin typeface="Cambria Math" panose="02040503050406030204" pitchFamily="18" charset="0"/>
                      </a:rPr>
                      <m:t>𝑢</m:t>
                    </m:r>
                  </m:oMath>
                </a14:m>
                <a:r>
                  <a:rPr lang="en-US" dirty="0"/>
                  <a:t> and </a:t>
                </a:r>
                <a14:m>
                  <m:oMath xmlns:m="http://schemas.openxmlformats.org/officeDocument/2006/math">
                    <m:r>
                      <a:rPr lang="en-US" b="0" i="1" smtClean="0">
                        <a:latin typeface="Cambria Math" panose="02040503050406030204" pitchFamily="18" charset="0"/>
                      </a:rPr>
                      <m:t>𝑣</m:t>
                    </m:r>
                  </m:oMath>
                </a14:m>
                <a:r>
                  <a:rPr lang="en-US" dirty="0"/>
                  <a:t> were connected to each other in </a:t>
                </a:r>
                <a14:m>
                  <m:oMath xmlns:m="http://schemas.openxmlformats.org/officeDocument/2006/math">
                    <m:sSup>
                      <m:sSupPr>
                        <m:ctrlPr>
                          <a:rPr lang="en-US" b="0" i="1" smtClean="0">
                            <a:solidFill>
                              <a:schemeClr val="accent1"/>
                            </a:solidFill>
                            <a:latin typeface="Cambria Math" panose="02040503050406030204" pitchFamily="18" charset="0"/>
                          </a:rPr>
                        </m:ctrlPr>
                      </m:sSupPr>
                      <m:e>
                        <m:r>
                          <a:rPr lang="en-US" b="0" i="1" smtClean="0">
                            <a:solidFill>
                              <a:schemeClr val="accent1"/>
                            </a:solidFill>
                            <a:latin typeface="Cambria Math" panose="02040503050406030204" pitchFamily="18" charset="0"/>
                          </a:rPr>
                          <m:t>𝑇</m:t>
                        </m:r>
                      </m:e>
                      <m:sup>
                        <m:r>
                          <a:rPr lang="en-US" b="0" i="1" smtClean="0">
                            <a:solidFill>
                              <a:schemeClr val="accent1"/>
                            </a:solidFill>
                            <a:latin typeface="Cambria Math" panose="02040503050406030204" pitchFamily="18" charset="0"/>
                          </a:rPr>
                          <m:t>′</m:t>
                        </m:r>
                      </m:sup>
                    </m:sSup>
                  </m:oMath>
                </a14:m>
                <a:r>
                  <a:rPr lang="en-US" dirty="0"/>
                  <a:t> (since it was a spanning tree).</a:t>
                </a:r>
              </a:p>
              <a:p>
                <a:r>
                  <a:rPr lang="en-US" dirty="0"/>
                  <a:t>Consider </a:t>
                </a:r>
                <a14:m>
                  <m:oMath xmlns:m="http://schemas.openxmlformats.org/officeDocument/2006/math">
                    <m:r>
                      <a:rPr lang="en-US" b="0" i="1" smtClean="0">
                        <a:solidFill>
                          <a:schemeClr val="accent5"/>
                        </a:solidFill>
                        <a:latin typeface="Cambria Math" panose="02040503050406030204" pitchFamily="18" charset="0"/>
                      </a:rPr>
                      <m:t>𝑇</m:t>
                    </m:r>
                    <m:r>
                      <a:rPr lang="en-US" b="0" i="1" smtClean="0">
                        <a:solidFill>
                          <a:schemeClr val="accent5"/>
                        </a:solidFill>
                        <a:latin typeface="Cambria Math" panose="02040503050406030204" pitchFamily="18" charset="0"/>
                      </a:rPr>
                      <m:t>′′</m:t>
                    </m:r>
                  </m:oMath>
                </a14:m>
                <a:r>
                  <a:rPr lang="en-US" dirty="0"/>
                  <a:t>, which is </a:t>
                </a:r>
                <a14:m>
                  <m:oMath xmlns:m="http://schemas.openxmlformats.org/officeDocument/2006/math">
                    <m:r>
                      <a:rPr lang="en-US" b="0" i="1" smtClean="0">
                        <a:solidFill>
                          <a:schemeClr val="accent1"/>
                        </a:solidFill>
                        <a:latin typeface="Cambria Math" panose="02040503050406030204" pitchFamily="18" charset="0"/>
                      </a:rPr>
                      <m:t>𝑇</m:t>
                    </m:r>
                    <m:r>
                      <a:rPr lang="en-US" b="0" i="1" smtClean="0">
                        <a:solidFill>
                          <a:schemeClr val="accent1"/>
                        </a:solidFill>
                        <a:latin typeface="Cambria Math" panose="02040503050406030204" pitchFamily="18" charset="0"/>
                      </a:rPr>
                      <m:t>′</m:t>
                    </m:r>
                  </m:oMath>
                </a14:m>
                <a:r>
                  <a:rPr lang="en-US" dirty="0"/>
                  <a:t> with </a:t>
                </a:r>
                <a14:m>
                  <m:oMath xmlns:m="http://schemas.openxmlformats.org/officeDocument/2006/math">
                    <m:r>
                      <a:rPr lang="en-US" b="0" i="1" smtClean="0">
                        <a:latin typeface="Cambria Math" panose="02040503050406030204" pitchFamily="18" charset="0"/>
                      </a:rPr>
                      <m:t>𝑒</m:t>
                    </m:r>
                  </m:oMath>
                </a14:m>
                <a:r>
                  <a:rPr lang="en-US" dirty="0"/>
                  <a:t> added and </a:t>
                </a:r>
                <a14:m>
                  <m:oMath xmlns:m="http://schemas.openxmlformats.org/officeDocument/2006/math">
                    <m:r>
                      <a:rPr lang="en-US" b="0" i="1" smtClean="0">
                        <a:solidFill>
                          <a:schemeClr val="accent1"/>
                        </a:solidFill>
                        <a:latin typeface="Cambria Math" panose="02040503050406030204" pitchFamily="18" charset="0"/>
                      </a:rPr>
                      <m:t>𝑒</m:t>
                    </m:r>
                    <m:r>
                      <a:rPr lang="en-US" b="0" i="1" smtClean="0">
                        <a:solidFill>
                          <a:schemeClr val="accent1"/>
                        </a:solidFill>
                        <a:latin typeface="Cambria Math" panose="02040503050406030204" pitchFamily="18" charset="0"/>
                      </a:rPr>
                      <m:t>′</m:t>
                    </m:r>
                  </m:oMath>
                </a14:m>
                <a:r>
                  <a:rPr lang="en-US" dirty="0"/>
                  <a:t> removed.</a:t>
                </a:r>
              </a:p>
            </p:txBody>
          </p:sp>
        </mc:Choice>
        <mc:Fallback xmlns="">
          <p:sp>
            <p:nvSpPr>
              <p:cNvPr id="3" name="Content Placeholder 2">
                <a:extLst>
                  <a:ext uri="{FF2B5EF4-FFF2-40B4-BE49-F238E27FC236}">
                    <a16:creationId xmlns:a16="http://schemas.microsoft.com/office/drawing/2014/main" id="{9CA40E48-50CE-443B-9D67-9AE40C3492E1}"/>
                  </a:ext>
                </a:extLst>
              </p:cNvPr>
              <p:cNvSpPr>
                <a:spLocks noGrp="1" noRot="1" noChangeAspect="1" noMove="1" noResize="1" noEditPoints="1" noAdjustHandles="1" noChangeArrowheads="1" noChangeShapeType="1" noTextEdit="1"/>
              </p:cNvSpPr>
              <p:nvPr>
                <p:ph idx="1"/>
              </p:nvPr>
            </p:nvSpPr>
            <p:spPr>
              <a:xfrm>
                <a:off x="575240" y="1463857"/>
                <a:ext cx="11187258" cy="2524984"/>
              </a:xfrm>
              <a:blipFill>
                <a:blip r:embed="rId2"/>
                <a:stretch>
                  <a:fillRect l="-708" t="-4106" b="-483"/>
                </a:stretch>
              </a:blipFill>
            </p:spPr>
            <p:txBody>
              <a:bodyPr/>
              <a:lstStyle/>
              <a:p>
                <a:r>
                  <a:rPr lang="en-US">
                    <a:noFill/>
                  </a:rPr>
                  <a:t> </a:t>
                </a:r>
              </a:p>
            </p:txBody>
          </p:sp>
        </mc:Fallback>
      </mc:AlternateContent>
      <p:sp>
        <p:nvSpPr>
          <p:cNvPr id="4" name="Cloud 3">
            <a:extLst>
              <a:ext uri="{FF2B5EF4-FFF2-40B4-BE49-F238E27FC236}">
                <a16:creationId xmlns:a16="http://schemas.microsoft.com/office/drawing/2014/main" id="{68B1DFD8-97EA-486C-9178-DAAA9F09A68A}"/>
              </a:ext>
            </a:extLst>
          </p:cNvPr>
          <p:cNvSpPr/>
          <p:nvPr/>
        </p:nvSpPr>
        <p:spPr>
          <a:xfrm>
            <a:off x="2503714" y="4087586"/>
            <a:ext cx="2645229" cy="1817914"/>
          </a:xfrm>
          <a:prstGeom prst="cloud">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loud 4">
            <a:extLst>
              <a:ext uri="{FF2B5EF4-FFF2-40B4-BE49-F238E27FC236}">
                <a16:creationId xmlns:a16="http://schemas.microsoft.com/office/drawing/2014/main" id="{214E1F6E-6269-4F95-9187-594C826DA771}"/>
              </a:ext>
            </a:extLst>
          </p:cNvPr>
          <p:cNvSpPr/>
          <p:nvPr/>
        </p:nvSpPr>
        <p:spPr>
          <a:xfrm rot="1232419">
            <a:off x="6403706" y="3918857"/>
            <a:ext cx="2645229" cy="1817914"/>
          </a:xfrm>
          <a:prstGeom prst="cloud">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41AD74B3-0935-4A25-8102-A8C2D87FFAF7}"/>
              </a:ext>
            </a:extLst>
          </p:cNvPr>
          <p:cNvCxnSpPr/>
          <p:nvPr/>
        </p:nvCxnSpPr>
        <p:spPr>
          <a:xfrm flipV="1">
            <a:off x="4555671" y="4359729"/>
            <a:ext cx="2476500" cy="14151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ACF0A86-262A-430F-A4B3-60926EB398C6}"/>
              </a:ext>
            </a:extLst>
          </p:cNvPr>
          <p:cNvCxnSpPr/>
          <p:nvPr/>
        </p:nvCxnSpPr>
        <p:spPr>
          <a:xfrm flipV="1">
            <a:off x="4557782" y="4827814"/>
            <a:ext cx="2476500" cy="14151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43B6277-0B1E-4B3D-B7E7-331C2688052B}"/>
              </a:ext>
            </a:extLst>
          </p:cNvPr>
          <p:cNvCxnSpPr/>
          <p:nvPr/>
        </p:nvCxnSpPr>
        <p:spPr>
          <a:xfrm flipV="1">
            <a:off x="4542675" y="5246915"/>
            <a:ext cx="2476500" cy="14151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20EE4C97-45ED-4D2E-9143-2B1242B291DF}"/>
                  </a:ext>
                </a:extLst>
              </p:cNvPr>
              <p:cNvSpPr txBox="1"/>
              <p:nvPr/>
            </p:nvSpPr>
            <p:spPr>
              <a:xfrm>
                <a:off x="5110232" y="4079910"/>
                <a:ext cx="49863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𝑒</m:t>
                      </m:r>
                    </m:oMath>
                  </m:oMathPara>
                </a14:m>
                <a:endParaRPr lang="en-US" sz="2400" dirty="0"/>
              </a:p>
            </p:txBody>
          </p:sp>
        </mc:Choice>
        <mc:Fallback xmlns="">
          <p:sp>
            <p:nvSpPr>
              <p:cNvPr id="20" name="TextBox 19">
                <a:extLst>
                  <a:ext uri="{FF2B5EF4-FFF2-40B4-BE49-F238E27FC236}">
                    <a16:creationId xmlns:a16="http://schemas.microsoft.com/office/drawing/2014/main" id="{20EE4C97-45ED-4D2E-9143-2B1242B291DF}"/>
                  </a:ext>
                </a:extLst>
              </p:cNvPr>
              <p:cNvSpPr txBox="1">
                <a:spLocks noRot="1" noChangeAspect="1" noMove="1" noResize="1" noEditPoints="1" noAdjustHandles="1" noChangeArrowheads="1" noChangeShapeType="1" noTextEdit="1"/>
              </p:cNvSpPr>
              <p:nvPr/>
            </p:nvSpPr>
            <p:spPr>
              <a:xfrm>
                <a:off x="5110232" y="4079910"/>
                <a:ext cx="498633" cy="461665"/>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AD8AF18F-EFB1-409C-8481-D4DC35EE3BFC}"/>
                  </a:ext>
                </a:extLst>
              </p:cNvPr>
              <p:cNvSpPr txBox="1"/>
              <p:nvPr/>
            </p:nvSpPr>
            <p:spPr>
              <a:xfrm>
                <a:off x="5210313" y="5297652"/>
                <a:ext cx="49863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accent1"/>
                          </a:solidFill>
                          <a:latin typeface="Cambria Math" panose="02040503050406030204" pitchFamily="18" charset="0"/>
                        </a:rPr>
                        <m:t>𝑒</m:t>
                      </m:r>
                      <m:r>
                        <a:rPr lang="en-US" sz="2400" b="0" i="1" smtClean="0">
                          <a:solidFill>
                            <a:schemeClr val="accent1"/>
                          </a:solidFill>
                          <a:latin typeface="Cambria Math" panose="02040503050406030204" pitchFamily="18" charset="0"/>
                        </a:rPr>
                        <m:t>′</m:t>
                      </m:r>
                    </m:oMath>
                  </m:oMathPara>
                </a14:m>
                <a:endParaRPr lang="en-US" sz="2400" dirty="0">
                  <a:solidFill>
                    <a:schemeClr val="accent1"/>
                  </a:solidFill>
                </a:endParaRPr>
              </a:p>
            </p:txBody>
          </p:sp>
        </mc:Choice>
        <mc:Fallback xmlns="">
          <p:sp>
            <p:nvSpPr>
              <p:cNvPr id="21" name="TextBox 20">
                <a:extLst>
                  <a:ext uri="{FF2B5EF4-FFF2-40B4-BE49-F238E27FC236}">
                    <a16:creationId xmlns:a16="http://schemas.microsoft.com/office/drawing/2014/main" id="{AD8AF18F-EFB1-409C-8481-D4DC35EE3BFC}"/>
                  </a:ext>
                </a:extLst>
              </p:cNvPr>
              <p:cNvSpPr txBox="1">
                <a:spLocks noRot="1" noChangeAspect="1" noMove="1" noResize="1" noEditPoints="1" noAdjustHandles="1" noChangeArrowheads="1" noChangeShapeType="1" noTextEdit="1"/>
              </p:cNvSpPr>
              <p:nvPr/>
            </p:nvSpPr>
            <p:spPr>
              <a:xfrm>
                <a:off x="5210313" y="5297652"/>
                <a:ext cx="498633" cy="46166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56FA4953-4E78-4892-9CA3-B8B374FAD114}"/>
                  </a:ext>
                </a:extLst>
              </p:cNvPr>
              <p:cNvSpPr txBox="1"/>
              <p:nvPr/>
            </p:nvSpPr>
            <p:spPr>
              <a:xfrm>
                <a:off x="3162300" y="5159829"/>
                <a:ext cx="31568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accent3"/>
                          </a:solidFill>
                          <a:latin typeface="Cambria Math" panose="02040503050406030204" pitchFamily="18" charset="0"/>
                        </a:rPr>
                        <m:t>𝑆</m:t>
                      </m:r>
                    </m:oMath>
                  </m:oMathPara>
                </a14:m>
                <a:endParaRPr lang="en-US" sz="2400" dirty="0"/>
              </a:p>
            </p:txBody>
          </p:sp>
        </mc:Choice>
        <mc:Fallback xmlns="">
          <p:sp>
            <p:nvSpPr>
              <p:cNvPr id="22" name="TextBox 21">
                <a:extLst>
                  <a:ext uri="{FF2B5EF4-FFF2-40B4-BE49-F238E27FC236}">
                    <a16:creationId xmlns:a16="http://schemas.microsoft.com/office/drawing/2014/main" id="{56FA4953-4E78-4892-9CA3-B8B374FAD114}"/>
                  </a:ext>
                </a:extLst>
              </p:cNvPr>
              <p:cNvSpPr txBox="1">
                <a:spLocks noRot="1" noChangeAspect="1" noMove="1" noResize="1" noEditPoints="1" noAdjustHandles="1" noChangeArrowheads="1" noChangeShapeType="1" noTextEdit="1"/>
              </p:cNvSpPr>
              <p:nvPr/>
            </p:nvSpPr>
            <p:spPr>
              <a:xfrm>
                <a:off x="3162300" y="5159829"/>
                <a:ext cx="315686" cy="461665"/>
              </a:xfrm>
              <a:prstGeom prst="rect">
                <a:avLst/>
              </a:prstGeom>
              <a:blipFill>
                <a:blip r:embed="rId5"/>
                <a:stretch>
                  <a:fillRect l="-5769" r="-115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ADE1F2AE-B9DF-4DEA-9784-D6FBC7F7E5E5}"/>
                  </a:ext>
                </a:extLst>
              </p:cNvPr>
              <p:cNvSpPr txBox="1"/>
              <p:nvPr/>
            </p:nvSpPr>
            <p:spPr>
              <a:xfrm>
                <a:off x="7440386" y="5016082"/>
                <a:ext cx="963418"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accent3"/>
                          </a:solidFill>
                          <a:latin typeface="Cambria Math" panose="02040503050406030204" pitchFamily="18" charset="0"/>
                        </a:rPr>
                        <m:t>𝑉</m:t>
                      </m:r>
                      <m:r>
                        <a:rPr lang="en-US" sz="2400" b="0" i="1" smtClean="0">
                          <a:solidFill>
                            <a:schemeClr val="accent3"/>
                          </a:solidFill>
                          <a:latin typeface="Cambria Math" panose="02040503050406030204" pitchFamily="18" charset="0"/>
                        </a:rPr>
                        <m:t>∖</m:t>
                      </m:r>
                      <m:r>
                        <a:rPr lang="en-US" sz="2400" b="0" i="1" smtClean="0">
                          <a:solidFill>
                            <a:schemeClr val="accent3"/>
                          </a:solidFill>
                          <a:latin typeface="Cambria Math" panose="02040503050406030204" pitchFamily="18" charset="0"/>
                        </a:rPr>
                        <m:t>𝑆</m:t>
                      </m:r>
                    </m:oMath>
                  </m:oMathPara>
                </a14:m>
                <a:endParaRPr lang="en-US" sz="2400" dirty="0"/>
              </a:p>
            </p:txBody>
          </p:sp>
        </mc:Choice>
        <mc:Fallback xmlns="">
          <p:sp>
            <p:nvSpPr>
              <p:cNvPr id="23" name="TextBox 22">
                <a:extLst>
                  <a:ext uri="{FF2B5EF4-FFF2-40B4-BE49-F238E27FC236}">
                    <a16:creationId xmlns:a16="http://schemas.microsoft.com/office/drawing/2014/main" id="{ADE1F2AE-B9DF-4DEA-9784-D6FBC7F7E5E5}"/>
                  </a:ext>
                </a:extLst>
              </p:cNvPr>
              <p:cNvSpPr txBox="1">
                <a:spLocks noRot="1" noChangeAspect="1" noMove="1" noResize="1" noEditPoints="1" noAdjustHandles="1" noChangeArrowheads="1" noChangeShapeType="1" noTextEdit="1"/>
              </p:cNvSpPr>
              <p:nvPr/>
            </p:nvSpPr>
            <p:spPr>
              <a:xfrm>
                <a:off x="7440386" y="5016082"/>
                <a:ext cx="963418" cy="461665"/>
              </a:xfrm>
              <a:prstGeom prst="rect">
                <a:avLst/>
              </a:prstGeom>
              <a:blipFill>
                <a:blip r:embed="rId6"/>
                <a:stretch>
                  <a:fillRect b="-17105"/>
                </a:stretch>
              </a:blipFill>
            </p:spPr>
            <p:txBody>
              <a:bodyPr/>
              <a:lstStyle/>
              <a:p>
                <a:r>
                  <a:rPr lang="en-US">
                    <a:noFill/>
                  </a:rPr>
                  <a:t> </a:t>
                </a:r>
              </a:p>
            </p:txBody>
          </p:sp>
        </mc:Fallback>
      </mc:AlternateContent>
    </p:spTree>
    <p:extLst>
      <p:ext uri="{BB962C8B-B14F-4D97-AF65-F5344CB8AC3E}">
        <p14:creationId xmlns:p14="http://schemas.microsoft.com/office/powerpoint/2010/main" val="41919256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4E9C1-7E8E-4597-BBA7-73BAE4363EDD}"/>
              </a:ext>
            </a:extLst>
          </p:cNvPr>
          <p:cNvSpPr>
            <a:spLocks noGrp="1"/>
          </p:cNvSpPr>
          <p:nvPr>
            <p:ph type="title"/>
          </p:nvPr>
        </p:nvSpPr>
        <p:spPr/>
        <p:txBody>
          <a:bodyPr/>
          <a:lstStyle/>
          <a:p>
            <a:r>
              <a:rPr lang="en-US" dirty="0"/>
              <a:t>MSTs and Safe Edges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CA40E48-50CE-443B-9D67-9AE40C3492E1}"/>
                  </a:ext>
                </a:extLst>
              </p:cNvPr>
              <p:cNvSpPr>
                <a:spLocks noGrp="1"/>
              </p:cNvSpPr>
              <p:nvPr>
                <p:ph idx="1"/>
              </p:nvPr>
            </p:nvSpPr>
            <p:spPr>
              <a:xfrm>
                <a:off x="575240" y="1463856"/>
                <a:ext cx="11187258" cy="3129917"/>
              </a:xfrm>
            </p:spPr>
            <p:txBody>
              <a:bodyPr>
                <a:normAutofit lnSpcReduction="10000"/>
              </a:bodyPr>
              <a:lstStyle/>
              <a:p>
                <a:r>
                  <a:rPr lang="en-US" dirty="0"/>
                  <a:t>Consider </a:t>
                </a:r>
                <a14:m>
                  <m:oMath xmlns:m="http://schemas.openxmlformats.org/officeDocument/2006/math">
                    <m:r>
                      <a:rPr lang="en-US" b="0" i="1" smtClean="0">
                        <a:solidFill>
                          <a:schemeClr val="accent5"/>
                        </a:solidFill>
                        <a:latin typeface="Cambria Math" panose="02040503050406030204" pitchFamily="18" charset="0"/>
                      </a:rPr>
                      <m:t>𝑇</m:t>
                    </m:r>
                    <m:r>
                      <a:rPr lang="en-US" b="0" i="1" smtClean="0">
                        <a:solidFill>
                          <a:schemeClr val="accent5"/>
                        </a:solidFill>
                        <a:latin typeface="Cambria Math" panose="02040503050406030204" pitchFamily="18" charset="0"/>
                      </a:rPr>
                      <m:t>′′</m:t>
                    </m:r>
                  </m:oMath>
                </a14:m>
                <a:r>
                  <a:rPr lang="en-US" dirty="0"/>
                  <a:t>, which is </a:t>
                </a:r>
                <a14:m>
                  <m:oMath xmlns:m="http://schemas.openxmlformats.org/officeDocument/2006/math">
                    <m:r>
                      <a:rPr lang="en-US" b="0" i="1" smtClean="0">
                        <a:solidFill>
                          <a:schemeClr val="accent1"/>
                        </a:solidFill>
                        <a:latin typeface="Cambria Math" panose="02040503050406030204" pitchFamily="18" charset="0"/>
                      </a:rPr>
                      <m:t>𝑇</m:t>
                    </m:r>
                    <m:r>
                      <a:rPr lang="en-US" b="0" i="1" smtClean="0">
                        <a:solidFill>
                          <a:schemeClr val="accent1"/>
                        </a:solidFill>
                        <a:latin typeface="Cambria Math" panose="02040503050406030204" pitchFamily="18" charset="0"/>
                      </a:rPr>
                      <m:t>′</m:t>
                    </m:r>
                  </m:oMath>
                </a14:m>
                <a:r>
                  <a:rPr lang="en-US" dirty="0"/>
                  <a:t> with </a:t>
                </a:r>
                <a14:m>
                  <m:oMath xmlns:m="http://schemas.openxmlformats.org/officeDocument/2006/math">
                    <m:r>
                      <a:rPr lang="en-US" b="0" i="1" smtClean="0">
                        <a:latin typeface="Cambria Math" panose="02040503050406030204" pitchFamily="18" charset="0"/>
                      </a:rPr>
                      <m:t>𝑒</m:t>
                    </m:r>
                  </m:oMath>
                </a14:m>
                <a:r>
                  <a:rPr lang="en-US" dirty="0"/>
                  <a:t> added and </a:t>
                </a:r>
                <a14:m>
                  <m:oMath xmlns:m="http://schemas.openxmlformats.org/officeDocument/2006/math">
                    <m:r>
                      <a:rPr lang="en-US" b="0" i="1" smtClean="0">
                        <a:solidFill>
                          <a:schemeClr val="accent1"/>
                        </a:solidFill>
                        <a:latin typeface="Cambria Math" panose="02040503050406030204" pitchFamily="18" charset="0"/>
                      </a:rPr>
                      <m:t>𝑒</m:t>
                    </m:r>
                    <m:r>
                      <a:rPr lang="en-US" b="0" i="1" smtClean="0">
                        <a:solidFill>
                          <a:schemeClr val="accent1"/>
                        </a:solidFill>
                        <a:latin typeface="Cambria Math" panose="02040503050406030204" pitchFamily="18" charset="0"/>
                      </a:rPr>
                      <m:t>′</m:t>
                    </m:r>
                  </m:oMath>
                </a14:m>
                <a:r>
                  <a:rPr lang="en-US" dirty="0"/>
                  <a:t> removed.</a:t>
                </a:r>
              </a:p>
              <a:p>
                <a14:m>
                  <m:oMath xmlns:m="http://schemas.openxmlformats.org/officeDocument/2006/math">
                    <m:sSup>
                      <m:sSupPr>
                        <m:ctrlPr>
                          <a:rPr lang="en-US" b="0" i="1" smtClean="0">
                            <a:solidFill>
                              <a:srgbClr val="00B050"/>
                            </a:solidFill>
                            <a:latin typeface="Cambria Math" panose="02040503050406030204" pitchFamily="18" charset="0"/>
                          </a:rPr>
                        </m:ctrlPr>
                      </m:sSupPr>
                      <m:e>
                        <m:r>
                          <a:rPr lang="en-US" b="0" i="1" smtClean="0">
                            <a:solidFill>
                              <a:srgbClr val="00B050"/>
                            </a:solidFill>
                            <a:latin typeface="Cambria Math" panose="02040503050406030204" pitchFamily="18" charset="0"/>
                          </a:rPr>
                          <m:t>𝑇</m:t>
                        </m:r>
                      </m:e>
                      <m:sup>
                        <m:r>
                          <a:rPr lang="en-US" b="0" i="1" smtClean="0">
                            <a:solidFill>
                              <a:srgbClr val="00B050"/>
                            </a:solidFill>
                            <a:latin typeface="Cambria Math" panose="02040503050406030204" pitchFamily="18" charset="0"/>
                          </a:rPr>
                          <m:t>′′</m:t>
                        </m:r>
                      </m:sup>
                    </m:sSup>
                  </m:oMath>
                </a14:m>
                <a:r>
                  <a:rPr lang="en-US" dirty="0"/>
                  <a:t> crosses: if the path from </a:t>
                </a:r>
                <a14:m>
                  <m:oMath xmlns:m="http://schemas.openxmlformats.org/officeDocument/2006/math">
                    <m:r>
                      <a:rPr lang="en-US" b="0" i="1" smtClean="0">
                        <a:latin typeface="Cambria Math" panose="02040503050406030204" pitchFamily="18" charset="0"/>
                      </a:rPr>
                      <m:t>𝑥</m:t>
                    </m:r>
                  </m:oMath>
                </a14:m>
                <a:r>
                  <a:rPr lang="en-US" dirty="0"/>
                  <a:t> to </a:t>
                </a:r>
                <a14:m>
                  <m:oMath xmlns:m="http://schemas.openxmlformats.org/officeDocument/2006/math">
                    <m:r>
                      <a:rPr lang="en-US" b="0" i="1" smtClean="0">
                        <a:latin typeface="Cambria Math" panose="02040503050406030204" pitchFamily="18" charset="0"/>
                      </a:rPr>
                      <m:t>𝑦</m:t>
                    </m:r>
                  </m:oMath>
                </a14:m>
                <a:r>
                  <a:rPr lang="en-US" dirty="0"/>
                  <a:t> in </a:t>
                </a:r>
                <a14:m>
                  <m:oMath xmlns:m="http://schemas.openxmlformats.org/officeDocument/2006/math">
                    <m:r>
                      <a:rPr lang="en-US" b="0" i="1" smtClean="0">
                        <a:solidFill>
                          <a:schemeClr val="accent1"/>
                        </a:solidFill>
                        <a:latin typeface="Cambria Math" panose="02040503050406030204" pitchFamily="18" charset="0"/>
                      </a:rPr>
                      <m:t>𝑇</m:t>
                    </m:r>
                    <m:r>
                      <a:rPr lang="en-US" b="0" i="1" smtClean="0">
                        <a:solidFill>
                          <a:schemeClr val="accent1"/>
                        </a:solidFill>
                        <a:latin typeface="Cambria Math" panose="02040503050406030204" pitchFamily="18" charset="0"/>
                      </a:rPr>
                      <m:t>′</m:t>
                    </m:r>
                  </m:oMath>
                </a14:m>
                <a:r>
                  <a:rPr lang="en-US" dirty="0"/>
                  <a:t> didn’t use </a:t>
                </a:r>
                <a14:m>
                  <m:oMath xmlns:m="http://schemas.openxmlformats.org/officeDocument/2006/math">
                    <m:r>
                      <a:rPr lang="en-US" b="0" i="1" smtClean="0">
                        <a:solidFill>
                          <a:schemeClr val="accent1"/>
                        </a:solidFill>
                        <a:latin typeface="Cambria Math" panose="02040503050406030204" pitchFamily="18" charset="0"/>
                      </a:rPr>
                      <m:t>𝑒</m:t>
                    </m:r>
                    <m:r>
                      <a:rPr lang="en-US" b="0" i="1" smtClean="0">
                        <a:solidFill>
                          <a:schemeClr val="accent1"/>
                        </a:solidFill>
                        <a:latin typeface="Cambria Math" panose="02040503050406030204" pitchFamily="18" charset="0"/>
                      </a:rPr>
                      <m:t>′</m:t>
                    </m:r>
                  </m:oMath>
                </a14:m>
                <a:r>
                  <a:rPr lang="en-US" dirty="0"/>
                  <a:t> it still exists. If it did use </a:t>
                </a:r>
                <a14:m>
                  <m:oMath xmlns:m="http://schemas.openxmlformats.org/officeDocument/2006/math">
                    <m:r>
                      <a:rPr lang="en-US" b="0" i="1" smtClean="0">
                        <a:solidFill>
                          <a:schemeClr val="accent1"/>
                        </a:solidFill>
                        <a:latin typeface="Cambria Math" panose="02040503050406030204" pitchFamily="18" charset="0"/>
                      </a:rPr>
                      <m:t>𝑒</m:t>
                    </m:r>
                    <m:r>
                      <a:rPr lang="en-US" b="0" i="1" smtClean="0">
                        <a:solidFill>
                          <a:schemeClr val="accent1"/>
                        </a:solidFill>
                        <a:latin typeface="Cambria Math" panose="02040503050406030204" pitchFamily="18" charset="0"/>
                      </a:rPr>
                      <m:t>′</m:t>
                    </m:r>
                  </m:oMath>
                </a14:m>
                <a:r>
                  <a:rPr lang="en-US" dirty="0"/>
                  <a:t>, follow along the path to </a:t>
                </a:r>
                <a14:m>
                  <m:oMath xmlns:m="http://schemas.openxmlformats.org/officeDocument/2006/math">
                    <m:r>
                      <a:rPr lang="en-US" b="0" i="1" smtClean="0">
                        <a:solidFill>
                          <a:schemeClr val="accent1"/>
                        </a:solidFill>
                        <a:latin typeface="Cambria Math" panose="02040503050406030204" pitchFamily="18" charset="0"/>
                      </a:rPr>
                      <m:t>𝑒</m:t>
                    </m:r>
                    <m:r>
                      <a:rPr lang="en-US" b="0" i="1" smtClean="0">
                        <a:solidFill>
                          <a:schemeClr val="accent1"/>
                        </a:solidFill>
                        <a:latin typeface="Cambria Math" panose="02040503050406030204" pitchFamily="18" charset="0"/>
                      </a:rPr>
                      <m:t>′</m:t>
                    </m:r>
                  </m:oMath>
                </a14:m>
                <a:r>
                  <a:rPr lang="en-US" dirty="0"/>
                  <a:t>, along the cycle through </a:t>
                </a:r>
                <a14:m>
                  <m:oMath xmlns:m="http://schemas.openxmlformats.org/officeDocument/2006/math">
                    <m:r>
                      <a:rPr lang="en-US" b="0" i="1" smtClean="0">
                        <a:latin typeface="Cambria Math" panose="02040503050406030204" pitchFamily="18" charset="0"/>
                      </a:rPr>
                      <m:t>𝑒</m:t>
                    </m:r>
                  </m:oMath>
                </a14:m>
                <a:r>
                  <a:rPr lang="en-US" dirty="0"/>
                  <a:t> to the other side. </a:t>
                </a:r>
              </a:p>
              <a:p>
                <a:r>
                  <a:rPr lang="en-US" dirty="0"/>
                  <a:t>And it’s a tree (it has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rPr>
                      <m:t>−1</m:t>
                    </m:r>
                  </m:oMath>
                </a14:m>
                <a:r>
                  <a:rPr lang="en-US" dirty="0"/>
                  <a:t> edges). </a:t>
                </a:r>
              </a:p>
              <a:p>
                <a:r>
                  <a:rPr lang="en-US" dirty="0"/>
                  <a:t>What’s its weight? Less than </a:t>
                </a:r>
                <a14:m>
                  <m:oMath xmlns:m="http://schemas.openxmlformats.org/officeDocument/2006/math">
                    <m:r>
                      <a:rPr lang="en-US" b="0" i="1" smtClean="0">
                        <a:solidFill>
                          <a:schemeClr val="accent1"/>
                        </a:solidFill>
                        <a:latin typeface="Cambria Math" panose="02040503050406030204" pitchFamily="18" charset="0"/>
                      </a:rPr>
                      <m:t>𝑇</m:t>
                    </m:r>
                    <m:r>
                      <a:rPr lang="en-US" b="0" i="1" smtClean="0">
                        <a:solidFill>
                          <a:schemeClr val="accent1"/>
                        </a:solidFill>
                        <a:latin typeface="Cambria Math" panose="02040503050406030204" pitchFamily="18" charset="0"/>
                      </a:rPr>
                      <m:t>′</m:t>
                    </m:r>
                  </m:oMath>
                </a14:m>
                <a:r>
                  <a:rPr lang="en-US" dirty="0"/>
                  <a:t> -- </a:t>
                </a:r>
                <a14:m>
                  <m:oMath xmlns:m="http://schemas.openxmlformats.org/officeDocument/2006/math">
                    <m:r>
                      <a:rPr lang="en-US" b="0" i="1" smtClean="0">
                        <a:latin typeface="Cambria Math" panose="02040503050406030204" pitchFamily="18" charset="0"/>
                      </a:rPr>
                      <m:t>𝑒</m:t>
                    </m:r>
                  </m:oMath>
                </a14:m>
                <a:r>
                  <a:rPr lang="en-US" dirty="0"/>
                  <a:t> was the lightest edge spanning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𝑆</m:t>
                    </m:r>
                    <m:r>
                      <a:rPr lang="en-US" b="0" i="1" smtClean="0">
                        <a:latin typeface="Cambria Math" panose="02040503050406030204" pitchFamily="18" charset="0"/>
                      </a:rPr>
                      <m:t>,</m:t>
                    </m:r>
                    <m:r>
                      <a:rPr lang="en-US" b="0" i="1" smtClean="0">
                        <a:latin typeface="Cambria Math" panose="02040503050406030204" pitchFamily="18" charset="0"/>
                      </a:rPr>
                      <m:t>𝑉</m:t>
                    </m:r>
                    <m:r>
                      <a:rPr lang="en-US" b="0" i="1" smtClean="0">
                        <a:latin typeface="Cambria Math" panose="02040503050406030204" pitchFamily="18" charset="0"/>
                      </a:rPr>
                      <m:t>∖</m:t>
                    </m:r>
                    <m:r>
                      <a:rPr lang="en-US" b="0" i="1" smtClean="0">
                        <a:latin typeface="Cambria Math" panose="02040503050406030204" pitchFamily="18" charset="0"/>
                      </a:rPr>
                      <m:t>𝑆</m:t>
                    </m:r>
                    <m:r>
                      <a:rPr lang="en-US" b="0" i="1" smtClean="0">
                        <a:latin typeface="Cambria Math" panose="02040503050406030204" pitchFamily="18" charset="0"/>
                      </a:rPr>
                      <m:t>)</m:t>
                    </m:r>
                  </m:oMath>
                </a14:m>
                <a:r>
                  <a:rPr lang="en-US" dirty="0"/>
                  <a:t>. That’s a contradiction! </a:t>
                </a:r>
                <a14:m>
                  <m:oMath xmlns:m="http://schemas.openxmlformats.org/officeDocument/2006/math">
                    <m:r>
                      <a:rPr lang="en-US" b="0" i="1" smtClean="0">
                        <a:solidFill>
                          <a:schemeClr val="accent1"/>
                        </a:solidFill>
                        <a:latin typeface="Cambria Math" panose="02040503050406030204" pitchFamily="18" charset="0"/>
                      </a:rPr>
                      <m:t>𝑇</m:t>
                    </m:r>
                    <m:r>
                      <a:rPr lang="en-US" b="0" i="1" smtClean="0">
                        <a:solidFill>
                          <a:schemeClr val="accent1"/>
                        </a:solidFill>
                        <a:latin typeface="Cambria Math" panose="02040503050406030204" pitchFamily="18" charset="0"/>
                      </a:rPr>
                      <m:t>′</m:t>
                    </m:r>
                  </m:oMath>
                </a14:m>
                <a:r>
                  <a:rPr lang="en-US" dirty="0"/>
                  <a:t> was the minimum spanning tree.</a:t>
                </a:r>
              </a:p>
            </p:txBody>
          </p:sp>
        </mc:Choice>
        <mc:Fallback>
          <p:sp>
            <p:nvSpPr>
              <p:cNvPr id="3" name="Content Placeholder 2">
                <a:extLst>
                  <a:ext uri="{FF2B5EF4-FFF2-40B4-BE49-F238E27FC236}">
                    <a16:creationId xmlns:a16="http://schemas.microsoft.com/office/drawing/2014/main" id="{9CA40E48-50CE-443B-9D67-9AE40C3492E1}"/>
                  </a:ext>
                </a:extLst>
              </p:cNvPr>
              <p:cNvSpPr>
                <a:spLocks noGrp="1" noRot="1" noChangeAspect="1" noMove="1" noResize="1" noEditPoints="1" noAdjustHandles="1" noChangeArrowheads="1" noChangeShapeType="1" noTextEdit="1"/>
              </p:cNvSpPr>
              <p:nvPr>
                <p:ph idx="1"/>
              </p:nvPr>
            </p:nvSpPr>
            <p:spPr>
              <a:xfrm>
                <a:off x="575240" y="1463856"/>
                <a:ext cx="11187258" cy="3129917"/>
              </a:xfrm>
              <a:blipFill>
                <a:blip r:embed="rId2"/>
                <a:stretch>
                  <a:fillRect l="-708" t="-4669" r="-1852" b="-1556"/>
                </a:stretch>
              </a:blipFill>
            </p:spPr>
            <p:txBody>
              <a:bodyPr/>
              <a:lstStyle/>
              <a:p>
                <a:r>
                  <a:rPr lang="en-US">
                    <a:noFill/>
                  </a:rPr>
                  <a:t> </a:t>
                </a:r>
              </a:p>
            </p:txBody>
          </p:sp>
        </mc:Fallback>
      </mc:AlternateContent>
      <p:sp>
        <p:nvSpPr>
          <p:cNvPr id="4" name="Cloud 3">
            <a:extLst>
              <a:ext uri="{FF2B5EF4-FFF2-40B4-BE49-F238E27FC236}">
                <a16:creationId xmlns:a16="http://schemas.microsoft.com/office/drawing/2014/main" id="{68B1DFD8-97EA-486C-9178-DAAA9F09A68A}"/>
              </a:ext>
            </a:extLst>
          </p:cNvPr>
          <p:cNvSpPr/>
          <p:nvPr/>
        </p:nvSpPr>
        <p:spPr>
          <a:xfrm>
            <a:off x="2503714" y="4920344"/>
            <a:ext cx="2645229" cy="1817914"/>
          </a:xfrm>
          <a:prstGeom prst="cloud">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loud 4">
            <a:extLst>
              <a:ext uri="{FF2B5EF4-FFF2-40B4-BE49-F238E27FC236}">
                <a16:creationId xmlns:a16="http://schemas.microsoft.com/office/drawing/2014/main" id="{214E1F6E-6269-4F95-9187-594C826DA771}"/>
              </a:ext>
            </a:extLst>
          </p:cNvPr>
          <p:cNvSpPr/>
          <p:nvPr/>
        </p:nvSpPr>
        <p:spPr>
          <a:xfrm rot="1232419">
            <a:off x="6403706" y="4751615"/>
            <a:ext cx="2645229" cy="1817914"/>
          </a:xfrm>
          <a:prstGeom prst="cloud">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41AD74B3-0935-4A25-8102-A8C2D87FFAF7}"/>
              </a:ext>
            </a:extLst>
          </p:cNvPr>
          <p:cNvCxnSpPr/>
          <p:nvPr/>
        </p:nvCxnSpPr>
        <p:spPr>
          <a:xfrm flipV="1">
            <a:off x="4555671" y="5192487"/>
            <a:ext cx="2476500" cy="14151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ACF0A86-262A-430F-A4B3-60926EB398C6}"/>
              </a:ext>
            </a:extLst>
          </p:cNvPr>
          <p:cNvCxnSpPr/>
          <p:nvPr/>
        </p:nvCxnSpPr>
        <p:spPr>
          <a:xfrm flipV="1">
            <a:off x="4557782" y="5660572"/>
            <a:ext cx="2476500" cy="14151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43B6277-0B1E-4B3D-B7E7-331C2688052B}"/>
              </a:ext>
            </a:extLst>
          </p:cNvPr>
          <p:cNvCxnSpPr/>
          <p:nvPr/>
        </p:nvCxnSpPr>
        <p:spPr>
          <a:xfrm flipV="1">
            <a:off x="4542675" y="6079673"/>
            <a:ext cx="2476500" cy="14151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20EE4C97-45ED-4D2E-9143-2B1242B291DF}"/>
                  </a:ext>
                </a:extLst>
              </p:cNvPr>
              <p:cNvSpPr txBox="1"/>
              <p:nvPr/>
            </p:nvSpPr>
            <p:spPr>
              <a:xfrm>
                <a:off x="5110232" y="4912668"/>
                <a:ext cx="49863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𝑒</m:t>
                      </m:r>
                    </m:oMath>
                  </m:oMathPara>
                </a14:m>
                <a:endParaRPr lang="en-US" sz="2400" dirty="0"/>
              </a:p>
            </p:txBody>
          </p:sp>
        </mc:Choice>
        <mc:Fallback xmlns="">
          <p:sp>
            <p:nvSpPr>
              <p:cNvPr id="20" name="TextBox 19">
                <a:extLst>
                  <a:ext uri="{FF2B5EF4-FFF2-40B4-BE49-F238E27FC236}">
                    <a16:creationId xmlns:a16="http://schemas.microsoft.com/office/drawing/2014/main" id="{20EE4C97-45ED-4D2E-9143-2B1242B291DF}"/>
                  </a:ext>
                </a:extLst>
              </p:cNvPr>
              <p:cNvSpPr txBox="1">
                <a:spLocks noRot="1" noChangeAspect="1" noMove="1" noResize="1" noEditPoints="1" noAdjustHandles="1" noChangeArrowheads="1" noChangeShapeType="1" noTextEdit="1"/>
              </p:cNvSpPr>
              <p:nvPr/>
            </p:nvSpPr>
            <p:spPr>
              <a:xfrm>
                <a:off x="5110232" y="4912668"/>
                <a:ext cx="498633" cy="461665"/>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AD8AF18F-EFB1-409C-8481-D4DC35EE3BFC}"/>
                  </a:ext>
                </a:extLst>
              </p:cNvPr>
              <p:cNvSpPr txBox="1"/>
              <p:nvPr/>
            </p:nvSpPr>
            <p:spPr>
              <a:xfrm>
                <a:off x="5210313" y="6130410"/>
                <a:ext cx="49863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accent1"/>
                          </a:solidFill>
                          <a:latin typeface="Cambria Math" panose="02040503050406030204" pitchFamily="18" charset="0"/>
                        </a:rPr>
                        <m:t>𝑒</m:t>
                      </m:r>
                      <m:r>
                        <a:rPr lang="en-US" sz="2400" b="0" i="1" smtClean="0">
                          <a:solidFill>
                            <a:schemeClr val="accent1"/>
                          </a:solidFill>
                          <a:latin typeface="Cambria Math" panose="02040503050406030204" pitchFamily="18" charset="0"/>
                        </a:rPr>
                        <m:t>′</m:t>
                      </m:r>
                    </m:oMath>
                  </m:oMathPara>
                </a14:m>
                <a:endParaRPr lang="en-US" sz="2400" dirty="0">
                  <a:solidFill>
                    <a:schemeClr val="accent1"/>
                  </a:solidFill>
                </a:endParaRPr>
              </a:p>
            </p:txBody>
          </p:sp>
        </mc:Choice>
        <mc:Fallback xmlns="">
          <p:sp>
            <p:nvSpPr>
              <p:cNvPr id="21" name="TextBox 20">
                <a:extLst>
                  <a:ext uri="{FF2B5EF4-FFF2-40B4-BE49-F238E27FC236}">
                    <a16:creationId xmlns:a16="http://schemas.microsoft.com/office/drawing/2014/main" id="{AD8AF18F-EFB1-409C-8481-D4DC35EE3BFC}"/>
                  </a:ext>
                </a:extLst>
              </p:cNvPr>
              <p:cNvSpPr txBox="1">
                <a:spLocks noRot="1" noChangeAspect="1" noMove="1" noResize="1" noEditPoints="1" noAdjustHandles="1" noChangeArrowheads="1" noChangeShapeType="1" noTextEdit="1"/>
              </p:cNvSpPr>
              <p:nvPr/>
            </p:nvSpPr>
            <p:spPr>
              <a:xfrm>
                <a:off x="5210313" y="6130410"/>
                <a:ext cx="498633" cy="46166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56FA4953-4E78-4892-9CA3-B8B374FAD114}"/>
                  </a:ext>
                </a:extLst>
              </p:cNvPr>
              <p:cNvSpPr txBox="1"/>
              <p:nvPr/>
            </p:nvSpPr>
            <p:spPr>
              <a:xfrm>
                <a:off x="3162300" y="5992587"/>
                <a:ext cx="31568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accent3"/>
                          </a:solidFill>
                          <a:latin typeface="Cambria Math" panose="02040503050406030204" pitchFamily="18" charset="0"/>
                        </a:rPr>
                        <m:t>𝑆</m:t>
                      </m:r>
                    </m:oMath>
                  </m:oMathPara>
                </a14:m>
                <a:endParaRPr lang="en-US" sz="2400" dirty="0"/>
              </a:p>
            </p:txBody>
          </p:sp>
        </mc:Choice>
        <mc:Fallback xmlns="">
          <p:sp>
            <p:nvSpPr>
              <p:cNvPr id="22" name="TextBox 21">
                <a:extLst>
                  <a:ext uri="{FF2B5EF4-FFF2-40B4-BE49-F238E27FC236}">
                    <a16:creationId xmlns:a16="http://schemas.microsoft.com/office/drawing/2014/main" id="{56FA4953-4E78-4892-9CA3-B8B374FAD114}"/>
                  </a:ext>
                </a:extLst>
              </p:cNvPr>
              <p:cNvSpPr txBox="1">
                <a:spLocks noRot="1" noChangeAspect="1" noMove="1" noResize="1" noEditPoints="1" noAdjustHandles="1" noChangeArrowheads="1" noChangeShapeType="1" noTextEdit="1"/>
              </p:cNvSpPr>
              <p:nvPr/>
            </p:nvSpPr>
            <p:spPr>
              <a:xfrm>
                <a:off x="3162300" y="5992587"/>
                <a:ext cx="315686" cy="461665"/>
              </a:xfrm>
              <a:prstGeom prst="rect">
                <a:avLst/>
              </a:prstGeom>
              <a:blipFill>
                <a:blip r:embed="rId5"/>
                <a:stretch>
                  <a:fillRect l="-5769" r="-115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ADE1F2AE-B9DF-4DEA-9784-D6FBC7F7E5E5}"/>
                  </a:ext>
                </a:extLst>
              </p:cNvPr>
              <p:cNvSpPr txBox="1"/>
              <p:nvPr/>
            </p:nvSpPr>
            <p:spPr>
              <a:xfrm>
                <a:off x="7440386" y="5848840"/>
                <a:ext cx="963418"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accent3"/>
                          </a:solidFill>
                          <a:latin typeface="Cambria Math" panose="02040503050406030204" pitchFamily="18" charset="0"/>
                        </a:rPr>
                        <m:t>𝑉</m:t>
                      </m:r>
                      <m:r>
                        <a:rPr lang="en-US" sz="2400" b="0" i="1" smtClean="0">
                          <a:solidFill>
                            <a:schemeClr val="accent3"/>
                          </a:solidFill>
                          <a:latin typeface="Cambria Math" panose="02040503050406030204" pitchFamily="18" charset="0"/>
                        </a:rPr>
                        <m:t>∖</m:t>
                      </m:r>
                      <m:r>
                        <a:rPr lang="en-US" sz="2400" b="0" i="1" smtClean="0">
                          <a:solidFill>
                            <a:schemeClr val="accent3"/>
                          </a:solidFill>
                          <a:latin typeface="Cambria Math" panose="02040503050406030204" pitchFamily="18" charset="0"/>
                        </a:rPr>
                        <m:t>𝑆</m:t>
                      </m:r>
                    </m:oMath>
                  </m:oMathPara>
                </a14:m>
                <a:endParaRPr lang="en-US" sz="2400" dirty="0"/>
              </a:p>
            </p:txBody>
          </p:sp>
        </mc:Choice>
        <mc:Fallback xmlns="">
          <p:sp>
            <p:nvSpPr>
              <p:cNvPr id="23" name="TextBox 22">
                <a:extLst>
                  <a:ext uri="{FF2B5EF4-FFF2-40B4-BE49-F238E27FC236}">
                    <a16:creationId xmlns:a16="http://schemas.microsoft.com/office/drawing/2014/main" id="{ADE1F2AE-B9DF-4DEA-9784-D6FBC7F7E5E5}"/>
                  </a:ext>
                </a:extLst>
              </p:cNvPr>
              <p:cNvSpPr txBox="1">
                <a:spLocks noRot="1" noChangeAspect="1" noMove="1" noResize="1" noEditPoints="1" noAdjustHandles="1" noChangeArrowheads="1" noChangeShapeType="1" noTextEdit="1"/>
              </p:cNvSpPr>
              <p:nvPr/>
            </p:nvSpPr>
            <p:spPr>
              <a:xfrm>
                <a:off x="7440386" y="5848840"/>
                <a:ext cx="963418" cy="461665"/>
              </a:xfrm>
              <a:prstGeom prst="rect">
                <a:avLst/>
              </a:prstGeom>
              <a:blipFill>
                <a:blip r:embed="rId6"/>
                <a:stretch>
                  <a:fillRect b="-17105"/>
                </a:stretch>
              </a:blipFill>
            </p:spPr>
            <p:txBody>
              <a:bodyPr/>
              <a:lstStyle/>
              <a:p>
                <a:r>
                  <a:rPr lang="en-US">
                    <a:noFill/>
                  </a:rPr>
                  <a:t> </a:t>
                </a:r>
              </a:p>
            </p:txBody>
          </p:sp>
        </mc:Fallback>
      </mc:AlternateContent>
    </p:spTree>
    <p:extLst>
      <p:ext uri="{BB962C8B-B14F-4D97-AF65-F5344CB8AC3E}">
        <p14:creationId xmlns:p14="http://schemas.microsoft.com/office/powerpoint/2010/main" val="34043237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0DAE6-C17B-4D9F-B0D7-1854C686AD12}"/>
              </a:ext>
            </a:extLst>
          </p:cNvPr>
          <p:cNvSpPr>
            <a:spLocks noGrp="1"/>
          </p:cNvSpPr>
          <p:nvPr>
            <p:ph type="title"/>
          </p:nvPr>
        </p:nvSpPr>
        <p:spPr/>
        <p:txBody>
          <a:bodyPr/>
          <a:lstStyle/>
          <a:p>
            <a:r>
              <a:rPr lang="en-US" dirty="0"/>
              <a:t>Prim’s only adds safe edges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14DA741-5AE2-4906-892F-4645786EF022}"/>
                  </a:ext>
                </a:extLst>
              </p:cNvPr>
              <p:cNvSpPr>
                <a:spLocks noGrp="1"/>
              </p:cNvSpPr>
              <p:nvPr>
                <p:ph idx="1"/>
              </p:nvPr>
            </p:nvSpPr>
            <p:spPr/>
            <p:txBody>
              <a:bodyPr/>
              <a:lstStyle/>
              <a:p>
                <a:r>
                  <a:rPr lang="en-US" dirty="0"/>
                  <a:t>When we add an edge, we add the minimum weight one among those that span from the already connected vertices to the not-yet-connected ones. </a:t>
                </a:r>
              </a:p>
              <a:p>
                <a:r>
                  <a:rPr lang="en-US" dirty="0"/>
                  <a:t>That’s a cut! And that cut shows the edge we added is safe!</a:t>
                </a:r>
              </a:p>
              <a:p>
                <a:endParaRPr lang="en-US" dirty="0"/>
              </a:p>
              <a:p>
                <a:r>
                  <a:rPr lang="en-US" dirty="0"/>
                  <a:t>So we only add safe edges…</a:t>
                </a:r>
              </a:p>
              <a:p>
                <a:r>
                  <a:rPr lang="en-US" dirty="0"/>
                  <a:t>…and we added all the edges we need (every MST has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rPr>
                      <m:t>−1</m:t>
                    </m:r>
                  </m:oMath>
                </a14:m>
                <a:r>
                  <a:rPr lang="en-US" dirty="0"/>
                  <a:t> edges)</a:t>
                </a:r>
              </a:p>
            </p:txBody>
          </p:sp>
        </mc:Choice>
        <mc:Fallback xmlns="">
          <p:sp>
            <p:nvSpPr>
              <p:cNvPr id="3" name="Content Placeholder 2">
                <a:extLst>
                  <a:ext uri="{FF2B5EF4-FFF2-40B4-BE49-F238E27FC236}">
                    <a16:creationId xmlns:a16="http://schemas.microsoft.com/office/drawing/2014/main" id="{714DA741-5AE2-4906-892F-4645786EF022}"/>
                  </a:ext>
                </a:extLst>
              </p:cNvPr>
              <p:cNvSpPr>
                <a:spLocks noGrp="1" noRot="1" noChangeAspect="1" noMove="1" noResize="1" noEditPoints="1" noAdjustHandles="1" noChangeArrowheads="1" noChangeShapeType="1" noTextEdit="1"/>
              </p:cNvSpPr>
              <p:nvPr>
                <p:ph idx="1"/>
              </p:nvPr>
            </p:nvSpPr>
            <p:spPr>
              <a:blipFill>
                <a:blip r:embed="rId2"/>
                <a:stretch>
                  <a:fillRect l="-708" t="-2138" r="-1471"/>
                </a:stretch>
              </a:blipFill>
            </p:spPr>
            <p:txBody>
              <a:bodyPr/>
              <a:lstStyle/>
              <a:p>
                <a:r>
                  <a:rPr lang="en-US">
                    <a:noFill/>
                  </a:rPr>
                  <a:t> </a:t>
                </a:r>
              </a:p>
            </p:txBody>
          </p:sp>
        </mc:Fallback>
      </mc:AlternateContent>
    </p:spTree>
    <p:extLst>
      <p:ext uri="{BB962C8B-B14F-4D97-AF65-F5344CB8AC3E}">
        <p14:creationId xmlns:p14="http://schemas.microsoft.com/office/powerpoint/2010/main" val="24801487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0085C-2A80-4EFB-BC85-79D81800B8C5}"/>
              </a:ext>
            </a:extLst>
          </p:cNvPr>
          <p:cNvSpPr>
            <a:spLocks noGrp="1"/>
          </p:cNvSpPr>
          <p:nvPr>
            <p:ph type="title"/>
          </p:nvPr>
        </p:nvSpPr>
        <p:spPr/>
        <p:txBody>
          <a:bodyPr/>
          <a:lstStyle/>
          <a:p>
            <a:r>
              <a:rPr lang="en-US" dirty="0"/>
              <a:t>What about Kruskal’s?</a:t>
            </a:r>
          </a:p>
        </p:txBody>
      </p:sp>
      <p:sp>
        <p:nvSpPr>
          <p:cNvPr id="3" name="Content Placeholder 2">
            <a:extLst>
              <a:ext uri="{FF2B5EF4-FFF2-40B4-BE49-F238E27FC236}">
                <a16:creationId xmlns:a16="http://schemas.microsoft.com/office/drawing/2014/main" id="{E9F7DB50-3EBF-4EBC-AD30-EA2744E43708}"/>
              </a:ext>
            </a:extLst>
          </p:cNvPr>
          <p:cNvSpPr>
            <a:spLocks noGrp="1"/>
          </p:cNvSpPr>
          <p:nvPr>
            <p:ph idx="1"/>
          </p:nvPr>
        </p:nvSpPr>
        <p:spPr/>
        <p:txBody>
          <a:bodyPr/>
          <a:lstStyle/>
          <a:p>
            <a:r>
              <a:rPr lang="en-US" dirty="0"/>
              <a:t>Exchange argument:</a:t>
            </a:r>
          </a:p>
          <a:p>
            <a:endParaRPr lang="en-US" dirty="0"/>
          </a:p>
          <a:p>
            <a:r>
              <a:rPr lang="en-US" dirty="0"/>
              <a:t>General outline:</a:t>
            </a:r>
          </a:p>
          <a:p>
            <a:r>
              <a:rPr lang="en-US" dirty="0"/>
              <a:t>Suppose, you didn’t find the best one.</a:t>
            </a:r>
          </a:p>
          <a:p>
            <a:r>
              <a:rPr lang="en-US" dirty="0">
                <a:solidFill>
                  <a:schemeClr val="accent3"/>
                </a:solidFill>
              </a:rPr>
              <a:t>Suppose there’s a better MST</a:t>
            </a:r>
          </a:p>
          <a:p>
            <a:r>
              <a:rPr lang="en-US" dirty="0"/>
              <a:t>Then there’s something in the algorithm’s solution that doesn’t match OPT. </a:t>
            </a:r>
            <a:r>
              <a:rPr lang="en-US" dirty="0">
                <a:solidFill>
                  <a:schemeClr val="accent3"/>
                </a:solidFill>
              </a:rPr>
              <a:t>(an edge that isn’t a safe edge/that’s heavier than it needs to be)</a:t>
            </a:r>
          </a:p>
          <a:p>
            <a:r>
              <a:rPr lang="en-US" dirty="0"/>
              <a:t>Swap (</a:t>
            </a:r>
            <a:r>
              <a:rPr lang="en-US" b="1" dirty="0"/>
              <a:t>exchange</a:t>
            </a:r>
            <a:r>
              <a:rPr lang="en-US" dirty="0"/>
              <a:t>) them, and finish the proof (arrive at a contradiction or show that your solution is equal in quality)!</a:t>
            </a:r>
          </a:p>
        </p:txBody>
      </p:sp>
    </p:spTree>
    <p:extLst>
      <p:ext uri="{BB962C8B-B14F-4D97-AF65-F5344CB8AC3E}">
        <p14:creationId xmlns:p14="http://schemas.microsoft.com/office/powerpoint/2010/main" val="11696894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40499-AF34-41EE-BAE6-0B41289CFAF0}"/>
              </a:ext>
            </a:extLst>
          </p:cNvPr>
          <p:cNvSpPr>
            <a:spLocks noGrp="1"/>
          </p:cNvSpPr>
          <p:nvPr>
            <p:ph type="title"/>
          </p:nvPr>
        </p:nvSpPr>
        <p:spPr/>
        <p:txBody>
          <a:bodyPr/>
          <a:lstStyle/>
          <a:p>
            <a:r>
              <a:rPr lang="en-US" dirty="0"/>
              <a:t>Kruskal’s Proof</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548D0A3-7FCE-4DED-B053-6AE9ACC7E070}"/>
                  </a:ext>
                </a:extLst>
              </p:cNvPr>
              <p:cNvSpPr>
                <a:spLocks noGrp="1"/>
              </p:cNvSpPr>
              <p:nvPr>
                <p:ph idx="1"/>
              </p:nvPr>
            </p:nvSpPr>
            <p:spPr/>
            <p:txBody>
              <a:bodyPr>
                <a:normAutofit fontScale="92500" lnSpcReduction="10000"/>
              </a:bodyPr>
              <a:lstStyle/>
              <a:p>
                <a:r>
                  <a:rPr lang="en-US" dirty="0"/>
                  <a:t>Suppose, for the sake of contradiction,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𝐾</m:t>
                        </m:r>
                      </m:sub>
                    </m:sSub>
                  </m:oMath>
                </a14:m>
                <a:r>
                  <a:rPr lang="en-US" dirty="0"/>
                  <a:t>, the tree found by Kruskal’s algorithm isn’t a minimum spanning tree. Let </a:t>
                </a:r>
                <a14:m>
                  <m:oMath xmlns:m="http://schemas.openxmlformats.org/officeDocument/2006/math">
                    <m:sSup>
                      <m:sSupPr>
                        <m:ctrlPr>
                          <a:rPr lang="en-US" b="0" i="1" smtClean="0">
                            <a:solidFill>
                              <a:schemeClr val="accent1"/>
                            </a:solidFill>
                            <a:latin typeface="Cambria Math" panose="02040503050406030204" pitchFamily="18" charset="0"/>
                          </a:rPr>
                        </m:ctrlPr>
                      </m:sSupPr>
                      <m:e>
                        <m:r>
                          <a:rPr lang="en-US" b="0" i="1" smtClean="0">
                            <a:solidFill>
                              <a:schemeClr val="accent1"/>
                            </a:solidFill>
                            <a:latin typeface="Cambria Math" panose="02040503050406030204" pitchFamily="18" charset="0"/>
                          </a:rPr>
                          <m:t>𝑇</m:t>
                        </m:r>
                      </m:e>
                      <m:sup>
                        <m:r>
                          <a:rPr lang="en-US" b="0" i="1" smtClean="0">
                            <a:solidFill>
                              <a:schemeClr val="accent1"/>
                            </a:solidFill>
                            <a:latin typeface="Cambria Math" panose="02040503050406030204" pitchFamily="18" charset="0"/>
                          </a:rPr>
                          <m:t>′</m:t>
                        </m:r>
                      </m:sup>
                    </m:sSup>
                  </m:oMath>
                </a14:m>
                <a:r>
                  <a:rPr lang="en-US" dirty="0"/>
                  <a:t>be the true minimum spanning tree. </a:t>
                </a:r>
              </a:p>
              <a:p>
                <a:r>
                  <a:rPr lang="en-US" dirty="0"/>
                  <a:t>Let </a:t>
                </a:r>
                <a14:m>
                  <m:oMath xmlns:m="http://schemas.openxmlformats.org/officeDocument/2006/math">
                    <m:r>
                      <a:rPr lang="en-US" b="0" i="1" smtClean="0">
                        <a:latin typeface="Cambria Math" panose="02040503050406030204" pitchFamily="18" charset="0"/>
                      </a:rPr>
                      <m:t>𝑒</m:t>
                    </m:r>
                    <m:r>
                      <a:rPr lang="en-US" b="0" i="1" smtClean="0">
                        <a:latin typeface="Cambria Math" panose="02040503050406030204" pitchFamily="18" charset="0"/>
                      </a:rPr>
                      <m:t>=(</m:t>
                    </m:r>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r>
                      <a:rPr lang="en-US" b="0" i="1" smtClean="0">
                        <a:latin typeface="Cambria Math" panose="02040503050406030204" pitchFamily="18" charset="0"/>
                      </a:rPr>
                      <m:t>)</m:t>
                    </m:r>
                  </m:oMath>
                </a14:m>
                <a:r>
                  <a:rPr lang="en-US" dirty="0"/>
                  <a:t> be the lightest edge in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𝐾</m:t>
                        </m:r>
                      </m:sub>
                    </m:sSub>
                  </m:oMath>
                </a14:m>
                <a:r>
                  <a:rPr lang="en-US" dirty="0"/>
                  <a:t> but not in </a:t>
                </a:r>
                <a14:m>
                  <m:oMath xmlns:m="http://schemas.openxmlformats.org/officeDocument/2006/math">
                    <m:sSup>
                      <m:sSupPr>
                        <m:ctrlPr>
                          <a:rPr lang="en-US" i="1">
                            <a:solidFill>
                              <a:schemeClr val="accent1"/>
                            </a:solidFill>
                            <a:latin typeface="Cambria Math" panose="02040503050406030204" pitchFamily="18" charset="0"/>
                          </a:rPr>
                        </m:ctrlPr>
                      </m:sSupPr>
                      <m:e>
                        <m:r>
                          <a:rPr lang="en-US" i="1">
                            <a:solidFill>
                              <a:schemeClr val="accent1"/>
                            </a:solidFill>
                            <a:latin typeface="Cambria Math" panose="02040503050406030204" pitchFamily="18" charset="0"/>
                          </a:rPr>
                          <m:t>𝑇</m:t>
                        </m:r>
                      </m:e>
                      <m:sup>
                        <m:r>
                          <a:rPr lang="en-US" i="1">
                            <a:solidFill>
                              <a:schemeClr val="accent1"/>
                            </a:solidFill>
                            <a:latin typeface="Cambria Math" panose="02040503050406030204" pitchFamily="18" charset="0"/>
                          </a:rPr>
                          <m:t>′</m:t>
                        </m:r>
                      </m:sup>
                    </m:sSup>
                  </m:oMath>
                </a14:m>
                <a:r>
                  <a:rPr lang="en-US" dirty="0"/>
                  <a:t>. Add </a:t>
                </a:r>
                <a14:m>
                  <m:oMath xmlns:m="http://schemas.openxmlformats.org/officeDocument/2006/math">
                    <m:r>
                      <a:rPr lang="en-US" b="0" i="1" smtClean="0">
                        <a:latin typeface="Cambria Math" panose="02040503050406030204" pitchFamily="18" charset="0"/>
                      </a:rPr>
                      <m:t>𝑒</m:t>
                    </m:r>
                  </m:oMath>
                </a14:m>
                <a:r>
                  <a:rPr lang="en-US" dirty="0"/>
                  <a:t> to </a:t>
                </a:r>
                <a14:m>
                  <m:oMath xmlns:m="http://schemas.openxmlformats.org/officeDocument/2006/math">
                    <m:sSup>
                      <m:sSupPr>
                        <m:ctrlPr>
                          <a:rPr lang="en-US" i="1">
                            <a:solidFill>
                              <a:schemeClr val="accent1"/>
                            </a:solidFill>
                            <a:latin typeface="Cambria Math" panose="02040503050406030204" pitchFamily="18" charset="0"/>
                          </a:rPr>
                        </m:ctrlPr>
                      </m:sSupPr>
                      <m:e>
                        <m:r>
                          <a:rPr lang="en-US" i="1">
                            <a:solidFill>
                              <a:schemeClr val="accent1"/>
                            </a:solidFill>
                            <a:latin typeface="Cambria Math" panose="02040503050406030204" pitchFamily="18" charset="0"/>
                          </a:rPr>
                          <m:t>𝑇</m:t>
                        </m:r>
                      </m:e>
                      <m:sup>
                        <m:r>
                          <a:rPr lang="en-US" i="1">
                            <a:solidFill>
                              <a:schemeClr val="accent1"/>
                            </a:solidFill>
                            <a:latin typeface="Cambria Math" panose="02040503050406030204" pitchFamily="18" charset="0"/>
                          </a:rPr>
                          <m:t>′</m:t>
                        </m:r>
                      </m:sup>
                    </m:sSup>
                  </m:oMath>
                </a14:m>
                <a:r>
                  <a:rPr lang="en-US" dirty="0"/>
                  <a:t>, and we will create a cycle (because there is a way to get from </a:t>
                </a:r>
                <a14:m>
                  <m:oMath xmlns:m="http://schemas.openxmlformats.org/officeDocument/2006/math">
                    <m:r>
                      <a:rPr lang="en-US" b="0" i="1" smtClean="0">
                        <a:latin typeface="Cambria Math" panose="02040503050406030204" pitchFamily="18" charset="0"/>
                      </a:rPr>
                      <m:t>𝑢</m:t>
                    </m:r>
                  </m:oMath>
                </a14:m>
                <a:r>
                  <a:rPr lang="en-US" dirty="0"/>
                  <a:t> to </a:t>
                </a:r>
                <a14:m>
                  <m:oMath xmlns:m="http://schemas.openxmlformats.org/officeDocument/2006/math">
                    <m:r>
                      <a:rPr lang="en-US" b="0" i="1" smtClean="0">
                        <a:latin typeface="Cambria Math" panose="02040503050406030204" pitchFamily="18" charset="0"/>
                      </a:rPr>
                      <m:t>𝑣</m:t>
                    </m:r>
                  </m:oMath>
                </a14:m>
                <a:r>
                  <a:rPr lang="en-US" dirty="0"/>
                  <a:t> in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𝑂𝑃𝑇</m:t>
                        </m:r>
                      </m:sub>
                    </m:sSub>
                  </m:oMath>
                </a14:m>
                <a:r>
                  <a:rPr lang="en-US" dirty="0"/>
                  <a:t> by it being a spanning tree). </a:t>
                </a:r>
              </a:p>
              <a:p>
                <a14:m>
                  <m:oMath xmlns:m="http://schemas.openxmlformats.org/officeDocument/2006/math">
                    <m:r>
                      <a:rPr lang="en-US" b="0" i="1" smtClean="0">
                        <a:latin typeface="Cambria Math" panose="02040503050406030204" pitchFamily="18" charset="0"/>
                      </a:rPr>
                      <m:t>𝑒</m:t>
                    </m:r>
                    <m:r>
                      <a:rPr lang="en-US" b="0" i="1" smtClean="0">
                        <a:latin typeface="Cambria Math" panose="02040503050406030204" pitchFamily="18" charset="0"/>
                      </a:rPr>
                      <m:t> </m:t>
                    </m:r>
                  </m:oMath>
                </a14:m>
                <a:r>
                  <a:rPr lang="en-US" dirty="0"/>
                  <a:t>is not the heaviest edge on the cycle. Anything lighter than </a:t>
                </a:r>
                <a14:m>
                  <m:oMath xmlns:m="http://schemas.openxmlformats.org/officeDocument/2006/math">
                    <m:r>
                      <a:rPr lang="en-US" b="0" i="1" smtClean="0">
                        <a:latin typeface="Cambria Math" panose="02040503050406030204" pitchFamily="18" charset="0"/>
                      </a:rPr>
                      <m:t>𝑒</m:t>
                    </m:r>
                  </m:oMath>
                </a14:m>
                <a:r>
                  <a:rPr lang="en-US" dirty="0"/>
                  <a:t> is already in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𝐾</m:t>
                        </m:r>
                      </m:sub>
                    </m:sSub>
                  </m:oMath>
                </a14:m>
                <a:r>
                  <a:rPr lang="en-US" dirty="0"/>
                  <a:t>, and we put </a:t>
                </a:r>
                <a14:m>
                  <m:oMath xmlns:m="http://schemas.openxmlformats.org/officeDocument/2006/math">
                    <m:r>
                      <a:rPr lang="en-US" b="0" i="1" smtClean="0">
                        <a:latin typeface="Cambria Math" panose="02040503050406030204" pitchFamily="18" charset="0"/>
                      </a:rPr>
                      <m:t>𝑒</m:t>
                    </m:r>
                  </m:oMath>
                </a14:m>
                <a:r>
                  <a:rPr lang="en-US" dirty="0"/>
                  <a:t> in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𝐾</m:t>
                        </m:r>
                      </m:sub>
                    </m:sSub>
                  </m:oMath>
                </a14:m>
                <a:r>
                  <a:rPr lang="en-US" dirty="0"/>
                  <a:t> so it didn’t create a cycle there (since we check for cycles before adding it). That means there is an edge on the cycle heaver than </a:t>
                </a:r>
                <a14:m>
                  <m:oMath xmlns:m="http://schemas.openxmlformats.org/officeDocument/2006/math">
                    <m:r>
                      <a:rPr lang="en-US" b="0" i="1" smtClean="0">
                        <a:latin typeface="Cambria Math" panose="02040503050406030204" pitchFamily="18" charset="0"/>
                      </a:rPr>
                      <m:t>𝑒</m:t>
                    </m:r>
                  </m:oMath>
                </a14:m>
                <a:r>
                  <a:rPr lang="en-US" dirty="0"/>
                  <a:t>. Delete that edge, and call the resulting graph </a:t>
                </a:r>
                <a14:m>
                  <m:oMath xmlns:m="http://schemas.openxmlformats.org/officeDocument/2006/math">
                    <m:sSup>
                      <m:sSupPr>
                        <m:ctrlPr>
                          <a:rPr lang="en-US" b="0" i="1" smtClean="0">
                            <a:solidFill>
                              <a:srgbClr val="00B050"/>
                            </a:solidFill>
                            <a:latin typeface="Cambria Math" panose="02040503050406030204" pitchFamily="18" charset="0"/>
                          </a:rPr>
                        </m:ctrlPr>
                      </m:sSupPr>
                      <m:e>
                        <m:r>
                          <a:rPr lang="en-US" b="0" i="1" smtClean="0">
                            <a:solidFill>
                              <a:srgbClr val="00B050"/>
                            </a:solidFill>
                            <a:latin typeface="Cambria Math" panose="02040503050406030204" pitchFamily="18" charset="0"/>
                          </a:rPr>
                          <m:t>𝑇</m:t>
                        </m:r>
                      </m:e>
                      <m:sup>
                        <m:r>
                          <a:rPr lang="en-US" b="0" i="1" smtClean="0">
                            <a:solidFill>
                              <a:srgbClr val="00B050"/>
                            </a:solidFill>
                            <a:latin typeface="Cambria Math" panose="02040503050406030204" pitchFamily="18" charset="0"/>
                          </a:rPr>
                          <m:t>′′</m:t>
                        </m:r>
                      </m:sup>
                    </m:sSup>
                    <m:r>
                      <a:rPr lang="en-US" b="0" i="1" smtClean="0">
                        <a:latin typeface="Cambria Math" panose="02040503050406030204" pitchFamily="18" charset="0"/>
                      </a:rPr>
                      <m:t>.</m:t>
                    </m:r>
                  </m:oMath>
                </a14:m>
                <a:r>
                  <a:rPr lang="en-US" dirty="0"/>
                  <a:t> Observe that </a:t>
                </a:r>
                <a14:m>
                  <m:oMath xmlns:m="http://schemas.openxmlformats.org/officeDocument/2006/math">
                    <m:r>
                      <a:rPr lang="en-US" b="0" i="1" smtClean="0">
                        <a:solidFill>
                          <a:srgbClr val="00B050"/>
                        </a:solidFill>
                        <a:latin typeface="Cambria Math" panose="02040503050406030204" pitchFamily="18" charset="0"/>
                      </a:rPr>
                      <m:t>𝑇</m:t>
                    </m:r>
                    <m:r>
                      <a:rPr lang="en-US" b="0" i="1" smtClean="0">
                        <a:solidFill>
                          <a:srgbClr val="00B050"/>
                        </a:solidFill>
                        <a:latin typeface="Cambria Math" panose="02040503050406030204" pitchFamily="18" charset="0"/>
                      </a:rPr>
                      <m:t>′′</m:t>
                    </m:r>
                  </m:oMath>
                </a14:m>
                <a:r>
                  <a:rPr lang="en-US" dirty="0"/>
                  <a:t> is a spanning tree (it has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rPr>
                      <m:t>−1</m:t>
                    </m:r>
                  </m:oMath>
                </a14:m>
                <a:r>
                  <a:rPr lang="en-US" dirty="0"/>
                  <a:t> edges, and spans all the same vertices </a:t>
                </a:r>
                <a14:m>
                  <m:oMath xmlns:m="http://schemas.openxmlformats.org/officeDocument/2006/math">
                    <m:r>
                      <a:rPr lang="en-US" b="0" i="1" smtClean="0">
                        <a:solidFill>
                          <a:schemeClr val="accent1"/>
                        </a:solidFill>
                        <a:latin typeface="Cambria Math" panose="02040503050406030204" pitchFamily="18" charset="0"/>
                      </a:rPr>
                      <m:t>𝑇</m:t>
                    </m:r>
                    <m:r>
                      <a:rPr lang="en-US" b="0" i="1" smtClean="0">
                        <a:solidFill>
                          <a:schemeClr val="accent1"/>
                        </a:solidFill>
                        <a:latin typeface="Cambria Math" panose="02040503050406030204" pitchFamily="18" charset="0"/>
                      </a:rPr>
                      <m:t>′</m:t>
                    </m:r>
                  </m:oMath>
                </a14:m>
                <a:r>
                  <a:rPr lang="en-US" dirty="0"/>
                  <a:t> did since we deleted an edge from a cycle). But it has less weight than </a:t>
                </a:r>
                <a14:m>
                  <m:oMath xmlns:m="http://schemas.openxmlformats.org/officeDocument/2006/math">
                    <m:r>
                      <a:rPr lang="en-US" b="0" i="1" smtClean="0">
                        <a:solidFill>
                          <a:schemeClr val="accent1"/>
                        </a:solidFill>
                        <a:latin typeface="Cambria Math" panose="02040503050406030204" pitchFamily="18" charset="0"/>
                      </a:rPr>
                      <m:t>𝑇</m:t>
                    </m:r>
                    <m:r>
                      <a:rPr lang="en-US" b="0" i="1" smtClean="0">
                        <a:solidFill>
                          <a:schemeClr val="accent1"/>
                        </a:solidFill>
                        <a:latin typeface="Cambria Math" panose="02040503050406030204" pitchFamily="18" charset="0"/>
                      </a:rPr>
                      <m:t>′</m:t>
                    </m:r>
                  </m:oMath>
                </a14:m>
                <a:r>
                  <a:rPr lang="en-US" dirty="0"/>
                  <a:t> which was supposed to be the MST. That’s a contradiction!</a:t>
                </a:r>
              </a:p>
            </p:txBody>
          </p:sp>
        </mc:Choice>
        <mc:Fallback xmlns="">
          <p:sp>
            <p:nvSpPr>
              <p:cNvPr id="3" name="Content Placeholder 2">
                <a:extLst>
                  <a:ext uri="{FF2B5EF4-FFF2-40B4-BE49-F238E27FC236}">
                    <a16:creationId xmlns:a16="http://schemas.microsoft.com/office/drawing/2014/main" id="{9548D0A3-7FCE-4DED-B053-6AE9ACC7E070}"/>
                  </a:ext>
                </a:extLst>
              </p:cNvPr>
              <p:cNvSpPr>
                <a:spLocks noGrp="1" noRot="1" noChangeAspect="1" noMove="1" noResize="1" noEditPoints="1" noAdjustHandles="1" noChangeArrowheads="1" noChangeShapeType="1" noTextEdit="1"/>
              </p:cNvSpPr>
              <p:nvPr>
                <p:ph idx="1"/>
              </p:nvPr>
            </p:nvSpPr>
            <p:spPr>
              <a:blipFill>
                <a:blip r:embed="rId6"/>
                <a:stretch>
                  <a:fillRect l="-545" t="-2642" r="-1743"/>
                </a:stretch>
              </a:blipFill>
            </p:spPr>
            <p:txBody>
              <a:bodyPr/>
              <a:lstStyle/>
              <a:p>
                <a:r>
                  <a:rPr lang="en-US">
                    <a:noFill/>
                  </a:rPr>
                  <a:t> </a:t>
                </a:r>
              </a:p>
            </p:txBody>
          </p:sp>
        </mc:Fallback>
      </mc:AlternateContent>
    </p:spTree>
    <p:extLst>
      <p:ext uri="{BB962C8B-B14F-4D97-AF65-F5344CB8AC3E}">
        <p14:creationId xmlns:p14="http://schemas.microsoft.com/office/powerpoint/2010/main" val="10112630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162F8-A102-48A7-B35E-95036176DE83}"/>
              </a:ext>
            </a:extLst>
          </p:cNvPr>
          <p:cNvSpPr>
            <a:spLocks noGrp="1"/>
          </p:cNvSpPr>
          <p:nvPr>
            <p:ph type="title"/>
          </p:nvPr>
        </p:nvSpPr>
        <p:spPr/>
        <p:txBody>
          <a:bodyPr/>
          <a:lstStyle/>
          <a:p>
            <a:r>
              <a:rPr lang="en-US" dirty="0"/>
              <a:t>Hey…Wait a minute</a:t>
            </a:r>
          </a:p>
        </p:txBody>
      </p:sp>
      <p:sp>
        <p:nvSpPr>
          <p:cNvPr id="3" name="Content Placeholder 2">
            <a:extLst>
              <a:ext uri="{FF2B5EF4-FFF2-40B4-BE49-F238E27FC236}">
                <a16:creationId xmlns:a16="http://schemas.microsoft.com/office/drawing/2014/main" id="{8798F82D-5FC1-4178-BDA5-D8F06524B0AC}"/>
              </a:ext>
            </a:extLst>
          </p:cNvPr>
          <p:cNvSpPr>
            <a:spLocks noGrp="1"/>
          </p:cNvSpPr>
          <p:nvPr>
            <p:ph idx="1"/>
          </p:nvPr>
        </p:nvSpPr>
        <p:spPr/>
        <p:txBody>
          <a:bodyPr/>
          <a:lstStyle/>
          <a:p>
            <a:r>
              <a:rPr lang="en-US" dirty="0"/>
              <a:t>Those arguments were pretty similar. They both used an “exchange” idea.</a:t>
            </a:r>
          </a:p>
          <a:p>
            <a:r>
              <a:rPr lang="en-US" dirty="0"/>
              <a:t>The boundaries between the proof principles are a little blurry…</a:t>
            </a:r>
          </a:p>
          <a:p>
            <a:r>
              <a:rPr lang="en-US" dirty="0"/>
              <a:t>They’re meant to be useful for you for thinking about “where to start” with a proof, not be a beautiful taxonomy of exactly what technique is which.</a:t>
            </a:r>
          </a:p>
        </p:txBody>
      </p:sp>
    </p:spTree>
    <p:extLst>
      <p:ext uri="{BB962C8B-B14F-4D97-AF65-F5344CB8AC3E}">
        <p14:creationId xmlns:p14="http://schemas.microsoft.com/office/powerpoint/2010/main" val="32870803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AC25EE6-0143-4CBA-9C7E-F117ED3E831F}"/>
              </a:ext>
            </a:extLst>
          </p:cNvPr>
          <p:cNvSpPr>
            <a:spLocks noGrp="1"/>
          </p:cNvSpPr>
          <p:nvPr>
            <p:ph type="title"/>
          </p:nvPr>
        </p:nvSpPr>
        <p:spPr/>
        <p:txBody>
          <a:bodyPr/>
          <a:lstStyle/>
          <a:p>
            <a:r>
              <a:rPr lang="en-US" dirty="0"/>
              <a:t>More Greedy Problems</a:t>
            </a:r>
          </a:p>
        </p:txBody>
      </p:sp>
      <p:sp>
        <p:nvSpPr>
          <p:cNvPr id="5" name="Text Placeholder 4">
            <a:extLst>
              <a:ext uri="{FF2B5EF4-FFF2-40B4-BE49-F238E27FC236}">
                <a16:creationId xmlns:a16="http://schemas.microsoft.com/office/drawing/2014/main" id="{20CC4E14-383C-49C3-A3CF-27D6A5F357AF}"/>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2389630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91203C-BB8F-416E-BB48-F6F3D0AA1538}"/>
              </a:ext>
            </a:extLst>
          </p:cNvPr>
          <p:cNvSpPr>
            <a:spLocks noGrp="1"/>
          </p:cNvSpPr>
          <p:nvPr>
            <p:ph type="title"/>
          </p:nvPr>
        </p:nvSpPr>
        <p:spPr/>
        <p:txBody>
          <a:bodyPr/>
          <a:lstStyle/>
          <a:p>
            <a:r>
              <a:rPr lang="en-US" dirty="0"/>
              <a:t>Trip Planning</a:t>
            </a:r>
          </a:p>
        </p:txBody>
      </p:sp>
      <p:sp>
        <p:nvSpPr>
          <p:cNvPr id="5" name="Content Placeholder 4">
            <a:extLst>
              <a:ext uri="{FF2B5EF4-FFF2-40B4-BE49-F238E27FC236}">
                <a16:creationId xmlns:a16="http://schemas.microsoft.com/office/drawing/2014/main" id="{9993B21D-B0EA-4343-AFC3-5C930E6926A2}"/>
              </a:ext>
            </a:extLst>
          </p:cNvPr>
          <p:cNvSpPr>
            <a:spLocks noGrp="1"/>
          </p:cNvSpPr>
          <p:nvPr>
            <p:ph idx="1"/>
          </p:nvPr>
        </p:nvSpPr>
        <p:spPr/>
        <p:txBody>
          <a:bodyPr>
            <a:normAutofit/>
          </a:bodyPr>
          <a:lstStyle/>
          <a:p>
            <a:r>
              <a:rPr lang="en-US" dirty="0"/>
              <a:t>Your goal is to follow a pre-set route from New York to Los Angeles.</a:t>
            </a:r>
          </a:p>
          <a:p>
            <a:r>
              <a:rPr lang="en-US" dirty="0"/>
              <a:t>You can drive 500 miles in a day, but you need to make sure you can stop at a hotel every night (all possibilities </a:t>
            </a:r>
            <a:r>
              <a:rPr lang="en-US" dirty="0" err="1"/>
              <a:t>premarked</a:t>
            </a:r>
            <a:r>
              <a:rPr lang="en-US" dirty="0"/>
              <a:t> on your map)</a:t>
            </a:r>
          </a:p>
          <a:p>
            <a:r>
              <a:rPr lang="en-US" dirty="0"/>
              <a:t>You’d like to stop for the fewest number of nights possible – what should you plan?</a:t>
            </a:r>
          </a:p>
          <a:p>
            <a:r>
              <a:rPr lang="en-US" dirty="0"/>
              <a:t>Greedy: Go as far as you can every night. </a:t>
            </a:r>
          </a:p>
          <a:p>
            <a:r>
              <a:rPr lang="en-US" dirty="0"/>
              <a:t>Is greedy optimal?</a:t>
            </a:r>
          </a:p>
          <a:p>
            <a:r>
              <a:rPr lang="en-US" dirty="0"/>
              <a:t>Or is there some reason to “stop short” that might let you go further the next night?</a:t>
            </a:r>
          </a:p>
        </p:txBody>
      </p:sp>
    </p:spTree>
    <p:extLst>
      <p:ext uri="{BB962C8B-B14F-4D97-AF65-F5344CB8AC3E}">
        <p14:creationId xmlns:p14="http://schemas.microsoft.com/office/powerpoint/2010/main" val="5144859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2183D-6994-4C15-AD43-1343EF639662}"/>
              </a:ext>
            </a:extLst>
          </p:cNvPr>
          <p:cNvSpPr>
            <a:spLocks noGrp="1"/>
          </p:cNvSpPr>
          <p:nvPr>
            <p:ph type="title"/>
          </p:nvPr>
        </p:nvSpPr>
        <p:spPr/>
        <p:txBody>
          <a:bodyPr/>
          <a:lstStyle/>
          <a:p>
            <a:r>
              <a:rPr lang="en-US" dirty="0"/>
              <a:t>Trip Planning</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21A3E8F-96C5-4B9C-A8D7-A51D6415BE1C}"/>
                  </a:ext>
                </a:extLst>
              </p:cNvPr>
              <p:cNvSpPr>
                <a:spLocks noGrp="1"/>
              </p:cNvSpPr>
              <p:nvPr>
                <p:ph idx="1"/>
              </p:nvPr>
            </p:nvSpPr>
            <p:spPr/>
            <p:txBody>
              <a:bodyPr>
                <a:normAutofit lnSpcReduction="10000"/>
              </a:bodyPr>
              <a:lstStyle/>
              <a:p>
                <a:r>
                  <a:rPr lang="en-US" dirty="0"/>
                  <a:t>Greedy works!</a:t>
                </a:r>
              </a:p>
              <a:p>
                <a:r>
                  <a:rPr lang="en-US" dirty="0"/>
                  <a:t>Because “greedy stays ahead” </a:t>
                </a:r>
              </a:p>
              <a:p>
                <a:endParaRPr lang="en-US" dirty="0"/>
              </a:p>
              <a:p>
                <a:r>
                  <a:rPr lang="en-US" dirty="0"/>
                  <a:t>Let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𝑖</m:t>
                        </m:r>
                      </m:sub>
                    </m:sSub>
                  </m:oMath>
                </a14:m>
                <a:r>
                  <a:rPr lang="en-US" dirty="0"/>
                  <a:t> be the hotel you stop at on night </a:t>
                </a:r>
                <a14:m>
                  <m:oMath xmlns:m="http://schemas.openxmlformats.org/officeDocument/2006/math">
                    <m:r>
                      <a:rPr lang="en-US" b="0" i="1" smtClean="0">
                        <a:latin typeface="Cambria Math" panose="02040503050406030204" pitchFamily="18" charset="0"/>
                      </a:rPr>
                      <m:t>𝑖</m:t>
                    </m:r>
                  </m:oMath>
                </a14:m>
                <a:r>
                  <a:rPr lang="en-US" dirty="0"/>
                  <a:t> in the greedy algorithm.</a:t>
                </a:r>
              </a:p>
              <a:p>
                <a:r>
                  <a:rPr lang="en-US" dirty="0"/>
                  <a:t>Let </a:t>
                </a:r>
                <a14:m>
                  <m:oMath xmlns:m="http://schemas.openxmlformats.org/officeDocument/2006/math">
                    <m:r>
                      <a:rPr lang="en-US" b="0" i="1" smtClean="0">
                        <a:latin typeface="Cambria Math" panose="02040503050406030204" pitchFamily="18" charset="0"/>
                      </a:rPr>
                      <m:t>𝑂𝑃</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𝑖</m:t>
                        </m:r>
                      </m:sub>
                    </m:sSub>
                  </m:oMath>
                </a14:m>
                <a:r>
                  <a:rPr lang="en-US" dirty="0"/>
                  <a:t> be the hotel you stop at in the optimal plan (the fewest nights plan). </a:t>
                </a:r>
              </a:p>
              <a:p>
                <a:r>
                  <a:rPr lang="en-US" dirty="0"/>
                  <a:t>Claim: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𝑖</m:t>
                        </m:r>
                      </m:sub>
                    </m:sSub>
                  </m:oMath>
                </a14:m>
                <a:r>
                  <a:rPr lang="en-US" dirty="0"/>
                  <a:t> is always at least as far along as </a:t>
                </a:r>
                <a14:m>
                  <m:oMath xmlns:m="http://schemas.openxmlformats.org/officeDocument/2006/math">
                    <m:r>
                      <a:rPr lang="en-US" b="0" i="1" smtClean="0">
                        <a:latin typeface="Cambria Math" panose="02040503050406030204" pitchFamily="18" charset="0"/>
                      </a:rPr>
                      <m:t>𝑂𝑃</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𝑖</m:t>
                        </m:r>
                      </m:sub>
                    </m:sSub>
                  </m:oMath>
                </a14:m>
                <a:r>
                  <a:rPr lang="en-US" dirty="0"/>
                  <a:t>.</a:t>
                </a:r>
              </a:p>
              <a:p>
                <a:r>
                  <a:rPr lang="en-US" dirty="0"/>
                  <a:t>Base Case: </a:t>
                </a:r>
                <a14:m>
                  <m:oMath xmlns:m="http://schemas.openxmlformats.org/officeDocument/2006/math">
                    <m:r>
                      <a:rPr lang="en-US" b="0" i="1" smtClean="0">
                        <a:latin typeface="Cambria Math" panose="02040503050406030204" pitchFamily="18" charset="0"/>
                      </a:rPr>
                      <m:t>𝑖</m:t>
                    </m:r>
                    <m:r>
                      <a:rPr lang="en-US" b="0" i="1" smtClean="0">
                        <a:latin typeface="Cambria Math" panose="02040503050406030204" pitchFamily="18" charset="0"/>
                      </a:rPr>
                      <m:t>=1</m:t>
                    </m:r>
                  </m:oMath>
                </a14:m>
                <a:r>
                  <a:rPr lang="en-US" dirty="0"/>
                  <a:t>, OPT and the algorithm choose between the same set of hotels (all at most 500 miles from the start),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𝑖</m:t>
                        </m:r>
                      </m:sub>
                    </m:sSub>
                  </m:oMath>
                </a14:m>
                <a:r>
                  <a:rPr lang="en-US" dirty="0"/>
                  <a:t> is the farthest of those by the algorithm definition, so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𝑖</m:t>
                        </m:r>
                      </m:sub>
                    </m:sSub>
                  </m:oMath>
                </a14:m>
                <a:r>
                  <a:rPr lang="en-US" dirty="0"/>
                  <a:t> is at least as far as </a:t>
                </a:r>
                <a14:m>
                  <m:oMath xmlns:m="http://schemas.openxmlformats.org/officeDocument/2006/math">
                    <m:r>
                      <a:rPr lang="en-US" b="0" i="1" smtClean="0">
                        <a:latin typeface="Cambria Math" panose="02040503050406030204" pitchFamily="18" charset="0"/>
                      </a:rPr>
                      <m:t>𝑂𝑃</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𝑖</m:t>
                        </m:r>
                      </m:sub>
                    </m:sSub>
                  </m:oMath>
                </a14:m>
                <a:r>
                  <a:rPr lang="en-US" dirty="0"/>
                  <a:t>.</a:t>
                </a:r>
              </a:p>
            </p:txBody>
          </p:sp>
        </mc:Choice>
        <mc:Fallback>
          <p:sp>
            <p:nvSpPr>
              <p:cNvPr id="3" name="Content Placeholder 2">
                <a:extLst>
                  <a:ext uri="{FF2B5EF4-FFF2-40B4-BE49-F238E27FC236}">
                    <a16:creationId xmlns:a16="http://schemas.microsoft.com/office/drawing/2014/main" id="{221A3E8F-96C5-4B9C-A8D7-A51D6415BE1C}"/>
                  </a:ext>
                </a:extLst>
              </p:cNvPr>
              <p:cNvSpPr>
                <a:spLocks noGrp="1" noRot="1" noChangeAspect="1" noMove="1" noResize="1" noEditPoints="1" noAdjustHandles="1" noChangeArrowheads="1" noChangeShapeType="1" noTextEdit="1"/>
              </p:cNvSpPr>
              <p:nvPr>
                <p:ph idx="1"/>
              </p:nvPr>
            </p:nvSpPr>
            <p:spPr>
              <a:blipFill>
                <a:blip r:embed="rId2"/>
                <a:stretch>
                  <a:fillRect l="-708" t="-3019" r="-1471"/>
                </a:stretch>
              </a:blipFill>
            </p:spPr>
            <p:txBody>
              <a:bodyPr/>
              <a:lstStyle/>
              <a:p>
                <a:r>
                  <a:rPr lang="en-US">
                    <a:noFill/>
                  </a:rPr>
                  <a:t> </a:t>
                </a:r>
              </a:p>
            </p:txBody>
          </p:sp>
        </mc:Fallback>
      </mc:AlternateContent>
    </p:spTree>
    <p:extLst>
      <p:ext uri="{BB962C8B-B14F-4D97-AF65-F5344CB8AC3E}">
        <p14:creationId xmlns:p14="http://schemas.microsoft.com/office/powerpoint/2010/main" val="33748286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58A9F-C048-4ACC-9410-85512F8B7E69}"/>
              </a:ext>
            </a:extLst>
          </p:cNvPr>
          <p:cNvSpPr>
            <a:spLocks noGrp="1"/>
          </p:cNvSpPr>
          <p:nvPr>
            <p:ph type="title"/>
          </p:nvPr>
        </p:nvSpPr>
        <p:spPr/>
        <p:txBody>
          <a:bodyPr/>
          <a:lstStyle/>
          <a:p>
            <a:r>
              <a:rPr lang="en-US" dirty="0"/>
              <a:t>Trip Planning</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BB13D89-42E8-46E8-AA58-A9505278BD53}"/>
                  </a:ext>
                </a:extLst>
              </p:cNvPr>
              <p:cNvSpPr>
                <a:spLocks noGrp="1"/>
              </p:cNvSpPr>
              <p:nvPr>
                <p:ph idx="1"/>
              </p:nvPr>
            </p:nvSpPr>
            <p:spPr/>
            <p:txBody>
              <a:bodyPr>
                <a:normAutofit/>
              </a:bodyPr>
              <a:lstStyle/>
              <a:p>
                <a:r>
                  <a:rPr lang="en-US" dirty="0"/>
                  <a:t>Inductive Hypothesis: Suppose through the first </a:t>
                </a:r>
                <a14:m>
                  <m:oMath xmlns:m="http://schemas.openxmlformats.org/officeDocument/2006/math">
                    <m:r>
                      <a:rPr lang="en-US" b="0" i="1" smtClean="0">
                        <a:latin typeface="Cambria Math" panose="02040503050406030204" pitchFamily="18" charset="0"/>
                      </a:rPr>
                      <m:t>𝑘</m:t>
                    </m:r>
                  </m:oMath>
                </a14:m>
                <a:r>
                  <a:rPr lang="en-US" dirty="0"/>
                  <a:t> hotels,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𝑘</m:t>
                        </m:r>
                      </m:sub>
                    </m:sSub>
                  </m:oMath>
                </a14:m>
                <a:r>
                  <a:rPr lang="en-US" dirty="0"/>
                  <a:t> is farther along than </a:t>
                </a:r>
                <a14:m>
                  <m:oMath xmlns:m="http://schemas.openxmlformats.org/officeDocument/2006/math">
                    <m:r>
                      <a:rPr lang="en-US" b="0" i="1" smtClean="0">
                        <a:latin typeface="Cambria Math" panose="02040503050406030204" pitchFamily="18" charset="0"/>
                      </a:rPr>
                      <m:t>𝑂𝑃</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𝑘</m:t>
                        </m:r>
                      </m:sub>
                    </m:sSub>
                  </m:oMath>
                </a14:m>
                <a:r>
                  <a:rPr lang="en-US" dirty="0"/>
                  <a:t>.</a:t>
                </a:r>
              </a:p>
              <a:p>
                <a:r>
                  <a:rPr lang="en-US" dirty="0"/>
                  <a:t>Inductive Step: </a:t>
                </a:r>
              </a:p>
              <a:p>
                <a:r>
                  <a:rPr lang="en-US" dirty="0"/>
                  <a:t>When we select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𝑘</m:t>
                        </m:r>
                        <m:r>
                          <a:rPr lang="en-US" b="0" i="1" smtClean="0">
                            <a:latin typeface="Cambria Math" panose="02040503050406030204" pitchFamily="18" charset="0"/>
                          </a:rPr>
                          <m:t>+1</m:t>
                        </m:r>
                      </m:sub>
                    </m:sSub>
                  </m:oMath>
                </a14:m>
                <a:r>
                  <a:rPr lang="en-US" dirty="0"/>
                  <a:t>, we can choose any hotel within 500 miles of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𝑘</m:t>
                        </m:r>
                      </m:sub>
                    </m:sSub>
                  </m:oMath>
                </a14:m>
                <a:r>
                  <a:rPr lang="en-US" dirty="0"/>
                  <a:t>, since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𝑘</m:t>
                        </m:r>
                      </m:sub>
                    </m:sSub>
                  </m:oMath>
                </a14:m>
                <a:r>
                  <a:rPr lang="en-US" dirty="0"/>
                  <a:t> is at least as far along as </a:t>
                </a:r>
                <a14:m>
                  <m:oMath xmlns:m="http://schemas.openxmlformats.org/officeDocument/2006/math">
                    <m:r>
                      <a:rPr lang="en-US" b="0" i="1" smtClean="0">
                        <a:latin typeface="Cambria Math" panose="02040503050406030204" pitchFamily="18" charset="0"/>
                      </a:rPr>
                      <m:t>𝑂𝑃</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𝑘</m:t>
                        </m:r>
                      </m:sub>
                    </m:sSub>
                  </m:oMath>
                </a14:m>
                <a:r>
                  <a:rPr lang="en-US" dirty="0"/>
                  <a:t> everything less than 500 miles after </a:t>
                </a:r>
                <a14:m>
                  <m:oMath xmlns:m="http://schemas.openxmlformats.org/officeDocument/2006/math">
                    <m:r>
                      <a:rPr lang="en-US" b="0" i="1" smtClean="0">
                        <a:latin typeface="Cambria Math" panose="02040503050406030204" pitchFamily="18" charset="0"/>
                      </a:rPr>
                      <m:t>𝑂𝑃</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𝑘</m:t>
                        </m:r>
                      </m:sub>
                    </m:sSub>
                  </m:oMath>
                </a14:m>
                <a:r>
                  <a:rPr lang="en-US" dirty="0"/>
                  <a:t> is also less than 500 miles after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𝑘</m:t>
                        </m:r>
                      </m:sub>
                    </m:sSub>
                  </m:oMath>
                </a14:m>
                <a:r>
                  <a:rPr lang="en-US" dirty="0"/>
                  <a:t>. Since we take the farthest along hotel,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𝑘</m:t>
                        </m:r>
                        <m:r>
                          <a:rPr lang="en-US" b="0" i="1" smtClean="0">
                            <a:latin typeface="Cambria Math" panose="02040503050406030204" pitchFamily="18" charset="0"/>
                          </a:rPr>
                          <m:t>+1</m:t>
                        </m:r>
                      </m:sub>
                    </m:sSub>
                    <m:r>
                      <a:rPr lang="en-US" b="0" i="1" smtClean="0">
                        <a:latin typeface="Cambria Math" panose="02040503050406030204" pitchFamily="18" charset="0"/>
                      </a:rPr>
                      <m:t> </m:t>
                    </m:r>
                  </m:oMath>
                </a14:m>
                <a:r>
                  <a:rPr lang="en-US" dirty="0"/>
                  <a:t>is at least as far along as </a:t>
                </a:r>
                <a14:m>
                  <m:oMath xmlns:m="http://schemas.openxmlformats.org/officeDocument/2006/math">
                    <m:r>
                      <a:rPr lang="en-US" b="0" i="1" smtClean="0">
                        <a:latin typeface="Cambria Math" panose="02040503050406030204" pitchFamily="18" charset="0"/>
                      </a:rPr>
                      <m:t>𝑂𝑃</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𝑘</m:t>
                        </m:r>
                        <m:r>
                          <a:rPr lang="en-US" b="0" i="1" smtClean="0">
                            <a:latin typeface="Cambria Math" panose="02040503050406030204" pitchFamily="18" charset="0"/>
                          </a:rPr>
                          <m:t>+1</m:t>
                        </m:r>
                      </m:sub>
                    </m:sSub>
                  </m:oMath>
                </a14:m>
                <a:r>
                  <a:rPr lang="en-US" dirty="0"/>
                  <a:t>.</a:t>
                </a:r>
              </a:p>
            </p:txBody>
          </p:sp>
        </mc:Choice>
        <mc:Fallback>
          <p:sp>
            <p:nvSpPr>
              <p:cNvPr id="3" name="Content Placeholder 2">
                <a:extLst>
                  <a:ext uri="{FF2B5EF4-FFF2-40B4-BE49-F238E27FC236}">
                    <a16:creationId xmlns:a16="http://schemas.microsoft.com/office/drawing/2014/main" id="{6BB13D89-42E8-46E8-AA58-A9505278BD53}"/>
                  </a:ext>
                </a:extLst>
              </p:cNvPr>
              <p:cNvSpPr>
                <a:spLocks noGrp="1" noRot="1" noChangeAspect="1" noMove="1" noResize="1" noEditPoints="1" noAdjustHandles="1" noChangeArrowheads="1" noChangeShapeType="1" noTextEdit="1"/>
              </p:cNvSpPr>
              <p:nvPr>
                <p:ph idx="1"/>
              </p:nvPr>
            </p:nvSpPr>
            <p:spPr>
              <a:blipFill>
                <a:blip r:embed="rId2"/>
                <a:stretch>
                  <a:fillRect l="-708" t="-2138" r="-2015"/>
                </a:stretch>
              </a:blipFill>
            </p:spPr>
            <p:txBody>
              <a:bodyPr/>
              <a:lstStyle/>
              <a:p>
                <a:r>
                  <a:rPr lang="en-US">
                    <a:noFill/>
                  </a:rPr>
                  <a:t> </a:t>
                </a:r>
              </a:p>
            </p:txBody>
          </p:sp>
        </mc:Fallback>
      </mc:AlternateContent>
    </p:spTree>
    <p:extLst>
      <p:ext uri="{BB962C8B-B14F-4D97-AF65-F5344CB8AC3E}">
        <p14:creationId xmlns:p14="http://schemas.microsoft.com/office/powerpoint/2010/main" val="220437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119C2-60CA-4138-B23F-0C0AD023B637}"/>
              </a:ext>
            </a:extLst>
          </p:cNvPr>
          <p:cNvSpPr>
            <a:spLocks noGrp="1"/>
          </p:cNvSpPr>
          <p:nvPr>
            <p:ph type="title"/>
          </p:nvPr>
        </p:nvSpPr>
        <p:spPr/>
        <p:txBody>
          <a:bodyPr/>
          <a:lstStyle/>
          <a:p>
            <a:r>
              <a:rPr lang="en-US" dirty="0"/>
              <a:t>Greedy Algorithms</a:t>
            </a:r>
          </a:p>
        </p:txBody>
      </p:sp>
      <p:sp>
        <p:nvSpPr>
          <p:cNvPr id="3" name="Content Placeholder 2">
            <a:extLst>
              <a:ext uri="{FF2B5EF4-FFF2-40B4-BE49-F238E27FC236}">
                <a16:creationId xmlns:a16="http://schemas.microsoft.com/office/drawing/2014/main" id="{BFECDF09-669E-44D2-823D-66AF4BBDBF60}"/>
              </a:ext>
            </a:extLst>
          </p:cNvPr>
          <p:cNvSpPr>
            <a:spLocks noGrp="1"/>
          </p:cNvSpPr>
          <p:nvPr>
            <p:ph idx="1"/>
          </p:nvPr>
        </p:nvSpPr>
        <p:spPr/>
        <p:txBody>
          <a:bodyPr/>
          <a:lstStyle/>
          <a:p>
            <a:r>
              <a:rPr lang="en-US" dirty="0"/>
              <a:t>What’s a greedy algorithm?</a:t>
            </a:r>
          </a:p>
          <a:p>
            <a:endParaRPr lang="en-US" dirty="0"/>
          </a:p>
          <a:p>
            <a:r>
              <a:rPr lang="en-US" dirty="0"/>
              <a:t>An algorithm that builds a solution by:</a:t>
            </a:r>
          </a:p>
          <a:p>
            <a:r>
              <a:rPr lang="en-US" dirty="0"/>
              <a:t>Considering objects one at a time, in some </a:t>
            </a:r>
            <a:r>
              <a:rPr lang="en-US" b="1" dirty="0"/>
              <a:t>order</a:t>
            </a:r>
            <a:r>
              <a:rPr lang="en-US" dirty="0"/>
              <a:t>.</a:t>
            </a:r>
          </a:p>
          <a:p>
            <a:r>
              <a:rPr lang="en-US" dirty="0"/>
              <a:t>Using a </a:t>
            </a:r>
            <a:r>
              <a:rPr lang="en-US" b="1" dirty="0"/>
              <a:t>simple rule</a:t>
            </a:r>
            <a:r>
              <a:rPr lang="en-US" dirty="0"/>
              <a:t> to decide on each object.</a:t>
            </a:r>
          </a:p>
          <a:p>
            <a:r>
              <a:rPr lang="en-US" dirty="0"/>
              <a:t>Never goes back and changes its mind. </a:t>
            </a:r>
          </a:p>
        </p:txBody>
      </p:sp>
    </p:spTree>
    <p:extLst>
      <p:ext uri="{BB962C8B-B14F-4D97-AF65-F5344CB8AC3E}">
        <p14:creationId xmlns:p14="http://schemas.microsoft.com/office/powerpoint/2010/main" val="2205985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705797B-FF99-4263-90B2-F9E6F9EF7CFE}"/>
              </a:ext>
            </a:extLst>
          </p:cNvPr>
          <p:cNvSpPr>
            <a:spLocks noGrp="1"/>
          </p:cNvSpPr>
          <p:nvPr>
            <p:ph type="title"/>
          </p:nvPr>
        </p:nvSpPr>
        <p:spPr/>
        <p:txBody>
          <a:bodyPr/>
          <a:lstStyle/>
          <a:p>
            <a:r>
              <a:rPr lang="en-US" dirty="0"/>
              <a:t>Wrapping MSTs</a:t>
            </a:r>
          </a:p>
        </p:txBody>
      </p:sp>
      <p:sp>
        <p:nvSpPr>
          <p:cNvPr id="5" name="Text Placeholder 4">
            <a:extLst>
              <a:ext uri="{FF2B5EF4-FFF2-40B4-BE49-F238E27FC236}">
                <a16:creationId xmlns:a16="http://schemas.microsoft.com/office/drawing/2014/main" id="{2CD85433-41B9-4194-82BC-1B979481D1C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868593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EB37D2B-078E-4D85-8271-3E3943C62D47}"/>
              </a:ext>
            </a:extLst>
          </p:cNvPr>
          <p:cNvSpPr>
            <a:spLocks noGrp="1"/>
          </p:cNvSpPr>
          <p:nvPr>
            <p:ph type="title"/>
          </p:nvPr>
        </p:nvSpPr>
        <p:spPr/>
        <p:txBody>
          <a:bodyPr/>
          <a:lstStyle/>
          <a:p>
            <a:r>
              <a:rPr lang="en-US" dirty="0"/>
              <a:t>Other MST Algorithms</a:t>
            </a:r>
          </a:p>
        </p:txBody>
      </p:sp>
      <p:sp>
        <p:nvSpPr>
          <p:cNvPr id="5" name="Content Placeholder 4">
            <a:extLst>
              <a:ext uri="{FF2B5EF4-FFF2-40B4-BE49-F238E27FC236}">
                <a16:creationId xmlns:a16="http://schemas.microsoft.com/office/drawing/2014/main" id="{9C5A2CF7-D8CA-4DF8-93E4-FDF5652986F0}"/>
              </a:ext>
            </a:extLst>
          </p:cNvPr>
          <p:cNvSpPr>
            <a:spLocks noGrp="1"/>
          </p:cNvSpPr>
          <p:nvPr>
            <p:ph idx="1"/>
          </p:nvPr>
        </p:nvSpPr>
        <p:spPr/>
        <p:txBody>
          <a:bodyPr/>
          <a:lstStyle/>
          <a:p>
            <a:r>
              <a:rPr lang="en-US" dirty="0"/>
              <a:t>You know Prim’s and Kruskal’s already.</a:t>
            </a:r>
          </a:p>
          <a:p>
            <a:r>
              <a:rPr lang="en-US" dirty="0"/>
              <a:t>Option 3: Reverse-Delete algorithm</a:t>
            </a:r>
          </a:p>
          <a:p>
            <a:r>
              <a:rPr lang="en-US" dirty="0"/>
              <a:t>Start from the full graph</a:t>
            </a:r>
          </a:p>
          <a:p>
            <a:r>
              <a:rPr lang="en-US" dirty="0"/>
              <a:t>Sort edges in </a:t>
            </a:r>
            <a:r>
              <a:rPr lang="en-US" b="1" dirty="0"/>
              <a:t>decreasing </a:t>
            </a:r>
            <a:r>
              <a:rPr lang="en-US" dirty="0"/>
              <a:t>order, </a:t>
            </a:r>
            <a:r>
              <a:rPr lang="en-US" dirty="0">
                <a:solidFill>
                  <a:srgbClr val="FF0000"/>
                </a:solidFill>
              </a:rPr>
              <a:t>delete </a:t>
            </a:r>
            <a:r>
              <a:rPr lang="en-US" dirty="0"/>
              <a:t>an edge if it won’t disconnect the graph. </a:t>
            </a:r>
          </a:p>
          <a:p>
            <a:endParaRPr lang="en-US" dirty="0"/>
          </a:p>
          <a:p>
            <a:r>
              <a:rPr lang="en-US" dirty="0"/>
              <a:t>NOT practical (Prim’s and Kruskal’s are at least as fast, and conceptually easier), but fun fact!</a:t>
            </a:r>
          </a:p>
          <a:p>
            <a:endParaRPr lang="en-US" dirty="0"/>
          </a:p>
        </p:txBody>
      </p:sp>
    </p:spTree>
    <p:extLst>
      <p:ext uri="{BB962C8B-B14F-4D97-AF65-F5344CB8AC3E}">
        <p14:creationId xmlns:p14="http://schemas.microsoft.com/office/powerpoint/2010/main" val="9840111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AC216-D85F-44C8-982C-291F03C8BB0E}"/>
              </a:ext>
            </a:extLst>
          </p:cNvPr>
          <p:cNvSpPr>
            <a:spLocks noGrp="1"/>
          </p:cNvSpPr>
          <p:nvPr>
            <p:ph type="title"/>
          </p:nvPr>
        </p:nvSpPr>
        <p:spPr/>
        <p:txBody>
          <a:bodyPr/>
          <a:lstStyle/>
          <a:p>
            <a:r>
              <a:rPr lang="en-US" dirty="0"/>
              <a:t>Other MST Algorithms</a:t>
            </a:r>
          </a:p>
        </p:txBody>
      </p:sp>
      <p:sp>
        <p:nvSpPr>
          <p:cNvPr id="3" name="Content Placeholder 2">
            <a:extLst>
              <a:ext uri="{FF2B5EF4-FFF2-40B4-BE49-F238E27FC236}">
                <a16:creationId xmlns:a16="http://schemas.microsoft.com/office/drawing/2014/main" id="{EE71B316-595E-49FE-B11A-C8EB00BE5B15}"/>
              </a:ext>
            </a:extLst>
          </p:cNvPr>
          <p:cNvSpPr>
            <a:spLocks noGrp="1"/>
          </p:cNvSpPr>
          <p:nvPr>
            <p:ph idx="1"/>
          </p:nvPr>
        </p:nvSpPr>
        <p:spPr/>
        <p:txBody>
          <a:bodyPr/>
          <a:lstStyle/>
          <a:p>
            <a:r>
              <a:rPr lang="en-US" dirty="0"/>
              <a:t>How would you prove Reverse-Delete works?</a:t>
            </a:r>
          </a:p>
          <a:p>
            <a:endParaRPr lang="en-US" dirty="0"/>
          </a:p>
          <a:p>
            <a:r>
              <a:rPr lang="en-US" dirty="0"/>
              <a:t>Structural Proof?</a:t>
            </a:r>
          </a:p>
          <a:p>
            <a:r>
              <a:rPr lang="en-US" dirty="0"/>
              <a:t>Exchange Argument?</a:t>
            </a:r>
          </a:p>
          <a:p>
            <a:r>
              <a:rPr lang="en-US" dirty="0"/>
              <a:t>Greedy Stays Ahead?</a:t>
            </a:r>
          </a:p>
          <a:p>
            <a:endParaRPr lang="en-US" dirty="0"/>
          </a:p>
        </p:txBody>
      </p:sp>
      <p:sp>
        <p:nvSpPr>
          <p:cNvPr id="4" name="Rectangle 3">
            <a:extLst>
              <a:ext uri="{FF2B5EF4-FFF2-40B4-BE49-F238E27FC236}">
                <a16:creationId xmlns:a16="http://schemas.microsoft.com/office/drawing/2014/main" id="{3438A9DD-9A4C-4FB3-BCB4-4DF56860EF8C}"/>
              </a:ext>
            </a:extLst>
          </p:cNvPr>
          <p:cNvSpPr/>
          <p:nvPr/>
        </p:nvSpPr>
        <p:spPr>
          <a:xfrm>
            <a:off x="394005" y="4363091"/>
            <a:ext cx="5402481" cy="2062103"/>
          </a:xfrm>
          <a:prstGeom prst="rect">
            <a:avLst/>
          </a:prstGeom>
          <a:ln w="19050">
            <a:solidFill>
              <a:schemeClr val="accent1"/>
            </a:solidFill>
          </a:ln>
        </p:spPr>
        <p:txBody>
          <a:bodyPr wrap="square">
            <a:spAutoFit/>
          </a:bodyPr>
          <a:lstStyle/>
          <a:p>
            <a:r>
              <a:rPr lang="en-US" dirty="0"/>
              <a:t>Introduce yourselves!</a:t>
            </a:r>
          </a:p>
          <a:p>
            <a:pPr lvl="1"/>
            <a:r>
              <a:rPr lang="en-US" dirty="0"/>
              <a:t>If you can turn your video on, please do.</a:t>
            </a:r>
          </a:p>
          <a:p>
            <a:pPr lvl="1"/>
            <a:r>
              <a:rPr lang="en-US" dirty="0"/>
              <a:t>If you can’t, please unmute and say hi.</a:t>
            </a:r>
          </a:p>
          <a:p>
            <a:pPr lvl="1"/>
            <a:r>
              <a:rPr lang="en-US" dirty="0"/>
              <a:t>If you can’t do either, say “hi” in chat.</a:t>
            </a:r>
          </a:p>
          <a:p>
            <a:pPr lvl="1"/>
            <a:r>
              <a:rPr lang="en-US" sz="2800" dirty="0"/>
              <a:t>Choose someone to share screen, showing this pdf.</a:t>
            </a:r>
          </a:p>
        </p:txBody>
      </p:sp>
      <p:sp>
        <p:nvSpPr>
          <p:cNvPr id="5" name="Rounded Rectangle 4">
            <a:extLst>
              <a:ext uri="{FF2B5EF4-FFF2-40B4-BE49-F238E27FC236}">
                <a16:creationId xmlns:a16="http://schemas.microsoft.com/office/drawing/2014/main" id="{51902EFF-0BFA-43C8-9559-C1B0FD1CAC75}"/>
              </a:ext>
            </a:extLst>
          </p:cNvPr>
          <p:cNvSpPr/>
          <p:nvPr/>
        </p:nvSpPr>
        <p:spPr>
          <a:xfrm>
            <a:off x="6360017" y="4724971"/>
            <a:ext cx="5001009" cy="16345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Fill out the poll everywhere for Activity Credit!</a:t>
            </a:r>
          </a:p>
          <a:p>
            <a:pPr algn="ctr"/>
            <a:r>
              <a:rPr lang="en-US" sz="2400" dirty="0"/>
              <a:t>Go to pollev.com/cse417 and login with your UW identity</a:t>
            </a:r>
          </a:p>
        </p:txBody>
      </p:sp>
    </p:spTree>
    <p:extLst>
      <p:ext uri="{BB962C8B-B14F-4D97-AF65-F5344CB8AC3E}">
        <p14:creationId xmlns:p14="http://schemas.microsoft.com/office/powerpoint/2010/main" val="32651413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C0F3C-6EA1-4309-997E-4E118FFB85A0}"/>
              </a:ext>
            </a:extLst>
          </p:cNvPr>
          <p:cNvSpPr>
            <a:spLocks noGrp="1"/>
          </p:cNvSpPr>
          <p:nvPr>
            <p:ph type="title"/>
          </p:nvPr>
        </p:nvSpPr>
        <p:spPr/>
        <p:txBody>
          <a:bodyPr/>
          <a:lstStyle/>
          <a:p>
            <a:r>
              <a:rPr lang="en-US" dirty="0"/>
              <a:t>Other MST Algorithms</a:t>
            </a:r>
          </a:p>
        </p:txBody>
      </p:sp>
      <p:sp>
        <p:nvSpPr>
          <p:cNvPr id="3" name="Content Placeholder 2">
            <a:extLst>
              <a:ext uri="{FF2B5EF4-FFF2-40B4-BE49-F238E27FC236}">
                <a16:creationId xmlns:a16="http://schemas.microsoft.com/office/drawing/2014/main" id="{B84262DE-8442-4763-B246-7A0AA16BF109}"/>
              </a:ext>
            </a:extLst>
          </p:cNvPr>
          <p:cNvSpPr>
            <a:spLocks noGrp="1"/>
          </p:cNvSpPr>
          <p:nvPr>
            <p:ph idx="1"/>
          </p:nvPr>
        </p:nvSpPr>
        <p:spPr/>
        <p:txBody>
          <a:bodyPr/>
          <a:lstStyle/>
          <a:p>
            <a:r>
              <a:rPr lang="en-US" dirty="0"/>
              <a:t>Option 4: </a:t>
            </a:r>
            <a:r>
              <a:rPr lang="en-US" dirty="0" err="1"/>
              <a:t>Boruvka’s</a:t>
            </a:r>
            <a:r>
              <a:rPr lang="en-US" dirty="0"/>
              <a:t> Algorithm (also called </a:t>
            </a:r>
            <a:r>
              <a:rPr lang="en-US" dirty="0" err="1"/>
              <a:t>Sollin’s</a:t>
            </a:r>
            <a:r>
              <a:rPr lang="en-US" dirty="0"/>
              <a:t> Algorithm)</a:t>
            </a:r>
          </a:p>
          <a:p>
            <a:r>
              <a:rPr lang="en-US" dirty="0"/>
              <a:t>Start with empty graph, use BFS to find lightest edge leaving each component. </a:t>
            </a:r>
          </a:p>
          <a:p>
            <a:r>
              <a:rPr lang="en-US" dirty="0"/>
              <a:t>Add ALL such edges found (they’re all safe edges)</a:t>
            </a:r>
          </a:p>
          <a:p>
            <a:r>
              <a:rPr lang="en-US" dirty="0"/>
              <a:t>Recurse until the graph is all one component (i.e. a tree)</a:t>
            </a:r>
          </a:p>
          <a:p>
            <a:endParaRPr lang="en-US" dirty="0"/>
          </a:p>
          <a:p>
            <a:r>
              <a:rPr lang="en-US" dirty="0"/>
              <a:t>Consider it for your practical applications! </a:t>
            </a:r>
          </a:p>
          <a:p>
            <a:r>
              <a:rPr lang="en-US" dirty="0"/>
              <a:t>It naturally parallelizes (unlike the other MST algorithms), </a:t>
            </a:r>
          </a:p>
          <a:p>
            <a:r>
              <a:rPr lang="en-US" dirty="0"/>
              <a:t>Has same worst case running time as Prim’s/Kruskal’s!</a:t>
            </a:r>
          </a:p>
        </p:txBody>
      </p:sp>
    </p:spTree>
    <p:extLst>
      <p:ext uri="{BB962C8B-B14F-4D97-AF65-F5344CB8AC3E}">
        <p14:creationId xmlns:p14="http://schemas.microsoft.com/office/powerpoint/2010/main" val="20708581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664CA-EB9D-4301-B48C-E69D03C11E65}"/>
              </a:ext>
            </a:extLst>
          </p:cNvPr>
          <p:cNvSpPr>
            <a:spLocks noGrp="1"/>
          </p:cNvSpPr>
          <p:nvPr>
            <p:ph type="title"/>
          </p:nvPr>
        </p:nvSpPr>
        <p:spPr/>
        <p:txBody>
          <a:bodyPr/>
          <a:lstStyle/>
          <a:p>
            <a:r>
              <a:rPr lang="en-US" dirty="0"/>
              <a:t>More Greedy</a:t>
            </a:r>
          </a:p>
        </p:txBody>
      </p:sp>
      <p:sp>
        <p:nvSpPr>
          <p:cNvPr id="3" name="Text Placeholder 2">
            <a:extLst>
              <a:ext uri="{FF2B5EF4-FFF2-40B4-BE49-F238E27FC236}">
                <a16:creationId xmlns:a16="http://schemas.microsoft.com/office/drawing/2014/main" id="{203D064D-F718-43F1-A71B-C0ABA810028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7418896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717EA2-ED7F-424A-B109-7C3FC21B2527}"/>
              </a:ext>
            </a:extLst>
          </p:cNvPr>
          <p:cNvSpPr>
            <a:spLocks noGrp="1"/>
          </p:cNvSpPr>
          <p:nvPr>
            <p:ph type="title"/>
          </p:nvPr>
        </p:nvSpPr>
        <p:spPr/>
        <p:txBody>
          <a:bodyPr/>
          <a:lstStyle/>
          <a:p>
            <a:r>
              <a:rPr lang="en-US" dirty="0"/>
              <a:t>Change-Making</a:t>
            </a:r>
          </a:p>
        </p:txBody>
      </p:sp>
      <p:sp>
        <p:nvSpPr>
          <p:cNvPr id="5" name="Content Placeholder 4">
            <a:extLst>
              <a:ext uri="{FF2B5EF4-FFF2-40B4-BE49-F238E27FC236}">
                <a16:creationId xmlns:a16="http://schemas.microsoft.com/office/drawing/2014/main" id="{65A10B47-3416-4F5F-94A9-93672B01C31D}"/>
              </a:ext>
            </a:extLst>
          </p:cNvPr>
          <p:cNvSpPr>
            <a:spLocks noGrp="1"/>
          </p:cNvSpPr>
          <p:nvPr>
            <p:ph idx="1"/>
          </p:nvPr>
        </p:nvSpPr>
        <p:spPr/>
        <p:txBody>
          <a:bodyPr/>
          <a:lstStyle/>
          <a:p>
            <a:r>
              <a:rPr lang="en-US" dirty="0"/>
              <a:t>Suppose you need to “make change” with the fewest number of coins possible. </a:t>
            </a:r>
          </a:p>
          <a:p>
            <a:r>
              <a:rPr lang="en-US" dirty="0"/>
              <a:t>Greedy algorithm:</a:t>
            </a:r>
          </a:p>
          <a:p>
            <a:r>
              <a:rPr lang="en-US" dirty="0">
                <a:solidFill>
                  <a:schemeClr val="accent2"/>
                </a:solidFill>
              </a:rPr>
              <a:t>Take the biggest coin less than the change remaining.</a:t>
            </a:r>
          </a:p>
          <a:p>
            <a:endParaRPr lang="en-US" dirty="0"/>
          </a:p>
          <a:p>
            <a:r>
              <a:rPr lang="en-US" dirty="0"/>
              <a:t>Is the greedy algorithm optimal if you have </a:t>
            </a:r>
          </a:p>
          <a:p>
            <a:r>
              <a:rPr lang="en-US" dirty="0"/>
              <a:t>1 cent coins, 10 cent coins, and 15 cent coins? </a:t>
            </a:r>
          </a:p>
        </p:txBody>
      </p:sp>
    </p:spTree>
    <p:extLst>
      <p:ext uri="{BB962C8B-B14F-4D97-AF65-F5344CB8AC3E}">
        <p14:creationId xmlns:p14="http://schemas.microsoft.com/office/powerpoint/2010/main" val="35683222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1EBBD-35F5-4973-8341-3CC1A9856DE0}"/>
              </a:ext>
            </a:extLst>
          </p:cNvPr>
          <p:cNvSpPr>
            <a:spLocks noGrp="1"/>
          </p:cNvSpPr>
          <p:nvPr>
            <p:ph type="title"/>
          </p:nvPr>
        </p:nvSpPr>
        <p:spPr/>
        <p:txBody>
          <a:bodyPr/>
          <a:lstStyle/>
          <a:p>
            <a:r>
              <a:rPr lang="en-US" dirty="0"/>
              <a:t>Interval Scheduling</a:t>
            </a:r>
          </a:p>
        </p:txBody>
      </p:sp>
      <p:sp>
        <p:nvSpPr>
          <p:cNvPr id="3" name="Content Placeholder 2">
            <a:extLst>
              <a:ext uri="{FF2B5EF4-FFF2-40B4-BE49-F238E27FC236}">
                <a16:creationId xmlns:a16="http://schemas.microsoft.com/office/drawing/2014/main" id="{DDB8710D-C2A1-4505-9708-04693ADA78F9}"/>
              </a:ext>
            </a:extLst>
          </p:cNvPr>
          <p:cNvSpPr>
            <a:spLocks noGrp="1"/>
          </p:cNvSpPr>
          <p:nvPr>
            <p:ph idx="1"/>
          </p:nvPr>
        </p:nvSpPr>
        <p:spPr>
          <a:xfrm>
            <a:off x="575240" y="1463857"/>
            <a:ext cx="11187258" cy="2222096"/>
          </a:xfrm>
        </p:spPr>
        <p:txBody>
          <a:bodyPr/>
          <a:lstStyle/>
          <a:p>
            <a:r>
              <a:rPr lang="en-US" dirty="0"/>
              <a:t>You have a single processor, and a set of jobs with fixed start and end times.</a:t>
            </a:r>
          </a:p>
          <a:p>
            <a:r>
              <a:rPr lang="en-US" dirty="0"/>
              <a:t>Your goal is to maximize the number of jobs you can process.</a:t>
            </a:r>
          </a:p>
          <a:p>
            <a:r>
              <a:rPr lang="en-US" dirty="0"/>
              <a:t>I.e. choose the maximum number of non-overlapping intervals.</a:t>
            </a:r>
          </a:p>
          <a:p>
            <a:endParaRPr lang="en-US" dirty="0"/>
          </a:p>
        </p:txBody>
      </p:sp>
      <p:sp>
        <p:nvSpPr>
          <p:cNvPr id="4" name="Rectangle 3">
            <a:extLst>
              <a:ext uri="{FF2B5EF4-FFF2-40B4-BE49-F238E27FC236}">
                <a16:creationId xmlns:a16="http://schemas.microsoft.com/office/drawing/2014/main" id="{ABF5CEF5-E3A9-45E4-B3E4-4A8881839938}"/>
              </a:ext>
            </a:extLst>
          </p:cNvPr>
          <p:cNvSpPr/>
          <p:nvPr/>
        </p:nvSpPr>
        <p:spPr>
          <a:xfrm>
            <a:off x="1528482" y="3980329"/>
            <a:ext cx="6427694"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39FF9A1-502A-47BF-A2BC-EB5E6356C0C2}"/>
              </a:ext>
            </a:extLst>
          </p:cNvPr>
          <p:cNvSpPr/>
          <p:nvPr/>
        </p:nvSpPr>
        <p:spPr>
          <a:xfrm>
            <a:off x="1882588" y="4444252"/>
            <a:ext cx="3263153"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5A4550C-8C60-4078-A314-0E29112321DC}"/>
              </a:ext>
            </a:extLst>
          </p:cNvPr>
          <p:cNvSpPr/>
          <p:nvPr/>
        </p:nvSpPr>
        <p:spPr>
          <a:xfrm>
            <a:off x="7046261" y="4444252"/>
            <a:ext cx="2312892"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F3E5BD4-2338-473D-A01E-8499819D95B9}"/>
              </a:ext>
            </a:extLst>
          </p:cNvPr>
          <p:cNvSpPr/>
          <p:nvPr/>
        </p:nvSpPr>
        <p:spPr>
          <a:xfrm>
            <a:off x="4271683" y="4888007"/>
            <a:ext cx="3684493"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35FF08D-AA3E-424B-87B5-576C7C8D24EE}"/>
              </a:ext>
            </a:extLst>
          </p:cNvPr>
          <p:cNvSpPr/>
          <p:nvPr/>
        </p:nvSpPr>
        <p:spPr>
          <a:xfrm>
            <a:off x="7490012" y="5300380"/>
            <a:ext cx="2272553"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468319E-DD8E-4CCC-934A-51C077CF2CC7}"/>
              </a:ext>
            </a:extLst>
          </p:cNvPr>
          <p:cNvSpPr/>
          <p:nvPr/>
        </p:nvSpPr>
        <p:spPr>
          <a:xfrm>
            <a:off x="3688976" y="5298136"/>
            <a:ext cx="3316941"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1" name="Rectangle 10">
            <a:extLst>
              <a:ext uri="{FF2B5EF4-FFF2-40B4-BE49-F238E27FC236}">
                <a16:creationId xmlns:a16="http://schemas.microsoft.com/office/drawing/2014/main" id="{285D989F-2B79-42F7-B791-87BA8997BAB8}"/>
              </a:ext>
            </a:extLst>
          </p:cNvPr>
          <p:cNvSpPr/>
          <p:nvPr/>
        </p:nvSpPr>
        <p:spPr>
          <a:xfrm>
            <a:off x="2429436" y="4888007"/>
            <a:ext cx="1259540"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14599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1EBBD-35F5-4973-8341-3CC1A9856DE0}"/>
              </a:ext>
            </a:extLst>
          </p:cNvPr>
          <p:cNvSpPr>
            <a:spLocks noGrp="1"/>
          </p:cNvSpPr>
          <p:nvPr>
            <p:ph type="title"/>
          </p:nvPr>
        </p:nvSpPr>
        <p:spPr/>
        <p:txBody>
          <a:bodyPr/>
          <a:lstStyle/>
          <a:p>
            <a:r>
              <a:rPr lang="en-US" dirty="0"/>
              <a:t>Interval Scheduling</a:t>
            </a:r>
          </a:p>
        </p:txBody>
      </p:sp>
      <p:sp>
        <p:nvSpPr>
          <p:cNvPr id="3" name="Content Placeholder 2">
            <a:extLst>
              <a:ext uri="{FF2B5EF4-FFF2-40B4-BE49-F238E27FC236}">
                <a16:creationId xmlns:a16="http://schemas.microsoft.com/office/drawing/2014/main" id="{DDB8710D-C2A1-4505-9708-04693ADA78F9}"/>
              </a:ext>
            </a:extLst>
          </p:cNvPr>
          <p:cNvSpPr>
            <a:spLocks noGrp="1"/>
          </p:cNvSpPr>
          <p:nvPr>
            <p:ph idx="1"/>
          </p:nvPr>
        </p:nvSpPr>
        <p:spPr>
          <a:xfrm>
            <a:off x="575240" y="1463857"/>
            <a:ext cx="11187258" cy="2222096"/>
          </a:xfrm>
        </p:spPr>
        <p:txBody>
          <a:bodyPr/>
          <a:lstStyle/>
          <a:p>
            <a:r>
              <a:rPr lang="en-US" dirty="0"/>
              <a:t>You have a single processor, and a set of jobs with fixed start and end times.</a:t>
            </a:r>
          </a:p>
          <a:p>
            <a:r>
              <a:rPr lang="en-US" dirty="0"/>
              <a:t>Your goal is to maximize the number of jobs you can process.</a:t>
            </a:r>
          </a:p>
          <a:p>
            <a:r>
              <a:rPr lang="en-US" dirty="0"/>
              <a:t>I.e. choose the maximum number of non-overlapping intervals.</a:t>
            </a:r>
          </a:p>
          <a:p>
            <a:endParaRPr lang="en-US" dirty="0"/>
          </a:p>
        </p:txBody>
      </p:sp>
      <p:sp>
        <p:nvSpPr>
          <p:cNvPr id="4" name="Rectangle 3">
            <a:extLst>
              <a:ext uri="{FF2B5EF4-FFF2-40B4-BE49-F238E27FC236}">
                <a16:creationId xmlns:a16="http://schemas.microsoft.com/office/drawing/2014/main" id="{ABF5CEF5-E3A9-45E4-B3E4-4A8881839938}"/>
              </a:ext>
            </a:extLst>
          </p:cNvPr>
          <p:cNvSpPr/>
          <p:nvPr/>
        </p:nvSpPr>
        <p:spPr>
          <a:xfrm>
            <a:off x="1528482" y="3980329"/>
            <a:ext cx="6427694"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39FF9A1-502A-47BF-A2BC-EB5E6356C0C2}"/>
              </a:ext>
            </a:extLst>
          </p:cNvPr>
          <p:cNvSpPr/>
          <p:nvPr/>
        </p:nvSpPr>
        <p:spPr>
          <a:xfrm>
            <a:off x="1882588" y="4444252"/>
            <a:ext cx="3263153"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5A4550C-8C60-4078-A314-0E29112321DC}"/>
              </a:ext>
            </a:extLst>
          </p:cNvPr>
          <p:cNvSpPr/>
          <p:nvPr/>
        </p:nvSpPr>
        <p:spPr>
          <a:xfrm>
            <a:off x="7046261" y="4444252"/>
            <a:ext cx="2312892"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F3E5BD4-2338-473D-A01E-8499819D95B9}"/>
              </a:ext>
            </a:extLst>
          </p:cNvPr>
          <p:cNvSpPr/>
          <p:nvPr/>
        </p:nvSpPr>
        <p:spPr>
          <a:xfrm>
            <a:off x="4271683" y="4888007"/>
            <a:ext cx="3684493"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35FF08D-AA3E-424B-87B5-576C7C8D24EE}"/>
              </a:ext>
            </a:extLst>
          </p:cNvPr>
          <p:cNvSpPr/>
          <p:nvPr/>
        </p:nvSpPr>
        <p:spPr>
          <a:xfrm>
            <a:off x="7490012" y="5300380"/>
            <a:ext cx="2272553" cy="318247"/>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468319E-DD8E-4CCC-934A-51C077CF2CC7}"/>
              </a:ext>
            </a:extLst>
          </p:cNvPr>
          <p:cNvSpPr/>
          <p:nvPr/>
        </p:nvSpPr>
        <p:spPr>
          <a:xfrm>
            <a:off x="3688976" y="5298136"/>
            <a:ext cx="3316941" cy="318247"/>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1" name="Rectangle 10">
            <a:extLst>
              <a:ext uri="{FF2B5EF4-FFF2-40B4-BE49-F238E27FC236}">
                <a16:creationId xmlns:a16="http://schemas.microsoft.com/office/drawing/2014/main" id="{285D989F-2B79-42F7-B791-87BA8997BAB8}"/>
              </a:ext>
            </a:extLst>
          </p:cNvPr>
          <p:cNvSpPr/>
          <p:nvPr/>
        </p:nvSpPr>
        <p:spPr>
          <a:xfrm>
            <a:off x="2429436" y="4888007"/>
            <a:ext cx="1259540" cy="318247"/>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DB3DE74-4714-432C-9821-4F1EFA831ED3}"/>
              </a:ext>
            </a:extLst>
          </p:cNvPr>
          <p:cNvSpPr txBox="1"/>
          <p:nvPr/>
        </p:nvSpPr>
        <p:spPr>
          <a:xfrm>
            <a:off x="963706" y="5764306"/>
            <a:ext cx="2828365" cy="830997"/>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3 non-overlapping intervals</a:t>
            </a:r>
          </a:p>
        </p:txBody>
      </p:sp>
    </p:spTree>
    <p:extLst>
      <p:ext uri="{BB962C8B-B14F-4D97-AF65-F5344CB8AC3E}">
        <p14:creationId xmlns:p14="http://schemas.microsoft.com/office/powerpoint/2010/main" val="15217487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1EBBD-35F5-4973-8341-3CC1A9856DE0}"/>
              </a:ext>
            </a:extLst>
          </p:cNvPr>
          <p:cNvSpPr>
            <a:spLocks noGrp="1"/>
          </p:cNvSpPr>
          <p:nvPr>
            <p:ph type="title"/>
          </p:nvPr>
        </p:nvSpPr>
        <p:spPr/>
        <p:txBody>
          <a:bodyPr/>
          <a:lstStyle/>
          <a:p>
            <a:r>
              <a:rPr lang="en-US" dirty="0"/>
              <a:t>Interval Scheduling</a:t>
            </a:r>
          </a:p>
        </p:txBody>
      </p:sp>
      <p:sp>
        <p:nvSpPr>
          <p:cNvPr id="3" name="Content Placeholder 2">
            <a:extLst>
              <a:ext uri="{FF2B5EF4-FFF2-40B4-BE49-F238E27FC236}">
                <a16:creationId xmlns:a16="http://schemas.microsoft.com/office/drawing/2014/main" id="{DDB8710D-C2A1-4505-9708-04693ADA78F9}"/>
              </a:ext>
            </a:extLst>
          </p:cNvPr>
          <p:cNvSpPr>
            <a:spLocks noGrp="1"/>
          </p:cNvSpPr>
          <p:nvPr>
            <p:ph idx="1"/>
          </p:nvPr>
        </p:nvSpPr>
        <p:spPr>
          <a:xfrm>
            <a:off x="575240" y="1463857"/>
            <a:ext cx="11187258" cy="2222096"/>
          </a:xfrm>
        </p:spPr>
        <p:txBody>
          <a:bodyPr/>
          <a:lstStyle/>
          <a:p>
            <a:r>
              <a:rPr lang="en-US" dirty="0"/>
              <a:t>You have a single processor, and a set of jobs with fixed start and end times.</a:t>
            </a:r>
          </a:p>
          <a:p>
            <a:r>
              <a:rPr lang="en-US" dirty="0"/>
              <a:t>Your goal is to maximize the number of jobs you can process.</a:t>
            </a:r>
          </a:p>
          <a:p>
            <a:r>
              <a:rPr lang="en-US" dirty="0"/>
              <a:t>I.e. choose the maximum number of non-overlapping intervals.</a:t>
            </a:r>
          </a:p>
          <a:p>
            <a:endParaRPr lang="en-US" dirty="0"/>
          </a:p>
        </p:txBody>
      </p:sp>
      <p:sp>
        <p:nvSpPr>
          <p:cNvPr id="4" name="Rectangle 3">
            <a:extLst>
              <a:ext uri="{FF2B5EF4-FFF2-40B4-BE49-F238E27FC236}">
                <a16:creationId xmlns:a16="http://schemas.microsoft.com/office/drawing/2014/main" id="{ABF5CEF5-E3A9-45E4-B3E4-4A8881839938}"/>
              </a:ext>
            </a:extLst>
          </p:cNvPr>
          <p:cNvSpPr/>
          <p:nvPr/>
        </p:nvSpPr>
        <p:spPr>
          <a:xfrm>
            <a:off x="1528482" y="3980329"/>
            <a:ext cx="6427694"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39FF9A1-502A-47BF-A2BC-EB5E6356C0C2}"/>
              </a:ext>
            </a:extLst>
          </p:cNvPr>
          <p:cNvSpPr/>
          <p:nvPr/>
        </p:nvSpPr>
        <p:spPr>
          <a:xfrm>
            <a:off x="1882588" y="4444252"/>
            <a:ext cx="3263153"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5A4550C-8C60-4078-A314-0E29112321DC}"/>
              </a:ext>
            </a:extLst>
          </p:cNvPr>
          <p:cNvSpPr/>
          <p:nvPr/>
        </p:nvSpPr>
        <p:spPr>
          <a:xfrm>
            <a:off x="7046261" y="4444252"/>
            <a:ext cx="2312892" cy="318247"/>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F3E5BD4-2338-473D-A01E-8499819D95B9}"/>
              </a:ext>
            </a:extLst>
          </p:cNvPr>
          <p:cNvSpPr/>
          <p:nvPr/>
        </p:nvSpPr>
        <p:spPr>
          <a:xfrm>
            <a:off x="4271683" y="4888007"/>
            <a:ext cx="3684493"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35FF08D-AA3E-424B-87B5-576C7C8D24EE}"/>
              </a:ext>
            </a:extLst>
          </p:cNvPr>
          <p:cNvSpPr/>
          <p:nvPr/>
        </p:nvSpPr>
        <p:spPr>
          <a:xfrm>
            <a:off x="7490012" y="5300380"/>
            <a:ext cx="2272553"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468319E-DD8E-4CCC-934A-51C077CF2CC7}"/>
              </a:ext>
            </a:extLst>
          </p:cNvPr>
          <p:cNvSpPr/>
          <p:nvPr/>
        </p:nvSpPr>
        <p:spPr>
          <a:xfrm>
            <a:off x="3688976" y="5298136"/>
            <a:ext cx="3316941" cy="318247"/>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1" name="Rectangle 10">
            <a:extLst>
              <a:ext uri="{FF2B5EF4-FFF2-40B4-BE49-F238E27FC236}">
                <a16:creationId xmlns:a16="http://schemas.microsoft.com/office/drawing/2014/main" id="{285D989F-2B79-42F7-B791-87BA8997BAB8}"/>
              </a:ext>
            </a:extLst>
          </p:cNvPr>
          <p:cNvSpPr/>
          <p:nvPr/>
        </p:nvSpPr>
        <p:spPr>
          <a:xfrm>
            <a:off x="2429436" y="4888007"/>
            <a:ext cx="1259540" cy="318247"/>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1CFAD7F3-AC9D-4E8D-B905-0EB152665EE2}"/>
              </a:ext>
            </a:extLst>
          </p:cNvPr>
          <p:cNvSpPr txBox="1"/>
          <p:nvPr/>
        </p:nvSpPr>
        <p:spPr>
          <a:xfrm>
            <a:off x="963706" y="5764306"/>
            <a:ext cx="3231776" cy="830997"/>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3 other non-overlapping intervals</a:t>
            </a:r>
          </a:p>
        </p:txBody>
      </p:sp>
    </p:spTree>
    <p:extLst>
      <p:ext uri="{BB962C8B-B14F-4D97-AF65-F5344CB8AC3E}">
        <p14:creationId xmlns:p14="http://schemas.microsoft.com/office/powerpoint/2010/main" val="4317287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1EBBD-35F5-4973-8341-3CC1A9856DE0}"/>
              </a:ext>
            </a:extLst>
          </p:cNvPr>
          <p:cNvSpPr>
            <a:spLocks noGrp="1"/>
          </p:cNvSpPr>
          <p:nvPr>
            <p:ph type="title"/>
          </p:nvPr>
        </p:nvSpPr>
        <p:spPr/>
        <p:txBody>
          <a:bodyPr/>
          <a:lstStyle/>
          <a:p>
            <a:r>
              <a:rPr lang="en-US" dirty="0"/>
              <a:t>Interval Scheduling</a:t>
            </a:r>
          </a:p>
        </p:txBody>
      </p:sp>
      <p:sp>
        <p:nvSpPr>
          <p:cNvPr id="3" name="Content Placeholder 2">
            <a:extLst>
              <a:ext uri="{FF2B5EF4-FFF2-40B4-BE49-F238E27FC236}">
                <a16:creationId xmlns:a16="http://schemas.microsoft.com/office/drawing/2014/main" id="{DDB8710D-C2A1-4505-9708-04693ADA78F9}"/>
              </a:ext>
            </a:extLst>
          </p:cNvPr>
          <p:cNvSpPr>
            <a:spLocks noGrp="1"/>
          </p:cNvSpPr>
          <p:nvPr>
            <p:ph idx="1"/>
          </p:nvPr>
        </p:nvSpPr>
        <p:spPr>
          <a:xfrm>
            <a:off x="575240" y="1463857"/>
            <a:ext cx="11187258" cy="2222096"/>
          </a:xfrm>
        </p:spPr>
        <p:txBody>
          <a:bodyPr/>
          <a:lstStyle/>
          <a:p>
            <a:r>
              <a:rPr lang="en-US" dirty="0"/>
              <a:t>You have a single processor, and a set of jobs with fixed start and end times.</a:t>
            </a:r>
          </a:p>
          <a:p>
            <a:r>
              <a:rPr lang="en-US" dirty="0"/>
              <a:t>Your goal is to maximize the number of jobs you can process.</a:t>
            </a:r>
          </a:p>
          <a:p>
            <a:r>
              <a:rPr lang="en-US" dirty="0"/>
              <a:t>I.e. choose the maximum number of non-overlapping intervals.</a:t>
            </a:r>
          </a:p>
          <a:p>
            <a:endParaRPr lang="en-US" dirty="0"/>
          </a:p>
        </p:txBody>
      </p:sp>
      <p:sp>
        <p:nvSpPr>
          <p:cNvPr id="4" name="Rectangle 3">
            <a:extLst>
              <a:ext uri="{FF2B5EF4-FFF2-40B4-BE49-F238E27FC236}">
                <a16:creationId xmlns:a16="http://schemas.microsoft.com/office/drawing/2014/main" id="{ABF5CEF5-E3A9-45E4-B3E4-4A8881839938}"/>
              </a:ext>
            </a:extLst>
          </p:cNvPr>
          <p:cNvSpPr/>
          <p:nvPr/>
        </p:nvSpPr>
        <p:spPr>
          <a:xfrm>
            <a:off x="1528482" y="3980329"/>
            <a:ext cx="6427694"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39FF9A1-502A-47BF-A2BC-EB5E6356C0C2}"/>
              </a:ext>
            </a:extLst>
          </p:cNvPr>
          <p:cNvSpPr/>
          <p:nvPr/>
        </p:nvSpPr>
        <p:spPr>
          <a:xfrm>
            <a:off x="1882588" y="4444252"/>
            <a:ext cx="3263153"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5A4550C-8C60-4078-A314-0E29112321DC}"/>
              </a:ext>
            </a:extLst>
          </p:cNvPr>
          <p:cNvSpPr/>
          <p:nvPr/>
        </p:nvSpPr>
        <p:spPr>
          <a:xfrm>
            <a:off x="7046261" y="4444252"/>
            <a:ext cx="2312892"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F3E5BD4-2338-473D-A01E-8499819D95B9}"/>
              </a:ext>
            </a:extLst>
          </p:cNvPr>
          <p:cNvSpPr/>
          <p:nvPr/>
        </p:nvSpPr>
        <p:spPr>
          <a:xfrm>
            <a:off x="4271683" y="4888007"/>
            <a:ext cx="3684493"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35FF08D-AA3E-424B-87B5-576C7C8D24EE}"/>
              </a:ext>
            </a:extLst>
          </p:cNvPr>
          <p:cNvSpPr/>
          <p:nvPr/>
        </p:nvSpPr>
        <p:spPr>
          <a:xfrm>
            <a:off x="7490012" y="5300380"/>
            <a:ext cx="2272553"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468319E-DD8E-4CCC-934A-51C077CF2CC7}"/>
              </a:ext>
            </a:extLst>
          </p:cNvPr>
          <p:cNvSpPr/>
          <p:nvPr/>
        </p:nvSpPr>
        <p:spPr>
          <a:xfrm>
            <a:off x="3688976" y="5298136"/>
            <a:ext cx="3316941"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1" name="Rectangle 10">
            <a:extLst>
              <a:ext uri="{FF2B5EF4-FFF2-40B4-BE49-F238E27FC236}">
                <a16:creationId xmlns:a16="http://schemas.microsoft.com/office/drawing/2014/main" id="{285D989F-2B79-42F7-B791-87BA8997BAB8}"/>
              </a:ext>
            </a:extLst>
          </p:cNvPr>
          <p:cNvSpPr/>
          <p:nvPr/>
        </p:nvSpPr>
        <p:spPr>
          <a:xfrm>
            <a:off x="2429436" y="4888007"/>
            <a:ext cx="1259540"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1141653-EAA8-40A6-9C6A-E52E56839AA1}"/>
                  </a:ext>
                </a:extLst>
              </p:cNvPr>
              <p:cNvSpPr txBox="1"/>
              <p:nvPr/>
            </p:nvSpPr>
            <p:spPr>
              <a:xfrm>
                <a:off x="878541" y="5732921"/>
                <a:ext cx="8386483" cy="830997"/>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OPT is 3 – there is no way to have </a:t>
                </a:r>
                <a14:m>
                  <m:oMath xmlns:m="http://schemas.openxmlformats.org/officeDocument/2006/math">
                    <m:r>
                      <a:rPr lang="en-US" sz="2400" b="0" i="1" smtClean="0">
                        <a:latin typeface="Cambria Math" panose="02040503050406030204" pitchFamily="18" charset="0"/>
                        <a:cs typeface="Segoe UI Semilight" panose="020B0402040204020203" pitchFamily="34" charset="0"/>
                      </a:rPr>
                      <m:t>4</m:t>
                    </m:r>
                  </m:oMath>
                </a14:m>
                <a:r>
                  <a:rPr lang="en-US" sz="2400" dirty="0">
                    <a:latin typeface="Segoe UI Semilight" panose="020B0402040204020203" pitchFamily="34" charset="0"/>
                    <a:cs typeface="Segoe UI Semilight" panose="020B0402040204020203" pitchFamily="34" charset="0"/>
                  </a:rPr>
                  <a:t> non-overlapping intervals; both the red and purple solutions are equally good.</a:t>
                </a:r>
              </a:p>
            </p:txBody>
          </p:sp>
        </mc:Choice>
        <mc:Fallback xmlns="">
          <p:sp>
            <p:nvSpPr>
              <p:cNvPr id="8" name="TextBox 7">
                <a:extLst>
                  <a:ext uri="{FF2B5EF4-FFF2-40B4-BE49-F238E27FC236}">
                    <a16:creationId xmlns:a16="http://schemas.microsoft.com/office/drawing/2014/main" id="{C1141653-EAA8-40A6-9C6A-E52E56839AA1}"/>
                  </a:ext>
                </a:extLst>
              </p:cNvPr>
              <p:cNvSpPr txBox="1">
                <a:spLocks noRot="1" noChangeAspect="1" noMove="1" noResize="1" noEditPoints="1" noAdjustHandles="1" noChangeArrowheads="1" noChangeShapeType="1" noTextEdit="1"/>
              </p:cNvSpPr>
              <p:nvPr/>
            </p:nvSpPr>
            <p:spPr>
              <a:xfrm>
                <a:off x="878541" y="5732921"/>
                <a:ext cx="8386483" cy="830997"/>
              </a:xfrm>
              <a:prstGeom prst="rect">
                <a:avLst/>
              </a:prstGeom>
              <a:blipFill>
                <a:blip r:embed="rId2"/>
                <a:stretch>
                  <a:fillRect l="-1090" t="-5109" r="-1962" b="-16058"/>
                </a:stretch>
              </a:blipFill>
            </p:spPr>
            <p:txBody>
              <a:bodyPr/>
              <a:lstStyle/>
              <a:p>
                <a:r>
                  <a:rPr lang="en-US">
                    <a:noFill/>
                  </a:rPr>
                  <a:t> </a:t>
                </a:r>
              </a:p>
            </p:txBody>
          </p:sp>
        </mc:Fallback>
      </mc:AlternateContent>
    </p:spTree>
    <p:extLst>
      <p:ext uri="{BB962C8B-B14F-4D97-AF65-F5344CB8AC3E}">
        <p14:creationId xmlns:p14="http://schemas.microsoft.com/office/powerpoint/2010/main" val="2792782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BFF3-A39C-41EF-B218-EDA5612E007C}"/>
              </a:ext>
            </a:extLst>
          </p:cNvPr>
          <p:cNvSpPr>
            <a:spLocks noGrp="1"/>
          </p:cNvSpPr>
          <p:nvPr>
            <p:ph type="title"/>
          </p:nvPr>
        </p:nvSpPr>
        <p:spPr/>
        <p:txBody>
          <a:bodyPr/>
          <a:lstStyle/>
          <a:p>
            <a:r>
              <a:rPr lang="en-US" dirty="0"/>
              <a:t>Greedy Algorithms</a:t>
            </a:r>
          </a:p>
        </p:txBody>
      </p:sp>
      <p:sp>
        <p:nvSpPr>
          <p:cNvPr id="6" name="Text Placeholder 5">
            <a:extLst>
              <a:ext uri="{FF2B5EF4-FFF2-40B4-BE49-F238E27FC236}">
                <a16:creationId xmlns:a16="http://schemas.microsoft.com/office/drawing/2014/main" id="{60B16E49-4706-477B-B6FB-05E69B250AE6}"/>
              </a:ext>
            </a:extLst>
          </p:cNvPr>
          <p:cNvSpPr>
            <a:spLocks noGrp="1"/>
          </p:cNvSpPr>
          <p:nvPr>
            <p:ph type="body" idx="1"/>
          </p:nvPr>
        </p:nvSpPr>
        <p:spPr/>
        <p:txBody>
          <a:bodyPr/>
          <a:lstStyle/>
          <a:p>
            <a:r>
              <a:rPr lang="en-US" dirty="0"/>
              <a:t>Pros</a:t>
            </a:r>
          </a:p>
        </p:txBody>
      </p:sp>
      <p:sp>
        <p:nvSpPr>
          <p:cNvPr id="7" name="Content Placeholder 6">
            <a:extLst>
              <a:ext uri="{FF2B5EF4-FFF2-40B4-BE49-F238E27FC236}">
                <a16:creationId xmlns:a16="http://schemas.microsoft.com/office/drawing/2014/main" id="{FE59DD5F-21B2-4D7F-B9F4-6F7767A43CF4}"/>
              </a:ext>
            </a:extLst>
          </p:cNvPr>
          <p:cNvSpPr>
            <a:spLocks noGrp="1"/>
          </p:cNvSpPr>
          <p:nvPr>
            <p:ph sz="half" idx="13"/>
          </p:nvPr>
        </p:nvSpPr>
        <p:spPr/>
        <p:txBody>
          <a:bodyPr/>
          <a:lstStyle/>
          <a:p>
            <a:r>
              <a:rPr lang="en-US" dirty="0"/>
              <a:t>Simple</a:t>
            </a:r>
          </a:p>
          <a:p>
            <a:endParaRPr lang="en-US" dirty="0"/>
          </a:p>
          <a:p>
            <a:endParaRPr lang="en-US" dirty="0"/>
          </a:p>
        </p:txBody>
      </p:sp>
      <p:sp>
        <p:nvSpPr>
          <p:cNvPr id="8" name="Text Placeholder 7">
            <a:extLst>
              <a:ext uri="{FF2B5EF4-FFF2-40B4-BE49-F238E27FC236}">
                <a16:creationId xmlns:a16="http://schemas.microsoft.com/office/drawing/2014/main" id="{480CD3E0-0B0A-4F10-8EF3-9E49862FAFA6}"/>
              </a:ext>
            </a:extLst>
          </p:cNvPr>
          <p:cNvSpPr>
            <a:spLocks noGrp="1"/>
          </p:cNvSpPr>
          <p:nvPr>
            <p:ph type="body" idx="14"/>
          </p:nvPr>
        </p:nvSpPr>
        <p:spPr/>
        <p:txBody>
          <a:bodyPr/>
          <a:lstStyle/>
          <a:p>
            <a:r>
              <a:rPr lang="en-US" dirty="0"/>
              <a:t>Cons</a:t>
            </a:r>
          </a:p>
        </p:txBody>
      </p:sp>
      <p:sp>
        <p:nvSpPr>
          <p:cNvPr id="9" name="Content Placeholder 8">
            <a:extLst>
              <a:ext uri="{FF2B5EF4-FFF2-40B4-BE49-F238E27FC236}">
                <a16:creationId xmlns:a16="http://schemas.microsoft.com/office/drawing/2014/main" id="{57FC6177-2BE6-4406-AD21-1CF03887CE3A}"/>
              </a:ext>
            </a:extLst>
          </p:cNvPr>
          <p:cNvSpPr>
            <a:spLocks noGrp="1"/>
          </p:cNvSpPr>
          <p:nvPr>
            <p:ph sz="half" idx="15"/>
          </p:nvPr>
        </p:nvSpPr>
        <p:spPr/>
        <p:txBody>
          <a:bodyPr/>
          <a:lstStyle/>
          <a:p>
            <a:r>
              <a:rPr lang="en-US" dirty="0"/>
              <a:t>Rarely correct</a:t>
            </a:r>
          </a:p>
          <a:p>
            <a:endParaRPr lang="en-US" dirty="0"/>
          </a:p>
          <a:p>
            <a:r>
              <a:rPr lang="en-US" dirty="0"/>
              <a:t>Often multiple equally intuitive options</a:t>
            </a:r>
          </a:p>
          <a:p>
            <a:endParaRPr lang="en-US" dirty="0"/>
          </a:p>
          <a:p>
            <a:r>
              <a:rPr lang="en-US" dirty="0"/>
              <a:t>Hard to prove correct</a:t>
            </a:r>
          </a:p>
          <a:p>
            <a:pPr lvl="1"/>
            <a:r>
              <a:rPr lang="en-US" dirty="0"/>
              <a:t>Usually need a fancy “structural result”</a:t>
            </a:r>
          </a:p>
          <a:p>
            <a:pPr lvl="1"/>
            <a:r>
              <a:rPr lang="en-US" dirty="0"/>
              <a:t>Or complicated proof by contradiction</a:t>
            </a:r>
          </a:p>
          <a:p>
            <a:pPr lvl="1"/>
            <a:endParaRPr lang="en-US" dirty="0"/>
          </a:p>
        </p:txBody>
      </p:sp>
      <p:sp>
        <p:nvSpPr>
          <p:cNvPr id="10" name="TextBox 9">
            <a:extLst>
              <a:ext uri="{FF2B5EF4-FFF2-40B4-BE49-F238E27FC236}">
                <a16:creationId xmlns:a16="http://schemas.microsoft.com/office/drawing/2014/main" id="{8D60E4FD-597F-43A9-9B43-0A32EA06DEA3}"/>
              </a:ext>
            </a:extLst>
          </p:cNvPr>
          <p:cNvSpPr txBox="1"/>
          <p:nvPr/>
        </p:nvSpPr>
        <p:spPr>
          <a:xfrm rot="10800000" flipH="1" flipV="1">
            <a:off x="3672058" y="3946290"/>
            <a:ext cx="2423942" cy="954107"/>
          </a:xfrm>
          <a:prstGeom prst="rect">
            <a:avLst/>
          </a:prstGeom>
          <a:noFill/>
          <a:ln w="28575">
            <a:solidFill>
              <a:schemeClr val="accent2"/>
            </a:solidFill>
          </a:ln>
        </p:spPr>
        <p:txBody>
          <a:bodyPr wrap="square" rtlCol="0">
            <a:spAutoFit/>
          </a:bodyPr>
          <a:lstStyle/>
          <a:p>
            <a:r>
              <a:rPr lang="en-US" sz="2800" dirty="0">
                <a:latin typeface="Segoe UI Semilight" panose="020B0402040204020203" pitchFamily="34" charset="0"/>
                <a:cs typeface="Segoe UI Semilight" panose="020B0402040204020203" pitchFamily="34" charset="0"/>
              </a:rPr>
              <a:t>Need to focus on proofs!</a:t>
            </a:r>
          </a:p>
        </p:txBody>
      </p:sp>
    </p:spTree>
    <p:extLst>
      <p:ext uri="{BB962C8B-B14F-4D97-AF65-F5344CB8AC3E}">
        <p14:creationId xmlns:p14="http://schemas.microsoft.com/office/powerpoint/2010/main" val="1435210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EC0E3-B6F5-4F14-B8E9-8454A1A80FD1}"/>
              </a:ext>
            </a:extLst>
          </p:cNvPr>
          <p:cNvSpPr>
            <a:spLocks noGrp="1"/>
          </p:cNvSpPr>
          <p:nvPr>
            <p:ph type="title"/>
          </p:nvPr>
        </p:nvSpPr>
        <p:spPr/>
        <p:txBody>
          <a:bodyPr/>
          <a:lstStyle/>
          <a:p>
            <a:r>
              <a:rPr lang="en-US" dirty="0"/>
              <a:t>Greedy Ideas</a:t>
            </a:r>
          </a:p>
        </p:txBody>
      </p:sp>
      <p:sp>
        <p:nvSpPr>
          <p:cNvPr id="3" name="Content Placeholder 2">
            <a:extLst>
              <a:ext uri="{FF2B5EF4-FFF2-40B4-BE49-F238E27FC236}">
                <a16:creationId xmlns:a16="http://schemas.microsoft.com/office/drawing/2014/main" id="{2E6379F6-0E9B-4A9F-AA0D-D2826D04FD52}"/>
              </a:ext>
            </a:extLst>
          </p:cNvPr>
          <p:cNvSpPr>
            <a:spLocks noGrp="1"/>
          </p:cNvSpPr>
          <p:nvPr>
            <p:ph idx="1"/>
          </p:nvPr>
        </p:nvSpPr>
        <p:spPr/>
        <p:txBody>
          <a:bodyPr/>
          <a:lstStyle/>
          <a:p>
            <a:r>
              <a:rPr lang="en-US" dirty="0"/>
              <a:t>What ordering should we use?</a:t>
            </a:r>
          </a:p>
          <a:p>
            <a:endParaRPr lang="en-US" dirty="0"/>
          </a:p>
          <a:p>
            <a:r>
              <a:rPr lang="en-US" dirty="0"/>
              <a:t>Think of </a:t>
            </a:r>
            <a:r>
              <a:rPr lang="en-US" b="1" dirty="0"/>
              <a:t>at least two </a:t>
            </a:r>
            <a:r>
              <a:rPr lang="en-US" dirty="0"/>
              <a:t>orderings you think might work.</a:t>
            </a:r>
            <a:endParaRPr lang="en-US" b="1" dirty="0"/>
          </a:p>
        </p:txBody>
      </p:sp>
    </p:spTree>
    <p:extLst>
      <p:ext uri="{BB962C8B-B14F-4D97-AF65-F5344CB8AC3E}">
        <p14:creationId xmlns:p14="http://schemas.microsoft.com/office/powerpoint/2010/main" val="19207583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69C7C-6ADE-47AB-A151-0FA78F47E823}"/>
              </a:ext>
            </a:extLst>
          </p:cNvPr>
          <p:cNvSpPr>
            <a:spLocks noGrp="1"/>
          </p:cNvSpPr>
          <p:nvPr>
            <p:ph type="title"/>
          </p:nvPr>
        </p:nvSpPr>
        <p:spPr/>
        <p:txBody>
          <a:bodyPr/>
          <a:lstStyle/>
          <a:p>
            <a:r>
              <a:rPr lang="en-US" dirty="0"/>
              <a:t>Greedy Algorithm</a:t>
            </a:r>
          </a:p>
        </p:txBody>
      </p:sp>
      <p:sp>
        <p:nvSpPr>
          <p:cNvPr id="3" name="Content Placeholder 2">
            <a:extLst>
              <a:ext uri="{FF2B5EF4-FFF2-40B4-BE49-F238E27FC236}">
                <a16:creationId xmlns:a16="http://schemas.microsoft.com/office/drawing/2014/main" id="{D6A6F988-A17F-40F6-82FF-C4D6BB0EF41F}"/>
              </a:ext>
            </a:extLst>
          </p:cNvPr>
          <p:cNvSpPr>
            <a:spLocks noGrp="1"/>
          </p:cNvSpPr>
          <p:nvPr>
            <p:ph idx="1"/>
          </p:nvPr>
        </p:nvSpPr>
        <p:spPr/>
        <p:txBody>
          <a:bodyPr/>
          <a:lstStyle/>
          <a:p>
            <a:r>
              <a:rPr lang="en-US" dirty="0"/>
              <a:t>Some possibilities</a:t>
            </a:r>
          </a:p>
          <a:p>
            <a:r>
              <a:rPr lang="en-US" dirty="0"/>
              <a:t>Earliest end time (add if no overlap with previous selected)</a:t>
            </a:r>
          </a:p>
          <a:p>
            <a:r>
              <a:rPr lang="en-US" dirty="0"/>
              <a:t>Latest end time </a:t>
            </a:r>
          </a:p>
          <a:p>
            <a:r>
              <a:rPr lang="en-US" dirty="0"/>
              <a:t>Earliest start time</a:t>
            </a:r>
          </a:p>
          <a:p>
            <a:r>
              <a:rPr lang="en-US" dirty="0"/>
              <a:t>Latest start time</a:t>
            </a:r>
          </a:p>
          <a:p>
            <a:r>
              <a:rPr lang="en-US" dirty="0"/>
              <a:t>Shortest interval </a:t>
            </a:r>
          </a:p>
          <a:p>
            <a:r>
              <a:rPr lang="en-US" dirty="0"/>
              <a:t>Fewest overlaps (with remaining intervals)</a:t>
            </a:r>
          </a:p>
          <a:p>
            <a:endParaRPr lang="en-US" dirty="0"/>
          </a:p>
        </p:txBody>
      </p:sp>
    </p:spTree>
    <p:extLst>
      <p:ext uri="{BB962C8B-B14F-4D97-AF65-F5344CB8AC3E}">
        <p14:creationId xmlns:p14="http://schemas.microsoft.com/office/powerpoint/2010/main" val="29643427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3EDA0-55D8-446D-903D-58F7CEF46A25}"/>
              </a:ext>
            </a:extLst>
          </p:cNvPr>
          <p:cNvSpPr>
            <a:spLocks noGrp="1"/>
          </p:cNvSpPr>
          <p:nvPr>
            <p:ph type="title"/>
          </p:nvPr>
        </p:nvSpPr>
        <p:spPr/>
        <p:txBody>
          <a:bodyPr/>
          <a:lstStyle/>
          <a:p>
            <a:r>
              <a:rPr lang="en-US" dirty="0"/>
              <a:t>Greedy</a:t>
            </a:r>
          </a:p>
        </p:txBody>
      </p:sp>
      <p:sp>
        <p:nvSpPr>
          <p:cNvPr id="3" name="Content Placeholder 2">
            <a:extLst>
              <a:ext uri="{FF2B5EF4-FFF2-40B4-BE49-F238E27FC236}">
                <a16:creationId xmlns:a16="http://schemas.microsoft.com/office/drawing/2014/main" id="{E3A0E781-E346-4125-87BB-C9B29DD3EFAB}"/>
              </a:ext>
            </a:extLst>
          </p:cNvPr>
          <p:cNvSpPr>
            <a:spLocks noGrp="1"/>
          </p:cNvSpPr>
          <p:nvPr>
            <p:ph idx="1"/>
          </p:nvPr>
        </p:nvSpPr>
        <p:spPr/>
        <p:txBody>
          <a:bodyPr/>
          <a:lstStyle/>
          <a:p>
            <a:r>
              <a:rPr lang="en-US" dirty="0"/>
              <a:t>That list slide is the real difficulty with greedy algorithms.</a:t>
            </a:r>
          </a:p>
          <a:p>
            <a:r>
              <a:rPr lang="en-US" dirty="0"/>
              <a:t>All of those look at least somewhat plausible at first glance.</a:t>
            </a:r>
          </a:p>
          <a:p>
            <a:endParaRPr lang="en-US" dirty="0"/>
          </a:p>
          <a:p>
            <a:r>
              <a:rPr lang="en-US" dirty="0"/>
              <a:t>With MSTs that was fine – lots of ideas work! </a:t>
            </a:r>
          </a:p>
          <a:p>
            <a:r>
              <a:rPr lang="en-US" dirty="0"/>
              <a:t>It’s not fine here.</a:t>
            </a:r>
          </a:p>
          <a:p>
            <a:endParaRPr lang="en-US" dirty="0"/>
          </a:p>
          <a:p>
            <a:r>
              <a:rPr lang="en-US" dirty="0"/>
              <a:t>As a first step – try to find counter-examples </a:t>
            </a:r>
            <a:r>
              <a:rPr lang="en-US"/>
              <a:t>to narrow down</a:t>
            </a:r>
            <a:endParaRPr lang="en-US" dirty="0"/>
          </a:p>
        </p:txBody>
      </p:sp>
    </p:spTree>
    <p:extLst>
      <p:ext uri="{BB962C8B-B14F-4D97-AF65-F5344CB8AC3E}">
        <p14:creationId xmlns:p14="http://schemas.microsoft.com/office/powerpoint/2010/main" val="22650552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69C7C-6ADE-47AB-A151-0FA78F47E823}"/>
              </a:ext>
            </a:extLst>
          </p:cNvPr>
          <p:cNvSpPr>
            <a:spLocks noGrp="1"/>
          </p:cNvSpPr>
          <p:nvPr>
            <p:ph type="title"/>
          </p:nvPr>
        </p:nvSpPr>
        <p:spPr/>
        <p:txBody>
          <a:bodyPr/>
          <a:lstStyle/>
          <a:p>
            <a:r>
              <a:rPr lang="en-US" dirty="0"/>
              <a:t>Greedy Algorithm</a:t>
            </a:r>
          </a:p>
        </p:txBody>
      </p:sp>
      <p:sp>
        <p:nvSpPr>
          <p:cNvPr id="3" name="Content Placeholder 2">
            <a:extLst>
              <a:ext uri="{FF2B5EF4-FFF2-40B4-BE49-F238E27FC236}">
                <a16:creationId xmlns:a16="http://schemas.microsoft.com/office/drawing/2014/main" id="{D6A6F988-A17F-40F6-82FF-C4D6BB0EF41F}"/>
              </a:ext>
            </a:extLst>
          </p:cNvPr>
          <p:cNvSpPr>
            <a:spLocks noGrp="1"/>
          </p:cNvSpPr>
          <p:nvPr>
            <p:ph idx="1"/>
          </p:nvPr>
        </p:nvSpPr>
        <p:spPr/>
        <p:txBody>
          <a:bodyPr/>
          <a:lstStyle/>
          <a:p>
            <a:endParaRPr lang="en-US" dirty="0"/>
          </a:p>
          <a:p>
            <a:r>
              <a:rPr lang="en-US" dirty="0"/>
              <a:t>Earliest end time (add if no overlap with previous selected)</a:t>
            </a:r>
          </a:p>
          <a:p>
            <a:r>
              <a:rPr lang="en-US" dirty="0"/>
              <a:t>Latest end time </a:t>
            </a:r>
          </a:p>
          <a:p>
            <a:r>
              <a:rPr lang="en-US" dirty="0"/>
              <a:t>Earliest start time</a:t>
            </a:r>
          </a:p>
          <a:p>
            <a:r>
              <a:rPr lang="en-US" dirty="0"/>
              <a:t>Latest start time</a:t>
            </a:r>
          </a:p>
          <a:p>
            <a:r>
              <a:rPr lang="en-US" dirty="0"/>
              <a:t>Shortest interval </a:t>
            </a:r>
          </a:p>
          <a:p>
            <a:r>
              <a:rPr lang="en-US" dirty="0"/>
              <a:t>Fewest overlaps (with remaining intervals)</a:t>
            </a:r>
          </a:p>
          <a:p>
            <a:endParaRPr lang="en-US" dirty="0"/>
          </a:p>
        </p:txBody>
      </p:sp>
    </p:spTree>
    <p:extLst>
      <p:ext uri="{BB962C8B-B14F-4D97-AF65-F5344CB8AC3E}">
        <p14:creationId xmlns:p14="http://schemas.microsoft.com/office/powerpoint/2010/main" val="3138834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5C9FA-DA4B-4E3D-8138-194F9FD91DDA}"/>
              </a:ext>
            </a:extLst>
          </p:cNvPr>
          <p:cNvSpPr>
            <a:spLocks noGrp="1"/>
          </p:cNvSpPr>
          <p:nvPr>
            <p:ph type="title"/>
          </p:nvPr>
        </p:nvSpPr>
        <p:spPr/>
        <p:txBody>
          <a:bodyPr/>
          <a:lstStyle/>
          <a:p>
            <a:r>
              <a:rPr lang="en-US" dirty="0"/>
              <a:t>Take Earliest Start Time – Counter Example</a:t>
            </a:r>
          </a:p>
        </p:txBody>
      </p:sp>
      <p:sp>
        <p:nvSpPr>
          <p:cNvPr id="4" name="Rectangle 3">
            <a:extLst>
              <a:ext uri="{FF2B5EF4-FFF2-40B4-BE49-F238E27FC236}">
                <a16:creationId xmlns:a16="http://schemas.microsoft.com/office/drawing/2014/main" id="{860B37EB-FC36-4052-BA7A-B22FDBB3C9D1}"/>
              </a:ext>
            </a:extLst>
          </p:cNvPr>
          <p:cNvSpPr/>
          <p:nvPr/>
        </p:nvSpPr>
        <p:spPr>
          <a:xfrm>
            <a:off x="659802" y="1755289"/>
            <a:ext cx="6427694"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1C696827-9841-49C0-8A18-68E553A5F44B}"/>
              </a:ext>
            </a:extLst>
          </p:cNvPr>
          <p:cNvSpPr/>
          <p:nvPr/>
        </p:nvSpPr>
        <p:spPr>
          <a:xfrm>
            <a:off x="1013908" y="2203972"/>
            <a:ext cx="3263153"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D653F98-431A-4737-B9B4-4E1404DECB2B}"/>
              </a:ext>
            </a:extLst>
          </p:cNvPr>
          <p:cNvSpPr/>
          <p:nvPr/>
        </p:nvSpPr>
        <p:spPr>
          <a:xfrm>
            <a:off x="4478766" y="2184699"/>
            <a:ext cx="2312892"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915942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5C9FA-DA4B-4E3D-8138-194F9FD91DDA}"/>
              </a:ext>
            </a:extLst>
          </p:cNvPr>
          <p:cNvSpPr>
            <a:spLocks noGrp="1"/>
          </p:cNvSpPr>
          <p:nvPr>
            <p:ph type="title"/>
          </p:nvPr>
        </p:nvSpPr>
        <p:spPr/>
        <p:txBody>
          <a:bodyPr/>
          <a:lstStyle/>
          <a:p>
            <a:r>
              <a:rPr lang="en-US" dirty="0"/>
              <a:t>Take Earliest Start Time – Counter Example</a:t>
            </a:r>
          </a:p>
        </p:txBody>
      </p:sp>
      <p:sp>
        <p:nvSpPr>
          <p:cNvPr id="3" name="Content Placeholder 2">
            <a:extLst>
              <a:ext uri="{FF2B5EF4-FFF2-40B4-BE49-F238E27FC236}">
                <a16:creationId xmlns:a16="http://schemas.microsoft.com/office/drawing/2014/main" id="{02451CFF-F3CA-48B9-A7E5-F6B9656098A4}"/>
              </a:ext>
            </a:extLst>
          </p:cNvPr>
          <p:cNvSpPr>
            <a:spLocks noGrp="1"/>
          </p:cNvSpPr>
          <p:nvPr>
            <p:ph idx="1"/>
          </p:nvPr>
        </p:nvSpPr>
        <p:spPr>
          <a:xfrm>
            <a:off x="575240" y="3078481"/>
            <a:ext cx="11187258" cy="3230880"/>
          </a:xfrm>
        </p:spPr>
        <p:txBody>
          <a:bodyPr/>
          <a:lstStyle/>
          <a:p>
            <a:r>
              <a:rPr lang="en-US" dirty="0"/>
              <a:t>Taking the one with the earliest start time doesn’t give us the best answer. </a:t>
            </a:r>
          </a:p>
        </p:txBody>
      </p:sp>
      <p:sp>
        <p:nvSpPr>
          <p:cNvPr id="4" name="Rectangle 3">
            <a:extLst>
              <a:ext uri="{FF2B5EF4-FFF2-40B4-BE49-F238E27FC236}">
                <a16:creationId xmlns:a16="http://schemas.microsoft.com/office/drawing/2014/main" id="{860B37EB-FC36-4052-BA7A-B22FDBB3C9D1}"/>
              </a:ext>
            </a:extLst>
          </p:cNvPr>
          <p:cNvSpPr/>
          <p:nvPr/>
        </p:nvSpPr>
        <p:spPr>
          <a:xfrm>
            <a:off x="659802" y="1755289"/>
            <a:ext cx="6427694" cy="318247"/>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1C696827-9841-49C0-8A18-68E553A5F44B}"/>
              </a:ext>
            </a:extLst>
          </p:cNvPr>
          <p:cNvSpPr/>
          <p:nvPr/>
        </p:nvSpPr>
        <p:spPr>
          <a:xfrm>
            <a:off x="1013908" y="2203972"/>
            <a:ext cx="3263153" cy="318247"/>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D653F98-431A-4737-B9B4-4E1404DECB2B}"/>
              </a:ext>
            </a:extLst>
          </p:cNvPr>
          <p:cNvSpPr/>
          <p:nvPr/>
        </p:nvSpPr>
        <p:spPr>
          <a:xfrm>
            <a:off x="4478766" y="2184699"/>
            <a:ext cx="2312892" cy="318247"/>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DBEFE31-E7E1-4E71-9099-4D40CBF7D3F1}"/>
              </a:ext>
            </a:extLst>
          </p:cNvPr>
          <p:cNvSpPr txBox="1"/>
          <p:nvPr/>
        </p:nvSpPr>
        <p:spPr>
          <a:xfrm>
            <a:off x="7178040" y="1611871"/>
            <a:ext cx="2941320" cy="461665"/>
          </a:xfrm>
          <a:prstGeom prst="rect">
            <a:avLst/>
          </a:prstGeom>
          <a:noFill/>
        </p:spPr>
        <p:txBody>
          <a:bodyPr wrap="square" rtlCol="0">
            <a:spAutoFit/>
          </a:bodyPr>
          <a:lstStyle/>
          <a:p>
            <a:r>
              <a:rPr lang="en-US" sz="2400" dirty="0">
                <a:solidFill>
                  <a:schemeClr val="accent3"/>
                </a:solidFill>
                <a:latin typeface="Segoe UI Semilight" panose="020B0402040204020203" pitchFamily="34" charset="0"/>
                <a:cs typeface="Segoe UI Semilight" panose="020B0402040204020203" pitchFamily="34" charset="0"/>
              </a:rPr>
              <a:t>Algorithm finds</a:t>
            </a:r>
          </a:p>
        </p:txBody>
      </p:sp>
      <p:sp>
        <p:nvSpPr>
          <p:cNvPr id="8" name="TextBox 7">
            <a:extLst>
              <a:ext uri="{FF2B5EF4-FFF2-40B4-BE49-F238E27FC236}">
                <a16:creationId xmlns:a16="http://schemas.microsoft.com/office/drawing/2014/main" id="{A7589CB8-CC9F-49EE-83E5-0E27F2510B11}"/>
              </a:ext>
            </a:extLst>
          </p:cNvPr>
          <p:cNvSpPr txBox="1"/>
          <p:nvPr/>
        </p:nvSpPr>
        <p:spPr>
          <a:xfrm>
            <a:off x="7178040" y="2035478"/>
            <a:ext cx="2941320" cy="461665"/>
          </a:xfrm>
          <a:prstGeom prst="rect">
            <a:avLst/>
          </a:prstGeom>
          <a:noFill/>
        </p:spPr>
        <p:txBody>
          <a:bodyPr wrap="square" rtlCol="0">
            <a:spAutoFit/>
          </a:bodyPr>
          <a:lstStyle/>
          <a:p>
            <a:r>
              <a:rPr lang="en-US" sz="2400" dirty="0">
                <a:solidFill>
                  <a:srgbClr val="FFC000"/>
                </a:solidFill>
                <a:latin typeface="Segoe UI Semilight" panose="020B0402040204020203" pitchFamily="34" charset="0"/>
                <a:cs typeface="Segoe UI Semilight" panose="020B0402040204020203" pitchFamily="34" charset="0"/>
              </a:rPr>
              <a:t>Optimum</a:t>
            </a:r>
          </a:p>
        </p:txBody>
      </p:sp>
    </p:spTree>
    <p:extLst>
      <p:ext uri="{BB962C8B-B14F-4D97-AF65-F5344CB8AC3E}">
        <p14:creationId xmlns:p14="http://schemas.microsoft.com/office/powerpoint/2010/main" val="15928851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9C984-50A1-4F1A-8BBF-919F5E110804}"/>
              </a:ext>
            </a:extLst>
          </p:cNvPr>
          <p:cNvSpPr>
            <a:spLocks noGrp="1"/>
          </p:cNvSpPr>
          <p:nvPr>
            <p:ph type="title"/>
          </p:nvPr>
        </p:nvSpPr>
        <p:spPr/>
        <p:txBody>
          <a:bodyPr/>
          <a:lstStyle/>
          <a:p>
            <a:r>
              <a:rPr lang="en-US" dirty="0"/>
              <a:t>Shortest Interval</a:t>
            </a:r>
          </a:p>
        </p:txBody>
      </p:sp>
      <p:sp>
        <p:nvSpPr>
          <p:cNvPr id="4" name="Rectangle 3">
            <a:extLst>
              <a:ext uri="{FF2B5EF4-FFF2-40B4-BE49-F238E27FC236}">
                <a16:creationId xmlns:a16="http://schemas.microsoft.com/office/drawing/2014/main" id="{BE3BB4A3-22E8-4064-A277-5ABCD4FC97D0}"/>
              </a:ext>
            </a:extLst>
          </p:cNvPr>
          <p:cNvSpPr/>
          <p:nvPr/>
        </p:nvSpPr>
        <p:spPr>
          <a:xfrm>
            <a:off x="3489960" y="1755289"/>
            <a:ext cx="1379220"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162DB0CD-C142-47C7-86B3-1C7EA115AE0A}"/>
              </a:ext>
            </a:extLst>
          </p:cNvPr>
          <p:cNvSpPr/>
          <p:nvPr/>
        </p:nvSpPr>
        <p:spPr>
          <a:xfrm>
            <a:off x="659802" y="2189181"/>
            <a:ext cx="3263153"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B65643E-1113-4F9A-8F22-D2E4703E79B3}"/>
              </a:ext>
            </a:extLst>
          </p:cNvPr>
          <p:cNvSpPr/>
          <p:nvPr/>
        </p:nvSpPr>
        <p:spPr>
          <a:xfrm>
            <a:off x="4478766" y="2184699"/>
            <a:ext cx="2828814" cy="318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58032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9C984-50A1-4F1A-8BBF-919F5E110804}"/>
              </a:ext>
            </a:extLst>
          </p:cNvPr>
          <p:cNvSpPr>
            <a:spLocks noGrp="1"/>
          </p:cNvSpPr>
          <p:nvPr>
            <p:ph type="title"/>
          </p:nvPr>
        </p:nvSpPr>
        <p:spPr/>
        <p:txBody>
          <a:bodyPr/>
          <a:lstStyle/>
          <a:p>
            <a:r>
              <a:rPr lang="en-US" dirty="0"/>
              <a:t>Shortest Interval</a:t>
            </a:r>
          </a:p>
        </p:txBody>
      </p:sp>
      <p:sp>
        <p:nvSpPr>
          <p:cNvPr id="3" name="Content Placeholder 2">
            <a:extLst>
              <a:ext uri="{FF2B5EF4-FFF2-40B4-BE49-F238E27FC236}">
                <a16:creationId xmlns:a16="http://schemas.microsoft.com/office/drawing/2014/main" id="{0D276270-23C1-434C-AADB-1DCF1E64055B}"/>
              </a:ext>
            </a:extLst>
          </p:cNvPr>
          <p:cNvSpPr>
            <a:spLocks noGrp="1"/>
          </p:cNvSpPr>
          <p:nvPr>
            <p:ph idx="1"/>
          </p:nvPr>
        </p:nvSpPr>
        <p:spPr>
          <a:xfrm>
            <a:off x="575240" y="3108959"/>
            <a:ext cx="11187258" cy="3200401"/>
          </a:xfrm>
        </p:spPr>
        <p:txBody>
          <a:bodyPr/>
          <a:lstStyle/>
          <a:p>
            <a:r>
              <a:rPr lang="en-US" dirty="0"/>
              <a:t>Taking the shortest interval first doesn’t give us the best answer</a:t>
            </a:r>
          </a:p>
        </p:txBody>
      </p:sp>
      <p:sp>
        <p:nvSpPr>
          <p:cNvPr id="4" name="Rectangle 3">
            <a:extLst>
              <a:ext uri="{FF2B5EF4-FFF2-40B4-BE49-F238E27FC236}">
                <a16:creationId xmlns:a16="http://schemas.microsoft.com/office/drawing/2014/main" id="{BE3BB4A3-22E8-4064-A277-5ABCD4FC97D0}"/>
              </a:ext>
            </a:extLst>
          </p:cNvPr>
          <p:cNvSpPr/>
          <p:nvPr/>
        </p:nvSpPr>
        <p:spPr>
          <a:xfrm>
            <a:off x="3489960" y="1755289"/>
            <a:ext cx="1379220" cy="318247"/>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162DB0CD-C142-47C7-86B3-1C7EA115AE0A}"/>
              </a:ext>
            </a:extLst>
          </p:cNvPr>
          <p:cNvSpPr/>
          <p:nvPr/>
        </p:nvSpPr>
        <p:spPr>
          <a:xfrm>
            <a:off x="659802" y="2158724"/>
            <a:ext cx="3263153" cy="31824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B65643E-1113-4F9A-8F22-D2E4703E79B3}"/>
              </a:ext>
            </a:extLst>
          </p:cNvPr>
          <p:cNvSpPr/>
          <p:nvPr/>
        </p:nvSpPr>
        <p:spPr>
          <a:xfrm>
            <a:off x="4478766" y="2154242"/>
            <a:ext cx="2828814" cy="31824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3461666-6CCC-464E-BA5C-61402977742A}"/>
              </a:ext>
            </a:extLst>
          </p:cNvPr>
          <p:cNvSpPr txBox="1"/>
          <p:nvPr/>
        </p:nvSpPr>
        <p:spPr>
          <a:xfrm>
            <a:off x="7574280" y="1611871"/>
            <a:ext cx="2941320" cy="461665"/>
          </a:xfrm>
          <a:prstGeom prst="rect">
            <a:avLst/>
          </a:prstGeom>
          <a:noFill/>
        </p:spPr>
        <p:txBody>
          <a:bodyPr wrap="square" rtlCol="0">
            <a:spAutoFit/>
          </a:bodyPr>
          <a:lstStyle/>
          <a:p>
            <a:r>
              <a:rPr lang="en-US" sz="2400" dirty="0">
                <a:solidFill>
                  <a:schemeClr val="accent3"/>
                </a:solidFill>
                <a:latin typeface="Segoe UI Semilight" panose="020B0402040204020203" pitchFamily="34" charset="0"/>
                <a:cs typeface="Segoe UI Semilight" panose="020B0402040204020203" pitchFamily="34" charset="0"/>
              </a:rPr>
              <a:t>Algorithm finds</a:t>
            </a:r>
          </a:p>
        </p:txBody>
      </p:sp>
      <p:sp>
        <p:nvSpPr>
          <p:cNvPr id="8" name="TextBox 7">
            <a:extLst>
              <a:ext uri="{FF2B5EF4-FFF2-40B4-BE49-F238E27FC236}">
                <a16:creationId xmlns:a16="http://schemas.microsoft.com/office/drawing/2014/main" id="{6D3A7060-87C8-4F90-826D-4869C2C31B25}"/>
              </a:ext>
            </a:extLst>
          </p:cNvPr>
          <p:cNvSpPr txBox="1"/>
          <p:nvPr/>
        </p:nvSpPr>
        <p:spPr>
          <a:xfrm>
            <a:off x="7574280" y="2035478"/>
            <a:ext cx="2941320" cy="461665"/>
          </a:xfrm>
          <a:prstGeom prst="rect">
            <a:avLst/>
          </a:prstGeom>
          <a:noFill/>
        </p:spPr>
        <p:txBody>
          <a:bodyPr wrap="square" rtlCol="0">
            <a:spAutoFit/>
          </a:bodyPr>
          <a:lstStyle/>
          <a:p>
            <a:r>
              <a:rPr lang="en-US" sz="2400" dirty="0">
                <a:solidFill>
                  <a:srgbClr val="FFC000"/>
                </a:solidFill>
                <a:latin typeface="Segoe UI Semilight" panose="020B0402040204020203" pitchFamily="34" charset="0"/>
                <a:cs typeface="Segoe UI Semilight" panose="020B0402040204020203" pitchFamily="34" charset="0"/>
              </a:rPr>
              <a:t>Optimum</a:t>
            </a:r>
          </a:p>
        </p:txBody>
      </p:sp>
    </p:spTree>
    <p:extLst>
      <p:ext uri="{BB962C8B-B14F-4D97-AF65-F5344CB8AC3E}">
        <p14:creationId xmlns:p14="http://schemas.microsoft.com/office/powerpoint/2010/main" val="15082298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C848E-EDCD-436E-9173-27E6D3F86D6B}"/>
              </a:ext>
            </a:extLst>
          </p:cNvPr>
          <p:cNvSpPr>
            <a:spLocks noGrp="1"/>
          </p:cNvSpPr>
          <p:nvPr>
            <p:ph type="title"/>
          </p:nvPr>
        </p:nvSpPr>
        <p:spPr/>
        <p:txBody>
          <a:bodyPr/>
          <a:lstStyle/>
          <a:p>
            <a:r>
              <a:rPr lang="en-US" dirty="0"/>
              <a:t>Earliest End Time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591B74DC-F3B6-4A62-B8AB-A5E7FDD254D2}"/>
                  </a:ext>
                </a:extLst>
              </p:cNvPr>
              <p:cNvSpPr>
                <a:spLocks noGrp="1"/>
              </p:cNvSpPr>
              <p:nvPr>
                <p:ph idx="1"/>
              </p:nvPr>
            </p:nvSpPr>
            <p:spPr/>
            <p:txBody>
              <a:bodyPr/>
              <a:lstStyle/>
              <a:p>
                <a:r>
                  <a:rPr lang="en-US" dirty="0"/>
                  <a:t>Intuition: If </a:t>
                </a:r>
                <a14:m>
                  <m:oMath xmlns:m="http://schemas.openxmlformats.org/officeDocument/2006/math">
                    <m:r>
                      <a:rPr lang="en-US" b="0" i="1" smtClean="0">
                        <a:latin typeface="Cambria Math" panose="02040503050406030204" pitchFamily="18" charset="0"/>
                      </a:rPr>
                      <m:t>𝑢</m:t>
                    </m:r>
                  </m:oMath>
                </a14:m>
                <a:r>
                  <a:rPr lang="en-US" dirty="0"/>
                  <a:t> has the earliest end time, and </a:t>
                </a:r>
                <a14:m>
                  <m:oMath xmlns:m="http://schemas.openxmlformats.org/officeDocument/2006/math">
                    <m:r>
                      <a:rPr lang="en-US" b="0" i="1" smtClean="0">
                        <a:latin typeface="Cambria Math" panose="02040503050406030204" pitchFamily="18" charset="0"/>
                      </a:rPr>
                      <m:t>𝑢</m:t>
                    </m:r>
                  </m:oMath>
                </a14:m>
                <a:r>
                  <a:rPr lang="en-US" dirty="0"/>
                  <a:t> overlaps with </a:t>
                </a:r>
                <a14:m>
                  <m:oMath xmlns:m="http://schemas.openxmlformats.org/officeDocument/2006/math">
                    <m:r>
                      <a:rPr lang="en-US" b="0" i="1" smtClean="0">
                        <a:latin typeface="Cambria Math" panose="02040503050406030204" pitchFamily="18" charset="0"/>
                      </a:rPr>
                      <m:t>𝑣</m:t>
                    </m:r>
                  </m:oMath>
                </a14:m>
                <a:r>
                  <a:rPr lang="en-US" dirty="0"/>
                  <a:t> and </a:t>
                </a:r>
                <a14:m>
                  <m:oMath xmlns:m="http://schemas.openxmlformats.org/officeDocument/2006/math">
                    <m:r>
                      <a:rPr lang="en-US" b="0" i="1" smtClean="0">
                        <a:latin typeface="Cambria Math" panose="02040503050406030204" pitchFamily="18" charset="0"/>
                      </a:rPr>
                      <m:t>𝑤</m:t>
                    </m:r>
                  </m:oMath>
                </a14:m>
                <a:r>
                  <a:rPr lang="en-US" dirty="0"/>
                  <a:t> then </a:t>
                </a:r>
                <a14:m>
                  <m:oMath xmlns:m="http://schemas.openxmlformats.org/officeDocument/2006/math">
                    <m:r>
                      <a:rPr lang="en-US" b="0" i="1" smtClean="0">
                        <a:latin typeface="Cambria Math" panose="02040503050406030204" pitchFamily="18" charset="0"/>
                      </a:rPr>
                      <m:t>𝑣</m:t>
                    </m:r>
                  </m:oMath>
                </a14:m>
                <a:r>
                  <a:rPr lang="en-US" dirty="0"/>
                  <a:t> and </a:t>
                </a:r>
                <a14:m>
                  <m:oMath xmlns:m="http://schemas.openxmlformats.org/officeDocument/2006/math">
                    <m:r>
                      <a:rPr lang="en-US" b="0" i="1" smtClean="0">
                        <a:latin typeface="Cambria Math" panose="02040503050406030204" pitchFamily="18" charset="0"/>
                      </a:rPr>
                      <m:t>𝑤</m:t>
                    </m:r>
                  </m:oMath>
                </a14:m>
                <a:r>
                  <a:rPr lang="en-US" dirty="0"/>
                  <a:t> also overlap. </a:t>
                </a:r>
              </a:p>
              <a:p>
                <a:endParaRPr lang="en-US" dirty="0"/>
              </a:p>
              <a:p>
                <a:r>
                  <a:rPr lang="en-US" dirty="0"/>
                  <a:t>Why?</a:t>
                </a:r>
              </a:p>
              <a:p>
                <a:r>
                  <a:rPr lang="en-US" dirty="0"/>
                  <a:t>If </a:t>
                </a:r>
                <a14:m>
                  <m:oMath xmlns:m="http://schemas.openxmlformats.org/officeDocument/2006/math">
                    <m:r>
                      <a:rPr lang="en-US" b="0" i="1" smtClean="0">
                        <a:latin typeface="Cambria Math" panose="02040503050406030204" pitchFamily="18" charset="0"/>
                      </a:rPr>
                      <m:t>𝑢</m:t>
                    </m:r>
                  </m:oMath>
                </a14:m>
                <a:r>
                  <a:rPr lang="en-US" dirty="0"/>
                  <a:t> and </a:t>
                </a:r>
                <a14:m>
                  <m:oMath xmlns:m="http://schemas.openxmlformats.org/officeDocument/2006/math">
                    <m:r>
                      <a:rPr lang="en-US" b="0" i="1" smtClean="0">
                        <a:latin typeface="Cambria Math" panose="02040503050406030204" pitchFamily="18" charset="0"/>
                      </a:rPr>
                      <m:t>𝑣</m:t>
                    </m:r>
                  </m:oMath>
                </a14:m>
                <a:r>
                  <a:rPr lang="en-US" dirty="0"/>
                  <a:t> overlap, then both are “active” at the instant before </a:t>
                </a:r>
                <a14:m>
                  <m:oMath xmlns:m="http://schemas.openxmlformats.org/officeDocument/2006/math">
                    <m:r>
                      <a:rPr lang="en-US" b="0" i="1" smtClean="0">
                        <a:latin typeface="Cambria Math" panose="02040503050406030204" pitchFamily="18" charset="0"/>
                      </a:rPr>
                      <m:t>𝑢</m:t>
                    </m:r>
                  </m:oMath>
                </a14:m>
                <a:r>
                  <a:rPr lang="en-US" dirty="0"/>
                  <a:t> ends (otherwise </a:t>
                </a:r>
                <a14:m>
                  <m:oMath xmlns:m="http://schemas.openxmlformats.org/officeDocument/2006/math">
                    <m:r>
                      <a:rPr lang="en-US" b="0" i="1" smtClean="0">
                        <a:latin typeface="Cambria Math" panose="02040503050406030204" pitchFamily="18" charset="0"/>
                      </a:rPr>
                      <m:t>𝑣</m:t>
                    </m:r>
                  </m:oMath>
                </a14:m>
                <a:r>
                  <a:rPr lang="en-US" dirty="0"/>
                  <a:t> would have an earlier end time).</a:t>
                </a:r>
              </a:p>
              <a:p>
                <a:r>
                  <a:rPr lang="en-US" dirty="0"/>
                  <a:t>Otherwise </a:t>
                </a:r>
                <a14:m>
                  <m:oMath xmlns:m="http://schemas.openxmlformats.org/officeDocument/2006/math">
                    <m:r>
                      <a:rPr lang="en-US" b="0" i="1" smtClean="0">
                        <a:latin typeface="Cambria Math" panose="02040503050406030204" pitchFamily="18" charset="0"/>
                      </a:rPr>
                      <m:t>𝑣</m:t>
                    </m:r>
                  </m:oMath>
                </a14:m>
                <a:r>
                  <a:rPr lang="en-US" dirty="0"/>
                  <a:t> would have an earlier end time than </a:t>
                </a:r>
                <a14:m>
                  <m:oMath xmlns:m="http://schemas.openxmlformats.org/officeDocument/2006/math">
                    <m:r>
                      <a:rPr lang="en-US" b="0" i="1" smtClean="0">
                        <a:latin typeface="Cambria Math" panose="02040503050406030204" pitchFamily="18" charset="0"/>
                      </a:rPr>
                      <m:t>𝑢</m:t>
                    </m:r>
                  </m:oMath>
                </a14:m>
                <a:r>
                  <a:rPr lang="en-US" dirty="0"/>
                  <a:t>! By the same reasoning, </a:t>
                </a:r>
                <a14:m>
                  <m:oMath xmlns:m="http://schemas.openxmlformats.org/officeDocument/2006/math">
                    <m:r>
                      <a:rPr lang="en-US" b="0" i="1" smtClean="0">
                        <a:latin typeface="Cambria Math" panose="02040503050406030204" pitchFamily="18" charset="0"/>
                      </a:rPr>
                      <m:t>𝑤</m:t>
                    </m:r>
                  </m:oMath>
                </a14:m>
                <a:r>
                  <a:rPr lang="en-US" dirty="0"/>
                  <a:t> is also “active” the instant before </a:t>
                </a:r>
                <a14:m>
                  <m:oMath xmlns:m="http://schemas.openxmlformats.org/officeDocument/2006/math">
                    <m:r>
                      <a:rPr lang="en-US" b="0" i="1" smtClean="0">
                        <a:latin typeface="Cambria Math" panose="02040503050406030204" pitchFamily="18" charset="0"/>
                      </a:rPr>
                      <m:t>𝑢</m:t>
                    </m:r>
                  </m:oMath>
                </a14:m>
                <a:r>
                  <a:rPr lang="en-US" dirty="0"/>
                  <a:t> ends. So </a:t>
                </a:r>
                <a14:m>
                  <m:oMath xmlns:m="http://schemas.openxmlformats.org/officeDocument/2006/math">
                    <m:r>
                      <a:rPr lang="en-US" b="0" i="1" smtClean="0">
                        <a:latin typeface="Cambria Math" panose="02040503050406030204" pitchFamily="18" charset="0"/>
                      </a:rPr>
                      <m:t>𝑣</m:t>
                    </m:r>
                  </m:oMath>
                </a14:m>
                <a:r>
                  <a:rPr lang="en-US" dirty="0"/>
                  <a:t> and </a:t>
                </a:r>
                <a14:m>
                  <m:oMath xmlns:m="http://schemas.openxmlformats.org/officeDocument/2006/math">
                    <m:r>
                      <a:rPr lang="en-US" b="0" i="1" smtClean="0">
                        <a:latin typeface="Cambria Math" panose="02040503050406030204" pitchFamily="18" charset="0"/>
                      </a:rPr>
                      <m:t>𝑤</m:t>
                    </m:r>
                  </m:oMath>
                </a14:m>
                <a:r>
                  <a:rPr lang="en-US" dirty="0"/>
                  <a:t> also overlap with each other.</a:t>
                </a:r>
              </a:p>
            </p:txBody>
          </p:sp>
        </mc:Choice>
        <mc:Fallback>
          <p:sp>
            <p:nvSpPr>
              <p:cNvPr id="3" name="Content Placeholder 2">
                <a:extLst>
                  <a:ext uri="{FF2B5EF4-FFF2-40B4-BE49-F238E27FC236}">
                    <a16:creationId xmlns:a16="http://schemas.microsoft.com/office/drawing/2014/main" id="{591B74DC-F3B6-4A62-B8AB-A5E7FDD254D2}"/>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5617297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4244B-048B-4065-B29D-DC2A60A7CA13}"/>
              </a:ext>
            </a:extLst>
          </p:cNvPr>
          <p:cNvSpPr>
            <a:spLocks noGrp="1"/>
          </p:cNvSpPr>
          <p:nvPr>
            <p:ph type="title"/>
          </p:nvPr>
        </p:nvSpPr>
        <p:spPr/>
        <p:txBody>
          <a:bodyPr/>
          <a:lstStyle/>
          <a:p>
            <a:r>
              <a:rPr lang="en-US" dirty="0"/>
              <a:t>Earliest End Time</a:t>
            </a:r>
          </a:p>
        </p:txBody>
      </p:sp>
      <p:sp>
        <p:nvSpPr>
          <p:cNvPr id="3" name="Content Placeholder 2">
            <a:extLst>
              <a:ext uri="{FF2B5EF4-FFF2-40B4-BE49-F238E27FC236}">
                <a16:creationId xmlns:a16="http://schemas.microsoft.com/office/drawing/2014/main" id="{394EEB43-C069-4ED9-91AD-A8D3EC3AF7BA}"/>
              </a:ext>
            </a:extLst>
          </p:cNvPr>
          <p:cNvSpPr>
            <a:spLocks noGrp="1"/>
          </p:cNvSpPr>
          <p:nvPr>
            <p:ph idx="1"/>
          </p:nvPr>
        </p:nvSpPr>
        <p:spPr/>
        <p:txBody>
          <a:bodyPr/>
          <a:lstStyle/>
          <a:p>
            <a:r>
              <a:rPr lang="en-US" dirty="0"/>
              <a:t>Can you prove it correct? </a:t>
            </a:r>
          </a:p>
          <a:p>
            <a:endParaRPr lang="en-US" dirty="0"/>
          </a:p>
          <a:p>
            <a:r>
              <a:rPr lang="en-US" dirty="0"/>
              <a:t>Do you want to use</a:t>
            </a:r>
          </a:p>
          <a:p>
            <a:r>
              <a:rPr lang="en-US" dirty="0"/>
              <a:t>Structural Result</a:t>
            </a:r>
          </a:p>
          <a:p>
            <a:r>
              <a:rPr lang="en-US" dirty="0"/>
              <a:t>Exchange Argument</a:t>
            </a:r>
          </a:p>
          <a:p>
            <a:r>
              <a:rPr lang="en-US" dirty="0"/>
              <a:t>Greedy Stays Ahead</a:t>
            </a:r>
          </a:p>
          <a:p>
            <a:endParaRPr lang="en-US" dirty="0"/>
          </a:p>
        </p:txBody>
      </p:sp>
    </p:spTree>
    <p:extLst>
      <p:ext uri="{BB962C8B-B14F-4D97-AF65-F5344CB8AC3E}">
        <p14:creationId xmlns:p14="http://schemas.microsoft.com/office/powerpoint/2010/main" val="3619192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AC4A1E8-6B42-4A82-8982-F8CBE588F797}"/>
              </a:ext>
            </a:extLst>
          </p:cNvPr>
          <p:cNvSpPr>
            <a:spLocks noGrp="1"/>
          </p:cNvSpPr>
          <p:nvPr>
            <p:ph type="title"/>
          </p:nvPr>
        </p:nvSpPr>
        <p:spPr/>
        <p:txBody>
          <a:bodyPr/>
          <a:lstStyle/>
          <a:p>
            <a:r>
              <a:rPr lang="en-US" dirty="0"/>
              <a:t>Three Proof Techniques</a:t>
            </a:r>
          </a:p>
        </p:txBody>
      </p:sp>
      <p:sp>
        <p:nvSpPr>
          <p:cNvPr id="8" name="Content Placeholder 7">
            <a:extLst>
              <a:ext uri="{FF2B5EF4-FFF2-40B4-BE49-F238E27FC236}">
                <a16:creationId xmlns:a16="http://schemas.microsoft.com/office/drawing/2014/main" id="{04133EE3-EDEC-4E82-AA94-CFD8A402DABC}"/>
              </a:ext>
            </a:extLst>
          </p:cNvPr>
          <p:cNvSpPr>
            <a:spLocks noGrp="1"/>
          </p:cNvSpPr>
          <p:nvPr>
            <p:ph idx="1"/>
          </p:nvPr>
        </p:nvSpPr>
        <p:spPr/>
        <p:txBody>
          <a:bodyPr/>
          <a:lstStyle/>
          <a:p>
            <a:r>
              <a:rPr lang="en-US" dirty="0"/>
              <a:t>“Structural result” – the best solution </a:t>
            </a:r>
            <a:r>
              <a:rPr lang="en-US" b="1" dirty="0"/>
              <a:t>must </a:t>
            </a:r>
            <a:r>
              <a:rPr lang="en-US" dirty="0"/>
              <a:t>look like this, and the algorithm produces something that looks like this.</a:t>
            </a:r>
          </a:p>
          <a:p>
            <a:r>
              <a:rPr lang="en-US" dirty="0"/>
              <a:t>Greedy stays ahead – greedy is always at least as good as any other algorithm.</a:t>
            </a:r>
          </a:p>
          <a:p>
            <a:r>
              <a:rPr lang="en-US" dirty="0"/>
              <a:t>Exchange – Contradiction proof, suppose we swapped in an element from the (hypothetical) “better” solution.</a:t>
            </a:r>
          </a:p>
        </p:txBody>
      </p:sp>
      <p:sp>
        <p:nvSpPr>
          <p:cNvPr id="2" name="TextBox 1">
            <a:extLst>
              <a:ext uri="{FF2B5EF4-FFF2-40B4-BE49-F238E27FC236}">
                <a16:creationId xmlns:a16="http://schemas.microsoft.com/office/drawing/2014/main" id="{2C6AB3CF-DA68-48FB-A451-E9FA4422750E}"/>
              </a:ext>
            </a:extLst>
          </p:cNvPr>
          <p:cNvSpPr txBox="1"/>
          <p:nvPr/>
        </p:nvSpPr>
        <p:spPr>
          <a:xfrm>
            <a:off x="833377" y="4734046"/>
            <a:ext cx="10833904" cy="954107"/>
          </a:xfrm>
          <a:prstGeom prst="rect">
            <a:avLst/>
          </a:prstGeom>
          <a:noFill/>
        </p:spPr>
        <p:txBody>
          <a:bodyPr wrap="square" rtlCol="0">
            <a:spAutoFit/>
          </a:bodyPr>
          <a:lstStyle/>
          <a:p>
            <a:r>
              <a:rPr lang="en-US" sz="2800" dirty="0">
                <a:latin typeface="Segoe UI Semilight" panose="020B0402040204020203" pitchFamily="34" charset="0"/>
                <a:cs typeface="Segoe UI Semilight" panose="020B0402040204020203" pitchFamily="34" charset="0"/>
              </a:rPr>
              <a:t>Where to start? With some greedy algorithms you’ve already seen. </a:t>
            </a:r>
          </a:p>
          <a:p>
            <a:r>
              <a:rPr lang="en-US" sz="2800" dirty="0">
                <a:latin typeface="Segoe UI Semilight" panose="020B0402040204020203" pitchFamily="34" charset="0"/>
                <a:cs typeface="Segoe UI Semilight" panose="020B0402040204020203" pitchFamily="34" charset="0"/>
              </a:rPr>
              <a:t>Minimum Spanning Trees!</a:t>
            </a:r>
          </a:p>
        </p:txBody>
      </p:sp>
    </p:spTree>
    <p:extLst>
      <p:ext uri="{BB962C8B-B14F-4D97-AF65-F5344CB8AC3E}">
        <p14:creationId xmlns:p14="http://schemas.microsoft.com/office/powerpoint/2010/main" val="2692482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7FE1F-0565-4CC4-945E-FC5C7482A1EF}"/>
              </a:ext>
            </a:extLst>
          </p:cNvPr>
          <p:cNvSpPr>
            <a:spLocks noGrp="1"/>
          </p:cNvSpPr>
          <p:nvPr>
            <p:ph type="title"/>
          </p:nvPr>
        </p:nvSpPr>
        <p:spPr/>
        <p:txBody>
          <a:bodyPr/>
          <a:lstStyle/>
          <a:p>
            <a:r>
              <a:rPr lang="en-US" dirty="0"/>
              <a:t>Exchange Argument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E726A1D-8161-40FE-A016-098B1C9498C8}"/>
                  </a:ext>
                </a:extLst>
              </p:cNvPr>
              <p:cNvSpPr>
                <a:spLocks noGrp="1"/>
              </p:cNvSpPr>
              <p:nvPr>
                <p:ph idx="1"/>
              </p:nvPr>
            </p:nvSpPr>
            <p:spPr/>
            <p:txBody>
              <a:bodyPr/>
              <a:lstStyle/>
              <a:p>
                <a:r>
                  <a:rPr lang="en-US" dirty="0"/>
                  <a:t>Let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𝑘</m:t>
                        </m:r>
                      </m:sub>
                    </m:sSub>
                  </m:oMath>
                </a14:m>
                <a:r>
                  <a:rPr lang="en-US" dirty="0"/>
                  <a:t> be the set of intervals selected by the greedy algorithm, ordered by </a:t>
                </a:r>
                <a:r>
                  <a:rPr lang="en-US" dirty="0" err="1"/>
                  <a:t>endtime</a:t>
                </a:r>
                <a:endParaRPr lang="en-US" dirty="0"/>
              </a:p>
              <a:p>
                <a:r>
                  <a:rPr lang="en-US" dirty="0"/>
                  <a:t>OPT</a:t>
                </a:r>
                <a14:m>
                  <m:oMath xmlns:m="http://schemas.openxmlformats.org/officeDocument/2006/math">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ℓ</m:t>
                        </m:r>
                      </m:sub>
                    </m:sSub>
                  </m:oMath>
                </a14:m>
                <a:r>
                  <a:rPr lang="en-US" dirty="0"/>
                  <a:t> be the maximum set of intervals, ordered by </a:t>
                </a:r>
                <a:r>
                  <a:rPr lang="en-US" dirty="0" err="1"/>
                  <a:t>endtime</a:t>
                </a:r>
                <a:r>
                  <a:rPr lang="en-US" dirty="0"/>
                  <a:t>.</a:t>
                </a:r>
              </a:p>
              <a:p>
                <a:r>
                  <a:rPr lang="en-US" dirty="0"/>
                  <a:t>Our goal will be to “exchange” to show </a:t>
                </a:r>
                <a14:m>
                  <m:oMath xmlns:m="http://schemas.openxmlformats.org/officeDocument/2006/math">
                    <m:r>
                      <a:rPr lang="en-US" b="0" i="1" smtClean="0">
                        <a:latin typeface="Cambria Math" panose="02040503050406030204" pitchFamily="18" charset="0"/>
                      </a:rPr>
                      <m:t>𝐴</m:t>
                    </m:r>
                  </m:oMath>
                </a14:m>
                <a:r>
                  <a:rPr lang="en-US" dirty="0"/>
                  <a:t> has at least as many elements as OPT. </a:t>
                </a:r>
              </a:p>
              <a:p>
                <a:r>
                  <a:rPr lang="en-US" dirty="0"/>
                  <a:t>Let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𝑖</m:t>
                        </m:r>
                      </m:sub>
                    </m:sSub>
                  </m:oMath>
                </a14:m>
                <a:r>
                  <a:rPr lang="en-US" dirty="0"/>
                  <a:t> be the first two elements where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𝑖</m:t>
                        </m:r>
                      </m:sub>
                    </m:sSub>
                  </m:oMath>
                </a14:m>
                <a:r>
                  <a:rPr lang="en-US" dirty="0"/>
                  <a:t> and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𝑖</m:t>
                        </m:r>
                      </m:sub>
                    </m:sSub>
                  </m:oMath>
                </a14:m>
                <a:r>
                  <a:rPr lang="en-US" dirty="0"/>
                  <a:t> aren’t the same. Since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𝑖</m:t>
                        </m:r>
                        <m:r>
                          <a:rPr lang="en-US" b="0" i="1" smtClean="0">
                            <a:latin typeface="Cambria Math" panose="02040503050406030204" pitchFamily="18" charset="0"/>
                          </a:rPr>
                          <m:t>−1</m:t>
                        </m:r>
                      </m:sub>
                    </m:sSub>
                  </m:oMath>
                </a14:m>
                <a:r>
                  <a:rPr lang="en-US" dirty="0"/>
                  <a:t> and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𝑖</m:t>
                        </m:r>
                        <m:r>
                          <a:rPr lang="en-US" b="0" i="1" smtClean="0">
                            <a:latin typeface="Cambria Math" panose="02040503050406030204" pitchFamily="18" charset="0"/>
                          </a:rPr>
                          <m:t>−1</m:t>
                        </m:r>
                      </m:sub>
                    </m:sSub>
                  </m:oMath>
                </a14:m>
                <a:r>
                  <a:rPr lang="en-US" dirty="0"/>
                  <a:t> are the same, neither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𝑖</m:t>
                        </m:r>
                      </m:sub>
                    </m:sSub>
                  </m:oMath>
                </a14:m>
                <a:r>
                  <a:rPr lang="en-US" dirty="0"/>
                  <a:t> nor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𝑖</m:t>
                        </m:r>
                      </m:sub>
                    </m:sSub>
                  </m:oMath>
                </a14:m>
                <a:r>
                  <a:rPr lang="en-US" dirty="0"/>
                  <a:t> overlaps with any of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𝑖</m:t>
                        </m:r>
                        <m:r>
                          <a:rPr lang="en-US" b="0" i="1" smtClean="0">
                            <a:latin typeface="Cambria Math" panose="02040503050406030204" pitchFamily="18" charset="0"/>
                          </a:rPr>
                          <m:t>−1</m:t>
                        </m:r>
                      </m:sub>
                    </m:sSub>
                    <m:r>
                      <a:rPr lang="en-US" b="0" i="1" smtClean="0">
                        <a:latin typeface="Cambria Math" panose="02040503050406030204" pitchFamily="18" charset="0"/>
                      </a:rPr>
                      <m:t>. </m:t>
                    </m:r>
                  </m:oMath>
                </a14:m>
                <a:r>
                  <a:rPr lang="en-US" dirty="0"/>
                  <a:t>And by the greedy choice,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𝑖</m:t>
                        </m:r>
                      </m:sub>
                    </m:sSub>
                  </m:oMath>
                </a14:m>
                <a:r>
                  <a:rPr lang="en-US" dirty="0"/>
                  <a:t> ends no later than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𝑖</m:t>
                        </m:r>
                      </m:sub>
                    </m:sSub>
                  </m:oMath>
                </a14:m>
                <a:r>
                  <a:rPr lang="en-US" dirty="0"/>
                  <a:t> so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𝑖</m:t>
                        </m:r>
                      </m:sub>
                    </m:sSub>
                    <m:r>
                      <a:rPr lang="en-US" b="0" i="0" smtClean="0">
                        <a:latin typeface="Cambria Math" panose="02040503050406030204" pitchFamily="18" charset="0"/>
                      </a:rPr>
                      <m:t> </m:t>
                    </m:r>
                  </m:oMath>
                </a14:m>
                <a:r>
                  <a:rPr lang="en-US" dirty="0"/>
                  <a:t>doesn’t overlap with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𝑖</m:t>
                        </m:r>
                        <m:r>
                          <a:rPr lang="en-US" b="0" i="1" smtClean="0">
                            <a:latin typeface="Cambria Math" panose="02040503050406030204" pitchFamily="18" charset="0"/>
                          </a:rPr>
                          <m:t>+1</m:t>
                        </m:r>
                      </m:sub>
                    </m:sSub>
                  </m:oMath>
                </a14:m>
                <a:r>
                  <a:rPr lang="en-US" dirty="0"/>
                  <a:t>. So we can exchange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𝑖</m:t>
                        </m:r>
                      </m:sub>
                    </m:sSub>
                  </m:oMath>
                </a14:m>
                <a:r>
                  <a:rPr lang="en-US" dirty="0"/>
                  <a:t> into OPT, replacing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𝑖</m:t>
                        </m:r>
                      </m:sub>
                    </m:sSub>
                  </m:oMath>
                </a14:m>
                <a:r>
                  <a:rPr lang="en-US" dirty="0"/>
                  <a:t> and still have OPT be valid. </a:t>
                </a:r>
              </a:p>
              <a:p>
                <a:endParaRPr lang="en-US" dirty="0"/>
              </a:p>
            </p:txBody>
          </p:sp>
        </mc:Choice>
        <mc:Fallback>
          <p:sp>
            <p:nvSpPr>
              <p:cNvPr id="3" name="Content Placeholder 2">
                <a:extLst>
                  <a:ext uri="{FF2B5EF4-FFF2-40B4-BE49-F238E27FC236}">
                    <a16:creationId xmlns:a16="http://schemas.microsoft.com/office/drawing/2014/main" id="{EE726A1D-8161-40FE-A016-098B1C9498C8}"/>
                  </a:ext>
                </a:extLst>
              </p:cNvPr>
              <p:cNvSpPr>
                <a:spLocks noGrp="1" noRot="1" noChangeAspect="1" noMove="1" noResize="1" noEditPoints="1" noAdjustHandles="1" noChangeArrowheads="1" noChangeShapeType="1" noTextEdit="1"/>
              </p:cNvSpPr>
              <p:nvPr>
                <p:ph idx="1"/>
              </p:nvPr>
            </p:nvSpPr>
            <p:spPr>
              <a:blipFill>
                <a:blip r:embed="rId2"/>
                <a:stretch>
                  <a:fillRect l="-708" t="-2138" r="-1362"/>
                </a:stretch>
              </a:blipFill>
            </p:spPr>
            <p:txBody>
              <a:bodyPr/>
              <a:lstStyle/>
              <a:p>
                <a:r>
                  <a:rPr lang="en-US">
                    <a:noFill/>
                  </a:rPr>
                  <a:t> </a:t>
                </a:r>
              </a:p>
            </p:txBody>
          </p:sp>
        </mc:Fallback>
      </mc:AlternateContent>
    </p:spTree>
    <p:extLst>
      <p:ext uri="{BB962C8B-B14F-4D97-AF65-F5344CB8AC3E}">
        <p14:creationId xmlns:p14="http://schemas.microsoft.com/office/powerpoint/2010/main" val="34112820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4C6BD-69F2-48C5-9E87-066AA7991C33}"/>
              </a:ext>
            </a:extLst>
          </p:cNvPr>
          <p:cNvSpPr>
            <a:spLocks noGrp="1"/>
          </p:cNvSpPr>
          <p:nvPr>
            <p:ph type="title"/>
          </p:nvPr>
        </p:nvSpPr>
        <p:spPr/>
        <p:txBody>
          <a:bodyPr/>
          <a:lstStyle/>
          <a:p>
            <a:r>
              <a:rPr lang="en-US" dirty="0"/>
              <a:t>Exchange Argument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7141BE55-BE86-4CD0-BC26-8B45956EF4C9}"/>
                  </a:ext>
                </a:extLst>
              </p:cNvPr>
              <p:cNvSpPr>
                <a:spLocks noGrp="1"/>
              </p:cNvSpPr>
              <p:nvPr>
                <p:ph idx="1"/>
              </p:nvPr>
            </p:nvSpPr>
            <p:spPr/>
            <p:txBody>
              <a:bodyPr/>
              <a:lstStyle/>
              <a:p>
                <a:r>
                  <a:rPr lang="en-US" dirty="0"/>
                  <a:t>Repeat this argument until we have changed OPT into </a:t>
                </a:r>
                <a14:m>
                  <m:oMath xmlns:m="http://schemas.openxmlformats.org/officeDocument/2006/math">
                    <m:r>
                      <a:rPr lang="en-US" i="1" dirty="0" smtClean="0">
                        <a:latin typeface="Cambria Math" panose="02040503050406030204" pitchFamily="18" charset="0"/>
                      </a:rPr>
                      <m:t>𝐴</m:t>
                    </m:r>
                  </m:oMath>
                </a14:m>
                <a:r>
                  <a:rPr lang="en-US" dirty="0"/>
                  <a:t>.</a:t>
                </a:r>
              </a:p>
              <a:p>
                <a:r>
                  <a:rPr lang="en-US" dirty="0"/>
                  <a:t>Can OPT have more elements than </a:t>
                </a:r>
                <a14:m>
                  <m:oMath xmlns:m="http://schemas.openxmlformats.org/officeDocument/2006/math">
                    <m:r>
                      <a:rPr lang="en-US" b="0" i="1" smtClean="0">
                        <a:latin typeface="Cambria Math" panose="02040503050406030204" pitchFamily="18" charset="0"/>
                      </a:rPr>
                      <m:t>𝐴</m:t>
                    </m:r>
                  </m:oMath>
                </a14:m>
                <a:r>
                  <a:rPr lang="en-US" dirty="0"/>
                  <a:t>? </a:t>
                </a:r>
              </a:p>
              <a:p>
                <a:r>
                  <a:rPr lang="en-US" dirty="0"/>
                  <a:t>No! After repeating the argument, we could change every element of OPT to </a:t>
                </a:r>
                <a14:m>
                  <m:oMath xmlns:m="http://schemas.openxmlformats.org/officeDocument/2006/math">
                    <m:r>
                      <a:rPr lang="en-US" i="1" dirty="0" smtClean="0">
                        <a:latin typeface="Cambria Math" panose="02040503050406030204" pitchFamily="18" charset="0"/>
                      </a:rPr>
                      <m:t>𝐴</m:t>
                    </m:r>
                  </m:oMath>
                </a14:m>
                <a:r>
                  <a:rPr lang="en-US" dirty="0"/>
                  <a:t>. If OPT had another element, it wouldn’t overlap with anything in OPT, and therefore can’t overlap with anything in </a:t>
                </a:r>
                <a14:m>
                  <m:oMath xmlns:m="http://schemas.openxmlformats.org/officeDocument/2006/math">
                    <m:r>
                      <a:rPr lang="en-US" b="0" i="1" smtClean="0">
                        <a:latin typeface="Cambria Math" panose="02040503050406030204" pitchFamily="18" charset="0"/>
                      </a:rPr>
                      <m:t>𝐴</m:t>
                    </m:r>
                  </m:oMath>
                </a14:m>
                <a:r>
                  <a:rPr lang="en-US" dirty="0"/>
                  <a:t> after all the swaps. But then the greedy algorithm would have added it to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oMath>
                </a14:m>
                <a:endParaRPr lang="en-US" dirty="0"/>
              </a:p>
              <a:p>
                <a:endParaRPr lang="en-US" dirty="0"/>
              </a:p>
              <a:p>
                <a:r>
                  <a:rPr lang="en-US" dirty="0"/>
                  <a:t>So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 </m:t>
                    </m:r>
                  </m:oMath>
                </a14:m>
                <a:r>
                  <a:rPr lang="en-US" dirty="0"/>
                  <a:t>has the same number of elements as OPT does, and we really found an optimal </a:t>
                </a:r>
              </a:p>
              <a:p>
                <a:endParaRPr lang="en-US" dirty="0"/>
              </a:p>
            </p:txBody>
          </p:sp>
        </mc:Choice>
        <mc:Fallback>
          <p:sp>
            <p:nvSpPr>
              <p:cNvPr id="3" name="Content Placeholder 2">
                <a:extLst>
                  <a:ext uri="{FF2B5EF4-FFF2-40B4-BE49-F238E27FC236}">
                    <a16:creationId xmlns:a16="http://schemas.microsoft.com/office/drawing/2014/main" id="{7141BE55-BE86-4CD0-BC26-8B45956EF4C9}"/>
                  </a:ext>
                </a:extLst>
              </p:cNvPr>
              <p:cNvSpPr>
                <a:spLocks noGrp="1" noRot="1" noChangeAspect="1" noMove="1" noResize="1" noEditPoints="1" noAdjustHandles="1" noChangeArrowheads="1" noChangeShapeType="1" noTextEdit="1"/>
              </p:cNvSpPr>
              <p:nvPr>
                <p:ph idx="1"/>
              </p:nvPr>
            </p:nvSpPr>
            <p:spPr>
              <a:blipFill>
                <a:blip r:embed="rId2"/>
                <a:stretch>
                  <a:fillRect l="-708" t="-2138" r="-1961"/>
                </a:stretch>
              </a:blipFill>
            </p:spPr>
            <p:txBody>
              <a:bodyPr/>
              <a:lstStyle/>
              <a:p>
                <a:r>
                  <a:rPr lang="en-US">
                    <a:noFill/>
                  </a:rPr>
                  <a:t> </a:t>
                </a:r>
              </a:p>
            </p:txBody>
          </p:sp>
        </mc:Fallback>
      </mc:AlternateContent>
    </p:spTree>
    <p:extLst>
      <p:ext uri="{BB962C8B-B14F-4D97-AF65-F5344CB8AC3E}">
        <p14:creationId xmlns:p14="http://schemas.microsoft.com/office/powerpoint/2010/main" val="42088446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7C5B1-3D48-409E-861F-1B94A8E8A69F}"/>
              </a:ext>
            </a:extLst>
          </p:cNvPr>
          <p:cNvSpPr>
            <a:spLocks noGrp="1"/>
          </p:cNvSpPr>
          <p:nvPr>
            <p:ph type="title"/>
          </p:nvPr>
        </p:nvSpPr>
        <p:spPr/>
        <p:txBody>
          <a:bodyPr/>
          <a:lstStyle/>
          <a:p>
            <a:r>
              <a:rPr lang="en-US" dirty="0"/>
              <a:t>Greedy Stays Ahead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670F5C7-9D93-417F-A0E6-FBBD439C6F99}"/>
                  </a:ext>
                </a:extLst>
              </p:cNvPr>
              <p:cNvSpPr>
                <a:spLocks noGrp="1"/>
              </p:cNvSpPr>
              <p:nvPr>
                <p:ph idx="1"/>
              </p:nvPr>
            </p:nvSpPr>
            <p:spPr/>
            <p:txBody>
              <a:bodyPr>
                <a:normAutofit/>
              </a:bodyPr>
              <a:lstStyle/>
              <a:p>
                <a:r>
                  <a:rPr lang="en-US" dirty="0"/>
                  <a:t>Let </a:t>
                </a:r>
                <a14:m>
                  <m:oMath xmlns:m="http://schemas.openxmlformats.org/officeDocument/2006/math">
                    <m:r>
                      <a:rPr lang="en-US" i="1">
                        <a:latin typeface="Cambria Math" panose="02040503050406030204" pitchFamily="18" charset="0"/>
                      </a:rPr>
                      <m:t>𝐴</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𝑘</m:t>
                        </m:r>
                      </m:sub>
                    </m:sSub>
                  </m:oMath>
                </a14:m>
                <a:r>
                  <a:rPr lang="en-US" dirty="0"/>
                  <a:t> be the set of intervals selected by the greedy algorithm, ordered by </a:t>
                </a:r>
                <a:r>
                  <a:rPr lang="en-US" dirty="0" err="1"/>
                  <a:t>endtime</a:t>
                </a:r>
                <a:endParaRPr lang="en-US" dirty="0"/>
              </a:p>
              <a:p>
                <a:r>
                  <a:rPr lang="en-US" dirty="0"/>
                  <a:t>OPT</a:t>
                </a:r>
                <a14:m>
                  <m:oMath xmlns:m="http://schemas.openxmlformats.org/officeDocument/2006/math">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𝑜</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𝑜</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𝑜</m:t>
                        </m:r>
                      </m:e>
                      <m:sub>
                        <m:r>
                          <a:rPr lang="en-US" i="1">
                            <a:latin typeface="Cambria Math" panose="02040503050406030204" pitchFamily="18" charset="0"/>
                          </a:rPr>
                          <m:t>ℓ</m:t>
                        </m:r>
                      </m:sub>
                    </m:sSub>
                  </m:oMath>
                </a14:m>
                <a:r>
                  <a:rPr lang="en-US" dirty="0"/>
                  <a:t> be the maximum set of intervals, ordered by </a:t>
                </a:r>
                <a:r>
                  <a:rPr lang="en-US" dirty="0" err="1"/>
                  <a:t>endtime</a:t>
                </a:r>
                <a:r>
                  <a:rPr lang="en-US" dirty="0"/>
                  <a:t>.</a:t>
                </a:r>
              </a:p>
              <a:p>
                <a:r>
                  <a:rPr lang="en-US" dirty="0"/>
                  <a:t>Our goal will be to show that for every </a:t>
                </a:r>
                <a14:m>
                  <m:oMath xmlns:m="http://schemas.openxmlformats.org/officeDocument/2006/math">
                    <m:r>
                      <a:rPr lang="en-US" b="0" i="1" smtClean="0">
                        <a:latin typeface="Cambria Math" panose="02040503050406030204" pitchFamily="18" charset="0"/>
                      </a:rPr>
                      <m:t>𝑖</m:t>
                    </m:r>
                  </m:oMath>
                </a14:m>
                <a:r>
                  <a:rPr lang="en-US" dirty="0"/>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𝑖</m:t>
                        </m:r>
                      </m:sub>
                    </m:sSub>
                  </m:oMath>
                </a14:m>
                <a:r>
                  <a:rPr lang="en-US" dirty="0"/>
                  <a:t> ends no later than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𝑖</m:t>
                        </m:r>
                      </m:sub>
                    </m:sSub>
                  </m:oMath>
                </a14:m>
                <a:r>
                  <a:rPr lang="en-US" dirty="0"/>
                  <a:t>.</a:t>
                </a:r>
              </a:p>
              <a:p>
                <a:endParaRPr lang="en-US" dirty="0"/>
              </a:p>
              <a:p>
                <a:r>
                  <a:rPr lang="en-US" dirty="0"/>
                  <a:t>Proof by induction:</a:t>
                </a:r>
              </a:p>
              <a:p>
                <a:r>
                  <a:rPr lang="en-US" dirty="0"/>
                  <a:t>Base case: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1</m:t>
                        </m:r>
                      </m:sub>
                    </m:sSub>
                  </m:oMath>
                </a14:m>
                <a:r>
                  <a:rPr lang="en-US" dirty="0"/>
                  <a:t> has the earliest end time of any interval (since there are no other intervals in the set when we consider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1</m:t>
                        </m:r>
                      </m:sub>
                    </m:sSub>
                  </m:oMath>
                </a14:m>
                <a:r>
                  <a:rPr lang="en-US" dirty="0"/>
                  <a:t> we always include it), thus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1</m:t>
                        </m:r>
                      </m:sub>
                    </m:sSub>
                  </m:oMath>
                </a14:m>
                <a:r>
                  <a:rPr lang="en-US" dirty="0"/>
                  <a:t> ends no later then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1</m:t>
                        </m:r>
                      </m:sub>
                    </m:sSub>
                  </m:oMath>
                </a14:m>
                <a:r>
                  <a:rPr lang="en-US" dirty="0"/>
                  <a:t>.</a:t>
                </a:r>
              </a:p>
            </p:txBody>
          </p:sp>
        </mc:Choice>
        <mc:Fallback>
          <p:sp>
            <p:nvSpPr>
              <p:cNvPr id="3" name="Content Placeholder 2">
                <a:extLst>
                  <a:ext uri="{FF2B5EF4-FFF2-40B4-BE49-F238E27FC236}">
                    <a16:creationId xmlns:a16="http://schemas.microsoft.com/office/drawing/2014/main" id="{0670F5C7-9D93-417F-A0E6-FBBD439C6F99}"/>
                  </a:ext>
                </a:extLst>
              </p:cNvPr>
              <p:cNvSpPr>
                <a:spLocks noGrp="1" noRot="1" noChangeAspect="1" noMove="1" noResize="1" noEditPoints="1" noAdjustHandles="1" noChangeArrowheads="1" noChangeShapeType="1" noTextEdit="1"/>
              </p:cNvSpPr>
              <p:nvPr>
                <p:ph idx="1"/>
              </p:nvPr>
            </p:nvSpPr>
            <p:spPr>
              <a:blipFill>
                <a:blip r:embed="rId2"/>
                <a:stretch>
                  <a:fillRect l="-708" t="-2138" r="-2233"/>
                </a:stretch>
              </a:blipFill>
            </p:spPr>
            <p:txBody>
              <a:bodyPr/>
              <a:lstStyle/>
              <a:p>
                <a:r>
                  <a:rPr lang="en-US">
                    <a:noFill/>
                  </a:rPr>
                  <a:t> </a:t>
                </a:r>
              </a:p>
            </p:txBody>
          </p:sp>
        </mc:Fallback>
      </mc:AlternateContent>
    </p:spTree>
    <p:extLst>
      <p:ext uri="{BB962C8B-B14F-4D97-AF65-F5344CB8AC3E}">
        <p14:creationId xmlns:p14="http://schemas.microsoft.com/office/powerpoint/2010/main" val="32623100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72D33-67D8-4A99-B965-FAB64502A88A}"/>
              </a:ext>
            </a:extLst>
          </p:cNvPr>
          <p:cNvSpPr>
            <a:spLocks noGrp="1"/>
          </p:cNvSpPr>
          <p:nvPr>
            <p:ph type="title"/>
          </p:nvPr>
        </p:nvSpPr>
        <p:spPr/>
        <p:txBody>
          <a:bodyPr/>
          <a:lstStyle/>
          <a:p>
            <a:r>
              <a:rPr lang="en-US" dirty="0"/>
              <a:t>Greedy Stays Ahead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8DE0AB12-404F-45F3-8BA0-B53BA06A8883}"/>
                  </a:ext>
                </a:extLst>
              </p:cNvPr>
              <p:cNvSpPr>
                <a:spLocks noGrp="1"/>
              </p:cNvSpPr>
              <p:nvPr>
                <p:ph idx="1"/>
              </p:nvPr>
            </p:nvSpPr>
            <p:spPr/>
            <p:txBody>
              <a:bodyPr/>
              <a:lstStyle/>
              <a:p>
                <a:r>
                  <a:rPr lang="en-US" dirty="0"/>
                  <a:t>Inductive Hypothesis: Suppose for all </a:t>
                </a:r>
                <a14:m>
                  <m:oMath xmlns:m="http://schemas.openxmlformats.org/officeDocument/2006/math">
                    <m:r>
                      <a:rPr lang="en-US" b="0" i="1" smtClean="0">
                        <a:latin typeface="Cambria Math" panose="02040503050406030204" pitchFamily="18" charset="0"/>
                      </a:rPr>
                      <m:t>𝑖</m:t>
                    </m:r>
                    <m:r>
                      <a:rPr lang="en-US" b="0" i="1" smtClean="0">
                        <a:latin typeface="Cambria Math" panose="02040503050406030204" pitchFamily="18" charset="0"/>
                      </a:rPr>
                      <m:t>≤</m:t>
                    </m:r>
                    <m:r>
                      <a:rPr lang="en-US" b="0" i="1" smtClean="0">
                        <a:latin typeface="Cambria Math" panose="02040503050406030204" pitchFamily="18" charset="0"/>
                      </a:rPr>
                      <m:t>𝑘</m:t>
                    </m:r>
                  </m:oMath>
                </a14:m>
                <a:r>
                  <a:rPr lang="en-US" dirty="0"/>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𝑖</m:t>
                        </m:r>
                      </m:sub>
                    </m:sSub>
                    <m:r>
                      <a:rPr lang="en-US" b="0" i="1" smtClean="0">
                        <a:latin typeface="Cambria Math" panose="02040503050406030204" pitchFamily="18" charset="0"/>
                      </a:rPr>
                      <m:t> </m:t>
                    </m:r>
                  </m:oMath>
                </a14:m>
                <a:r>
                  <a:rPr lang="en-US" dirty="0"/>
                  <a:t>ends no later than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𝑖</m:t>
                        </m:r>
                      </m:sub>
                    </m:sSub>
                  </m:oMath>
                </a14:m>
                <a:r>
                  <a:rPr lang="en-US" dirty="0"/>
                  <a:t>.</a:t>
                </a:r>
              </a:p>
              <a:p>
                <a:r>
                  <a:rPr lang="en-US" dirty="0"/>
                  <a:t>IS: Since (by IH)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𝑘</m:t>
                        </m:r>
                      </m:sub>
                    </m:sSub>
                  </m:oMath>
                </a14:m>
                <a:r>
                  <a:rPr lang="en-US" dirty="0"/>
                  <a:t> ends no later than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𝑘</m:t>
                        </m:r>
                      </m:sub>
                    </m:sSub>
                    <m:r>
                      <a:rPr lang="en-US" b="0" i="1" smtClean="0">
                        <a:latin typeface="Cambria Math" panose="02040503050406030204" pitchFamily="18" charset="0"/>
                      </a:rPr>
                      <m:t>,</m:t>
                    </m:r>
                  </m:oMath>
                </a14:m>
                <a:r>
                  <a:rPr lang="en-US" dirty="0"/>
                  <a:t> greedy has access to everything that doesn’t overlap with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𝑘</m:t>
                        </m:r>
                      </m:sub>
                    </m:sSub>
                    <m:r>
                      <a:rPr lang="en-US" b="0" i="0" smtClean="0">
                        <a:latin typeface="Cambria Math" panose="02040503050406030204" pitchFamily="18" charset="0"/>
                      </a:rPr>
                      <m:t>.</m:t>
                    </m:r>
                  </m:oMath>
                </a14:m>
                <a:r>
                  <a:rPr lang="en-US" dirty="0"/>
                  <a:t> Since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𝑘</m:t>
                        </m:r>
                      </m:sub>
                    </m:sSub>
                  </m:oMath>
                </a14:m>
                <a:r>
                  <a:rPr lang="en-US" dirty="0"/>
                  <a:t> ends no later than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𝑘</m:t>
                        </m:r>
                      </m:sub>
                    </m:sSub>
                  </m:oMath>
                </a14:m>
                <a:r>
                  <a:rPr lang="en-US" dirty="0"/>
                  <a:t>, that includes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𝑘</m:t>
                        </m:r>
                        <m:r>
                          <a:rPr lang="en-US" b="0" i="1" smtClean="0">
                            <a:latin typeface="Cambria Math" panose="02040503050406030204" pitchFamily="18" charset="0"/>
                          </a:rPr>
                          <m:t>+1</m:t>
                        </m:r>
                      </m:sub>
                    </m:sSub>
                    <m:r>
                      <a:rPr lang="en-US" b="0" i="1" smtClean="0">
                        <a:latin typeface="Cambria Math" panose="02040503050406030204" pitchFamily="18" charset="0"/>
                      </a:rPr>
                      <m:t>.</m:t>
                    </m:r>
                  </m:oMath>
                </a14:m>
                <a:r>
                  <a:rPr lang="en-US" dirty="0"/>
                  <a:t> Since we take the first one that doesn’t overlap,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𝑘</m:t>
                        </m:r>
                        <m:r>
                          <a:rPr lang="en-US" b="0" i="1" smtClean="0">
                            <a:latin typeface="Cambria Math" panose="02040503050406030204" pitchFamily="18" charset="0"/>
                          </a:rPr>
                          <m:t>+1</m:t>
                        </m:r>
                      </m:sub>
                    </m:sSub>
                  </m:oMath>
                </a14:m>
                <a:r>
                  <a:rPr lang="en-US" dirty="0"/>
                  <a:t> will also end before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𝑘</m:t>
                        </m:r>
                        <m:r>
                          <a:rPr lang="en-US" b="0" i="1" smtClean="0">
                            <a:latin typeface="Cambria Math" panose="02040503050406030204" pitchFamily="18" charset="0"/>
                          </a:rPr>
                          <m:t>+1</m:t>
                        </m:r>
                      </m:sub>
                    </m:sSub>
                    <m:r>
                      <a:rPr lang="en-US" b="0" i="1" smtClean="0">
                        <a:latin typeface="Cambria Math" panose="02040503050406030204" pitchFamily="18" charset="0"/>
                      </a:rPr>
                      <m:t>.</m:t>
                    </m:r>
                  </m:oMath>
                </a14:m>
                <a:endParaRPr lang="en-US" dirty="0"/>
              </a:p>
              <a:p>
                <a:pPr marL="0" indent="0">
                  <a:buNone/>
                </a:pPr>
                <a:endParaRPr lang="en-US" dirty="0"/>
              </a:p>
              <a:p>
                <a:r>
                  <a:rPr lang="en-US" dirty="0"/>
                  <a:t>Therefore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𝑘</m:t>
                        </m:r>
                        <m:r>
                          <a:rPr lang="en-US" b="0" i="1" smtClean="0">
                            <a:latin typeface="Cambria Math" panose="02040503050406030204" pitchFamily="18" charset="0"/>
                          </a:rPr>
                          <m:t>+1</m:t>
                        </m:r>
                      </m:sub>
                    </m:sSub>
                  </m:oMath>
                </a14:m>
                <a:r>
                  <a:rPr lang="en-US" dirty="0"/>
                  <a:t> ends no later than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𝑜</m:t>
                        </m:r>
                      </m:e>
                      <m:sub>
                        <m:r>
                          <a:rPr lang="en-US" b="0" i="1" smtClean="0">
                            <a:latin typeface="Cambria Math" panose="02040503050406030204" pitchFamily="18" charset="0"/>
                          </a:rPr>
                          <m:t>𝑘</m:t>
                        </m:r>
                        <m:r>
                          <a:rPr lang="en-US" b="0" i="1" smtClean="0">
                            <a:latin typeface="Cambria Math" panose="02040503050406030204" pitchFamily="18" charset="0"/>
                          </a:rPr>
                          <m:t>+1</m:t>
                        </m:r>
                      </m:sub>
                    </m:sSub>
                  </m:oMath>
                </a14:m>
                <a:endParaRPr lang="en-US" dirty="0"/>
              </a:p>
            </p:txBody>
          </p:sp>
        </mc:Choice>
        <mc:Fallback>
          <p:sp>
            <p:nvSpPr>
              <p:cNvPr id="3" name="Content Placeholder 2">
                <a:extLst>
                  <a:ext uri="{FF2B5EF4-FFF2-40B4-BE49-F238E27FC236}">
                    <a16:creationId xmlns:a16="http://schemas.microsoft.com/office/drawing/2014/main" id="{8DE0AB12-404F-45F3-8BA0-B53BA06A8883}"/>
                  </a:ext>
                </a:extLst>
              </p:cNvPr>
              <p:cNvSpPr>
                <a:spLocks noGrp="1" noRot="1" noChangeAspect="1" noMove="1" noResize="1" noEditPoints="1" noAdjustHandles="1" noChangeArrowheads="1" noChangeShapeType="1" noTextEdit="1"/>
              </p:cNvSpPr>
              <p:nvPr>
                <p:ph idx="1"/>
              </p:nvPr>
            </p:nvSpPr>
            <p:spPr>
              <a:blipFill>
                <a:blip r:embed="rId2"/>
                <a:stretch>
                  <a:fillRect l="-708" t="-2138" r="-654"/>
                </a:stretch>
              </a:blipFill>
            </p:spPr>
            <p:txBody>
              <a:bodyPr/>
              <a:lstStyle/>
              <a:p>
                <a:r>
                  <a:rPr lang="en-US">
                    <a:noFill/>
                  </a:rPr>
                  <a:t> </a:t>
                </a:r>
              </a:p>
            </p:txBody>
          </p:sp>
        </mc:Fallback>
      </mc:AlternateContent>
    </p:spTree>
    <p:extLst>
      <p:ext uri="{BB962C8B-B14F-4D97-AF65-F5344CB8AC3E}">
        <p14:creationId xmlns:p14="http://schemas.microsoft.com/office/powerpoint/2010/main" val="2626368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Minimum Spanning Trees</a:t>
            </a:r>
          </a:p>
        </p:txBody>
      </p:sp>
      <p:sp>
        <p:nvSpPr>
          <p:cNvPr id="3" name="Content Placeholder 2"/>
          <p:cNvSpPr>
            <a:spLocks noGrp="1"/>
          </p:cNvSpPr>
          <p:nvPr>
            <p:ph idx="1"/>
          </p:nvPr>
        </p:nvSpPr>
        <p:spPr>
          <a:xfrm>
            <a:off x="575240" y="1463857"/>
            <a:ext cx="11187258" cy="730703"/>
          </a:xfrm>
        </p:spPr>
        <p:txBody>
          <a:bodyPr>
            <a:noAutofit/>
          </a:bodyPr>
          <a:lstStyle/>
          <a:p>
            <a:r>
              <a:rPr lang="en-US" sz="2800" dirty="0"/>
              <a:t>It’s the 1920’s. Your friend at the electric company needs to choose where to build wires to connect all these cities to the plant. </a:t>
            </a:r>
          </a:p>
        </p:txBody>
      </p:sp>
      <p:sp>
        <p:nvSpPr>
          <p:cNvPr id="6" name="Oval 5"/>
          <p:cNvSpPr/>
          <p:nvPr/>
        </p:nvSpPr>
        <p:spPr>
          <a:xfrm>
            <a:off x="3208719" y="3943649"/>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a:t>
            </a:r>
          </a:p>
        </p:txBody>
      </p:sp>
      <p:sp>
        <p:nvSpPr>
          <p:cNvPr id="7" name="Oval 6"/>
          <p:cNvSpPr/>
          <p:nvPr/>
        </p:nvSpPr>
        <p:spPr>
          <a:xfrm>
            <a:off x="4906961" y="2284898"/>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p>
        </p:txBody>
      </p:sp>
      <p:sp>
        <p:nvSpPr>
          <p:cNvPr id="8" name="Oval 7"/>
          <p:cNvSpPr/>
          <p:nvPr/>
        </p:nvSpPr>
        <p:spPr>
          <a:xfrm>
            <a:off x="4511722" y="4848235"/>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t>
            </a:r>
          </a:p>
        </p:txBody>
      </p:sp>
      <p:sp>
        <p:nvSpPr>
          <p:cNvPr id="9" name="Oval 8"/>
          <p:cNvSpPr/>
          <p:nvPr/>
        </p:nvSpPr>
        <p:spPr>
          <a:xfrm>
            <a:off x="6696075" y="4833371"/>
            <a:ext cx="388722" cy="380422"/>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Oval 9"/>
          <p:cNvSpPr/>
          <p:nvPr/>
        </p:nvSpPr>
        <p:spPr>
          <a:xfrm>
            <a:off x="6838950" y="3137635"/>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sp>
        <p:nvSpPr>
          <p:cNvPr id="11" name="Oval 10"/>
          <p:cNvSpPr/>
          <p:nvPr/>
        </p:nvSpPr>
        <p:spPr>
          <a:xfrm>
            <a:off x="4621211" y="3763310"/>
            <a:ext cx="285750" cy="27964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a:t>
            </a:r>
          </a:p>
        </p:txBody>
      </p:sp>
      <p:cxnSp>
        <p:nvCxnSpPr>
          <p:cNvPr id="20" name="Straight Connector 19"/>
          <p:cNvCxnSpPr>
            <a:stCxn id="7" idx="2"/>
            <a:endCxn id="6" idx="7"/>
          </p:cNvCxnSpPr>
          <p:nvPr/>
        </p:nvCxnSpPr>
        <p:spPr>
          <a:xfrm flipH="1">
            <a:off x="3452622" y="2424723"/>
            <a:ext cx="1454339" cy="15598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6" idx="5"/>
            <a:endCxn id="8" idx="2"/>
          </p:cNvCxnSpPr>
          <p:nvPr/>
        </p:nvCxnSpPr>
        <p:spPr>
          <a:xfrm>
            <a:off x="3452622" y="4182344"/>
            <a:ext cx="1059100" cy="80571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8" idx="0"/>
            <a:endCxn id="11" idx="4"/>
          </p:cNvCxnSpPr>
          <p:nvPr/>
        </p:nvCxnSpPr>
        <p:spPr>
          <a:xfrm flipV="1">
            <a:off x="4654597" y="4042959"/>
            <a:ext cx="109489" cy="8052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11" idx="2"/>
            <a:endCxn id="6" idx="6"/>
          </p:cNvCxnSpPr>
          <p:nvPr/>
        </p:nvCxnSpPr>
        <p:spPr>
          <a:xfrm flipH="1">
            <a:off x="3494469" y="3903135"/>
            <a:ext cx="1126742" cy="1803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1" idx="7"/>
            <a:endCxn id="10" idx="2"/>
          </p:cNvCxnSpPr>
          <p:nvPr/>
        </p:nvCxnSpPr>
        <p:spPr>
          <a:xfrm flipV="1">
            <a:off x="4865114" y="3277460"/>
            <a:ext cx="1973836" cy="52680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10" idx="4"/>
            <a:endCxn id="9" idx="0"/>
          </p:cNvCxnSpPr>
          <p:nvPr/>
        </p:nvCxnSpPr>
        <p:spPr>
          <a:xfrm flipH="1">
            <a:off x="6890436" y="3417284"/>
            <a:ext cx="91389" cy="14160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8" idx="6"/>
          </p:cNvCxnSpPr>
          <p:nvPr/>
        </p:nvCxnSpPr>
        <p:spPr>
          <a:xfrm flipH="1" flipV="1">
            <a:off x="4797472" y="4988060"/>
            <a:ext cx="1955530" cy="17002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9" idx="1"/>
            <a:endCxn id="7" idx="6"/>
          </p:cNvCxnSpPr>
          <p:nvPr/>
        </p:nvCxnSpPr>
        <p:spPr>
          <a:xfrm flipH="1" flipV="1">
            <a:off x="5192711" y="2424723"/>
            <a:ext cx="1560291" cy="24643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10" idx="3"/>
            <a:endCxn id="8" idx="7"/>
          </p:cNvCxnSpPr>
          <p:nvPr/>
        </p:nvCxnSpPr>
        <p:spPr>
          <a:xfrm flipH="1">
            <a:off x="4755625" y="3376330"/>
            <a:ext cx="2125172" cy="151285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11" idx="5"/>
            <a:endCxn id="9" idx="2"/>
          </p:cNvCxnSpPr>
          <p:nvPr/>
        </p:nvCxnSpPr>
        <p:spPr>
          <a:xfrm>
            <a:off x="4865114" y="4002005"/>
            <a:ext cx="1830961" cy="102157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3739896" y="2907792"/>
            <a:ext cx="317944" cy="369667"/>
          </a:xfrm>
          <a:prstGeom prst="rect">
            <a:avLst/>
          </a:prstGeom>
          <a:noFill/>
        </p:spPr>
        <p:txBody>
          <a:bodyPr wrap="square" rtlCol="0">
            <a:spAutoFit/>
          </a:bodyPr>
          <a:lstStyle/>
          <a:p>
            <a:r>
              <a:rPr lang="en-US" dirty="0"/>
              <a:t>3</a:t>
            </a:r>
          </a:p>
        </p:txBody>
      </p:sp>
      <p:sp>
        <p:nvSpPr>
          <p:cNvPr id="55" name="TextBox 54"/>
          <p:cNvSpPr txBox="1"/>
          <p:nvPr/>
        </p:nvSpPr>
        <p:spPr>
          <a:xfrm>
            <a:off x="5486272" y="2650885"/>
            <a:ext cx="317944" cy="369667"/>
          </a:xfrm>
          <a:prstGeom prst="rect">
            <a:avLst/>
          </a:prstGeom>
          <a:noFill/>
        </p:spPr>
        <p:txBody>
          <a:bodyPr wrap="square" rtlCol="0">
            <a:spAutoFit/>
          </a:bodyPr>
          <a:lstStyle/>
          <a:p>
            <a:r>
              <a:rPr lang="en-US" dirty="0"/>
              <a:t>6</a:t>
            </a:r>
          </a:p>
        </p:txBody>
      </p:sp>
      <p:sp>
        <p:nvSpPr>
          <p:cNvPr id="56" name="TextBox 55"/>
          <p:cNvSpPr txBox="1"/>
          <p:nvPr/>
        </p:nvSpPr>
        <p:spPr>
          <a:xfrm>
            <a:off x="5103048" y="3314400"/>
            <a:ext cx="317944" cy="369667"/>
          </a:xfrm>
          <a:prstGeom prst="rect">
            <a:avLst/>
          </a:prstGeom>
          <a:noFill/>
        </p:spPr>
        <p:txBody>
          <a:bodyPr wrap="square" rtlCol="0">
            <a:spAutoFit/>
          </a:bodyPr>
          <a:lstStyle/>
          <a:p>
            <a:r>
              <a:rPr lang="en-US" dirty="0"/>
              <a:t>2</a:t>
            </a:r>
          </a:p>
        </p:txBody>
      </p:sp>
      <p:sp>
        <p:nvSpPr>
          <p:cNvPr id="57" name="TextBox 56"/>
          <p:cNvSpPr txBox="1"/>
          <p:nvPr/>
        </p:nvSpPr>
        <p:spPr>
          <a:xfrm>
            <a:off x="4001420" y="3644114"/>
            <a:ext cx="317944" cy="369667"/>
          </a:xfrm>
          <a:prstGeom prst="rect">
            <a:avLst/>
          </a:prstGeom>
          <a:noFill/>
        </p:spPr>
        <p:txBody>
          <a:bodyPr wrap="square" rtlCol="0">
            <a:spAutoFit/>
          </a:bodyPr>
          <a:lstStyle/>
          <a:p>
            <a:r>
              <a:rPr lang="en-US" dirty="0"/>
              <a:t>1</a:t>
            </a:r>
          </a:p>
        </p:txBody>
      </p:sp>
      <p:sp>
        <p:nvSpPr>
          <p:cNvPr id="58" name="TextBox 57"/>
          <p:cNvSpPr txBox="1"/>
          <p:nvPr/>
        </p:nvSpPr>
        <p:spPr>
          <a:xfrm>
            <a:off x="3754311" y="4585202"/>
            <a:ext cx="317944" cy="369667"/>
          </a:xfrm>
          <a:prstGeom prst="rect">
            <a:avLst/>
          </a:prstGeom>
          <a:noFill/>
        </p:spPr>
        <p:txBody>
          <a:bodyPr wrap="square" rtlCol="0">
            <a:spAutoFit/>
          </a:bodyPr>
          <a:lstStyle/>
          <a:p>
            <a:r>
              <a:rPr lang="en-US" dirty="0"/>
              <a:t>4</a:t>
            </a:r>
          </a:p>
        </p:txBody>
      </p:sp>
      <p:sp>
        <p:nvSpPr>
          <p:cNvPr id="59" name="TextBox 58"/>
          <p:cNvSpPr txBox="1"/>
          <p:nvPr/>
        </p:nvSpPr>
        <p:spPr>
          <a:xfrm>
            <a:off x="4440881" y="4186749"/>
            <a:ext cx="317944" cy="369667"/>
          </a:xfrm>
          <a:prstGeom prst="rect">
            <a:avLst/>
          </a:prstGeom>
          <a:noFill/>
        </p:spPr>
        <p:txBody>
          <a:bodyPr wrap="square" rtlCol="0">
            <a:spAutoFit/>
          </a:bodyPr>
          <a:lstStyle/>
          <a:p>
            <a:r>
              <a:rPr lang="en-US" dirty="0"/>
              <a:t>5</a:t>
            </a:r>
          </a:p>
        </p:txBody>
      </p:sp>
      <p:sp>
        <p:nvSpPr>
          <p:cNvPr id="60" name="TextBox 59"/>
          <p:cNvSpPr txBox="1"/>
          <p:nvPr/>
        </p:nvSpPr>
        <p:spPr>
          <a:xfrm>
            <a:off x="5486272" y="5030063"/>
            <a:ext cx="317944" cy="369667"/>
          </a:xfrm>
          <a:prstGeom prst="rect">
            <a:avLst/>
          </a:prstGeom>
          <a:noFill/>
        </p:spPr>
        <p:txBody>
          <a:bodyPr wrap="square" rtlCol="0">
            <a:spAutoFit/>
          </a:bodyPr>
          <a:lstStyle/>
          <a:p>
            <a:r>
              <a:rPr lang="en-US" dirty="0"/>
              <a:t>8</a:t>
            </a:r>
          </a:p>
        </p:txBody>
      </p:sp>
      <p:sp>
        <p:nvSpPr>
          <p:cNvPr id="61" name="TextBox 60"/>
          <p:cNvSpPr txBox="1"/>
          <p:nvPr/>
        </p:nvSpPr>
        <p:spPr>
          <a:xfrm>
            <a:off x="7020482" y="4002005"/>
            <a:ext cx="317944" cy="369667"/>
          </a:xfrm>
          <a:prstGeom prst="rect">
            <a:avLst/>
          </a:prstGeom>
          <a:noFill/>
        </p:spPr>
        <p:txBody>
          <a:bodyPr wrap="square" rtlCol="0">
            <a:spAutoFit/>
          </a:bodyPr>
          <a:lstStyle/>
          <a:p>
            <a:r>
              <a:rPr lang="en-US" dirty="0"/>
              <a:t>9</a:t>
            </a:r>
          </a:p>
        </p:txBody>
      </p:sp>
      <p:sp>
        <p:nvSpPr>
          <p:cNvPr id="62" name="TextBox 61"/>
          <p:cNvSpPr txBox="1"/>
          <p:nvPr/>
        </p:nvSpPr>
        <p:spPr>
          <a:xfrm>
            <a:off x="4953496" y="3846890"/>
            <a:ext cx="532776" cy="369332"/>
          </a:xfrm>
          <a:prstGeom prst="rect">
            <a:avLst/>
          </a:prstGeom>
          <a:noFill/>
        </p:spPr>
        <p:txBody>
          <a:bodyPr wrap="square" rtlCol="0">
            <a:spAutoFit/>
          </a:bodyPr>
          <a:lstStyle/>
          <a:p>
            <a:r>
              <a:rPr lang="en-US" dirty="0"/>
              <a:t>10</a:t>
            </a:r>
          </a:p>
        </p:txBody>
      </p:sp>
      <p:sp>
        <p:nvSpPr>
          <p:cNvPr id="63" name="TextBox 62"/>
          <p:cNvSpPr txBox="1"/>
          <p:nvPr/>
        </p:nvSpPr>
        <p:spPr>
          <a:xfrm>
            <a:off x="4821304" y="4390448"/>
            <a:ext cx="317944" cy="369667"/>
          </a:xfrm>
          <a:prstGeom prst="rect">
            <a:avLst/>
          </a:prstGeom>
          <a:noFill/>
        </p:spPr>
        <p:txBody>
          <a:bodyPr wrap="square" rtlCol="0">
            <a:spAutoFit/>
          </a:bodyPr>
          <a:lstStyle/>
          <a:p>
            <a:r>
              <a:rPr lang="en-US" dirty="0"/>
              <a:t>7</a:t>
            </a:r>
          </a:p>
        </p:txBody>
      </p:sp>
      <p:sp>
        <p:nvSpPr>
          <p:cNvPr id="64" name="TextBox 63"/>
          <p:cNvSpPr txBox="1"/>
          <p:nvPr/>
        </p:nvSpPr>
        <p:spPr>
          <a:xfrm>
            <a:off x="575239" y="5312664"/>
            <a:ext cx="11187260" cy="1384995"/>
          </a:xfrm>
          <a:prstGeom prst="rect">
            <a:avLst/>
          </a:prstGeom>
          <a:noFill/>
        </p:spPr>
        <p:txBody>
          <a:bodyPr wrap="square" rtlCol="0">
            <a:spAutoFit/>
          </a:bodyPr>
          <a:lstStyle/>
          <a:p>
            <a:r>
              <a:rPr lang="en-US" sz="2800" dirty="0">
                <a:latin typeface="Segoe UI Semilight" panose="020B0402040204020203" pitchFamily="34" charset="0"/>
                <a:cs typeface="Segoe UI Semilight" panose="020B0402040204020203" pitchFamily="34" charset="0"/>
              </a:rPr>
              <a:t>She knows how much it would cost to lay electric wires between any pair of cities, and wants the cheapest way to make sure electricity from the plant to every city.</a:t>
            </a:r>
          </a:p>
        </p:txBody>
      </p:sp>
      <p:pic>
        <p:nvPicPr>
          <p:cNvPr id="1026" name="Picture 2" descr="Factory on Microsoft Windows 10 April 2018 Upda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71500" y="4894321"/>
            <a:ext cx="237871" cy="237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7136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Minimum Spanning Trees</a:t>
            </a:r>
          </a:p>
        </p:txBody>
      </p:sp>
      <p:sp>
        <p:nvSpPr>
          <p:cNvPr id="3" name="Content Placeholder 2"/>
          <p:cNvSpPr>
            <a:spLocks noGrp="1"/>
          </p:cNvSpPr>
          <p:nvPr>
            <p:ph idx="1"/>
          </p:nvPr>
        </p:nvSpPr>
        <p:spPr/>
        <p:txBody>
          <a:bodyPr>
            <a:normAutofit/>
          </a:bodyPr>
          <a:lstStyle/>
          <a:p>
            <a:r>
              <a:rPr lang="en-US" dirty="0"/>
              <a:t>What do we need? A set of edges such that:</a:t>
            </a:r>
          </a:p>
          <a:p>
            <a:pPr lvl="1"/>
            <a:r>
              <a:rPr lang="en-US" dirty="0"/>
              <a:t>Every vertex touches at least one of the edges. (the edges </a:t>
            </a:r>
            <a:r>
              <a:rPr lang="en-US" b="1" dirty="0"/>
              <a:t>span</a:t>
            </a:r>
            <a:r>
              <a:rPr lang="en-US" dirty="0"/>
              <a:t> the graph)</a:t>
            </a:r>
          </a:p>
          <a:p>
            <a:pPr lvl="1"/>
            <a:r>
              <a:rPr lang="en-US" dirty="0"/>
              <a:t>The graph on just those edges is </a:t>
            </a:r>
            <a:r>
              <a:rPr lang="en-US" b="1" dirty="0"/>
              <a:t>connected</a:t>
            </a:r>
            <a:r>
              <a:rPr lang="en-US" dirty="0"/>
              <a:t>.</a:t>
            </a:r>
          </a:p>
          <a:p>
            <a:pPr lvl="1"/>
            <a:r>
              <a:rPr lang="en-US" dirty="0"/>
              <a:t>The minimum weight set of edges that meet those conditions.</a:t>
            </a:r>
          </a:p>
        </p:txBody>
      </p:sp>
      <p:sp>
        <p:nvSpPr>
          <p:cNvPr id="77" name="Rectangle 76">
            <a:extLst>
              <a:ext uri="{FF2B5EF4-FFF2-40B4-BE49-F238E27FC236}">
                <a16:creationId xmlns:a16="http://schemas.microsoft.com/office/drawing/2014/main" id="{50C0946E-D883-404D-B5E2-B197C51FF750}"/>
              </a:ext>
            </a:extLst>
          </p:cNvPr>
          <p:cNvSpPr/>
          <p:nvPr/>
        </p:nvSpPr>
        <p:spPr>
          <a:xfrm>
            <a:off x="642131" y="3330290"/>
            <a:ext cx="6111311" cy="1843018"/>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a:p>
            <a:r>
              <a:rPr lang="en-US" sz="2000" b="1" dirty="0"/>
              <a:t>Given</a:t>
            </a:r>
            <a:r>
              <a:rPr lang="en-US" sz="2000" dirty="0"/>
              <a:t>: an undirected, weighted graph G</a:t>
            </a:r>
          </a:p>
          <a:p>
            <a:r>
              <a:rPr lang="en-US" sz="2000" b="1" dirty="0"/>
              <a:t>Find</a:t>
            </a:r>
            <a:r>
              <a:rPr lang="en-US" sz="2000" dirty="0"/>
              <a:t>: A minimum-weight set of edges such that you can get from any vertex of G to any other on only those edges.</a:t>
            </a:r>
          </a:p>
        </p:txBody>
      </p:sp>
      <p:sp>
        <p:nvSpPr>
          <p:cNvPr id="78" name="Rectangle 77">
            <a:extLst>
              <a:ext uri="{FF2B5EF4-FFF2-40B4-BE49-F238E27FC236}">
                <a16:creationId xmlns:a16="http://schemas.microsoft.com/office/drawing/2014/main" id="{FE15F618-2850-4E96-8A9F-B1DC214C5160}"/>
              </a:ext>
            </a:extLst>
          </p:cNvPr>
          <p:cNvSpPr/>
          <p:nvPr/>
        </p:nvSpPr>
        <p:spPr>
          <a:xfrm>
            <a:off x="642131" y="3330291"/>
            <a:ext cx="6101786" cy="476250"/>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t>Minimum Spanning </a:t>
            </a:r>
            <a:r>
              <a:rPr lang="en-US" sz="2000" b="1" u="sng" dirty="0"/>
              <a:t>Tree</a:t>
            </a:r>
            <a:r>
              <a:rPr lang="en-US" sz="2000" b="1" dirty="0"/>
              <a:t> Problem</a:t>
            </a:r>
          </a:p>
        </p:txBody>
      </p:sp>
    </p:spTree>
    <p:extLst>
      <p:ext uri="{BB962C8B-B14F-4D97-AF65-F5344CB8AC3E}">
        <p14:creationId xmlns:p14="http://schemas.microsoft.com/office/powerpoint/2010/main" val="2739063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622C7-9A3A-4C17-B11E-75E386FEAD6B}"/>
              </a:ext>
            </a:extLst>
          </p:cNvPr>
          <p:cNvSpPr>
            <a:spLocks noGrp="1"/>
          </p:cNvSpPr>
          <p:nvPr>
            <p:ph type="title"/>
          </p:nvPr>
        </p:nvSpPr>
        <p:spPr/>
        <p:txBody>
          <a:bodyPr/>
          <a:lstStyle/>
          <a:p>
            <a:r>
              <a:rPr lang="en-US" dirty="0"/>
              <a:t>Greedy MST algorithms</a:t>
            </a:r>
          </a:p>
        </p:txBody>
      </p:sp>
      <p:sp>
        <p:nvSpPr>
          <p:cNvPr id="3" name="Content Placeholder 2">
            <a:extLst>
              <a:ext uri="{FF2B5EF4-FFF2-40B4-BE49-F238E27FC236}">
                <a16:creationId xmlns:a16="http://schemas.microsoft.com/office/drawing/2014/main" id="{B29A444B-63AE-44B4-89C4-8CAF12E61430}"/>
              </a:ext>
            </a:extLst>
          </p:cNvPr>
          <p:cNvSpPr>
            <a:spLocks noGrp="1"/>
          </p:cNvSpPr>
          <p:nvPr>
            <p:ph idx="1"/>
          </p:nvPr>
        </p:nvSpPr>
        <p:spPr/>
        <p:txBody>
          <a:bodyPr/>
          <a:lstStyle/>
          <a:p>
            <a:r>
              <a:rPr lang="en-US" dirty="0"/>
              <a:t>You’ve seen two algorithms for MSTs</a:t>
            </a:r>
          </a:p>
          <a:p>
            <a:r>
              <a:rPr lang="en-US" b="1" dirty="0"/>
              <a:t>Kruskal’s Algorithm</a:t>
            </a:r>
            <a:r>
              <a:rPr lang="en-US" dirty="0"/>
              <a:t>:</a:t>
            </a:r>
          </a:p>
          <a:p>
            <a:r>
              <a:rPr lang="en-US" b="1" dirty="0"/>
              <a:t>Order</a:t>
            </a:r>
            <a:r>
              <a:rPr lang="en-US" dirty="0"/>
              <a:t>: Sort the edges in increasing weight order</a:t>
            </a:r>
          </a:p>
          <a:p>
            <a:r>
              <a:rPr lang="en-US" b="1" dirty="0"/>
              <a:t>Rule: </a:t>
            </a:r>
            <a:r>
              <a:rPr lang="en-US" dirty="0"/>
              <a:t>If connect new vertices (doesn’t form a cycle), add the edge.</a:t>
            </a:r>
          </a:p>
          <a:p>
            <a:endParaRPr lang="en-US" b="1" dirty="0"/>
          </a:p>
          <a:p>
            <a:r>
              <a:rPr lang="en-US" b="1" dirty="0"/>
              <a:t>Prim’s Algorithm:</a:t>
            </a:r>
          </a:p>
          <a:p>
            <a:r>
              <a:rPr lang="en-US" b="1" dirty="0"/>
              <a:t>Order: </a:t>
            </a:r>
            <a:r>
              <a:rPr lang="en-US" dirty="0"/>
              <a:t>lightest weight edge that adds a new vertex to our current component</a:t>
            </a:r>
          </a:p>
          <a:p>
            <a:r>
              <a:rPr lang="en-US" b="1" dirty="0"/>
              <a:t>Rule: </a:t>
            </a:r>
            <a:r>
              <a:rPr lang="en-US" dirty="0"/>
              <a:t>Just add it!</a:t>
            </a:r>
            <a:endParaRPr lang="en-US" b="1" dirty="0"/>
          </a:p>
        </p:txBody>
      </p:sp>
    </p:spTree>
    <p:extLst>
      <p:ext uri="{BB962C8B-B14F-4D97-AF65-F5344CB8AC3E}">
        <p14:creationId xmlns:p14="http://schemas.microsoft.com/office/powerpoint/2010/main" val="2286695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Kruskal’s</a:t>
            </a:r>
            <a:r>
              <a:rPr lang="en-US" dirty="0"/>
              <a:t> Algorithm</a:t>
            </a:r>
          </a:p>
        </p:txBody>
      </p:sp>
      <p:sp>
        <p:nvSpPr>
          <p:cNvPr id="7" name="TextBox 6"/>
          <p:cNvSpPr txBox="1"/>
          <p:nvPr/>
        </p:nvSpPr>
        <p:spPr>
          <a:xfrm>
            <a:off x="575238" y="1604461"/>
            <a:ext cx="11187259" cy="3621504"/>
          </a:xfrm>
          <a:prstGeom prst="rect">
            <a:avLst/>
          </a:prstGeom>
          <a:noFill/>
        </p:spPr>
        <p:txBody>
          <a:bodyPr wrap="square" rtlCol="0">
            <a:spAutoFit/>
          </a:bodyPr>
          <a:lstStyle/>
          <a:p>
            <a:pPr>
              <a:spcBef>
                <a:spcPts val="200"/>
              </a:spcBef>
            </a:pPr>
            <a:r>
              <a:rPr lang="en-US" sz="2400" dirty="0" err="1">
                <a:latin typeface="Courier New" panose="02070309020205020404" pitchFamily="49" charset="0"/>
                <a:cs typeface="Courier New" panose="02070309020205020404" pitchFamily="49" charset="0"/>
              </a:rPr>
              <a:t>KruskalMST</a:t>
            </a:r>
            <a:r>
              <a:rPr lang="en-US" sz="2400" dirty="0">
                <a:latin typeface="Courier New" panose="02070309020205020404" pitchFamily="49" charset="0"/>
                <a:cs typeface="Courier New" panose="02070309020205020404" pitchFamily="49" charset="0"/>
              </a:rPr>
              <a:t>(Graph G) </a:t>
            </a:r>
          </a:p>
          <a:p>
            <a:pPr>
              <a:spcBef>
                <a:spcPts val="200"/>
              </a:spcBef>
            </a:pPr>
            <a:r>
              <a:rPr lang="en-US" sz="2400" dirty="0">
                <a:latin typeface="Courier New" panose="02070309020205020404" pitchFamily="49" charset="0"/>
                <a:cs typeface="Courier New" panose="02070309020205020404" pitchFamily="49" charset="0"/>
              </a:rPr>
              <a:t>   initialize each vertex to be its own component</a:t>
            </a:r>
            <a:endParaRPr lang="en-US" sz="2400" b="0" dirty="0">
              <a:latin typeface="Courier New" panose="02070309020205020404" pitchFamily="49" charset="0"/>
              <a:cs typeface="Courier New" panose="02070309020205020404" pitchFamily="49" charset="0"/>
            </a:endParaRPr>
          </a:p>
          <a:p>
            <a:pPr>
              <a:spcBef>
                <a:spcPts val="200"/>
              </a:spcBef>
            </a:pPr>
            <a:r>
              <a:rPr lang="en-US" sz="2400" dirty="0">
                <a:latin typeface="Courier New" panose="02070309020205020404" pitchFamily="49" charset="0"/>
                <a:cs typeface="Courier New" panose="02070309020205020404" pitchFamily="49" charset="0"/>
              </a:rPr>
              <a:t>   sort the edges by weight</a:t>
            </a:r>
          </a:p>
          <a:p>
            <a:pPr>
              <a:spcBef>
                <a:spcPts val="200"/>
              </a:spcBef>
            </a:pPr>
            <a:r>
              <a:rPr lang="en-US" sz="2400" dirty="0">
                <a:latin typeface="Courier New" panose="02070309020205020404" pitchFamily="49" charset="0"/>
                <a:cs typeface="Courier New" panose="02070309020205020404" pitchFamily="49" charset="0"/>
              </a:rPr>
              <a:t>   foreach(edge (u, v) in sorted order){</a:t>
            </a:r>
          </a:p>
          <a:p>
            <a:pPr>
              <a:spcBef>
                <a:spcPts val="200"/>
              </a:spcBef>
            </a:pPr>
            <a:r>
              <a:rPr lang="en-US" sz="2400" dirty="0">
                <a:latin typeface="Courier New" panose="02070309020205020404" pitchFamily="49" charset="0"/>
                <a:cs typeface="Courier New" panose="02070309020205020404" pitchFamily="49" charset="0"/>
              </a:rPr>
              <a:t>      if(u and v are in different components){</a:t>
            </a:r>
          </a:p>
          <a:p>
            <a:pPr>
              <a:spcBef>
                <a:spcPts val="200"/>
              </a:spcBef>
            </a:pPr>
            <a:r>
              <a:rPr lang="en-US" sz="2400" dirty="0">
                <a:latin typeface="Courier New" panose="02070309020205020404" pitchFamily="49" charset="0"/>
                <a:cs typeface="Courier New" panose="02070309020205020404" pitchFamily="49" charset="0"/>
              </a:rPr>
              <a:t>         add (</a:t>
            </a:r>
            <a:r>
              <a:rPr lang="en-US" sz="2400" dirty="0" err="1">
                <a:latin typeface="Courier New" panose="02070309020205020404" pitchFamily="49" charset="0"/>
                <a:cs typeface="Courier New" panose="02070309020205020404" pitchFamily="49" charset="0"/>
              </a:rPr>
              <a:t>u,v</a:t>
            </a:r>
            <a:r>
              <a:rPr lang="en-US" sz="2400" dirty="0">
                <a:latin typeface="Courier New" panose="02070309020205020404" pitchFamily="49" charset="0"/>
                <a:cs typeface="Courier New" panose="02070309020205020404" pitchFamily="49" charset="0"/>
              </a:rPr>
              <a:t>) to the MST</a:t>
            </a:r>
          </a:p>
          <a:p>
            <a:pPr>
              <a:spcBef>
                <a:spcPts val="200"/>
              </a:spcBef>
            </a:pPr>
            <a:r>
              <a:rPr lang="en-US" sz="2400" dirty="0">
                <a:latin typeface="Courier New" panose="02070309020205020404" pitchFamily="49" charset="0"/>
                <a:cs typeface="Courier New" panose="02070309020205020404" pitchFamily="49" charset="0"/>
              </a:rPr>
              <a:t>         Update u and v to be in the same component</a:t>
            </a:r>
          </a:p>
          <a:p>
            <a:pPr>
              <a:spcBef>
                <a:spcPts val="200"/>
              </a:spcBef>
            </a:pPr>
            <a:r>
              <a:rPr lang="en-US" sz="2400" dirty="0">
                <a:latin typeface="Courier New" panose="02070309020205020404" pitchFamily="49" charset="0"/>
                <a:cs typeface="Courier New" panose="02070309020205020404" pitchFamily="49" charset="0"/>
              </a:rPr>
              <a:t>      }</a:t>
            </a:r>
          </a:p>
          <a:p>
            <a:pPr>
              <a:spcBef>
                <a:spcPts val="200"/>
              </a:spcBef>
            </a:pPr>
            <a:r>
              <a:rPr lang="en-US" sz="2400" dirty="0">
                <a:latin typeface="Courier New" panose="02070309020205020404" pitchFamily="49" charset="0"/>
                <a:cs typeface="Courier New" panose="02070309020205020404" pitchFamily="49" charset="0"/>
              </a:rPr>
              <a:t>   }</a:t>
            </a:r>
            <a:endParaRPr lang="en-US" sz="2400" dirty="0"/>
          </a:p>
        </p:txBody>
      </p:sp>
    </p:spTree>
    <p:extLst>
      <p:ext uri="{BB962C8B-B14F-4D97-AF65-F5344CB8AC3E}">
        <p14:creationId xmlns:p14="http://schemas.microsoft.com/office/powerpoint/2010/main" val="2239415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with UW colors">
      <a:dk1>
        <a:sysClr val="windowText" lastClr="000000"/>
      </a:dk1>
      <a:lt1>
        <a:sysClr val="window" lastClr="FFFFFF"/>
      </a:lt1>
      <a:dk2>
        <a:srgbClr val="335B74"/>
      </a:dk2>
      <a:lt2>
        <a:srgbClr val="DFE3E5"/>
      </a:lt2>
      <a:accent1>
        <a:srgbClr val="1CADE4"/>
      </a:accent1>
      <a:accent2>
        <a:srgbClr val="A48DD3"/>
      </a:accent2>
      <a:accent3>
        <a:srgbClr val="4C3282"/>
      </a:accent3>
      <a:accent4>
        <a:srgbClr val="B6A479"/>
      </a:accent4>
      <a:accent5>
        <a:srgbClr val="3E8853"/>
      </a:accent5>
      <a:accent6>
        <a:srgbClr val="62A39F"/>
      </a:accent6>
      <a:hlink>
        <a:srgbClr val="33006F"/>
      </a:hlink>
      <a:folHlink>
        <a:srgbClr val="9A7B4C"/>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311_template" id="{CF2E33B2-997D-4F55-9C04-23BC94CAE906}" vid="{863C565C-B775-42FC-8F75-344706EF3AAD}"/>
    </a:ext>
  </a:extLst>
</a:theme>
</file>

<file path=docProps/app.xml><?xml version="1.0" encoding="utf-8"?>
<Properties xmlns="http://schemas.openxmlformats.org/officeDocument/2006/extended-properties" xmlns:vt="http://schemas.openxmlformats.org/officeDocument/2006/docPropsVTypes">
  <Template>417_template</Template>
  <TotalTime>2368</TotalTime>
  <Words>4029</Words>
  <Application>Microsoft Office PowerPoint</Application>
  <PresentationFormat>Widescreen</PresentationFormat>
  <Paragraphs>601</Paragraphs>
  <Slides>53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53</vt:i4>
      </vt:variant>
    </vt:vector>
  </HeadingPairs>
  <TitlesOfParts>
    <vt:vector size="62" baseType="lpstr">
      <vt:lpstr>Cambria Math</vt:lpstr>
      <vt:lpstr>Courier New</vt:lpstr>
      <vt:lpstr>Segoe UI</vt:lpstr>
      <vt:lpstr>Segoe UI Light</vt:lpstr>
      <vt:lpstr>Segoe UI Semibold</vt:lpstr>
      <vt:lpstr>Segoe UI Semilight</vt:lpstr>
      <vt:lpstr>Tw Cen MT</vt:lpstr>
      <vt:lpstr>Wingdings 3</vt:lpstr>
      <vt:lpstr>Integral</vt:lpstr>
      <vt:lpstr>Minimum Spanning Trees and Greedy Algorithms </vt:lpstr>
      <vt:lpstr>Where Are We</vt:lpstr>
      <vt:lpstr>Greedy Algorithms</vt:lpstr>
      <vt:lpstr>Greedy Algorithms</vt:lpstr>
      <vt:lpstr>Three Proof Techniques</vt:lpstr>
      <vt:lpstr>Minimum Spanning Trees</vt:lpstr>
      <vt:lpstr>Minimum Spanning Trees</vt:lpstr>
      <vt:lpstr>Greedy MST algorithms</vt:lpstr>
      <vt:lpstr>Kruskal’s Algorithm</vt:lpstr>
      <vt:lpstr>Try It Out</vt:lpstr>
      <vt:lpstr>Try It Out</vt:lpstr>
      <vt:lpstr>Code</vt:lpstr>
      <vt:lpstr>Try it Out</vt:lpstr>
      <vt:lpstr>Try it Out</vt:lpstr>
      <vt:lpstr>Correctness</vt:lpstr>
      <vt:lpstr>Structural Proof</vt:lpstr>
      <vt:lpstr>Safe Edge</vt:lpstr>
      <vt:lpstr>Safe Edge</vt:lpstr>
      <vt:lpstr>MSTs and Safe Edges</vt:lpstr>
      <vt:lpstr>MSTs and Safe Edges</vt:lpstr>
      <vt:lpstr>MSTs and Safe Edges</vt:lpstr>
      <vt:lpstr>Prim’s only adds safe edges</vt:lpstr>
      <vt:lpstr>What about Kruskal’s?</vt:lpstr>
      <vt:lpstr>Kruskal’s Proof</vt:lpstr>
      <vt:lpstr>Hey…Wait a minute</vt:lpstr>
      <vt:lpstr>More Greedy Problems</vt:lpstr>
      <vt:lpstr>Trip Planning</vt:lpstr>
      <vt:lpstr>Trip Planning</vt:lpstr>
      <vt:lpstr>Trip Planning</vt:lpstr>
      <vt:lpstr>Wrapping MSTs</vt:lpstr>
      <vt:lpstr>Other MST Algorithms</vt:lpstr>
      <vt:lpstr>Other MST Algorithms</vt:lpstr>
      <vt:lpstr>Other MST Algorithms</vt:lpstr>
      <vt:lpstr>More Greedy</vt:lpstr>
      <vt:lpstr>Change-Making</vt:lpstr>
      <vt:lpstr>Interval Scheduling</vt:lpstr>
      <vt:lpstr>Interval Scheduling</vt:lpstr>
      <vt:lpstr>Interval Scheduling</vt:lpstr>
      <vt:lpstr>Interval Scheduling</vt:lpstr>
      <vt:lpstr>Greedy Ideas</vt:lpstr>
      <vt:lpstr>Greedy Algorithm</vt:lpstr>
      <vt:lpstr>Greedy</vt:lpstr>
      <vt:lpstr>Greedy Algorithm</vt:lpstr>
      <vt:lpstr>Take Earliest Start Time – Counter Example</vt:lpstr>
      <vt:lpstr>Take Earliest Start Time – Counter Example</vt:lpstr>
      <vt:lpstr>Shortest Interval</vt:lpstr>
      <vt:lpstr>Shortest Interval</vt:lpstr>
      <vt:lpstr>Earliest End Time</vt:lpstr>
      <vt:lpstr>Earliest End Time</vt:lpstr>
      <vt:lpstr>Exchange Argument</vt:lpstr>
      <vt:lpstr>Exchange Argument</vt:lpstr>
      <vt:lpstr>Greedy Stays Ahead</vt:lpstr>
      <vt:lpstr>Greedy Stays Ahead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rtweber2</dc:creator>
  <cp:lastModifiedBy>rtweber2</cp:lastModifiedBy>
  <cp:revision>65</cp:revision>
  <dcterms:created xsi:type="dcterms:W3CDTF">2021-01-17T23:29:53Z</dcterms:created>
  <dcterms:modified xsi:type="dcterms:W3CDTF">2021-01-20T05:49:42Z</dcterms:modified>
</cp:coreProperties>
</file>