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433" r:id="rId3"/>
    <p:sldId id="257" r:id="rId4"/>
    <p:sldId id="258" r:id="rId5"/>
    <p:sldId id="259" r:id="rId6"/>
    <p:sldId id="412" r:id="rId7"/>
    <p:sldId id="296" r:id="rId8"/>
    <p:sldId id="261" r:id="rId9"/>
    <p:sldId id="395" r:id="rId10"/>
    <p:sldId id="396" r:id="rId11"/>
    <p:sldId id="303" r:id="rId12"/>
    <p:sldId id="415" r:id="rId13"/>
    <p:sldId id="416" r:id="rId14"/>
    <p:sldId id="417" r:id="rId15"/>
    <p:sldId id="262" r:id="rId16"/>
    <p:sldId id="263" r:id="rId17"/>
    <p:sldId id="264" r:id="rId18"/>
    <p:sldId id="288" r:id="rId19"/>
    <p:sldId id="289" r:id="rId20"/>
    <p:sldId id="419" r:id="rId21"/>
    <p:sldId id="420" r:id="rId22"/>
    <p:sldId id="265" r:id="rId23"/>
    <p:sldId id="266" r:id="rId24"/>
    <p:sldId id="267" r:id="rId25"/>
    <p:sldId id="272" r:id="rId26"/>
    <p:sldId id="273" r:id="rId27"/>
    <p:sldId id="274" r:id="rId28"/>
    <p:sldId id="275" r:id="rId29"/>
    <p:sldId id="432" r:id="rId30"/>
    <p:sldId id="276" r:id="rId31"/>
    <p:sldId id="421" r:id="rId32"/>
    <p:sldId id="435" r:id="rId33"/>
    <p:sldId id="422" r:id="rId34"/>
    <p:sldId id="277" r:id="rId35"/>
    <p:sldId id="278" r:id="rId36"/>
    <p:sldId id="279" r:id="rId37"/>
    <p:sldId id="280" r:id="rId38"/>
    <p:sldId id="281" r:id="rId39"/>
    <p:sldId id="282" r:id="rId40"/>
    <p:sldId id="283" r:id="rId41"/>
    <p:sldId id="284" r:id="rId42"/>
    <p:sldId id="285" r:id="rId43"/>
    <p:sldId id="287" r:id="rId44"/>
    <p:sldId id="418" r:id="rId45"/>
    <p:sldId id="423" r:id="rId46"/>
    <p:sldId id="424" r:id="rId47"/>
    <p:sldId id="425" r:id="rId48"/>
    <p:sldId id="426" r:id="rId49"/>
    <p:sldId id="427" r:id="rId50"/>
    <p:sldId id="428" r:id="rId51"/>
    <p:sldId id="429" r:id="rId52"/>
    <p:sldId id="430" r:id="rId53"/>
    <p:sldId id="431"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85" d="100"/>
          <a:sy n="85" d="100"/>
        </p:scale>
        <p:origin x="595"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9EE5A669-EFED-4362-84D1-5A076FC10CE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7085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9EE5A669-EFED-4362-84D1-5A076FC10CE8}" type="datetimeFigureOut">
              <a:rPr lang="en-US" smtClean="0"/>
              <a:t>1/19/2021</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8075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9EE5A669-EFED-4362-84D1-5A076FC10CE8}" type="datetimeFigureOut">
              <a:rPr lang="en-US" smtClean="0"/>
              <a:t>1/19/2021</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4723E931-A487-49B5-9135-F42C84AF538C}"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501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2828747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EE5A669-EFED-4362-84D1-5A076FC10CE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9653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EE5A669-EFED-4362-84D1-5A076FC10CE8}" type="datetimeFigureOut">
              <a:rPr lang="en-US" smtClean="0"/>
              <a:t>1/19/2021</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4723E931-A487-49B5-9135-F42C84AF538C}"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19454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9EE5A669-EFED-4362-84D1-5A076FC10CE8}" type="datetimeFigureOut">
              <a:rPr lang="en-US" smtClean="0"/>
              <a:t>1/19/2021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23E931-A487-49B5-9135-F42C84AF538C}"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786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E5A669-EFED-4362-84D1-5A076FC10CE8}" type="datetimeFigureOut">
              <a:rPr lang="en-US" smtClean="0"/>
              <a:t>1/19/2021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4269405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EE5A669-EFED-4362-84D1-5A076FC10CE8}"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4240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EE5A669-EFED-4362-84D1-5A076FC10CE8}" type="datetimeFigureOut">
              <a:rPr lang="en-US" smtClean="0"/>
              <a:t>1/19/2021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653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E5A669-EFED-4362-84D1-5A076FC10CE8}" type="datetimeFigureOut">
              <a:rPr lang="en-US" smtClean="0"/>
              <a:t>1/19/2021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23E931-A487-49B5-9135-F42C84AF538C}" type="slidenum">
              <a:rPr lang="en-US" smtClean="0"/>
              <a:t>‹#›</a:t>
            </a:fld>
            <a:endParaRPr lang="en-US"/>
          </a:p>
        </p:txBody>
      </p:sp>
    </p:spTree>
    <p:extLst>
      <p:ext uri="{BB962C8B-B14F-4D97-AF65-F5344CB8AC3E}">
        <p14:creationId xmlns:p14="http://schemas.microsoft.com/office/powerpoint/2010/main" val="390280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EE5A669-EFED-4362-84D1-5A076FC10CE8}" type="datetimeFigureOut">
              <a:rPr lang="en-US" smtClean="0"/>
              <a:t>1/19/2021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23E931-A487-49B5-9135-F42C84AF538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5989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9EE5A669-EFED-4362-84D1-5A076FC10CE8}" type="datetimeFigureOut">
              <a:rPr lang="en-US" smtClean="0"/>
              <a:t>1/19/2021</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4723E931-A487-49B5-9135-F42C84AF538C}"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2767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7"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6"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E2BD2-9268-478D-BD1E-EF9F070F9830}"/>
              </a:ext>
            </a:extLst>
          </p:cNvPr>
          <p:cNvSpPr>
            <a:spLocks noGrp="1"/>
          </p:cNvSpPr>
          <p:nvPr>
            <p:ph type="ctrTitle"/>
          </p:nvPr>
        </p:nvSpPr>
        <p:spPr/>
        <p:txBody>
          <a:bodyPr>
            <a:normAutofit fontScale="90000"/>
          </a:bodyPr>
          <a:lstStyle/>
          <a:p>
            <a:r>
              <a:rPr lang="en-US" dirty="0"/>
              <a:t>Minimum Spanning Trees and Greedy Algorithms </a:t>
            </a:r>
          </a:p>
        </p:txBody>
      </p:sp>
      <p:sp>
        <p:nvSpPr>
          <p:cNvPr id="3" name="Subtitle 2">
            <a:extLst>
              <a:ext uri="{FF2B5EF4-FFF2-40B4-BE49-F238E27FC236}">
                <a16:creationId xmlns:a16="http://schemas.microsoft.com/office/drawing/2014/main" id="{D216E1BB-CD77-48F7-87C9-79AE05D063CA}"/>
              </a:ext>
            </a:extLst>
          </p:cNvPr>
          <p:cNvSpPr>
            <a:spLocks noGrp="1"/>
          </p:cNvSpPr>
          <p:nvPr>
            <p:ph type="subTitle" idx="1"/>
          </p:nvPr>
        </p:nvSpPr>
        <p:spPr/>
        <p:txBody>
          <a:bodyPr/>
          <a:lstStyle/>
          <a:p>
            <a:r>
              <a:rPr lang="en-US" dirty="0"/>
              <a:t>CSE 417 Winter 21</a:t>
            </a:r>
          </a:p>
          <a:p>
            <a:r>
              <a:rPr lang="en-US"/>
              <a:t>Lecture 7</a:t>
            </a:r>
            <a:endParaRPr lang="en-US" dirty="0"/>
          </a:p>
        </p:txBody>
      </p:sp>
    </p:spTree>
    <p:extLst>
      <p:ext uri="{BB962C8B-B14F-4D97-AF65-F5344CB8AC3E}">
        <p14:creationId xmlns:p14="http://schemas.microsoft.com/office/powerpoint/2010/main" val="1357377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823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179039" y="1528614"/>
            <a:ext cx="7534656" cy="2605842"/>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9158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2000" fill="hold"/>
                                        <p:tgtEl>
                                          <p:spTgt spid="16"/>
                                        </p:tgtEl>
                                        <p:attrNameLst>
                                          <p:attrName>stroke.color</p:attrName>
                                        </p:attrNameLst>
                                      </p:cBhvr>
                                      <p:to>
                                        <a:srgbClr val="00B050"/>
                                      </p:to>
                                    </p:animClr>
                                    <p:set>
                                      <p:cBhvr>
                                        <p:cTn id="10" dur="2000" fill="hold"/>
                                        <p:tgtEl>
                                          <p:spTgt spid="16"/>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2000" fill="hold"/>
                                        <p:tgtEl>
                                          <p:spTgt spid="12"/>
                                        </p:tgtEl>
                                        <p:attrNameLst>
                                          <p:attrName>stroke.color</p:attrName>
                                        </p:attrNameLst>
                                      </p:cBhvr>
                                      <p:to>
                                        <a:srgbClr val="00B050"/>
                                      </p:to>
                                    </p:animClr>
                                    <p:set>
                                      <p:cBhvr>
                                        <p:cTn id="13" dur="2000" fill="hold"/>
                                        <p:tgtEl>
                                          <p:spTgt spid="12"/>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2000" fill="hold"/>
                                        <p:tgtEl>
                                          <p:spTgt spid="13"/>
                                        </p:tgtEl>
                                        <p:attrNameLst>
                                          <p:attrName>stroke.color</p:attrName>
                                        </p:attrNameLst>
                                      </p:cBhvr>
                                      <p:to>
                                        <a:srgbClr val="00B050"/>
                                      </p:to>
                                    </p:animClr>
                                    <p:set>
                                      <p:cBhvr>
                                        <p:cTn id="16" dur="2000" fill="hold"/>
                                        <p:tgtEl>
                                          <p:spTgt spid="13"/>
                                        </p:tgtEl>
                                        <p:attrNameLst>
                                          <p:attrName>stroke.on</p:attrName>
                                        </p:attrNameLst>
                                      </p:cBhvr>
                                      <p:to>
                                        <p:strVal val="true"/>
                                      </p:to>
                                    </p:set>
                                  </p:childTnLst>
                                </p:cTn>
                              </p:par>
                              <p:par>
                                <p:cTn id="17" presetID="7" presetClass="emph" presetSubtype="2" fill="hold" nodeType="withEffect">
                                  <p:stCondLst>
                                    <p:cond delay="0"/>
                                  </p:stCondLst>
                                  <p:childTnLst>
                                    <p:animClr clrSpc="rgb" dir="cw">
                                      <p:cBhvr>
                                        <p:cTn id="18" dur="2000" fill="hold"/>
                                        <p:tgtEl>
                                          <p:spTgt spid="14"/>
                                        </p:tgtEl>
                                        <p:attrNameLst>
                                          <p:attrName>stroke.color</p:attrName>
                                        </p:attrNameLst>
                                      </p:cBhvr>
                                      <p:to>
                                        <a:srgbClr val="FF0000"/>
                                      </p:to>
                                    </p:animClr>
                                    <p:set>
                                      <p:cBhvr>
                                        <p:cTn id="19" dur="2000" fill="hold"/>
                                        <p:tgtEl>
                                          <p:spTgt spid="14"/>
                                        </p:tgtEl>
                                        <p:attrNameLst>
                                          <p:attrName>stroke.on</p:attrName>
                                        </p:attrNameLst>
                                      </p:cBhvr>
                                      <p:to>
                                        <p:strVal val="true"/>
                                      </p:to>
                                    </p:set>
                                  </p:childTnLst>
                                </p:cTn>
                              </p:par>
                              <p:par>
                                <p:cTn id="20" presetID="7" presetClass="emph" presetSubtype="2" fill="hold" nodeType="withEffect">
                                  <p:stCondLst>
                                    <p:cond delay="0"/>
                                  </p:stCondLst>
                                  <p:childTnLst>
                                    <p:animClr clrSpc="rgb" dir="cw">
                                      <p:cBhvr>
                                        <p:cTn id="21" dur="2000" fill="hold"/>
                                        <p:tgtEl>
                                          <p:spTgt spid="19"/>
                                        </p:tgtEl>
                                        <p:attrNameLst>
                                          <p:attrName>stroke.color</p:attrName>
                                        </p:attrNameLst>
                                      </p:cBhvr>
                                      <p:to>
                                        <a:srgbClr val="00B050"/>
                                      </p:to>
                                    </p:animClr>
                                    <p:set>
                                      <p:cBhvr>
                                        <p:cTn id="22" dur="2000" fill="hold"/>
                                        <p:tgtEl>
                                          <p:spTgt spid="19"/>
                                        </p:tgtEl>
                                        <p:attrNameLst>
                                          <p:attrName>stroke.on</p:attrName>
                                        </p:attrNameLst>
                                      </p:cBhvr>
                                      <p:to>
                                        <p:strVal val="true"/>
                                      </p:to>
                                    </p:set>
                                  </p:childTnLst>
                                </p:cTn>
                              </p:par>
                              <p:par>
                                <p:cTn id="23" presetID="7" presetClass="emph" presetSubtype="2" fill="hold" nodeType="withEffect">
                                  <p:stCondLst>
                                    <p:cond delay="0"/>
                                  </p:stCondLst>
                                  <p:childTnLst>
                                    <p:animClr clrSpc="rgb" dir="cw">
                                      <p:cBhvr>
                                        <p:cTn id="24" dur="2000" fill="hold"/>
                                        <p:tgtEl>
                                          <p:spTgt spid="20"/>
                                        </p:tgtEl>
                                        <p:attrNameLst>
                                          <p:attrName>stroke.color</p:attrName>
                                        </p:attrNameLst>
                                      </p:cBhvr>
                                      <p:to>
                                        <a:srgbClr val="FF0000"/>
                                      </p:to>
                                    </p:animClr>
                                    <p:set>
                                      <p:cBhvr>
                                        <p:cTn id="25" dur="2000" fill="hold"/>
                                        <p:tgtEl>
                                          <p:spTgt spid="20"/>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18"/>
                                        </p:tgtEl>
                                        <p:attrNameLst>
                                          <p:attrName>stroke.color</p:attrName>
                                        </p:attrNameLst>
                                      </p:cBhvr>
                                      <p:to>
                                        <a:srgbClr val="FF0000"/>
                                      </p:to>
                                    </p:animClr>
                                    <p:set>
                                      <p:cBhvr>
                                        <p:cTn id="28" dur="2000" fill="hold"/>
                                        <p:tgtEl>
                                          <p:spTgt spid="1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2000" fill="hold"/>
                                        <p:tgtEl>
                                          <p:spTgt spid="17"/>
                                        </p:tgtEl>
                                        <p:attrNameLst>
                                          <p:attrName>stroke.color</p:attrName>
                                        </p:attrNameLst>
                                      </p:cBhvr>
                                      <p:to>
                                        <a:srgbClr val="FF0000"/>
                                      </p:to>
                                    </p:animClr>
                                    <p:set>
                                      <p:cBhvr>
                                        <p:cTn id="31" dur="2000" fill="hold"/>
                                        <p:tgtEl>
                                          <p:spTgt spid="17"/>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2000" fill="hold"/>
                                        <p:tgtEl>
                                          <p:spTgt spid="21"/>
                                        </p:tgtEl>
                                        <p:attrNameLst>
                                          <p:attrName>stroke.color</p:attrName>
                                        </p:attrNameLst>
                                      </p:cBhvr>
                                      <p:to>
                                        <a:srgbClr val="FF0000"/>
                                      </p:to>
                                    </p:animClr>
                                    <p:set>
                                      <p:cBhvr>
                                        <p:cTn id="34"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Code</a:t>
            </a:r>
          </a:p>
        </p:txBody>
      </p:sp>
      <mc:AlternateContent xmlns:mc="http://schemas.openxmlformats.org/markup-compatibility/2006" xmlns:a14="http://schemas.microsoft.com/office/drawing/2010/main">
        <mc:Choice Requires="a14">
          <p:sp>
            <p:nvSpPr>
              <p:cNvPr id="6" name="TextBox 5"/>
              <p:cNvSpPr txBox="1"/>
              <p:nvPr/>
            </p:nvSpPr>
            <p:spPr>
              <a:xfrm>
                <a:off x="575239" y="1041023"/>
                <a:ext cx="11187258" cy="5816977"/>
              </a:xfrm>
              <a:prstGeom prst="rect">
                <a:avLst/>
              </a:prstGeom>
              <a:noFill/>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PrimMST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to </a:t>
                </a:r>
                <a14:m>
                  <m:oMath xmlns:m="http://schemas.openxmlformats.org/officeDocument/2006/math">
                    <m:r>
                      <a:rPr lang="en-US" b="0" i="1" smtClean="0">
                        <a:latin typeface="Cambria Math" panose="02040503050406030204" pitchFamily="18" charset="0"/>
                        <a:cs typeface="Courier New" panose="02070309020205020404" pitchFamily="49" charset="0"/>
                      </a:rPr>
                      <m:t>∞</m:t>
                    </m:r>
                  </m:oMath>
                </a14:m>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mark source as </a:t>
                </a:r>
                <a:r>
                  <a:rPr lang="en-US" dirty="0" err="1">
                    <a:latin typeface="Courier New" panose="02070309020205020404" pitchFamily="49" charset="0"/>
                    <a:cs typeface="Courier New" panose="02070309020205020404" pitchFamily="49" charset="0"/>
                  </a:rPr>
                  <a:t>costToAdd</a:t>
                </a:r>
                <a:r>
                  <a:rPr lang="en-US" dirty="0">
                    <a:latin typeface="Courier New" panose="02070309020205020404" pitchFamily="49" charset="0"/>
                    <a:cs typeface="Courier New" panose="02070309020205020404" pitchFamily="49" charset="0"/>
                  </a:rPr>
                  <a:t> 0</a:t>
                </a:r>
              </a:p>
              <a:p>
                <a:pPr>
                  <a:spcBef>
                    <a:spcPts val="200"/>
                  </a:spcBef>
                </a:pPr>
                <a:r>
                  <a:rPr lang="en-US" dirty="0">
                    <a:latin typeface="Courier New" panose="02070309020205020404" pitchFamily="49" charset="0"/>
                    <a:cs typeface="Courier New" panose="02070309020205020404" pitchFamily="49" charset="0"/>
                  </a:rPr>
                  <a:t>	mark all vertices unprocessed, mark source as processed</a:t>
                </a:r>
              </a:p>
              <a:p>
                <a:pPr>
                  <a:spcBef>
                    <a:spcPts val="200"/>
                  </a:spcBef>
                </a:pPr>
                <a:r>
                  <a:rPr lang="en-US" dirty="0">
                    <a:latin typeface="Courier New" panose="02070309020205020404" pitchFamily="49" charset="0"/>
                    <a:cs typeface="Courier New" panose="02070309020205020404" pitchFamily="49" charset="0"/>
                  </a:rPr>
                  <a:t>	foreach(edge (source, v) ) {</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v.costToAdd</a:t>
                </a:r>
                <a:r>
                  <a:rPr lang="en-US" dirty="0">
                    <a:latin typeface="Courier New" panose="02070309020205020404" pitchFamily="49" charset="0"/>
                    <a:cs typeface="Courier New" panose="02070309020205020404" pitchFamily="49" charset="0"/>
                  </a:rPr>
                  <a:t> = weight(</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v.bestEdge</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source,v</a:t>
                </a:r>
                <a:r>
                  <a:rPr lang="en-US" dirty="0">
                    <a:latin typeface="Courier New" panose="02070309020205020404" pitchFamily="49" charset="0"/>
                    <a:cs typeface="Courier New" panose="02070309020205020404" pitchFamily="49" charset="0"/>
                  </a:rPr>
                  <a: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while(there are unprocessed vertices){</a:t>
                </a:r>
              </a:p>
              <a:p>
                <a:pPr>
                  <a:spcBef>
                    <a:spcPts val="200"/>
                  </a:spcBef>
                </a:pPr>
                <a:r>
                  <a:rPr lang="en-US" dirty="0">
                    <a:latin typeface="Courier New" panose="02070309020205020404" pitchFamily="49" charset="0"/>
                    <a:cs typeface="Courier New" panose="02070309020205020404" pitchFamily="49" charset="0"/>
                  </a:rPr>
                  <a:t>   		let u be the cheapest to add unprocessed vertex</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u.bestEdge</a:t>
                </a:r>
                <a:r>
                  <a:rPr lang="en-US" dirty="0">
                    <a:latin typeface="Courier New" panose="02070309020205020404" pitchFamily="49" charset="0"/>
                    <a:cs typeface="Courier New" panose="02070309020205020404" pitchFamily="49" charset="0"/>
                  </a:rPr>
                  <a:t> to spanning tree</a:t>
                </a:r>
              </a:p>
              <a:p>
                <a:pPr>
                  <a:spcBef>
                    <a:spcPts val="200"/>
                  </a:spcBef>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foreach</a:t>
                </a:r>
                <a:r>
                  <a:rPr lang="en-US" dirty="0">
                    <a:latin typeface="Courier New" panose="02070309020205020404" pitchFamily="49" charset="0"/>
                    <a:cs typeface="Courier New" panose="02070309020205020404" pitchFamily="49" charset="0"/>
                  </a:rPr>
                  <a:t>(edge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leaving u){</a:t>
                </a:r>
              </a:p>
              <a:p>
                <a:pPr>
                  <a:spcBef>
                    <a:spcPts val="200"/>
                  </a:spcBef>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if(weight(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 &lt;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AND v not processed){</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v.costToAdd</a:t>
                </a:r>
                <a:r>
                  <a:rPr lang="en-US" b="1" dirty="0">
                    <a:latin typeface="Courier New" panose="02070309020205020404" pitchFamily="49" charset="0"/>
                    <a:cs typeface="Courier New" panose="02070309020205020404" pitchFamily="49" charset="0"/>
                  </a:rPr>
                  <a:t> = weight(</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v.bestEdge</a:t>
                </a:r>
                <a:r>
                  <a:rPr lang="en-US" b="1" dirty="0">
                    <a:latin typeface="Courier New" panose="02070309020205020404" pitchFamily="49" charset="0"/>
                    <a:cs typeface="Courier New" panose="02070309020205020404" pitchFamily="49" charset="0"/>
                  </a:rPr>
                  <a:t> = (</a:t>
                </a:r>
                <a:r>
                  <a:rPr lang="en-US" b="1" dirty="0" err="1">
                    <a:latin typeface="Courier New" panose="02070309020205020404" pitchFamily="49" charset="0"/>
                    <a:cs typeface="Courier New" panose="02070309020205020404" pitchFamily="49" charset="0"/>
                  </a:rPr>
                  <a:t>u,v</a:t>
                </a:r>
                <a:r>
                  <a:rPr lang="en-US" b="1" dirty="0">
                    <a:latin typeface="Courier New" panose="02070309020205020404" pitchFamily="49" charset="0"/>
                    <a:cs typeface="Courier New" panose="02070309020205020404" pitchFamily="49" charset="0"/>
                  </a:rPr>
                  <a:t>)</a:t>
                </a:r>
              </a:p>
              <a:p>
                <a:pPr>
                  <a:spcBef>
                    <a:spcPts val="200"/>
                  </a:spcBef>
                </a:pPr>
                <a:r>
                  <a:rPr lang="en-US" b="1"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mark u as processed</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575239" y="1041023"/>
                <a:ext cx="11187258" cy="5816977"/>
              </a:xfrm>
              <a:prstGeom prst="rect">
                <a:avLst/>
              </a:prstGeom>
              <a:blipFill>
                <a:blip r:embed="rId2"/>
                <a:stretch>
                  <a:fillRect l="-436" t="-629" b="-839"/>
                </a:stretch>
              </a:blipFill>
            </p:spPr>
            <p:txBody>
              <a:bodyPr/>
              <a:lstStyle/>
              <a:p>
                <a:r>
                  <a:rPr lang="en-US">
                    <a:noFill/>
                  </a:rPr>
                  <a:t> </a:t>
                </a:r>
              </a:p>
            </p:txBody>
          </p:sp>
        </mc:Fallback>
      </mc:AlternateContent>
    </p:spTree>
    <p:extLst>
      <p:ext uri="{BB962C8B-B14F-4D97-AF65-F5344CB8AC3E}">
        <p14:creationId xmlns:p14="http://schemas.microsoft.com/office/powerpoint/2010/main" val="139228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74892"/>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26867">
                  <a:extLst>
                    <a:ext uri="{9D8B030D-6E8A-4147-A177-3AD203B41FA5}">
                      <a16:colId xmlns:a16="http://schemas.microsoft.com/office/drawing/2014/main" val="20001"/>
                    </a:ext>
                  </a:extLst>
                </a:gridCol>
                <a:gridCol w="1409350">
                  <a:extLst>
                    <a:ext uri="{9D8B030D-6E8A-4147-A177-3AD203B41FA5}">
                      <a16:colId xmlns:a16="http://schemas.microsoft.com/office/drawing/2014/main" val="20002"/>
                    </a:ext>
                  </a:extLst>
                </a:gridCol>
                <a:gridCol w="1386274">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endParaRPr lang="en-US" sz="2200" dirty="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endParaRPr lang="en-US" sz="2200"/>
                    </a:p>
                  </a:txBody>
                  <a:tcPr/>
                </a:tc>
                <a:tc>
                  <a:txBody>
                    <a:bodyPr/>
                    <a:lstStyle/>
                    <a:p>
                      <a:endParaRPr lang="en-US" sz="2200"/>
                    </a:p>
                  </a:txBody>
                  <a:tcPr/>
                </a:tc>
                <a:tc>
                  <a:txBody>
                    <a:bodyPr/>
                    <a:lstStyle/>
                    <a:p>
                      <a:endParaRPr lang="en-US" sz="2200"/>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endParaRPr lang="en-US" sz="2200"/>
                    </a:p>
                  </a:txBody>
                  <a:tcPr/>
                </a:tc>
                <a:tc>
                  <a:txBody>
                    <a:bodyPr/>
                    <a:lstStyle/>
                    <a:p>
                      <a:endParaRPr lang="en-US" sz="2200"/>
                    </a:p>
                  </a:txBody>
                  <a:tcPr/>
                </a:tc>
                <a:tc>
                  <a:txBody>
                    <a:bodyPr/>
                    <a:lstStyle/>
                    <a:p>
                      <a:endParaRPr lang="en-US" sz="2200" dirty="0"/>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endParaRPr lang="en-US" sz="2200" dirty="0"/>
                    </a:p>
                  </a:txBody>
                  <a:tcPr/>
                </a:tc>
                <a:tc>
                  <a:txBody>
                    <a:bodyPr/>
                    <a:lstStyle/>
                    <a:p>
                      <a:endParaRPr lang="en-US" sz="2200" dirty="0"/>
                    </a:p>
                  </a:txBody>
                  <a:tcPr/>
                </a:tc>
                <a:tc>
                  <a:txBody>
                    <a:bodyPr/>
                    <a:lstStyle/>
                    <a:p>
                      <a:endParaRPr lang="en-US" sz="2200" dirty="0"/>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2CBA3F32-4613-417C-979C-E1D949656F4B}"/>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2CBA3F32-4613-417C-979C-E1D949656F4B}"/>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4014470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graphicFrame>
        <p:nvGraphicFramePr>
          <p:cNvPr id="34" name="Table 33"/>
          <p:cNvGraphicFramePr>
            <a:graphicFrameLocks noGrp="1"/>
          </p:cNvGraphicFramePr>
          <p:nvPr>
            <p:extLst/>
          </p:nvPr>
        </p:nvGraphicFramePr>
        <p:xfrm>
          <a:off x="6789883" y="3024446"/>
          <a:ext cx="5300743" cy="3444240"/>
        </p:xfrm>
        <a:graphic>
          <a:graphicData uri="http://schemas.openxmlformats.org/drawingml/2006/table">
            <a:tbl>
              <a:tblPr firstRow="1" bandRow="1">
                <a:tableStyleId>{5C22544A-7EE6-4342-B048-85BDC9FD1C3A}</a:tableStyleId>
              </a:tblPr>
              <a:tblGrid>
                <a:gridCol w="978252">
                  <a:extLst>
                    <a:ext uri="{9D8B030D-6E8A-4147-A177-3AD203B41FA5}">
                      <a16:colId xmlns:a16="http://schemas.microsoft.com/office/drawing/2014/main" val="20000"/>
                    </a:ext>
                  </a:extLst>
                </a:gridCol>
                <a:gridCol w="1518478">
                  <a:extLst>
                    <a:ext uri="{9D8B030D-6E8A-4147-A177-3AD203B41FA5}">
                      <a16:colId xmlns:a16="http://schemas.microsoft.com/office/drawing/2014/main" val="20001"/>
                    </a:ext>
                  </a:extLst>
                </a:gridCol>
                <a:gridCol w="1451295">
                  <a:extLst>
                    <a:ext uri="{9D8B030D-6E8A-4147-A177-3AD203B41FA5}">
                      <a16:colId xmlns:a16="http://schemas.microsoft.com/office/drawing/2014/main" val="20002"/>
                    </a:ext>
                  </a:extLst>
                </a:gridCol>
                <a:gridCol w="1352718">
                  <a:extLst>
                    <a:ext uri="{9D8B030D-6E8A-4147-A177-3AD203B41FA5}">
                      <a16:colId xmlns:a16="http://schemas.microsoft.com/office/drawing/2014/main" val="20003"/>
                    </a:ext>
                  </a:extLst>
                </a:gridCol>
              </a:tblGrid>
              <a:tr h="370840">
                <a:tc>
                  <a:txBody>
                    <a:bodyPr/>
                    <a:lstStyle/>
                    <a:p>
                      <a:r>
                        <a:rPr lang="en-US" sz="2200" dirty="0">
                          <a:solidFill>
                            <a:schemeClr val="bg1"/>
                          </a:solidFill>
                        </a:rPr>
                        <a:t>Vertex</a:t>
                      </a:r>
                    </a:p>
                  </a:txBody>
                  <a:tcPr>
                    <a:solidFill>
                      <a:schemeClr val="accent1"/>
                    </a:solidFill>
                  </a:tcPr>
                </a:tc>
                <a:tc>
                  <a:txBody>
                    <a:bodyPr/>
                    <a:lstStyle/>
                    <a:p>
                      <a:r>
                        <a:rPr lang="en-US" sz="2400" dirty="0" err="1"/>
                        <a:t>costToAdd</a:t>
                      </a:r>
                      <a:endParaRPr lang="en-US" sz="2400" dirty="0"/>
                    </a:p>
                  </a:txBody>
                  <a:tcPr/>
                </a:tc>
                <a:tc>
                  <a:txBody>
                    <a:bodyPr/>
                    <a:lstStyle/>
                    <a:p>
                      <a:r>
                        <a:rPr lang="en-US" sz="2400" dirty="0"/>
                        <a:t>Best Edge</a:t>
                      </a:r>
                    </a:p>
                  </a:txBody>
                  <a:tcPr/>
                </a:tc>
                <a:tc>
                  <a:txBody>
                    <a:bodyPr/>
                    <a:lstStyle/>
                    <a:p>
                      <a:r>
                        <a:rPr lang="en-US" sz="2200" dirty="0"/>
                        <a:t>Processed</a:t>
                      </a:r>
                    </a:p>
                  </a:txBody>
                  <a:tcPr/>
                </a:tc>
                <a:extLst>
                  <a:ext uri="{0D108BD9-81ED-4DB2-BD59-A6C34878D82A}">
                    <a16:rowId xmlns:a16="http://schemas.microsoft.com/office/drawing/2014/main" val="10000"/>
                  </a:ext>
                </a:extLst>
              </a:tr>
              <a:tr h="370840">
                <a:tc>
                  <a:txBody>
                    <a:bodyPr/>
                    <a:lstStyle/>
                    <a:p>
                      <a:r>
                        <a:rPr lang="en-US" sz="2200" dirty="0"/>
                        <a:t>A</a:t>
                      </a:r>
                    </a:p>
                  </a:txBody>
                  <a:tcPr/>
                </a:tc>
                <a:tc>
                  <a:txBody>
                    <a:bodyPr/>
                    <a:lstStyle/>
                    <a:p>
                      <a:r>
                        <a:rPr lang="en-US" sz="2200" dirty="0"/>
                        <a:t>--</a:t>
                      </a:r>
                    </a:p>
                  </a:txBody>
                  <a:tcPr/>
                </a:tc>
                <a:tc>
                  <a:txBody>
                    <a:bodyPr/>
                    <a:lstStyle/>
                    <a:p>
                      <a:r>
                        <a:rPr lang="en-US" sz="2200" dirty="0"/>
                        <a:t>--</a:t>
                      </a:r>
                    </a:p>
                  </a:txBody>
                  <a:tcPr/>
                </a:tc>
                <a:tc>
                  <a:txBody>
                    <a:bodyPr/>
                    <a:lstStyle/>
                    <a:p>
                      <a:r>
                        <a:rPr lang="en-US" sz="2200" dirty="0"/>
                        <a:t>Yes</a:t>
                      </a:r>
                    </a:p>
                  </a:txBody>
                  <a:tcPr/>
                </a:tc>
                <a:extLst>
                  <a:ext uri="{0D108BD9-81ED-4DB2-BD59-A6C34878D82A}">
                    <a16:rowId xmlns:a16="http://schemas.microsoft.com/office/drawing/2014/main" val="10001"/>
                  </a:ext>
                </a:extLst>
              </a:tr>
              <a:tr h="370840">
                <a:tc>
                  <a:txBody>
                    <a:bodyPr/>
                    <a:lstStyle/>
                    <a:p>
                      <a:r>
                        <a:rPr lang="en-US" sz="2200" dirty="0"/>
                        <a:t>B</a:t>
                      </a:r>
                    </a:p>
                  </a:txBody>
                  <a:tcPr/>
                </a:tc>
                <a:tc>
                  <a:txBody>
                    <a:bodyPr/>
                    <a:lstStyle/>
                    <a:p>
                      <a:r>
                        <a:rPr lang="en-US" sz="2200" dirty="0"/>
                        <a:t>2</a:t>
                      </a:r>
                    </a:p>
                  </a:txBody>
                  <a:tcPr/>
                </a:tc>
                <a:tc>
                  <a:txBody>
                    <a:bodyPr/>
                    <a:lstStyle/>
                    <a:p>
                      <a:r>
                        <a:rPr lang="en-US" sz="2200" dirty="0"/>
                        <a:t>(A,B)</a:t>
                      </a:r>
                    </a:p>
                  </a:txBody>
                  <a:tcPr/>
                </a:tc>
                <a:tc>
                  <a:txBody>
                    <a:bodyPr/>
                    <a:lstStyle/>
                    <a:p>
                      <a:r>
                        <a:rPr lang="en-US" sz="2200" dirty="0"/>
                        <a:t>Yes</a:t>
                      </a:r>
                    </a:p>
                  </a:txBody>
                  <a:tcPr/>
                </a:tc>
                <a:extLst>
                  <a:ext uri="{0D108BD9-81ED-4DB2-BD59-A6C34878D82A}">
                    <a16:rowId xmlns:a16="http://schemas.microsoft.com/office/drawing/2014/main" val="10002"/>
                  </a:ext>
                </a:extLst>
              </a:tr>
              <a:tr h="370840">
                <a:tc>
                  <a:txBody>
                    <a:bodyPr/>
                    <a:lstStyle/>
                    <a:p>
                      <a:r>
                        <a:rPr lang="en-US" sz="2200" dirty="0"/>
                        <a:t>C</a:t>
                      </a:r>
                    </a:p>
                  </a:txBody>
                  <a:tcPr/>
                </a:tc>
                <a:tc>
                  <a:txBody>
                    <a:bodyPr/>
                    <a:lstStyle/>
                    <a:p>
                      <a:r>
                        <a:rPr lang="en-US" sz="2200" dirty="0"/>
                        <a:t>4</a:t>
                      </a:r>
                    </a:p>
                  </a:txBody>
                  <a:tcPr/>
                </a:tc>
                <a:tc>
                  <a:txBody>
                    <a:bodyPr/>
                    <a:lstStyle/>
                    <a:p>
                      <a:r>
                        <a:rPr lang="en-US" sz="2200" dirty="0"/>
                        <a:t>(A,C)</a:t>
                      </a:r>
                    </a:p>
                  </a:txBody>
                  <a:tcPr/>
                </a:tc>
                <a:tc>
                  <a:txBody>
                    <a:bodyPr/>
                    <a:lstStyle/>
                    <a:p>
                      <a:r>
                        <a:rPr lang="en-US" sz="2200" dirty="0"/>
                        <a:t>Yes</a:t>
                      </a:r>
                    </a:p>
                  </a:txBody>
                  <a:tcPr/>
                </a:tc>
                <a:extLst>
                  <a:ext uri="{0D108BD9-81ED-4DB2-BD59-A6C34878D82A}">
                    <a16:rowId xmlns:a16="http://schemas.microsoft.com/office/drawing/2014/main" val="10003"/>
                  </a:ext>
                </a:extLst>
              </a:tr>
              <a:tr h="370840">
                <a:tc>
                  <a:txBody>
                    <a:bodyPr/>
                    <a:lstStyle/>
                    <a:p>
                      <a:r>
                        <a:rPr lang="en-US" sz="2200" dirty="0"/>
                        <a:t>D</a:t>
                      </a:r>
                    </a:p>
                  </a:txBody>
                  <a:tcPr/>
                </a:tc>
                <a:tc>
                  <a:txBody>
                    <a:bodyPr/>
                    <a:lstStyle/>
                    <a:p>
                      <a:r>
                        <a:rPr lang="en-US" sz="2200" strike="sngStrike" dirty="0"/>
                        <a:t>7 </a:t>
                      </a:r>
                      <a:r>
                        <a:rPr lang="en-US" sz="2200" strike="noStrike" dirty="0"/>
                        <a:t>2</a:t>
                      </a:r>
                    </a:p>
                  </a:txBody>
                  <a:tcPr/>
                </a:tc>
                <a:tc>
                  <a:txBody>
                    <a:bodyPr/>
                    <a:lstStyle/>
                    <a:p>
                      <a:r>
                        <a:rPr lang="en-US" sz="2200" strike="sngStrike" dirty="0"/>
                        <a:t>(A,D)</a:t>
                      </a:r>
                      <a:r>
                        <a:rPr lang="en-US" sz="2200" strike="noStrike" dirty="0"/>
                        <a:t>(C,D)</a:t>
                      </a:r>
                    </a:p>
                  </a:txBody>
                  <a:tcPr/>
                </a:tc>
                <a:tc>
                  <a:txBody>
                    <a:bodyPr/>
                    <a:lstStyle/>
                    <a:p>
                      <a:r>
                        <a:rPr lang="en-US" sz="2200" dirty="0"/>
                        <a:t>Yes</a:t>
                      </a:r>
                    </a:p>
                  </a:txBody>
                  <a:tcPr/>
                </a:tc>
                <a:extLst>
                  <a:ext uri="{0D108BD9-81ED-4DB2-BD59-A6C34878D82A}">
                    <a16:rowId xmlns:a16="http://schemas.microsoft.com/office/drawing/2014/main" val="10004"/>
                  </a:ext>
                </a:extLst>
              </a:tr>
              <a:tr h="370840">
                <a:tc>
                  <a:txBody>
                    <a:bodyPr/>
                    <a:lstStyle/>
                    <a:p>
                      <a:r>
                        <a:rPr lang="en-US" sz="2200" dirty="0"/>
                        <a:t>E</a:t>
                      </a:r>
                    </a:p>
                  </a:txBody>
                  <a:tcPr/>
                </a:tc>
                <a:tc>
                  <a:txBody>
                    <a:bodyPr/>
                    <a:lstStyle/>
                    <a:p>
                      <a:r>
                        <a:rPr lang="en-US" sz="2200" strike="sngStrike" dirty="0"/>
                        <a:t>6 </a:t>
                      </a:r>
                      <a:r>
                        <a:rPr lang="en-US" sz="2200" strike="noStrike" dirty="0"/>
                        <a:t>5</a:t>
                      </a:r>
                      <a:endParaRPr lang="en-US" sz="2200" dirty="0"/>
                    </a:p>
                  </a:txBody>
                  <a:tcPr/>
                </a:tc>
                <a:tc>
                  <a:txBody>
                    <a:bodyPr/>
                    <a:lstStyle/>
                    <a:p>
                      <a:r>
                        <a:rPr lang="en-US" sz="2200" strike="sngStrike" dirty="0"/>
                        <a:t>(B,E)</a:t>
                      </a:r>
                      <a:r>
                        <a:rPr lang="en-US" sz="2200" dirty="0"/>
                        <a:t>(C,E)</a:t>
                      </a:r>
                    </a:p>
                  </a:txBody>
                  <a:tcPr/>
                </a:tc>
                <a:tc>
                  <a:txBody>
                    <a:bodyPr/>
                    <a:lstStyle/>
                    <a:p>
                      <a:r>
                        <a:rPr lang="en-US" sz="2200" dirty="0"/>
                        <a:t>Yes</a:t>
                      </a:r>
                    </a:p>
                  </a:txBody>
                  <a:tcPr/>
                </a:tc>
                <a:extLst>
                  <a:ext uri="{0D108BD9-81ED-4DB2-BD59-A6C34878D82A}">
                    <a16:rowId xmlns:a16="http://schemas.microsoft.com/office/drawing/2014/main" val="10005"/>
                  </a:ext>
                </a:extLst>
              </a:tr>
              <a:tr h="370840">
                <a:tc>
                  <a:txBody>
                    <a:bodyPr/>
                    <a:lstStyle/>
                    <a:p>
                      <a:r>
                        <a:rPr lang="en-US" sz="2200" dirty="0"/>
                        <a:t>F</a:t>
                      </a:r>
                    </a:p>
                  </a:txBody>
                  <a:tcPr/>
                </a:tc>
                <a:tc>
                  <a:txBody>
                    <a:bodyPr/>
                    <a:lstStyle/>
                    <a:p>
                      <a:r>
                        <a:rPr lang="en-US" sz="2200" dirty="0"/>
                        <a:t>3</a:t>
                      </a:r>
                    </a:p>
                  </a:txBody>
                  <a:tcPr/>
                </a:tc>
                <a:tc>
                  <a:txBody>
                    <a:bodyPr/>
                    <a:lstStyle/>
                    <a:p>
                      <a:r>
                        <a:rPr lang="en-US" sz="2200" dirty="0"/>
                        <a:t>(B,F)</a:t>
                      </a:r>
                    </a:p>
                  </a:txBody>
                  <a:tcPr/>
                </a:tc>
                <a:tc>
                  <a:txBody>
                    <a:bodyPr/>
                    <a:lstStyle/>
                    <a:p>
                      <a:r>
                        <a:rPr lang="en-US" sz="2200" dirty="0"/>
                        <a:t>Yes</a:t>
                      </a:r>
                    </a:p>
                  </a:txBody>
                  <a:tcPr/>
                </a:tc>
                <a:extLst>
                  <a:ext uri="{0D108BD9-81ED-4DB2-BD59-A6C34878D82A}">
                    <a16:rowId xmlns:a16="http://schemas.microsoft.com/office/drawing/2014/main" val="10006"/>
                  </a:ext>
                </a:extLst>
              </a:tr>
              <a:tr h="370840">
                <a:tc>
                  <a:txBody>
                    <a:bodyPr/>
                    <a:lstStyle/>
                    <a:p>
                      <a:r>
                        <a:rPr lang="en-US" sz="2200" dirty="0"/>
                        <a:t>G</a:t>
                      </a:r>
                    </a:p>
                  </a:txBody>
                  <a:tcPr/>
                </a:tc>
                <a:tc>
                  <a:txBody>
                    <a:bodyPr/>
                    <a:lstStyle/>
                    <a:p>
                      <a:r>
                        <a:rPr lang="en-US" sz="2200" dirty="0"/>
                        <a:t>50</a:t>
                      </a:r>
                    </a:p>
                  </a:txBody>
                  <a:tcPr/>
                </a:tc>
                <a:tc>
                  <a:txBody>
                    <a:bodyPr/>
                    <a:lstStyle/>
                    <a:p>
                      <a:r>
                        <a:rPr lang="en-US" sz="2200" dirty="0"/>
                        <a:t>(B,G)</a:t>
                      </a:r>
                    </a:p>
                  </a:txBody>
                  <a:tcPr/>
                </a:tc>
                <a:tc>
                  <a:txBody>
                    <a:bodyPr/>
                    <a:lstStyle/>
                    <a:p>
                      <a:r>
                        <a:rPr lang="en-US" sz="2200" dirty="0"/>
                        <a:t>Yes</a:t>
                      </a:r>
                    </a:p>
                  </a:txBody>
                  <a:tcPr/>
                </a:tc>
                <a:extLst>
                  <a:ext uri="{0D108BD9-81ED-4DB2-BD59-A6C34878D82A}">
                    <a16:rowId xmlns:a16="http://schemas.microsoft.com/office/drawing/2014/main" val="2105797843"/>
                  </a:ext>
                </a:extLst>
              </a:tr>
            </a:tbl>
          </a:graphicData>
        </a:graphic>
      </p:graphicFrame>
      <p:grpSp>
        <p:nvGrpSpPr>
          <p:cNvPr id="3" name="Group 2"/>
          <p:cNvGrpSpPr/>
          <p:nvPr/>
        </p:nvGrpSpPr>
        <p:grpSpPr>
          <a:xfrm>
            <a:off x="6971156" y="0"/>
            <a:ext cx="4477023" cy="3220006"/>
            <a:chOff x="7204647" y="675195"/>
            <a:chExt cx="4129707" cy="2970206"/>
          </a:xfrm>
        </p:grpSpPr>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18025" y="675195"/>
              <a:ext cx="534408" cy="461665"/>
            </a:xfrm>
            <a:prstGeom prst="rect">
              <a:avLst/>
            </a:prstGeom>
            <a:noFill/>
          </p:spPr>
          <p:txBody>
            <a:bodyPr wrap="square" rtlCol="0">
              <a:spAutoFit/>
            </a:bodyPr>
            <a:lstStyle/>
            <a:p>
              <a:r>
                <a:rPr lang="en-US" sz="2400" dirty="0"/>
                <a:t>50</a:t>
              </a:r>
            </a:p>
          </p:txBody>
        </p:sp>
        <p:sp>
          <p:nvSpPr>
            <p:cNvPr id="24" name="TextBox 23"/>
            <p:cNvSpPr txBox="1"/>
            <p:nvPr/>
          </p:nvSpPr>
          <p:spPr>
            <a:xfrm>
              <a:off x="9482200" y="840373"/>
              <a:ext cx="317944" cy="461665"/>
            </a:xfrm>
            <a:prstGeom prst="rect">
              <a:avLst/>
            </a:prstGeom>
            <a:noFill/>
          </p:spPr>
          <p:txBody>
            <a:bodyPr wrap="square" rtlCol="0">
              <a:spAutoFit/>
            </a:bodyPr>
            <a:lstStyle/>
            <a:p>
              <a:r>
                <a:rPr lang="en-US" sz="2400" dirty="0"/>
                <a:t>6</a:t>
              </a:r>
            </a:p>
          </p:txBody>
        </p:sp>
        <p:sp>
          <p:nvSpPr>
            <p:cNvPr id="25" name="TextBox 24"/>
            <p:cNvSpPr txBox="1"/>
            <p:nvPr/>
          </p:nvSpPr>
          <p:spPr>
            <a:xfrm>
              <a:off x="9342879" y="1315425"/>
              <a:ext cx="317944" cy="461665"/>
            </a:xfrm>
            <a:prstGeom prst="rect">
              <a:avLst/>
            </a:prstGeom>
            <a:noFill/>
          </p:spPr>
          <p:txBody>
            <a:bodyPr wrap="square" rtlCol="0">
              <a:spAutoFit/>
            </a:bodyPr>
            <a:lstStyle/>
            <a:p>
              <a:r>
                <a:rPr lang="en-US" sz="2400" dirty="0"/>
                <a:t>3</a:t>
              </a:r>
            </a:p>
          </p:txBody>
        </p:sp>
        <p:sp>
          <p:nvSpPr>
            <p:cNvPr id="26" name="TextBox 25"/>
            <p:cNvSpPr txBox="1"/>
            <p:nvPr/>
          </p:nvSpPr>
          <p:spPr>
            <a:xfrm>
              <a:off x="7997348" y="1880736"/>
              <a:ext cx="317944" cy="461665"/>
            </a:xfrm>
            <a:prstGeom prst="rect">
              <a:avLst/>
            </a:prstGeom>
            <a:noFill/>
          </p:spPr>
          <p:txBody>
            <a:bodyPr wrap="square" rtlCol="0">
              <a:spAutoFit/>
            </a:bodyPr>
            <a:lstStyle/>
            <a:p>
              <a:r>
                <a:rPr lang="en-US" sz="2400" dirty="0"/>
                <a:t>4</a:t>
              </a:r>
            </a:p>
          </p:txBody>
        </p:sp>
        <p:sp>
          <p:nvSpPr>
            <p:cNvPr id="27" name="TextBox 26"/>
            <p:cNvSpPr txBox="1"/>
            <p:nvPr/>
          </p:nvSpPr>
          <p:spPr>
            <a:xfrm>
              <a:off x="7750239" y="2774690"/>
              <a:ext cx="317944" cy="461665"/>
            </a:xfrm>
            <a:prstGeom prst="rect">
              <a:avLst/>
            </a:prstGeom>
            <a:noFill/>
          </p:spPr>
          <p:txBody>
            <a:bodyPr wrap="square" rtlCol="0">
              <a:spAutoFit/>
            </a:bodyPr>
            <a:lstStyle/>
            <a:p>
              <a:r>
                <a:rPr lang="en-US" sz="2400" dirty="0"/>
                <a:t>7</a:t>
              </a:r>
            </a:p>
          </p:txBody>
        </p:sp>
        <p:sp>
          <p:nvSpPr>
            <p:cNvPr id="28" name="TextBox 27"/>
            <p:cNvSpPr txBox="1"/>
            <p:nvPr/>
          </p:nvSpPr>
          <p:spPr>
            <a:xfrm>
              <a:off x="8436809" y="2376237"/>
              <a:ext cx="317944" cy="461665"/>
            </a:xfrm>
            <a:prstGeom prst="rect">
              <a:avLst/>
            </a:prstGeom>
            <a:noFill/>
          </p:spPr>
          <p:txBody>
            <a:bodyPr wrap="square" rtlCol="0">
              <a:spAutoFit/>
            </a:bodyPr>
            <a:lstStyle/>
            <a:p>
              <a:r>
                <a:rPr lang="en-US" sz="2400" dirty="0"/>
                <a:t>2</a:t>
              </a:r>
            </a:p>
          </p:txBody>
        </p:sp>
        <p:sp>
          <p:nvSpPr>
            <p:cNvPr id="29" name="TextBox 28"/>
            <p:cNvSpPr txBox="1"/>
            <p:nvPr/>
          </p:nvSpPr>
          <p:spPr>
            <a:xfrm>
              <a:off x="9482200" y="3219551"/>
              <a:ext cx="317944" cy="425850"/>
            </a:xfrm>
            <a:prstGeom prst="rect">
              <a:avLst/>
            </a:prstGeom>
            <a:noFill/>
          </p:spPr>
          <p:txBody>
            <a:bodyPr wrap="square" rtlCol="0">
              <a:spAutoFit/>
            </a:bodyPr>
            <a:lstStyle/>
            <a:p>
              <a:r>
                <a:rPr lang="en-US" sz="2400" dirty="0"/>
                <a:t>8</a:t>
              </a:r>
            </a:p>
          </p:txBody>
        </p:sp>
        <p:sp>
          <p:nvSpPr>
            <p:cNvPr id="30" name="TextBox 29"/>
            <p:cNvSpPr txBox="1"/>
            <p:nvPr/>
          </p:nvSpPr>
          <p:spPr>
            <a:xfrm>
              <a:off x="11016410" y="2191493"/>
              <a:ext cx="317944" cy="461665"/>
            </a:xfrm>
            <a:prstGeom prst="rect">
              <a:avLst/>
            </a:prstGeom>
            <a:noFill/>
          </p:spPr>
          <p:txBody>
            <a:bodyPr wrap="square" rtlCol="0">
              <a:spAutoFit/>
            </a:bodyPr>
            <a:lstStyle/>
            <a:p>
              <a:r>
                <a:rPr lang="en-US" sz="2400" dirty="0"/>
                <a:t>9</a:t>
              </a:r>
            </a:p>
          </p:txBody>
        </p:sp>
        <p:sp>
          <p:nvSpPr>
            <p:cNvPr id="31" name="TextBox 30"/>
            <p:cNvSpPr txBox="1"/>
            <p:nvPr/>
          </p:nvSpPr>
          <p:spPr>
            <a:xfrm>
              <a:off x="8968623" y="1904122"/>
              <a:ext cx="405270" cy="461665"/>
            </a:xfrm>
            <a:prstGeom prst="rect">
              <a:avLst/>
            </a:prstGeom>
            <a:noFill/>
          </p:spPr>
          <p:txBody>
            <a:bodyPr wrap="square" rtlCol="0">
              <a:spAutoFit/>
            </a:bodyPr>
            <a:lstStyle/>
            <a:p>
              <a:r>
                <a:rPr lang="en-US" sz="2400" dirty="0"/>
                <a:t>5</a:t>
              </a:r>
            </a:p>
          </p:txBody>
        </p:sp>
        <p:sp>
          <p:nvSpPr>
            <p:cNvPr id="32" name="TextBox 31"/>
            <p:cNvSpPr txBox="1"/>
            <p:nvPr/>
          </p:nvSpPr>
          <p:spPr>
            <a:xfrm>
              <a:off x="8817232" y="2579936"/>
              <a:ext cx="317944" cy="461665"/>
            </a:xfrm>
            <a:prstGeom prst="rect">
              <a:avLst/>
            </a:prstGeom>
            <a:noFill/>
          </p:spPr>
          <p:txBody>
            <a:bodyPr wrap="square" rtlCol="0">
              <a:spAutoFit/>
            </a:bodyPr>
            <a:lstStyle/>
            <a:p>
              <a:r>
                <a:rPr lang="en-US" sz="2400" dirty="0"/>
                <a:t>7</a:t>
              </a:r>
            </a:p>
          </p:txBody>
        </p:sp>
        <p:sp>
          <p:nvSpPr>
            <p:cNvPr id="47" name="Oval 46">
              <a:extLst>
                <a:ext uri="{FF2B5EF4-FFF2-40B4-BE49-F238E27FC236}">
                  <a16:creationId xmlns:a16="http://schemas.microsoft.com/office/drawing/2014/main" id="{634C006E-6A19-4FDB-A0C9-EE9701E3B614}"/>
                </a:ext>
              </a:extLst>
            </p:cNvPr>
            <p:cNvSpPr/>
            <p:nvPr/>
          </p:nvSpPr>
          <p:spPr>
            <a:xfrm>
              <a:off x="7794589" y="83666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038491" y="1075360"/>
              <a:ext cx="1118429" cy="4337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461665"/>
            </a:xfrm>
            <a:prstGeom prst="rect">
              <a:avLst/>
            </a:prstGeom>
            <a:noFill/>
          </p:spPr>
          <p:txBody>
            <a:bodyPr wrap="square" rtlCol="0">
              <a:spAutoFit/>
            </a:bodyPr>
            <a:lstStyle/>
            <a:p>
              <a:r>
                <a:rPr lang="en-US" sz="2400" dirty="0"/>
                <a:t>2</a:t>
              </a:r>
            </a:p>
          </p:txBody>
        </p:sp>
      </p:gr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A11080D2-762A-4A8B-974B-315EF0F7B0FF}"/>
                  </a:ext>
                </a:extLst>
              </p:cNvPr>
              <p:cNvSpPr txBox="1"/>
              <p:nvPr/>
            </p:nvSpPr>
            <p:spPr>
              <a:xfrm>
                <a:off x="-53678" y="1362149"/>
                <a:ext cx="7332778" cy="5586145"/>
              </a:xfrm>
              <a:prstGeom prst="rect">
                <a:avLst/>
              </a:prstGeom>
              <a:noFill/>
            </p:spPr>
            <p:txBody>
              <a:bodyPr wrap="square" rtlCol="0">
                <a:spAutoFit/>
              </a:bodyPr>
              <a:lstStyle/>
              <a:p>
                <a:r>
                  <a:rPr lang="en-US" sz="1700" dirty="0" err="1">
                    <a:latin typeface="Courier New" panose="02070309020205020404" pitchFamily="49" charset="0"/>
                    <a:cs typeface="Courier New" panose="02070309020205020404" pitchFamily="49" charset="0"/>
                  </a:rPr>
                  <a:t>PrimMST</a:t>
                </a:r>
                <a:r>
                  <a:rPr lang="en-US" sz="1700" dirty="0">
                    <a:latin typeface="Courier New" panose="02070309020205020404" pitchFamily="49" charset="0"/>
                    <a:cs typeface="Courier New" panose="02070309020205020404" pitchFamily="49" charset="0"/>
                  </a:rPr>
                  <a:t>(Graph G) </a:t>
                </a:r>
              </a:p>
              <a:p>
                <a:r>
                  <a:rPr lang="en-US" sz="1700" dirty="0">
                    <a:latin typeface="Courier New" panose="02070309020205020404" pitchFamily="49" charset="0"/>
                    <a:cs typeface="Courier New" panose="02070309020205020404" pitchFamily="49" charset="0"/>
                  </a:rPr>
                  <a:t>   initialize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to </a:t>
                </a:r>
                <a14:m>
                  <m:oMath xmlns:m="http://schemas.openxmlformats.org/officeDocument/2006/math">
                    <m:r>
                      <a:rPr lang="en-US" sz="1700" b="0" i="1" smtClean="0">
                        <a:latin typeface="Cambria Math" panose="02040503050406030204" pitchFamily="18" charset="0"/>
                        <a:cs typeface="Courier New" panose="02070309020205020404" pitchFamily="49" charset="0"/>
                      </a:rPr>
                      <m:t>∞</m:t>
                    </m:r>
                  </m:oMath>
                </a14:m>
                <a:endParaRPr lang="en-US" sz="1700" b="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mark source as </a:t>
                </a:r>
                <a:r>
                  <a:rPr lang="en-US" sz="1700" dirty="0" err="1">
                    <a:latin typeface="Courier New" panose="02070309020205020404" pitchFamily="49" charset="0"/>
                    <a:cs typeface="Courier New" panose="02070309020205020404" pitchFamily="49" charset="0"/>
                  </a:rPr>
                  <a:t>costToAdd</a:t>
                </a:r>
                <a:r>
                  <a:rPr lang="en-US" sz="1700" dirty="0">
                    <a:latin typeface="Courier New" panose="02070309020205020404" pitchFamily="49" charset="0"/>
                    <a:cs typeface="Courier New" panose="02070309020205020404" pitchFamily="49" charset="0"/>
                  </a:rPr>
                  <a:t> 0</a:t>
                </a:r>
              </a:p>
              <a:p>
                <a:r>
                  <a:rPr lang="en-US" sz="1700" dirty="0">
                    <a:latin typeface="Courier New" panose="02070309020205020404" pitchFamily="49" charset="0"/>
                    <a:cs typeface="Courier New" panose="02070309020205020404" pitchFamily="49" charset="0"/>
                  </a:rPr>
                  <a:t>   mark all vertices unprocessed</a:t>
                </a:r>
              </a:p>
              <a:p>
                <a:r>
                  <a:rPr lang="en-US" sz="17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mark source as processed</a:t>
                </a:r>
                <a:endParaRPr lang="en-US" sz="1700" dirty="0">
                  <a:latin typeface="Courier New" panose="02070309020205020404" pitchFamily="49" charset="0"/>
                  <a:cs typeface="Courier New" panose="02070309020205020404" pitchFamily="49" charset="0"/>
                </a:endParaRPr>
              </a:p>
              <a:p>
                <a:r>
                  <a:rPr lang="en-US" sz="1700" dirty="0">
                    <a:latin typeface="Courier New" panose="02070309020205020404" pitchFamily="49" charset="0"/>
                    <a:cs typeface="Courier New" panose="02070309020205020404" pitchFamily="49" charset="0"/>
                  </a:rPr>
                  <a:t>   foreach(edge (source, v) ) {</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v.costToAdd</a:t>
                </a:r>
                <a:r>
                  <a:rPr lang="en-US" sz="1700" dirty="0">
                    <a:latin typeface="Courier New" panose="02070309020205020404" pitchFamily="49" charset="0"/>
                    <a:cs typeface="Courier New" panose="02070309020205020404" pitchFamily="49" charset="0"/>
                  </a:rPr>
                  <a:t> = weight(</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r>
                  <a:rPr lang="en-US" sz="1700" dirty="0" err="1">
                    <a:latin typeface="Courier New" panose="02070309020205020404" pitchFamily="49" charset="0"/>
                    <a:cs typeface="Courier New" panose="02070309020205020404" pitchFamily="49" charset="0"/>
                  </a:rPr>
                  <a:t>v.bestEdge</a:t>
                </a:r>
                <a:r>
                  <a:rPr lang="en-US" sz="1700" dirty="0">
                    <a:latin typeface="Courier New" panose="02070309020205020404" pitchFamily="49" charset="0"/>
                    <a:cs typeface="Courier New" panose="02070309020205020404" pitchFamily="49" charset="0"/>
                  </a:rPr>
                  <a:t> = (</a:t>
                </a:r>
                <a:r>
                  <a:rPr lang="en-US" sz="1700" dirty="0" err="1">
                    <a:latin typeface="Courier New" panose="02070309020205020404" pitchFamily="49" charset="0"/>
                    <a:cs typeface="Courier New" panose="02070309020205020404" pitchFamily="49" charset="0"/>
                  </a:rPr>
                  <a:t>source,v</a:t>
                </a:r>
                <a:r>
                  <a:rPr lang="en-US" sz="1700" dirty="0">
                    <a:latin typeface="Courier New" panose="02070309020205020404" pitchFamily="49" charset="0"/>
                    <a:cs typeface="Courier New" panose="02070309020205020404" pitchFamily="49" charset="0"/>
                  </a:rPr>
                  <a:t>)</a:t>
                </a:r>
              </a:p>
              <a:p>
                <a:r>
                  <a:rPr lang="en-US" sz="1700"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while(there are unprocessed vertices) {</a:t>
                </a:r>
              </a:p>
              <a:p>
                <a:r>
                  <a:rPr lang="en-US" sz="1700" dirty="0">
                    <a:latin typeface="Courier New" panose="02070309020205020404" pitchFamily="49" charset="0"/>
                    <a:cs typeface="Courier New" panose="02070309020205020404" pitchFamily="49" charset="0"/>
                  </a:rPr>
                  <a:t>   	     let u be the cheapest unprocessed vertex</a:t>
                </a:r>
              </a:p>
              <a:p>
                <a:r>
                  <a:rPr lang="en-US" sz="1700" dirty="0">
                    <a:latin typeface="Courier New" panose="02070309020205020404" pitchFamily="49" charset="0"/>
                    <a:cs typeface="Courier New" panose="02070309020205020404" pitchFamily="49" charset="0"/>
                  </a:rPr>
                  <a:t>	     add </a:t>
                </a:r>
                <a:r>
                  <a:rPr lang="en-US" sz="1700" dirty="0" err="1">
                    <a:latin typeface="Courier New" panose="02070309020205020404" pitchFamily="49" charset="0"/>
                    <a:cs typeface="Courier New" panose="02070309020205020404" pitchFamily="49" charset="0"/>
                  </a:rPr>
                  <a:t>u.bestEdge</a:t>
                </a:r>
                <a:r>
                  <a:rPr lang="en-US" sz="1700" dirty="0">
                    <a:latin typeface="Courier New" panose="02070309020205020404" pitchFamily="49" charset="0"/>
                    <a:cs typeface="Courier New" panose="02070309020205020404" pitchFamily="49" charset="0"/>
                  </a:rPr>
                  <a:t> to spanning tree</a:t>
                </a:r>
              </a:p>
              <a:p>
                <a:r>
                  <a:rPr lang="en-US" sz="1700" dirty="0">
                    <a:latin typeface="Courier New" panose="02070309020205020404" pitchFamily="49" charset="0"/>
                    <a:cs typeface="Courier New" panose="02070309020205020404" pitchFamily="49" charset="0"/>
                  </a:rPr>
                  <a:t>	     foreach(edge (</a:t>
                </a:r>
                <a:r>
                  <a:rPr lang="en-US" sz="1700" dirty="0" err="1">
                    <a:latin typeface="Courier New" panose="02070309020205020404" pitchFamily="49" charset="0"/>
                    <a:cs typeface="Courier New" panose="02070309020205020404" pitchFamily="49" charset="0"/>
                  </a:rPr>
                  <a:t>u,v</a:t>
                </a:r>
                <a:r>
                  <a:rPr lang="en-US" sz="1700" dirty="0">
                    <a:latin typeface="Courier New" panose="02070309020205020404" pitchFamily="49" charset="0"/>
                    <a:cs typeface="Courier New" panose="02070309020205020404" pitchFamily="49" charset="0"/>
                  </a:rPr>
                  <a:t>) leaving u){</a:t>
                </a:r>
              </a:p>
              <a:p>
                <a:r>
                  <a:rPr lang="en-US" sz="1700" dirty="0">
                    <a:latin typeface="Courier New" panose="02070309020205020404" pitchFamily="49" charset="0"/>
                    <a:cs typeface="Courier New" panose="02070309020205020404" pitchFamily="49" charset="0"/>
                  </a:rPr>
                  <a:t>		 </a:t>
                </a:r>
                <a:r>
                  <a:rPr lang="en-US" sz="1700" b="1" dirty="0">
                    <a:latin typeface="Courier New" panose="02070309020205020404" pitchFamily="49" charset="0"/>
                    <a:cs typeface="Courier New" panose="02070309020205020404" pitchFamily="49" charset="0"/>
                  </a:rPr>
                  <a:t>if(weight(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 &lt;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a:t>
                </a:r>
              </a:p>
              <a:p>
                <a:r>
                  <a:rPr lang="en-US" sz="1700" b="1" dirty="0">
                    <a:latin typeface="Courier New" panose="02070309020205020404" pitchFamily="49" charset="0"/>
                    <a:cs typeface="Courier New" panose="02070309020205020404" pitchFamily="49" charset="0"/>
                  </a:rPr>
                  <a:t>		    AND v not processed){</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v.costToAdd</a:t>
                </a:r>
                <a:r>
                  <a:rPr lang="en-US" sz="1700" b="1" dirty="0">
                    <a:latin typeface="Courier New" panose="02070309020205020404" pitchFamily="49" charset="0"/>
                    <a:cs typeface="Courier New" panose="02070309020205020404" pitchFamily="49" charset="0"/>
                  </a:rPr>
                  <a:t> = weight(</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r>
                  <a:rPr lang="en-US" sz="1700" b="1" dirty="0" err="1">
                    <a:latin typeface="Courier New" panose="02070309020205020404" pitchFamily="49" charset="0"/>
                    <a:cs typeface="Courier New" panose="02070309020205020404" pitchFamily="49" charset="0"/>
                  </a:rPr>
                  <a:t>v.bestEdge</a:t>
                </a:r>
                <a:r>
                  <a:rPr lang="en-US" sz="1700" b="1" dirty="0">
                    <a:latin typeface="Courier New" panose="02070309020205020404" pitchFamily="49" charset="0"/>
                    <a:cs typeface="Courier New" panose="02070309020205020404" pitchFamily="49" charset="0"/>
                  </a:rPr>
                  <a:t> = (</a:t>
                </a:r>
                <a:r>
                  <a:rPr lang="en-US" sz="1700" b="1" dirty="0" err="1">
                    <a:latin typeface="Courier New" panose="02070309020205020404" pitchFamily="49" charset="0"/>
                    <a:cs typeface="Courier New" panose="02070309020205020404" pitchFamily="49" charset="0"/>
                  </a:rPr>
                  <a:t>u,v</a:t>
                </a:r>
                <a:r>
                  <a:rPr lang="en-US" sz="1700" b="1" dirty="0">
                    <a:latin typeface="Courier New" panose="02070309020205020404" pitchFamily="49" charset="0"/>
                    <a:cs typeface="Courier New" panose="02070309020205020404" pitchFamily="49" charset="0"/>
                  </a:rPr>
                  <a:t>)</a:t>
                </a:r>
              </a:p>
              <a:p>
                <a:r>
                  <a:rPr lang="en-US" sz="1700" b="1" dirty="0">
                    <a:latin typeface="Courier New" panose="02070309020205020404" pitchFamily="49" charset="0"/>
                    <a:cs typeface="Courier New" panose="02070309020205020404" pitchFamily="49" charset="0"/>
                  </a:rPr>
                  <a:t>          	   }</a:t>
                </a:r>
              </a:p>
              <a:p>
                <a:r>
                  <a:rPr lang="en-US" sz="1700" dirty="0">
                    <a:latin typeface="Courier New" panose="02070309020205020404" pitchFamily="49" charset="0"/>
                    <a:cs typeface="Courier New" panose="02070309020205020404" pitchFamily="49" charset="0"/>
                  </a:rPr>
                  <a:t>	     } </a:t>
                </a:r>
              </a:p>
              <a:p>
                <a:r>
                  <a:rPr lang="en-US" sz="1700" dirty="0">
                    <a:latin typeface="Courier New" panose="02070309020205020404" pitchFamily="49" charset="0"/>
                    <a:cs typeface="Courier New" panose="02070309020205020404" pitchFamily="49" charset="0"/>
                  </a:rPr>
                  <a:t>            mark u as processed</a:t>
                </a:r>
              </a:p>
              <a:p>
                <a:r>
                  <a:rPr lang="en-US" sz="1700" dirty="0">
                    <a:latin typeface="Courier New" panose="02070309020205020404" pitchFamily="49" charset="0"/>
                    <a:cs typeface="Courier New" panose="02070309020205020404" pitchFamily="49" charset="0"/>
                  </a:rPr>
                  <a:t>	  }</a:t>
                </a:r>
                <a:endParaRPr lang="en-US" sz="1700" dirty="0"/>
              </a:p>
            </p:txBody>
          </p:sp>
        </mc:Choice>
        <mc:Fallback xmlns="">
          <p:sp>
            <p:nvSpPr>
              <p:cNvPr id="36" name="TextBox 35">
                <a:extLst>
                  <a:ext uri="{FF2B5EF4-FFF2-40B4-BE49-F238E27FC236}">
                    <a16:creationId xmlns:a16="http://schemas.microsoft.com/office/drawing/2014/main" id="{A11080D2-762A-4A8B-974B-315EF0F7B0FF}"/>
                  </a:ext>
                </a:extLst>
              </p:cNvPr>
              <p:cNvSpPr txBox="1">
                <a:spLocks noRot="1" noChangeAspect="1" noMove="1" noResize="1" noEditPoints="1" noAdjustHandles="1" noChangeArrowheads="1" noChangeShapeType="1" noTextEdit="1"/>
              </p:cNvSpPr>
              <p:nvPr/>
            </p:nvSpPr>
            <p:spPr>
              <a:xfrm>
                <a:off x="-53678" y="1362149"/>
                <a:ext cx="7332778" cy="5586145"/>
              </a:xfrm>
              <a:prstGeom prst="rect">
                <a:avLst/>
              </a:prstGeom>
              <a:blipFill>
                <a:blip r:embed="rId2"/>
                <a:stretch>
                  <a:fillRect l="-499" t="-218" b="-654"/>
                </a:stretch>
              </a:blipFill>
            </p:spPr>
            <p:txBody>
              <a:bodyPr/>
              <a:lstStyle/>
              <a:p>
                <a:r>
                  <a:rPr lang="en-US">
                    <a:noFill/>
                  </a:rPr>
                  <a:t> </a:t>
                </a:r>
              </a:p>
            </p:txBody>
          </p:sp>
        </mc:Fallback>
      </mc:AlternateContent>
    </p:spTree>
    <p:extLst>
      <p:ext uri="{BB962C8B-B14F-4D97-AF65-F5344CB8AC3E}">
        <p14:creationId xmlns:p14="http://schemas.microsoft.com/office/powerpoint/2010/main" val="38178067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2B4CB-C892-476B-A064-73BD9EE6C127}"/>
              </a:ext>
            </a:extLst>
          </p:cNvPr>
          <p:cNvSpPr>
            <a:spLocks noGrp="1"/>
          </p:cNvSpPr>
          <p:nvPr>
            <p:ph type="title"/>
          </p:nvPr>
        </p:nvSpPr>
        <p:spPr/>
        <p:txBody>
          <a:bodyPr/>
          <a:lstStyle/>
          <a:p>
            <a:r>
              <a:rPr lang="en-US" dirty="0"/>
              <a:t>Correctness</a:t>
            </a:r>
          </a:p>
        </p:txBody>
      </p:sp>
      <p:sp>
        <p:nvSpPr>
          <p:cNvPr id="3" name="Content Placeholder 2">
            <a:extLst>
              <a:ext uri="{FF2B5EF4-FFF2-40B4-BE49-F238E27FC236}">
                <a16:creationId xmlns:a16="http://schemas.microsoft.com/office/drawing/2014/main" id="{8AFD73AA-101E-4917-B32C-FF9935E28B1F}"/>
              </a:ext>
            </a:extLst>
          </p:cNvPr>
          <p:cNvSpPr>
            <a:spLocks noGrp="1"/>
          </p:cNvSpPr>
          <p:nvPr>
            <p:ph idx="1"/>
          </p:nvPr>
        </p:nvSpPr>
        <p:spPr/>
        <p:txBody>
          <a:bodyPr/>
          <a:lstStyle/>
          <a:p>
            <a:r>
              <a:rPr lang="en-US" dirty="0"/>
              <a:t>You’re already familiar with the algorithms. </a:t>
            </a:r>
          </a:p>
          <a:p>
            <a:r>
              <a:rPr lang="en-US" dirty="0"/>
              <a:t>We’ll use this problem to practice the proof techniques.</a:t>
            </a:r>
          </a:p>
          <a:p>
            <a:endParaRPr lang="en-US" dirty="0"/>
          </a:p>
          <a:p>
            <a:r>
              <a:rPr lang="en-US" dirty="0"/>
              <a:t>We’ll do both </a:t>
            </a:r>
            <a:r>
              <a:rPr lang="en-US" b="1" dirty="0"/>
              <a:t>structural and exchange</a:t>
            </a:r>
            <a:r>
              <a:rPr lang="en-US" dirty="0"/>
              <a:t> </a:t>
            </a:r>
          </a:p>
        </p:txBody>
      </p:sp>
    </p:spTree>
    <p:extLst>
      <p:ext uri="{BB962C8B-B14F-4D97-AF65-F5344CB8AC3E}">
        <p14:creationId xmlns:p14="http://schemas.microsoft.com/office/powerpoint/2010/main" val="1768300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A7E631-1E01-4FF5-A3CF-A31AED406500}"/>
              </a:ext>
            </a:extLst>
          </p:cNvPr>
          <p:cNvSpPr>
            <a:spLocks noGrp="1"/>
          </p:cNvSpPr>
          <p:nvPr>
            <p:ph type="title"/>
          </p:nvPr>
        </p:nvSpPr>
        <p:spPr/>
        <p:txBody>
          <a:bodyPr/>
          <a:lstStyle/>
          <a:p>
            <a:r>
              <a:rPr lang="en-US" dirty="0"/>
              <a:t>Structural Proof</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AD457846-932B-4906-9D2D-F212F87C54F6}"/>
                  </a:ext>
                </a:extLst>
              </p:cNvPr>
              <p:cNvSpPr>
                <a:spLocks noGrp="1"/>
              </p:cNvSpPr>
              <p:nvPr>
                <p:ph idx="1"/>
              </p:nvPr>
            </p:nvSpPr>
            <p:spPr/>
            <p:txBody>
              <a:bodyPr>
                <a:normAutofit/>
              </a:bodyPr>
              <a:lstStyle/>
              <a:p>
                <a:pPr marL="0" indent="0">
                  <a:buNone/>
                </a:pPr>
                <a:r>
                  <a:rPr lang="en-US" dirty="0"/>
                  <a:t>For simplicity – assume all edge weights are distinct and that there is only one minimum spanning tree.</a:t>
                </a:r>
              </a:p>
              <a:p>
                <a:pPr marL="0" indent="0">
                  <a:buNone/>
                </a:pPr>
                <a:endParaRPr lang="en-US" dirty="0"/>
              </a:p>
              <a:p>
                <a:pPr marL="0" indent="0">
                  <a:buNone/>
                </a:pPr>
                <a:r>
                  <a:rPr lang="en-US" dirty="0"/>
                  <a:t>“</a:t>
                </a:r>
                <a:r>
                  <a:rPr lang="en-US" dirty="0">
                    <a:solidFill>
                      <a:schemeClr val="accent3"/>
                    </a:solidFill>
                  </a:rPr>
                  <a:t>Structural result</a:t>
                </a:r>
                <a:r>
                  <a:rPr lang="en-US" dirty="0"/>
                  <a:t>” – the best solution </a:t>
                </a:r>
                <a:r>
                  <a:rPr lang="en-US" b="1" dirty="0"/>
                  <a:t>must </a:t>
                </a:r>
                <a:r>
                  <a:rPr lang="en-US" dirty="0"/>
                  <a:t>look like this, and the algorithm produces something that looks like this.</a:t>
                </a:r>
              </a:p>
              <a:p>
                <a:pPr marL="0" indent="0">
                  <a:buNone/>
                </a:pPr>
                <a:endParaRPr lang="en-US" dirty="0"/>
              </a:p>
              <a:p>
                <a:pPr marL="0" indent="0">
                  <a:buNone/>
                </a:pPr>
                <a:r>
                  <a:rPr lang="en-US" dirty="0"/>
                  <a:t>Example: every spanning tree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a:t>
                </a:r>
                <a:br>
                  <a:rPr lang="en-US" dirty="0"/>
                </a:br>
                <a:r>
                  <a:rPr lang="en-US" dirty="0"/>
                  <a:t>So we better have our algorithm produce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a:p>
                <a:pPr marL="0" indent="0">
                  <a:buNone/>
                </a:pPr>
                <a:r>
                  <a:rPr lang="en-US" dirty="0"/>
                  <a:t>Is that enough? No! Lots of different trees (including non minimum ones) have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−1 </m:t>
                    </m:r>
                  </m:oMath>
                </a14:m>
                <a:r>
                  <a:rPr lang="en-US" dirty="0"/>
                  <a:t>edges. Need to say which edges are in the tree.</a:t>
                </a:r>
              </a:p>
            </p:txBody>
          </p:sp>
        </mc:Choice>
        <mc:Fallback>
          <p:sp>
            <p:nvSpPr>
              <p:cNvPr id="3" name="Content Placeholder 2">
                <a:extLst>
                  <a:ext uri="{FF2B5EF4-FFF2-40B4-BE49-F238E27FC236}">
                    <a16:creationId xmlns:a16="http://schemas.microsoft.com/office/drawing/2014/main" id="{AD457846-932B-4906-9D2D-F212F87C54F6}"/>
                  </a:ext>
                </a:extLst>
              </p:cNvPr>
              <p:cNvSpPr>
                <a:spLocks noGrp="1" noRot="1" noChangeAspect="1" noMove="1" noResize="1" noEditPoints="1" noAdjustHandles="1" noChangeArrowheads="1" noChangeShapeType="1" noTextEdit="1"/>
              </p:cNvSpPr>
              <p:nvPr>
                <p:ph idx="1"/>
              </p:nvPr>
            </p:nvSpPr>
            <p:spPr>
              <a:blipFill>
                <a:blip r:embed="rId2"/>
                <a:stretch>
                  <a:fillRect l="-1525" t="-2138" b="-3019"/>
                </a:stretch>
              </a:blipFill>
            </p:spPr>
            <p:txBody>
              <a:bodyPr/>
              <a:lstStyle/>
              <a:p>
                <a:r>
                  <a:rPr lang="en-US">
                    <a:noFill/>
                  </a:rPr>
                  <a:t> </a:t>
                </a:r>
              </a:p>
            </p:txBody>
          </p:sp>
        </mc:Fallback>
      </mc:AlternateContent>
    </p:spTree>
    <p:extLst>
      <p:ext uri="{BB962C8B-B14F-4D97-AF65-F5344CB8AC3E}">
        <p14:creationId xmlns:p14="http://schemas.microsoft.com/office/powerpoint/2010/main" val="79477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64BD4-7FB6-47FE-A174-2C76858F020B}"/>
              </a:ext>
            </a:extLst>
          </p:cNvPr>
          <p:cNvSpPr>
            <a:spLocks noGrp="1"/>
          </p:cNvSpPr>
          <p:nvPr>
            <p:ph type="title"/>
          </p:nvPr>
        </p:nvSpPr>
        <p:spPr/>
        <p:txBody>
          <a:bodyPr/>
          <a:lstStyle/>
          <a:p>
            <a:r>
              <a:rPr lang="en-US" dirty="0"/>
              <a:t>Safe Edge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E8607E5-3A30-4910-BF82-0879213E4A90}"/>
                  </a:ext>
                </a:extLst>
              </p:cNvPr>
              <p:cNvSpPr>
                <a:spLocks noGrp="1"/>
              </p:cNvSpPr>
              <p:nvPr>
                <p:ph idx="1"/>
              </p:nvPr>
            </p:nvSpPr>
            <p:spPr/>
            <p:txBody>
              <a:bodyPr>
                <a:normAutofit/>
              </a:bodyPr>
              <a:lstStyle/>
              <a:p>
                <a:pPr marL="0" indent="0">
                  <a:buNone/>
                </a:pPr>
                <a:r>
                  <a:rPr lang="en-US" dirty="0"/>
                  <a:t>A “cut”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e>
                    </m:d>
                  </m:oMath>
                </a14:m>
                <a:r>
                  <a:rPr lang="en-US" dirty="0"/>
                  <a:t> is a split of the vertices into a subset </a:t>
                </a:r>
                <a14:m>
                  <m:oMath xmlns:m="http://schemas.openxmlformats.org/officeDocument/2006/math">
                    <m:r>
                      <a:rPr lang="en-US" i="1">
                        <a:latin typeface="Cambria Math" panose="02040503050406030204" pitchFamily="18" charset="0"/>
                      </a:rPr>
                      <m:t>𝑆</m:t>
                    </m:r>
                  </m:oMath>
                </a14:m>
                <a:r>
                  <a:rPr lang="en-US" dirty="0"/>
                  <a:t> and the remaining vertices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a:p>
                <a:endParaRPr lang="en-US" dirty="0"/>
              </a:p>
              <a:p>
                <a:endParaRPr lang="en-US" dirty="0"/>
              </a:p>
              <a:p>
                <a:endParaRPr lang="en-US" dirty="0"/>
              </a:p>
              <a:p>
                <a:endParaRPr lang="en-US" dirty="0"/>
              </a:p>
              <a:p>
                <a:endParaRPr lang="en-US" dirty="0"/>
              </a:p>
              <a:p>
                <a:endParaRPr lang="en-US" dirty="0"/>
              </a:p>
              <a:p>
                <a:r>
                  <a:rPr lang="en-US" dirty="0"/>
                  <a:t>Edges in red “span” or “cross” the cut (go from </a:t>
                </a:r>
                <a14:m>
                  <m:oMath xmlns:m="http://schemas.openxmlformats.org/officeDocument/2006/math">
                    <m:r>
                      <a:rPr lang="en-US" b="0" i="1" smtClean="0">
                        <a:latin typeface="Cambria Math" panose="02040503050406030204" pitchFamily="18" charset="0"/>
                      </a:rPr>
                      <m:t>𝑆</m:t>
                    </m:r>
                  </m:oMath>
                </a14:m>
                <a:r>
                  <a:rPr lang="en-US" dirty="0"/>
                  <a:t> to </a:t>
                </a:r>
                <a14:m>
                  <m:oMath xmlns:m="http://schemas.openxmlformats.org/officeDocument/2006/math">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oMath>
                </a14:m>
                <a:r>
                  <a:rPr lang="en-US" dirty="0"/>
                  <a:t>).</a:t>
                </a:r>
              </a:p>
            </p:txBody>
          </p:sp>
        </mc:Choice>
        <mc:Fallback>
          <p:sp>
            <p:nvSpPr>
              <p:cNvPr id="3" name="Content Placeholder 2">
                <a:extLst>
                  <a:ext uri="{FF2B5EF4-FFF2-40B4-BE49-F238E27FC236}">
                    <a16:creationId xmlns:a16="http://schemas.microsoft.com/office/drawing/2014/main" id="{FE8607E5-3A30-4910-BF82-0879213E4A90}"/>
                  </a:ext>
                </a:extLst>
              </p:cNvPr>
              <p:cNvSpPr>
                <a:spLocks noGrp="1" noRot="1" noChangeAspect="1" noMove="1" noResize="1" noEditPoints="1" noAdjustHandles="1" noChangeArrowheads="1" noChangeShapeType="1" noTextEdit="1"/>
              </p:cNvSpPr>
              <p:nvPr>
                <p:ph idx="1"/>
              </p:nvPr>
            </p:nvSpPr>
            <p:spPr>
              <a:blipFill>
                <a:blip r:embed="rId2"/>
                <a:stretch>
                  <a:fillRect l="-1525" t="-2138" b="-2390"/>
                </a:stretch>
              </a:blipFill>
            </p:spPr>
            <p:txBody>
              <a:bodyPr/>
              <a:lstStyle/>
              <a:p>
                <a:r>
                  <a:rPr lang="en-US">
                    <a:noFill/>
                  </a:rPr>
                  <a:t> </a:t>
                </a:r>
              </a:p>
            </p:txBody>
          </p:sp>
        </mc:Fallback>
      </mc:AlternateContent>
      <p:grpSp>
        <p:nvGrpSpPr>
          <p:cNvPr id="41" name="Group 40">
            <a:extLst>
              <a:ext uri="{FF2B5EF4-FFF2-40B4-BE49-F238E27FC236}">
                <a16:creationId xmlns:a16="http://schemas.microsoft.com/office/drawing/2014/main" id="{80AD7060-A1A7-4097-9772-115717ACA89B}"/>
              </a:ext>
            </a:extLst>
          </p:cNvPr>
          <p:cNvGrpSpPr/>
          <p:nvPr/>
        </p:nvGrpSpPr>
        <p:grpSpPr>
          <a:xfrm>
            <a:off x="3930356" y="2401665"/>
            <a:ext cx="4477023" cy="3297110"/>
            <a:chOff x="3930356" y="2401665"/>
            <a:chExt cx="4477023" cy="3297110"/>
          </a:xfrm>
        </p:grpSpPr>
        <p:sp>
          <p:nvSpPr>
            <p:cNvPr id="5" name="Oval 4">
              <a:extLst>
                <a:ext uri="{FF2B5EF4-FFF2-40B4-BE49-F238E27FC236}">
                  <a16:creationId xmlns:a16="http://schemas.microsoft.com/office/drawing/2014/main" id="{0ACFA628-0F8E-4B82-BC10-40AF1735D937}"/>
                </a:ext>
              </a:extLst>
            </p:cNvPr>
            <p:cNvSpPr/>
            <p:nvPr/>
          </p:nvSpPr>
          <p:spPr>
            <a:xfrm>
              <a:off x="3930356" y="405021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10EB3424-89A1-409D-98AF-5C3779255E08}"/>
                </a:ext>
              </a:extLst>
            </p:cNvPr>
            <p:cNvSpPr/>
            <p:nvPr/>
          </p:nvSpPr>
          <p:spPr>
            <a:xfrm>
              <a:off x="6414058" y="301517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71834560-1124-42A4-8507-E662206FDA65}"/>
                </a:ext>
              </a:extLst>
            </p:cNvPr>
            <p:cNvSpPr/>
            <p:nvPr/>
          </p:nvSpPr>
          <p:spPr>
            <a:xfrm>
              <a:off x="5342944" y="503088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88F91D1F-935A-4CCD-83C6-1FA24A18FD88}"/>
                </a:ext>
              </a:extLst>
            </p:cNvPr>
            <p:cNvSpPr/>
            <p:nvPr/>
          </p:nvSpPr>
          <p:spPr>
            <a:xfrm>
              <a:off x="7554233" y="4808560"/>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E311D936-EFEE-44AC-A556-4FD09F662894}"/>
                </a:ext>
              </a:extLst>
            </p:cNvPr>
            <p:cNvSpPr/>
            <p:nvPr/>
          </p:nvSpPr>
          <p:spPr>
            <a:xfrm>
              <a:off x="7865896" y="317641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7306C5A5-64E5-44B4-A70E-AA4A12DA1C82}"/>
                </a:ext>
              </a:extLst>
            </p:cNvPr>
            <p:cNvSpPr/>
            <p:nvPr/>
          </p:nvSpPr>
          <p:spPr>
            <a:xfrm>
              <a:off x="5461641" y="385471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339B4B68-9615-43FF-B11E-1F19DB51D4D0}"/>
                </a:ext>
              </a:extLst>
            </p:cNvPr>
            <p:cNvCxnSpPr>
              <a:cxnSpLocks/>
              <a:stCxn id="6" idx="2"/>
            </p:cNvCxnSpPr>
            <p:nvPr/>
          </p:nvCxnSpPr>
          <p:spPr>
            <a:xfrm flipH="1">
              <a:off x="4194774" y="3166761"/>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81CC535-2DEA-499F-8FC2-85804F15F688}"/>
                </a:ext>
              </a:extLst>
            </p:cNvPr>
            <p:cNvCxnSpPr>
              <a:stCxn id="5" idx="5"/>
              <a:endCxn id="7" idx="2"/>
            </p:cNvCxnSpPr>
            <p:nvPr/>
          </p:nvCxnSpPr>
          <p:spPr>
            <a:xfrm>
              <a:off x="4194772" y="4308988"/>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AC18534-8B6F-4C5C-840C-10261F3BB2B2}"/>
                </a:ext>
              </a:extLst>
            </p:cNvPr>
            <p:cNvCxnSpPr>
              <a:cxnSpLocks/>
              <a:stCxn id="7" idx="0"/>
              <a:endCxn id="10" idx="4"/>
            </p:cNvCxnSpPr>
            <p:nvPr/>
          </p:nvCxnSpPr>
          <p:spPr>
            <a:xfrm flipV="1">
              <a:off x="5497835" y="4157881"/>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69B7DF9-C6AD-461C-8742-0667E7C79AB6}"/>
                </a:ext>
              </a:extLst>
            </p:cNvPr>
            <p:cNvCxnSpPr>
              <a:stCxn id="10" idx="2"/>
              <a:endCxn id="5" idx="6"/>
            </p:cNvCxnSpPr>
            <p:nvPr/>
          </p:nvCxnSpPr>
          <p:spPr>
            <a:xfrm flipH="1">
              <a:off x="4240138" y="4006297"/>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F856A1B-C0CE-4D81-962D-62368C4074DD}"/>
                </a:ext>
              </a:extLst>
            </p:cNvPr>
            <p:cNvCxnSpPr>
              <a:stCxn id="10" idx="7"/>
              <a:endCxn id="9" idx="2"/>
            </p:cNvCxnSpPr>
            <p:nvPr/>
          </p:nvCxnSpPr>
          <p:spPr>
            <a:xfrm flipV="1">
              <a:off x="5726057" y="3328002"/>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EE3AF41-F930-4303-B65A-05E1411AF479}"/>
                </a:ext>
              </a:extLst>
            </p:cNvPr>
            <p:cNvCxnSpPr>
              <a:stCxn id="9" idx="4"/>
              <a:endCxn id="8" idx="0"/>
            </p:cNvCxnSpPr>
            <p:nvPr/>
          </p:nvCxnSpPr>
          <p:spPr>
            <a:xfrm flipH="1">
              <a:off x="7764940" y="3479585"/>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030BC3D4-32B7-4F39-ACB2-3A36373F7183}"/>
                </a:ext>
              </a:extLst>
            </p:cNvPr>
            <p:cNvCxnSpPr>
              <a:stCxn id="8" idx="3"/>
              <a:endCxn id="7" idx="6"/>
            </p:cNvCxnSpPr>
            <p:nvPr/>
          </p:nvCxnSpPr>
          <p:spPr>
            <a:xfrm flipH="1">
              <a:off x="5652726" y="5160579"/>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4377BE2-8D17-4A22-9EC0-9515BB67B4E4}"/>
                </a:ext>
              </a:extLst>
            </p:cNvPr>
            <p:cNvCxnSpPr>
              <a:cxnSpLocks/>
              <a:stCxn id="9" idx="2"/>
              <a:endCxn id="6" idx="6"/>
            </p:cNvCxnSpPr>
            <p:nvPr/>
          </p:nvCxnSpPr>
          <p:spPr>
            <a:xfrm flipH="1" flipV="1">
              <a:off x="6723840" y="3166761"/>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B8652F-C1AA-4E38-B6AA-FF255670931E}"/>
                </a:ext>
              </a:extLst>
            </p:cNvPr>
            <p:cNvCxnSpPr>
              <a:stCxn id="9" idx="3"/>
              <a:endCxn id="7" idx="7"/>
            </p:cNvCxnSpPr>
            <p:nvPr/>
          </p:nvCxnSpPr>
          <p:spPr>
            <a:xfrm flipH="1">
              <a:off x="5607360" y="3435187"/>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D5E7C87-9BB7-4CBB-BA7E-58FFD091801F}"/>
                </a:ext>
              </a:extLst>
            </p:cNvPr>
            <p:cNvCxnSpPr>
              <a:cxnSpLocks/>
              <a:stCxn id="6" idx="4"/>
              <a:endCxn id="8" idx="2"/>
            </p:cNvCxnSpPr>
            <p:nvPr/>
          </p:nvCxnSpPr>
          <p:spPr>
            <a:xfrm>
              <a:off x="6568949" y="3318345"/>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640E40-B1E1-4EEC-B91D-933E69828886}"/>
                </a:ext>
              </a:extLst>
            </p:cNvPr>
            <p:cNvSpPr txBox="1"/>
            <p:nvPr/>
          </p:nvSpPr>
          <p:spPr>
            <a:xfrm>
              <a:off x="5245781" y="2469661"/>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0639C1C8-7C48-43EA-BDEA-B9A0EB2DC09B}"/>
                </a:ext>
              </a:extLst>
            </p:cNvPr>
            <p:cNvSpPr txBox="1"/>
            <p:nvPr/>
          </p:nvSpPr>
          <p:spPr>
            <a:xfrm>
              <a:off x="7009009" y="2823558"/>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1F04A826-1294-4FA1-90EE-ECC939D248BF}"/>
                </a:ext>
              </a:extLst>
            </p:cNvPr>
            <p:cNvSpPr txBox="1"/>
            <p:nvPr/>
          </p:nvSpPr>
          <p:spPr>
            <a:xfrm>
              <a:off x="6382903" y="3256408"/>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A1D10198-9437-4624-9102-E89D23EE1743}"/>
                </a:ext>
              </a:extLst>
            </p:cNvPr>
            <p:cNvSpPr txBox="1"/>
            <p:nvPr/>
          </p:nvSpPr>
          <p:spPr>
            <a:xfrm>
              <a:off x="4789725" y="3776590"/>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E5BFADA6-DBD4-4F60-A9E1-D388F8737C53}"/>
                </a:ext>
              </a:extLst>
            </p:cNvPr>
            <p:cNvSpPr txBox="1"/>
            <p:nvPr/>
          </p:nvSpPr>
          <p:spPr>
            <a:xfrm>
              <a:off x="4521833" y="4745728"/>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9C6C4F24-E74B-429C-8646-87C99C8C602C}"/>
                </a:ext>
              </a:extLst>
            </p:cNvPr>
            <p:cNvSpPr txBox="1"/>
            <p:nvPr/>
          </p:nvSpPr>
          <p:spPr>
            <a:xfrm>
              <a:off x="5266145" y="4313764"/>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16CF6A40-FD8C-4488-AFFC-D8707B061DD6}"/>
                </a:ext>
              </a:extLst>
            </p:cNvPr>
            <p:cNvSpPr txBox="1"/>
            <p:nvPr/>
          </p:nvSpPr>
          <p:spPr>
            <a:xfrm>
              <a:off x="6399455" y="5228002"/>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3D9D6145-44EB-4684-B990-96DF1C7A106A}"/>
                </a:ext>
              </a:extLst>
            </p:cNvPr>
            <p:cNvSpPr txBox="1"/>
            <p:nvPr/>
          </p:nvSpPr>
          <p:spPr>
            <a:xfrm>
              <a:off x="8062695" y="4113483"/>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429CCA46-419B-4EFC-B4E3-6467212B19EF}"/>
                </a:ext>
              </a:extLst>
            </p:cNvPr>
            <p:cNvSpPr txBox="1"/>
            <p:nvPr/>
          </p:nvSpPr>
          <p:spPr>
            <a:xfrm>
              <a:off x="5847222" y="3680481"/>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DBC5F961-3631-4ED9-A597-D4A4055CF7F3}"/>
                </a:ext>
              </a:extLst>
            </p:cNvPr>
            <p:cNvSpPr txBox="1"/>
            <p:nvPr/>
          </p:nvSpPr>
          <p:spPr>
            <a:xfrm>
              <a:off x="5678562" y="4534594"/>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15AD065B-9CEA-4DA5-9BAB-FE4BB8865296}"/>
                </a:ext>
              </a:extLst>
            </p:cNvPr>
            <p:cNvSpPr/>
            <p:nvPr/>
          </p:nvSpPr>
          <p:spPr>
            <a:xfrm>
              <a:off x="4569913" y="2644711"/>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16E1EE98-4C16-43BF-9879-17603BA5262E}"/>
                </a:ext>
              </a:extLst>
            </p:cNvPr>
            <p:cNvCxnSpPr>
              <a:cxnSpLocks/>
              <a:stCxn id="6" idx="1"/>
              <a:endCxn id="31" idx="5"/>
            </p:cNvCxnSpPr>
            <p:nvPr/>
          </p:nvCxnSpPr>
          <p:spPr>
            <a:xfrm flipH="1" flipV="1">
              <a:off x="4834328" y="2903481"/>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20590FD-D950-4FBC-899C-9ADED8D07153}"/>
                </a:ext>
              </a:extLst>
            </p:cNvPr>
            <p:cNvSpPr txBox="1"/>
            <p:nvPr/>
          </p:nvSpPr>
          <p:spPr>
            <a:xfrm>
              <a:off x="5134409" y="3291734"/>
              <a:ext cx="579353" cy="500492"/>
            </a:xfrm>
            <a:prstGeom prst="rect">
              <a:avLst/>
            </a:prstGeom>
            <a:noFill/>
          </p:spPr>
          <p:txBody>
            <a:bodyPr wrap="square" rtlCol="0">
              <a:spAutoFit/>
            </a:bodyPr>
            <a:lstStyle/>
            <a:p>
              <a:r>
                <a:rPr lang="en-US" sz="2400" dirty="0"/>
                <a:t>2</a:t>
              </a:r>
            </a:p>
          </p:txBody>
        </p:sp>
        <p:cxnSp>
          <p:nvCxnSpPr>
            <p:cNvPr id="39" name="Connector: Elbow 38">
              <a:extLst>
                <a:ext uri="{FF2B5EF4-FFF2-40B4-BE49-F238E27FC236}">
                  <a16:creationId xmlns:a16="http://schemas.microsoft.com/office/drawing/2014/main" id="{7BFDAB46-550D-4E45-A6B0-8555A44B9787}"/>
                </a:ext>
              </a:extLst>
            </p:cNvPr>
            <p:cNvCxnSpPr/>
            <p:nvPr/>
          </p:nvCxnSpPr>
          <p:spPr>
            <a:xfrm rot="16200000" flipH="1">
              <a:off x="4331445" y="3918442"/>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mc:Choice xmlns:a14="http://schemas.microsoft.com/office/drawing/2010/main" Requires="a14">
          <p:sp>
            <p:nvSpPr>
              <p:cNvPr id="40" name="TextBox 39">
                <a:extLst>
                  <a:ext uri="{FF2B5EF4-FFF2-40B4-BE49-F238E27FC236}">
                    <a16:creationId xmlns:a16="http://schemas.microsoft.com/office/drawing/2014/main" id="{70E906E0-5004-4387-8B10-3DC3C8B6A388}"/>
                  </a:ext>
                </a:extLst>
              </p:cNvPr>
              <p:cNvSpPr txBox="1"/>
              <p:nvPr/>
            </p:nvSpPr>
            <p:spPr>
              <a:xfrm>
                <a:off x="2601684" y="5170524"/>
                <a:ext cx="2631029"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800" b="0" i="1" smtClean="0">
                          <a:solidFill>
                            <a:schemeClr val="accent3"/>
                          </a:solidFill>
                          <a:latin typeface="Cambria Math" panose="02040503050406030204" pitchFamily="18" charset="0"/>
                        </a:rPr>
                        <m:t>𝑆</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𝐴</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𝐶</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𝐷</m:t>
                      </m:r>
                      <m:r>
                        <a:rPr lang="en-US" sz="2800" b="0" i="1" smtClean="0">
                          <a:solidFill>
                            <a:schemeClr val="accent3"/>
                          </a:solidFill>
                          <a:latin typeface="Cambria Math" panose="02040503050406030204" pitchFamily="18" charset="0"/>
                        </a:rPr>
                        <m:t>,</m:t>
                      </m:r>
                      <m:r>
                        <a:rPr lang="en-US" sz="2800" b="0" i="1" smtClean="0">
                          <a:solidFill>
                            <a:schemeClr val="accent3"/>
                          </a:solidFill>
                          <a:latin typeface="Cambria Math" panose="02040503050406030204" pitchFamily="18" charset="0"/>
                        </a:rPr>
                        <m:t>𝐺</m:t>
                      </m:r>
                      <m:r>
                        <a:rPr lang="en-US" sz="2800" b="0" i="1" smtClean="0">
                          <a:solidFill>
                            <a:schemeClr val="accent3"/>
                          </a:solidFill>
                          <a:latin typeface="Cambria Math" panose="02040503050406030204" pitchFamily="18" charset="0"/>
                        </a:rPr>
                        <m:t>}</m:t>
                      </m:r>
                    </m:oMath>
                  </m:oMathPara>
                </a14:m>
                <a:endParaRPr lang="en-US" sz="2800" dirty="0"/>
              </a:p>
            </p:txBody>
          </p:sp>
        </mc:Choice>
        <mc:Fallback>
          <p:sp>
            <p:nvSpPr>
              <p:cNvPr id="40" name="TextBox 39">
                <a:extLst>
                  <a:ext uri="{FF2B5EF4-FFF2-40B4-BE49-F238E27FC236}">
                    <a16:creationId xmlns:a16="http://schemas.microsoft.com/office/drawing/2014/main" id="{70E906E0-5004-4387-8B10-3DC3C8B6A388}"/>
                  </a:ext>
                </a:extLst>
              </p:cNvPr>
              <p:cNvSpPr txBox="1">
                <a:spLocks noRot="1" noChangeAspect="1" noMove="1" noResize="1" noEditPoints="1" noAdjustHandles="1" noChangeArrowheads="1" noChangeShapeType="1" noTextEdit="1"/>
              </p:cNvSpPr>
              <p:nvPr/>
            </p:nvSpPr>
            <p:spPr>
              <a:xfrm>
                <a:off x="2601684" y="5170524"/>
                <a:ext cx="2631029" cy="523220"/>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08446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6409F-6AE2-40EA-884F-14FF44D08F00}"/>
              </a:ext>
            </a:extLst>
          </p:cNvPr>
          <p:cNvSpPr>
            <a:spLocks noGrp="1"/>
          </p:cNvSpPr>
          <p:nvPr>
            <p:ph type="title"/>
          </p:nvPr>
        </p:nvSpPr>
        <p:spPr/>
        <p:txBody>
          <a:bodyPr/>
          <a:lstStyle/>
          <a:p>
            <a:r>
              <a:rPr lang="en-US" dirty="0"/>
              <a:t>Safe Edge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D3CEA39-35DF-43DD-ABE8-03641D56B7A2}"/>
                  </a:ext>
                </a:extLst>
              </p:cNvPr>
              <p:cNvSpPr>
                <a:spLocks noGrp="1"/>
              </p:cNvSpPr>
              <p:nvPr>
                <p:ph idx="1"/>
              </p:nvPr>
            </p:nvSpPr>
            <p:spPr/>
            <p:txBody>
              <a:bodyPr/>
              <a:lstStyle/>
              <a:p>
                <a:r>
                  <a:rPr lang="en-US" dirty="0"/>
                  <a:t>Call an edge, </a:t>
                </a:r>
                <a14:m>
                  <m:oMath xmlns:m="http://schemas.openxmlformats.org/officeDocument/2006/math">
                    <m:r>
                      <a:rPr lang="en-US" i="1">
                        <a:latin typeface="Cambria Math" panose="02040503050406030204" pitchFamily="18" charset="0"/>
                      </a:rPr>
                      <m:t>𝑒</m:t>
                    </m:r>
                  </m:oMath>
                </a14:m>
                <a:r>
                  <a:rPr lang="en-US" dirty="0"/>
                  <a:t>, a “safe edge” if there is some cut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r>
                      <a:rPr lang="en-US" i="1">
                        <a:latin typeface="Cambria Math" panose="02040503050406030204" pitchFamily="18" charset="0"/>
                      </a:rPr>
                      <m:t>𝑆</m:t>
                    </m:r>
                    <m:r>
                      <a:rPr lang="en-US" i="1">
                        <a:latin typeface="Cambria Math" panose="02040503050406030204" pitchFamily="18" charset="0"/>
                      </a:rPr>
                      <m:t>)</m:t>
                    </m:r>
                  </m:oMath>
                </a14:m>
                <a:r>
                  <a:rPr lang="en-US" dirty="0"/>
                  <a:t> where </a:t>
                </a:r>
                <a14:m>
                  <m:oMath xmlns:m="http://schemas.openxmlformats.org/officeDocument/2006/math">
                    <m:r>
                      <a:rPr lang="en-US" i="1">
                        <a:latin typeface="Cambria Math" panose="02040503050406030204" pitchFamily="18" charset="0"/>
                      </a:rPr>
                      <m:t>𝑒</m:t>
                    </m:r>
                  </m:oMath>
                </a14:m>
                <a:r>
                  <a:rPr lang="en-US" dirty="0"/>
                  <a:t> is the minimum edge spanning that cut</a:t>
                </a:r>
              </a:p>
            </p:txBody>
          </p:sp>
        </mc:Choice>
        <mc:Fallback xmlns="">
          <p:sp>
            <p:nvSpPr>
              <p:cNvPr id="3" name="Content Placeholder 2">
                <a:extLst>
                  <a:ext uri="{FF2B5EF4-FFF2-40B4-BE49-F238E27FC236}">
                    <a16:creationId xmlns:a16="http://schemas.microsoft.com/office/drawing/2014/main" id="{4D3CEA39-35DF-43DD-ABE8-03641D56B7A2}"/>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grpSp>
        <p:nvGrpSpPr>
          <p:cNvPr id="35" name="Group 34">
            <a:extLst>
              <a:ext uri="{FF2B5EF4-FFF2-40B4-BE49-F238E27FC236}">
                <a16:creationId xmlns:a16="http://schemas.microsoft.com/office/drawing/2014/main" id="{0644BA49-7428-42F8-A7DB-907A76792162}"/>
              </a:ext>
            </a:extLst>
          </p:cNvPr>
          <p:cNvGrpSpPr/>
          <p:nvPr/>
        </p:nvGrpSpPr>
        <p:grpSpPr>
          <a:xfrm>
            <a:off x="201974" y="3066082"/>
            <a:ext cx="4477023" cy="3297110"/>
            <a:chOff x="201974" y="3066082"/>
            <a:chExt cx="4477023" cy="3297110"/>
          </a:xfrm>
        </p:grpSpPr>
        <p:sp>
          <p:nvSpPr>
            <p:cNvPr id="5" name="Oval 4">
              <a:extLst>
                <a:ext uri="{FF2B5EF4-FFF2-40B4-BE49-F238E27FC236}">
                  <a16:creationId xmlns:a16="http://schemas.microsoft.com/office/drawing/2014/main" id="{B22FA124-3322-438F-97CE-0BB9219E8D4D}"/>
                </a:ext>
              </a:extLst>
            </p:cNvPr>
            <p:cNvSpPr/>
            <p:nvPr/>
          </p:nvSpPr>
          <p:spPr>
            <a:xfrm>
              <a:off x="201974" y="466080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6" name="Oval 5">
              <a:extLst>
                <a:ext uri="{FF2B5EF4-FFF2-40B4-BE49-F238E27FC236}">
                  <a16:creationId xmlns:a16="http://schemas.microsoft.com/office/drawing/2014/main" id="{5A5BA24F-3C5E-4442-9A54-8E15E70643E1}"/>
                </a:ext>
              </a:extLst>
            </p:cNvPr>
            <p:cNvSpPr/>
            <p:nvPr/>
          </p:nvSpPr>
          <p:spPr>
            <a:xfrm>
              <a:off x="2685676" y="362576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7" name="Oval 6">
              <a:extLst>
                <a:ext uri="{FF2B5EF4-FFF2-40B4-BE49-F238E27FC236}">
                  <a16:creationId xmlns:a16="http://schemas.microsoft.com/office/drawing/2014/main" id="{4EEA8FA6-3036-4133-AF50-0211D41F9604}"/>
                </a:ext>
              </a:extLst>
            </p:cNvPr>
            <p:cNvSpPr/>
            <p:nvPr/>
          </p:nvSpPr>
          <p:spPr>
            <a:xfrm>
              <a:off x="1614562" y="5641468"/>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8" name="Oval 7">
              <a:extLst>
                <a:ext uri="{FF2B5EF4-FFF2-40B4-BE49-F238E27FC236}">
                  <a16:creationId xmlns:a16="http://schemas.microsoft.com/office/drawing/2014/main" id="{B2607F8A-CDF5-44F2-B592-E40349E417D6}"/>
                </a:ext>
              </a:extLst>
            </p:cNvPr>
            <p:cNvSpPr/>
            <p:nvPr/>
          </p:nvSpPr>
          <p:spPr>
            <a:xfrm>
              <a:off x="3825851" y="5419146"/>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9" name="Oval 8">
              <a:extLst>
                <a:ext uri="{FF2B5EF4-FFF2-40B4-BE49-F238E27FC236}">
                  <a16:creationId xmlns:a16="http://schemas.microsoft.com/office/drawing/2014/main" id="{F24B2181-A1BE-4E8C-9541-83DC2889367F}"/>
                </a:ext>
              </a:extLst>
            </p:cNvPr>
            <p:cNvSpPr/>
            <p:nvPr/>
          </p:nvSpPr>
          <p:spPr>
            <a:xfrm>
              <a:off x="4137514" y="3787003"/>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10" name="Oval 9">
              <a:extLst>
                <a:ext uri="{FF2B5EF4-FFF2-40B4-BE49-F238E27FC236}">
                  <a16:creationId xmlns:a16="http://schemas.microsoft.com/office/drawing/2014/main" id="{CD50B29C-EA1A-42CF-8720-BB7EC7D49010}"/>
                </a:ext>
              </a:extLst>
            </p:cNvPr>
            <p:cNvSpPr/>
            <p:nvPr/>
          </p:nvSpPr>
          <p:spPr>
            <a:xfrm>
              <a:off x="1733259" y="4465299"/>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11" name="Straight Connector 10">
              <a:extLst>
                <a:ext uri="{FF2B5EF4-FFF2-40B4-BE49-F238E27FC236}">
                  <a16:creationId xmlns:a16="http://schemas.microsoft.com/office/drawing/2014/main" id="{75A6F5F2-A125-4F7F-8998-657E30066D37}"/>
                </a:ext>
              </a:extLst>
            </p:cNvPr>
            <p:cNvCxnSpPr>
              <a:cxnSpLocks/>
              <a:stCxn id="6" idx="2"/>
            </p:cNvCxnSpPr>
            <p:nvPr/>
          </p:nvCxnSpPr>
          <p:spPr>
            <a:xfrm flipH="1">
              <a:off x="466392" y="3777347"/>
              <a:ext cx="2219284" cy="97895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8F0622-61EA-468C-AC0A-301AAF32E5F4}"/>
                </a:ext>
              </a:extLst>
            </p:cNvPr>
            <p:cNvCxnSpPr>
              <a:stCxn id="5" idx="5"/>
              <a:endCxn id="7" idx="2"/>
            </p:cNvCxnSpPr>
            <p:nvPr/>
          </p:nvCxnSpPr>
          <p:spPr>
            <a:xfrm>
              <a:off x="466390" y="4919574"/>
              <a:ext cx="1148172" cy="87347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339FD6-6EA2-49A3-AD29-435E71BCEBF4}"/>
                </a:ext>
              </a:extLst>
            </p:cNvPr>
            <p:cNvCxnSpPr>
              <a:cxnSpLocks/>
              <a:stCxn id="7" idx="0"/>
              <a:endCxn id="10" idx="4"/>
            </p:cNvCxnSpPr>
            <p:nvPr/>
          </p:nvCxnSpPr>
          <p:spPr>
            <a:xfrm flipV="1">
              <a:off x="1769453" y="4768467"/>
              <a:ext cx="118697" cy="87300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A958B15-85CC-4EF0-9C80-B14F2EAEF0DE}"/>
                </a:ext>
              </a:extLst>
            </p:cNvPr>
            <p:cNvCxnSpPr>
              <a:stCxn id="10" idx="2"/>
              <a:endCxn id="5" idx="6"/>
            </p:cNvCxnSpPr>
            <p:nvPr/>
          </p:nvCxnSpPr>
          <p:spPr>
            <a:xfrm flipH="1">
              <a:off x="511756" y="4616883"/>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C3D9EEA-28BD-460F-9918-4BF0425D05A9}"/>
                </a:ext>
              </a:extLst>
            </p:cNvPr>
            <p:cNvCxnSpPr>
              <a:stCxn id="10" idx="7"/>
              <a:endCxn id="9" idx="2"/>
            </p:cNvCxnSpPr>
            <p:nvPr/>
          </p:nvCxnSpPr>
          <p:spPr>
            <a:xfrm flipV="1">
              <a:off x="1997675" y="3938588"/>
              <a:ext cx="2139839" cy="57110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5681385-50A1-4549-9F8F-C25BACE46F32}"/>
                </a:ext>
              </a:extLst>
            </p:cNvPr>
            <p:cNvCxnSpPr>
              <a:stCxn id="9" idx="4"/>
              <a:endCxn id="8" idx="0"/>
            </p:cNvCxnSpPr>
            <p:nvPr/>
          </p:nvCxnSpPr>
          <p:spPr>
            <a:xfrm flipH="1">
              <a:off x="4036558" y="4090171"/>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A365DE8-94D4-4A09-BFB0-584D68D419D2}"/>
                </a:ext>
              </a:extLst>
            </p:cNvPr>
            <p:cNvCxnSpPr>
              <a:stCxn id="8" idx="3"/>
              <a:endCxn id="7" idx="6"/>
            </p:cNvCxnSpPr>
            <p:nvPr/>
          </p:nvCxnSpPr>
          <p:spPr>
            <a:xfrm flipH="1">
              <a:off x="1924344" y="5771165"/>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2277CA-49ED-45C2-B594-7CD0A6825107}"/>
                </a:ext>
              </a:extLst>
            </p:cNvPr>
            <p:cNvCxnSpPr>
              <a:cxnSpLocks/>
              <a:stCxn id="9" idx="2"/>
              <a:endCxn id="6" idx="6"/>
            </p:cNvCxnSpPr>
            <p:nvPr/>
          </p:nvCxnSpPr>
          <p:spPr>
            <a:xfrm flipH="1" flipV="1">
              <a:off x="2995458" y="3777347"/>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00CDA76-B46A-4BE8-ADCD-7536D797FECA}"/>
                </a:ext>
              </a:extLst>
            </p:cNvPr>
            <p:cNvCxnSpPr>
              <a:stCxn id="9" idx="3"/>
              <a:endCxn id="7" idx="7"/>
            </p:cNvCxnSpPr>
            <p:nvPr/>
          </p:nvCxnSpPr>
          <p:spPr>
            <a:xfrm flipH="1">
              <a:off x="1878978" y="4045773"/>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E4784FB-C94F-4052-A7B5-D7E7B89F19AC}"/>
                </a:ext>
              </a:extLst>
            </p:cNvPr>
            <p:cNvCxnSpPr>
              <a:cxnSpLocks/>
              <a:stCxn id="6" idx="4"/>
              <a:endCxn id="8" idx="2"/>
            </p:cNvCxnSpPr>
            <p:nvPr/>
          </p:nvCxnSpPr>
          <p:spPr>
            <a:xfrm>
              <a:off x="2840567" y="3928931"/>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E31F914-E494-4065-8DD2-30BFE61C6E1F}"/>
                </a:ext>
              </a:extLst>
            </p:cNvPr>
            <p:cNvSpPr txBox="1"/>
            <p:nvPr/>
          </p:nvSpPr>
          <p:spPr>
            <a:xfrm>
              <a:off x="1517399" y="3080247"/>
              <a:ext cx="579353" cy="500492"/>
            </a:xfrm>
            <a:prstGeom prst="rect">
              <a:avLst/>
            </a:prstGeom>
            <a:noFill/>
          </p:spPr>
          <p:txBody>
            <a:bodyPr wrap="square" rtlCol="0">
              <a:spAutoFit/>
            </a:bodyPr>
            <a:lstStyle/>
            <a:p>
              <a:r>
                <a:rPr lang="en-US" sz="2400" dirty="0"/>
                <a:t>50</a:t>
              </a:r>
            </a:p>
          </p:txBody>
        </p:sp>
        <p:sp>
          <p:nvSpPr>
            <p:cNvPr id="22" name="TextBox 21">
              <a:extLst>
                <a:ext uri="{FF2B5EF4-FFF2-40B4-BE49-F238E27FC236}">
                  <a16:creationId xmlns:a16="http://schemas.microsoft.com/office/drawing/2014/main" id="{419B4C52-277C-4F5A-B105-F4BF36E911C2}"/>
                </a:ext>
              </a:extLst>
            </p:cNvPr>
            <p:cNvSpPr txBox="1"/>
            <p:nvPr/>
          </p:nvSpPr>
          <p:spPr>
            <a:xfrm>
              <a:off x="3280627" y="3434144"/>
              <a:ext cx="344684" cy="500492"/>
            </a:xfrm>
            <a:prstGeom prst="rect">
              <a:avLst/>
            </a:prstGeom>
            <a:noFill/>
          </p:spPr>
          <p:txBody>
            <a:bodyPr wrap="square" rtlCol="0">
              <a:spAutoFit/>
            </a:bodyPr>
            <a:lstStyle/>
            <a:p>
              <a:r>
                <a:rPr lang="en-US" sz="2400" dirty="0"/>
                <a:t>6</a:t>
              </a:r>
            </a:p>
          </p:txBody>
        </p:sp>
        <p:sp>
          <p:nvSpPr>
            <p:cNvPr id="23" name="TextBox 22">
              <a:extLst>
                <a:ext uri="{FF2B5EF4-FFF2-40B4-BE49-F238E27FC236}">
                  <a16:creationId xmlns:a16="http://schemas.microsoft.com/office/drawing/2014/main" id="{81B07959-5347-46F7-9891-E6D740681B97}"/>
                </a:ext>
              </a:extLst>
            </p:cNvPr>
            <p:cNvSpPr txBox="1"/>
            <p:nvPr/>
          </p:nvSpPr>
          <p:spPr>
            <a:xfrm>
              <a:off x="2654521" y="3866994"/>
              <a:ext cx="344684" cy="500492"/>
            </a:xfrm>
            <a:prstGeom prst="rect">
              <a:avLst/>
            </a:prstGeom>
            <a:noFill/>
          </p:spPr>
          <p:txBody>
            <a:bodyPr wrap="square" rtlCol="0">
              <a:spAutoFit/>
            </a:bodyPr>
            <a:lstStyle/>
            <a:p>
              <a:r>
                <a:rPr lang="en-US" sz="2400" dirty="0"/>
                <a:t>3</a:t>
              </a:r>
            </a:p>
          </p:txBody>
        </p:sp>
        <p:sp>
          <p:nvSpPr>
            <p:cNvPr id="24" name="TextBox 23">
              <a:extLst>
                <a:ext uri="{FF2B5EF4-FFF2-40B4-BE49-F238E27FC236}">
                  <a16:creationId xmlns:a16="http://schemas.microsoft.com/office/drawing/2014/main" id="{F0101CDF-6AE8-4216-A914-E33C7F2AD848}"/>
                </a:ext>
              </a:extLst>
            </p:cNvPr>
            <p:cNvSpPr txBox="1"/>
            <p:nvPr/>
          </p:nvSpPr>
          <p:spPr>
            <a:xfrm>
              <a:off x="1061343" y="4387176"/>
              <a:ext cx="344684" cy="500492"/>
            </a:xfrm>
            <a:prstGeom prst="rect">
              <a:avLst/>
            </a:prstGeom>
            <a:noFill/>
          </p:spPr>
          <p:txBody>
            <a:bodyPr wrap="square" rtlCol="0">
              <a:spAutoFit/>
            </a:bodyPr>
            <a:lstStyle/>
            <a:p>
              <a:r>
                <a:rPr lang="en-US" sz="2400" dirty="0"/>
                <a:t>4</a:t>
              </a:r>
            </a:p>
          </p:txBody>
        </p:sp>
        <p:sp>
          <p:nvSpPr>
            <p:cNvPr id="25" name="TextBox 24">
              <a:extLst>
                <a:ext uri="{FF2B5EF4-FFF2-40B4-BE49-F238E27FC236}">
                  <a16:creationId xmlns:a16="http://schemas.microsoft.com/office/drawing/2014/main" id="{FC8B8476-C34D-4AE5-BD4D-9D03E1A73C30}"/>
                </a:ext>
              </a:extLst>
            </p:cNvPr>
            <p:cNvSpPr txBox="1"/>
            <p:nvPr/>
          </p:nvSpPr>
          <p:spPr>
            <a:xfrm>
              <a:off x="793451" y="5356314"/>
              <a:ext cx="344684" cy="500492"/>
            </a:xfrm>
            <a:prstGeom prst="rect">
              <a:avLst/>
            </a:prstGeom>
            <a:noFill/>
          </p:spPr>
          <p:txBody>
            <a:bodyPr wrap="square" rtlCol="0">
              <a:spAutoFit/>
            </a:bodyPr>
            <a:lstStyle/>
            <a:p>
              <a:r>
                <a:rPr lang="en-US" sz="2400" dirty="0"/>
                <a:t>7</a:t>
              </a:r>
            </a:p>
          </p:txBody>
        </p:sp>
        <p:sp>
          <p:nvSpPr>
            <p:cNvPr id="26" name="TextBox 25">
              <a:extLst>
                <a:ext uri="{FF2B5EF4-FFF2-40B4-BE49-F238E27FC236}">
                  <a16:creationId xmlns:a16="http://schemas.microsoft.com/office/drawing/2014/main" id="{6E742477-A2A9-44B3-B351-2CBFD3EFD595}"/>
                </a:ext>
              </a:extLst>
            </p:cNvPr>
            <p:cNvSpPr txBox="1"/>
            <p:nvPr/>
          </p:nvSpPr>
          <p:spPr>
            <a:xfrm>
              <a:off x="1537763" y="4924350"/>
              <a:ext cx="344684" cy="500492"/>
            </a:xfrm>
            <a:prstGeom prst="rect">
              <a:avLst/>
            </a:prstGeom>
            <a:noFill/>
            <a:ln>
              <a:noFill/>
            </a:ln>
          </p:spPr>
          <p:txBody>
            <a:bodyPr wrap="square" rtlCol="0">
              <a:spAutoFit/>
            </a:bodyPr>
            <a:lstStyle/>
            <a:p>
              <a:r>
                <a:rPr lang="en-US" sz="2400" dirty="0"/>
                <a:t>2</a:t>
              </a:r>
            </a:p>
          </p:txBody>
        </p:sp>
        <p:sp>
          <p:nvSpPr>
            <p:cNvPr id="27" name="TextBox 26">
              <a:extLst>
                <a:ext uri="{FF2B5EF4-FFF2-40B4-BE49-F238E27FC236}">
                  <a16:creationId xmlns:a16="http://schemas.microsoft.com/office/drawing/2014/main" id="{08EA763E-C276-4F5B-B838-F090801EBB3A}"/>
                </a:ext>
              </a:extLst>
            </p:cNvPr>
            <p:cNvSpPr txBox="1"/>
            <p:nvPr/>
          </p:nvSpPr>
          <p:spPr>
            <a:xfrm>
              <a:off x="2671073" y="5838588"/>
              <a:ext cx="344684" cy="461665"/>
            </a:xfrm>
            <a:prstGeom prst="rect">
              <a:avLst/>
            </a:prstGeom>
            <a:noFill/>
          </p:spPr>
          <p:txBody>
            <a:bodyPr wrap="square" rtlCol="0">
              <a:spAutoFit/>
            </a:bodyPr>
            <a:lstStyle/>
            <a:p>
              <a:r>
                <a:rPr lang="en-US" sz="2400" dirty="0"/>
                <a:t>8</a:t>
              </a:r>
            </a:p>
          </p:txBody>
        </p:sp>
        <p:sp>
          <p:nvSpPr>
            <p:cNvPr id="28" name="TextBox 27">
              <a:extLst>
                <a:ext uri="{FF2B5EF4-FFF2-40B4-BE49-F238E27FC236}">
                  <a16:creationId xmlns:a16="http://schemas.microsoft.com/office/drawing/2014/main" id="{B9863075-1347-4016-BF07-EF35624EE10A}"/>
                </a:ext>
              </a:extLst>
            </p:cNvPr>
            <p:cNvSpPr txBox="1"/>
            <p:nvPr/>
          </p:nvSpPr>
          <p:spPr>
            <a:xfrm>
              <a:off x="4334313" y="4724069"/>
              <a:ext cx="344684" cy="500492"/>
            </a:xfrm>
            <a:prstGeom prst="rect">
              <a:avLst/>
            </a:prstGeom>
            <a:noFill/>
          </p:spPr>
          <p:txBody>
            <a:bodyPr wrap="square" rtlCol="0">
              <a:spAutoFit/>
            </a:bodyPr>
            <a:lstStyle/>
            <a:p>
              <a:r>
                <a:rPr lang="en-US" sz="2400" dirty="0"/>
                <a:t>9</a:t>
              </a:r>
            </a:p>
          </p:txBody>
        </p:sp>
        <p:sp>
          <p:nvSpPr>
            <p:cNvPr id="29" name="TextBox 28">
              <a:extLst>
                <a:ext uri="{FF2B5EF4-FFF2-40B4-BE49-F238E27FC236}">
                  <a16:creationId xmlns:a16="http://schemas.microsoft.com/office/drawing/2014/main" id="{BD02A820-ED9A-4678-8B23-06448355480E}"/>
                </a:ext>
              </a:extLst>
            </p:cNvPr>
            <p:cNvSpPr txBox="1"/>
            <p:nvPr/>
          </p:nvSpPr>
          <p:spPr>
            <a:xfrm>
              <a:off x="2118840" y="4291067"/>
              <a:ext cx="439354" cy="500492"/>
            </a:xfrm>
            <a:prstGeom prst="rect">
              <a:avLst/>
            </a:prstGeom>
            <a:noFill/>
          </p:spPr>
          <p:txBody>
            <a:bodyPr wrap="square" rtlCol="0">
              <a:spAutoFit/>
            </a:bodyPr>
            <a:lstStyle/>
            <a:p>
              <a:r>
                <a:rPr lang="en-US" sz="2400" dirty="0"/>
                <a:t>5</a:t>
              </a:r>
            </a:p>
          </p:txBody>
        </p:sp>
        <p:sp>
          <p:nvSpPr>
            <p:cNvPr id="30" name="TextBox 29">
              <a:extLst>
                <a:ext uri="{FF2B5EF4-FFF2-40B4-BE49-F238E27FC236}">
                  <a16:creationId xmlns:a16="http://schemas.microsoft.com/office/drawing/2014/main" id="{FD74FFBD-F6BF-4F38-BB9C-83DC4013C77D}"/>
                </a:ext>
              </a:extLst>
            </p:cNvPr>
            <p:cNvSpPr txBox="1"/>
            <p:nvPr/>
          </p:nvSpPr>
          <p:spPr>
            <a:xfrm>
              <a:off x="1950180" y="5145180"/>
              <a:ext cx="344684" cy="500492"/>
            </a:xfrm>
            <a:prstGeom prst="rect">
              <a:avLst/>
            </a:prstGeom>
            <a:noFill/>
          </p:spPr>
          <p:txBody>
            <a:bodyPr wrap="square" rtlCol="0">
              <a:spAutoFit/>
            </a:bodyPr>
            <a:lstStyle/>
            <a:p>
              <a:r>
                <a:rPr lang="en-US" sz="2400" dirty="0"/>
                <a:t>7</a:t>
              </a:r>
            </a:p>
          </p:txBody>
        </p:sp>
        <p:sp>
          <p:nvSpPr>
            <p:cNvPr id="31" name="Oval 30">
              <a:extLst>
                <a:ext uri="{FF2B5EF4-FFF2-40B4-BE49-F238E27FC236}">
                  <a16:creationId xmlns:a16="http://schemas.microsoft.com/office/drawing/2014/main" id="{2FED7AC7-2ED6-412D-A28B-14267EF2B990}"/>
                </a:ext>
              </a:extLst>
            </p:cNvPr>
            <p:cNvSpPr/>
            <p:nvPr/>
          </p:nvSpPr>
          <p:spPr>
            <a:xfrm>
              <a:off x="841531" y="3255297"/>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32" name="Straight Connector 31">
              <a:extLst>
                <a:ext uri="{FF2B5EF4-FFF2-40B4-BE49-F238E27FC236}">
                  <a16:creationId xmlns:a16="http://schemas.microsoft.com/office/drawing/2014/main" id="{06F364BB-D992-4482-B19D-8D91769AEF91}"/>
                </a:ext>
              </a:extLst>
            </p:cNvPr>
            <p:cNvCxnSpPr>
              <a:cxnSpLocks/>
              <a:stCxn id="6" idx="1"/>
              <a:endCxn id="31" idx="5"/>
            </p:cNvCxnSpPr>
            <p:nvPr/>
          </p:nvCxnSpPr>
          <p:spPr>
            <a:xfrm flipH="1" flipV="1">
              <a:off x="1105946" y="3514067"/>
              <a:ext cx="1625097" cy="15609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D323E313-49D6-4943-9F56-5C3AF002BFE3}"/>
                </a:ext>
              </a:extLst>
            </p:cNvPr>
            <p:cNvSpPr txBox="1"/>
            <p:nvPr/>
          </p:nvSpPr>
          <p:spPr>
            <a:xfrm>
              <a:off x="1406027" y="3902320"/>
              <a:ext cx="579353" cy="500492"/>
            </a:xfrm>
            <a:prstGeom prst="rect">
              <a:avLst/>
            </a:prstGeom>
            <a:noFill/>
          </p:spPr>
          <p:txBody>
            <a:bodyPr wrap="square" rtlCol="0">
              <a:spAutoFit/>
            </a:bodyPr>
            <a:lstStyle/>
            <a:p>
              <a:r>
                <a:rPr lang="en-US" sz="2400" dirty="0"/>
                <a:t>2</a:t>
              </a:r>
            </a:p>
          </p:txBody>
        </p:sp>
        <p:cxnSp>
          <p:nvCxnSpPr>
            <p:cNvPr id="34" name="Connector: Elbow 33">
              <a:extLst>
                <a:ext uri="{FF2B5EF4-FFF2-40B4-BE49-F238E27FC236}">
                  <a16:creationId xmlns:a16="http://schemas.microsoft.com/office/drawing/2014/main" id="{2DC99457-B2FA-46FC-A865-4465333B2780}"/>
                </a:ext>
              </a:extLst>
            </p:cNvPr>
            <p:cNvCxnSpPr/>
            <p:nvPr/>
          </p:nvCxnSpPr>
          <p:spPr>
            <a:xfrm rot="16200000" flipH="1">
              <a:off x="583055" y="4582859"/>
              <a:ext cx="3297110" cy="263555"/>
            </a:xfrm>
            <a:prstGeom prst="bentConnector3">
              <a:avLst/>
            </a:prstGeom>
            <a:ln w="38100"/>
          </p:spPr>
          <p:style>
            <a:lnRef idx="1">
              <a:schemeClr val="accent1"/>
            </a:lnRef>
            <a:fillRef idx="0">
              <a:schemeClr val="accent1"/>
            </a:fillRef>
            <a:effectRef idx="0">
              <a:schemeClr val="accent1"/>
            </a:effectRef>
            <a:fontRef idx="minor">
              <a:schemeClr val="tx1"/>
            </a:fontRef>
          </p:style>
        </p:cxnSp>
      </p:grpSp>
      <p:sp>
        <p:nvSpPr>
          <p:cNvPr id="36" name="Oval 35">
            <a:extLst>
              <a:ext uri="{FF2B5EF4-FFF2-40B4-BE49-F238E27FC236}">
                <a16:creationId xmlns:a16="http://schemas.microsoft.com/office/drawing/2014/main" id="{0D450236-9602-444E-9ABD-8DFDF2E21414}"/>
              </a:ext>
            </a:extLst>
          </p:cNvPr>
          <p:cNvSpPr/>
          <p:nvPr/>
        </p:nvSpPr>
        <p:spPr>
          <a:xfrm>
            <a:off x="7500898" y="4426762"/>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A</a:t>
            </a:r>
          </a:p>
        </p:txBody>
      </p:sp>
      <p:sp>
        <p:nvSpPr>
          <p:cNvPr id="37" name="Oval 36">
            <a:extLst>
              <a:ext uri="{FF2B5EF4-FFF2-40B4-BE49-F238E27FC236}">
                <a16:creationId xmlns:a16="http://schemas.microsoft.com/office/drawing/2014/main" id="{A2D62FD0-93D3-4AC9-AD01-4FC818EDAF54}"/>
              </a:ext>
            </a:extLst>
          </p:cNvPr>
          <p:cNvSpPr/>
          <p:nvPr/>
        </p:nvSpPr>
        <p:spPr>
          <a:xfrm>
            <a:off x="9984600" y="339172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B</a:t>
            </a:r>
          </a:p>
        </p:txBody>
      </p:sp>
      <p:sp>
        <p:nvSpPr>
          <p:cNvPr id="38" name="Oval 37">
            <a:extLst>
              <a:ext uri="{FF2B5EF4-FFF2-40B4-BE49-F238E27FC236}">
                <a16:creationId xmlns:a16="http://schemas.microsoft.com/office/drawing/2014/main" id="{75D0BD8B-B315-40D7-9D98-F2BC5DB7644A}"/>
              </a:ext>
            </a:extLst>
          </p:cNvPr>
          <p:cNvSpPr/>
          <p:nvPr/>
        </p:nvSpPr>
        <p:spPr>
          <a:xfrm>
            <a:off x="8913486" y="5407425"/>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a:t>
            </a:r>
          </a:p>
        </p:txBody>
      </p:sp>
      <p:sp>
        <p:nvSpPr>
          <p:cNvPr id="39" name="Oval 38">
            <a:extLst>
              <a:ext uri="{FF2B5EF4-FFF2-40B4-BE49-F238E27FC236}">
                <a16:creationId xmlns:a16="http://schemas.microsoft.com/office/drawing/2014/main" id="{4421BB83-9F61-4D1B-A930-03AA8746AB49}"/>
              </a:ext>
            </a:extLst>
          </p:cNvPr>
          <p:cNvSpPr/>
          <p:nvPr/>
        </p:nvSpPr>
        <p:spPr>
          <a:xfrm>
            <a:off x="11124775" y="5185103"/>
            <a:ext cx="421414" cy="41241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F</a:t>
            </a:r>
          </a:p>
        </p:txBody>
      </p:sp>
      <p:sp>
        <p:nvSpPr>
          <p:cNvPr id="40" name="Oval 39">
            <a:extLst>
              <a:ext uri="{FF2B5EF4-FFF2-40B4-BE49-F238E27FC236}">
                <a16:creationId xmlns:a16="http://schemas.microsoft.com/office/drawing/2014/main" id="{1C24E25C-587C-4346-A509-0875AB8D5057}"/>
              </a:ext>
            </a:extLst>
          </p:cNvPr>
          <p:cNvSpPr/>
          <p:nvPr/>
        </p:nvSpPr>
        <p:spPr>
          <a:xfrm>
            <a:off x="11436438" y="3552960"/>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E</a:t>
            </a:r>
          </a:p>
        </p:txBody>
      </p:sp>
      <p:sp>
        <p:nvSpPr>
          <p:cNvPr id="41" name="Oval 40">
            <a:extLst>
              <a:ext uri="{FF2B5EF4-FFF2-40B4-BE49-F238E27FC236}">
                <a16:creationId xmlns:a16="http://schemas.microsoft.com/office/drawing/2014/main" id="{2DE5485E-B5C6-427B-8CE5-10E95371CDB3}"/>
              </a:ext>
            </a:extLst>
          </p:cNvPr>
          <p:cNvSpPr/>
          <p:nvPr/>
        </p:nvSpPr>
        <p:spPr>
          <a:xfrm>
            <a:off x="9032183" y="4231256"/>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C</a:t>
            </a:r>
          </a:p>
        </p:txBody>
      </p:sp>
      <p:cxnSp>
        <p:nvCxnSpPr>
          <p:cNvPr id="42" name="Straight Connector 41">
            <a:extLst>
              <a:ext uri="{FF2B5EF4-FFF2-40B4-BE49-F238E27FC236}">
                <a16:creationId xmlns:a16="http://schemas.microsoft.com/office/drawing/2014/main" id="{8C9B3B2D-F7A8-4D3B-9117-4B68D658BE6D}"/>
              </a:ext>
            </a:extLst>
          </p:cNvPr>
          <p:cNvCxnSpPr>
            <a:cxnSpLocks/>
            <a:stCxn id="37" idx="2"/>
          </p:cNvCxnSpPr>
          <p:nvPr/>
        </p:nvCxnSpPr>
        <p:spPr>
          <a:xfrm flipH="1">
            <a:off x="7765316" y="3543304"/>
            <a:ext cx="2219284" cy="9789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5C96AAAD-DFDE-4277-BC4E-5FDAB9042312}"/>
              </a:ext>
            </a:extLst>
          </p:cNvPr>
          <p:cNvCxnSpPr>
            <a:stCxn id="36" idx="5"/>
            <a:endCxn id="38" idx="2"/>
          </p:cNvCxnSpPr>
          <p:nvPr/>
        </p:nvCxnSpPr>
        <p:spPr>
          <a:xfrm>
            <a:off x="7765314" y="4685531"/>
            <a:ext cx="1148172" cy="8734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18D0CCB-A479-4AFC-B330-2B2FDB575571}"/>
              </a:ext>
            </a:extLst>
          </p:cNvPr>
          <p:cNvCxnSpPr>
            <a:cxnSpLocks/>
            <a:stCxn id="38" idx="0"/>
            <a:endCxn id="41" idx="4"/>
          </p:cNvCxnSpPr>
          <p:nvPr/>
        </p:nvCxnSpPr>
        <p:spPr>
          <a:xfrm flipV="1">
            <a:off x="9068377" y="4534424"/>
            <a:ext cx="118697" cy="87300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6B28D92-199E-45FD-B0CB-463BF1DA1626}"/>
              </a:ext>
            </a:extLst>
          </p:cNvPr>
          <p:cNvCxnSpPr>
            <a:stCxn id="41" idx="2"/>
            <a:endCxn id="36" idx="6"/>
          </p:cNvCxnSpPr>
          <p:nvPr/>
        </p:nvCxnSpPr>
        <p:spPr>
          <a:xfrm flipH="1">
            <a:off x="7810680" y="4382840"/>
            <a:ext cx="1221503" cy="1955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1DB1D16F-0D1B-482B-88E0-0A0048C41798}"/>
              </a:ext>
            </a:extLst>
          </p:cNvPr>
          <p:cNvCxnSpPr>
            <a:stCxn id="41" idx="7"/>
            <a:endCxn id="40" idx="2"/>
          </p:cNvCxnSpPr>
          <p:nvPr/>
        </p:nvCxnSpPr>
        <p:spPr>
          <a:xfrm flipV="1">
            <a:off x="9296599" y="3704545"/>
            <a:ext cx="2139839" cy="57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78F20DF-3210-4883-AFA3-00E193985DE0}"/>
              </a:ext>
            </a:extLst>
          </p:cNvPr>
          <p:cNvCxnSpPr>
            <a:stCxn id="40" idx="4"/>
            <a:endCxn id="39" idx="0"/>
          </p:cNvCxnSpPr>
          <p:nvPr/>
        </p:nvCxnSpPr>
        <p:spPr>
          <a:xfrm flipH="1">
            <a:off x="11335482" y="3856128"/>
            <a:ext cx="255847" cy="132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AF96471-2CDA-40C1-ADB6-E0482A03C919}"/>
              </a:ext>
            </a:extLst>
          </p:cNvPr>
          <p:cNvCxnSpPr>
            <a:stCxn id="39" idx="3"/>
            <a:endCxn id="38" idx="6"/>
          </p:cNvCxnSpPr>
          <p:nvPr/>
        </p:nvCxnSpPr>
        <p:spPr>
          <a:xfrm flipH="1">
            <a:off x="9223268" y="5537122"/>
            <a:ext cx="1963222" cy="2188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CCFA026-442A-489E-86D9-5232A8529809}"/>
              </a:ext>
            </a:extLst>
          </p:cNvPr>
          <p:cNvCxnSpPr>
            <a:cxnSpLocks/>
            <a:stCxn id="40" idx="2"/>
            <a:endCxn id="37" idx="6"/>
          </p:cNvCxnSpPr>
          <p:nvPr/>
        </p:nvCxnSpPr>
        <p:spPr>
          <a:xfrm flipH="1" flipV="1">
            <a:off x="10294382" y="3543304"/>
            <a:ext cx="1142056" cy="1612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C87E9E4D-A7DA-4CED-BED8-94DAAD5EAB1E}"/>
              </a:ext>
            </a:extLst>
          </p:cNvPr>
          <p:cNvCxnSpPr>
            <a:cxnSpLocks/>
          </p:cNvCxnSpPr>
          <p:nvPr/>
        </p:nvCxnSpPr>
        <p:spPr>
          <a:xfrm flipH="1">
            <a:off x="9177902" y="3812698"/>
            <a:ext cx="2303903" cy="164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723A441-7546-43A0-B9C9-2C027BA5C9B7}"/>
              </a:ext>
            </a:extLst>
          </p:cNvPr>
          <p:cNvCxnSpPr>
            <a:cxnSpLocks/>
            <a:stCxn id="37" idx="4"/>
            <a:endCxn id="39" idx="2"/>
          </p:cNvCxnSpPr>
          <p:nvPr/>
        </p:nvCxnSpPr>
        <p:spPr>
          <a:xfrm>
            <a:off x="10139491" y="3694888"/>
            <a:ext cx="985284" cy="1696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53E96CA1-7093-4B54-BA5F-114B5F94A06E}"/>
              </a:ext>
            </a:extLst>
          </p:cNvPr>
          <p:cNvSpPr txBox="1"/>
          <p:nvPr/>
        </p:nvSpPr>
        <p:spPr>
          <a:xfrm>
            <a:off x="8816323" y="2846204"/>
            <a:ext cx="579353" cy="500492"/>
          </a:xfrm>
          <a:prstGeom prst="rect">
            <a:avLst/>
          </a:prstGeom>
          <a:noFill/>
        </p:spPr>
        <p:txBody>
          <a:bodyPr wrap="square" rtlCol="0">
            <a:spAutoFit/>
          </a:bodyPr>
          <a:lstStyle/>
          <a:p>
            <a:r>
              <a:rPr lang="en-US" sz="2400" dirty="0"/>
              <a:t>50</a:t>
            </a:r>
          </a:p>
        </p:txBody>
      </p:sp>
      <p:sp>
        <p:nvSpPr>
          <p:cNvPr id="53" name="TextBox 52">
            <a:extLst>
              <a:ext uri="{FF2B5EF4-FFF2-40B4-BE49-F238E27FC236}">
                <a16:creationId xmlns:a16="http://schemas.microsoft.com/office/drawing/2014/main" id="{9CAA89F4-2713-462E-AA6E-D42F91A73275}"/>
              </a:ext>
            </a:extLst>
          </p:cNvPr>
          <p:cNvSpPr txBox="1"/>
          <p:nvPr/>
        </p:nvSpPr>
        <p:spPr>
          <a:xfrm>
            <a:off x="10579551" y="3200101"/>
            <a:ext cx="344684" cy="500492"/>
          </a:xfrm>
          <a:prstGeom prst="rect">
            <a:avLst/>
          </a:prstGeom>
          <a:noFill/>
        </p:spPr>
        <p:txBody>
          <a:bodyPr wrap="square" rtlCol="0">
            <a:spAutoFit/>
          </a:bodyPr>
          <a:lstStyle/>
          <a:p>
            <a:r>
              <a:rPr lang="en-US" sz="2400" dirty="0"/>
              <a:t>6</a:t>
            </a:r>
          </a:p>
        </p:txBody>
      </p:sp>
      <p:sp>
        <p:nvSpPr>
          <p:cNvPr id="54" name="TextBox 53">
            <a:extLst>
              <a:ext uri="{FF2B5EF4-FFF2-40B4-BE49-F238E27FC236}">
                <a16:creationId xmlns:a16="http://schemas.microsoft.com/office/drawing/2014/main" id="{C30D3480-B021-44EF-ABB9-6551FD45B8D3}"/>
              </a:ext>
            </a:extLst>
          </p:cNvPr>
          <p:cNvSpPr txBox="1"/>
          <p:nvPr/>
        </p:nvSpPr>
        <p:spPr>
          <a:xfrm>
            <a:off x="9953445" y="3632951"/>
            <a:ext cx="344684" cy="500492"/>
          </a:xfrm>
          <a:prstGeom prst="rect">
            <a:avLst/>
          </a:prstGeom>
          <a:noFill/>
        </p:spPr>
        <p:txBody>
          <a:bodyPr wrap="square" rtlCol="0">
            <a:spAutoFit/>
          </a:bodyPr>
          <a:lstStyle/>
          <a:p>
            <a:r>
              <a:rPr lang="en-US" sz="2400" dirty="0"/>
              <a:t>3</a:t>
            </a:r>
          </a:p>
        </p:txBody>
      </p:sp>
      <p:sp>
        <p:nvSpPr>
          <p:cNvPr id="55" name="TextBox 54">
            <a:extLst>
              <a:ext uri="{FF2B5EF4-FFF2-40B4-BE49-F238E27FC236}">
                <a16:creationId xmlns:a16="http://schemas.microsoft.com/office/drawing/2014/main" id="{1F122CF5-3873-401A-9431-8BCE9DE0088B}"/>
              </a:ext>
            </a:extLst>
          </p:cNvPr>
          <p:cNvSpPr txBox="1"/>
          <p:nvPr/>
        </p:nvSpPr>
        <p:spPr>
          <a:xfrm>
            <a:off x="8360267" y="4153133"/>
            <a:ext cx="344684" cy="500492"/>
          </a:xfrm>
          <a:prstGeom prst="rect">
            <a:avLst/>
          </a:prstGeom>
          <a:noFill/>
        </p:spPr>
        <p:txBody>
          <a:bodyPr wrap="square" rtlCol="0">
            <a:spAutoFit/>
          </a:bodyPr>
          <a:lstStyle/>
          <a:p>
            <a:r>
              <a:rPr lang="en-US" sz="2400" dirty="0"/>
              <a:t>4</a:t>
            </a:r>
          </a:p>
        </p:txBody>
      </p:sp>
      <p:sp>
        <p:nvSpPr>
          <p:cNvPr id="56" name="TextBox 55">
            <a:extLst>
              <a:ext uri="{FF2B5EF4-FFF2-40B4-BE49-F238E27FC236}">
                <a16:creationId xmlns:a16="http://schemas.microsoft.com/office/drawing/2014/main" id="{09048DDF-99E2-434F-AEB4-B0FAE51E3362}"/>
              </a:ext>
            </a:extLst>
          </p:cNvPr>
          <p:cNvSpPr txBox="1"/>
          <p:nvPr/>
        </p:nvSpPr>
        <p:spPr>
          <a:xfrm>
            <a:off x="8092375" y="5122271"/>
            <a:ext cx="344684" cy="500492"/>
          </a:xfrm>
          <a:prstGeom prst="rect">
            <a:avLst/>
          </a:prstGeom>
          <a:noFill/>
        </p:spPr>
        <p:txBody>
          <a:bodyPr wrap="square" rtlCol="0">
            <a:spAutoFit/>
          </a:bodyPr>
          <a:lstStyle/>
          <a:p>
            <a:r>
              <a:rPr lang="en-US" sz="2400" dirty="0"/>
              <a:t>7</a:t>
            </a:r>
          </a:p>
        </p:txBody>
      </p:sp>
      <p:sp>
        <p:nvSpPr>
          <p:cNvPr id="57" name="TextBox 56">
            <a:extLst>
              <a:ext uri="{FF2B5EF4-FFF2-40B4-BE49-F238E27FC236}">
                <a16:creationId xmlns:a16="http://schemas.microsoft.com/office/drawing/2014/main" id="{05B68FCB-0B42-47AA-9CB7-0966D66E26D0}"/>
              </a:ext>
            </a:extLst>
          </p:cNvPr>
          <p:cNvSpPr txBox="1"/>
          <p:nvPr/>
        </p:nvSpPr>
        <p:spPr>
          <a:xfrm>
            <a:off x="8836687" y="4690307"/>
            <a:ext cx="344684" cy="500492"/>
          </a:xfrm>
          <a:prstGeom prst="rect">
            <a:avLst/>
          </a:prstGeom>
          <a:noFill/>
          <a:ln>
            <a:noFill/>
          </a:ln>
        </p:spPr>
        <p:txBody>
          <a:bodyPr wrap="square" rtlCol="0">
            <a:spAutoFit/>
          </a:bodyPr>
          <a:lstStyle/>
          <a:p>
            <a:r>
              <a:rPr lang="en-US" sz="2400" dirty="0"/>
              <a:t>2</a:t>
            </a:r>
          </a:p>
        </p:txBody>
      </p:sp>
      <p:sp>
        <p:nvSpPr>
          <p:cNvPr id="58" name="TextBox 57">
            <a:extLst>
              <a:ext uri="{FF2B5EF4-FFF2-40B4-BE49-F238E27FC236}">
                <a16:creationId xmlns:a16="http://schemas.microsoft.com/office/drawing/2014/main" id="{78BF5209-57B5-48C0-89FD-3C9F1AE2B8DE}"/>
              </a:ext>
            </a:extLst>
          </p:cNvPr>
          <p:cNvSpPr txBox="1"/>
          <p:nvPr/>
        </p:nvSpPr>
        <p:spPr>
          <a:xfrm>
            <a:off x="9969997" y="5604545"/>
            <a:ext cx="344684" cy="461665"/>
          </a:xfrm>
          <a:prstGeom prst="rect">
            <a:avLst/>
          </a:prstGeom>
          <a:noFill/>
        </p:spPr>
        <p:txBody>
          <a:bodyPr wrap="square" rtlCol="0">
            <a:spAutoFit/>
          </a:bodyPr>
          <a:lstStyle/>
          <a:p>
            <a:r>
              <a:rPr lang="en-US" sz="2400" dirty="0"/>
              <a:t>8</a:t>
            </a:r>
          </a:p>
        </p:txBody>
      </p:sp>
      <p:sp>
        <p:nvSpPr>
          <p:cNvPr id="59" name="TextBox 58">
            <a:extLst>
              <a:ext uri="{FF2B5EF4-FFF2-40B4-BE49-F238E27FC236}">
                <a16:creationId xmlns:a16="http://schemas.microsoft.com/office/drawing/2014/main" id="{48321687-C427-4134-BC55-BCE8EC9E857C}"/>
              </a:ext>
            </a:extLst>
          </p:cNvPr>
          <p:cNvSpPr txBox="1"/>
          <p:nvPr/>
        </p:nvSpPr>
        <p:spPr>
          <a:xfrm>
            <a:off x="11633237" y="4490026"/>
            <a:ext cx="344684" cy="500492"/>
          </a:xfrm>
          <a:prstGeom prst="rect">
            <a:avLst/>
          </a:prstGeom>
          <a:noFill/>
        </p:spPr>
        <p:txBody>
          <a:bodyPr wrap="square" rtlCol="0">
            <a:spAutoFit/>
          </a:bodyPr>
          <a:lstStyle/>
          <a:p>
            <a:r>
              <a:rPr lang="en-US" sz="2400" dirty="0"/>
              <a:t>9</a:t>
            </a:r>
          </a:p>
        </p:txBody>
      </p:sp>
      <p:sp>
        <p:nvSpPr>
          <p:cNvPr id="60" name="TextBox 59">
            <a:extLst>
              <a:ext uri="{FF2B5EF4-FFF2-40B4-BE49-F238E27FC236}">
                <a16:creationId xmlns:a16="http://schemas.microsoft.com/office/drawing/2014/main" id="{DE880226-8BF1-45EA-B0FD-AC7BF5AFC536}"/>
              </a:ext>
            </a:extLst>
          </p:cNvPr>
          <p:cNvSpPr txBox="1"/>
          <p:nvPr/>
        </p:nvSpPr>
        <p:spPr>
          <a:xfrm>
            <a:off x="9417764" y="4057024"/>
            <a:ext cx="439354" cy="500492"/>
          </a:xfrm>
          <a:prstGeom prst="rect">
            <a:avLst/>
          </a:prstGeom>
          <a:noFill/>
        </p:spPr>
        <p:txBody>
          <a:bodyPr wrap="square" rtlCol="0">
            <a:spAutoFit/>
          </a:bodyPr>
          <a:lstStyle/>
          <a:p>
            <a:r>
              <a:rPr lang="en-US" sz="2400" dirty="0"/>
              <a:t>5</a:t>
            </a:r>
          </a:p>
        </p:txBody>
      </p:sp>
      <p:sp>
        <p:nvSpPr>
          <p:cNvPr id="61" name="TextBox 60">
            <a:extLst>
              <a:ext uri="{FF2B5EF4-FFF2-40B4-BE49-F238E27FC236}">
                <a16:creationId xmlns:a16="http://schemas.microsoft.com/office/drawing/2014/main" id="{57607F4F-FF10-450F-BB39-90562F7D5DE0}"/>
              </a:ext>
            </a:extLst>
          </p:cNvPr>
          <p:cNvSpPr txBox="1"/>
          <p:nvPr/>
        </p:nvSpPr>
        <p:spPr>
          <a:xfrm>
            <a:off x="9309605" y="4835188"/>
            <a:ext cx="344684" cy="500492"/>
          </a:xfrm>
          <a:prstGeom prst="rect">
            <a:avLst/>
          </a:prstGeom>
          <a:noFill/>
        </p:spPr>
        <p:txBody>
          <a:bodyPr wrap="square" rtlCol="0">
            <a:spAutoFit/>
          </a:bodyPr>
          <a:lstStyle/>
          <a:p>
            <a:r>
              <a:rPr lang="en-US" sz="2400" dirty="0"/>
              <a:t>7</a:t>
            </a:r>
          </a:p>
        </p:txBody>
      </p:sp>
      <p:sp>
        <p:nvSpPr>
          <p:cNvPr id="62" name="Oval 61">
            <a:extLst>
              <a:ext uri="{FF2B5EF4-FFF2-40B4-BE49-F238E27FC236}">
                <a16:creationId xmlns:a16="http://schemas.microsoft.com/office/drawing/2014/main" id="{085D45E0-FAE9-45B7-926B-AA1FF6128C18}"/>
              </a:ext>
            </a:extLst>
          </p:cNvPr>
          <p:cNvSpPr/>
          <p:nvPr/>
        </p:nvSpPr>
        <p:spPr>
          <a:xfrm>
            <a:off x="8140455" y="3021254"/>
            <a:ext cx="309782" cy="30316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G</a:t>
            </a:r>
          </a:p>
        </p:txBody>
      </p:sp>
      <p:cxnSp>
        <p:nvCxnSpPr>
          <p:cNvPr id="63" name="Straight Connector 62">
            <a:extLst>
              <a:ext uri="{FF2B5EF4-FFF2-40B4-BE49-F238E27FC236}">
                <a16:creationId xmlns:a16="http://schemas.microsoft.com/office/drawing/2014/main" id="{95371BA1-82AB-45E0-8561-E0867DD0861E}"/>
              </a:ext>
            </a:extLst>
          </p:cNvPr>
          <p:cNvCxnSpPr>
            <a:cxnSpLocks/>
            <a:stCxn id="37" idx="1"/>
            <a:endCxn id="62" idx="5"/>
          </p:cNvCxnSpPr>
          <p:nvPr/>
        </p:nvCxnSpPr>
        <p:spPr>
          <a:xfrm flipH="1" flipV="1">
            <a:off x="8404870" y="3280024"/>
            <a:ext cx="1625097" cy="156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0972A713-73EE-4529-A9AE-4144E2A6D35B}"/>
              </a:ext>
            </a:extLst>
          </p:cNvPr>
          <p:cNvSpPr txBox="1"/>
          <p:nvPr/>
        </p:nvSpPr>
        <p:spPr>
          <a:xfrm>
            <a:off x="8704951" y="3668277"/>
            <a:ext cx="579353" cy="500492"/>
          </a:xfrm>
          <a:prstGeom prst="rect">
            <a:avLst/>
          </a:prstGeom>
          <a:noFill/>
        </p:spPr>
        <p:txBody>
          <a:bodyPr wrap="square" rtlCol="0">
            <a:spAutoFit/>
          </a:bodyPr>
          <a:lstStyle/>
          <a:p>
            <a:r>
              <a:rPr lang="en-US" sz="2400" dirty="0"/>
              <a:t>2</a:t>
            </a:r>
          </a:p>
        </p:txBody>
      </p:sp>
      <p:sp>
        <p:nvSpPr>
          <p:cNvPr id="66" name="Arc 65">
            <a:extLst>
              <a:ext uri="{FF2B5EF4-FFF2-40B4-BE49-F238E27FC236}">
                <a16:creationId xmlns:a16="http://schemas.microsoft.com/office/drawing/2014/main" id="{3C2AC742-6555-4BC2-A15E-2ABF98F488E6}"/>
              </a:ext>
            </a:extLst>
          </p:cNvPr>
          <p:cNvSpPr/>
          <p:nvPr/>
        </p:nvSpPr>
        <p:spPr>
          <a:xfrm>
            <a:off x="6787243" y="5214657"/>
            <a:ext cx="2812284" cy="1138961"/>
          </a:xfrm>
          <a:prstGeom prst="arc">
            <a:avLst>
              <a:gd name="adj1" fmla="val 16200000"/>
              <a:gd name="adj2" fmla="val 358565"/>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TextBox 3">
            <a:extLst>
              <a:ext uri="{FF2B5EF4-FFF2-40B4-BE49-F238E27FC236}">
                <a16:creationId xmlns:a16="http://schemas.microsoft.com/office/drawing/2014/main" id="{9B8F28BD-2EE4-4ACA-A4AA-3C6DDC4020C0}"/>
              </a:ext>
            </a:extLst>
          </p:cNvPr>
          <p:cNvSpPr txBox="1"/>
          <p:nvPr/>
        </p:nvSpPr>
        <p:spPr>
          <a:xfrm>
            <a:off x="3280627" y="5944636"/>
            <a:ext cx="3843839"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(A,B) is a safe edge</a:t>
            </a:r>
          </a:p>
        </p:txBody>
      </p:sp>
      <p:sp>
        <p:nvSpPr>
          <p:cNvPr id="67" name="TextBox 66">
            <a:extLst>
              <a:ext uri="{FF2B5EF4-FFF2-40B4-BE49-F238E27FC236}">
                <a16:creationId xmlns:a16="http://schemas.microsoft.com/office/drawing/2014/main" id="{7B4674AE-AFB6-4FF0-AA90-C35C250691A7}"/>
              </a:ext>
            </a:extLst>
          </p:cNvPr>
          <p:cNvSpPr txBox="1"/>
          <p:nvPr/>
        </p:nvSpPr>
        <p:spPr>
          <a:xfrm>
            <a:off x="9128860" y="2426807"/>
            <a:ext cx="2849061" cy="461665"/>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(C,D) is a safe edge</a:t>
            </a:r>
          </a:p>
        </p:txBody>
      </p:sp>
    </p:spTree>
    <p:extLst>
      <p:ext uri="{BB962C8B-B14F-4D97-AF65-F5344CB8AC3E}">
        <p14:creationId xmlns:p14="http://schemas.microsoft.com/office/powerpoint/2010/main" val="47569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lnSpcReduction="10000"/>
              </a:bodyPr>
              <a:lstStyle/>
              <a:p>
                <a:r>
                  <a:rPr lang="en-US" dirty="0"/>
                  <a:t>Every safe edge is in the MST. </a:t>
                </a:r>
              </a:p>
              <a:p>
                <a:r>
                  <a:rPr lang="en-US" b="1" dirty="0"/>
                  <a:t>Proof: </a:t>
                </a:r>
                <a:r>
                  <a:rPr lang="en-US" dirty="0"/>
                  <a:t>Suppose, for the sake of contradiction, that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is a safe edge, but not in the MST. </a:t>
                </a:r>
              </a:p>
              <a:p>
                <a:r>
                  <a:rPr lang="en-US" dirty="0"/>
                  <a:t>Let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b="1" dirty="0"/>
                  <a:t> </a:t>
                </a:r>
                <a:r>
                  <a:rPr lang="en-US" dirty="0"/>
                  <a:t>be a cut where </a:t>
                </a:r>
                <a14:m>
                  <m:oMath xmlns:m="http://schemas.openxmlformats.org/officeDocument/2006/math">
                    <m:r>
                      <a:rPr lang="en-US" b="0" i="1" smtClean="0">
                        <a:latin typeface="Cambria Math" panose="02040503050406030204" pitchFamily="18" charset="0"/>
                      </a:rPr>
                      <m:t>𝑒</m:t>
                    </m:r>
                  </m:oMath>
                </a14:m>
                <a:r>
                  <a:rPr lang="en-US" dirty="0"/>
                  <a:t> is the minimum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Let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be the MST. The MST has (at least one) an edge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that crosses the cut (since we can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a:t>
                </a:r>
              </a:p>
            </p:txBody>
          </p:sp>
        </mc:Choice>
        <mc:Fallback>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5797" r="-2233" b="-5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6"/>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7"/>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130776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E05A7-8A80-4DE0-9764-475B67FD61D6}"/>
              </a:ext>
            </a:extLst>
          </p:cNvPr>
          <p:cNvSpPr>
            <a:spLocks noGrp="1"/>
          </p:cNvSpPr>
          <p:nvPr>
            <p:ph type="title"/>
          </p:nvPr>
        </p:nvSpPr>
        <p:spPr/>
        <p:txBody>
          <a:bodyPr/>
          <a:lstStyle/>
          <a:p>
            <a:r>
              <a:rPr lang="en-US" dirty="0"/>
              <a:t>Where Are We</a:t>
            </a:r>
          </a:p>
        </p:txBody>
      </p:sp>
      <p:sp>
        <p:nvSpPr>
          <p:cNvPr id="3" name="Content Placeholder 2">
            <a:extLst>
              <a:ext uri="{FF2B5EF4-FFF2-40B4-BE49-F238E27FC236}">
                <a16:creationId xmlns:a16="http://schemas.microsoft.com/office/drawing/2014/main" id="{35C179E9-D7F5-4DB9-8469-F228CF471A6E}"/>
              </a:ext>
            </a:extLst>
          </p:cNvPr>
          <p:cNvSpPr>
            <a:spLocks noGrp="1"/>
          </p:cNvSpPr>
          <p:nvPr>
            <p:ph idx="1"/>
          </p:nvPr>
        </p:nvSpPr>
        <p:spPr/>
        <p:txBody>
          <a:bodyPr/>
          <a:lstStyle/>
          <a:p>
            <a:r>
              <a:rPr lang="en-US" dirty="0"/>
              <a:t>HW1 was due yesterday, can still turn it in through Thursday night using some of your late days.</a:t>
            </a:r>
          </a:p>
          <a:p>
            <a:r>
              <a:rPr lang="en-US" dirty="0"/>
              <a:t>HW2 and Ethics mini-project 1 are out, due Friday the 29</a:t>
            </a:r>
            <a:r>
              <a:rPr lang="en-US" baseline="30000" dirty="0"/>
              <a:t>th.</a:t>
            </a:r>
            <a:r>
              <a:rPr lang="en-US" dirty="0"/>
              <a:t> </a:t>
            </a:r>
          </a:p>
          <a:p>
            <a:endParaRPr lang="en-US" dirty="0"/>
          </a:p>
          <a:p>
            <a:r>
              <a:rPr lang="en-US" dirty="0"/>
              <a:t>Last week was BFS and DFS.</a:t>
            </a:r>
          </a:p>
          <a:p>
            <a:r>
              <a:rPr lang="en-US" dirty="0"/>
              <a:t>We ended with graph modeling, won’t go through those slides, but answers are there for reference.</a:t>
            </a:r>
          </a:p>
          <a:p>
            <a:r>
              <a:rPr lang="en-US" dirty="0"/>
              <a:t>This week Greedy Algorithms</a:t>
            </a:r>
          </a:p>
        </p:txBody>
      </p:sp>
    </p:spTree>
    <p:extLst>
      <p:ext uri="{BB962C8B-B14F-4D97-AF65-F5344CB8AC3E}">
        <p14:creationId xmlns:p14="http://schemas.microsoft.com/office/powerpoint/2010/main" val="1144488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7"/>
                <a:ext cx="11187258" cy="2524984"/>
              </a:xfrm>
            </p:spPr>
            <p:txBody>
              <a:bodyPr>
                <a:normAutofit/>
              </a:bodyPr>
              <a:lstStyle/>
              <a:p>
                <a:r>
                  <a:rPr lang="en-US" dirty="0"/>
                  <a:t>Add </a:t>
                </a:r>
                <a14:m>
                  <m:oMath xmlns:m="http://schemas.openxmlformats.org/officeDocument/2006/math">
                    <m:r>
                      <a:rPr lang="en-US" b="0" i="1" smtClean="0">
                        <a:latin typeface="Cambria Math" panose="02040503050406030204" pitchFamily="18" charset="0"/>
                      </a:rPr>
                      <m:t>𝑒</m:t>
                    </m:r>
                  </m:oMath>
                </a14:m>
                <a:r>
                  <a:rPr lang="en-US" dirty="0"/>
                  <a:t>=</a:t>
                </a:r>
                <a14:m>
                  <m:oMath xmlns:m="http://schemas.openxmlformats.org/officeDocument/2006/math">
                    <m:r>
                      <a:rPr lang="en-US" i="1" dirty="0" smtClean="0">
                        <a:latin typeface="Cambria Math" panose="02040503050406030204" pitchFamily="18" charset="0"/>
                      </a:rPr>
                      <m:t>(</m:t>
                    </m:r>
                    <m:r>
                      <a:rPr lang="en-US" i="1" dirty="0" err="1" smtClean="0">
                        <a:latin typeface="Cambria Math" panose="02040503050406030204" pitchFamily="18" charset="0"/>
                      </a:rPr>
                      <m:t>𝑢</m:t>
                    </m:r>
                    <m:r>
                      <a:rPr lang="en-US" i="1" dirty="0" err="1" smtClean="0">
                        <a:latin typeface="Cambria Math" panose="02040503050406030204" pitchFamily="18" charset="0"/>
                      </a:rPr>
                      <m:t>,</m:t>
                    </m:r>
                    <m:r>
                      <a:rPr lang="en-US" i="1" dirty="0" err="1" smtClean="0">
                        <a:latin typeface="Cambria Math" panose="02040503050406030204" pitchFamily="18" charset="0"/>
                      </a:rPr>
                      <m:t>𝑣</m:t>
                    </m:r>
                    <m:r>
                      <a:rPr lang="en-US" i="1" dirty="0" smtClean="0">
                        <a:latin typeface="Cambria Math" panose="02040503050406030204" pitchFamily="18" charset="0"/>
                      </a:rPr>
                      <m:t>)</m:t>
                    </m:r>
                  </m:oMath>
                </a14:m>
                <a:r>
                  <a:rPr lang="en-US" dirty="0"/>
                  <a:t> to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a:t>
                </a:r>
              </a:p>
              <a:p>
                <a:r>
                  <a:rPr lang="en-US" dirty="0"/>
                  <a:t>The new graph has a cycle including both </a:t>
                </a:r>
                <a14:m>
                  <m:oMath xmlns:m="http://schemas.openxmlformats.org/officeDocument/2006/math">
                    <m:r>
                      <a:rPr lang="en-US" b="0" i="1" smtClean="0">
                        <a:latin typeface="Cambria Math" panose="02040503050406030204" pitchFamily="18" charset="0"/>
                      </a:rPr>
                      <m:t>𝑒</m:t>
                    </m:r>
                  </m:oMath>
                </a14:m>
                <a:r>
                  <a:rPr lang="en-US" dirty="0"/>
                  <a:t> and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𝑒</m:t>
                        </m:r>
                      </m:e>
                      <m:sup>
                        <m:r>
                          <a:rPr lang="en-US" b="0" i="1" smtClean="0">
                            <a:solidFill>
                              <a:schemeClr val="accent1"/>
                            </a:solidFill>
                            <a:latin typeface="Cambria Math" panose="02040503050406030204" pitchFamily="18" charset="0"/>
                          </a:rPr>
                          <m:t>′</m:t>
                        </m:r>
                      </m:sup>
                    </m:sSup>
                  </m:oMath>
                </a14:m>
                <a:r>
                  <a:rPr lang="en-US" dirty="0"/>
                  <a:t>, The cycle exists because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were connected to each other in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 (since it was a spanning tree).</a:t>
                </a:r>
              </a:p>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p:txBody>
          </p:sp>
        </mc:Choice>
        <mc:Fallback xmlns="">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7"/>
                <a:ext cx="11187258" cy="2524984"/>
              </a:xfrm>
              <a:blipFill>
                <a:blip r:embed="rId2"/>
                <a:stretch>
                  <a:fillRect l="-708" t="-4106" b="-483"/>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087586"/>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3918857"/>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4359729"/>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4827814"/>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5246915"/>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0799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079910"/>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5297652"/>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5297652"/>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159829"/>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159829"/>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016082"/>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016082"/>
                <a:ext cx="963418" cy="461665"/>
              </a:xfrm>
              <a:prstGeom prst="rect">
                <a:avLst/>
              </a:prstGeom>
              <a:blipFill>
                <a:blip r:embed="rId6"/>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4191925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4E9C1-7E8E-4597-BBA7-73BAE4363EDD}"/>
              </a:ext>
            </a:extLst>
          </p:cNvPr>
          <p:cNvSpPr>
            <a:spLocks noGrp="1"/>
          </p:cNvSpPr>
          <p:nvPr>
            <p:ph type="title"/>
          </p:nvPr>
        </p:nvSpPr>
        <p:spPr/>
        <p:txBody>
          <a:bodyPr/>
          <a:lstStyle/>
          <a:p>
            <a:r>
              <a:rPr lang="en-US" dirty="0"/>
              <a:t>MSTs and Safe Edges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9CA40E48-50CE-443B-9D67-9AE40C3492E1}"/>
                  </a:ext>
                </a:extLst>
              </p:cNvPr>
              <p:cNvSpPr>
                <a:spLocks noGrp="1"/>
              </p:cNvSpPr>
              <p:nvPr>
                <p:ph idx="1"/>
              </p:nvPr>
            </p:nvSpPr>
            <p:spPr>
              <a:xfrm>
                <a:off x="575240" y="1463856"/>
                <a:ext cx="11187258" cy="3129917"/>
              </a:xfrm>
            </p:spPr>
            <p:txBody>
              <a:bodyPr>
                <a:normAutofit lnSpcReduction="10000"/>
              </a:bodyPr>
              <a:lstStyle/>
              <a:p>
                <a:r>
                  <a:rPr lang="en-US" dirty="0"/>
                  <a:t>Consider </a:t>
                </a:r>
                <a14:m>
                  <m:oMath xmlns:m="http://schemas.openxmlformats.org/officeDocument/2006/math">
                    <m:r>
                      <a:rPr lang="en-US" b="0" i="1" smtClean="0">
                        <a:solidFill>
                          <a:schemeClr val="accent5"/>
                        </a:solidFill>
                        <a:latin typeface="Cambria Math" panose="02040503050406030204" pitchFamily="18" charset="0"/>
                      </a:rPr>
                      <m:t>𝑇</m:t>
                    </m:r>
                    <m:r>
                      <a:rPr lang="en-US" b="0" i="1" smtClean="0">
                        <a:solidFill>
                          <a:schemeClr val="accent5"/>
                        </a:solidFill>
                        <a:latin typeface="Cambria Math" panose="02040503050406030204" pitchFamily="18" charset="0"/>
                      </a:rPr>
                      <m:t>′′</m:t>
                    </m:r>
                  </m:oMath>
                </a14:m>
                <a:r>
                  <a:rPr lang="en-US" dirty="0"/>
                  <a:t>, which is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with </a:t>
                </a:r>
                <a14:m>
                  <m:oMath xmlns:m="http://schemas.openxmlformats.org/officeDocument/2006/math">
                    <m:r>
                      <a:rPr lang="en-US" b="0" i="1" smtClean="0">
                        <a:latin typeface="Cambria Math" panose="02040503050406030204" pitchFamily="18" charset="0"/>
                      </a:rPr>
                      <m:t>𝑒</m:t>
                    </m:r>
                  </m:oMath>
                </a14:m>
                <a:r>
                  <a:rPr lang="en-US" dirty="0"/>
                  <a:t> added and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removed.</a:t>
                </a:r>
              </a:p>
              <a:p>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oMath>
                </a14:m>
                <a:r>
                  <a:rPr lang="en-US" dirty="0"/>
                  <a:t> crosses: if the path from </a:t>
                </a:r>
                <a14:m>
                  <m:oMath xmlns:m="http://schemas.openxmlformats.org/officeDocument/2006/math">
                    <m:r>
                      <a:rPr lang="en-US" b="0" i="1" smtClean="0">
                        <a:latin typeface="Cambria Math" panose="02040503050406030204" pitchFamily="18" charset="0"/>
                      </a:rPr>
                      <m:t>𝑥</m:t>
                    </m:r>
                  </m:oMath>
                </a14:m>
                <a:r>
                  <a:rPr lang="en-US" dirty="0"/>
                  <a:t> to </a:t>
                </a:r>
                <a14:m>
                  <m:oMath xmlns:m="http://schemas.openxmlformats.org/officeDocument/2006/math">
                    <m:r>
                      <a:rPr lang="en-US" b="0" i="1" smtClean="0">
                        <a:latin typeface="Cambria Math" panose="02040503050406030204" pitchFamily="18" charset="0"/>
                      </a:rPr>
                      <m:t>𝑦</m:t>
                    </m:r>
                  </m:oMath>
                </a14:m>
                <a:r>
                  <a:rPr lang="en-US" dirty="0"/>
                  <a:t> in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didn’t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it still exists. If it did use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follow along the path to </a:t>
                </a:r>
                <a14:m>
                  <m:oMath xmlns:m="http://schemas.openxmlformats.org/officeDocument/2006/math">
                    <m:r>
                      <a:rPr lang="en-US" b="0" i="1" smtClean="0">
                        <a:solidFill>
                          <a:schemeClr val="accent1"/>
                        </a:solidFill>
                        <a:latin typeface="Cambria Math" panose="02040503050406030204" pitchFamily="18" charset="0"/>
                      </a:rPr>
                      <m:t>𝑒</m:t>
                    </m:r>
                    <m:r>
                      <a:rPr lang="en-US" b="0" i="1" smtClean="0">
                        <a:solidFill>
                          <a:schemeClr val="accent1"/>
                        </a:solidFill>
                        <a:latin typeface="Cambria Math" panose="02040503050406030204" pitchFamily="18" charset="0"/>
                      </a:rPr>
                      <m:t>′</m:t>
                    </m:r>
                  </m:oMath>
                </a14:m>
                <a:r>
                  <a:rPr lang="en-US" dirty="0"/>
                  <a:t>, along the cycle through </a:t>
                </a:r>
                <a14:m>
                  <m:oMath xmlns:m="http://schemas.openxmlformats.org/officeDocument/2006/math">
                    <m:r>
                      <a:rPr lang="en-US" b="0" i="1" smtClean="0">
                        <a:latin typeface="Cambria Math" panose="02040503050406030204" pitchFamily="18" charset="0"/>
                      </a:rPr>
                      <m:t>𝑒</m:t>
                    </m:r>
                  </m:oMath>
                </a14:m>
                <a:r>
                  <a:rPr lang="en-US" dirty="0"/>
                  <a:t> to the other side. </a:t>
                </a:r>
              </a:p>
              <a:p>
                <a:r>
                  <a:rPr lang="en-US" dirty="0"/>
                  <a:t>And it’s a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t>
                </a:r>
              </a:p>
              <a:p>
                <a:r>
                  <a:rPr lang="en-US" dirty="0"/>
                  <a:t>What’s its weight? Less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 </a:t>
                </a:r>
                <a14:m>
                  <m:oMath xmlns:m="http://schemas.openxmlformats.org/officeDocument/2006/math">
                    <m:r>
                      <a:rPr lang="en-US" b="0" i="1" smtClean="0">
                        <a:latin typeface="Cambria Math" panose="02040503050406030204" pitchFamily="18" charset="0"/>
                      </a:rPr>
                      <m:t>𝑒</m:t>
                    </m:r>
                  </m:oMath>
                </a14:m>
                <a:r>
                  <a:rPr lang="en-US" dirty="0"/>
                  <a:t> was the lightest edge spanning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dirty="0"/>
                  <a:t>. That’s a contradiction!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was the minimum spanning tree.</a:t>
                </a:r>
              </a:p>
            </p:txBody>
          </p:sp>
        </mc:Choice>
        <mc:Fallback>
          <p:sp>
            <p:nvSpPr>
              <p:cNvPr id="3" name="Content Placeholder 2">
                <a:extLst>
                  <a:ext uri="{FF2B5EF4-FFF2-40B4-BE49-F238E27FC236}">
                    <a16:creationId xmlns:a16="http://schemas.microsoft.com/office/drawing/2014/main" id="{9CA40E48-50CE-443B-9D67-9AE40C3492E1}"/>
                  </a:ext>
                </a:extLst>
              </p:cNvPr>
              <p:cNvSpPr>
                <a:spLocks noGrp="1" noRot="1" noChangeAspect="1" noMove="1" noResize="1" noEditPoints="1" noAdjustHandles="1" noChangeArrowheads="1" noChangeShapeType="1" noTextEdit="1"/>
              </p:cNvSpPr>
              <p:nvPr>
                <p:ph idx="1"/>
              </p:nvPr>
            </p:nvSpPr>
            <p:spPr>
              <a:xfrm>
                <a:off x="575240" y="1463856"/>
                <a:ext cx="11187258" cy="3129917"/>
              </a:xfrm>
              <a:blipFill>
                <a:blip r:embed="rId2"/>
                <a:stretch>
                  <a:fillRect l="-708" t="-4669" r="-1852" b="-1556"/>
                </a:stretch>
              </a:blipFill>
            </p:spPr>
            <p:txBody>
              <a:bodyPr/>
              <a:lstStyle/>
              <a:p>
                <a:r>
                  <a:rPr lang="en-US">
                    <a:noFill/>
                  </a:rPr>
                  <a:t> </a:t>
                </a:r>
              </a:p>
            </p:txBody>
          </p:sp>
        </mc:Fallback>
      </mc:AlternateContent>
      <p:sp>
        <p:nvSpPr>
          <p:cNvPr id="4" name="Cloud 3">
            <a:extLst>
              <a:ext uri="{FF2B5EF4-FFF2-40B4-BE49-F238E27FC236}">
                <a16:creationId xmlns:a16="http://schemas.microsoft.com/office/drawing/2014/main" id="{68B1DFD8-97EA-486C-9178-DAAA9F09A68A}"/>
              </a:ext>
            </a:extLst>
          </p:cNvPr>
          <p:cNvSpPr/>
          <p:nvPr/>
        </p:nvSpPr>
        <p:spPr>
          <a:xfrm>
            <a:off x="2503714" y="4920344"/>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loud 4">
            <a:extLst>
              <a:ext uri="{FF2B5EF4-FFF2-40B4-BE49-F238E27FC236}">
                <a16:creationId xmlns:a16="http://schemas.microsoft.com/office/drawing/2014/main" id="{214E1F6E-6269-4F95-9187-594C826DA771}"/>
              </a:ext>
            </a:extLst>
          </p:cNvPr>
          <p:cNvSpPr/>
          <p:nvPr/>
        </p:nvSpPr>
        <p:spPr>
          <a:xfrm rot="1232419">
            <a:off x="6403706" y="4751615"/>
            <a:ext cx="2645229" cy="1817914"/>
          </a:xfrm>
          <a:prstGeom prst="cloud">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41AD74B3-0935-4A25-8102-A8C2D87FFAF7}"/>
              </a:ext>
            </a:extLst>
          </p:cNvPr>
          <p:cNvCxnSpPr/>
          <p:nvPr/>
        </p:nvCxnSpPr>
        <p:spPr>
          <a:xfrm flipV="1">
            <a:off x="4555671" y="5192487"/>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ACF0A86-262A-430F-A4B3-60926EB398C6}"/>
              </a:ext>
            </a:extLst>
          </p:cNvPr>
          <p:cNvCxnSpPr/>
          <p:nvPr/>
        </p:nvCxnSpPr>
        <p:spPr>
          <a:xfrm flipV="1">
            <a:off x="4557782" y="5660572"/>
            <a:ext cx="2476500" cy="14151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143B6277-0B1E-4B3D-B7E7-331C2688052B}"/>
              </a:ext>
            </a:extLst>
          </p:cNvPr>
          <p:cNvCxnSpPr/>
          <p:nvPr/>
        </p:nvCxnSpPr>
        <p:spPr>
          <a:xfrm flipV="1">
            <a:off x="4542675" y="6079673"/>
            <a:ext cx="2476500" cy="141514"/>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0EE4C97-45ED-4D2E-9143-2B1242B291DF}"/>
                  </a:ext>
                </a:extLst>
              </p:cNvPr>
              <p:cNvSpPr txBox="1"/>
              <p:nvPr/>
            </p:nvSpPr>
            <p:spPr>
              <a:xfrm>
                <a:off x="5110232" y="4912668"/>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𝑒</m:t>
                      </m:r>
                    </m:oMath>
                  </m:oMathPara>
                </a14:m>
                <a:endParaRPr lang="en-US" sz="2400" dirty="0"/>
              </a:p>
            </p:txBody>
          </p:sp>
        </mc:Choice>
        <mc:Fallback xmlns="">
          <p:sp>
            <p:nvSpPr>
              <p:cNvPr id="20" name="TextBox 19">
                <a:extLst>
                  <a:ext uri="{FF2B5EF4-FFF2-40B4-BE49-F238E27FC236}">
                    <a16:creationId xmlns:a16="http://schemas.microsoft.com/office/drawing/2014/main" id="{20EE4C97-45ED-4D2E-9143-2B1242B291DF}"/>
                  </a:ext>
                </a:extLst>
              </p:cNvPr>
              <p:cNvSpPr txBox="1">
                <a:spLocks noRot="1" noChangeAspect="1" noMove="1" noResize="1" noEditPoints="1" noAdjustHandles="1" noChangeArrowheads="1" noChangeShapeType="1" noTextEdit="1"/>
              </p:cNvSpPr>
              <p:nvPr/>
            </p:nvSpPr>
            <p:spPr>
              <a:xfrm>
                <a:off x="5110232" y="4912668"/>
                <a:ext cx="498633" cy="46166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AD8AF18F-EFB1-409C-8481-D4DC35EE3BFC}"/>
                  </a:ext>
                </a:extLst>
              </p:cNvPr>
              <p:cNvSpPr txBox="1"/>
              <p:nvPr/>
            </p:nvSpPr>
            <p:spPr>
              <a:xfrm>
                <a:off x="5210313" y="6130410"/>
                <a:ext cx="498633"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1"/>
                          </a:solidFill>
                          <a:latin typeface="Cambria Math" panose="02040503050406030204" pitchFamily="18" charset="0"/>
                        </a:rPr>
                        <m:t>𝑒</m:t>
                      </m:r>
                      <m:r>
                        <a:rPr lang="en-US" sz="2400" b="0" i="1" smtClean="0">
                          <a:solidFill>
                            <a:schemeClr val="accent1"/>
                          </a:solidFill>
                          <a:latin typeface="Cambria Math" panose="02040503050406030204" pitchFamily="18" charset="0"/>
                        </a:rPr>
                        <m:t>′</m:t>
                      </m:r>
                    </m:oMath>
                  </m:oMathPara>
                </a14:m>
                <a:endParaRPr lang="en-US" sz="2400" dirty="0">
                  <a:solidFill>
                    <a:schemeClr val="accent1"/>
                  </a:solidFill>
                </a:endParaRPr>
              </a:p>
            </p:txBody>
          </p:sp>
        </mc:Choice>
        <mc:Fallback xmlns="">
          <p:sp>
            <p:nvSpPr>
              <p:cNvPr id="21" name="TextBox 20">
                <a:extLst>
                  <a:ext uri="{FF2B5EF4-FFF2-40B4-BE49-F238E27FC236}">
                    <a16:creationId xmlns:a16="http://schemas.microsoft.com/office/drawing/2014/main" id="{AD8AF18F-EFB1-409C-8481-D4DC35EE3BFC}"/>
                  </a:ext>
                </a:extLst>
              </p:cNvPr>
              <p:cNvSpPr txBox="1">
                <a:spLocks noRot="1" noChangeAspect="1" noMove="1" noResize="1" noEditPoints="1" noAdjustHandles="1" noChangeArrowheads="1" noChangeShapeType="1" noTextEdit="1"/>
              </p:cNvSpPr>
              <p:nvPr/>
            </p:nvSpPr>
            <p:spPr>
              <a:xfrm>
                <a:off x="5210313" y="6130410"/>
                <a:ext cx="498633" cy="461665"/>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56FA4953-4E78-4892-9CA3-B8B374FAD114}"/>
                  </a:ext>
                </a:extLst>
              </p:cNvPr>
              <p:cNvSpPr txBox="1"/>
              <p:nvPr/>
            </p:nvSpPr>
            <p:spPr>
              <a:xfrm>
                <a:off x="3162300" y="5992587"/>
                <a:ext cx="315686"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2" name="TextBox 21">
                <a:extLst>
                  <a:ext uri="{FF2B5EF4-FFF2-40B4-BE49-F238E27FC236}">
                    <a16:creationId xmlns:a16="http://schemas.microsoft.com/office/drawing/2014/main" id="{56FA4953-4E78-4892-9CA3-B8B374FAD114}"/>
                  </a:ext>
                </a:extLst>
              </p:cNvPr>
              <p:cNvSpPr txBox="1">
                <a:spLocks noRot="1" noChangeAspect="1" noMove="1" noResize="1" noEditPoints="1" noAdjustHandles="1" noChangeArrowheads="1" noChangeShapeType="1" noTextEdit="1"/>
              </p:cNvSpPr>
              <p:nvPr/>
            </p:nvSpPr>
            <p:spPr>
              <a:xfrm>
                <a:off x="3162300" y="5992587"/>
                <a:ext cx="315686" cy="461665"/>
              </a:xfrm>
              <a:prstGeom prst="rect">
                <a:avLst/>
              </a:prstGeom>
              <a:blipFill>
                <a:blip r:embed="rId5"/>
                <a:stretch>
                  <a:fillRect l="-5769" r="-115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ADE1F2AE-B9DF-4DEA-9784-D6FBC7F7E5E5}"/>
                  </a:ext>
                </a:extLst>
              </p:cNvPr>
              <p:cNvSpPr txBox="1"/>
              <p:nvPr/>
            </p:nvSpPr>
            <p:spPr>
              <a:xfrm>
                <a:off x="7440386" y="5848840"/>
                <a:ext cx="963418"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chemeClr val="accent3"/>
                          </a:solidFill>
                          <a:latin typeface="Cambria Math" panose="02040503050406030204" pitchFamily="18" charset="0"/>
                        </a:rPr>
                        <m:t>𝑉</m:t>
                      </m:r>
                      <m:r>
                        <a:rPr lang="en-US" sz="2400" b="0" i="1" smtClean="0">
                          <a:solidFill>
                            <a:schemeClr val="accent3"/>
                          </a:solidFill>
                          <a:latin typeface="Cambria Math" panose="02040503050406030204" pitchFamily="18" charset="0"/>
                        </a:rPr>
                        <m:t>∖</m:t>
                      </m:r>
                      <m:r>
                        <a:rPr lang="en-US" sz="2400" b="0" i="1" smtClean="0">
                          <a:solidFill>
                            <a:schemeClr val="accent3"/>
                          </a:solidFill>
                          <a:latin typeface="Cambria Math" panose="02040503050406030204" pitchFamily="18" charset="0"/>
                        </a:rPr>
                        <m:t>𝑆</m:t>
                      </m:r>
                    </m:oMath>
                  </m:oMathPara>
                </a14:m>
                <a:endParaRPr lang="en-US" sz="2400" dirty="0"/>
              </a:p>
            </p:txBody>
          </p:sp>
        </mc:Choice>
        <mc:Fallback xmlns="">
          <p:sp>
            <p:nvSpPr>
              <p:cNvPr id="23" name="TextBox 22">
                <a:extLst>
                  <a:ext uri="{FF2B5EF4-FFF2-40B4-BE49-F238E27FC236}">
                    <a16:creationId xmlns:a16="http://schemas.microsoft.com/office/drawing/2014/main" id="{ADE1F2AE-B9DF-4DEA-9784-D6FBC7F7E5E5}"/>
                  </a:ext>
                </a:extLst>
              </p:cNvPr>
              <p:cNvSpPr txBox="1">
                <a:spLocks noRot="1" noChangeAspect="1" noMove="1" noResize="1" noEditPoints="1" noAdjustHandles="1" noChangeArrowheads="1" noChangeShapeType="1" noTextEdit="1"/>
              </p:cNvSpPr>
              <p:nvPr/>
            </p:nvSpPr>
            <p:spPr>
              <a:xfrm>
                <a:off x="7440386" y="5848840"/>
                <a:ext cx="963418" cy="461665"/>
              </a:xfrm>
              <a:prstGeom prst="rect">
                <a:avLst/>
              </a:prstGeom>
              <a:blipFill>
                <a:blip r:embed="rId6"/>
                <a:stretch>
                  <a:fillRect b="-17105"/>
                </a:stretch>
              </a:blipFill>
            </p:spPr>
            <p:txBody>
              <a:bodyPr/>
              <a:lstStyle/>
              <a:p>
                <a:r>
                  <a:rPr lang="en-US">
                    <a:noFill/>
                  </a:rPr>
                  <a:t> </a:t>
                </a:r>
              </a:p>
            </p:txBody>
          </p:sp>
        </mc:Fallback>
      </mc:AlternateContent>
    </p:spTree>
    <p:extLst>
      <p:ext uri="{BB962C8B-B14F-4D97-AF65-F5344CB8AC3E}">
        <p14:creationId xmlns:p14="http://schemas.microsoft.com/office/powerpoint/2010/main" val="3404323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0DAE6-C17B-4D9F-B0D7-1854C686AD12}"/>
              </a:ext>
            </a:extLst>
          </p:cNvPr>
          <p:cNvSpPr>
            <a:spLocks noGrp="1"/>
          </p:cNvSpPr>
          <p:nvPr>
            <p:ph type="title"/>
          </p:nvPr>
        </p:nvSpPr>
        <p:spPr/>
        <p:txBody>
          <a:bodyPr/>
          <a:lstStyle/>
          <a:p>
            <a:r>
              <a:rPr lang="en-US" dirty="0"/>
              <a:t>Prim’s only adds safe edges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DA741-5AE2-4906-892F-4645786EF022}"/>
                  </a:ext>
                </a:extLst>
              </p:cNvPr>
              <p:cNvSpPr>
                <a:spLocks noGrp="1"/>
              </p:cNvSpPr>
              <p:nvPr>
                <p:ph idx="1"/>
              </p:nvPr>
            </p:nvSpPr>
            <p:spPr/>
            <p:txBody>
              <a:bodyPr/>
              <a:lstStyle/>
              <a:p>
                <a:r>
                  <a:rPr lang="en-US" dirty="0"/>
                  <a:t>When we add an edge, we add the minimum weight one among those that span from the already connected vertices to the not-yet-connected ones. </a:t>
                </a:r>
              </a:p>
              <a:p>
                <a:r>
                  <a:rPr lang="en-US" dirty="0"/>
                  <a:t>That’s a cut! And that cut shows the edge we added is safe!</a:t>
                </a:r>
              </a:p>
              <a:p>
                <a:endParaRPr lang="en-US" dirty="0"/>
              </a:p>
              <a:p>
                <a:r>
                  <a:rPr lang="en-US" dirty="0"/>
                  <a:t>So we only add safe edges…</a:t>
                </a:r>
              </a:p>
              <a:p>
                <a:r>
                  <a:rPr lang="en-US" dirty="0"/>
                  <a:t>…and we added all the edges we need (every MST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a:t>
                </a:r>
              </a:p>
            </p:txBody>
          </p:sp>
        </mc:Choice>
        <mc:Fallback xmlns="">
          <p:sp>
            <p:nvSpPr>
              <p:cNvPr id="3" name="Content Placeholder 2">
                <a:extLst>
                  <a:ext uri="{FF2B5EF4-FFF2-40B4-BE49-F238E27FC236}">
                    <a16:creationId xmlns:a16="http://schemas.microsoft.com/office/drawing/2014/main" id="{714DA741-5AE2-4906-892F-4645786EF022}"/>
                  </a:ext>
                </a:extLst>
              </p:cNvPr>
              <p:cNvSpPr>
                <a:spLocks noGrp="1" noRot="1" noChangeAspect="1" noMove="1" noResize="1" noEditPoints="1" noAdjustHandles="1" noChangeArrowheads="1" noChangeShapeType="1" noTextEdit="1"/>
              </p:cNvSpPr>
              <p:nvPr>
                <p:ph idx="1"/>
              </p:nvPr>
            </p:nvSpPr>
            <p:spPr>
              <a:blipFill>
                <a:blip r:embed="rId2"/>
                <a:stretch>
                  <a:fillRect l="-708" t="-2138" r="-1471"/>
                </a:stretch>
              </a:blipFill>
            </p:spPr>
            <p:txBody>
              <a:bodyPr/>
              <a:lstStyle/>
              <a:p>
                <a:r>
                  <a:rPr lang="en-US">
                    <a:noFill/>
                  </a:rPr>
                  <a:t> </a:t>
                </a:r>
              </a:p>
            </p:txBody>
          </p:sp>
        </mc:Fallback>
      </mc:AlternateContent>
    </p:spTree>
    <p:extLst>
      <p:ext uri="{BB962C8B-B14F-4D97-AF65-F5344CB8AC3E}">
        <p14:creationId xmlns:p14="http://schemas.microsoft.com/office/powerpoint/2010/main" val="2480148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0085C-2A80-4EFB-BC85-79D81800B8C5}"/>
              </a:ext>
            </a:extLst>
          </p:cNvPr>
          <p:cNvSpPr>
            <a:spLocks noGrp="1"/>
          </p:cNvSpPr>
          <p:nvPr>
            <p:ph type="title"/>
          </p:nvPr>
        </p:nvSpPr>
        <p:spPr/>
        <p:txBody>
          <a:bodyPr/>
          <a:lstStyle/>
          <a:p>
            <a:r>
              <a:rPr lang="en-US" dirty="0"/>
              <a:t>What about Kruskal’s?</a:t>
            </a:r>
          </a:p>
        </p:txBody>
      </p:sp>
      <p:sp>
        <p:nvSpPr>
          <p:cNvPr id="3" name="Content Placeholder 2">
            <a:extLst>
              <a:ext uri="{FF2B5EF4-FFF2-40B4-BE49-F238E27FC236}">
                <a16:creationId xmlns:a16="http://schemas.microsoft.com/office/drawing/2014/main" id="{E9F7DB50-3EBF-4EBC-AD30-EA2744E43708}"/>
              </a:ext>
            </a:extLst>
          </p:cNvPr>
          <p:cNvSpPr>
            <a:spLocks noGrp="1"/>
          </p:cNvSpPr>
          <p:nvPr>
            <p:ph idx="1"/>
          </p:nvPr>
        </p:nvSpPr>
        <p:spPr/>
        <p:txBody>
          <a:bodyPr/>
          <a:lstStyle/>
          <a:p>
            <a:r>
              <a:rPr lang="en-US" dirty="0"/>
              <a:t>Exchange argument:</a:t>
            </a:r>
          </a:p>
          <a:p>
            <a:endParaRPr lang="en-US" dirty="0"/>
          </a:p>
          <a:p>
            <a:r>
              <a:rPr lang="en-US" dirty="0"/>
              <a:t>General outline:</a:t>
            </a:r>
          </a:p>
          <a:p>
            <a:r>
              <a:rPr lang="en-US" dirty="0"/>
              <a:t>Suppose, you didn’t find the best one.</a:t>
            </a:r>
          </a:p>
          <a:p>
            <a:r>
              <a:rPr lang="en-US" dirty="0">
                <a:solidFill>
                  <a:schemeClr val="accent3"/>
                </a:solidFill>
              </a:rPr>
              <a:t>Suppose there’s a better MST</a:t>
            </a:r>
          </a:p>
          <a:p>
            <a:r>
              <a:rPr lang="en-US" dirty="0"/>
              <a:t>Then there’s something in the algorithm’s solution that doesn’t match OPT. </a:t>
            </a:r>
            <a:r>
              <a:rPr lang="en-US" dirty="0">
                <a:solidFill>
                  <a:schemeClr val="accent3"/>
                </a:solidFill>
              </a:rPr>
              <a:t>(an edge that isn’t a safe edge/that’s heavier than it needs to be)</a:t>
            </a:r>
          </a:p>
          <a:p>
            <a:r>
              <a:rPr lang="en-US" dirty="0"/>
              <a:t>Swap (</a:t>
            </a:r>
            <a:r>
              <a:rPr lang="en-US" b="1" dirty="0"/>
              <a:t>exchange</a:t>
            </a:r>
            <a:r>
              <a:rPr lang="en-US" dirty="0"/>
              <a:t>) them, and finish the proof (arrive at a contradiction or show that your solution is equal in quality)!</a:t>
            </a:r>
          </a:p>
        </p:txBody>
      </p:sp>
    </p:spTree>
    <p:extLst>
      <p:ext uri="{BB962C8B-B14F-4D97-AF65-F5344CB8AC3E}">
        <p14:creationId xmlns:p14="http://schemas.microsoft.com/office/powerpoint/2010/main" val="11696894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40499-AF34-41EE-BAE6-0B41289CFAF0}"/>
              </a:ext>
            </a:extLst>
          </p:cNvPr>
          <p:cNvSpPr>
            <a:spLocks noGrp="1"/>
          </p:cNvSpPr>
          <p:nvPr>
            <p:ph type="title"/>
          </p:nvPr>
        </p:nvSpPr>
        <p:spPr/>
        <p:txBody>
          <a:bodyPr/>
          <a:lstStyle/>
          <a:p>
            <a:r>
              <a:rPr lang="en-US" dirty="0"/>
              <a:t>Kruskal’s Proof</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48D0A3-7FCE-4DED-B053-6AE9ACC7E070}"/>
                  </a:ext>
                </a:extLst>
              </p:cNvPr>
              <p:cNvSpPr>
                <a:spLocks noGrp="1"/>
              </p:cNvSpPr>
              <p:nvPr>
                <p:ph idx="1"/>
              </p:nvPr>
            </p:nvSpPr>
            <p:spPr/>
            <p:txBody>
              <a:bodyPr>
                <a:normAutofit fontScale="92500" lnSpcReduction="10000"/>
              </a:bodyPr>
              <a:lstStyle/>
              <a:p>
                <a:r>
                  <a:rPr lang="en-US" dirty="0"/>
                  <a:t>Suppose, for the sake of contradiction,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the tree found by Kruskal’s algorithm isn’t a minimum spanning tree. Let </a:t>
                </a:r>
                <a14:m>
                  <m:oMath xmlns:m="http://schemas.openxmlformats.org/officeDocument/2006/math">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𝑇</m:t>
                        </m:r>
                      </m:e>
                      <m:sup>
                        <m:r>
                          <a:rPr lang="en-US" b="0" i="1" smtClean="0">
                            <a:solidFill>
                              <a:schemeClr val="accent1"/>
                            </a:solidFill>
                            <a:latin typeface="Cambria Math" panose="02040503050406030204" pitchFamily="18" charset="0"/>
                          </a:rPr>
                          <m:t>′</m:t>
                        </m:r>
                      </m:sup>
                    </m:sSup>
                  </m:oMath>
                </a14:m>
                <a:r>
                  <a:rPr lang="en-US" dirty="0"/>
                  <a:t>be the true minimum spanning tree. </a:t>
                </a:r>
              </a:p>
              <a:p>
                <a:r>
                  <a:rPr lang="en-US" dirty="0"/>
                  <a:t>Let </a:t>
                </a:r>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be the lightest edge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but not in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Add </a:t>
                </a:r>
                <a14:m>
                  <m:oMath xmlns:m="http://schemas.openxmlformats.org/officeDocument/2006/math">
                    <m:r>
                      <a:rPr lang="en-US" b="0" i="1" smtClean="0">
                        <a:latin typeface="Cambria Math" panose="02040503050406030204" pitchFamily="18" charset="0"/>
                      </a:rPr>
                      <m:t>𝑒</m:t>
                    </m:r>
                  </m:oMath>
                </a14:m>
                <a:r>
                  <a:rPr lang="en-US" dirty="0"/>
                  <a:t> to </a:t>
                </a:r>
                <a14:m>
                  <m:oMath xmlns:m="http://schemas.openxmlformats.org/officeDocument/2006/math">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𝑇</m:t>
                        </m:r>
                      </m:e>
                      <m:sup>
                        <m:r>
                          <a:rPr lang="en-US" i="1">
                            <a:solidFill>
                              <a:schemeClr val="accent1"/>
                            </a:solidFill>
                            <a:latin typeface="Cambria Math" panose="02040503050406030204" pitchFamily="18" charset="0"/>
                          </a:rPr>
                          <m:t>′</m:t>
                        </m:r>
                      </m:sup>
                    </m:sSup>
                  </m:oMath>
                </a14:m>
                <a:r>
                  <a:rPr lang="en-US" dirty="0"/>
                  <a:t>, and we will create a cycle (because there is a way to get from </a:t>
                </a:r>
                <a14:m>
                  <m:oMath xmlns:m="http://schemas.openxmlformats.org/officeDocument/2006/math">
                    <m:r>
                      <a:rPr lang="en-US" b="0" i="1" smtClean="0">
                        <a:latin typeface="Cambria Math" panose="02040503050406030204" pitchFamily="18" charset="0"/>
                      </a:rPr>
                      <m:t>𝑢</m:t>
                    </m:r>
                  </m:oMath>
                </a14:m>
                <a:r>
                  <a:rPr lang="en-US" dirty="0"/>
                  <a:t> to </a:t>
                </a:r>
                <a14:m>
                  <m:oMath xmlns:m="http://schemas.openxmlformats.org/officeDocument/2006/math">
                    <m:r>
                      <a:rPr lang="en-US" b="0" i="1" smtClean="0">
                        <a:latin typeface="Cambria Math" panose="02040503050406030204" pitchFamily="18" charset="0"/>
                      </a:rPr>
                      <m:t>𝑣</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𝑂𝑃𝑇</m:t>
                        </m:r>
                      </m:sub>
                    </m:sSub>
                  </m:oMath>
                </a14:m>
                <a:r>
                  <a:rPr lang="en-US" dirty="0"/>
                  <a:t> by it being a spanning tree). </a:t>
                </a:r>
              </a:p>
              <a:p>
                <a14:m>
                  <m:oMath xmlns:m="http://schemas.openxmlformats.org/officeDocument/2006/math">
                    <m:r>
                      <a:rPr lang="en-US" b="0" i="1" smtClean="0">
                        <a:latin typeface="Cambria Math" panose="02040503050406030204" pitchFamily="18" charset="0"/>
                      </a:rPr>
                      <m:t>𝑒</m:t>
                    </m:r>
                    <m:r>
                      <a:rPr lang="en-US" b="0" i="1" smtClean="0">
                        <a:latin typeface="Cambria Math" panose="02040503050406030204" pitchFamily="18" charset="0"/>
                      </a:rPr>
                      <m:t> </m:t>
                    </m:r>
                  </m:oMath>
                </a14:m>
                <a:r>
                  <a:rPr lang="en-US" dirty="0"/>
                  <a:t>is not the heaviest edge on the cycle. Anything lighter than </a:t>
                </a:r>
                <a14:m>
                  <m:oMath xmlns:m="http://schemas.openxmlformats.org/officeDocument/2006/math">
                    <m:r>
                      <a:rPr lang="en-US" b="0" i="1" smtClean="0">
                        <a:latin typeface="Cambria Math" panose="02040503050406030204" pitchFamily="18" charset="0"/>
                      </a:rPr>
                      <m:t>𝑒</m:t>
                    </m:r>
                  </m:oMath>
                </a14:m>
                <a:r>
                  <a:rPr lang="en-US" dirty="0"/>
                  <a:t> is already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and we put </a:t>
                </a:r>
                <a14:m>
                  <m:oMath xmlns:m="http://schemas.openxmlformats.org/officeDocument/2006/math">
                    <m:r>
                      <a:rPr lang="en-US" b="0" i="1" smtClean="0">
                        <a:latin typeface="Cambria Math" panose="02040503050406030204" pitchFamily="18" charset="0"/>
                      </a:rPr>
                      <m:t>𝑒</m:t>
                    </m:r>
                  </m:oMath>
                </a14:m>
                <a:r>
                  <a:rPr lang="en-US" dirty="0"/>
                  <a:t> in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𝐾</m:t>
                        </m:r>
                      </m:sub>
                    </m:sSub>
                  </m:oMath>
                </a14:m>
                <a:r>
                  <a:rPr lang="en-US" dirty="0"/>
                  <a:t> so it didn’t create a cycle there (since we check for cycles before adding it). That means there is an edge on the cycle heaver than </a:t>
                </a:r>
                <a14:m>
                  <m:oMath xmlns:m="http://schemas.openxmlformats.org/officeDocument/2006/math">
                    <m:r>
                      <a:rPr lang="en-US" b="0" i="1" smtClean="0">
                        <a:latin typeface="Cambria Math" panose="02040503050406030204" pitchFamily="18" charset="0"/>
                      </a:rPr>
                      <m:t>𝑒</m:t>
                    </m:r>
                  </m:oMath>
                </a14:m>
                <a:r>
                  <a:rPr lang="en-US" dirty="0"/>
                  <a:t>. Delete that edge, and call the resulting graph </a:t>
                </a:r>
                <a14:m>
                  <m:oMath xmlns:m="http://schemas.openxmlformats.org/officeDocument/2006/math">
                    <m:sSup>
                      <m:sSupPr>
                        <m:ctrlPr>
                          <a:rPr lang="en-US" b="0" i="1" smtClean="0">
                            <a:solidFill>
                              <a:srgbClr val="00B050"/>
                            </a:solidFill>
                            <a:latin typeface="Cambria Math" panose="02040503050406030204" pitchFamily="18" charset="0"/>
                          </a:rPr>
                        </m:ctrlPr>
                      </m:sSupPr>
                      <m:e>
                        <m:r>
                          <a:rPr lang="en-US" b="0" i="1" smtClean="0">
                            <a:solidFill>
                              <a:srgbClr val="00B050"/>
                            </a:solidFill>
                            <a:latin typeface="Cambria Math" panose="02040503050406030204" pitchFamily="18" charset="0"/>
                          </a:rPr>
                          <m:t>𝑇</m:t>
                        </m:r>
                      </m:e>
                      <m:sup>
                        <m:r>
                          <a:rPr lang="en-US" b="0" i="1" smtClean="0">
                            <a:solidFill>
                              <a:srgbClr val="00B050"/>
                            </a:solidFill>
                            <a:latin typeface="Cambria Math" panose="02040503050406030204" pitchFamily="18" charset="0"/>
                          </a:rPr>
                          <m:t>′′</m:t>
                        </m:r>
                      </m:sup>
                    </m:sSup>
                    <m:r>
                      <a:rPr lang="en-US" b="0" i="1" smtClean="0">
                        <a:latin typeface="Cambria Math" panose="02040503050406030204" pitchFamily="18" charset="0"/>
                      </a:rPr>
                      <m:t>.</m:t>
                    </m:r>
                  </m:oMath>
                </a14:m>
                <a:r>
                  <a:rPr lang="en-US" dirty="0"/>
                  <a:t> Observe that </a:t>
                </a:r>
                <a14:m>
                  <m:oMath xmlns:m="http://schemas.openxmlformats.org/officeDocument/2006/math">
                    <m:r>
                      <a:rPr lang="en-US" b="0" i="1" smtClean="0">
                        <a:solidFill>
                          <a:srgbClr val="00B050"/>
                        </a:solidFill>
                        <a:latin typeface="Cambria Math" panose="02040503050406030204" pitchFamily="18" charset="0"/>
                      </a:rPr>
                      <m:t>𝑇</m:t>
                    </m:r>
                    <m:r>
                      <a:rPr lang="en-US" b="0" i="1" smtClean="0">
                        <a:solidFill>
                          <a:srgbClr val="00B050"/>
                        </a:solidFill>
                        <a:latin typeface="Cambria Math" panose="02040503050406030204" pitchFamily="18" charset="0"/>
                      </a:rPr>
                      <m:t>′′</m:t>
                    </m:r>
                  </m:oMath>
                </a14:m>
                <a:r>
                  <a:rPr lang="en-US" dirty="0"/>
                  <a:t> is a spanning tree (it has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−1</m:t>
                    </m:r>
                  </m:oMath>
                </a14:m>
                <a:r>
                  <a:rPr lang="en-US" dirty="0"/>
                  <a:t> edges, and spans all the same vertices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did since we deleted an edge from a cycle). But it has less weight than </a:t>
                </a:r>
                <a14:m>
                  <m:oMath xmlns:m="http://schemas.openxmlformats.org/officeDocument/2006/math">
                    <m:r>
                      <a:rPr lang="en-US" b="0" i="1" smtClean="0">
                        <a:solidFill>
                          <a:schemeClr val="accent1"/>
                        </a:solidFill>
                        <a:latin typeface="Cambria Math" panose="02040503050406030204" pitchFamily="18" charset="0"/>
                      </a:rPr>
                      <m:t>𝑇</m:t>
                    </m:r>
                    <m:r>
                      <a:rPr lang="en-US" b="0" i="1" smtClean="0">
                        <a:solidFill>
                          <a:schemeClr val="accent1"/>
                        </a:solidFill>
                        <a:latin typeface="Cambria Math" panose="02040503050406030204" pitchFamily="18" charset="0"/>
                      </a:rPr>
                      <m:t>′</m:t>
                    </m:r>
                  </m:oMath>
                </a14:m>
                <a:r>
                  <a:rPr lang="en-US" dirty="0"/>
                  <a:t> which was supposed to be the MST. That’s a contradiction!</a:t>
                </a:r>
              </a:p>
            </p:txBody>
          </p:sp>
        </mc:Choice>
        <mc:Fallback xmlns="">
          <p:sp>
            <p:nvSpPr>
              <p:cNvPr id="3" name="Content Placeholder 2">
                <a:extLst>
                  <a:ext uri="{FF2B5EF4-FFF2-40B4-BE49-F238E27FC236}">
                    <a16:creationId xmlns:a16="http://schemas.microsoft.com/office/drawing/2014/main" id="{9548D0A3-7FCE-4DED-B053-6AE9ACC7E070}"/>
                  </a:ext>
                </a:extLst>
              </p:cNvPr>
              <p:cNvSpPr>
                <a:spLocks noGrp="1" noRot="1" noChangeAspect="1" noMove="1" noResize="1" noEditPoints="1" noAdjustHandles="1" noChangeArrowheads="1" noChangeShapeType="1" noTextEdit="1"/>
              </p:cNvSpPr>
              <p:nvPr>
                <p:ph idx="1"/>
              </p:nvPr>
            </p:nvSpPr>
            <p:spPr>
              <a:blipFill>
                <a:blip r:embed="rId6"/>
                <a:stretch>
                  <a:fillRect l="-545" t="-2642" r="-1743"/>
                </a:stretch>
              </a:blipFill>
            </p:spPr>
            <p:txBody>
              <a:bodyPr/>
              <a:lstStyle/>
              <a:p>
                <a:r>
                  <a:rPr lang="en-US">
                    <a:noFill/>
                  </a:rPr>
                  <a:t> </a:t>
                </a:r>
              </a:p>
            </p:txBody>
          </p:sp>
        </mc:Fallback>
      </mc:AlternateContent>
    </p:spTree>
    <p:extLst>
      <p:ext uri="{BB962C8B-B14F-4D97-AF65-F5344CB8AC3E}">
        <p14:creationId xmlns:p14="http://schemas.microsoft.com/office/powerpoint/2010/main" val="1011263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62F8-A102-48A7-B35E-95036176DE83}"/>
              </a:ext>
            </a:extLst>
          </p:cNvPr>
          <p:cNvSpPr>
            <a:spLocks noGrp="1"/>
          </p:cNvSpPr>
          <p:nvPr>
            <p:ph type="title"/>
          </p:nvPr>
        </p:nvSpPr>
        <p:spPr/>
        <p:txBody>
          <a:bodyPr/>
          <a:lstStyle/>
          <a:p>
            <a:r>
              <a:rPr lang="en-US" dirty="0"/>
              <a:t>Hey…Wait a minute</a:t>
            </a:r>
          </a:p>
        </p:txBody>
      </p:sp>
      <p:sp>
        <p:nvSpPr>
          <p:cNvPr id="3" name="Content Placeholder 2">
            <a:extLst>
              <a:ext uri="{FF2B5EF4-FFF2-40B4-BE49-F238E27FC236}">
                <a16:creationId xmlns:a16="http://schemas.microsoft.com/office/drawing/2014/main" id="{8798F82D-5FC1-4178-BDA5-D8F06524B0AC}"/>
              </a:ext>
            </a:extLst>
          </p:cNvPr>
          <p:cNvSpPr>
            <a:spLocks noGrp="1"/>
          </p:cNvSpPr>
          <p:nvPr>
            <p:ph idx="1"/>
          </p:nvPr>
        </p:nvSpPr>
        <p:spPr/>
        <p:txBody>
          <a:bodyPr/>
          <a:lstStyle/>
          <a:p>
            <a:r>
              <a:rPr lang="en-US" dirty="0"/>
              <a:t>Those arguments were pretty similar. They both used an “exchange” idea.</a:t>
            </a:r>
          </a:p>
          <a:p>
            <a:r>
              <a:rPr lang="en-US" dirty="0"/>
              <a:t>The boundaries between the proof principles are a little blurry…</a:t>
            </a:r>
          </a:p>
          <a:p>
            <a:r>
              <a:rPr lang="en-US" dirty="0"/>
              <a:t>They’re meant to be useful for you for thinking about “where to start” with a proof, not be a beautiful taxonomy of exactly what technique is which.</a:t>
            </a:r>
          </a:p>
        </p:txBody>
      </p:sp>
    </p:spTree>
    <p:extLst>
      <p:ext uri="{BB962C8B-B14F-4D97-AF65-F5344CB8AC3E}">
        <p14:creationId xmlns:p14="http://schemas.microsoft.com/office/powerpoint/2010/main" val="32870803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C25EE6-0143-4CBA-9C7E-F117ED3E831F}"/>
              </a:ext>
            </a:extLst>
          </p:cNvPr>
          <p:cNvSpPr>
            <a:spLocks noGrp="1"/>
          </p:cNvSpPr>
          <p:nvPr>
            <p:ph type="title"/>
          </p:nvPr>
        </p:nvSpPr>
        <p:spPr/>
        <p:txBody>
          <a:bodyPr/>
          <a:lstStyle/>
          <a:p>
            <a:r>
              <a:rPr lang="en-US" dirty="0"/>
              <a:t>More Greedy Problems</a:t>
            </a:r>
          </a:p>
        </p:txBody>
      </p:sp>
      <p:sp>
        <p:nvSpPr>
          <p:cNvPr id="5" name="Text Placeholder 4">
            <a:extLst>
              <a:ext uri="{FF2B5EF4-FFF2-40B4-BE49-F238E27FC236}">
                <a16:creationId xmlns:a16="http://schemas.microsoft.com/office/drawing/2014/main" id="{20CC4E14-383C-49C3-A3CF-27D6A5F357A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238963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D91203C-BB8F-416E-BB48-F6F3D0AA1538}"/>
              </a:ext>
            </a:extLst>
          </p:cNvPr>
          <p:cNvSpPr>
            <a:spLocks noGrp="1"/>
          </p:cNvSpPr>
          <p:nvPr>
            <p:ph type="title"/>
          </p:nvPr>
        </p:nvSpPr>
        <p:spPr/>
        <p:txBody>
          <a:bodyPr/>
          <a:lstStyle/>
          <a:p>
            <a:r>
              <a:rPr lang="en-US" dirty="0"/>
              <a:t>Trip Planning</a:t>
            </a:r>
          </a:p>
        </p:txBody>
      </p:sp>
      <p:sp>
        <p:nvSpPr>
          <p:cNvPr id="5" name="Content Placeholder 4">
            <a:extLst>
              <a:ext uri="{FF2B5EF4-FFF2-40B4-BE49-F238E27FC236}">
                <a16:creationId xmlns:a16="http://schemas.microsoft.com/office/drawing/2014/main" id="{9993B21D-B0EA-4343-AFC3-5C930E6926A2}"/>
              </a:ext>
            </a:extLst>
          </p:cNvPr>
          <p:cNvSpPr>
            <a:spLocks noGrp="1"/>
          </p:cNvSpPr>
          <p:nvPr>
            <p:ph idx="1"/>
          </p:nvPr>
        </p:nvSpPr>
        <p:spPr/>
        <p:txBody>
          <a:bodyPr>
            <a:normAutofit/>
          </a:bodyPr>
          <a:lstStyle/>
          <a:p>
            <a:r>
              <a:rPr lang="en-US" dirty="0"/>
              <a:t>Your goal is to follow a pre-set route from New York to Los Angeles.</a:t>
            </a:r>
          </a:p>
          <a:p>
            <a:r>
              <a:rPr lang="en-US" dirty="0"/>
              <a:t>You can drive 500 miles in a day, but you need to make sure you can stop at a hotel every night (all possibilities </a:t>
            </a:r>
            <a:r>
              <a:rPr lang="en-US" dirty="0" err="1"/>
              <a:t>premarked</a:t>
            </a:r>
            <a:r>
              <a:rPr lang="en-US" dirty="0"/>
              <a:t> on your map)</a:t>
            </a:r>
          </a:p>
          <a:p>
            <a:r>
              <a:rPr lang="en-US" dirty="0"/>
              <a:t>You’d like to stop for the fewest number of nights possible – what should you plan?</a:t>
            </a:r>
          </a:p>
          <a:p>
            <a:r>
              <a:rPr lang="en-US" dirty="0"/>
              <a:t>Greedy: Go as far as you can every night. </a:t>
            </a:r>
          </a:p>
          <a:p>
            <a:r>
              <a:rPr lang="en-US" dirty="0"/>
              <a:t>Is greedy optimal?</a:t>
            </a:r>
          </a:p>
          <a:p>
            <a:r>
              <a:rPr lang="en-US" dirty="0"/>
              <a:t>Or is there some reason to “stop short” that might let you go further the next night?</a:t>
            </a:r>
          </a:p>
        </p:txBody>
      </p:sp>
    </p:spTree>
    <p:extLst>
      <p:ext uri="{BB962C8B-B14F-4D97-AF65-F5344CB8AC3E}">
        <p14:creationId xmlns:p14="http://schemas.microsoft.com/office/powerpoint/2010/main" val="5144859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2183D-6994-4C15-AD43-1343EF639662}"/>
              </a:ext>
            </a:extLst>
          </p:cNvPr>
          <p:cNvSpPr>
            <a:spLocks noGrp="1"/>
          </p:cNvSpPr>
          <p:nvPr>
            <p:ph type="title"/>
          </p:nvPr>
        </p:nvSpPr>
        <p:spPr/>
        <p:txBody>
          <a:bodyPr/>
          <a:lstStyle/>
          <a:p>
            <a:r>
              <a:rPr lang="en-US" dirty="0"/>
              <a:t>Trip Planning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221A3E8F-96C5-4B9C-A8D7-A51D6415BE1C}"/>
                  </a:ext>
                </a:extLst>
              </p:cNvPr>
              <p:cNvSpPr>
                <a:spLocks noGrp="1"/>
              </p:cNvSpPr>
              <p:nvPr>
                <p:ph idx="1"/>
              </p:nvPr>
            </p:nvSpPr>
            <p:spPr/>
            <p:txBody>
              <a:bodyPr>
                <a:normAutofit lnSpcReduction="10000"/>
              </a:bodyPr>
              <a:lstStyle/>
              <a:p>
                <a:r>
                  <a:rPr lang="en-US" dirty="0"/>
                  <a:t>Greedy works!</a:t>
                </a:r>
              </a:p>
              <a:p>
                <a:r>
                  <a:rPr lang="en-US" dirty="0"/>
                  <a:t>Because “greedy stays ahead” </a:t>
                </a:r>
              </a:p>
              <a:p>
                <a:endParaRPr lang="en-US" dirty="0"/>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be the hotel you stop at on night </a:t>
                </a:r>
                <a14:m>
                  <m:oMath xmlns:m="http://schemas.openxmlformats.org/officeDocument/2006/math">
                    <m:r>
                      <a:rPr lang="en-US" b="0" i="1" smtClean="0">
                        <a:latin typeface="Cambria Math" panose="02040503050406030204" pitchFamily="18" charset="0"/>
                      </a:rPr>
                      <m:t>𝑖</m:t>
                    </m:r>
                  </m:oMath>
                </a14:m>
                <a:r>
                  <a:rPr lang="en-US" dirty="0"/>
                  <a:t> in the greedy algorithm.</a:t>
                </a:r>
              </a:p>
              <a:p>
                <a:r>
                  <a:rPr lang="en-US" dirty="0"/>
                  <a:t>Let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 be the hotel you stop at in the optimal plan (the fewest nights plan). </a:t>
                </a:r>
              </a:p>
              <a:p>
                <a:r>
                  <a:rPr lang="en-US" dirty="0"/>
                  <a:t>Claim: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always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a:p>
                <a:r>
                  <a:rPr lang="en-US" dirty="0"/>
                  <a:t>Base Case: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=1</m:t>
                    </m:r>
                  </m:oMath>
                </a14:m>
                <a:r>
                  <a:rPr lang="en-US" dirty="0"/>
                  <a:t>, OPT and the algorithm choose between the same set of hotels (all at most 500 miles from the start),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the farthest of those by the algorithm definition,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𝑖</m:t>
                        </m:r>
                      </m:sub>
                    </m:sSub>
                  </m:oMath>
                </a14:m>
                <a:r>
                  <a:rPr lang="en-US" dirty="0"/>
                  <a:t> is at least as far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𝑖</m:t>
                        </m:r>
                      </m:sub>
                    </m:sSub>
                  </m:oMath>
                </a14:m>
                <a:r>
                  <a:rPr lang="en-US" dirty="0"/>
                  <a:t>.</a:t>
                </a:r>
              </a:p>
            </p:txBody>
          </p:sp>
        </mc:Choice>
        <mc:Fallback>
          <p:sp>
            <p:nvSpPr>
              <p:cNvPr id="3" name="Content Placeholder 2">
                <a:extLst>
                  <a:ext uri="{FF2B5EF4-FFF2-40B4-BE49-F238E27FC236}">
                    <a16:creationId xmlns:a16="http://schemas.microsoft.com/office/drawing/2014/main" id="{221A3E8F-96C5-4B9C-A8D7-A51D6415BE1C}"/>
                  </a:ext>
                </a:extLst>
              </p:cNvPr>
              <p:cNvSpPr>
                <a:spLocks noGrp="1" noRot="1" noChangeAspect="1" noMove="1" noResize="1" noEditPoints="1" noAdjustHandles="1" noChangeArrowheads="1" noChangeShapeType="1" noTextEdit="1"/>
              </p:cNvSpPr>
              <p:nvPr>
                <p:ph idx="1"/>
              </p:nvPr>
            </p:nvSpPr>
            <p:spPr>
              <a:blipFill>
                <a:blip r:embed="rId2"/>
                <a:stretch>
                  <a:fillRect l="-708" t="-3019" r="-1471"/>
                </a:stretch>
              </a:blipFill>
            </p:spPr>
            <p:txBody>
              <a:bodyPr/>
              <a:lstStyle/>
              <a:p>
                <a:r>
                  <a:rPr lang="en-US">
                    <a:noFill/>
                  </a:rPr>
                  <a:t> </a:t>
                </a:r>
              </a:p>
            </p:txBody>
          </p:sp>
        </mc:Fallback>
      </mc:AlternateContent>
    </p:spTree>
    <p:extLst>
      <p:ext uri="{BB962C8B-B14F-4D97-AF65-F5344CB8AC3E}">
        <p14:creationId xmlns:p14="http://schemas.microsoft.com/office/powerpoint/2010/main" val="33748286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58A9F-C048-4ACC-9410-85512F8B7E69}"/>
              </a:ext>
            </a:extLst>
          </p:cNvPr>
          <p:cNvSpPr>
            <a:spLocks noGrp="1"/>
          </p:cNvSpPr>
          <p:nvPr>
            <p:ph type="title"/>
          </p:nvPr>
        </p:nvSpPr>
        <p:spPr/>
        <p:txBody>
          <a:bodyPr/>
          <a:lstStyle/>
          <a:p>
            <a:r>
              <a:rPr lang="en-US" dirty="0"/>
              <a:t>Trip Planning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BB13D89-42E8-46E8-AA58-A9505278BD53}"/>
                  </a:ext>
                </a:extLst>
              </p:cNvPr>
              <p:cNvSpPr>
                <a:spLocks noGrp="1"/>
              </p:cNvSpPr>
              <p:nvPr>
                <p:ph idx="1"/>
              </p:nvPr>
            </p:nvSpPr>
            <p:spPr/>
            <p:txBody>
              <a:bodyPr>
                <a:normAutofit/>
              </a:bodyPr>
              <a:lstStyle/>
              <a:p>
                <a:r>
                  <a:rPr lang="en-US" dirty="0"/>
                  <a:t>Inductive Hypothesis: Suppose through the first </a:t>
                </a:r>
                <a14:m>
                  <m:oMath xmlns:m="http://schemas.openxmlformats.org/officeDocument/2006/math">
                    <m:r>
                      <a:rPr lang="en-US" b="0" i="1" smtClean="0">
                        <a:latin typeface="Cambria Math" panose="02040503050406030204" pitchFamily="18" charset="0"/>
                      </a:rPr>
                      <m:t>𝑘</m:t>
                    </m:r>
                  </m:oMath>
                </a14:m>
                <a:r>
                  <a:rPr lang="en-US" dirty="0"/>
                  <a:t> hotels,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farther along than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a:t>
                </a:r>
              </a:p>
              <a:p>
                <a:r>
                  <a:rPr lang="en-US" dirty="0"/>
                  <a:t>Inductive Step: </a:t>
                </a:r>
              </a:p>
              <a:p>
                <a:r>
                  <a:rPr lang="en-US" dirty="0"/>
                  <a:t>When we select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we can choose any hotel within 500 miles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everything less than 500 miles after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sub>
                    </m:sSub>
                  </m:oMath>
                </a14:m>
                <a:r>
                  <a:rPr lang="en-US" dirty="0"/>
                  <a:t> is also less than 500 miles after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sub>
                    </m:sSub>
                  </m:oMath>
                </a14:m>
                <a:r>
                  <a:rPr lang="en-US" dirty="0"/>
                  <a:t>. Since we take the farthest along hotel,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𝑔</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is at least as far along as </a:t>
                </a:r>
                <a14:m>
                  <m:oMath xmlns:m="http://schemas.openxmlformats.org/officeDocument/2006/math">
                    <m:r>
                      <a:rPr lang="en-US" b="0" i="1" smtClean="0">
                        <a:latin typeface="Cambria Math" panose="02040503050406030204" pitchFamily="18" charset="0"/>
                      </a:rPr>
                      <m:t>𝑂𝑃</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a:t>
                </a:r>
              </a:p>
            </p:txBody>
          </p:sp>
        </mc:Choice>
        <mc:Fallback>
          <p:sp>
            <p:nvSpPr>
              <p:cNvPr id="3" name="Content Placeholder 2">
                <a:extLst>
                  <a:ext uri="{FF2B5EF4-FFF2-40B4-BE49-F238E27FC236}">
                    <a16:creationId xmlns:a16="http://schemas.microsoft.com/office/drawing/2014/main" id="{6BB13D89-42E8-46E8-AA58-A9505278BD53}"/>
                  </a:ext>
                </a:extLst>
              </p:cNvPr>
              <p:cNvSpPr>
                <a:spLocks noGrp="1" noRot="1" noChangeAspect="1" noMove="1" noResize="1" noEditPoints="1" noAdjustHandles="1" noChangeArrowheads="1" noChangeShapeType="1" noTextEdit="1"/>
              </p:cNvSpPr>
              <p:nvPr>
                <p:ph idx="1"/>
              </p:nvPr>
            </p:nvSpPr>
            <p:spPr>
              <a:blipFill>
                <a:blip r:embed="rId2"/>
                <a:stretch>
                  <a:fillRect l="-708" t="-2138" r="-2015"/>
                </a:stretch>
              </a:blipFill>
            </p:spPr>
            <p:txBody>
              <a:bodyPr/>
              <a:lstStyle/>
              <a:p>
                <a:r>
                  <a:rPr lang="en-US">
                    <a:noFill/>
                  </a:rPr>
                  <a:t> </a:t>
                </a:r>
              </a:p>
            </p:txBody>
          </p:sp>
        </mc:Fallback>
      </mc:AlternateContent>
    </p:spTree>
    <p:extLst>
      <p:ext uri="{BB962C8B-B14F-4D97-AF65-F5344CB8AC3E}">
        <p14:creationId xmlns:p14="http://schemas.microsoft.com/office/powerpoint/2010/main" val="220437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119C2-60CA-4138-B23F-0C0AD023B637}"/>
              </a:ext>
            </a:extLst>
          </p:cNvPr>
          <p:cNvSpPr>
            <a:spLocks noGrp="1"/>
          </p:cNvSpPr>
          <p:nvPr>
            <p:ph type="title"/>
          </p:nvPr>
        </p:nvSpPr>
        <p:spPr/>
        <p:txBody>
          <a:bodyPr/>
          <a:lstStyle/>
          <a:p>
            <a:r>
              <a:rPr lang="en-US" dirty="0"/>
              <a:t>Greedy Algorithms</a:t>
            </a:r>
          </a:p>
        </p:txBody>
      </p:sp>
      <p:sp>
        <p:nvSpPr>
          <p:cNvPr id="3" name="Content Placeholder 2">
            <a:extLst>
              <a:ext uri="{FF2B5EF4-FFF2-40B4-BE49-F238E27FC236}">
                <a16:creationId xmlns:a16="http://schemas.microsoft.com/office/drawing/2014/main" id="{BFECDF09-669E-44D2-823D-66AF4BBDBF60}"/>
              </a:ext>
            </a:extLst>
          </p:cNvPr>
          <p:cNvSpPr>
            <a:spLocks noGrp="1"/>
          </p:cNvSpPr>
          <p:nvPr>
            <p:ph idx="1"/>
          </p:nvPr>
        </p:nvSpPr>
        <p:spPr/>
        <p:txBody>
          <a:bodyPr/>
          <a:lstStyle/>
          <a:p>
            <a:r>
              <a:rPr lang="en-US" dirty="0"/>
              <a:t>What’s a greedy algorithm?</a:t>
            </a:r>
          </a:p>
          <a:p>
            <a:endParaRPr lang="en-US" dirty="0"/>
          </a:p>
          <a:p>
            <a:r>
              <a:rPr lang="en-US" dirty="0"/>
              <a:t>An algorithm that builds a solution by:</a:t>
            </a:r>
          </a:p>
          <a:p>
            <a:r>
              <a:rPr lang="en-US" dirty="0"/>
              <a:t>Considering objects one at a time, in some </a:t>
            </a:r>
            <a:r>
              <a:rPr lang="en-US" b="1" dirty="0"/>
              <a:t>order</a:t>
            </a:r>
            <a:r>
              <a:rPr lang="en-US" dirty="0"/>
              <a:t>.</a:t>
            </a:r>
          </a:p>
          <a:p>
            <a:r>
              <a:rPr lang="en-US" dirty="0"/>
              <a:t>Using a </a:t>
            </a:r>
            <a:r>
              <a:rPr lang="en-US" b="1" dirty="0"/>
              <a:t>simple rule</a:t>
            </a:r>
            <a:r>
              <a:rPr lang="en-US" dirty="0"/>
              <a:t> to decide on each object.</a:t>
            </a:r>
          </a:p>
          <a:p>
            <a:r>
              <a:rPr lang="en-US" dirty="0"/>
              <a:t>Never goes back and changes its mind. </a:t>
            </a:r>
          </a:p>
        </p:txBody>
      </p:sp>
    </p:spTree>
    <p:extLst>
      <p:ext uri="{BB962C8B-B14F-4D97-AF65-F5344CB8AC3E}">
        <p14:creationId xmlns:p14="http://schemas.microsoft.com/office/powerpoint/2010/main" val="2205985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05797B-FF99-4263-90B2-F9E6F9EF7CFE}"/>
              </a:ext>
            </a:extLst>
          </p:cNvPr>
          <p:cNvSpPr>
            <a:spLocks noGrp="1"/>
          </p:cNvSpPr>
          <p:nvPr>
            <p:ph type="title"/>
          </p:nvPr>
        </p:nvSpPr>
        <p:spPr/>
        <p:txBody>
          <a:bodyPr/>
          <a:lstStyle/>
          <a:p>
            <a:r>
              <a:rPr lang="en-US" dirty="0"/>
              <a:t>Wrapping MSTs</a:t>
            </a:r>
          </a:p>
        </p:txBody>
      </p:sp>
      <p:sp>
        <p:nvSpPr>
          <p:cNvPr id="5" name="Text Placeholder 4">
            <a:extLst>
              <a:ext uri="{FF2B5EF4-FFF2-40B4-BE49-F238E27FC236}">
                <a16:creationId xmlns:a16="http://schemas.microsoft.com/office/drawing/2014/main" id="{2CD85433-41B9-4194-82BC-1B979481D1C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868593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EB37D2B-078E-4D85-8271-3E3943C62D47}"/>
              </a:ext>
            </a:extLst>
          </p:cNvPr>
          <p:cNvSpPr>
            <a:spLocks noGrp="1"/>
          </p:cNvSpPr>
          <p:nvPr>
            <p:ph type="title"/>
          </p:nvPr>
        </p:nvSpPr>
        <p:spPr/>
        <p:txBody>
          <a:bodyPr/>
          <a:lstStyle/>
          <a:p>
            <a:r>
              <a:rPr lang="en-US" dirty="0"/>
              <a:t>Other MST Algorithms</a:t>
            </a:r>
          </a:p>
        </p:txBody>
      </p:sp>
      <p:sp>
        <p:nvSpPr>
          <p:cNvPr id="5" name="Content Placeholder 4">
            <a:extLst>
              <a:ext uri="{FF2B5EF4-FFF2-40B4-BE49-F238E27FC236}">
                <a16:creationId xmlns:a16="http://schemas.microsoft.com/office/drawing/2014/main" id="{9C5A2CF7-D8CA-4DF8-93E4-FDF5652986F0}"/>
              </a:ext>
            </a:extLst>
          </p:cNvPr>
          <p:cNvSpPr>
            <a:spLocks noGrp="1"/>
          </p:cNvSpPr>
          <p:nvPr>
            <p:ph idx="1"/>
          </p:nvPr>
        </p:nvSpPr>
        <p:spPr/>
        <p:txBody>
          <a:bodyPr/>
          <a:lstStyle/>
          <a:p>
            <a:r>
              <a:rPr lang="en-US" dirty="0"/>
              <a:t>You know Prim’s and Kruskal’s already.</a:t>
            </a:r>
          </a:p>
          <a:p>
            <a:r>
              <a:rPr lang="en-US" dirty="0"/>
              <a:t>Option 3: Reverse-Delete algorithm</a:t>
            </a:r>
          </a:p>
          <a:p>
            <a:r>
              <a:rPr lang="en-US" dirty="0"/>
              <a:t>Start from the full graph</a:t>
            </a:r>
          </a:p>
          <a:p>
            <a:r>
              <a:rPr lang="en-US" dirty="0"/>
              <a:t>Sort edges in </a:t>
            </a:r>
            <a:r>
              <a:rPr lang="en-US" b="1" dirty="0"/>
              <a:t>decreasing </a:t>
            </a:r>
            <a:r>
              <a:rPr lang="en-US" dirty="0"/>
              <a:t>order, </a:t>
            </a:r>
            <a:r>
              <a:rPr lang="en-US" dirty="0">
                <a:solidFill>
                  <a:srgbClr val="FF0000"/>
                </a:solidFill>
              </a:rPr>
              <a:t>delete </a:t>
            </a:r>
            <a:r>
              <a:rPr lang="en-US" dirty="0"/>
              <a:t>an edge if it won’t disconnect the graph. </a:t>
            </a:r>
          </a:p>
          <a:p>
            <a:endParaRPr lang="en-US" dirty="0"/>
          </a:p>
          <a:p>
            <a:r>
              <a:rPr lang="en-US" dirty="0"/>
              <a:t>NOT practical (Prim’s and Kruskal’s are at least as fast, and conceptually easier), but fun fact!</a:t>
            </a:r>
          </a:p>
          <a:p>
            <a:endParaRPr lang="en-US" dirty="0"/>
          </a:p>
        </p:txBody>
      </p:sp>
    </p:spTree>
    <p:extLst>
      <p:ext uri="{BB962C8B-B14F-4D97-AF65-F5344CB8AC3E}">
        <p14:creationId xmlns:p14="http://schemas.microsoft.com/office/powerpoint/2010/main" val="984011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C216-D85F-44C8-982C-291F03C8BB0E}"/>
              </a:ext>
            </a:extLst>
          </p:cNvPr>
          <p:cNvSpPr>
            <a:spLocks noGrp="1"/>
          </p:cNvSpPr>
          <p:nvPr>
            <p:ph type="title"/>
          </p:nvPr>
        </p:nvSpPr>
        <p:spPr/>
        <p:txBody>
          <a:bodyPr/>
          <a:lstStyle/>
          <a:p>
            <a:r>
              <a:rPr lang="en-US" dirty="0"/>
              <a:t>Other MST Algorithms</a:t>
            </a:r>
          </a:p>
        </p:txBody>
      </p:sp>
      <p:sp>
        <p:nvSpPr>
          <p:cNvPr id="3" name="Content Placeholder 2">
            <a:extLst>
              <a:ext uri="{FF2B5EF4-FFF2-40B4-BE49-F238E27FC236}">
                <a16:creationId xmlns:a16="http://schemas.microsoft.com/office/drawing/2014/main" id="{EE71B316-595E-49FE-B11A-C8EB00BE5B15}"/>
              </a:ext>
            </a:extLst>
          </p:cNvPr>
          <p:cNvSpPr>
            <a:spLocks noGrp="1"/>
          </p:cNvSpPr>
          <p:nvPr>
            <p:ph idx="1"/>
          </p:nvPr>
        </p:nvSpPr>
        <p:spPr/>
        <p:txBody>
          <a:bodyPr/>
          <a:lstStyle/>
          <a:p>
            <a:r>
              <a:rPr lang="en-US" dirty="0"/>
              <a:t>How would you prove Reverse-Delete works?</a:t>
            </a:r>
          </a:p>
          <a:p>
            <a:endParaRPr lang="en-US" dirty="0"/>
          </a:p>
          <a:p>
            <a:r>
              <a:rPr lang="en-US" dirty="0"/>
              <a:t>Structural Proof?</a:t>
            </a:r>
          </a:p>
          <a:p>
            <a:r>
              <a:rPr lang="en-US" dirty="0"/>
              <a:t>Exchange Argument?</a:t>
            </a:r>
          </a:p>
          <a:p>
            <a:r>
              <a:rPr lang="en-US" dirty="0"/>
              <a:t>Greedy Stays Ahead?</a:t>
            </a:r>
          </a:p>
          <a:p>
            <a:endParaRPr lang="en-US" dirty="0"/>
          </a:p>
        </p:txBody>
      </p:sp>
      <p:sp>
        <p:nvSpPr>
          <p:cNvPr id="4" name="Rectangle 3">
            <a:extLst>
              <a:ext uri="{FF2B5EF4-FFF2-40B4-BE49-F238E27FC236}">
                <a16:creationId xmlns:a16="http://schemas.microsoft.com/office/drawing/2014/main" id="{3438A9DD-9A4C-4FB3-BCB4-4DF56860EF8C}"/>
              </a:ext>
            </a:extLst>
          </p:cNvPr>
          <p:cNvSpPr/>
          <p:nvPr/>
        </p:nvSpPr>
        <p:spPr>
          <a:xfrm>
            <a:off x="394005" y="4363091"/>
            <a:ext cx="5402481" cy="2062103"/>
          </a:xfrm>
          <a:prstGeom prst="rect">
            <a:avLst/>
          </a:prstGeom>
          <a:ln w="19050">
            <a:solidFill>
              <a:schemeClr val="accent1"/>
            </a:solidFill>
          </a:ln>
        </p:spPr>
        <p:txBody>
          <a:bodyPr wrap="square">
            <a:spAutoFit/>
          </a:bodyPr>
          <a:lstStyle/>
          <a:p>
            <a:r>
              <a:rPr lang="en-US" dirty="0"/>
              <a:t>Introduce yourselves!</a:t>
            </a:r>
          </a:p>
          <a:p>
            <a:pPr lvl="1"/>
            <a:r>
              <a:rPr lang="en-US" dirty="0"/>
              <a:t>If you can turn your video on, please do.</a:t>
            </a:r>
          </a:p>
          <a:p>
            <a:pPr lvl="1"/>
            <a:r>
              <a:rPr lang="en-US" dirty="0"/>
              <a:t>If you can’t, please unmute and say hi.</a:t>
            </a:r>
          </a:p>
          <a:p>
            <a:pPr lvl="1"/>
            <a:r>
              <a:rPr lang="en-US" dirty="0"/>
              <a:t>If you can’t do either, say “hi” in chat.</a:t>
            </a:r>
          </a:p>
          <a:p>
            <a:pPr lvl="1"/>
            <a:r>
              <a:rPr lang="en-US" sz="2800" dirty="0"/>
              <a:t>Choose someone to share screen, showing this pdf.</a:t>
            </a:r>
          </a:p>
        </p:txBody>
      </p:sp>
      <p:sp>
        <p:nvSpPr>
          <p:cNvPr id="5" name="Rounded Rectangle 4">
            <a:extLst>
              <a:ext uri="{FF2B5EF4-FFF2-40B4-BE49-F238E27FC236}">
                <a16:creationId xmlns:a16="http://schemas.microsoft.com/office/drawing/2014/main" id="{51902EFF-0BFA-43C8-9559-C1B0FD1CAC75}"/>
              </a:ext>
            </a:extLst>
          </p:cNvPr>
          <p:cNvSpPr/>
          <p:nvPr/>
        </p:nvSpPr>
        <p:spPr>
          <a:xfrm>
            <a:off x="6360017" y="4724971"/>
            <a:ext cx="5001009" cy="1634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Fill out the poll everywhere for Activity Credit!</a:t>
            </a:r>
          </a:p>
          <a:p>
            <a:pPr algn="ctr"/>
            <a:r>
              <a:rPr lang="en-US" sz="2400" dirty="0"/>
              <a:t>Go to pollev.com/cse417 and login with your UW identity</a:t>
            </a:r>
          </a:p>
        </p:txBody>
      </p:sp>
    </p:spTree>
    <p:extLst>
      <p:ext uri="{BB962C8B-B14F-4D97-AF65-F5344CB8AC3E}">
        <p14:creationId xmlns:p14="http://schemas.microsoft.com/office/powerpoint/2010/main" val="3265141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0F3C-6EA1-4309-997E-4E118FFB85A0}"/>
              </a:ext>
            </a:extLst>
          </p:cNvPr>
          <p:cNvSpPr>
            <a:spLocks noGrp="1"/>
          </p:cNvSpPr>
          <p:nvPr>
            <p:ph type="title"/>
          </p:nvPr>
        </p:nvSpPr>
        <p:spPr/>
        <p:txBody>
          <a:bodyPr/>
          <a:lstStyle/>
          <a:p>
            <a:r>
              <a:rPr lang="en-US" dirty="0"/>
              <a:t>Other MST Algorithms</a:t>
            </a:r>
          </a:p>
        </p:txBody>
      </p:sp>
      <p:sp>
        <p:nvSpPr>
          <p:cNvPr id="3" name="Content Placeholder 2">
            <a:extLst>
              <a:ext uri="{FF2B5EF4-FFF2-40B4-BE49-F238E27FC236}">
                <a16:creationId xmlns:a16="http://schemas.microsoft.com/office/drawing/2014/main" id="{B84262DE-8442-4763-B246-7A0AA16BF109}"/>
              </a:ext>
            </a:extLst>
          </p:cNvPr>
          <p:cNvSpPr>
            <a:spLocks noGrp="1"/>
          </p:cNvSpPr>
          <p:nvPr>
            <p:ph idx="1"/>
          </p:nvPr>
        </p:nvSpPr>
        <p:spPr/>
        <p:txBody>
          <a:bodyPr/>
          <a:lstStyle/>
          <a:p>
            <a:r>
              <a:rPr lang="en-US" dirty="0"/>
              <a:t>Option 4: </a:t>
            </a:r>
            <a:r>
              <a:rPr lang="en-US" dirty="0" err="1"/>
              <a:t>Boruvka’s</a:t>
            </a:r>
            <a:r>
              <a:rPr lang="en-US" dirty="0"/>
              <a:t> Algorithm (also called </a:t>
            </a:r>
            <a:r>
              <a:rPr lang="en-US" dirty="0" err="1"/>
              <a:t>Sollin’s</a:t>
            </a:r>
            <a:r>
              <a:rPr lang="en-US" dirty="0"/>
              <a:t> Algorithm)</a:t>
            </a:r>
          </a:p>
          <a:p>
            <a:r>
              <a:rPr lang="en-US" dirty="0"/>
              <a:t>Start with empty graph, use BFS to find lightest edge leaving each component. </a:t>
            </a:r>
          </a:p>
          <a:p>
            <a:r>
              <a:rPr lang="en-US" dirty="0"/>
              <a:t>Add ALL such edges found (they’re all safe edges)</a:t>
            </a:r>
          </a:p>
          <a:p>
            <a:r>
              <a:rPr lang="en-US" dirty="0"/>
              <a:t>Recurse until the graph is all one component (i.e. a tree)</a:t>
            </a:r>
          </a:p>
          <a:p>
            <a:endParaRPr lang="en-US" dirty="0"/>
          </a:p>
          <a:p>
            <a:r>
              <a:rPr lang="en-US" dirty="0"/>
              <a:t>Consider it for your practical applications! </a:t>
            </a:r>
          </a:p>
          <a:p>
            <a:r>
              <a:rPr lang="en-US" dirty="0"/>
              <a:t>It naturally parallelizes (unlike the other MST algorithms), </a:t>
            </a:r>
          </a:p>
          <a:p>
            <a:r>
              <a:rPr lang="en-US" dirty="0"/>
              <a:t>Has same worst case running time as Prim’s/Kruskal’s!</a:t>
            </a:r>
          </a:p>
        </p:txBody>
      </p:sp>
    </p:spTree>
    <p:extLst>
      <p:ext uri="{BB962C8B-B14F-4D97-AF65-F5344CB8AC3E}">
        <p14:creationId xmlns:p14="http://schemas.microsoft.com/office/powerpoint/2010/main" val="2070858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664CA-EB9D-4301-B48C-E69D03C11E65}"/>
              </a:ext>
            </a:extLst>
          </p:cNvPr>
          <p:cNvSpPr>
            <a:spLocks noGrp="1"/>
          </p:cNvSpPr>
          <p:nvPr>
            <p:ph type="title"/>
          </p:nvPr>
        </p:nvSpPr>
        <p:spPr/>
        <p:txBody>
          <a:bodyPr/>
          <a:lstStyle/>
          <a:p>
            <a:r>
              <a:rPr lang="en-US" dirty="0"/>
              <a:t>More Greedy</a:t>
            </a:r>
          </a:p>
        </p:txBody>
      </p:sp>
      <p:sp>
        <p:nvSpPr>
          <p:cNvPr id="3" name="Text Placeholder 2">
            <a:extLst>
              <a:ext uri="{FF2B5EF4-FFF2-40B4-BE49-F238E27FC236}">
                <a16:creationId xmlns:a16="http://schemas.microsoft.com/office/drawing/2014/main" id="{203D064D-F718-43F1-A71B-C0ABA810028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418896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17EA2-ED7F-424A-B109-7C3FC21B2527}"/>
              </a:ext>
            </a:extLst>
          </p:cNvPr>
          <p:cNvSpPr>
            <a:spLocks noGrp="1"/>
          </p:cNvSpPr>
          <p:nvPr>
            <p:ph type="title"/>
          </p:nvPr>
        </p:nvSpPr>
        <p:spPr/>
        <p:txBody>
          <a:bodyPr/>
          <a:lstStyle/>
          <a:p>
            <a:r>
              <a:rPr lang="en-US" dirty="0"/>
              <a:t>Change-Making</a:t>
            </a:r>
          </a:p>
        </p:txBody>
      </p:sp>
      <p:sp>
        <p:nvSpPr>
          <p:cNvPr id="5" name="Content Placeholder 4">
            <a:extLst>
              <a:ext uri="{FF2B5EF4-FFF2-40B4-BE49-F238E27FC236}">
                <a16:creationId xmlns:a16="http://schemas.microsoft.com/office/drawing/2014/main" id="{65A10B47-3416-4F5F-94A9-93672B01C31D}"/>
              </a:ext>
            </a:extLst>
          </p:cNvPr>
          <p:cNvSpPr>
            <a:spLocks noGrp="1"/>
          </p:cNvSpPr>
          <p:nvPr>
            <p:ph idx="1"/>
          </p:nvPr>
        </p:nvSpPr>
        <p:spPr/>
        <p:txBody>
          <a:bodyPr/>
          <a:lstStyle/>
          <a:p>
            <a:r>
              <a:rPr lang="en-US" dirty="0"/>
              <a:t>Suppose you need to “make change” with the fewest number of coins possible. </a:t>
            </a:r>
          </a:p>
          <a:p>
            <a:r>
              <a:rPr lang="en-US" dirty="0"/>
              <a:t>Greedy algorithm:</a:t>
            </a:r>
          </a:p>
          <a:p>
            <a:r>
              <a:rPr lang="en-US" dirty="0">
                <a:solidFill>
                  <a:schemeClr val="accent2"/>
                </a:solidFill>
              </a:rPr>
              <a:t>Take the biggest coin less than the change remaining.</a:t>
            </a:r>
          </a:p>
          <a:p>
            <a:endParaRPr lang="en-US" dirty="0"/>
          </a:p>
          <a:p>
            <a:r>
              <a:rPr lang="en-US" dirty="0"/>
              <a:t>Is the greedy algorithm optimal if you have </a:t>
            </a:r>
          </a:p>
          <a:p>
            <a:r>
              <a:rPr lang="en-US" dirty="0"/>
              <a:t>1 cent coins, 10 cent coins, and 15 cent coins? </a:t>
            </a:r>
          </a:p>
        </p:txBody>
      </p:sp>
    </p:spTree>
    <p:extLst>
      <p:ext uri="{BB962C8B-B14F-4D97-AF65-F5344CB8AC3E}">
        <p14:creationId xmlns:p14="http://schemas.microsoft.com/office/powerpoint/2010/main" val="35683222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599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6BFF3-A39C-41EF-B218-EDA5612E007C}"/>
              </a:ext>
            </a:extLst>
          </p:cNvPr>
          <p:cNvSpPr>
            <a:spLocks noGrp="1"/>
          </p:cNvSpPr>
          <p:nvPr>
            <p:ph type="title"/>
          </p:nvPr>
        </p:nvSpPr>
        <p:spPr/>
        <p:txBody>
          <a:bodyPr/>
          <a:lstStyle/>
          <a:p>
            <a:r>
              <a:rPr lang="en-US" dirty="0"/>
              <a:t>Greedy Algorithms</a:t>
            </a:r>
          </a:p>
        </p:txBody>
      </p:sp>
      <p:sp>
        <p:nvSpPr>
          <p:cNvPr id="6" name="Text Placeholder 5">
            <a:extLst>
              <a:ext uri="{FF2B5EF4-FFF2-40B4-BE49-F238E27FC236}">
                <a16:creationId xmlns:a16="http://schemas.microsoft.com/office/drawing/2014/main" id="{60B16E49-4706-477B-B6FB-05E69B250AE6}"/>
              </a:ext>
            </a:extLst>
          </p:cNvPr>
          <p:cNvSpPr>
            <a:spLocks noGrp="1"/>
          </p:cNvSpPr>
          <p:nvPr>
            <p:ph type="body" idx="1"/>
          </p:nvPr>
        </p:nvSpPr>
        <p:spPr/>
        <p:txBody>
          <a:bodyPr/>
          <a:lstStyle/>
          <a:p>
            <a:r>
              <a:rPr lang="en-US" dirty="0"/>
              <a:t>Pros</a:t>
            </a:r>
          </a:p>
        </p:txBody>
      </p:sp>
      <p:sp>
        <p:nvSpPr>
          <p:cNvPr id="7" name="Content Placeholder 6">
            <a:extLst>
              <a:ext uri="{FF2B5EF4-FFF2-40B4-BE49-F238E27FC236}">
                <a16:creationId xmlns:a16="http://schemas.microsoft.com/office/drawing/2014/main" id="{FE59DD5F-21B2-4D7F-B9F4-6F7767A43CF4}"/>
              </a:ext>
            </a:extLst>
          </p:cNvPr>
          <p:cNvSpPr>
            <a:spLocks noGrp="1"/>
          </p:cNvSpPr>
          <p:nvPr>
            <p:ph sz="half" idx="13"/>
          </p:nvPr>
        </p:nvSpPr>
        <p:spPr/>
        <p:txBody>
          <a:bodyPr/>
          <a:lstStyle/>
          <a:p>
            <a:r>
              <a:rPr lang="en-US" dirty="0"/>
              <a:t>Simple</a:t>
            </a:r>
          </a:p>
          <a:p>
            <a:endParaRPr lang="en-US" dirty="0"/>
          </a:p>
          <a:p>
            <a:endParaRPr lang="en-US" dirty="0"/>
          </a:p>
        </p:txBody>
      </p:sp>
      <p:sp>
        <p:nvSpPr>
          <p:cNvPr id="8" name="Text Placeholder 7">
            <a:extLst>
              <a:ext uri="{FF2B5EF4-FFF2-40B4-BE49-F238E27FC236}">
                <a16:creationId xmlns:a16="http://schemas.microsoft.com/office/drawing/2014/main" id="{480CD3E0-0B0A-4F10-8EF3-9E49862FAFA6}"/>
              </a:ext>
            </a:extLst>
          </p:cNvPr>
          <p:cNvSpPr>
            <a:spLocks noGrp="1"/>
          </p:cNvSpPr>
          <p:nvPr>
            <p:ph type="body" idx="14"/>
          </p:nvPr>
        </p:nvSpPr>
        <p:spPr/>
        <p:txBody>
          <a:bodyPr/>
          <a:lstStyle/>
          <a:p>
            <a:r>
              <a:rPr lang="en-US" dirty="0"/>
              <a:t>Cons</a:t>
            </a:r>
          </a:p>
        </p:txBody>
      </p:sp>
      <p:sp>
        <p:nvSpPr>
          <p:cNvPr id="9" name="Content Placeholder 8">
            <a:extLst>
              <a:ext uri="{FF2B5EF4-FFF2-40B4-BE49-F238E27FC236}">
                <a16:creationId xmlns:a16="http://schemas.microsoft.com/office/drawing/2014/main" id="{57FC6177-2BE6-4406-AD21-1CF03887CE3A}"/>
              </a:ext>
            </a:extLst>
          </p:cNvPr>
          <p:cNvSpPr>
            <a:spLocks noGrp="1"/>
          </p:cNvSpPr>
          <p:nvPr>
            <p:ph sz="half" idx="15"/>
          </p:nvPr>
        </p:nvSpPr>
        <p:spPr/>
        <p:txBody>
          <a:bodyPr/>
          <a:lstStyle/>
          <a:p>
            <a:r>
              <a:rPr lang="en-US" dirty="0"/>
              <a:t>Rarely correct</a:t>
            </a:r>
          </a:p>
          <a:p>
            <a:endParaRPr lang="en-US" dirty="0"/>
          </a:p>
          <a:p>
            <a:r>
              <a:rPr lang="en-US" dirty="0"/>
              <a:t>Often multiple equally intuitive options</a:t>
            </a:r>
          </a:p>
          <a:p>
            <a:endParaRPr lang="en-US" dirty="0"/>
          </a:p>
          <a:p>
            <a:r>
              <a:rPr lang="en-US" dirty="0"/>
              <a:t>Hard to prove correct</a:t>
            </a:r>
          </a:p>
          <a:p>
            <a:pPr lvl="1"/>
            <a:r>
              <a:rPr lang="en-US" dirty="0"/>
              <a:t>Usually need a fancy “structural result”</a:t>
            </a:r>
          </a:p>
          <a:p>
            <a:pPr lvl="1"/>
            <a:r>
              <a:rPr lang="en-US" dirty="0"/>
              <a:t>Or complicated proof by contradiction</a:t>
            </a:r>
          </a:p>
          <a:p>
            <a:pPr lvl="1"/>
            <a:endParaRPr lang="en-US" dirty="0"/>
          </a:p>
        </p:txBody>
      </p:sp>
      <p:sp>
        <p:nvSpPr>
          <p:cNvPr id="10" name="TextBox 9">
            <a:extLst>
              <a:ext uri="{FF2B5EF4-FFF2-40B4-BE49-F238E27FC236}">
                <a16:creationId xmlns:a16="http://schemas.microsoft.com/office/drawing/2014/main" id="{8D60E4FD-597F-43A9-9B43-0A32EA06DEA3}"/>
              </a:ext>
            </a:extLst>
          </p:cNvPr>
          <p:cNvSpPr txBox="1"/>
          <p:nvPr/>
        </p:nvSpPr>
        <p:spPr>
          <a:xfrm rot="10800000" flipH="1" flipV="1">
            <a:off x="3672058" y="3946290"/>
            <a:ext cx="2423942" cy="954107"/>
          </a:xfrm>
          <a:prstGeom prst="rect">
            <a:avLst/>
          </a:prstGeom>
          <a:noFill/>
          <a:ln w="28575">
            <a:solidFill>
              <a:schemeClr val="accent2"/>
            </a:solidFill>
          </a:ln>
        </p:spPr>
        <p:txBody>
          <a:bodyPr wrap="square" rtlCol="0">
            <a:spAutoFit/>
          </a:bodyPr>
          <a:lstStyle/>
          <a:p>
            <a:r>
              <a:rPr lang="en-US" sz="2800" dirty="0">
                <a:latin typeface="Segoe UI Semilight" panose="020B0402040204020203" pitchFamily="34" charset="0"/>
                <a:cs typeface="Segoe UI Semilight" panose="020B0402040204020203" pitchFamily="34" charset="0"/>
              </a:rPr>
              <a:t>Need to focus on proofs!</a:t>
            </a:r>
          </a:p>
        </p:txBody>
      </p:sp>
    </p:spTree>
    <p:extLst>
      <p:ext uri="{BB962C8B-B14F-4D97-AF65-F5344CB8AC3E}">
        <p14:creationId xmlns:p14="http://schemas.microsoft.com/office/powerpoint/2010/main" val="143521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lots of ideas work! </a:t>
            </a:r>
          </a:p>
          <a:p>
            <a:r>
              <a:rPr lang="en-US" dirty="0"/>
              <a:t>It’s not fine here.</a:t>
            </a:r>
          </a:p>
          <a:p>
            <a:endParaRPr lang="en-US" dirty="0"/>
          </a:p>
          <a:p>
            <a:r>
              <a:rPr lang="en-US" dirty="0"/>
              <a:t>As a first step – try to find counter-examples </a:t>
            </a:r>
            <a:r>
              <a:rPr lang="en-US"/>
              <a:t>to narrow down</a:t>
            </a:r>
            <a:endParaRPr lang="en-US" dirty="0"/>
          </a:p>
        </p:txBody>
      </p:sp>
    </p:spTree>
    <p:extLst>
      <p:ext uri="{BB962C8B-B14F-4D97-AF65-F5344CB8AC3E}">
        <p14:creationId xmlns:p14="http://schemas.microsoft.com/office/powerpoint/2010/main" val="2265055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94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928851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80324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08229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AC4A1E8-6B42-4A82-8982-F8CBE588F797}"/>
              </a:ext>
            </a:extLst>
          </p:cNvPr>
          <p:cNvSpPr>
            <a:spLocks noGrp="1"/>
          </p:cNvSpPr>
          <p:nvPr>
            <p:ph type="title"/>
          </p:nvPr>
        </p:nvSpPr>
        <p:spPr/>
        <p:txBody>
          <a:bodyPr/>
          <a:lstStyle/>
          <a:p>
            <a:r>
              <a:rPr lang="en-US" dirty="0"/>
              <a:t>Three Proof Techniques</a:t>
            </a:r>
          </a:p>
        </p:txBody>
      </p:sp>
      <p:sp>
        <p:nvSpPr>
          <p:cNvPr id="8" name="Content Placeholder 7">
            <a:extLst>
              <a:ext uri="{FF2B5EF4-FFF2-40B4-BE49-F238E27FC236}">
                <a16:creationId xmlns:a16="http://schemas.microsoft.com/office/drawing/2014/main" id="{04133EE3-EDEC-4E82-AA94-CFD8A402DABC}"/>
              </a:ext>
            </a:extLst>
          </p:cNvPr>
          <p:cNvSpPr>
            <a:spLocks noGrp="1"/>
          </p:cNvSpPr>
          <p:nvPr>
            <p:ph idx="1"/>
          </p:nvPr>
        </p:nvSpPr>
        <p:spPr/>
        <p:txBody>
          <a:bodyPr/>
          <a:lstStyle/>
          <a:p>
            <a:r>
              <a:rPr lang="en-US" dirty="0"/>
              <a:t>“Structural result” – the best solution </a:t>
            </a:r>
            <a:r>
              <a:rPr lang="en-US" b="1" dirty="0"/>
              <a:t>must </a:t>
            </a:r>
            <a:r>
              <a:rPr lang="en-US" dirty="0"/>
              <a:t>look like this, and the algorithm produces something that looks like this.</a:t>
            </a:r>
          </a:p>
          <a:p>
            <a:r>
              <a:rPr lang="en-US" dirty="0"/>
              <a:t>Greedy stays ahead – greedy is always at least as good as any other algorithm.</a:t>
            </a:r>
          </a:p>
          <a:p>
            <a:r>
              <a:rPr lang="en-US" dirty="0"/>
              <a:t>Exchange – Contradiction proof, suppose we swapped in an element from the (hypothetical) “better” solution.</a:t>
            </a:r>
          </a:p>
        </p:txBody>
      </p:sp>
      <p:sp>
        <p:nvSpPr>
          <p:cNvPr id="2" name="TextBox 1">
            <a:extLst>
              <a:ext uri="{FF2B5EF4-FFF2-40B4-BE49-F238E27FC236}">
                <a16:creationId xmlns:a16="http://schemas.microsoft.com/office/drawing/2014/main" id="{2C6AB3CF-DA68-48FB-A451-E9FA4422750E}"/>
              </a:ext>
            </a:extLst>
          </p:cNvPr>
          <p:cNvSpPr txBox="1"/>
          <p:nvPr/>
        </p:nvSpPr>
        <p:spPr>
          <a:xfrm>
            <a:off x="833377" y="4734046"/>
            <a:ext cx="10833904" cy="954107"/>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Where to start? With some greedy algorithms you’ve already seen. </a:t>
            </a:r>
          </a:p>
          <a:p>
            <a:r>
              <a:rPr lang="en-US" sz="2800" dirty="0">
                <a:latin typeface="Segoe UI Semilight" panose="020B0402040204020203" pitchFamily="34" charset="0"/>
                <a:cs typeface="Segoe UI Semilight" panose="020B0402040204020203" pitchFamily="34" charset="0"/>
              </a:rPr>
              <a:t>Minimum Spanning Trees!</a:t>
            </a:r>
          </a:p>
        </p:txBody>
      </p:sp>
    </p:spTree>
    <p:extLst>
      <p:ext uri="{BB962C8B-B14F-4D97-AF65-F5344CB8AC3E}">
        <p14:creationId xmlns:p14="http://schemas.microsoft.com/office/powerpoint/2010/main" val="2692482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pPr marL="0" indent="0">
                  <a:buNone/>
                </a:pPr>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p:txBody>
          </p:sp>
        </mc:Choice>
        <mc:Fallback>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2138"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6" y="3846890"/>
            <a:ext cx="532776"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She knows how much it would cost to lay electric wires between any pair of cities, and wants the cheapest way to make sure electricity from the plant to every city.</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1362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p:txBody>
          <a:bodyPr>
            <a:normAutofit/>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p:txBody>
      </p:sp>
      <p:sp>
        <p:nvSpPr>
          <p:cNvPr id="77" name="Rectangle 76">
            <a:extLst>
              <a:ext uri="{FF2B5EF4-FFF2-40B4-BE49-F238E27FC236}">
                <a16:creationId xmlns:a16="http://schemas.microsoft.com/office/drawing/2014/main" id="{50C0946E-D883-404D-B5E2-B197C51FF750}"/>
              </a:ext>
            </a:extLst>
          </p:cNvPr>
          <p:cNvSpPr/>
          <p:nvPr/>
        </p:nvSpPr>
        <p:spPr>
          <a:xfrm>
            <a:off x="642131" y="3330290"/>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8" name="Rectangle 77">
            <a:extLst>
              <a:ext uri="{FF2B5EF4-FFF2-40B4-BE49-F238E27FC236}">
                <a16:creationId xmlns:a16="http://schemas.microsoft.com/office/drawing/2014/main" id="{FE15F618-2850-4E96-8A9F-B1DC214C5160}"/>
              </a:ext>
            </a:extLst>
          </p:cNvPr>
          <p:cNvSpPr/>
          <p:nvPr/>
        </p:nvSpPr>
        <p:spPr>
          <a:xfrm>
            <a:off x="642131" y="333029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spTree>
    <p:extLst>
      <p:ext uri="{BB962C8B-B14F-4D97-AF65-F5344CB8AC3E}">
        <p14:creationId xmlns:p14="http://schemas.microsoft.com/office/powerpoint/2010/main" val="27390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7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622C7-9A3A-4C17-B11E-75E386FEAD6B}"/>
              </a:ext>
            </a:extLst>
          </p:cNvPr>
          <p:cNvSpPr>
            <a:spLocks noGrp="1"/>
          </p:cNvSpPr>
          <p:nvPr>
            <p:ph type="title"/>
          </p:nvPr>
        </p:nvSpPr>
        <p:spPr/>
        <p:txBody>
          <a:bodyPr/>
          <a:lstStyle/>
          <a:p>
            <a:r>
              <a:rPr lang="en-US" dirty="0"/>
              <a:t>Greedy MST algorithms</a:t>
            </a:r>
          </a:p>
        </p:txBody>
      </p:sp>
      <p:sp>
        <p:nvSpPr>
          <p:cNvPr id="3" name="Content Placeholder 2">
            <a:extLst>
              <a:ext uri="{FF2B5EF4-FFF2-40B4-BE49-F238E27FC236}">
                <a16:creationId xmlns:a16="http://schemas.microsoft.com/office/drawing/2014/main" id="{B29A444B-63AE-44B4-89C4-8CAF12E61430}"/>
              </a:ext>
            </a:extLst>
          </p:cNvPr>
          <p:cNvSpPr>
            <a:spLocks noGrp="1"/>
          </p:cNvSpPr>
          <p:nvPr>
            <p:ph idx="1"/>
          </p:nvPr>
        </p:nvSpPr>
        <p:spPr/>
        <p:txBody>
          <a:bodyPr/>
          <a:lstStyle/>
          <a:p>
            <a:r>
              <a:rPr lang="en-US" dirty="0"/>
              <a:t>You’ve seen two algorithms for MSTs</a:t>
            </a:r>
          </a:p>
          <a:p>
            <a:r>
              <a:rPr lang="en-US" b="1" dirty="0"/>
              <a:t>Kruskal’s Algorithm</a:t>
            </a:r>
            <a:r>
              <a:rPr lang="en-US" dirty="0"/>
              <a:t>:</a:t>
            </a:r>
          </a:p>
          <a:p>
            <a:r>
              <a:rPr lang="en-US" b="1" dirty="0"/>
              <a:t>Order</a:t>
            </a:r>
            <a:r>
              <a:rPr lang="en-US" dirty="0"/>
              <a:t>: Sort the edges in increasing weight order</a:t>
            </a:r>
          </a:p>
          <a:p>
            <a:r>
              <a:rPr lang="en-US" b="1" dirty="0"/>
              <a:t>Rule: </a:t>
            </a:r>
            <a:r>
              <a:rPr lang="en-US" dirty="0"/>
              <a:t>If connect new vertices (doesn’t form a cycle), add the edge.</a:t>
            </a:r>
          </a:p>
          <a:p>
            <a:endParaRPr lang="en-US" b="1" dirty="0"/>
          </a:p>
          <a:p>
            <a:r>
              <a:rPr lang="en-US" b="1" dirty="0"/>
              <a:t>Prim’s Algorithm:</a:t>
            </a:r>
          </a:p>
          <a:p>
            <a:r>
              <a:rPr lang="en-US" b="1" dirty="0"/>
              <a:t>Order: </a:t>
            </a:r>
            <a:r>
              <a:rPr lang="en-US" dirty="0"/>
              <a:t>lightest weight edge that adds a new vertex to our current component</a:t>
            </a:r>
          </a:p>
          <a:p>
            <a:r>
              <a:rPr lang="en-US" b="1" dirty="0"/>
              <a:t>Rule: </a:t>
            </a:r>
            <a:r>
              <a:rPr lang="en-US" dirty="0"/>
              <a:t>Just add it!</a:t>
            </a:r>
            <a:endParaRPr lang="en-US" b="1" dirty="0"/>
          </a:p>
        </p:txBody>
      </p:sp>
    </p:spTree>
    <p:extLst>
      <p:ext uri="{BB962C8B-B14F-4D97-AF65-F5344CB8AC3E}">
        <p14:creationId xmlns:p14="http://schemas.microsoft.com/office/powerpoint/2010/main" val="22866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Tree>
    <p:extLst>
      <p:ext uri="{BB962C8B-B14F-4D97-AF65-F5344CB8AC3E}">
        <p14:creationId xmlns:p14="http://schemas.microsoft.com/office/powerpoint/2010/main" val="2239415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docProps/app.xml><?xml version="1.0" encoding="utf-8"?>
<Properties xmlns="http://schemas.openxmlformats.org/officeDocument/2006/extended-properties" xmlns:vt="http://schemas.openxmlformats.org/officeDocument/2006/docPropsVTypes">
  <Template>417_template</Template>
  <TotalTime>2368</TotalTime>
  <Words>4029</Words>
  <Application>Microsoft Office PowerPoint</Application>
  <PresentationFormat>Widescreen</PresentationFormat>
  <Paragraphs>601</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Cambria Math</vt:lpstr>
      <vt:lpstr>Courier New</vt:lpstr>
      <vt:lpstr>Segoe UI</vt:lpstr>
      <vt:lpstr>Segoe UI Light</vt:lpstr>
      <vt:lpstr>Segoe UI Semibold</vt:lpstr>
      <vt:lpstr>Segoe UI Semilight</vt:lpstr>
      <vt:lpstr>Tw Cen MT</vt:lpstr>
      <vt:lpstr>Wingdings 3</vt:lpstr>
      <vt:lpstr>Integral</vt:lpstr>
      <vt:lpstr>Minimum Spanning Trees and Greedy Algorithms </vt:lpstr>
      <vt:lpstr>Where Are We</vt:lpstr>
      <vt:lpstr>Greedy Algorithms</vt:lpstr>
      <vt:lpstr>Greedy Algorithms</vt:lpstr>
      <vt:lpstr>Three Proof Techniques</vt:lpstr>
      <vt:lpstr>Minimum Spanning Trees</vt:lpstr>
      <vt:lpstr>Minimum Spanning Trees</vt:lpstr>
      <vt:lpstr>Greedy MST algorithms</vt:lpstr>
      <vt:lpstr>Kruskal’s Algorithm</vt:lpstr>
      <vt:lpstr>Try It Out</vt:lpstr>
      <vt:lpstr>Try It Out</vt:lpstr>
      <vt:lpstr>Code</vt:lpstr>
      <vt:lpstr>Try it Out</vt:lpstr>
      <vt:lpstr>Try it Out</vt:lpstr>
      <vt:lpstr>Correctness</vt:lpstr>
      <vt:lpstr>Structural Proof</vt:lpstr>
      <vt:lpstr>Safe Edge</vt:lpstr>
      <vt:lpstr>Safe Edge</vt:lpstr>
      <vt:lpstr>MSTs and Safe Edges</vt:lpstr>
      <vt:lpstr>MSTs and Safe Edges</vt:lpstr>
      <vt:lpstr>MSTs and Safe Edges</vt:lpstr>
      <vt:lpstr>Prim’s only adds safe edges</vt:lpstr>
      <vt:lpstr>What about Kruskal’s?</vt:lpstr>
      <vt:lpstr>Kruskal’s Proof</vt:lpstr>
      <vt:lpstr>Hey…Wait a minute</vt:lpstr>
      <vt:lpstr>More Greedy Problems</vt:lpstr>
      <vt:lpstr>Trip Planning</vt:lpstr>
      <vt:lpstr>Trip Planning</vt:lpstr>
      <vt:lpstr>Trip Planning</vt:lpstr>
      <vt:lpstr>Wrapping MSTs</vt:lpstr>
      <vt:lpstr>Other MST Algorithms</vt:lpstr>
      <vt:lpstr>Other MST Algorithms</vt:lpstr>
      <vt:lpstr>Other MST Algorithms</vt:lpstr>
      <vt:lpstr>More Greedy</vt:lpstr>
      <vt:lpstr>Change-Making</vt:lpstr>
      <vt:lpstr>Interval Scheduling</vt:lpstr>
      <vt:lpstr>Interval Scheduling</vt:lpstr>
      <vt:lpstr>Interval Scheduling</vt:lpstr>
      <vt:lpstr>Interval Scheduling</vt:lpstr>
      <vt:lpstr>Greedy Ideas</vt:lpstr>
      <vt:lpstr>Greedy Algorithm</vt:lpstr>
      <vt:lpstr>Greedy</vt:lpstr>
      <vt:lpstr>Greedy Algorithm</vt:lpstr>
      <vt:lpstr>Take Earliest Start Time – Counter Example</vt:lpstr>
      <vt:lpstr>Take Earliest Start Time – Counter Example</vt:lpstr>
      <vt:lpstr>Shortest Interval</vt:lpstr>
      <vt:lpstr>Shortest Interval</vt:lpstr>
      <vt:lpstr>Earliest End Time</vt:lpstr>
      <vt:lpstr>Earliest End Time</vt:lpstr>
      <vt:lpstr>Exchange Argument</vt:lpstr>
      <vt:lpstr>Exchange Argument</vt:lpstr>
      <vt:lpstr>Greedy Stays Ahead</vt:lpstr>
      <vt:lpstr>Greedy Stays Ahead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rtweber2</dc:creator>
  <cp:lastModifiedBy>rtweber2</cp:lastModifiedBy>
  <cp:revision>65</cp:revision>
  <dcterms:created xsi:type="dcterms:W3CDTF">2021-01-17T23:29:53Z</dcterms:created>
  <dcterms:modified xsi:type="dcterms:W3CDTF">2021-01-20T05:49:42Z</dcterms:modified>
</cp:coreProperties>
</file>