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00.xml" ContentType="application/vnd.openxmlformats-officedocument.presentationml.tags+xml"/>
  <Override PartName="/ppt/tags/tag24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75" r:id="rId3"/>
    <p:sldId id="276" r:id="rId4"/>
    <p:sldId id="278" r:id="rId5"/>
    <p:sldId id="279" r:id="rId6"/>
    <p:sldId id="280" r:id="rId7"/>
    <p:sldId id="281" r:id="rId8"/>
    <p:sldId id="282" r:id="rId9"/>
    <p:sldId id="284" r:id="rId10"/>
    <p:sldId id="468" r:id="rId11"/>
    <p:sldId id="285" r:id="rId12"/>
    <p:sldId id="462" r:id="rId13"/>
    <p:sldId id="463" r:id="rId14"/>
    <p:sldId id="464" r:id="rId15"/>
    <p:sldId id="471" r:id="rId16"/>
    <p:sldId id="465" r:id="rId17"/>
    <p:sldId id="466" r:id="rId18"/>
    <p:sldId id="450" r:id="rId19"/>
    <p:sldId id="451" r:id="rId20"/>
    <p:sldId id="452" r:id="rId21"/>
    <p:sldId id="469" r:id="rId22"/>
    <p:sldId id="453" r:id="rId23"/>
    <p:sldId id="455" r:id="rId24"/>
    <p:sldId id="456" r:id="rId25"/>
    <p:sldId id="458" r:id="rId26"/>
    <p:sldId id="459" r:id="rId27"/>
    <p:sldId id="467" r:id="rId28"/>
    <p:sldId id="460" r:id="rId29"/>
    <p:sldId id="46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5" d="100"/>
          <a:sy n="85" d="100"/>
        </p:scale>
        <p:origin x="2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B359F-D67C-45F1-BEE4-0254DF27E96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C3FE8-6C29-499A-82D4-228B0A74E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5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687FCE-F047-4AE0-9D0D-DCE3F0E25EFD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761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FAD1B6-4A19-4DD8-877B-5297D5205D85}" type="slidenum">
              <a:rPr lang="en-US" altLang="en-US" smtClean="0"/>
              <a:pPr eaLnBrk="1" hangingPunct="1"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540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A2D37E-BCC2-40A3-96C7-6BFFB3C95C9A}" type="slidenum">
              <a:rPr lang="en-US" altLang="en-US" smtClean="0"/>
              <a:pPr eaLnBrk="1" hangingPunct="1"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975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A2D37E-BCC2-40A3-96C7-6BFFB3C95C9A}" type="slidenum">
              <a:rPr lang="en-US" altLang="en-US" smtClean="0"/>
              <a:pPr eaLnBrk="1" hangingPunct="1"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260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D65659-B54E-48B8-BD44-3137712F46D8}" type="slidenum">
              <a:rPr lang="en-US" altLang="en-US" smtClean="0"/>
              <a:pPr eaLnBrk="1" hangingPunct="1"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954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3E4954-2891-4428-A6C5-D0A66FDDDBAC}" type="slidenum">
              <a:rPr lang="en-US" altLang="en-US" smtClean="0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167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02A040-F6AB-487F-B1AC-EF4E384440CF}" type="slidenum">
              <a:rPr lang="en-US" altLang="en-US" smtClean="0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458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AA45D5-AAC9-4D9C-94CC-D60B271EFFFA}" type="slidenum">
              <a:rPr lang="en-US" altLang="en-US" smtClean="0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606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552C20-422B-485F-9BEB-06B46C6AA6F2}" type="slidenum">
              <a:rPr lang="en-US" altLang="en-US" smtClean="0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563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02A040-F6AB-487F-B1AC-EF4E384440CF}" type="slidenum">
              <a:rPr lang="en-US" altLang="en-US" smtClean="0"/>
              <a:pPr eaLnBrk="1" hangingPunct="1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613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02A040-F6AB-487F-B1AC-EF4E384440CF}" type="slidenum">
              <a:rPr lang="en-US" altLang="en-US" smtClean="0"/>
              <a:pPr eaLnBrk="1" hangingPunct="1"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072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02A040-F6AB-487F-B1AC-EF4E384440CF}" type="slidenum">
              <a:rPr lang="en-US" altLang="en-US" smtClean="0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628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 approach adds a lot of dictionaries, but since we have ID numbers for everyone, operations really can be O(1).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8FFA6-7FEE-48C2-A941-B4E208963B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9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F476C02-BAE1-4E2C-9F7D-7B934986974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3B6B-8175-46E0-97EC-97878FC6BA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59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6C02-BAE1-4E2C-9F7D-7B934986974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3B6B-8175-46E0-97EC-97878FC6BAED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7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6C02-BAE1-4E2C-9F7D-7B934986974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3B6B-8175-46E0-97EC-97878FC6BAE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37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87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6C02-BAE1-4E2C-9F7D-7B934986974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3B6B-8175-46E0-97EC-97878FC6B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6C02-BAE1-4E2C-9F7D-7B934986974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3B6B-8175-46E0-97EC-97878FC6BA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604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6C02-BAE1-4E2C-9F7D-7B934986974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3B6B-8175-46E0-97EC-97878FC6BA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694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6C02-BAE1-4E2C-9F7D-7B934986974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3B6B-8175-46E0-97EC-97878FC6B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6C02-BAE1-4E2C-9F7D-7B934986974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3B6B-8175-46E0-97EC-97878FC6BA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5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6C02-BAE1-4E2C-9F7D-7B934986974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3B6B-8175-46E0-97EC-97878FC6BA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49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6C02-BAE1-4E2C-9F7D-7B934986974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3B6B-8175-46E0-97EC-97878FC6B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0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6C02-BAE1-4E2C-9F7D-7B934986974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3B6B-8175-46E0-97EC-97878FC6BA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82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F476C02-BAE1-4E2C-9F7D-7B934986974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83B3B6B-8175-46E0-97EC-97878FC6BA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08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tags" Target="../tags/tag8.xml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2.xml"/><Relationship Id="rId7" Type="http://schemas.openxmlformats.org/officeDocument/2006/relationships/image" Target="../media/image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2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5.xml"/><Relationship Id="rId7" Type="http://schemas.openxmlformats.org/officeDocument/2006/relationships/image" Target="../media/image9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5.xml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8.xml"/><Relationship Id="rId7" Type="http://schemas.openxmlformats.org/officeDocument/2006/relationships/image" Target="../media/image17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10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5" Type="http://schemas.openxmlformats.org/officeDocument/2006/relationships/image" Target="../media/image510.png"/><Relationship Id="rId4" Type="http://schemas.openxmlformats.org/officeDocument/2006/relationships/image" Target="../media/image4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24.xml"/><Relationship Id="rId7" Type="http://schemas.openxmlformats.org/officeDocument/2006/relationships/tags" Target="../tags/tag2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59.png"/><Relationship Id="rId3" Type="http://schemas.openxmlformats.org/officeDocument/2006/relationships/tags" Target="../tags/tag28.xml"/><Relationship Id="rId7" Type="http://schemas.openxmlformats.org/officeDocument/2006/relationships/tags" Target="../tags/tag200.xml"/><Relationship Id="rId12" Type="http://schemas.openxmlformats.org/officeDocument/2006/relationships/image" Target="../media/image58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57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60.png"/><Relationship Id="rId4" Type="http://schemas.openxmlformats.org/officeDocument/2006/relationships/tags" Target="../tags/tag29.xml"/><Relationship Id="rId9" Type="http://schemas.openxmlformats.org/officeDocument/2006/relationships/image" Target="../media/image540.png"/><Relationship Id="rId1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0.png"/><Relationship Id="rId7" Type="http://schemas.openxmlformats.org/officeDocument/2006/relationships/image" Target="../media/image6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570.png"/><Relationship Id="rId5" Type="http://schemas.openxmlformats.org/officeDocument/2006/relationships/tags" Target="../tags/tag240.xml"/><Relationship Id="rId4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77.png"/><Relationship Id="rId7" Type="http://schemas.openxmlformats.org/officeDocument/2006/relationships/image" Target="../media/image23.png"/><Relationship Id="rId12" Type="http://schemas.openxmlformats.org/officeDocument/2006/relationships/image" Target="../media/image8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6.png"/><Relationship Id="rId5" Type="http://schemas.openxmlformats.org/officeDocument/2006/relationships/image" Target="../media/image79.png"/><Relationship Id="rId10" Type="http://schemas.openxmlformats.org/officeDocument/2006/relationships/image" Target="../media/image85.png"/><Relationship Id="rId4" Type="http://schemas.openxmlformats.org/officeDocument/2006/relationships/image" Target="../media/image78.png"/><Relationship Id="rId9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5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46609-B623-4BD5-A6D2-108BD9523F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Stable Matchings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E3BA2-58AC-4239-AE4E-609FAFFFF5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65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1: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proposed to the last horse on their list, then all the horses are matched.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Hint: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must have been rejected a lot – what does that mean?</a:t>
                </a:r>
              </a:p>
              <a:p>
                <a:endParaRPr lang="en-US" dirty="0"/>
              </a:p>
              <a:p>
                <a:r>
                  <a:rPr lang="en-US" dirty="0"/>
                  <a:t>By </a:t>
                </a:r>
                <a:r>
                  <a:rPr lang="en-US" dirty="0">
                    <a:solidFill>
                      <a:schemeClr val="accent1"/>
                    </a:solidFill>
                  </a:rPr>
                  <a:t>Observation B</a:t>
                </a:r>
                <a:r>
                  <a:rPr lang="en-US" dirty="0"/>
                  <a:t>, once a horse receives any proposal it is not free for the rest of the algorithm.</a:t>
                </a:r>
              </a:p>
              <a:p>
                <a:endParaRPr lang="en-US" dirty="0"/>
              </a:p>
              <a:p>
                <a:r>
                  <a:rPr lang="en-US" dirty="0"/>
                  <a:t>So every horse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’s list must be matched.</a:t>
                </a:r>
              </a:p>
              <a:p>
                <a:endParaRPr lang="en-US" dirty="0"/>
              </a:p>
              <a:p>
                <a:r>
                  <a:rPr lang="en-US" dirty="0"/>
                  <a:t>And every horse is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’s list!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2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8" name="Rectangle 2"/>
              <p:cNvSpPr>
                <a:spLocks noGrp="1" noChangeArrowheads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>
                <a:normAutofit fontScale="90000"/>
              </a:bodyPr>
              <a:lstStyle/>
              <a:p>
                <a:pPr eaLnBrk="1" hangingPunct="1"/>
                <a:r>
                  <a:rPr lang="en-US" altLang="en-US" dirty="0"/>
                  <a:t>Claim 2: The algorithm stops after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dirty="0"/>
                  <a:t> proposals.</a:t>
                </a:r>
              </a:p>
            </p:txBody>
          </p:sp>
        </mc:Choice>
        <mc:Fallback xmlns="">
          <p:sp>
            <p:nvSpPr>
              <p:cNvPr id="1945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5"/>
                </p:custDataLst>
              </p:nvPr>
            </p:nvSpPr>
            <p:spPr>
              <a:blipFill>
                <a:blip r:embed="rId6"/>
                <a:stretch>
                  <a:fillRect l="-1906" t="-23952" b="-3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9" name="Text Box 4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76400" y="6324600"/>
            <a:ext cx="4191000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Each m asks each w at most once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55430" y="1463857"/>
            <a:ext cx="8390444" cy="4845504"/>
          </a:xfrm>
          <a:prstGeom prst="rect">
            <a:avLst/>
          </a:prstGeom>
        </p:spPr>
        <p:txBody>
          <a:bodyPr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165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9888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35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3360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05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44577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05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58293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05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68580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5528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14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218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38200" y="1616257"/>
                <a:ext cx="9660074" cy="484550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68580" indent="-68580" algn="l" defTabSz="685800" rtl="0" eaLnBrk="1" latinLnBrk="0" hangingPunct="1">
                  <a:lnSpc>
                    <a:spcPct val="90000"/>
                  </a:lnSpc>
                  <a:spcBef>
                    <a:spcPts val="900"/>
                  </a:spcBef>
                  <a:spcAft>
                    <a:spcPts val="15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165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98882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35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336042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05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445770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05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582930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05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685800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95528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912114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021842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Hint: When do we exit the loop? (Use claim 1).</a:t>
                </a:r>
              </a:p>
              <a:p>
                <a:br>
                  <a:rPr lang="en-US" sz="2800" dirty="0"/>
                </a:br>
                <a:r>
                  <a:rPr lang="en-US" sz="2800" dirty="0"/>
                  <a:t>If every horse is matched, every rider must be matched too.</a:t>
                </a:r>
              </a:p>
              <a:p>
                <a:pPr lvl="1"/>
                <a:r>
                  <a:rPr lang="en-US" sz="2500" dirty="0"/>
                  <a:t>Because each horse is matched to exactly one rider and there are an equal number of riders and horses.</a:t>
                </a:r>
              </a:p>
              <a:p>
                <a:r>
                  <a:rPr lang="en-US" sz="2800" dirty="0"/>
                  <a:t>It takes at most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proposals to get to the end of some rider’s list.</a:t>
                </a:r>
              </a:p>
              <a:p>
                <a:pPr marL="96012" lvl="1" indent="0">
                  <a:buNone/>
                </a:pPr>
                <a:r>
                  <a:rPr lang="en-US" sz="2500" dirty="0"/>
                  <a:t>Claim 2 now follows from Claim 1.</a:t>
                </a:r>
              </a:p>
              <a:p>
                <a:pPr marL="96012" lvl="1" indent="0">
                  <a:buNone/>
                </a:pPr>
                <a:endParaRPr lang="en-US" sz="2500" dirty="0"/>
              </a:p>
              <a:p>
                <a:pPr marL="96012" lvl="1" indent="0">
                  <a:buNone/>
                </a:pPr>
                <a:r>
                  <a:rPr lang="en-US" sz="2500" dirty="0"/>
                  <a:t>Question 1 answered: The algorithm halts (quickly)!</a:t>
                </a:r>
              </a:p>
              <a:p>
                <a:pPr marL="96012" lvl="1" indent="0">
                  <a:buNone/>
                </a:pPr>
                <a:r>
                  <a:rPr lang="en-US" sz="2500" dirty="0"/>
                  <a:t>Now question 2: does it produce a stable matching?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16257"/>
                <a:ext cx="9660074" cy="4845504"/>
              </a:xfrm>
              <a:prstGeom prst="rect">
                <a:avLst/>
              </a:prstGeom>
              <a:blipFill>
                <a:blip r:embed="rId7"/>
                <a:stretch>
                  <a:fillRect l="-63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76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CE03-E2F9-48C9-A461-5BC0E0693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 the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1F6AE4-735F-4EEC-B36A-71694B132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proposals. But how many steps does the full algorithm execute?</a:t>
                </a:r>
              </a:p>
              <a:p>
                <a:r>
                  <a:rPr lang="en-US" dirty="0"/>
                  <a:t>Depends on how we implement it…we’re going to need some data structures.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1F6AE4-735F-4EEC-B36A-71694B132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957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5693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Gale-Shapley Algorithm</a:t>
            </a:r>
          </a:p>
        </p:txBody>
      </p:sp>
      <p:sp>
        <p:nvSpPr>
          <p:cNvPr id="1638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1676401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Text Box 4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788895" y="1650749"/>
                <a:ext cx="9924698" cy="3539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dirty="0"/>
                  <a:t>Initially all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2800" dirty="0"/>
                  <a:t> are free</a:t>
                </a:r>
              </a:p>
              <a:p>
                <a:pPr eaLnBrk="1" hangingPunct="1"/>
                <a:r>
                  <a:rPr lang="en-US" altLang="en-US" sz="2800" dirty="0"/>
                  <a:t>While there is a free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en-US" sz="2800" dirty="0"/>
              </a:p>
              <a:p>
                <a:pPr eaLnBrk="1" hangingPunct="1"/>
                <a:r>
                  <a:rPr lang="en-US" altLang="en-US" sz="2800" dirty="0"/>
                  <a:t>	Let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be highest on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800" dirty="0"/>
                  <a:t>’s list that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800" dirty="0"/>
                  <a:t> has not proposed to</a:t>
                </a:r>
              </a:p>
              <a:p>
                <a:pPr eaLnBrk="1" hangingPunct="1"/>
                <a:r>
                  <a:rPr lang="en-US" altLang="en-US" sz="2800" dirty="0"/>
                  <a:t>	if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is free, then match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/>
              </a:p>
              <a:p>
                <a:pPr eaLnBrk="1" hangingPunct="1"/>
                <a:r>
                  <a:rPr lang="en-US" altLang="en-US" sz="2800" dirty="0"/>
                  <a:t>	else //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is not free suppose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′,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 are matched</a:t>
                </a:r>
              </a:p>
              <a:p>
                <a:pPr eaLnBrk="1" hangingPunct="1"/>
                <a:r>
                  <a:rPr lang="en-US" altLang="en-US" sz="2800" dirty="0"/>
                  <a:t>		if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prefers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800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en-US" sz="2800" baseline="-25000" dirty="0"/>
              </a:p>
              <a:p>
                <a:pPr eaLnBrk="1" hangingPunct="1"/>
                <a:r>
                  <a:rPr lang="en-US" altLang="en-US" sz="2800" dirty="0"/>
                  <a:t>			</a:t>
                </a:r>
                <a:r>
                  <a:rPr lang="en-US" altLang="en-US" sz="2800" dirty="0" err="1"/>
                  <a:t>unmatch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’,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/>
              </a:p>
              <a:p>
                <a:pPr eaLnBrk="1" hangingPunct="1"/>
                <a:r>
                  <a:rPr lang="en-US" altLang="en-US" sz="2800" dirty="0"/>
                  <a:t>			match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1638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88895" y="1650749"/>
                <a:ext cx="9924698" cy="3539430"/>
              </a:xfrm>
              <a:prstGeom prst="rect">
                <a:avLst/>
              </a:prstGeom>
              <a:blipFill>
                <a:blip r:embed="rId7"/>
                <a:stretch>
                  <a:fillRect l="-1229" t="-1897" b="-39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3B8329-DE2D-4454-9BAE-88EE86BB6B72}"/>
                  </a:ext>
                </a:extLst>
              </p:cNvPr>
              <p:cNvSpPr txBox="1"/>
              <p:nvPr/>
            </p:nvSpPr>
            <p:spPr>
              <a:xfrm>
                <a:off x="890954" y="5215831"/>
                <a:ext cx="100036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Are each of these operations really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(1)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Assume that you get two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int[][]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with the preferences.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3B8329-DE2D-4454-9BAE-88EE86BB6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54" y="5215831"/>
                <a:ext cx="10003692" cy="830997"/>
              </a:xfrm>
              <a:prstGeom prst="rect">
                <a:avLst/>
              </a:prstGeom>
              <a:blipFill>
                <a:blip r:embed="rId8"/>
                <a:stretch>
                  <a:fillRect l="-914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668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5693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Gale-Shapley Algorithm</a:t>
            </a:r>
          </a:p>
        </p:txBody>
      </p:sp>
      <p:sp>
        <p:nvSpPr>
          <p:cNvPr id="1638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1676401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Text Box 4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788895" y="1650749"/>
                <a:ext cx="9924698" cy="3539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dirty="0"/>
                  <a:t>Initially all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2800" dirty="0"/>
                  <a:t> are free</a:t>
                </a:r>
              </a:p>
              <a:p>
                <a:pPr eaLnBrk="1" hangingPunct="1"/>
                <a:r>
                  <a:rPr lang="en-US" altLang="en-US" sz="2800" dirty="0"/>
                  <a:t>While there is a free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en-US" sz="2800" dirty="0"/>
              </a:p>
              <a:p>
                <a:pPr eaLnBrk="1" hangingPunct="1"/>
                <a:r>
                  <a:rPr lang="en-US" altLang="en-US" sz="2800" dirty="0"/>
                  <a:t>	Let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be highest on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800" dirty="0"/>
                  <a:t>’s list that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800" dirty="0"/>
                  <a:t> has not proposed to</a:t>
                </a:r>
              </a:p>
              <a:p>
                <a:pPr eaLnBrk="1" hangingPunct="1"/>
                <a:r>
                  <a:rPr lang="en-US" altLang="en-US" sz="2800" dirty="0"/>
                  <a:t>	if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is free, then match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/>
              </a:p>
              <a:p>
                <a:pPr eaLnBrk="1" hangingPunct="1"/>
                <a:r>
                  <a:rPr lang="en-US" altLang="en-US" sz="2800" dirty="0"/>
                  <a:t>	else //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is not free suppose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′,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 are matched</a:t>
                </a:r>
              </a:p>
              <a:p>
                <a:pPr eaLnBrk="1" hangingPunct="1"/>
                <a:r>
                  <a:rPr lang="en-US" altLang="en-US" sz="2800" dirty="0"/>
                  <a:t>		if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prefers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800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en-US" sz="2800" baseline="-25000" dirty="0"/>
              </a:p>
              <a:p>
                <a:pPr eaLnBrk="1" hangingPunct="1"/>
                <a:r>
                  <a:rPr lang="en-US" altLang="en-US" sz="2800" dirty="0"/>
                  <a:t>			</a:t>
                </a:r>
                <a:r>
                  <a:rPr lang="en-US" altLang="en-US" sz="2800" dirty="0" err="1"/>
                  <a:t>unmatch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’,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/>
              </a:p>
              <a:p>
                <a:pPr eaLnBrk="1" hangingPunct="1"/>
                <a:r>
                  <a:rPr lang="en-US" altLang="en-US" sz="2800" dirty="0"/>
                  <a:t>			match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1638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88895" y="1650749"/>
                <a:ext cx="9924698" cy="3539430"/>
              </a:xfrm>
              <a:prstGeom prst="rect">
                <a:avLst/>
              </a:prstGeom>
              <a:blipFill>
                <a:blip r:embed="rId7"/>
                <a:stretch>
                  <a:fillRect l="-1229" t="-1897" b="-39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3B8329-DE2D-4454-9BAE-88EE86BB6B72}"/>
                  </a:ext>
                </a:extLst>
              </p:cNvPr>
              <p:cNvSpPr txBox="1"/>
              <p:nvPr/>
            </p:nvSpPr>
            <p:spPr>
              <a:xfrm>
                <a:off x="890954" y="5215831"/>
                <a:ext cx="100036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Are each of these operations really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(1)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Assume that you get two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int[][]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with the preferences.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3B8329-DE2D-4454-9BAE-88EE86BB6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54" y="5215831"/>
                <a:ext cx="10003692" cy="830997"/>
              </a:xfrm>
              <a:prstGeom prst="rect">
                <a:avLst/>
              </a:prstGeom>
              <a:blipFill>
                <a:blip r:embed="rId8"/>
                <a:stretch>
                  <a:fillRect l="-914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78518F-61BD-4C71-AAB8-884AB4D71524}"/>
                  </a:ext>
                </a:extLst>
              </p:cNvPr>
              <p:cNvSpPr txBox="1"/>
              <p:nvPr/>
            </p:nvSpPr>
            <p:spPr>
              <a:xfrm>
                <a:off x="4759568" y="2157046"/>
                <a:ext cx="7102232" cy="400110"/>
              </a:xfrm>
              <a:prstGeom prst="rect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Need to maintain free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. What can insert and remove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 time?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78518F-61BD-4C71-AAB8-884AB4D71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568" y="2157046"/>
                <a:ext cx="7102232" cy="400110"/>
              </a:xfrm>
              <a:prstGeom prst="rect">
                <a:avLst/>
              </a:prstGeom>
              <a:blipFill>
                <a:blip r:embed="rId9"/>
                <a:stretch>
                  <a:fillRect l="-769" t="-5714" b="-21429"/>
                </a:stretch>
              </a:blipFill>
              <a:ln w="28575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26AE36-FEF1-4580-A100-5E0A48FC4F16}"/>
                  </a:ext>
                </a:extLst>
              </p:cNvPr>
              <p:cNvSpPr txBox="1"/>
              <p:nvPr/>
            </p:nvSpPr>
            <p:spPr>
              <a:xfrm>
                <a:off x="9245600" y="2908760"/>
                <a:ext cx="2832100" cy="707886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should know where it is on its list.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26AE36-FEF1-4580-A100-5E0A48FC4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600" y="2908760"/>
                <a:ext cx="2832100" cy="707886"/>
              </a:xfrm>
              <a:prstGeom prst="rect">
                <a:avLst/>
              </a:prstGeom>
              <a:blipFill>
                <a:blip r:embed="rId10"/>
                <a:stretch>
                  <a:fillRect l="-1919" t="-2479" r="-3625" b="-11570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56721C3-2CF7-4CB8-B72E-1E84A4CB2FAE}"/>
              </a:ext>
            </a:extLst>
          </p:cNvPr>
          <p:cNvSpPr txBox="1"/>
          <p:nvPr/>
        </p:nvSpPr>
        <p:spPr>
          <a:xfrm>
            <a:off x="6229350" y="3005682"/>
            <a:ext cx="2832100" cy="40011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Maintain partial matching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965CBE-993A-413A-9838-6C30F25F5F08}"/>
              </a:ext>
            </a:extLst>
          </p:cNvPr>
          <p:cNvSpPr txBox="1"/>
          <p:nvPr/>
        </p:nvSpPr>
        <p:spPr>
          <a:xfrm>
            <a:off x="6003193" y="4459832"/>
            <a:ext cx="2832100" cy="40011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Maintain partial matching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7B327F-82AE-4FFB-B0FE-96C47F0325E3}"/>
              </a:ext>
            </a:extLst>
          </p:cNvPr>
          <p:cNvSpPr txBox="1"/>
          <p:nvPr/>
        </p:nvSpPr>
        <p:spPr>
          <a:xfrm>
            <a:off x="5664199" y="3816074"/>
            <a:ext cx="4578351" cy="40011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Given two riders, which horse is preferred?</a:t>
            </a:r>
          </a:p>
        </p:txBody>
      </p:sp>
    </p:spTree>
    <p:extLst>
      <p:ext uri="{BB962C8B-B14F-4D97-AF65-F5344CB8AC3E}">
        <p14:creationId xmlns:p14="http://schemas.microsoft.com/office/powerpoint/2010/main" val="2108326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5693" y="228600"/>
            <a:ext cx="101079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What data structures should you use?</a:t>
            </a:r>
          </a:p>
        </p:txBody>
      </p:sp>
      <p:sp>
        <p:nvSpPr>
          <p:cNvPr id="1638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1156452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88" name="Text Box 4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788895" y="1130800"/>
                <a:ext cx="9924698" cy="3539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dirty="0"/>
                  <a:t>Initially all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2800" dirty="0"/>
                  <a:t> are free</a:t>
                </a:r>
              </a:p>
              <a:p>
                <a:pPr eaLnBrk="1" hangingPunct="1"/>
                <a:r>
                  <a:rPr lang="en-US" altLang="en-US" sz="2800" dirty="0"/>
                  <a:t>While there is a free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en-US" sz="2800" dirty="0"/>
              </a:p>
              <a:p>
                <a:pPr eaLnBrk="1" hangingPunct="1"/>
                <a:r>
                  <a:rPr lang="en-US" altLang="en-US" sz="2800" dirty="0"/>
                  <a:t>	Let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be highest on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800" dirty="0"/>
                  <a:t>’s list that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800" dirty="0"/>
                  <a:t> has not proposed to</a:t>
                </a:r>
              </a:p>
              <a:p>
                <a:pPr eaLnBrk="1" hangingPunct="1"/>
                <a:r>
                  <a:rPr lang="en-US" altLang="en-US" sz="2800" dirty="0"/>
                  <a:t>	if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is free, then match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/>
              </a:p>
              <a:p>
                <a:pPr eaLnBrk="1" hangingPunct="1"/>
                <a:r>
                  <a:rPr lang="en-US" altLang="en-US" sz="2800" dirty="0"/>
                  <a:t>	else //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is not free suppose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′,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 are matched</a:t>
                </a:r>
              </a:p>
              <a:p>
                <a:pPr eaLnBrk="1" hangingPunct="1"/>
                <a:r>
                  <a:rPr lang="en-US" altLang="en-US" sz="2800" dirty="0"/>
                  <a:t>		if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prefers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800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en-US" sz="2800" baseline="-25000" dirty="0"/>
              </a:p>
              <a:p>
                <a:pPr eaLnBrk="1" hangingPunct="1"/>
                <a:r>
                  <a:rPr lang="en-US" altLang="en-US" sz="2800" dirty="0"/>
                  <a:t>			</a:t>
                </a:r>
                <a:r>
                  <a:rPr lang="en-US" altLang="en-US" sz="2800" dirty="0" err="1"/>
                  <a:t>unmatch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’,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/>
              </a:p>
              <a:p>
                <a:pPr eaLnBrk="1" hangingPunct="1"/>
                <a:r>
                  <a:rPr lang="en-US" altLang="en-US" sz="2800" dirty="0"/>
                  <a:t>			match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/>
              </a:p>
            </p:txBody>
          </p:sp>
        </mc:Choice>
        <mc:Fallback>
          <p:sp>
            <p:nvSpPr>
              <p:cNvPr id="1638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788895" y="1130800"/>
                <a:ext cx="9924698" cy="3539430"/>
              </a:xfrm>
              <a:prstGeom prst="rect">
                <a:avLst/>
              </a:prstGeom>
              <a:blipFill>
                <a:blip r:embed="rId6"/>
                <a:stretch>
                  <a:fillRect l="-1229" t="-1721" b="-37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78518F-61BD-4C71-AAB8-884AB4D71524}"/>
                  </a:ext>
                </a:extLst>
              </p:cNvPr>
              <p:cNvSpPr txBox="1"/>
              <p:nvPr/>
            </p:nvSpPr>
            <p:spPr>
              <a:xfrm>
                <a:off x="4759568" y="1637097"/>
                <a:ext cx="7102232" cy="400110"/>
              </a:xfrm>
              <a:prstGeom prst="rect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Need to maintain free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. What can insert and remove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 time?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78518F-61BD-4C71-AAB8-884AB4D71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568" y="1637097"/>
                <a:ext cx="7102232" cy="400110"/>
              </a:xfrm>
              <a:prstGeom prst="rect">
                <a:avLst/>
              </a:prstGeom>
              <a:blipFill>
                <a:blip r:embed="rId7"/>
                <a:stretch>
                  <a:fillRect l="-769" t="-5714" b="-21429"/>
                </a:stretch>
              </a:blipFill>
              <a:ln w="28575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26AE36-FEF1-4580-A100-5E0A48FC4F16}"/>
                  </a:ext>
                </a:extLst>
              </p:cNvPr>
              <p:cNvSpPr txBox="1"/>
              <p:nvPr/>
            </p:nvSpPr>
            <p:spPr>
              <a:xfrm>
                <a:off x="9245600" y="2388811"/>
                <a:ext cx="2832100" cy="707886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should know where it is on its list.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26AE36-FEF1-4580-A100-5E0A48FC4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600" y="2388811"/>
                <a:ext cx="2832100" cy="707886"/>
              </a:xfrm>
              <a:prstGeom prst="rect">
                <a:avLst/>
              </a:prstGeom>
              <a:blipFill>
                <a:blip r:embed="rId8"/>
                <a:stretch>
                  <a:fillRect l="-1919" t="-3306" r="-3625" b="-11570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56721C3-2CF7-4CB8-B72E-1E84A4CB2FAE}"/>
              </a:ext>
            </a:extLst>
          </p:cNvPr>
          <p:cNvSpPr txBox="1"/>
          <p:nvPr/>
        </p:nvSpPr>
        <p:spPr>
          <a:xfrm>
            <a:off x="6229350" y="2485733"/>
            <a:ext cx="2832100" cy="40011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Maintain partial matching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965CBE-993A-413A-9838-6C30F25F5F08}"/>
              </a:ext>
            </a:extLst>
          </p:cNvPr>
          <p:cNvSpPr txBox="1"/>
          <p:nvPr/>
        </p:nvSpPr>
        <p:spPr>
          <a:xfrm>
            <a:off x="6003193" y="3939883"/>
            <a:ext cx="2832100" cy="40011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Maintain partial matching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7B327F-82AE-4FFB-B0FE-96C47F0325E3}"/>
              </a:ext>
            </a:extLst>
          </p:cNvPr>
          <p:cNvSpPr txBox="1"/>
          <p:nvPr/>
        </p:nvSpPr>
        <p:spPr>
          <a:xfrm>
            <a:off x="5664199" y="3296125"/>
            <a:ext cx="4578351" cy="40011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Given two riders, which horse is preferred?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C62C0A-36B6-4966-8A1E-8282BF7CC848}"/>
              </a:ext>
            </a:extLst>
          </p:cNvPr>
          <p:cNvSpPr/>
          <p:nvPr/>
        </p:nvSpPr>
        <p:spPr>
          <a:xfrm>
            <a:off x="5985706" y="4664580"/>
            <a:ext cx="5402481" cy="2062103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Introduce yourselves!</a:t>
            </a:r>
          </a:p>
          <a:p>
            <a:pPr lvl="1"/>
            <a:r>
              <a:rPr lang="en-US" dirty="0"/>
              <a:t>If you can turn your video on, please do.</a:t>
            </a:r>
          </a:p>
          <a:p>
            <a:pPr lvl="1"/>
            <a:r>
              <a:rPr lang="en-US" dirty="0"/>
              <a:t>If you can’t, please unmute and say hi.</a:t>
            </a:r>
          </a:p>
          <a:p>
            <a:pPr lvl="1"/>
            <a:r>
              <a:rPr lang="en-US" dirty="0"/>
              <a:t>If you can’t do either, say “hi” in chat.</a:t>
            </a:r>
          </a:p>
          <a:p>
            <a:pPr lvl="1"/>
            <a:r>
              <a:rPr lang="en-US" sz="2800" dirty="0"/>
              <a:t>Choose someone to share screen, showing this pdf.</a:t>
            </a: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E022587F-10C3-4742-BF6E-971D9DC18F1F}"/>
              </a:ext>
            </a:extLst>
          </p:cNvPr>
          <p:cNvSpPr/>
          <p:nvPr/>
        </p:nvSpPr>
        <p:spPr>
          <a:xfrm>
            <a:off x="454482" y="4635329"/>
            <a:ext cx="5001009" cy="1634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for Activity Credit!</a:t>
            </a:r>
          </a:p>
          <a:p>
            <a:pPr algn="ctr"/>
            <a:r>
              <a:rPr lang="en-US" sz="2400" dirty="0"/>
              <a:t>Go to pollev.com</a:t>
            </a:r>
            <a:r>
              <a:rPr lang="en-US" sz="2400"/>
              <a:t>/cse417 </a:t>
            </a:r>
            <a:r>
              <a:rPr lang="en-US" sz="2400" dirty="0"/>
              <a:t>and login with your UW identity</a:t>
            </a:r>
          </a:p>
        </p:txBody>
      </p:sp>
    </p:spTree>
    <p:extLst>
      <p:ext uri="{BB962C8B-B14F-4D97-AF65-F5344CB8AC3E}">
        <p14:creationId xmlns:p14="http://schemas.microsoft.com/office/powerpoint/2010/main" val="1845014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45B9-2EC1-4028-9550-E19CC4B95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data structures?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9783A5-D88A-4AB6-B676-302BB1D67BBF}"/>
                  </a:ext>
                </a:extLst>
              </p:cNvPr>
              <p:cNvSpPr txBox="1"/>
              <p:nvPr/>
            </p:nvSpPr>
            <p:spPr>
              <a:xfrm>
                <a:off x="632068" y="1483946"/>
                <a:ext cx="7102232" cy="400110"/>
              </a:xfrm>
              <a:prstGeom prst="rect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Need to maintain free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. What can insert and remove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 time?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9783A5-D88A-4AB6-B676-302BB1D67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68" y="1483946"/>
                <a:ext cx="7102232" cy="400110"/>
              </a:xfrm>
              <a:prstGeom prst="rect">
                <a:avLst/>
              </a:prstGeom>
              <a:blipFill>
                <a:blip r:embed="rId2"/>
                <a:stretch>
                  <a:fillRect l="-769" t="-4225" b="-19718"/>
                </a:stretch>
              </a:blipFill>
              <a:ln w="28575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B6C2C1-3E00-4463-A971-DBFCE3339BC3}"/>
                  </a:ext>
                </a:extLst>
              </p:cNvPr>
              <p:cNvSpPr txBox="1"/>
              <p:nvPr/>
            </p:nvSpPr>
            <p:spPr>
              <a:xfrm>
                <a:off x="575239" y="3632660"/>
                <a:ext cx="2832100" cy="707886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should know where it is on its list.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B6C2C1-3E00-4463-A971-DBFCE3339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632660"/>
                <a:ext cx="2832100" cy="707886"/>
              </a:xfrm>
              <a:prstGeom prst="rect">
                <a:avLst/>
              </a:prstGeom>
              <a:blipFill>
                <a:blip r:embed="rId3"/>
                <a:stretch>
                  <a:fillRect l="-1702" t="-3306" r="-3617" b="-11570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49923CE-58CB-47B3-B41D-4FBE4CEDFC1D}"/>
              </a:ext>
            </a:extLst>
          </p:cNvPr>
          <p:cNvSpPr txBox="1"/>
          <p:nvPr/>
        </p:nvSpPr>
        <p:spPr>
          <a:xfrm>
            <a:off x="575239" y="2592656"/>
            <a:ext cx="2832100" cy="40011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Maintain partial matching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88D7E-BCB6-491D-AC81-C3CC2FD687A3}"/>
              </a:ext>
            </a:extLst>
          </p:cNvPr>
          <p:cNvSpPr txBox="1"/>
          <p:nvPr/>
        </p:nvSpPr>
        <p:spPr>
          <a:xfrm>
            <a:off x="575239" y="4897804"/>
            <a:ext cx="4511111" cy="40011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Given two riders, which is preferred?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0E7C5E-2146-401A-8D00-018F95A5EA66}"/>
              </a:ext>
            </a:extLst>
          </p:cNvPr>
          <p:cNvSpPr txBox="1"/>
          <p:nvPr/>
        </p:nvSpPr>
        <p:spPr>
          <a:xfrm>
            <a:off x="831850" y="1993900"/>
            <a:ext cx="1053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Queue, stack, or list (inserting at end) all would be fine.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5AD8A0-FAF7-422E-ACB5-4ADEA78E5439}"/>
              </a:ext>
            </a:extLst>
          </p:cNvPr>
          <p:cNvSpPr txBox="1"/>
          <p:nvPr/>
        </p:nvSpPr>
        <p:spPr>
          <a:xfrm>
            <a:off x="828675" y="3151738"/>
            <a:ext cx="1053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Two arrays (index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has number for partner of agent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E6D7DD-B9D0-49C2-81ED-BF98F86DAEC9}"/>
              </a:ext>
            </a:extLst>
          </p:cNvPr>
          <p:cNvSpPr txBox="1"/>
          <p:nvPr/>
        </p:nvSpPr>
        <p:spPr>
          <a:xfrm>
            <a:off x="575239" y="4406900"/>
            <a:ext cx="1053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each rider (likely store in an array)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079808-CF9B-491B-B5F5-D66B153F9EBA}"/>
                  </a:ext>
                </a:extLst>
              </p:cNvPr>
              <p:cNvSpPr txBox="1"/>
              <p:nvPr/>
            </p:nvSpPr>
            <p:spPr>
              <a:xfrm>
                <a:off x="434975" y="5483472"/>
                <a:ext cx="105346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Lookup in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int[][]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takes…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 the worst case. Uh-oh.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Better idea: build “inverse” arrays (given rider, what is their </a:t>
                </a: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rank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horse?).</a:t>
                </a:r>
              </a:p>
              <a:p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One time cost of</a:t>
                </a:r>
                <a:r>
                  <a:rPr lang="en-US" sz="2400" b="0" dirty="0"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time and space to build, but comparisons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(1)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079808-CF9B-491B-B5F5-D66B153F9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75" y="5483472"/>
                <a:ext cx="10534650" cy="1200329"/>
              </a:xfrm>
              <a:prstGeom prst="rect">
                <a:avLst/>
              </a:prstGeom>
              <a:blipFill>
                <a:blip r:embed="rId4"/>
                <a:stretch>
                  <a:fillRect l="-868" t="-5612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147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45B9-2EC1-4028-9550-E19CC4B95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data structures?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9783A5-D88A-4AB6-B676-302BB1D67BBF}"/>
                  </a:ext>
                </a:extLst>
              </p:cNvPr>
              <p:cNvSpPr txBox="1"/>
              <p:nvPr/>
            </p:nvSpPr>
            <p:spPr>
              <a:xfrm>
                <a:off x="632068" y="1483946"/>
                <a:ext cx="7102232" cy="400110"/>
              </a:xfrm>
              <a:prstGeom prst="rect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Need to maintain free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. What can insert and remove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 time?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9783A5-D88A-4AB6-B676-302BB1D67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68" y="1483946"/>
                <a:ext cx="7102232" cy="400110"/>
              </a:xfrm>
              <a:prstGeom prst="rect">
                <a:avLst/>
              </a:prstGeom>
              <a:blipFill>
                <a:blip r:embed="rId3"/>
                <a:stretch>
                  <a:fillRect l="-769" t="-4225" b="-19718"/>
                </a:stretch>
              </a:blipFill>
              <a:ln w="28575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B6C2C1-3E00-4463-A971-DBFCE3339BC3}"/>
                  </a:ext>
                </a:extLst>
              </p:cNvPr>
              <p:cNvSpPr txBox="1"/>
              <p:nvPr/>
            </p:nvSpPr>
            <p:spPr>
              <a:xfrm>
                <a:off x="575239" y="3632660"/>
                <a:ext cx="2832100" cy="707886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should know where it is on its list.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B6C2C1-3E00-4463-A971-DBFCE3339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632660"/>
                <a:ext cx="2832100" cy="707886"/>
              </a:xfrm>
              <a:prstGeom prst="rect">
                <a:avLst/>
              </a:prstGeom>
              <a:blipFill>
                <a:blip r:embed="rId4"/>
                <a:stretch>
                  <a:fillRect l="-1702" t="-3306" r="-3617" b="-11570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49923CE-58CB-47B3-B41D-4FBE4CEDFC1D}"/>
              </a:ext>
            </a:extLst>
          </p:cNvPr>
          <p:cNvSpPr txBox="1"/>
          <p:nvPr/>
        </p:nvSpPr>
        <p:spPr>
          <a:xfrm>
            <a:off x="575239" y="2592656"/>
            <a:ext cx="2832100" cy="40011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Maintain partial matching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88D7E-BCB6-491D-AC81-C3CC2FD687A3}"/>
              </a:ext>
            </a:extLst>
          </p:cNvPr>
          <p:cNvSpPr txBox="1"/>
          <p:nvPr/>
        </p:nvSpPr>
        <p:spPr>
          <a:xfrm>
            <a:off x="575239" y="4897804"/>
            <a:ext cx="4511111" cy="40011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Given two riders, which is preferred?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0E7C5E-2146-401A-8D00-018F95A5EA66}"/>
              </a:ext>
            </a:extLst>
          </p:cNvPr>
          <p:cNvSpPr txBox="1"/>
          <p:nvPr/>
        </p:nvSpPr>
        <p:spPr>
          <a:xfrm>
            <a:off x="831850" y="1993900"/>
            <a:ext cx="1053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Queue, stack, or list (inserting at end) all would be fine.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5AD8A0-FAF7-422E-ACB5-4ADEA78E5439}"/>
              </a:ext>
            </a:extLst>
          </p:cNvPr>
          <p:cNvSpPr txBox="1"/>
          <p:nvPr/>
        </p:nvSpPr>
        <p:spPr>
          <a:xfrm>
            <a:off x="828675" y="3151738"/>
            <a:ext cx="1053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Two arrays (index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has number for partner of agent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E6D7DD-B9D0-49C2-81ED-BF98F86DAEC9}"/>
              </a:ext>
            </a:extLst>
          </p:cNvPr>
          <p:cNvSpPr txBox="1"/>
          <p:nvPr/>
        </p:nvSpPr>
        <p:spPr>
          <a:xfrm>
            <a:off x="575239" y="4406900"/>
            <a:ext cx="1053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each rider (likely store in an array)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079808-CF9B-491B-B5F5-D66B153F9EBA}"/>
                  </a:ext>
                </a:extLst>
              </p:cNvPr>
              <p:cNvSpPr txBox="1"/>
              <p:nvPr/>
            </p:nvSpPr>
            <p:spPr>
              <a:xfrm>
                <a:off x="434975" y="5483472"/>
                <a:ext cx="105346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Lookup in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int[][]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takes…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 the worst case. Uh-oh.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Better idea: build “inverse” arrays (given rider, what is their </a:t>
                </a: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rank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horse?).</a:t>
                </a:r>
              </a:p>
              <a:p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One time cost of</a:t>
                </a:r>
                <a:r>
                  <a:rPr lang="en-US" sz="2400" b="0" dirty="0"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time and space to build, but comparisons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(1)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079808-CF9B-491B-B5F5-D66B153F9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75" y="5483472"/>
                <a:ext cx="10534650" cy="1200329"/>
              </a:xfrm>
              <a:prstGeom prst="rect">
                <a:avLst/>
              </a:prstGeom>
              <a:blipFill>
                <a:blip r:embed="rId5"/>
                <a:stretch>
                  <a:fillRect l="-868" t="-5612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15F6B5-8BE2-4CC7-81C9-60834B156EB0}"/>
                  </a:ext>
                </a:extLst>
              </p:cNvPr>
              <p:cNvSpPr txBox="1"/>
              <p:nvPr/>
            </p:nvSpPr>
            <p:spPr>
              <a:xfrm>
                <a:off x="8350250" y="1277943"/>
                <a:ext cx="366395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These aren’t the only options – you might decide on an object-based approach (can meet same time bounds up to constant factors)</a:t>
                </a:r>
              </a:p>
              <a:p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</a:t>
                </a:r>
                <a:r>
                  <a:rPr lang="en-US" sz="20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tl;dr</a:t>
                </a:r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You really can get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time!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15F6B5-8BE2-4CC7-81C9-60834B156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250" y="1277943"/>
                <a:ext cx="3663950" cy="2554545"/>
              </a:xfrm>
              <a:prstGeom prst="rect">
                <a:avLst/>
              </a:prstGeom>
              <a:blipFill>
                <a:blip r:embed="rId6"/>
                <a:stretch>
                  <a:fillRect l="-1830" t="-1193" r="-832" b="-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9401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1CC44B-236A-43D5-A0BF-42395263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Gale-Shapley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DC727F-D7F8-43C3-A104-D5A8E1490C9B}"/>
                  </a:ext>
                </a:extLst>
              </p:cNvPr>
              <p:cNvSpPr txBox="1"/>
              <p:nvPr/>
            </p:nvSpPr>
            <p:spPr>
              <a:xfrm>
                <a:off x="904875" y="2133600"/>
                <a:ext cx="1076325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Efficient?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Halts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steps. </a:t>
                </a:r>
                <a:r>
                  <a:rPr lang="en-US" sz="2800" dirty="0">
                    <a:solidFill>
                      <a:srgbClr val="00B05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✔</a:t>
                </a:r>
              </a:p>
              <a:p>
                <a:endParaRPr lang="en-US" sz="2800" dirty="0">
                  <a:solidFill>
                    <a:srgbClr val="00B05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Works?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Need a matching that’s: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Perfect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Has no blocking pairs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DC727F-D7F8-43C3-A104-D5A8E1490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75" y="2133600"/>
                <a:ext cx="10763250" cy="3108543"/>
              </a:xfrm>
              <a:prstGeom prst="rect">
                <a:avLst/>
              </a:prstGeom>
              <a:blipFill>
                <a:blip r:embed="rId2"/>
                <a:stretch>
                  <a:fillRect l="-113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167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Claim 3: The algorithm identifies a perfect matching.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Why?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We know the algorithm halts. Which means when it halts every rider is matched.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But we have the same number of horses and riders, and we matched them one-to-one.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Hence, the algorithm finds a perfect matching.</a:t>
            </a:r>
          </a:p>
        </p:txBody>
      </p:sp>
      <p:sp>
        <p:nvSpPr>
          <p:cNvPr id="20484" name="TextBox 3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1" y="5657850"/>
            <a:ext cx="5635625" cy="1200150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Invariant: partial matching</a:t>
            </a:r>
          </a:p>
          <a:p>
            <a:pPr eaLnBrk="1" hangingPunct="1"/>
            <a:r>
              <a:rPr lang="en-US" altLang="en-US"/>
              <a:t>What happens when some m reaches its last choice?</a:t>
            </a:r>
          </a:p>
          <a:p>
            <a:pPr eaLnBrk="1" hangingPunct="1"/>
            <a:r>
              <a:rPr lang="en-US" altLang="en-US"/>
              <a:t>	exactly n-1 w’s much be matched</a:t>
            </a:r>
          </a:p>
          <a:p>
            <a:pPr eaLnBrk="1" hangingPunct="1"/>
            <a:r>
              <a:rPr lang="en-US" altLang="en-US"/>
              <a:t>	last choice must be available </a:t>
            </a:r>
          </a:p>
        </p:txBody>
      </p:sp>
    </p:spTree>
    <p:extLst>
      <p:ext uri="{BB962C8B-B14F-4D97-AF65-F5344CB8AC3E}">
        <p14:creationId xmlns:p14="http://schemas.microsoft.com/office/powerpoint/2010/main" val="36561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5811" y="1244793"/>
                <a:ext cx="11187953" cy="53071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 two sets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each agent ranks </a:t>
                </a:r>
                <a:r>
                  <a:rPr lang="en-US" b="1" dirty="0"/>
                  <a:t>every</a:t>
                </a:r>
                <a:r>
                  <a:rPr lang="en-US" dirty="0"/>
                  <a:t> agent in the other set.</a:t>
                </a:r>
              </a:p>
              <a:p>
                <a:pPr marL="0" indent="0">
                  <a:buNone/>
                </a:pPr>
                <a:r>
                  <a:rPr lang="en-US" dirty="0"/>
                  <a:t>Goal: Match each agent to </a:t>
                </a:r>
                <a:r>
                  <a:rPr lang="en-US" b="1" dirty="0"/>
                  <a:t>exactly one</a:t>
                </a:r>
                <a:r>
                  <a:rPr lang="en-US" dirty="0"/>
                  <a:t> agent in the other set, respecting their preferences.</a:t>
                </a:r>
              </a:p>
              <a:p>
                <a:pPr marL="0" indent="0">
                  <a:buNone/>
                </a:pPr>
                <a:r>
                  <a:rPr lang="en-US" dirty="0"/>
                  <a:t>How do we “respect preferences”?</a:t>
                </a:r>
              </a:p>
              <a:p>
                <a:pPr marL="0" indent="0">
                  <a:buNone/>
                </a:pPr>
                <a:r>
                  <a:rPr lang="en-US" dirty="0"/>
                  <a:t>Avoid </a:t>
                </a:r>
                <a:r>
                  <a:rPr lang="en-US" dirty="0">
                    <a:solidFill>
                      <a:srgbClr val="FF0000"/>
                    </a:solidFill>
                  </a:rPr>
                  <a:t>blocking pairs</a:t>
                </a:r>
                <a:r>
                  <a:rPr lang="en-US" dirty="0"/>
                  <a:t>: unmatched pairs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prefers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to their match,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prefers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its match.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5811" y="1244793"/>
                <a:ext cx="11187953" cy="5307163"/>
              </a:xfrm>
              <a:blipFill>
                <a:blip r:embed="rId2"/>
                <a:stretch>
                  <a:fillRect l="-1090" t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3315653" y="4724189"/>
            <a:ext cx="5421632" cy="1811518"/>
            <a:chOff x="4149958" y="3975953"/>
            <a:chExt cx="3713578" cy="1223908"/>
          </a:xfrm>
        </p:grpSpPr>
        <p:sp>
          <p:nvSpPr>
            <p:cNvPr id="4" name="Oval 3"/>
            <p:cNvSpPr/>
            <p:nvPr/>
          </p:nvSpPr>
          <p:spPr>
            <a:xfrm>
              <a:off x="4874669" y="3975953"/>
              <a:ext cx="374925" cy="374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Oval 4"/>
            <p:cNvSpPr/>
            <p:nvPr/>
          </p:nvSpPr>
          <p:spPr>
            <a:xfrm>
              <a:off x="4874669" y="4818513"/>
              <a:ext cx="381347" cy="381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9" name="Straight Connector 8"/>
            <p:cNvCxnSpPr>
              <a:stCxn id="4" idx="6"/>
              <a:endCxn id="19" idx="2"/>
            </p:cNvCxnSpPr>
            <p:nvPr/>
          </p:nvCxnSpPr>
          <p:spPr>
            <a:xfrm>
              <a:off x="5249594" y="4163416"/>
              <a:ext cx="1445415" cy="84054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5" idx="6"/>
            </p:cNvCxnSpPr>
            <p:nvPr/>
          </p:nvCxnSpPr>
          <p:spPr>
            <a:xfrm flipV="1">
              <a:off x="5256016" y="4110802"/>
              <a:ext cx="1586072" cy="89838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4" idx="6"/>
              <a:endCxn id="18" idx="2"/>
            </p:cNvCxnSpPr>
            <p:nvPr/>
          </p:nvCxnSpPr>
          <p:spPr>
            <a:xfrm>
              <a:off x="5249594" y="4163416"/>
              <a:ext cx="1445415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695009" y="3975953"/>
              <a:ext cx="374925" cy="374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Oval 18"/>
            <p:cNvSpPr/>
            <p:nvPr/>
          </p:nvSpPr>
          <p:spPr>
            <a:xfrm>
              <a:off x="6695009" y="4816494"/>
              <a:ext cx="374925" cy="374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701431" y="3975953"/>
                  <a:ext cx="374926" cy="3119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1431" y="3975953"/>
                  <a:ext cx="374926" cy="31191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881090" y="3990290"/>
                  <a:ext cx="374926" cy="3119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090" y="3990290"/>
                  <a:ext cx="374926" cy="31191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884301" y="4816493"/>
                  <a:ext cx="374926" cy="3119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4301" y="4816493"/>
                  <a:ext cx="374926" cy="31191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701431" y="4818270"/>
                  <a:ext cx="374926" cy="3119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1431" y="4818270"/>
                  <a:ext cx="374926" cy="31191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149958" y="3990290"/>
                  <a:ext cx="945242" cy="3119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’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9958" y="3990290"/>
                  <a:ext cx="945242" cy="31191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736407" y="3983582"/>
                  <a:ext cx="1127129" cy="3119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’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6407" y="3983582"/>
                  <a:ext cx="1127129" cy="31191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1201A5DC-846C-4C21-850A-80E042BBF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11" y="263278"/>
            <a:ext cx="9790063" cy="1014667"/>
          </a:xfrm>
        </p:spPr>
        <p:txBody>
          <a:bodyPr/>
          <a:lstStyle/>
          <a:p>
            <a:r>
              <a:rPr lang="en-US" dirty="0"/>
              <a:t>Stable Matching Problem</a:t>
            </a:r>
          </a:p>
        </p:txBody>
      </p:sp>
    </p:spTree>
    <p:extLst>
      <p:ext uri="{BB962C8B-B14F-4D97-AF65-F5344CB8AC3E}">
        <p14:creationId xmlns:p14="http://schemas.microsoft.com/office/powerpoint/2010/main" val="23990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Claim 4: The matching has no blocking pairs.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950259" y="1600200"/>
                <a:ext cx="10309412" cy="4495800"/>
              </a:xfrm>
            </p:spPr>
            <p:txBody>
              <a:bodyPr>
                <a:normAutofit/>
              </a:bodyPr>
              <a:lstStyle/>
              <a:p>
                <a:pPr eaLnBrk="1" hangingPunct="1">
                  <a:buFontTx/>
                  <a:buNone/>
                </a:pPr>
                <a:r>
                  <a:rPr lang="en-US" altLang="en-US" dirty="0"/>
                  <a:t>We want to prove a negative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		there is no blocking pair.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That’s a good sign for proof by contradiction.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What’s proof by contradiction?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I want to know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dirty="0"/>
                  <a:t> is true.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Imagine,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dirty="0"/>
                  <a:t> were false. Study the world that would result.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Realize that world makes no sense (something false is true)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But the real world does make sense! So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dirty="0"/>
                  <a:t> must be true.</a:t>
                </a: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xfrm>
                <a:off x="950259" y="1600200"/>
                <a:ext cx="10309412" cy="4495800"/>
              </a:xfrm>
              <a:blipFill>
                <a:blip r:embed="rId8"/>
                <a:stretch>
                  <a:fillRect l="-1656" t="-2442" b="-1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5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89126" y="4151313"/>
            <a:ext cx="420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6" name="Text Box 12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5029200"/>
            <a:ext cx="4267200" cy="163353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proposed to w</a:t>
            </a:r>
            <a:r>
              <a:rPr lang="en-US" altLang="en-US" baseline="-25000"/>
              <a:t>2</a:t>
            </a:r>
            <a:r>
              <a:rPr lang="en-US" altLang="en-US"/>
              <a:t> before w</a:t>
            </a:r>
            <a:r>
              <a:rPr lang="en-US" altLang="en-US" baseline="-250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rejected m</a:t>
            </a:r>
            <a:r>
              <a:rPr lang="en-US" altLang="en-US" baseline="-25000"/>
              <a:t>1 </a:t>
            </a:r>
            <a:r>
              <a:rPr lang="en-US" altLang="en-US"/>
              <a:t>for m</a:t>
            </a:r>
            <a:r>
              <a:rPr lang="en-US" altLang="en-US" baseline="-25000"/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prefers m</a:t>
            </a:r>
            <a:r>
              <a:rPr lang="en-US" altLang="en-US" baseline="-25000"/>
              <a:t>3  </a:t>
            </a:r>
            <a:r>
              <a:rPr lang="en-US" altLang="en-US"/>
              <a:t>to m</a:t>
            </a:r>
            <a:r>
              <a:rPr lang="en-US" altLang="en-US" baseline="-250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prefers m</a:t>
            </a:r>
            <a:r>
              <a:rPr lang="en-US" altLang="en-US" baseline="-25000"/>
              <a:t>2</a:t>
            </a:r>
            <a:r>
              <a:rPr lang="en-US" altLang="en-US"/>
              <a:t> to m</a:t>
            </a:r>
            <a:r>
              <a:rPr lang="en-US" altLang="en-US" baseline="-250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045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Claim 4: The matching has no blocking pairs.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950259" y="1600200"/>
                <a:ext cx="10309412" cy="4495800"/>
              </a:xfrm>
            </p:spPr>
            <p:txBody>
              <a:bodyPr>
                <a:normAutofit/>
              </a:bodyPr>
              <a:lstStyle/>
              <a:p>
                <a:pPr eaLnBrk="1" hangingPunct="1">
                  <a:buFontTx/>
                  <a:buNone/>
                </a:pPr>
                <a:r>
                  <a:rPr lang="en-US" altLang="en-US" dirty="0"/>
                  <a:t>We want to prove a negative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		there is no blocking pair.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That’s a good sign for proof by contradiction.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Suppose (for contradiction) that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are matched, but </a:t>
                </a:r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prefers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 and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/>
                  <a:t> prefers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eaLnBrk="1" hangingPunct="1">
                  <a:buFontTx/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xfrm>
                <a:off x="950259" y="1600200"/>
                <a:ext cx="10309412" cy="4495800"/>
              </a:xfrm>
              <a:blipFill>
                <a:blip r:embed="rId8"/>
                <a:stretch>
                  <a:fillRect l="-1242" t="-2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5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89126" y="4151313"/>
            <a:ext cx="420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6" name="Text Box 12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5029200"/>
            <a:ext cx="4267200" cy="163353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proposed to w</a:t>
            </a:r>
            <a:r>
              <a:rPr lang="en-US" altLang="en-US" baseline="-25000"/>
              <a:t>2</a:t>
            </a:r>
            <a:r>
              <a:rPr lang="en-US" altLang="en-US"/>
              <a:t> before w</a:t>
            </a:r>
            <a:r>
              <a:rPr lang="en-US" altLang="en-US" baseline="-250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rejected m</a:t>
            </a:r>
            <a:r>
              <a:rPr lang="en-US" altLang="en-US" baseline="-25000"/>
              <a:t>1 </a:t>
            </a:r>
            <a:r>
              <a:rPr lang="en-US" altLang="en-US"/>
              <a:t>for m</a:t>
            </a:r>
            <a:r>
              <a:rPr lang="en-US" altLang="en-US" baseline="-25000"/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prefers m</a:t>
            </a:r>
            <a:r>
              <a:rPr lang="en-US" altLang="en-US" baseline="-25000"/>
              <a:t>3  </a:t>
            </a:r>
            <a:r>
              <a:rPr lang="en-US" altLang="en-US"/>
              <a:t>to m</a:t>
            </a:r>
            <a:r>
              <a:rPr lang="en-US" altLang="en-US" baseline="-250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prefers m</a:t>
            </a:r>
            <a:r>
              <a:rPr lang="en-US" altLang="en-US" baseline="-25000"/>
              <a:t>2</a:t>
            </a:r>
            <a:r>
              <a:rPr lang="en-US" altLang="en-US"/>
              <a:t> to m</a:t>
            </a:r>
            <a:r>
              <a:rPr lang="en-US" altLang="en-US" baseline="-25000"/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7801685" y="4473215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7801685" y="5507594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8" name="Straight Connector 7"/>
          <p:cNvCxnSpPr>
            <a:stCxn id="6" idx="6"/>
          </p:cNvCxnSpPr>
          <p:nvPr/>
        </p:nvCxnSpPr>
        <p:spPr>
          <a:xfrm flipV="1">
            <a:off x="8255698" y="4691826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219028" y="4473215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/>
          <p:cNvSpPr/>
          <p:nvPr/>
        </p:nvSpPr>
        <p:spPr>
          <a:xfrm>
            <a:off x="9219028" y="5505115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189849" y="446030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849" y="4460302"/>
                <a:ext cx="454013" cy="461665"/>
              </a:xfrm>
              <a:prstGeom prst="rect">
                <a:avLst/>
              </a:prstGeom>
              <a:blipFill>
                <a:blip r:embed="rId9"/>
                <a:stretch>
                  <a:fillRect l="-4054" r="-1351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51101" y="4420970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101" y="4420970"/>
                <a:ext cx="454013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51101" y="546792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101" y="5467925"/>
                <a:ext cx="45401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160669" y="546792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0669" y="5467925"/>
                <a:ext cx="454013" cy="461665"/>
              </a:xfrm>
              <a:prstGeom prst="rect">
                <a:avLst/>
              </a:prstGeom>
              <a:blipFill>
                <a:blip r:embed="rId12"/>
                <a:stretch>
                  <a:fillRect l="-4054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37195" y="4494575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195" y="4494575"/>
                <a:ext cx="950414" cy="461665"/>
              </a:xfrm>
              <a:prstGeom prst="rect">
                <a:avLst/>
              </a:prstGeom>
              <a:blipFill>
                <a:blip r:embed="rId13"/>
                <a:stretch>
                  <a:fillRect r="-78065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680817" y="5467925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0817" y="5467925"/>
                <a:ext cx="1364886" cy="461665"/>
              </a:xfrm>
              <a:prstGeom prst="rect">
                <a:avLst/>
              </a:prstGeom>
              <a:blipFill>
                <a:blip r:embed="rId14"/>
                <a:stretch>
                  <a:fillRect r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 flipV="1">
            <a:off x="8255697" y="5735381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14058" y="4762903"/>
            <a:ext cx="934151" cy="100078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15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Claim 4: The matching has no blocking pairs.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0635" y="2812788"/>
                <a:ext cx="10954871" cy="386361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did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end up matched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He must have proposed to and been rejected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</a:t>
                </a:r>
                <a:r>
                  <a:rPr lang="en-US" dirty="0">
                    <a:solidFill>
                      <a:schemeClr val="accent1"/>
                    </a:solidFill>
                  </a:rPr>
                  <a:t>Observation A</a:t>
                </a:r>
                <a:r>
                  <a:rPr lang="en-US" dirty="0"/>
                  <a:t>).</a:t>
                </a:r>
              </a:p>
              <a:p>
                <a:r>
                  <a:rPr lang="en-US" dirty="0"/>
                  <a:t>Why did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 It got a better offer from some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ever changed matches after that, the match was only better for it, (</a:t>
                </a:r>
                <a:r>
                  <a:rPr lang="en-US" dirty="0">
                    <a:solidFill>
                      <a:schemeClr val="accent1"/>
                    </a:solidFill>
                  </a:rPr>
                  <a:t>Observation C</a:t>
                </a:r>
                <a:r>
                  <a:rPr lang="en-US" dirty="0"/>
                  <a:t>) so it must prefer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(its final match)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contradiction!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0635" y="2812788"/>
                <a:ext cx="10954871" cy="3863616"/>
              </a:xfrm>
              <a:blipFill>
                <a:blip r:embed="rId2"/>
                <a:stretch>
                  <a:fillRect l="-723" t="-2681" r="-1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318059" y="119262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/>
          <p:cNvSpPr/>
          <p:nvPr/>
        </p:nvSpPr>
        <p:spPr>
          <a:xfrm>
            <a:off x="5318059" y="2227006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6" name="Straight Connector 5"/>
          <p:cNvCxnSpPr>
            <a:stCxn id="4" idx="6"/>
          </p:cNvCxnSpPr>
          <p:nvPr/>
        </p:nvCxnSpPr>
        <p:spPr>
          <a:xfrm flipV="1">
            <a:off x="5772072" y="1411238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735402" y="119262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6735402" y="222452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06223" y="1179714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223" y="1179714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 l="-4000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67475" y="114038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475" y="1140382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67475" y="218733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475" y="2187337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77043" y="218733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043" y="2187337"/>
                <a:ext cx="454013" cy="461665"/>
              </a:xfrm>
              <a:prstGeom prst="rect">
                <a:avLst/>
              </a:prstGeom>
              <a:blipFill>
                <a:blip r:embed="rId6"/>
                <a:stretch>
                  <a:fillRect l="-4000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53569" y="1213987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569" y="1213987"/>
                <a:ext cx="950414" cy="461665"/>
              </a:xfrm>
              <a:prstGeom prst="rect">
                <a:avLst/>
              </a:prstGeom>
              <a:blipFill>
                <a:blip r:embed="rId7"/>
                <a:stretch>
                  <a:fillRect r="-77564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97191" y="2187337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191" y="2187337"/>
                <a:ext cx="1364886" cy="461665"/>
              </a:xfrm>
              <a:prstGeom prst="rect">
                <a:avLst/>
              </a:prstGeom>
              <a:blipFill>
                <a:blip r:embed="rId8"/>
                <a:stretch>
                  <a:fillRect r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V="1">
            <a:off x="5772071" y="2454793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30432" y="1482315"/>
            <a:ext cx="934151" cy="100078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58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dirty="0"/>
                  <a:t>Simple,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algorithm to compute a stable matching</a:t>
                </a:r>
              </a:p>
              <a:p>
                <a:pPr eaLnBrk="1" hangingPunct="1"/>
                <a:r>
                  <a:rPr lang="en-US" altLang="en-US" dirty="0"/>
                  <a:t>Corollary</a:t>
                </a:r>
              </a:p>
              <a:p>
                <a:pPr lvl="1" eaLnBrk="1" hangingPunct="1"/>
                <a:r>
                  <a:rPr lang="en-US" altLang="en-US" sz="2800" dirty="0"/>
                  <a:t>A stable matching always exists.</a:t>
                </a:r>
              </a:p>
              <a:p>
                <a:r>
                  <a:rPr lang="en-US" altLang="en-US" sz="3100" dirty="0"/>
                  <a:t>The corollary isn’t obvious!</a:t>
                </a:r>
              </a:p>
              <a:p>
                <a:r>
                  <a:rPr lang="en-US" altLang="en-US" sz="3100" dirty="0"/>
                  <a:t>The “stable roommates problem” doesn’t always have a solution: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/>
                  <a:t>people, rank the other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sz="2800" dirty="0"/>
              </a:p>
              <a:p>
                <a:pPr lvl="1"/>
                <a:r>
                  <a:rPr lang="en-US" altLang="en-US" sz="2800" dirty="0"/>
                  <a:t>Goal is to pair them without any blocking pairs.  </a:t>
                </a: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blipFill>
                <a:blip r:embed="rId6"/>
                <a:stretch>
                  <a:fillRect l="-127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34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Stable Matchings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63787"/>
          </a:xfrm>
        </p:spPr>
        <p:txBody>
          <a:bodyPr/>
          <a:lstStyle/>
          <a:p>
            <a:r>
              <a:rPr lang="en-US" dirty="0"/>
              <a:t>Suppose we take our algorithm and let the horses do the “proposing” instead.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316071"/>
            <a:ext cx="10735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got a different answer…</a:t>
            </a:r>
          </a:p>
          <a:p>
            <a:r>
              <a:rPr lang="en-US" sz="2400" dirty="0"/>
              <a:t>What does that mean?</a:t>
            </a:r>
          </a:p>
        </p:txBody>
      </p:sp>
      <p:sp>
        <p:nvSpPr>
          <p:cNvPr id="5" name="Oval 4"/>
          <p:cNvSpPr/>
          <p:nvPr/>
        </p:nvSpPr>
        <p:spPr>
          <a:xfrm>
            <a:off x="4879426" y="30251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4879426" y="4059537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6296769" y="30251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/>
          <p:cNvSpPr/>
          <p:nvPr/>
        </p:nvSpPr>
        <p:spPr>
          <a:xfrm>
            <a:off x="6296769" y="40570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67590" y="301224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590" y="3012245"/>
                <a:ext cx="454013" cy="461665"/>
              </a:xfrm>
              <a:prstGeom prst="rect">
                <a:avLst/>
              </a:prstGeom>
              <a:blipFill>
                <a:blip r:embed="rId2"/>
                <a:stretch>
                  <a:fillRect l="-4000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28843" y="298578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843" y="2985788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28842" y="401986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842" y="4019868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38410" y="401986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410" y="4019868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 l="-4000" r="-133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46292" y="3042760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292" y="3042760"/>
                <a:ext cx="950414" cy="461665"/>
              </a:xfrm>
              <a:prstGeom prst="rect">
                <a:avLst/>
              </a:prstGeom>
              <a:blipFill>
                <a:blip r:embed="rId6"/>
                <a:stretch>
                  <a:fillRect l="-192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99060" y="3019084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060" y="3019084"/>
                <a:ext cx="1364886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46292" y="4055676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292" y="4055676"/>
                <a:ext cx="950414" cy="461665"/>
              </a:xfrm>
              <a:prstGeom prst="rect">
                <a:avLst/>
              </a:prstGeom>
              <a:blipFill>
                <a:blip r:embed="rId8"/>
                <a:stretch>
                  <a:fillRect l="-192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99060" y="4019868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060" y="4019868"/>
                <a:ext cx="1364886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17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Proposer-Optimality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agents might have more than one possible match in a stable matching. Call these people the “feasible partners.”</a:t>
            </a:r>
          </a:p>
          <a:p>
            <a:r>
              <a:rPr lang="en-US" dirty="0"/>
              <a:t>When there’s more than one stable matching, there is a tremendous benefit to being the proposing side.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799" y="3621743"/>
            <a:ext cx="7652033" cy="158491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proposing side is matched to their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3621743"/>
            <a:ext cx="7652032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Proposer-Optimality</a:t>
            </a:r>
          </a:p>
        </p:txBody>
      </p:sp>
    </p:spTree>
    <p:extLst>
      <p:ext uri="{BB962C8B-B14F-4D97-AF65-F5344CB8AC3E}">
        <p14:creationId xmlns:p14="http://schemas.microsoft.com/office/powerpoint/2010/main" val="351281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Proposer-Optimality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50042"/>
                <a:ext cx="11349318" cy="466591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Let’s prove it – again by contradiction</a:t>
                </a:r>
              </a:p>
              <a:p>
                <a:pPr marL="0" indent="0">
                  <a:buNone/>
                </a:pPr>
                <a:r>
                  <a:rPr lang="en-US" dirty="0"/>
                  <a:t>Suppose some rider is not matched to their favorite feasible partner.</a:t>
                </a:r>
                <a:br>
                  <a:rPr lang="en-US" dirty="0"/>
                </a:br>
                <a:r>
                  <a:rPr lang="en-US" dirty="0"/>
                  <a:t>Then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must have been the </a:t>
                </a:r>
                <a:r>
                  <a:rPr lang="en-US" b="1" dirty="0"/>
                  <a:t>first </a:t>
                </a:r>
                <a:r>
                  <a:rPr lang="en-US" dirty="0"/>
                  <a:t>to be rejected by their favorite feasible partner,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>
                    <a:solidFill>
                      <a:schemeClr val="accent1"/>
                    </a:solidFill>
                  </a:rPr>
                  <a:t>Observation A</a:t>
                </a:r>
                <a:r>
                  <a:rPr lang="en-US" dirty="0"/>
                  <a:t>)</a:t>
                </a:r>
                <a:br>
                  <a:rPr lang="en-US" dirty="0"/>
                </a:br>
                <a:r>
                  <a:rPr lang="en-US" dirty="0"/>
                  <a:t>And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(temporarily) matched to causing that rejection.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be a matching 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matched. The rider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matched to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What can we say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? They had never been rejected by a feasible partner. So they prefer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prefers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(by the run of the algorithm). </a:t>
                </a:r>
              </a:p>
              <a:p>
                <a:pPr marL="0" indent="0">
                  <a:buNone/>
                </a:pPr>
                <a:r>
                  <a:rPr lang="en-US" dirty="0"/>
                  <a:t>But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a blocking pair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50042"/>
                <a:ext cx="11349318" cy="4665911"/>
              </a:xfrm>
              <a:blipFill>
                <a:blip r:embed="rId2"/>
                <a:stretch>
                  <a:fillRect l="-1343" t="-3529" r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29726" y="149054"/>
            <a:ext cx="7652033" cy="158491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proposing side is matched to the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041" y="162547"/>
            <a:ext cx="7652032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Proposer-Optimality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D57144-63A2-43EB-9176-9452AEFC66BA}"/>
              </a:ext>
            </a:extLst>
          </p:cNvPr>
          <p:cNvSpPr/>
          <p:nvPr/>
        </p:nvSpPr>
        <p:spPr>
          <a:xfrm>
            <a:off x="9168165" y="3263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B469E9-330A-4F6F-8D86-AB9F3DAB6633}"/>
              </a:ext>
            </a:extLst>
          </p:cNvPr>
          <p:cNvSpPr/>
          <p:nvPr/>
        </p:nvSpPr>
        <p:spPr>
          <a:xfrm>
            <a:off x="9168165" y="1360737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651468-8E02-4F11-9ECE-B327980C4A34}"/>
              </a:ext>
            </a:extLst>
          </p:cNvPr>
          <p:cNvSpPr/>
          <p:nvPr/>
        </p:nvSpPr>
        <p:spPr>
          <a:xfrm>
            <a:off x="10585508" y="3263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F03BFC-60A3-45CB-977A-90D8647BBD27}"/>
              </a:ext>
            </a:extLst>
          </p:cNvPr>
          <p:cNvSpPr/>
          <p:nvPr/>
        </p:nvSpPr>
        <p:spPr>
          <a:xfrm>
            <a:off x="10585508" y="13582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984058-141A-46CE-8A6A-80B185EB208B}"/>
                  </a:ext>
                </a:extLst>
              </p:cNvPr>
              <p:cNvSpPr txBox="1"/>
              <p:nvPr/>
            </p:nvSpPr>
            <p:spPr>
              <a:xfrm>
                <a:off x="10556329" y="31344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984058-141A-46CE-8A6A-80B185EB2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329" y="313445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 l="-4054" r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D6C008-D6D2-49AA-B4FE-51A8CE577C54}"/>
                  </a:ext>
                </a:extLst>
              </p:cNvPr>
              <p:cNvSpPr txBox="1"/>
              <p:nvPr/>
            </p:nvSpPr>
            <p:spPr>
              <a:xfrm>
                <a:off x="9182753" y="34152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D6C008-D6D2-49AA-B4FE-51A8CE577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753" y="341522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4EA554-3FE6-46B4-BAFC-98419DAD1508}"/>
                  </a:ext>
                </a:extLst>
              </p:cNvPr>
              <p:cNvSpPr txBox="1"/>
              <p:nvPr/>
            </p:nvSpPr>
            <p:spPr>
              <a:xfrm>
                <a:off x="9117581" y="132106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4EA554-3FE6-46B4-BAFC-98419DAD1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581" y="1321068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 l="-1351"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9A4936-123C-4FF7-ACC6-D24A033D4D63}"/>
                  </a:ext>
                </a:extLst>
              </p:cNvPr>
              <p:cNvSpPr txBox="1"/>
              <p:nvPr/>
            </p:nvSpPr>
            <p:spPr>
              <a:xfrm>
                <a:off x="10577732" y="136723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9A4936-123C-4FF7-ACC6-D24A033D4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7732" y="1367238"/>
                <a:ext cx="45401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53A3C6-4352-4824-8A00-526DF4EE1101}"/>
              </a:ext>
            </a:extLst>
          </p:cNvPr>
          <p:cNvCxnSpPr/>
          <p:nvPr/>
        </p:nvCxnSpPr>
        <p:spPr>
          <a:xfrm flipV="1">
            <a:off x="9622177" y="1588524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B5F8188-0F29-47BE-B703-668D86762AAE}"/>
              </a:ext>
            </a:extLst>
          </p:cNvPr>
          <p:cNvCxnSpPr/>
          <p:nvPr/>
        </p:nvCxnSpPr>
        <p:spPr>
          <a:xfrm>
            <a:off x="9680538" y="616046"/>
            <a:ext cx="934151" cy="1000784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Pause">
            <a:extLst>
              <a:ext uri="{FF2B5EF4-FFF2-40B4-BE49-F238E27FC236}">
                <a16:creationId xmlns:a16="http://schemas.microsoft.com/office/drawing/2014/main" id="{6962E414-A09A-470F-8CEE-E919D025EB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56604" y="1742368"/>
            <a:ext cx="914400" cy="914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2B59B88-92BB-45BC-8BD3-76B321FD7F56}"/>
              </a:ext>
            </a:extLst>
          </p:cNvPr>
          <p:cNvGrpSpPr/>
          <p:nvPr/>
        </p:nvGrpSpPr>
        <p:grpSpPr>
          <a:xfrm>
            <a:off x="9044350" y="5132842"/>
            <a:ext cx="1921939" cy="1515458"/>
            <a:chOff x="9044350" y="5132842"/>
            <a:chExt cx="1921939" cy="151545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D57144-63A2-43EB-9176-9452AEFC66BA}"/>
                </a:ext>
              </a:extLst>
            </p:cNvPr>
            <p:cNvSpPr/>
            <p:nvPr/>
          </p:nvSpPr>
          <p:spPr>
            <a:xfrm>
              <a:off x="9094934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2B469E9-330A-4F6F-8D86-AB9F3DAB6633}"/>
                </a:ext>
              </a:extLst>
            </p:cNvPr>
            <p:cNvSpPr/>
            <p:nvPr/>
          </p:nvSpPr>
          <p:spPr>
            <a:xfrm>
              <a:off x="9094934" y="6180134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2651468-8E02-4F11-9ECE-B327980C4A34}"/>
                </a:ext>
              </a:extLst>
            </p:cNvPr>
            <p:cNvSpPr/>
            <p:nvPr/>
          </p:nvSpPr>
          <p:spPr>
            <a:xfrm>
              <a:off x="10512277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6F03BFC-60A3-45CB-977A-90D8647BBD27}"/>
                </a:ext>
              </a:extLst>
            </p:cNvPr>
            <p:cNvSpPr/>
            <p:nvPr/>
          </p:nvSpPr>
          <p:spPr>
            <a:xfrm>
              <a:off x="10512277" y="61776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984058-141A-46CE-8A6A-80B185EB208B}"/>
                    </a:ext>
                  </a:extLst>
                </p:cNvPr>
                <p:cNvSpPr txBox="1"/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984058-141A-46CE-8A6A-80B185EB20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054" r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5D6C008-D6D2-49AA-B4FE-51A8CE577C54}"/>
                    </a:ext>
                  </a:extLst>
                </p:cNvPr>
                <p:cNvSpPr txBox="1"/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5D6C008-D6D2-49AA-B4FE-51A8CE577C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4EA554-3FE6-46B4-BAFC-98419DAD1508}"/>
                    </a:ext>
                  </a:extLst>
                </p:cNvPr>
                <p:cNvSpPr txBox="1"/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4EA554-3FE6-46B4-BAFC-98419DAD15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1351" r="-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9A4936-123C-4FF7-ACC6-D24A033D4D63}"/>
                    </a:ext>
                  </a:extLst>
                </p:cNvPr>
                <p:cNvSpPr txBox="1"/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9A4936-123C-4FF7-ACC6-D24A033D4D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F53A3C6-4352-4824-8A00-526DF4EE1101}"/>
                </a:ext>
              </a:extLst>
            </p:cNvPr>
            <p:cNvCxnSpPr/>
            <p:nvPr/>
          </p:nvCxnSpPr>
          <p:spPr>
            <a:xfrm flipV="1">
              <a:off x="9548946" y="5391752"/>
              <a:ext cx="1028786" cy="1027701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B5F8188-0F29-47BE-B703-668D86762AAE}"/>
                </a:ext>
              </a:extLst>
            </p:cNvPr>
            <p:cNvCxnSpPr>
              <a:stCxn id="25" idx="3"/>
            </p:cNvCxnSpPr>
            <p:nvPr/>
          </p:nvCxnSpPr>
          <p:spPr>
            <a:xfrm>
              <a:off x="9563535" y="5391752"/>
              <a:ext cx="977923" cy="1044475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938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DB7C-E5F7-44AF-B438-40FCC3F03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Proposer Optimality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B2D77-E7B2-43BB-BD99-DA325E60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177987"/>
            <a:ext cx="11187258" cy="3131373"/>
          </a:xfrm>
        </p:spPr>
        <p:txBody>
          <a:bodyPr/>
          <a:lstStyle/>
          <a:p>
            <a:r>
              <a:rPr lang="en-US" dirty="0"/>
              <a:t>We didn’t specify which rider proposes when more than one is free</a:t>
            </a:r>
          </a:p>
          <a:p>
            <a:pPr lvl="1"/>
            <a:r>
              <a:rPr lang="en-US" dirty="0"/>
              <a:t>Proposer-optimality says it doesn’t matter! You always get the proposer-optimal matching.</a:t>
            </a:r>
          </a:p>
          <a:p>
            <a:endParaRPr lang="en-US" dirty="0"/>
          </a:p>
          <a:p>
            <a:r>
              <a:rPr lang="en-US" dirty="0"/>
              <a:t>So what happens to the other side?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F17CF1-BC05-4BDE-96CA-4AC0643FC2F1}"/>
              </a:ext>
            </a:extLst>
          </p:cNvPr>
          <p:cNvSpPr/>
          <p:nvPr/>
        </p:nvSpPr>
        <p:spPr>
          <a:xfrm>
            <a:off x="575238" y="1435506"/>
            <a:ext cx="7652033" cy="158491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proposing side is matched to their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E48ED5-3A40-4547-80C4-D94789AB5E5C}"/>
              </a:ext>
            </a:extLst>
          </p:cNvPr>
          <p:cNvSpPr/>
          <p:nvPr/>
        </p:nvSpPr>
        <p:spPr>
          <a:xfrm>
            <a:off x="575239" y="1435506"/>
            <a:ext cx="7652032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Proposer-Optimality</a:t>
            </a:r>
          </a:p>
        </p:txBody>
      </p:sp>
    </p:spTree>
    <p:extLst>
      <p:ext uri="{BB962C8B-B14F-4D97-AF65-F5344CB8AC3E}">
        <p14:creationId xmlns:p14="http://schemas.microsoft.com/office/powerpoint/2010/main" val="4045780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Chooser-</a:t>
            </a:r>
            <a:r>
              <a:rPr lang="en-US" dirty="0" err="1"/>
              <a:t>Pessimality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similar argument (it’s a good exercise!), will show that choosing among proposals is a much worse position to be in.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2940426"/>
            <a:ext cx="8356269" cy="158491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choosing (non-proposing) side is matched to their least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1" y="2940426"/>
            <a:ext cx="8356268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Chooser-</a:t>
            </a:r>
            <a:r>
              <a:rPr lang="en-US" sz="2800" b="1" dirty="0" err="1">
                <a:solidFill>
                  <a:schemeClr val="bg1"/>
                </a:solidFill>
              </a:rPr>
              <a:t>Pessimality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8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Context and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Stable Matching has another common name: “Stable Marriage”</a:t>
            </a:r>
          </a:p>
          <a:p>
            <a:r>
              <a:rPr lang="en-US" dirty="0"/>
              <a:t>The metaphor used there is “men” and “women” getting married.</a:t>
            </a:r>
          </a:p>
          <a:p>
            <a:endParaRPr lang="en-US" dirty="0"/>
          </a:p>
          <a:p>
            <a:r>
              <a:rPr lang="en-US" dirty="0"/>
              <a:t>When choosing or analyzing an algorithm think about everyone involved, not just the people you’re optimizing for; you might not be able to have it all.</a:t>
            </a:r>
          </a:p>
          <a:p>
            <a:r>
              <a:rPr lang="en-US" dirty="0"/>
              <a:t>Stable Matchings always exist, and we can find them efficiently.</a:t>
            </a:r>
          </a:p>
          <a:p>
            <a:r>
              <a:rPr lang="en-US" dirty="0"/>
              <a:t>The GS Algorithm gives proposers their best possible partner</a:t>
            </a:r>
          </a:p>
          <a:p>
            <a:pPr lvl="1"/>
            <a:r>
              <a:rPr lang="en-US" dirty="0"/>
              <a:t>At the expense of those receiving proposals getting their worst possible.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02023" y="365125"/>
            <a:ext cx="10851777" cy="132556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Stable Matching, More Formally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67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02023" y="1270959"/>
                <a:ext cx="11367247" cy="481551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dirty="0">
                    <a:solidFill>
                      <a:srgbClr val="0070C0"/>
                    </a:solidFill>
                  </a:rPr>
                  <a:t>Perfect matching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dirty="0"/>
                  <a:t> 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Each rider is paired with exactly one horse.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Each horse is paired with exactly one rider.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dirty="0">
                    <a:solidFill>
                      <a:srgbClr val="0070C0"/>
                    </a:solidFill>
                  </a:rPr>
                  <a:t>Stability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dirty="0"/>
                  <a:t>  no ability to exchange</a:t>
                </a:r>
              </a:p>
              <a:p>
                <a:pPr marL="400050">
                  <a:lnSpc>
                    <a:spcPct val="80000"/>
                  </a:lnSpc>
                </a:pPr>
                <a:r>
                  <a:rPr lang="en-US" altLang="en-US" dirty="0"/>
                  <a:t>an unmatched pair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dirty="0"/>
                  <a:t>-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dirty="0"/>
                  <a:t> is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blocking </a:t>
                </a:r>
                <a:r>
                  <a:rPr lang="en-US" altLang="en-US" dirty="0"/>
                  <a:t>if they both prefer each other to current matches.</a:t>
                </a:r>
                <a:endParaRPr lang="en-US" altLang="en-US" sz="18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dirty="0">
                    <a:solidFill>
                      <a:srgbClr val="0070C0"/>
                    </a:solidFill>
                  </a:rPr>
                  <a:t>Stable matching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dirty="0"/>
                  <a:t>  perfect matching with no blocking pairs.</a:t>
                </a:r>
              </a:p>
            </p:txBody>
          </p:sp>
        </mc:Choice>
        <mc:Fallback xmlns="">
          <p:sp>
            <p:nvSpPr>
              <p:cNvPr id="416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023" y="1270959"/>
                <a:ext cx="11367247" cy="4815517"/>
              </a:xfrm>
              <a:blipFill>
                <a:blip r:embed="rId3"/>
                <a:stretch>
                  <a:fillRect l="-1072" t="-2785" r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53035" y="4948518"/>
                <a:ext cx="7652033" cy="1584917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80000"/>
                  </a:lnSpc>
                </a:pPr>
                <a:endParaRPr lang="en-US" altLang="en-US" sz="2800" b="1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800" b="1" dirty="0"/>
                  <a:t>Given:</a:t>
                </a:r>
                <a:r>
                  <a:rPr lang="en-US" altLang="en-US" sz="2800" dirty="0"/>
                  <a:t> the preference lists of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/>
                  <a:t>riders and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800" dirty="0"/>
                  <a:t> horses. </a:t>
                </a:r>
                <a:br>
                  <a:rPr lang="en-US" altLang="en-US" sz="2800" dirty="0"/>
                </a:br>
                <a:r>
                  <a:rPr lang="en-US" altLang="en-US" sz="2800" b="1" dirty="0"/>
                  <a:t>Find:</a:t>
                </a:r>
                <a:r>
                  <a:rPr lang="en-US" altLang="en-US" sz="2800" dirty="0"/>
                  <a:t> a stable matching.</a:t>
                </a:r>
                <a:endParaRPr lang="en-US" altLang="en-US" sz="2800" dirty="0">
                  <a:solidFill>
                    <a:schemeClr val="hlink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35" y="4948518"/>
                <a:ext cx="7652033" cy="1584917"/>
              </a:xfrm>
              <a:prstGeom prst="rect">
                <a:avLst/>
              </a:prstGeom>
              <a:blipFill>
                <a:blip r:embed="rId4"/>
                <a:stretch>
                  <a:fillRect l="-1673" r="-1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753036" y="4939553"/>
            <a:ext cx="7652032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Stable Matching Problem</a:t>
            </a:r>
          </a:p>
        </p:txBody>
      </p:sp>
    </p:spTree>
    <p:extLst>
      <p:ext uri="{BB962C8B-B14F-4D97-AF65-F5344CB8AC3E}">
        <p14:creationId xmlns:p14="http://schemas.microsoft.com/office/powerpoint/2010/main" val="114998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a stable matching always exist?</a:t>
            </a:r>
          </a:p>
          <a:p>
            <a:r>
              <a:rPr lang="en-US" dirty="0"/>
              <a:t>Can we find a stable matching efficiently?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We’ll answer both of those questions in the next few lectures.</a:t>
            </a:r>
          </a:p>
          <a:p>
            <a:pPr marL="0" indent="0">
              <a:buNone/>
            </a:pPr>
            <a:r>
              <a:rPr lang="en-US" dirty="0"/>
              <a:t>Let’s start with the second one.</a:t>
            </a:r>
          </a:p>
        </p:txBody>
      </p:sp>
    </p:spTree>
    <p:extLst>
      <p:ext uri="{BB962C8B-B14F-4D97-AF65-F5344CB8AC3E}">
        <p14:creationId xmlns:p14="http://schemas.microsoft.com/office/powerpoint/2010/main" val="253485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Idea for an Algorithm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63857"/>
            <a:ext cx="9507674" cy="5157280"/>
          </a:xfrm>
        </p:spPr>
        <p:txBody>
          <a:bodyPr>
            <a:normAutofit lnSpcReduction="10000"/>
          </a:bodyPr>
          <a:lstStyle/>
          <a:p>
            <a:pPr indent="0">
              <a:buNone/>
              <a:defRPr/>
            </a:pPr>
            <a:r>
              <a:rPr lang="en-US" dirty="0"/>
              <a:t>Key idea</a:t>
            </a:r>
          </a:p>
          <a:p>
            <a:pPr marL="0" indent="0">
              <a:buNone/>
              <a:defRPr/>
            </a:pPr>
            <a:r>
              <a:rPr lang="en-US" dirty="0"/>
              <a:t>Unmatched riders “propose” to the highest horse on their preference list </a:t>
            </a:r>
            <a:r>
              <a:rPr lang="en-US" dirty="0">
                <a:solidFill>
                  <a:srgbClr val="FF0000"/>
                </a:solidFill>
              </a:rPr>
              <a:t>that they have not already proposed to.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Send in a rider to walk up to their favorite horse.</a:t>
            </a:r>
          </a:p>
          <a:p>
            <a:pPr indent="0">
              <a:buNone/>
              <a:defRPr/>
            </a:pPr>
            <a:r>
              <a:rPr lang="en-US" dirty="0"/>
              <a:t>Everyone in front of a different horse? Done!</a:t>
            </a:r>
          </a:p>
          <a:p>
            <a:pPr indent="0">
              <a:buNone/>
              <a:defRPr/>
            </a:pPr>
            <a:r>
              <a:rPr lang="en-US" dirty="0"/>
              <a:t>If more than one rider is at the same horse, let the horse decide its favorite.</a:t>
            </a:r>
          </a:p>
          <a:p>
            <a:pPr indent="0">
              <a:buNone/>
              <a:defRPr/>
            </a:pPr>
            <a:r>
              <a:rPr lang="en-US" dirty="0"/>
              <a:t>Rejected riders go back outside.</a:t>
            </a:r>
          </a:p>
          <a:p>
            <a:pPr indent="0">
              <a:buNone/>
              <a:defRPr/>
            </a:pPr>
            <a:endParaRPr lang="en-US" dirty="0"/>
          </a:p>
          <a:p>
            <a:pPr indent="0">
              <a:buNone/>
              <a:defRPr/>
            </a:pPr>
            <a:r>
              <a:rPr lang="en-US" dirty="0"/>
              <a:t>Repeat until you have a perfect matching.</a:t>
            </a:r>
          </a:p>
        </p:txBody>
      </p:sp>
    </p:spTree>
    <p:extLst>
      <p:ext uri="{BB962C8B-B14F-4D97-AF65-F5344CB8AC3E}">
        <p14:creationId xmlns:p14="http://schemas.microsoft.com/office/powerpoint/2010/main" val="164203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Gale-Shapley Algorithm</a:t>
            </a:r>
          </a:p>
        </p:txBody>
      </p:sp>
      <p:sp>
        <p:nvSpPr>
          <p:cNvPr id="1638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1676401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Text Box 4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788895" y="1650749"/>
                <a:ext cx="9924698" cy="3970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dirty="0"/>
                  <a:t>Initially all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2800" dirty="0"/>
                  <a:t> are free</a:t>
                </a:r>
              </a:p>
              <a:p>
                <a:pPr eaLnBrk="1" hangingPunct="1"/>
                <a:r>
                  <a:rPr lang="en-US" altLang="en-US" sz="2800" dirty="0"/>
                  <a:t>While there is a free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en-US" sz="2800" dirty="0"/>
              </a:p>
              <a:p>
                <a:pPr eaLnBrk="1" hangingPunct="1"/>
                <a:r>
                  <a:rPr lang="en-US" altLang="en-US" sz="2800" dirty="0"/>
                  <a:t>	Let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be highest on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800" dirty="0"/>
                  <a:t>’s list that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800" dirty="0"/>
                  <a:t> has not proposed to</a:t>
                </a:r>
              </a:p>
              <a:p>
                <a:pPr eaLnBrk="1" hangingPunct="1"/>
                <a:r>
                  <a:rPr lang="en-US" altLang="en-US" sz="2800" dirty="0"/>
                  <a:t>	if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is free, then match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/>
              </a:p>
              <a:p>
                <a:pPr eaLnBrk="1" hangingPunct="1"/>
                <a:r>
                  <a:rPr lang="en-US" altLang="en-US" sz="2800" dirty="0"/>
                  <a:t>	else //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is not free</a:t>
                </a:r>
              </a:p>
              <a:p>
                <a:pPr eaLnBrk="1" hangingPunct="1"/>
                <a:r>
                  <a:rPr lang="en-US" altLang="en-US" sz="2800" dirty="0"/>
                  <a:t>         suppose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′,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 are matched</a:t>
                </a:r>
              </a:p>
              <a:p>
                <a:pPr eaLnBrk="1" hangingPunct="1"/>
                <a:r>
                  <a:rPr lang="en-US" altLang="en-US" sz="2800" dirty="0"/>
                  <a:t>		if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prefers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800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en-US" sz="2800" baseline="-25000" dirty="0"/>
              </a:p>
              <a:p>
                <a:pPr eaLnBrk="1" hangingPunct="1"/>
                <a:r>
                  <a:rPr lang="en-US" altLang="en-US" sz="2800" dirty="0"/>
                  <a:t>			</a:t>
                </a:r>
                <a:r>
                  <a:rPr lang="en-US" altLang="en-US" sz="2800" dirty="0" err="1"/>
                  <a:t>unmatch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’,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/>
              </a:p>
              <a:p>
                <a:pPr eaLnBrk="1" hangingPunct="1"/>
                <a:r>
                  <a:rPr lang="en-US" altLang="en-US" sz="2800" dirty="0"/>
                  <a:t>			match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1638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88895" y="1650749"/>
                <a:ext cx="9924698" cy="3970318"/>
              </a:xfrm>
              <a:prstGeom prst="rect">
                <a:avLst/>
              </a:prstGeom>
              <a:blipFill>
                <a:blip r:embed="rId7"/>
                <a:stretch>
                  <a:fillRect l="-1229" t="-1690" b="-33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88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Example</a:t>
            </a:r>
          </a:p>
        </p:txBody>
      </p:sp>
      <p:sp>
        <p:nvSpPr>
          <p:cNvPr id="4" name="Oval 3"/>
          <p:cNvSpPr/>
          <p:nvPr/>
        </p:nvSpPr>
        <p:spPr>
          <a:xfrm>
            <a:off x="3773528" y="1972189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/>
          <p:cNvSpPr/>
          <p:nvPr/>
        </p:nvSpPr>
        <p:spPr>
          <a:xfrm>
            <a:off x="3773528" y="3469189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7647647" y="1972189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7647647" y="3466710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33942" y="192622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942" y="1926222"/>
                <a:ext cx="454013" cy="461665"/>
              </a:xfrm>
              <a:prstGeom prst="rect">
                <a:avLst/>
              </a:prstGeom>
              <a:blipFill>
                <a:blip r:embed="rId2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13924" y="190298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924" y="1902987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14474" y="3411721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474" y="3411721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18466" y="342529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466" y="3425295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 l="-4054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17547" y="1959655"/>
                <a:ext cx="950414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547" y="1959655"/>
                <a:ext cx="950414" cy="477888"/>
              </a:xfrm>
              <a:prstGeom prst="rect">
                <a:avLst/>
              </a:prstGeom>
              <a:blipFill>
                <a:blip r:embed="rId6"/>
                <a:stretch>
                  <a:fillRect l="-1923" r="-44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30839" y="1956373"/>
                <a:ext cx="16907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839" y="1956373"/>
                <a:ext cx="169079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19189" y="3444355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189" y="3444355"/>
                <a:ext cx="950414" cy="461665"/>
              </a:xfrm>
              <a:prstGeom prst="rect">
                <a:avLst/>
              </a:prstGeom>
              <a:blipFill>
                <a:blip r:embed="rId8"/>
                <a:stretch>
                  <a:fillRect l="-1923" r="-44231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160019" y="3459409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019" y="3459409"/>
                <a:ext cx="1364886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3773528" y="523664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Oval 16"/>
          <p:cNvSpPr/>
          <p:nvPr/>
        </p:nvSpPr>
        <p:spPr>
          <a:xfrm>
            <a:off x="7647647" y="523664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33942" y="518428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942" y="5184282"/>
                <a:ext cx="454013" cy="461665"/>
              </a:xfrm>
              <a:prstGeom prst="rect">
                <a:avLst/>
              </a:prstGeom>
              <a:blipFill>
                <a:blip r:embed="rId10"/>
                <a:stretch>
                  <a:fillRect l="-4000" r="-133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14474" y="5199521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474" y="5199521"/>
                <a:ext cx="45401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62560" y="5197277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560" y="5197277"/>
                <a:ext cx="950414" cy="461665"/>
              </a:xfrm>
              <a:prstGeom prst="rect">
                <a:avLst/>
              </a:prstGeom>
              <a:blipFill>
                <a:blip r:embed="rId12"/>
                <a:stretch>
                  <a:fillRect l="-1923" r="-44231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178800" y="5223734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800" y="5223734"/>
                <a:ext cx="136488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>
            <a:stCxn id="4" idx="6"/>
            <a:endCxn id="6" idx="2"/>
          </p:cNvCxnSpPr>
          <p:nvPr/>
        </p:nvCxnSpPr>
        <p:spPr>
          <a:xfrm>
            <a:off x="4227541" y="2202330"/>
            <a:ext cx="3420107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700270" y="6015210"/>
                <a:ext cx="8645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Proposals: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270" y="6015210"/>
                <a:ext cx="8645604" cy="369332"/>
              </a:xfrm>
              <a:prstGeom prst="rect">
                <a:avLst/>
              </a:prstGeom>
              <a:blipFill>
                <a:blip r:embed="rId14"/>
                <a:stretch>
                  <a:fillRect l="-63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4227541" y="2202330"/>
            <a:ext cx="3420107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6"/>
          </p:cNvCxnSpPr>
          <p:nvPr/>
        </p:nvCxnSpPr>
        <p:spPr>
          <a:xfrm flipV="1">
            <a:off x="4235317" y="2228790"/>
            <a:ext cx="3412331" cy="147448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235317" y="2228790"/>
            <a:ext cx="3412331" cy="1474482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" idx="6"/>
            <a:endCxn id="7" idx="2"/>
          </p:cNvCxnSpPr>
          <p:nvPr/>
        </p:nvCxnSpPr>
        <p:spPr>
          <a:xfrm>
            <a:off x="4227541" y="2202331"/>
            <a:ext cx="3420107" cy="149452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212950" y="2209268"/>
            <a:ext cx="3420107" cy="1494521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6" idx="6"/>
            <a:endCxn id="6" idx="2"/>
          </p:cNvCxnSpPr>
          <p:nvPr/>
        </p:nvCxnSpPr>
        <p:spPr>
          <a:xfrm flipV="1">
            <a:off x="4227541" y="2202331"/>
            <a:ext cx="3420107" cy="3264459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6" idx="6"/>
            <a:endCxn id="7" idx="2"/>
          </p:cNvCxnSpPr>
          <p:nvPr/>
        </p:nvCxnSpPr>
        <p:spPr>
          <a:xfrm flipV="1">
            <a:off x="4227541" y="3696851"/>
            <a:ext cx="3420107" cy="1769938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216838" y="3716868"/>
            <a:ext cx="3420107" cy="1769938"/>
          </a:xfrm>
          <a:prstGeom prst="lin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" idx="6"/>
            <a:endCxn id="17" idx="2"/>
          </p:cNvCxnSpPr>
          <p:nvPr/>
        </p:nvCxnSpPr>
        <p:spPr>
          <a:xfrm>
            <a:off x="4227541" y="2202331"/>
            <a:ext cx="3420107" cy="326445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212950" y="2202083"/>
            <a:ext cx="3420107" cy="3264459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12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Does this algorithm work?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Does it run in a reasonable amount of time?</a:t>
            </a:r>
          </a:p>
          <a:p>
            <a:pPr eaLnBrk="1" hangingPunct="1"/>
            <a:r>
              <a:rPr lang="en-US" altLang="en-US" dirty="0"/>
              <a:t>Is the result correct (i.e. a stable matching)?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Begin by identifying invariants and measures of progress</a:t>
            </a:r>
          </a:p>
          <a:p>
            <a:pPr marL="457200" lvl="1" indent="0" eaLnBrk="1" hangingPunct="1">
              <a:buNone/>
            </a:pPr>
            <a:r>
              <a:rPr lang="en-US" altLang="en-US" sz="2800" dirty="0">
                <a:solidFill>
                  <a:srgbClr val="00B0F0"/>
                </a:solidFill>
              </a:rPr>
              <a:t>Observation A</a:t>
            </a:r>
            <a:r>
              <a:rPr lang="en-US" altLang="en-US" sz="2800" dirty="0"/>
              <a:t>: r’s proposals get worse for them.</a:t>
            </a:r>
          </a:p>
          <a:p>
            <a:pPr marL="457200" lvl="1" indent="0" eaLnBrk="1" hangingPunct="1">
              <a:buNone/>
            </a:pPr>
            <a:r>
              <a:rPr lang="en-US" altLang="en-US" sz="2800" dirty="0">
                <a:solidFill>
                  <a:srgbClr val="00B0F0"/>
                </a:solidFill>
              </a:rPr>
              <a:t>Observation B</a:t>
            </a:r>
            <a:r>
              <a:rPr lang="en-US" altLang="en-US" sz="2800" dirty="0"/>
              <a:t>: Once h is matched, h stays matched.</a:t>
            </a:r>
          </a:p>
          <a:p>
            <a:pPr marL="457200" lvl="1" indent="0" eaLnBrk="1" hangingPunct="1">
              <a:buNone/>
            </a:pPr>
            <a:r>
              <a:rPr lang="en-US" altLang="en-US" sz="2800" dirty="0">
                <a:solidFill>
                  <a:srgbClr val="00B0F0"/>
                </a:solidFill>
              </a:rPr>
              <a:t>Observation C</a:t>
            </a:r>
            <a:r>
              <a:rPr lang="en-US" altLang="en-US" sz="2800" dirty="0"/>
              <a:t>: h’s partners get better.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78CF9B-D1F9-4E40-8F97-C0F087056FC3}"/>
              </a:ext>
            </a:extLst>
          </p:cNvPr>
          <p:cNvSpPr txBox="1"/>
          <p:nvPr/>
        </p:nvSpPr>
        <p:spPr>
          <a:xfrm>
            <a:off x="461108" y="5009662"/>
            <a:ext cx="11730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we justify these? A one-sentence explanation would suffice for each of these on the homework.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did we know these were the right observations? Practice. And editing – we wouldn’t have found these the first time, but after reading through early proof attempts.</a:t>
            </a:r>
          </a:p>
        </p:txBody>
      </p:sp>
    </p:spTree>
    <p:extLst>
      <p:ext uri="{BB962C8B-B14F-4D97-AF65-F5344CB8AC3E}">
        <p14:creationId xmlns:p14="http://schemas.microsoft.com/office/powerpoint/2010/main" val="90095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1: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proposed to the last horse on their list, then all the horses are matched.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2521" y="6130595"/>
                <a:ext cx="11187258" cy="51225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Hint: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must have been rejected a lot – what does that mean?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2521" y="6130595"/>
                <a:ext cx="11187258" cy="512252"/>
              </a:xfrm>
              <a:blipFill>
                <a:blip r:embed="rId3"/>
                <a:stretch>
                  <a:fillRect l="-654" t="-21429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C5F4F15-8020-4B0E-BE2B-880B253AEB39}"/>
              </a:ext>
            </a:extLst>
          </p:cNvPr>
          <p:cNvSpPr txBox="1"/>
          <p:nvPr/>
        </p:nvSpPr>
        <p:spPr>
          <a:xfrm>
            <a:off x="572521" y="1555376"/>
            <a:ext cx="107723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Try to prove this claim, i.e. clearly explain why it is true. You might want some of these observations:</a:t>
            </a:r>
          </a:p>
          <a:p>
            <a:pPr lvl="1"/>
            <a:r>
              <a:rPr lang="en-US" altLang="en-US" sz="2800" dirty="0">
                <a:solidFill>
                  <a:srgbClr val="00B0F0"/>
                </a:solidFill>
              </a:rPr>
              <a:t>Observation A</a:t>
            </a:r>
            <a:r>
              <a:rPr lang="en-US" altLang="en-US" sz="2800" dirty="0"/>
              <a:t>: r’s proposals get worse for them.</a:t>
            </a:r>
          </a:p>
          <a:p>
            <a:pPr lvl="1"/>
            <a:r>
              <a:rPr lang="en-US" altLang="en-US" sz="2800" dirty="0">
                <a:solidFill>
                  <a:srgbClr val="00B0F0"/>
                </a:solidFill>
              </a:rPr>
              <a:t>Observation B</a:t>
            </a:r>
            <a:r>
              <a:rPr lang="en-US" altLang="en-US" sz="2800" dirty="0"/>
              <a:t>: Once h is matched, h stays matched.</a:t>
            </a:r>
          </a:p>
          <a:p>
            <a:pPr lvl="1"/>
            <a:r>
              <a:rPr lang="en-US" altLang="en-US" sz="2800" dirty="0">
                <a:solidFill>
                  <a:srgbClr val="00B0F0"/>
                </a:solidFill>
              </a:rPr>
              <a:t>Observation C</a:t>
            </a:r>
            <a:r>
              <a:rPr lang="en-US" altLang="en-US" sz="2800" dirty="0"/>
              <a:t>: h’s partners get better.</a:t>
            </a:r>
          </a:p>
        </p:txBody>
      </p:sp>
    </p:spTree>
    <p:extLst>
      <p:ext uri="{BB962C8B-B14F-4D97-AF65-F5344CB8AC3E}">
        <p14:creationId xmlns:p14="http://schemas.microsoft.com/office/powerpoint/2010/main" val="351680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8108</TotalTime>
  <Words>2626</Words>
  <Application>Microsoft Office PowerPoint</Application>
  <PresentationFormat>Widescreen</PresentationFormat>
  <Paragraphs>317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Calibri</vt:lpstr>
      <vt:lpstr>Cambria Math</vt:lpstr>
      <vt:lpstr>Comic Sans MS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Stable Matchings</vt:lpstr>
      <vt:lpstr>Stable Matching Problem</vt:lpstr>
      <vt:lpstr>Stable Matching, More Formally</vt:lpstr>
      <vt:lpstr>Questions</vt:lpstr>
      <vt:lpstr>Idea for an Algorithm</vt:lpstr>
      <vt:lpstr>Gale-Shapley Algorithm</vt:lpstr>
      <vt:lpstr>Algorithm Example</vt:lpstr>
      <vt:lpstr>Does this algorithm work?</vt:lpstr>
      <vt:lpstr>Claim 1: If r proposed to the last horse on their list, then all the horses are matched.</vt:lpstr>
      <vt:lpstr>Claim 1: If r proposed to the last horse on their list, then all the horses are matched.</vt:lpstr>
      <vt:lpstr>Claim 2: The algorithm stops after O(n^2 ) proposals.</vt:lpstr>
      <vt:lpstr>Wrapping up the running time</vt:lpstr>
      <vt:lpstr>Gale-Shapley Algorithm</vt:lpstr>
      <vt:lpstr>Gale-Shapley Algorithm</vt:lpstr>
      <vt:lpstr>What data structures should you use?</vt:lpstr>
      <vt:lpstr>What data structures?</vt:lpstr>
      <vt:lpstr>What data structures?</vt:lpstr>
      <vt:lpstr>Analyzing Gale-Shapley</vt:lpstr>
      <vt:lpstr>Claim 3: The algorithm identifies a perfect matching.</vt:lpstr>
      <vt:lpstr>Claim 4: The matching has no blocking pairs.</vt:lpstr>
      <vt:lpstr>Claim 4: The matching has no blocking pairs.</vt:lpstr>
      <vt:lpstr>Claim 4: The matching has no blocking pairs.</vt:lpstr>
      <vt:lpstr>Result</vt:lpstr>
      <vt:lpstr>Multiple Stable Matchings</vt:lpstr>
      <vt:lpstr>Proposer-Optimality</vt:lpstr>
      <vt:lpstr>Proposer-Optimality</vt:lpstr>
      <vt:lpstr>Implications of Proposer Optimality</vt:lpstr>
      <vt:lpstr>Chooser-Pessimality</vt:lpstr>
      <vt:lpstr>Some More Context and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rtweber2</cp:lastModifiedBy>
  <cp:revision>14</cp:revision>
  <dcterms:created xsi:type="dcterms:W3CDTF">2020-12-16T02:31:44Z</dcterms:created>
  <dcterms:modified xsi:type="dcterms:W3CDTF">2021-01-06T03:11:40Z</dcterms:modified>
</cp:coreProperties>
</file>