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510" r:id="rId2"/>
    <p:sldId id="509" r:id="rId3"/>
    <p:sldId id="445" r:id="rId4"/>
    <p:sldId id="479" r:id="rId5"/>
    <p:sldId id="480" r:id="rId6"/>
    <p:sldId id="506" r:id="rId7"/>
    <p:sldId id="507" r:id="rId8"/>
    <p:sldId id="508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5" autoAdjust="0"/>
    <p:restoredTop sz="94660"/>
  </p:normalViewPr>
  <p:slideViewPr>
    <p:cSldViewPr>
      <p:cViewPr varScale="1">
        <p:scale>
          <a:sx n="116" d="100"/>
          <a:sy n="116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69B5BF-8E34-4D4F-9BE2-13749A477966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06577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0BB59-92F0-4EDF-9225-43871F7DB004}" type="slidenum">
              <a:rPr lang="en-US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Any logical formula can be expressed in CNF.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hyperlink" Target="http://www.google.com/url?sa=i&amp;rct=j&amp;q=&amp;esrc=s&amp;frm=1&amp;source=images&amp;cd=&amp;cad=rja&amp;docid=XU9flIOrWmTaFM&amp;tbnid=W8hogqFNBI2XiM:&amp;ved=0CAUQjRw&amp;url=http://quashieart.blogspot.com/2010/05/on-beyond-zebra.html&amp;ei=EoE6UaLMHInIyAGKwoCQDw&amp;bvm=bv.43287494,d.aWc&amp;psig=AFQjCNGmkUZqRw9FnONlRkfysCIwmuKeTw&amp;ust=136287499747197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docid=wAlWsu-D4FGYaM&amp;tbnid=VGbphMWdKd1QoM:&amp;ved=0CAUQjRw&amp;url=http://inf421.wordpress.com/2011/10/20/usefulness-of-p-and-np/&amp;ei=eNs4UaqLKYXOrQHzoICYBA&amp;bvm=bv.43287494,d.aWM&amp;psig=AFQjCNEoWp8txWo2oF-xJqcpCNapYshSpg&amp;ust=136276705223483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XU9flIOrWmTaFM&amp;tbnid=W8hogqFNBI2XiM:&amp;ved=0CAUQjRw&amp;url=http://quashieart.blogspot.com/2010/05/on-beyond-zebra.html&amp;ei=EoE6UaLMHInIyAGKwoCQDw&amp;bvm=bv.43287494,d.aWc&amp;psig=AFQjCNGmkUZqRw9FnONlRkfysCIwmuKeTw&amp;ust=136287499747197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89620"/>
            <a:ext cx="3585365" cy="3415275"/>
          </a:xfrm>
          <a:prstGeom prst="ellipse">
            <a:avLst/>
          </a:prstGeom>
          <a:solidFill>
            <a:srgbClr val="FFD3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09774" y="242896"/>
            <a:ext cx="2959905" cy="2857695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708009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CSE </a:t>
            </a:r>
            <a:r>
              <a:rPr lang="en-US" altLang="en-US" dirty="0" smtClean="0"/>
              <a:t>417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Algorithms and Complexity</a:t>
            </a:r>
            <a:endParaRPr lang="en-US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4513849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Richard </a:t>
            </a:r>
            <a:r>
              <a:rPr lang="en-US" altLang="en-US" dirty="0" smtClean="0"/>
              <a:t>Anderson  - Lecture 27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Coping with </a:t>
            </a:r>
            <a:r>
              <a:rPr lang="en-US" altLang="en-US" dirty="0" smtClean="0"/>
              <a:t>NP-Completeness and Beyond 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750" y="343620"/>
            <a:ext cx="2352745" cy="242814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2402" y="1671744"/>
            <a:ext cx="1017439" cy="932094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443" y="624129"/>
            <a:ext cx="1843361" cy="962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8901" y="751424"/>
            <a:ext cx="1461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NP-Complete</a:t>
            </a: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1861" y="2003130"/>
            <a:ext cx="635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</a:t>
            </a:r>
          </a:p>
        </p:txBody>
      </p:sp>
      <p:pic>
        <p:nvPicPr>
          <p:cNvPr id="11" name="Picture 2" descr="http://1.bp.blogspot.com/_0Y-AYb-z8Bw/S--chJjH0JI/AAAAAAAAATU/QngzjH9rMa0/s1600/dr-seuss-on-beyond-zebr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30" y="163913"/>
            <a:ext cx="1792223" cy="24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Graph Coloring</a:t>
            </a:r>
          </a:p>
        </p:txBody>
      </p:sp>
      <p:sp>
        <p:nvSpPr>
          <p:cNvPr id="93187" name="Rectangle 25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NP-Complete</a:t>
            </a:r>
          </a:p>
          <a:p>
            <a:pPr lvl="1"/>
            <a:r>
              <a:rPr lang="en-US" smtClean="0"/>
              <a:t>Graph K-coloring</a:t>
            </a:r>
          </a:p>
          <a:p>
            <a:pPr lvl="1"/>
            <a:r>
              <a:rPr lang="en-US" smtClean="0"/>
              <a:t>Graph 3-coloring</a:t>
            </a:r>
          </a:p>
        </p:txBody>
      </p:sp>
      <p:sp>
        <p:nvSpPr>
          <p:cNvPr id="93188" name="Rectangle 26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Polynomial</a:t>
            </a:r>
          </a:p>
          <a:p>
            <a:pPr lvl="1"/>
            <a:r>
              <a:rPr lang="en-US" smtClean="0"/>
              <a:t>Graph 2-Coloring</a:t>
            </a:r>
          </a:p>
        </p:txBody>
      </p:sp>
      <p:sp>
        <p:nvSpPr>
          <p:cNvPr id="93189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2900" y="5705475"/>
            <a:ext cx="22701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9375" y="593407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4625" y="4111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763713" y="4491038"/>
            <a:ext cx="911225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39913" y="5857875"/>
            <a:ext cx="204946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8788" y="3505200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7025" y="5099050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3175" y="4643438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182086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16388" y="6084888"/>
            <a:ext cx="2049462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318250" y="4795838"/>
            <a:ext cx="11382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5634038" y="4719638"/>
            <a:ext cx="1744662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41775" y="4795838"/>
            <a:ext cx="136366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27338" y="4416425"/>
            <a:ext cx="985837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559425" y="5326063"/>
            <a:ext cx="6826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65575" y="4870450"/>
            <a:ext cx="76200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5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65850" y="6389688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51138" y="3505200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7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98738" y="4264025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8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41775" y="3352800"/>
            <a:ext cx="22701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Oval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4088" y="45672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1763885" y="2670660"/>
            <a:ext cx="1559111" cy="8517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488151" y="3504895"/>
            <a:ext cx="834845" cy="17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763885" y="2670660"/>
            <a:ext cx="381107" cy="1879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91173" y="4549938"/>
            <a:ext cx="8538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74228" y="4380661"/>
            <a:ext cx="303580" cy="3035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71206" y="3353105"/>
            <a:ext cx="303580" cy="3035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74228" y="4380661"/>
            <a:ext cx="320922" cy="338554"/>
            <a:chOff x="6089900" y="2518260"/>
            <a:chExt cx="320922" cy="338554"/>
          </a:xfrm>
          <a:noFill/>
        </p:grpSpPr>
        <p:sp>
          <p:nvSpPr>
            <p:cNvPr id="20" name="TextBox 19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0"/>
            <a:ext cx="8229600" cy="1143000"/>
          </a:xfrm>
        </p:spPr>
        <p:txBody>
          <a:bodyPr/>
          <a:lstStyle/>
          <a:p>
            <a:r>
              <a:rPr lang="en-US" dirty="0"/>
              <a:t>3-SAT &lt;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 err="1" smtClean="0"/>
              <a:t>Colorability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88548" y="3318131"/>
            <a:ext cx="320922" cy="338554"/>
            <a:chOff x="6089900" y="2518260"/>
            <a:chExt cx="320922" cy="338554"/>
          </a:xfrm>
          <a:noFill/>
        </p:grpSpPr>
        <p:sp>
          <p:nvSpPr>
            <p:cNvPr id="17" name="TextBox 16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1384410" y="1986995"/>
            <a:ext cx="379475" cy="6836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84410" y="1986995"/>
            <a:ext cx="8348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763885" y="1986995"/>
            <a:ext cx="438028" cy="6836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12856" y="3496677"/>
            <a:ext cx="8538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099804" y="2670660"/>
            <a:ext cx="702028" cy="834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63885" y="2670660"/>
            <a:ext cx="724266" cy="834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291173" y="2670660"/>
            <a:ext cx="472712" cy="1879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5985" y="2670660"/>
            <a:ext cx="1555847" cy="834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32620" y="1835205"/>
            <a:ext cx="303580" cy="303580"/>
          </a:xfrm>
          <a:prstGeom prst="ellipse">
            <a:avLst/>
          </a:prstGeom>
          <a:solidFill>
            <a:srgbClr val="66FF6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67465" y="1835205"/>
            <a:ext cx="303580" cy="30358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12095" y="2518870"/>
            <a:ext cx="303580" cy="303580"/>
          </a:xfrm>
          <a:prstGeom prst="ellipse">
            <a:avLst/>
          </a:prstGeom>
          <a:solidFill>
            <a:srgbClr val="FF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4195" y="3353105"/>
            <a:ext cx="303580" cy="3035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36361" y="3353105"/>
            <a:ext cx="303580" cy="3035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39383" y="4380661"/>
            <a:ext cx="303580" cy="3035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29040" y="3388079"/>
            <a:ext cx="303580" cy="3035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946382" y="3353105"/>
            <a:ext cx="320922" cy="338554"/>
            <a:chOff x="6089900" y="2518260"/>
            <a:chExt cx="320922" cy="338554"/>
          </a:xfrm>
          <a:noFill/>
        </p:grpSpPr>
        <p:sp>
          <p:nvSpPr>
            <p:cNvPr id="62" name="TextBox 61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45984" y="5168290"/>
            <a:ext cx="31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Truth Setting Gadget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4973690" y="5174585"/>
            <a:ext cx="341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Clause Testing Gadget</a:t>
            </a:r>
            <a:endParaRPr lang="en-US" sz="24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6516747" y="1986995"/>
            <a:ext cx="0" cy="28840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482740" y="1986995"/>
            <a:ext cx="1046798" cy="957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4"/>
          </p:cNvCxnSpPr>
          <p:nvPr/>
        </p:nvCxnSpPr>
        <p:spPr>
          <a:xfrm>
            <a:off x="5482740" y="3087777"/>
            <a:ext cx="0" cy="7965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723790" y="3884370"/>
            <a:ext cx="758950" cy="986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482740" y="2944731"/>
            <a:ext cx="1046798" cy="1926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516747" y="2973630"/>
            <a:ext cx="559788" cy="934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16747" y="1986995"/>
            <a:ext cx="1091053" cy="986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607800" y="2944731"/>
            <a:ext cx="0" cy="1926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607800" y="2944731"/>
            <a:ext cx="758950" cy="189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516747" y="3884370"/>
            <a:ext cx="1091053" cy="951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66" idx="5"/>
          </p:cNvCxnSpPr>
          <p:nvPr/>
        </p:nvCxnSpPr>
        <p:spPr>
          <a:xfrm>
            <a:off x="5482740" y="3884370"/>
            <a:ext cx="1154130" cy="10939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330950" y="2784197"/>
            <a:ext cx="303580" cy="3035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330950" y="3732580"/>
            <a:ext cx="303580" cy="3035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72000" y="4719215"/>
            <a:ext cx="303580" cy="30358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377748" y="4719215"/>
            <a:ext cx="303580" cy="303580"/>
          </a:xfrm>
          <a:prstGeom prst="ellipse">
            <a:avLst/>
          </a:prstGeom>
          <a:solidFill>
            <a:srgbClr val="66FF6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364957" y="1835205"/>
            <a:ext cx="303580" cy="3035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456010" y="4684241"/>
            <a:ext cx="303580" cy="30358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456010" y="3732580"/>
            <a:ext cx="303580" cy="3035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364957" y="2792941"/>
            <a:ext cx="303580" cy="3035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8214960" y="4719215"/>
            <a:ext cx="303580" cy="30358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456010" y="2821840"/>
            <a:ext cx="303580" cy="3035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6924745" y="3732580"/>
            <a:ext cx="303580" cy="30358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23565" y="5699554"/>
            <a:ext cx="432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(Can be colored if at least one input is 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69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Number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 smtClean="0"/>
              <a:t>Subset sum problem</a:t>
            </a:r>
          </a:p>
          <a:p>
            <a:pPr lvl="1"/>
            <a:r>
              <a:rPr lang="en-US" altLang="en-US" dirty="0" smtClean="0"/>
              <a:t>Given natural numbers w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,. . ., </a:t>
            </a:r>
            <a:r>
              <a:rPr lang="en-US" altLang="en-US" dirty="0" err="1" smtClean="0"/>
              <a:t>w</a:t>
            </a:r>
            <a:r>
              <a:rPr lang="en-US" altLang="en-US" baseline="-25000" dirty="0" err="1" smtClean="0"/>
              <a:t>n</a:t>
            </a:r>
            <a:r>
              <a:rPr lang="en-US" altLang="en-US" dirty="0" smtClean="0"/>
              <a:t> and a target number W, is there a subset that adds up to exactly W?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Subset sum problem is NP-Complete</a:t>
            </a:r>
          </a:p>
          <a:p>
            <a:r>
              <a:rPr lang="en-US" altLang="en-US" dirty="0" smtClean="0"/>
              <a:t>Subset Sum problem can be solved in O(</a:t>
            </a:r>
            <a:r>
              <a:rPr lang="en-US" altLang="en-US" dirty="0" err="1" smtClean="0"/>
              <a:t>nW</a:t>
            </a:r>
            <a:r>
              <a:rPr lang="en-US" altLang="en-US" dirty="0" smtClean="0"/>
              <a:t>) time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3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XC3 </a:t>
            </a:r>
            <a:r>
              <a:rPr lang="en-US" dirty="0"/>
              <a:t>&lt;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en-US" dirty="0" smtClean="0"/>
              <a:t>SUBSET SUM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034" y="1417638"/>
            <a:ext cx="7437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Idea:  Represent each set as a large integer, where the element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is encoded as D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 where D is an integer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29040" y="2518260"/>
            <a:ext cx="31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} =&gt; D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+ D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+ D</a:t>
            </a:r>
            <a:r>
              <a:rPr lang="en-US" sz="2000" baseline="30000" dirty="0" smtClean="0"/>
              <a:t>9</a:t>
            </a:r>
            <a:endParaRPr lang="en-US" sz="20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708034" y="3195862"/>
            <a:ext cx="552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Does there exist a subset that sums to exactly D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+ 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D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+ . . . + D</a:t>
            </a:r>
            <a:r>
              <a:rPr lang="en-US" sz="2000" baseline="30000" dirty="0" smtClean="0"/>
              <a:t>n-1</a:t>
            </a:r>
            <a:r>
              <a:rPr lang="en-US" sz="2000" dirty="0" smtClean="0"/>
              <a:t> + </a:t>
            </a:r>
            <a:r>
              <a:rPr lang="en-US" sz="2000" dirty="0" err="1" smtClean="0"/>
              <a:t>D</a:t>
            </a:r>
            <a:r>
              <a:rPr lang="en-US" sz="2000" baseline="30000" dirty="0" err="1" smtClean="0"/>
              <a:t>n</a:t>
            </a:r>
            <a:endParaRPr lang="en-US" sz="2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41930" y="5478165"/>
            <a:ext cx="804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Detail:  How large is D?  We need to make sure that we do not have any carries,  so we can choose D = m+1,  where m is the number of sets.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0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Linear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3645"/>
          </a:xfrm>
        </p:spPr>
        <p:txBody>
          <a:bodyPr/>
          <a:lstStyle/>
          <a:p>
            <a:r>
              <a:rPr lang="en-US" dirty="0" smtClean="0"/>
              <a:t>Linear Programming </a:t>
            </a:r>
            <a:r>
              <a:rPr lang="en-US" smtClean="0"/>
              <a:t>– maximize a </a:t>
            </a:r>
            <a:r>
              <a:rPr lang="en-US" dirty="0" smtClean="0"/>
              <a:t>linear function subject to linear constraints</a:t>
            </a:r>
          </a:p>
          <a:p>
            <a:r>
              <a:rPr lang="en-US" dirty="0" smtClean="0"/>
              <a:t>Integer Linear Programming – require an integer solution</a:t>
            </a:r>
          </a:p>
          <a:p>
            <a:r>
              <a:rPr lang="en-US" dirty="0" smtClean="0"/>
              <a:t>NP Completeness reduction from 3-SAT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2620" y="4367370"/>
            <a:ext cx="637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0-1 variables for 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’s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21590" y="4860404"/>
          <a:ext cx="1400660" cy="59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622080" imgH="253800" progId="Equation.3">
                  <p:embed/>
                </p:oleObj>
              </mc:Choice>
              <mc:Fallback>
                <p:oleObj name="Equation" r:id="rId3" imgW="62208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90" y="4860404"/>
                        <a:ext cx="1400660" cy="597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1160" y="4959048"/>
            <a:ext cx="258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Constraint for clause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17055" y="5629955"/>
            <a:ext cx="5304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(1 –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+ (1-x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&gt;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02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NP-Completeness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</a:p>
          <a:p>
            <a:r>
              <a:rPr lang="en-US" dirty="0" smtClean="0"/>
              <a:t>Exact solution via Branch and Bound</a:t>
            </a:r>
          </a:p>
          <a:p>
            <a:r>
              <a:rPr lang="en-US" dirty="0" smtClean="0"/>
              <a:t>Local Search</a:t>
            </a:r>
            <a:endParaRPr lang="en-US" dirty="0"/>
          </a:p>
        </p:txBody>
      </p:sp>
      <p:pic>
        <p:nvPicPr>
          <p:cNvPr id="4" name="Picture 4" descr="http://inf421.files.wordpress.com/2011/10/gj3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b="13608"/>
          <a:stretch/>
        </p:blipFill>
        <p:spPr bwMode="auto">
          <a:xfrm>
            <a:off x="1915675" y="3353105"/>
            <a:ext cx="5160860" cy="3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885" y="6235016"/>
            <a:ext cx="827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can’t find an efficient algorithm, but neither can all these famous people.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712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Multiprocessor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670" y="1621388"/>
            <a:ext cx="4038600" cy="4525963"/>
          </a:xfrm>
        </p:spPr>
        <p:txBody>
          <a:bodyPr/>
          <a:lstStyle/>
          <a:p>
            <a:r>
              <a:rPr lang="en-US" dirty="0" smtClean="0"/>
              <a:t>Unit execution tasks</a:t>
            </a:r>
          </a:p>
          <a:p>
            <a:r>
              <a:rPr lang="en-US" dirty="0" smtClean="0"/>
              <a:t>Precedence graph</a:t>
            </a:r>
          </a:p>
          <a:p>
            <a:r>
              <a:rPr lang="en-US" dirty="0" smtClean="0"/>
              <a:t>K-Processors</a:t>
            </a:r>
          </a:p>
          <a:p>
            <a:endParaRPr lang="en-US" dirty="0"/>
          </a:p>
          <a:p>
            <a:r>
              <a:rPr lang="en-US" dirty="0" smtClean="0"/>
              <a:t>Polynomial time for k=2</a:t>
            </a:r>
          </a:p>
          <a:p>
            <a:r>
              <a:rPr lang="en-US" dirty="0" smtClean="0"/>
              <a:t>Open for k = constant</a:t>
            </a:r>
          </a:p>
          <a:p>
            <a:r>
              <a:rPr lang="en-US" dirty="0" smtClean="0"/>
              <a:t>NP-complete is k is part of the problem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99685" y="20628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2740" y="20628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1690" y="20628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2740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56010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2740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14960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274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4885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5959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7033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48850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17585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0422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1496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5" idx="5"/>
            <a:endCxn id="9" idx="1"/>
          </p:cNvCxnSpPr>
          <p:nvPr/>
        </p:nvCxnSpPr>
        <p:spPr>
          <a:xfrm>
            <a:off x="4994026" y="2257231"/>
            <a:ext cx="522058" cy="59795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96582" y="2290575"/>
            <a:ext cx="0" cy="53126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10425" y="2257230"/>
            <a:ext cx="531265" cy="56461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4"/>
          </p:cNvCxnSpPr>
          <p:nvPr/>
        </p:nvCxnSpPr>
        <p:spPr>
          <a:xfrm flipH="1">
            <a:off x="5596582" y="3049525"/>
            <a:ext cx="1" cy="64804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0"/>
          </p:cNvCxnSpPr>
          <p:nvPr/>
        </p:nvCxnSpPr>
        <p:spPr>
          <a:xfrm>
            <a:off x="5596582" y="3884370"/>
            <a:ext cx="1" cy="68305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7"/>
          </p:cNvCxnSpPr>
          <p:nvPr/>
        </p:nvCxnSpPr>
        <p:spPr>
          <a:xfrm flipH="1">
            <a:off x="7043191" y="3050921"/>
            <a:ext cx="470640" cy="63910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2" idx="1"/>
          </p:cNvCxnSpPr>
          <p:nvPr/>
        </p:nvCxnSpPr>
        <p:spPr>
          <a:xfrm>
            <a:off x="7644079" y="3049525"/>
            <a:ext cx="604225" cy="64050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9" idx="0"/>
          </p:cNvCxnSpPr>
          <p:nvPr/>
        </p:nvCxnSpPr>
        <p:spPr>
          <a:xfrm flipH="1">
            <a:off x="6431428" y="3843506"/>
            <a:ext cx="492020" cy="7239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5" idx="0"/>
          </p:cNvCxnSpPr>
          <p:nvPr/>
        </p:nvCxnSpPr>
        <p:spPr>
          <a:xfrm flipH="1">
            <a:off x="6962693" y="3884370"/>
            <a:ext cx="15653" cy="68305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0"/>
          </p:cNvCxnSpPr>
          <p:nvPr/>
        </p:nvCxnSpPr>
        <p:spPr>
          <a:xfrm>
            <a:off x="7043192" y="3843506"/>
            <a:ext cx="374871" cy="7239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71161" y="3843505"/>
            <a:ext cx="374871" cy="7239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1" idx="0"/>
          </p:cNvCxnSpPr>
          <p:nvPr/>
        </p:nvCxnSpPr>
        <p:spPr>
          <a:xfrm>
            <a:off x="8295459" y="3843504"/>
            <a:ext cx="33344" cy="72392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3"/>
          </p:cNvCxnSpPr>
          <p:nvPr/>
        </p:nvCxnSpPr>
        <p:spPr>
          <a:xfrm flipH="1">
            <a:off x="7884605" y="3851026"/>
            <a:ext cx="363699" cy="73307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5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level first is 2-Optimal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Choose k items on the highest level</a:t>
            </a:r>
          </a:p>
          <a:p>
            <a:pPr marL="0" indent="0">
              <a:buNone/>
            </a:pPr>
            <a:r>
              <a:rPr lang="en-US" dirty="0" smtClean="0"/>
              <a:t>Claim: number of rounds is at least twice the optimal.</a:t>
            </a:r>
          </a:p>
        </p:txBody>
      </p:sp>
    </p:spTree>
    <p:extLst>
      <p:ext uri="{BB962C8B-B14F-4D97-AF65-F5344CB8AC3E}">
        <p14:creationId xmlns:p14="http://schemas.microsoft.com/office/powerpoint/2010/main" val="131345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Christofides</a:t>
            </a:r>
            <a:r>
              <a:rPr lang="en-US" dirty="0" smtClean="0"/>
              <a:t> TSP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9325"/>
          </a:xfrm>
        </p:spPr>
        <p:txBody>
          <a:bodyPr/>
          <a:lstStyle/>
          <a:p>
            <a:r>
              <a:rPr lang="en-US" dirty="0" smtClean="0"/>
              <a:t>Undirected graph satisfying triangle inequality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77052" y="348235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7250" y="540227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71671" y="418978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8138" y="449966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5991" y="3400828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3981" y="472226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8866" y="578174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5991" y="528842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21181" y="327721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5"/>
            <a:endCxn id="9" idx="1"/>
          </p:cNvCxnSpPr>
          <p:nvPr/>
        </p:nvCxnSpPr>
        <p:spPr>
          <a:xfrm>
            <a:off x="1471393" y="3676698"/>
            <a:ext cx="325932" cy="10789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  <a:endCxn id="7" idx="0"/>
          </p:cNvCxnSpPr>
          <p:nvPr/>
        </p:nvCxnSpPr>
        <p:spPr>
          <a:xfrm flipH="1">
            <a:off x="1001981" y="3676698"/>
            <a:ext cx="308415" cy="82296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12" idx="2"/>
          </p:cNvCxnSpPr>
          <p:nvPr/>
        </p:nvCxnSpPr>
        <p:spPr>
          <a:xfrm flipV="1">
            <a:off x="1504737" y="3391053"/>
            <a:ext cx="716444" cy="2051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6"/>
            <a:endCxn id="8" idx="2"/>
          </p:cNvCxnSpPr>
          <p:nvPr/>
        </p:nvCxnSpPr>
        <p:spPr>
          <a:xfrm>
            <a:off x="2448866" y="3391053"/>
            <a:ext cx="1437125" cy="1236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4"/>
            <a:endCxn id="6" idx="1"/>
          </p:cNvCxnSpPr>
          <p:nvPr/>
        </p:nvCxnSpPr>
        <p:spPr>
          <a:xfrm>
            <a:off x="2335024" y="3504895"/>
            <a:ext cx="369991" cy="7182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6" idx="7"/>
          </p:cNvCxnSpPr>
          <p:nvPr/>
        </p:nvCxnSpPr>
        <p:spPr>
          <a:xfrm flipH="1">
            <a:off x="2866012" y="3628513"/>
            <a:ext cx="1133822" cy="5946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7"/>
            <a:endCxn id="6" idx="3"/>
          </p:cNvCxnSpPr>
          <p:nvPr/>
        </p:nvCxnSpPr>
        <p:spPr>
          <a:xfrm flipV="1">
            <a:off x="1958322" y="4384121"/>
            <a:ext cx="746693" cy="3714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5"/>
            <a:endCxn id="9" idx="2"/>
          </p:cNvCxnSpPr>
          <p:nvPr/>
        </p:nvCxnSpPr>
        <p:spPr>
          <a:xfrm>
            <a:off x="1082479" y="4694008"/>
            <a:ext cx="681502" cy="142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5" idx="0"/>
          </p:cNvCxnSpPr>
          <p:nvPr/>
        </p:nvCxnSpPr>
        <p:spPr>
          <a:xfrm flipH="1">
            <a:off x="891093" y="4727352"/>
            <a:ext cx="110888" cy="6749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7"/>
            <a:endCxn id="9" idx="2"/>
          </p:cNvCxnSpPr>
          <p:nvPr/>
        </p:nvCxnSpPr>
        <p:spPr>
          <a:xfrm flipV="1">
            <a:off x="971591" y="4836108"/>
            <a:ext cx="792390" cy="59950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4"/>
            <a:endCxn id="10" idx="0"/>
          </p:cNvCxnSpPr>
          <p:nvPr/>
        </p:nvCxnSpPr>
        <p:spPr>
          <a:xfrm flipH="1">
            <a:off x="2562709" y="4417465"/>
            <a:ext cx="222805" cy="13642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4"/>
            <a:endCxn id="11" idx="0"/>
          </p:cNvCxnSpPr>
          <p:nvPr/>
        </p:nvCxnSpPr>
        <p:spPr>
          <a:xfrm>
            <a:off x="3999834" y="3628513"/>
            <a:ext cx="0" cy="16599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5"/>
            <a:endCxn id="11" idx="1"/>
          </p:cNvCxnSpPr>
          <p:nvPr/>
        </p:nvCxnSpPr>
        <p:spPr>
          <a:xfrm>
            <a:off x="2866012" y="4384121"/>
            <a:ext cx="1053323" cy="9376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6"/>
            <a:endCxn id="11" idx="2"/>
          </p:cNvCxnSpPr>
          <p:nvPr/>
        </p:nvCxnSpPr>
        <p:spPr>
          <a:xfrm flipV="1">
            <a:off x="2676551" y="5402270"/>
            <a:ext cx="1209440" cy="4933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5"/>
            <a:endCxn id="10" idx="1"/>
          </p:cNvCxnSpPr>
          <p:nvPr/>
        </p:nvCxnSpPr>
        <p:spPr>
          <a:xfrm>
            <a:off x="1958322" y="4916606"/>
            <a:ext cx="523888" cy="89848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5"/>
            <a:endCxn id="10" idx="2"/>
          </p:cNvCxnSpPr>
          <p:nvPr/>
        </p:nvCxnSpPr>
        <p:spPr>
          <a:xfrm>
            <a:off x="971591" y="5596611"/>
            <a:ext cx="1477275" cy="29897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02310" y="31663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999833" y="423648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132031" y="37100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27322" y="45780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64229" y="36821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34359" y="3221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586342" y="400649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58223" y="38203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03500" y="49166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473229" y="56852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27812" y="48955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071941" y="499062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480954" y="46836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81271" y="56299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150386" y="430936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256703" y="44584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179160" y="2670050"/>
            <a:ext cx="3718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MST</a:t>
            </a:r>
          </a:p>
          <a:p>
            <a:pPr marL="342900" indent="-342900">
              <a:buAutoNum type="arabicPeriod"/>
            </a:pPr>
            <a:r>
              <a:rPr lang="en-US" dirty="0" smtClean="0"/>
              <a:t>Add additional edges so that all vertices have even degree</a:t>
            </a:r>
          </a:p>
          <a:p>
            <a:pPr marL="342900" indent="-342900">
              <a:buAutoNum type="arabicPeriod"/>
            </a:pPr>
            <a:r>
              <a:rPr lang="en-US" dirty="0" smtClean="0"/>
              <a:t>Build Eulerian Tour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0950" y="4166519"/>
            <a:ext cx="273222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3/2 Approximation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29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Christofides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77052" y="139227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7250" y="331218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71671" y="209969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8138" y="240958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5991" y="1310742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3981" y="263217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8866" y="369165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5991" y="319834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21181" y="118712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9" idx="1"/>
          </p:cNvCxnSpPr>
          <p:nvPr/>
        </p:nvCxnSpPr>
        <p:spPr>
          <a:xfrm>
            <a:off x="1471393" y="1586612"/>
            <a:ext cx="325932" cy="10789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  <a:endCxn id="7" idx="0"/>
          </p:cNvCxnSpPr>
          <p:nvPr/>
        </p:nvCxnSpPr>
        <p:spPr>
          <a:xfrm flipH="1">
            <a:off x="1001981" y="1586612"/>
            <a:ext cx="308415" cy="82296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6"/>
            <a:endCxn id="12" idx="2"/>
          </p:cNvCxnSpPr>
          <p:nvPr/>
        </p:nvCxnSpPr>
        <p:spPr>
          <a:xfrm flipV="1">
            <a:off x="1504737" y="1300967"/>
            <a:ext cx="716444" cy="2051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8" idx="2"/>
          </p:cNvCxnSpPr>
          <p:nvPr/>
        </p:nvCxnSpPr>
        <p:spPr>
          <a:xfrm>
            <a:off x="2448866" y="1300967"/>
            <a:ext cx="1437125" cy="1236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4"/>
            <a:endCxn id="6" idx="1"/>
          </p:cNvCxnSpPr>
          <p:nvPr/>
        </p:nvCxnSpPr>
        <p:spPr>
          <a:xfrm>
            <a:off x="2335024" y="1414809"/>
            <a:ext cx="369991" cy="7182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4"/>
            <a:endCxn id="6" idx="7"/>
          </p:cNvCxnSpPr>
          <p:nvPr/>
        </p:nvCxnSpPr>
        <p:spPr>
          <a:xfrm flipH="1">
            <a:off x="2866012" y="1538427"/>
            <a:ext cx="1133822" cy="5946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7"/>
            <a:endCxn id="6" idx="3"/>
          </p:cNvCxnSpPr>
          <p:nvPr/>
        </p:nvCxnSpPr>
        <p:spPr>
          <a:xfrm flipV="1">
            <a:off x="1958322" y="2294035"/>
            <a:ext cx="746693" cy="3714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9" idx="2"/>
          </p:cNvCxnSpPr>
          <p:nvPr/>
        </p:nvCxnSpPr>
        <p:spPr>
          <a:xfrm>
            <a:off x="1082479" y="2603922"/>
            <a:ext cx="681502" cy="142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5" idx="0"/>
          </p:cNvCxnSpPr>
          <p:nvPr/>
        </p:nvCxnSpPr>
        <p:spPr>
          <a:xfrm flipH="1">
            <a:off x="891093" y="2637266"/>
            <a:ext cx="110888" cy="6749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7"/>
            <a:endCxn id="9" idx="2"/>
          </p:cNvCxnSpPr>
          <p:nvPr/>
        </p:nvCxnSpPr>
        <p:spPr>
          <a:xfrm flipV="1">
            <a:off x="971591" y="2746022"/>
            <a:ext cx="792390" cy="59950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10" idx="0"/>
          </p:cNvCxnSpPr>
          <p:nvPr/>
        </p:nvCxnSpPr>
        <p:spPr>
          <a:xfrm flipH="1">
            <a:off x="2562709" y="2327379"/>
            <a:ext cx="222805" cy="13642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999834" y="1538427"/>
            <a:ext cx="0" cy="16599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1" idx="1"/>
          </p:cNvCxnSpPr>
          <p:nvPr/>
        </p:nvCxnSpPr>
        <p:spPr>
          <a:xfrm>
            <a:off x="2866012" y="2294035"/>
            <a:ext cx="1053323" cy="9376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11" idx="2"/>
          </p:cNvCxnSpPr>
          <p:nvPr/>
        </p:nvCxnSpPr>
        <p:spPr>
          <a:xfrm flipV="1">
            <a:off x="2676551" y="3312184"/>
            <a:ext cx="1209440" cy="4933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5"/>
            <a:endCxn id="10" idx="1"/>
          </p:cNvCxnSpPr>
          <p:nvPr/>
        </p:nvCxnSpPr>
        <p:spPr>
          <a:xfrm>
            <a:off x="1958322" y="2826520"/>
            <a:ext cx="523888" cy="89848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5"/>
            <a:endCxn id="10" idx="2"/>
          </p:cNvCxnSpPr>
          <p:nvPr/>
        </p:nvCxnSpPr>
        <p:spPr>
          <a:xfrm>
            <a:off x="971591" y="3506525"/>
            <a:ext cx="1477275" cy="29897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02310" y="10762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99833" y="214639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32031" y="16199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27322" y="24879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64229" y="15920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34359" y="11316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86342" y="19164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58223" y="173025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3500" y="28265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473229" y="35807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27812" y="28054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071941" y="290053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80954" y="25935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81271" y="35398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50386" y="22192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56703" y="236838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269594" y="131637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69792" y="323628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64213" y="202379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80680" y="233368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878533" y="123484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56523" y="255628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41408" y="361576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78533" y="312244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13723" y="111122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45" idx="5"/>
            <a:endCxn id="50" idx="1"/>
          </p:cNvCxnSpPr>
          <p:nvPr/>
        </p:nvCxnSpPr>
        <p:spPr>
          <a:xfrm>
            <a:off x="5463935" y="1510717"/>
            <a:ext cx="325932" cy="10789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3"/>
            <a:endCxn id="48" idx="0"/>
          </p:cNvCxnSpPr>
          <p:nvPr/>
        </p:nvCxnSpPr>
        <p:spPr>
          <a:xfrm flipH="1">
            <a:off x="4994523" y="1510717"/>
            <a:ext cx="308415" cy="822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6"/>
            <a:endCxn id="53" idx="2"/>
          </p:cNvCxnSpPr>
          <p:nvPr/>
        </p:nvCxnSpPr>
        <p:spPr>
          <a:xfrm flipV="1">
            <a:off x="5497279" y="1225072"/>
            <a:ext cx="716444" cy="2051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6"/>
            <a:endCxn id="49" idx="2"/>
          </p:cNvCxnSpPr>
          <p:nvPr/>
        </p:nvCxnSpPr>
        <p:spPr>
          <a:xfrm>
            <a:off x="6441408" y="1225072"/>
            <a:ext cx="1437125" cy="123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4"/>
            <a:endCxn id="47" idx="1"/>
          </p:cNvCxnSpPr>
          <p:nvPr/>
        </p:nvCxnSpPr>
        <p:spPr>
          <a:xfrm>
            <a:off x="6327566" y="1338914"/>
            <a:ext cx="369991" cy="7182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4"/>
            <a:endCxn id="47" idx="7"/>
          </p:cNvCxnSpPr>
          <p:nvPr/>
        </p:nvCxnSpPr>
        <p:spPr>
          <a:xfrm flipH="1">
            <a:off x="6858554" y="1462532"/>
            <a:ext cx="1133822" cy="594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7"/>
            <a:endCxn id="47" idx="3"/>
          </p:cNvCxnSpPr>
          <p:nvPr/>
        </p:nvCxnSpPr>
        <p:spPr>
          <a:xfrm flipV="1">
            <a:off x="5950864" y="2218140"/>
            <a:ext cx="746693" cy="371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8" idx="5"/>
            <a:endCxn id="50" idx="2"/>
          </p:cNvCxnSpPr>
          <p:nvPr/>
        </p:nvCxnSpPr>
        <p:spPr>
          <a:xfrm>
            <a:off x="5075021" y="2528027"/>
            <a:ext cx="681502" cy="142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6" idx="0"/>
          </p:cNvCxnSpPr>
          <p:nvPr/>
        </p:nvCxnSpPr>
        <p:spPr>
          <a:xfrm flipH="1">
            <a:off x="4883635" y="2561371"/>
            <a:ext cx="110888" cy="674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6" idx="7"/>
            <a:endCxn id="50" idx="2"/>
          </p:cNvCxnSpPr>
          <p:nvPr/>
        </p:nvCxnSpPr>
        <p:spPr>
          <a:xfrm flipV="1">
            <a:off x="4964133" y="2670127"/>
            <a:ext cx="792390" cy="59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7" idx="4"/>
            <a:endCxn id="51" idx="0"/>
          </p:cNvCxnSpPr>
          <p:nvPr/>
        </p:nvCxnSpPr>
        <p:spPr>
          <a:xfrm flipH="1">
            <a:off x="6555251" y="2251484"/>
            <a:ext cx="222805" cy="13642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9" idx="4"/>
            <a:endCxn id="52" idx="0"/>
          </p:cNvCxnSpPr>
          <p:nvPr/>
        </p:nvCxnSpPr>
        <p:spPr>
          <a:xfrm>
            <a:off x="7992376" y="1462532"/>
            <a:ext cx="0" cy="16599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7" idx="5"/>
            <a:endCxn id="52" idx="1"/>
          </p:cNvCxnSpPr>
          <p:nvPr/>
        </p:nvCxnSpPr>
        <p:spPr>
          <a:xfrm>
            <a:off x="6858554" y="2218140"/>
            <a:ext cx="1053323" cy="937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1" idx="6"/>
            <a:endCxn id="52" idx="2"/>
          </p:cNvCxnSpPr>
          <p:nvPr/>
        </p:nvCxnSpPr>
        <p:spPr>
          <a:xfrm flipV="1">
            <a:off x="6669093" y="3236289"/>
            <a:ext cx="1209440" cy="4933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0" idx="5"/>
            <a:endCxn id="51" idx="1"/>
          </p:cNvCxnSpPr>
          <p:nvPr/>
        </p:nvCxnSpPr>
        <p:spPr>
          <a:xfrm>
            <a:off x="5950864" y="2750625"/>
            <a:ext cx="523888" cy="898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6" idx="5"/>
            <a:endCxn id="51" idx="2"/>
          </p:cNvCxnSpPr>
          <p:nvPr/>
        </p:nvCxnSpPr>
        <p:spPr>
          <a:xfrm>
            <a:off x="4964133" y="3430630"/>
            <a:ext cx="1477275" cy="29897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94852" y="100036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992375" y="207050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124573" y="15440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319864" y="24120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256771" y="151612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626901" y="10557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578884" y="184051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950765" y="165436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696042" y="27506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465771" y="35192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120354" y="27295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064483" y="28246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473496" y="25176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273813" y="34639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142928" y="214337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249245" y="22924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350802" y="4302853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51000" y="622276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745421" y="501027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61888" y="5320163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959741" y="422132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837731" y="554276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522616" y="660224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959741" y="6108923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94931" y="409770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86" idx="3"/>
            <a:endCxn id="89" idx="0"/>
          </p:cNvCxnSpPr>
          <p:nvPr/>
        </p:nvCxnSpPr>
        <p:spPr>
          <a:xfrm flipH="1">
            <a:off x="1075731" y="4497194"/>
            <a:ext cx="308415" cy="822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6"/>
            <a:endCxn id="90" idx="2"/>
          </p:cNvCxnSpPr>
          <p:nvPr/>
        </p:nvCxnSpPr>
        <p:spPr>
          <a:xfrm>
            <a:off x="2522616" y="4211549"/>
            <a:ext cx="1437125" cy="123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0" idx="4"/>
            <a:endCxn id="88" idx="7"/>
          </p:cNvCxnSpPr>
          <p:nvPr/>
        </p:nvCxnSpPr>
        <p:spPr>
          <a:xfrm flipH="1">
            <a:off x="2939762" y="4449009"/>
            <a:ext cx="1133822" cy="594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1" idx="7"/>
            <a:endCxn id="88" idx="3"/>
          </p:cNvCxnSpPr>
          <p:nvPr/>
        </p:nvCxnSpPr>
        <p:spPr>
          <a:xfrm flipV="1">
            <a:off x="2032072" y="5204617"/>
            <a:ext cx="746693" cy="371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9" idx="4"/>
            <a:endCxn id="87" idx="0"/>
          </p:cNvCxnSpPr>
          <p:nvPr/>
        </p:nvCxnSpPr>
        <p:spPr>
          <a:xfrm flipH="1">
            <a:off x="964843" y="5547848"/>
            <a:ext cx="110888" cy="674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7" idx="7"/>
            <a:endCxn id="91" idx="2"/>
          </p:cNvCxnSpPr>
          <p:nvPr/>
        </p:nvCxnSpPr>
        <p:spPr>
          <a:xfrm flipV="1">
            <a:off x="1045341" y="5656604"/>
            <a:ext cx="792390" cy="59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8" idx="5"/>
            <a:endCxn id="93" idx="1"/>
          </p:cNvCxnSpPr>
          <p:nvPr/>
        </p:nvCxnSpPr>
        <p:spPr>
          <a:xfrm>
            <a:off x="2939762" y="5204617"/>
            <a:ext cx="1053323" cy="937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5"/>
            <a:endCxn id="92" idx="1"/>
          </p:cNvCxnSpPr>
          <p:nvPr/>
        </p:nvCxnSpPr>
        <p:spPr>
          <a:xfrm>
            <a:off x="2032072" y="5737102"/>
            <a:ext cx="523888" cy="898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902310" y="39868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205781" y="45305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401072" y="53985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1031973" y="46408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77250" y="573710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201562" y="57160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145691" y="581111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2224136" y="51298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1536200" y="4491530"/>
            <a:ext cx="325932" cy="1078911"/>
          </a:xfrm>
          <a:prstGeom prst="lin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446940" y="4304566"/>
            <a:ext cx="369991" cy="718229"/>
          </a:xfrm>
          <a:prstGeom prst="lin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2755400" y="6237115"/>
            <a:ext cx="1209440" cy="493318"/>
          </a:xfrm>
          <a:prstGeom prst="lin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135095" y="61612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612095" y="48360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2598730" y="44565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5681916" y="424130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182114" y="616122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076535" y="494873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293002" y="525861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290855" y="4159778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168845" y="548121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6853730" y="654069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290855" y="604737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6626045" y="403616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>
            <a:stCxn id="141" idx="3"/>
            <a:endCxn id="144" idx="0"/>
          </p:cNvCxnSpPr>
          <p:nvPr/>
        </p:nvCxnSpPr>
        <p:spPr>
          <a:xfrm flipH="1">
            <a:off x="5406845" y="4435648"/>
            <a:ext cx="308415" cy="8229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9" idx="6"/>
            <a:endCxn id="145" idx="2"/>
          </p:cNvCxnSpPr>
          <p:nvPr/>
        </p:nvCxnSpPr>
        <p:spPr>
          <a:xfrm>
            <a:off x="6853730" y="4150003"/>
            <a:ext cx="1437125" cy="12361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45" idx="4"/>
            <a:endCxn id="143" idx="7"/>
          </p:cNvCxnSpPr>
          <p:nvPr/>
        </p:nvCxnSpPr>
        <p:spPr>
          <a:xfrm flipH="1">
            <a:off x="7270876" y="4387463"/>
            <a:ext cx="1133822" cy="59461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4" idx="4"/>
            <a:endCxn id="142" idx="0"/>
          </p:cNvCxnSpPr>
          <p:nvPr/>
        </p:nvCxnSpPr>
        <p:spPr>
          <a:xfrm flipH="1">
            <a:off x="5295957" y="5486302"/>
            <a:ext cx="110888" cy="67491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2" idx="7"/>
            <a:endCxn id="147" idx="2"/>
          </p:cNvCxnSpPr>
          <p:nvPr/>
        </p:nvCxnSpPr>
        <p:spPr>
          <a:xfrm>
            <a:off x="5376455" y="6194564"/>
            <a:ext cx="1477275" cy="4599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3" idx="5"/>
            <a:endCxn id="148" idx="1"/>
          </p:cNvCxnSpPr>
          <p:nvPr/>
        </p:nvCxnSpPr>
        <p:spPr>
          <a:xfrm>
            <a:off x="7270876" y="5143071"/>
            <a:ext cx="1053323" cy="9376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867314" y="4429984"/>
            <a:ext cx="325932" cy="107891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46" idx="0"/>
          </p:cNvCxnSpPr>
          <p:nvPr/>
        </p:nvCxnSpPr>
        <p:spPr>
          <a:xfrm flipH="1">
            <a:off x="6282688" y="4243020"/>
            <a:ext cx="495366" cy="12381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7086514" y="6175569"/>
            <a:ext cx="1209440" cy="49331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87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0F3E-3E03-4DC4-9C17-12216D2C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03D5-19B7-4B42-BDF1-8084EC9BB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/>
              <a:t>No final exam</a:t>
            </a:r>
          </a:p>
          <a:p>
            <a:r>
              <a:rPr lang="en-US" dirty="0"/>
              <a:t>Homework 9</a:t>
            </a:r>
          </a:p>
          <a:p>
            <a:pPr lvl="1"/>
            <a:r>
              <a:rPr lang="en-US" dirty="0"/>
              <a:t>Due March </a:t>
            </a:r>
            <a:r>
              <a:rPr lang="en-US" dirty="0" smtClean="0"/>
              <a:t>13, 5:00 pm</a:t>
            </a:r>
            <a:endParaRPr lang="en-US" dirty="0"/>
          </a:p>
          <a:p>
            <a:r>
              <a:rPr lang="en-US" dirty="0"/>
              <a:t>Homework 10</a:t>
            </a:r>
          </a:p>
          <a:p>
            <a:pPr lvl="1"/>
            <a:r>
              <a:rPr lang="en-US" dirty="0"/>
              <a:t>Due March </a:t>
            </a:r>
            <a:r>
              <a:rPr lang="en-US" dirty="0" smtClean="0"/>
              <a:t>18, 5:00 pm</a:t>
            </a:r>
            <a:endParaRPr lang="en-US" dirty="0"/>
          </a:p>
          <a:p>
            <a:pPr lvl="1"/>
            <a:r>
              <a:rPr lang="en-US" dirty="0"/>
              <a:t>NP-Completeness</a:t>
            </a:r>
          </a:p>
          <a:p>
            <a:pPr lvl="1"/>
            <a:r>
              <a:rPr lang="en-US" dirty="0"/>
              <a:t>Counts as a regular HW</a:t>
            </a:r>
          </a:p>
          <a:p>
            <a:r>
              <a:rPr lang="en-US" dirty="0"/>
              <a:t>Office hours by zoom</a:t>
            </a:r>
          </a:p>
          <a:p>
            <a:endParaRPr lang="en-US" dirty="0"/>
          </a:p>
        </p:txBody>
      </p:sp>
      <p:pic>
        <p:nvPicPr>
          <p:cNvPr id="5" name="Picture 2" descr="Image result for plague do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211"/>
            <a:ext cx="3321950" cy="43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33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 Packing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N items with weight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, pack the items into as few unit capacity bins as possible</a:t>
            </a:r>
          </a:p>
          <a:p>
            <a:r>
              <a:rPr lang="en-US" dirty="0" smtClean="0"/>
              <a:t>Example:  .3, .3, .3, .3, .4, 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1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Fit   </a:t>
            </a:r>
          </a:p>
          <a:p>
            <a:pPr lvl="1"/>
            <a:r>
              <a:rPr lang="en-US" dirty="0" smtClean="0"/>
              <a:t>Theorem:  FF(I) is at most 17/10 Opt(I) + 2</a:t>
            </a:r>
          </a:p>
          <a:p>
            <a:r>
              <a:rPr lang="en-US" dirty="0" smtClean="0"/>
              <a:t>First Fit Decreasing</a:t>
            </a:r>
          </a:p>
          <a:p>
            <a:pPr lvl="1"/>
            <a:r>
              <a:rPr lang="en-US" dirty="0" smtClean="0"/>
              <a:t>Theorem:  FFD(I) is at most 11/9 Opt (I) + 4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and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Brute force search – tree of all possible solutions</a:t>
            </a:r>
          </a:p>
          <a:p>
            <a:r>
              <a:rPr lang="en-US" dirty="0" smtClean="0"/>
              <a:t>Branch and bound – compute a lower bound on all possible extensions</a:t>
            </a:r>
          </a:p>
          <a:p>
            <a:pPr lvl="1"/>
            <a:r>
              <a:rPr lang="en-US" dirty="0" smtClean="0"/>
              <a:t>Prune sub-trees that cannot be better than optimal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9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and Bound for 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23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Enumerate all possible paths</a:t>
            </a:r>
          </a:p>
          <a:p>
            <a:r>
              <a:rPr lang="en-US" dirty="0" smtClean="0"/>
              <a:t>Lower bound,  Current path cost plus MST of remaining points</a:t>
            </a:r>
          </a:p>
          <a:p>
            <a:r>
              <a:rPr lang="en-US" dirty="0" smtClean="0"/>
              <a:t>Euclidean TSP</a:t>
            </a:r>
          </a:p>
          <a:p>
            <a:pPr lvl="1"/>
            <a:r>
              <a:rPr lang="en-US" dirty="0" smtClean="0"/>
              <a:t>Points on the plane with Euclidean Distance</a:t>
            </a:r>
          </a:p>
          <a:p>
            <a:pPr lvl="1"/>
            <a:r>
              <a:rPr lang="en-US" dirty="0" smtClean="0"/>
              <a:t>Sample data set: State Capitals</a:t>
            </a:r>
            <a:endParaRPr lang="en-US" dirty="0"/>
          </a:p>
        </p:txBody>
      </p:sp>
      <p:pic>
        <p:nvPicPr>
          <p:cNvPr id="3074" name="Picture 2" descr="Image result for Euclidean TSP State Cap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4021301"/>
            <a:ext cx="2749300" cy="21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15" y="3429000"/>
            <a:ext cx="4472176" cy="3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3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an optimization problem by local improvement</a:t>
            </a:r>
          </a:p>
          <a:p>
            <a:pPr lvl="1"/>
            <a:r>
              <a:rPr lang="en-US" dirty="0" smtClean="0"/>
              <a:t>Neighborhood structure on solutions</a:t>
            </a:r>
          </a:p>
          <a:p>
            <a:pPr lvl="1"/>
            <a:r>
              <a:rPr lang="en-US" dirty="0" smtClean="0"/>
              <a:t>Travelling Salesman 2-Opt (or K-Opt)</a:t>
            </a:r>
          </a:p>
          <a:p>
            <a:pPr lvl="1"/>
            <a:r>
              <a:rPr lang="en-US" dirty="0" smtClean="0"/>
              <a:t>Independent Set Local Replacement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8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 we don’t know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222375"/>
          </a:xfrm>
        </p:spPr>
        <p:txBody>
          <a:bodyPr/>
          <a:lstStyle/>
          <a:p>
            <a:r>
              <a:rPr lang="en-US" smtClean="0"/>
              <a:t>P vs. NP</a:t>
            </a:r>
          </a:p>
        </p:txBody>
      </p:sp>
      <p:sp>
        <p:nvSpPr>
          <p:cNvPr id="1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0658" y="2518760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5683" y="4238083"/>
            <a:ext cx="1214437" cy="1165166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5458" y="2684040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1923" y="3063515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NP-Complete</a:t>
            </a: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44283" y="5023835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15" name="Oval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4883" y="2442365"/>
            <a:ext cx="2808287" cy="30353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10425" y="3028890"/>
            <a:ext cx="1213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P = NP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79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P != NP, is there anything in between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54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Yes, Ladner [1975]</a:t>
            </a:r>
          </a:p>
          <a:p>
            <a:r>
              <a:rPr lang="en-US" dirty="0" smtClean="0"/>
              <a:t>Problems not known to be in P or NP Complete</a:t>
            </a:r>
          </a:p>
          <a:p>
            <a:pPr lvl="1"/>
            <a:r>
              <a:rPr lang="en-US" dirty="0" smtClean="0"/>
              <a:t>Factorization</a:t>
            </a:r>
          </a:p>
          <a:p>
            <a:pPr lvl="1"/>
            <a:r>
              <a:rPr lang="en-US" dirty="0" smtClean="0"/>
              <a:t>Discrete Log</a:t>
            </a:r>
          </a:p>
          <a:p>
            <a:pPr lvl="1"/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1026" name="Picture 2" descr="https://www.sonoma.edu/users/f/fordb/M416S01/PS1Solution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5" y="5013301"/>
            <a:ext cx="3278970" cy="1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8420" y="3504895"/>
            <a:ext cx="30358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Solve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k</a:t>
            </a:r>
            <a:r>
              <a:rPr lang="en-US" dirty="0" smtClean="0"/>
              <a:t> = b over a finite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Theory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requirements to recognize  languages</a:t>
            </a:r>
          </a:p>
          <a:p>
            <a:r>
              <a:rPr lang="en-US" dirty="0" smtClean="0"/>
              <a:t>Models of Computation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Hierarchies</a:t>
            </a:r>
          </a:p>
        </p:txBody>
      </p:sp>
      <p:sp>
        <p:nvSpPr>
          <p:cNvPr id="2" name="Oval 1"/>
          <p:cNvSpPr/>
          <p:nvPr/>
        </p:nvSpPr>
        <p:spPr>
          <a:xfrm>
            <a:off x="6019800" y="4343400"/>
            <a:ext cx="16002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3581400"/>
            <a:ext cx="23622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58581" y="2895600"/>
            <a:ext cx="2947219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29981" y="2286000"/>
            <a:ext cx="3810000" cy="457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4813238"/>
            <a:ext cx="108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Regular Languages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10300" y="3820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Context Free Languages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717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Decidable Languages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2372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Languages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02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P:  (Deterministic) Polynomial Time</a:t>
            </a:r>
          </a:p>
          <a:p>
            <a:r>
              <a:rPr lang="en-US" dirty="0" smtClean="0"/>
              <a:t>NP: Non-deterministic Polynomial Time</a:t>
            </a:r>
          </a:p>
          <a:p>
            <a:r>
              <a:rPr lang="en-US" dirty="0" smtClean="0"/>
              <a:t>EXP:  Exponential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Space (Exclusive of Input) </a:t>
            </a:r>
          </a:p>
          <a:p>
            <a:r>
              <a:rPr lang="en-US" dirty="0" smtClean="0"/>
              <a:t>L: </a:t>
            </a:r>
            <a:r>
              <a:rPr lang="en-US" dirty="0" err="1" smtClean="0"/>
              <a:t>Logspace</a:t>
            </a:r>
            <a:r>
              <a:rPr lang="en-US" dirty="0" smtClean="0"/>
              <a:t>,  problems that can be solved in O(log n) space for input of size n</a:t>
            </a:r>
          </a:p>
          <a:p>
            <a:pPr lvl="1"/>
            <a:r>
              <a:rPr lang="en-US" dirty="0" smtClean="0"/>
              <a:t>Related to Parallel Complexity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PSPACE,  problems that can be required in a polynomial amount of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NP Completeness:</a:t>
            </a:r>
            <a:br>
              <a:rPr lang="en-US" dirty="0" smtClean="0"/>
            </a:br>
            <a:r>
              <a:rPr lang="en-US" dirty="0" smtClean="0"/>
              <a:t>The story so far</a:t>
            </a:r>
          </a:p>
        </p:txBody>
      </p:sp>
      <p:pic>
        <p:nvPicPr>
          <p:cNvPr id="6" name="Picture 2" descr="http://news.utoronto.ca/sites/default/files/Cook-NSERC-13-2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5" y="3542842"/>
            <a:ext cx="3073748" cy="20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12096" y="2594155"/>
            <a:ext cx="2428640" cy="83484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Circuit Satisfiability is NP-Complete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eecs.berkeley.edu/Faculty/Photos/Homepages/kar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3" y="3504895"/>
            <a:ext cx="1973270" cy="27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634530" y="2214680"/>
            <a:ext cx="2808115" cy="10245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There are a whole bunch of other important problems which are NP-Complete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beyond NP?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1.bp.blogspot.com/_0Y-AYb-z8Bw/S--chJjH0JI/AAAAAAAAATU/QngzjH9rMa0/s1600/dr-seuss-on-beyond-zeb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11" y="1600200"/>
            <a:ext cx="34142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 vs. Co-NP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Boolean formula, is it true for some choice of inputs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a Boolean formula, is it true for all choices of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beyond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TSP,  Given a graph with edge lengths and an integer K, does the minimum tour have length K</a:t>
            </a:r>
          </a:p>
          <a:p>
            <a:endParaRPr lang="en-US" dirty="0"/>
          </a:p>
          <a:p>
            <a:r>
              <a:rPr lang="en-US" dirty="0" smtClean="0"/>
              <a:t>Minimum circuit,  Given a circuit C, is it true that there is no smaller circuit that computes the same function 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Level 1</a:t>
            </a:r>
          </a:p>
          <a:p>
            <a:pPr lvl="1"/>
            <a:r>
              <a:rPr lang="en-US" dirty="0" smtClean="0">
                <a:sym typeface="Symbol"/>
              </a:rPr>
              <a:t>X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(X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),  X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(X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Level 2</a:t>
            </a:r>
          </a:p>
          <a:p>
            <a:pPr lvl="1"/>
            <a:r>
              <a:rPr lang="en-US" dirty="0" smtClean="0">
                <a:sym typeface="Symbol"/>
              </a:rPr>
              <a:t>X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X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(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), X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X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</a:t>
            </a:r>
            <a:r>
              <a:rPr lang="en-US" dirty="0" smtClean="0">
                <a:sym typeface="Symbol"/>
              </a:rPr>
              <a:t>(X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Level 3</a:t>
            </a:r>
          </a:p>
          <a:p>
            <a:pPr lvl="1"/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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X</a:t>
            </a:r>
            <a:r>
              <a:rPr lang="en-US" baseline="-25000" dirty="0" smtClean="0">
                <a:sym typeface="Symbol"/>
              </a:rPr>
              <a:t>3 </a:t>
            </a:r>
            <a:r>
              <a:rPr lang="en-US" dirty="0" smtClean="0">
                <a:sym typeface="Symbol"/>
              </a:rPr>
              <a:t></a:t>
            </a:r>
            <a:r>
              <a:rPr lang="en-US" dirty="0">
                <a:sym typeface="Symbol"/>
              </a:rPr>
              <a:t>(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), </a:t>
            </a:r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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X</a:t>
            </a:r>
            <a:r>
              <a:rPr lang="en-US" baseline="-25000" dirty="0" smtClean="0">
                <a:sym typeface="Symbol"/>
              </a:rPr>
              <a:t>3 </a:t>
            </a:r>
            <a:r>
              <a:rPr lang="en-US" dirty="0" smtClean="0">
                <a:sym typeface="Symbol"/>
              </a:rPr>
              <a:t></a:t>
            </a:r>
            <a:r>
              <a:rPr lang="en-US" dirty="0">
                <a:sym typeface="Symbol"/>
              </a:rPr>
              <a:t>(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)</a:t>
            </a:r>
            <a:endParaRPr lang="en-US" dirty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95" y="1625512"/>
            <a:ext cx="8229600" cy="34984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Quantified Boolean Expressions</a:t>
            </a:r>
          </a:p>
          <a:p>
            <a:pPr lvl="1"/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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...X</a:t>
            </a:r>
            <a:r>
              <a:rPr lang="en-US" baseline="-25000" dirty="0" smtClean="0">
                <a:sym typeface="Symbol"/>
              </a:rPr>
              <a:t>n-1</a:t>
            </a:r>
            <a:r>
              <a:rPr lang="en-US" dirty="0" smtClean="0">
                <a:sym typeface="Symbol"/>
              </a:rPr>
              <a:t>X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</a:t>
            </a:r>
            <a:r>
              <a:rPr lang="en-US" dirty="0">
                <a:sym typeface="Symbol"/>
              </a:rPr>
              <a:t>(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,X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…X</a:t>
            </a:r>
            <a:r>
              <a:rPr lang="en-US" baseline="-25000" dirty="0" smtClean="0">
                <a:sym typeface="Symbol"/>
              </a:rPr>
              <a:t>n-1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Space bounded games</a:t>
            </a:r>
          </a:p>
          <a:p>
            <a:pPr lvl="1"/>
            <a:r>
              <a:rPr lang="en-US" dirty="0" smtClean="0">
                <a:sym typeface="Symbol"/>
              </a:rPr>
              <a:t>Competitive Facility Location Problem</a:t>
            </a:r>
          </a:p>
          <a:p>
            <a:pPr lvl="1"/>
            <a:r>
              <a:rPr lang="en-US" dirty="0" smtClean="0">
                <a:sym typeface="Symbol"/>
              </a:rPr>
              <a:t>N x N Chess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Counting problems</a:t>
            </a:r>
          </a:p>
          <a:p>
            <a:pPr lvl="1"/>
            <a:r>
              <a:rPr lang="en-US" dirty="0" smtClean="0">
                <a:sym typeface="Symbol"/>
              </a:rPr>
              <a:t>The number of Hamiltonian Circuits  </a:t>
            </a:r>
          </a:p>
          <a:p>
            <a:pPr lvl="1"/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41518" y="335310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29113" y="4886810"/>
            <a:ext cx="1611938" cy="1350784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46318" y="3518385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29112" y="3674459"/>
            <a:ext cx="1744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 smtClean="0"/>
              <a:t>PSpace</a:t>
            </a:r>
            <a:r>
              <a:rPr lang="en-US" sz="2000" dirty="0" smtClean="0"/>
              <a:t>-Complete</a:t>
            </a:r>
            <a:endParaRPr lang="en-US" sz="2000" dirty="0"/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15945" y="5719349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7128950" y="5031116"/>
            <a:ext cx="1033422" cy="854589"/>
          </a:xfrm>
          <a:prstGeom prst="ellipse">
            <a:avLst/>
          </a:prstGeom>
          <a:solidFill>
            <a:srgbClr val="FFD3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71257" y="5124002"/>
            <a:ext cx="1138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Log Space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68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Populating the NP-Completeness Universe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Circuit Sat &lt;</a:t>
            </a:r>
            <a:r>
              <a:rPr lang="en-US" sz="2400" baseline="-25000" smtClean="0"/>
              <a:t>P</a:t>
            </a:r>
            <a:r>
              <a:rPr lang="en-US" sz="2400" smtClean="0"/>
              <a:t> 3-SAT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Independent 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Vertex Cover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Independent Set &lt;</a:t>
            </a:r>
            <a:r>
              <a:rPr lang="en-US" sz="2400" baseline="-25000" smtClean="0"/>
              <a:t>P</a:t>
            </a:r>
            <a:r>
              <a:rPr lang="en-US" sz="2400" smtClean="0"/>
              <a:t> Clique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Hamiltonian Circuit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Hamiltonian Circuit &lt;</a:t>
            </a:r>
            <a:r>
              <a:rPr lang="en-US" sz="2400" baseline="-25000" smtClean="0"/>
              <a:t>P</a:t>
            </a:r>
            <a:r>
              <a:rPr lang="en-US" sz="2400" smtClean="0"/>
              <a:t> Traveling Salesman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Integer Linear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Graph Coloring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Subset Sum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Subset Sum &lt;</a:t>
            </a:r>
            <a:r>
              <a:rPr lang="en-US" sz="2400" baseline="-25000" smtClean="0"/>
              <a:t>P</a:t>
            </a:r>
            <a:r>
              <a:rPr lang="en-US" sz="2400" smtClean="0"/>
              <a:t> Scheduling with Release times and deadlines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914400"/>
            <a:ext cx="2808288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3048000"/>
            <a:ext cx="754063" cy="750888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1066800"/>
            <a:ext cx="2200275" cy="190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4200" y="1143000"/>
            <a:ext cx="174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NP-Complete</a:t>
            </a:r>
          </a:p>
        </p:txBody>
      </p:sp>
      <p:sp>
        <p:nvSpPr>
          <p:cNvPr id="757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71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</a:t>
            </a:r>
          </a:p>
        </p:txBody>
      </p:sp>
      <p:sp>
        <p:nvSpPr>
          <p:cNvPr id="757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342900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562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985838" y="5364163"/>
            <a:ext cx="6950075" cy="900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ts val="3000"/>
              </a:lnSpc>
            </a:pPr>
            <a:r>
              <a:rPr kumimoji="1" lang="en-US">
                <a:solidFill>
                  <a:srgbClr val="003399"/>
                </a:solidFill>
                <a:latin typeface="+mj-lt"/>
                <a:ea typeface="ＭＳ Ｐゴシック" pitchFamily="34" charset="-128"/>
              </a:rPr>
              <a:t>Ex: </a:t>
            </a:r>
          </a:p>
          <a:p>
            <a:pPr eaLnBrk="0" hangingPunct="0">
              <a:lnSpc>
                <a:spcPts val="3000"/>
              </a:lnSpc>
            </a:pPr>
            <a:r>
              <a:rPr kumimoji="1" lang="en-US">
                <a:solidFill>
                  <a:srgbClr val="003399"/>
                </a:solidFill>
                <a:latin typeface="+mj-lt"/>
                <a:ea typeface="ＭＳ Ｐゴシック" pitchFamily="34" charset="-128"/>
              </a:rPr>
              <a:t>Yes:  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x</a:t>
            </a:r>
            <a:r>
              <a:rPr kumimoji="1" lang="en-US" baseline="-250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1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= true, x</a:t>
            </a:r>
            <a:r>
              <a:rPr kumimoji="1" lang="en-US" baseline="-250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2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= true x</a:t>
            </a:r>
            <a:r>
              <a:rPr kumimoji="1" lang="en-US" baseline="-250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3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= false.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Literal:	</a:t>
            </a:r>
            <a:r>
              <a:rPr lang="en-US" sz="1600" dirty="0" smtClean="0">
                <a:solidFill>
                  <a:schemeClr val="tx1"/>
                </a:solidFill>
              </a:rPr>
              <a:t>A Boolean variable or its negation.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Clause:	</a:t>
            </a:r>
            <a:r>
              <a:rPr lang="en-US" sz="1600" dirty="0" smtClean="0">
                <a:solidFill>
                  <a:schemeClr val="tx1"/>
                </a:solidFill>
              </a:rPr>
              <a:t>A disjunction of literals.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Conjunctive normal form:  </a:t>
            </a:r>
            <a:r>
              <a:rPr lang="en-US" sz="1600" dirty="0" smtClean="0">
                <a:solidFill>
                  <a:schemeClr val="tx1"/>
                </a:solidFill>
              </a:rPr>
              <a:t>A propositional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formula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 </a:t>
            </a:r>
            <a:r>
              <a:rPr lang="en-US" sz="1600" dirty="0" smtClean="0">
                <a:solidFill>
                  <a:schemeClr val="tx1"/>
                </a:solidFill>
              </a:rPr>
              <a:t>that is the conjunction of clauses.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SAT:  </a:t>
            </a:r>
            <a:r>
              <a:rPr lang="en-US" sz="1600" dirty="0" smtClean="0">
                <a:solidFill>
                  <a:schemeClr val="tx1"/>
                </a:solidFill>
              </a:rPr>
              <a:t>Given CNF formula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</a:t>
            </a:r>
            <a:r>
              <a:rPr lang="en-US" sz="1600" dirty="0" smtClean="0">
                <a:solidFill>
                  <a:schemeClr val="tx1"/>
                </a:solidFill>
              </a:rPr>
              <a:t>, does it have a satisfying truth assignment?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3-SAT:  </a:t>
            </a:r>
            <a:r>
              <a:rPr lang="en-US" sz="1600" dirty="0" smtClean="0">
                <a:solidFill>
                  <a:schemeClr val="tx1"/>
                </a:solidFill>
              </a:rPr>
              <a:t>SAT where each clause contains exa</a:t>
            </a:r>
            <a:r>
              <a:rPr lang="en-US" sz="1600" dirty="0" smtClean="0"/>
              <a:t>ctly </a:t>
            </a:r>
            <a:r>
              <a:rPr lang="en-US" sz="1600" dirty="0" smtClean="0">
                <a:solidFill>
                  <a:schemeClr val="tx1"/>
                </a:solidFill>
              </a:rPr>
              <a:t>3 literals.</a:t>
            </a:r>
          </a:p>
        </p:txBody>
      </p:sp>
      <p:sp>
        <p:nvSpPr>
          <p:cNvPr id="1003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Satisfiability</a:t>
            </a:r>
          </a:p>
        </p:txBody>
      </p:sp>
      <p:graphicFrame>
        <p:nvGraphicFramePr>
          <p:cNvPr id="1003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113377"/>
              </p:ext>
            </p:extLst>
          </p:nvPr>
        </p:nvGraphicFramePr>
        <p:xfrm>
          <a:off x="5883275" y="2273300"/>
          <a:ext cx="1812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1816100" imgH="317500" progId="Equation.3">
                  <p:embed/>
                </p:oleObj>
              </mc:Choice>
              <mc:Fallback>
                <p:oleObj name="Equation" r:id="rId4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2273300"/>
                        <a:ext cx="1812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54692"/>
              </p:ext>
            </p:extLst>
          </p:nvPr>
        </p:nvGraphicFramePr>
        <p:xfrm>
          <a:off x="6183313" y="1687512"/>
          <a:ext cx="82708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6" imgW="825500" imgH="292100" progId="Equation.3">
                  <p:embed/>
                </p:oleObj>
              </mc:Choice>
              <mc:Fallback>
                <p:oleObj name="Equation" r:id="rId6" imgW="825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1687512"/>
                        <a:ext cx="82708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10667"/>
              </p:ext>
            </p:extLst>
          </p:nvPr>
        </p:nvGraphicFramePr>
        <p:xfrm>
          <a:off x="5715000" y="3009900"/>
          <a:ext cx="22558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8" imgW="2260600" imgH="266700" progId="Equation.3">
                  <p:embed/>
                </p:oleObj>
              </mc:Choice>
              <mc:Fallback>
                <p:oleObj name="Equation" r:id="rId8" imgW="2260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09900"/>
                        <a:ext cx="225583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8"/>
          <p:cNvGraphicFramePr>
            <a:graphicFrameLocks noChangeAspect="1"/>
          </p:cNvGraphicFramePr>
          <p:nvPr/>
        </p:nvGraphicFramePr>
        <p:xfrm>
          <a:off x="1568450" y="5526088"/>
          <a:ext cx="61737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0" imgW="6540500" imgH="355600" progId="Equation.3">
                  <p:embed/>
                </p:oleObj>
              </mc:Choice>
              <mc:Fallback>
                <p:oleObj name="Equation" r:id="rId10" imgW="6540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526088"/>
                        <a:ext cx="61737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67600" y="198699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30367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0425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40517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54235" y="198699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002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9706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27152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83695" y="198699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46462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652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56612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11" idx="5"/>
          </p:cNvCxnSpPr>
          <p:nvPr/>
        </p:nvCxnSpPr>
        <p:spPr>
          <a:xfrm>
            <a:off x="1216877" y="2132351"/>
            <a:ext cx="1017846" cy="88383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45007" y="2906680"/>
            <a:ext cx="1017846" cy="88383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" idx="6"/>
          </p:cNvCxnSpPr>
          <p:nvPr/>
        </p:nvCxnSpPr>
        <p:spPr>
          <a:xfrm>
            <a:off x="1157439" y="4681267"/>
            <a:ext cx="1080536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5331" y="3764311"/>
            <a:ext cx="1080536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14614" y="2132350"/>
            <a:ext cx="1080536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3"/>
          </p:cNvCxnSpPr>
          <p:nvPr/>
        </p:nvCxnSpPr>
        <p:spPr>
          <a:xfrm flipV="1">
            <a:off x="1056999" y="2132352"/>
            <a:ext cx="1123224" cy="262941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5"/>
          </p:cNvCxnSpPr>
          <p:nvPr/>
        </p:nvCxnSpPr>
        <p:spPr>
          <a:xfrm flipH="1" flipV="1">
            <a:off x="1157439" y="2906680"/>
            <a:ext cx="1047192" cy="185508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3"/>
            <a:endCxn id="11" idx="3"/>
          </p:cNvCxnSpPr>
          <p:nvPr/>
        </p:nvCxnSpPr>
        <p:spPr>
          <a:xfrm flipV="1">
            <a:off x="1076941" y="3016181"/>
            <a:ext cx="996785" cy="8348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23655" y="1986995"/>
            <a:ext cx="1271495" cy="2808115"/>
            <a:chOff x="1023655" y="1986995"/>
            <a:chExt cx="1271495" cy="2808115"/>
          </a:xfrm>
        </p:grpSpPr>
        <p:sp>
          <p:nvSpPr>
            <p:cNvPr id="4" name="Oval 3"/>
            <p:cNvSpPr/>
            <p:nvPr/>
          </p:nvSpPr>
          <p:spPr>
            <a:xfrm>
              <a:off x="1080830" y="198699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043597" y="365668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23655" y="456742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53747" y="2821840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67465" y="198699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30232" y="365668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10290" y="456742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40382" y="2821840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>
            <a:off x="5419482" y="3447059"/>
            <a:ext cx="2719584" cy="589101"/>
          </a:xfrm>
          <a:custGeom>
            <a:avLst/>
            <a:gdLst>
              <a:gd name="connsiteX0" fmla="*/ 66919 w 2804779"/>
              <a:gd name="connsiteY0" fmla="*/ 309203 h 739107"/>
              <a:gd name="connsiteX1" fmla="*/ 608786 w 2804779"/>
              <a:gd name="connsiteY1" fmla="*/ 29803 h 739107"/>
              <a:gd name="connsiteX2" fmla="*/ 2505319 w 2804779"/>
              <a:gd name="connsiteY2" fmla="*/ 80603 h 739107"/>
              <a:gd name="connsiteX3" fmla="*/ 2573052 w 2804779"/>
              <a:gd name="connsiteY3" fmla="*/ 673270 h 739107"/>
              <a:gd name="connsiteX4" fmla="*/ 287052 w 2804779"/>
              <a:gd name="connsiteY4" fmla="*/ 681736 h 739107"/>
              <a:gd name="connsiteX5" fmla="*/ 66919 w 2804779"/>
              <a:gd name="connsiteY5" fmla="*/ 309203 h 73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779" h="739107">
                <a:moveTo>
                  <a:pt x="66919" y="309203"/>
                </a:moveTo>
                <a:cubicBezTo>
                  <a:pt x="120541" y="200548"/>
                  <a:pt x="202386" y="67903"/>
                  <a:pt x="608786" y="29803"/>
                </a:cubicBezTo>
                <a:cubicBezTo>
                  <a:pt x="1015186" y="-8297"/>
                  <a:pt x="2177941" y="-26641"/>
                  <a:pt x="2505319" y="80603"/>
                </a:cubicBezTo>
                <a:cubicBezTo>
                  <a:pt x="2832697" y="187847"/>
                  <a:pt x="2942763" y="573081"/>
                  <a:pt x="2573052" y="673270"/>
                </a:cubicBezTo>
                <a:cubicBezTo>
                  <a:pt x="2203341" y="773459"/>
                  <a:pt x="701919" y="745236"/>
                  <a:pt x="287052" y="681736"/>
                </a:cubicBezTo>
                <a:cubicBezTo>
                  <a:pt x="-127815" y="618236"/>
                  <a:pt x="13297" y="417858"/>
                  <a:pt x="66919" y="309203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367360" y="2641131"/>
            <a:ext cx="2719584" cy="589101"/>
          </a:xfrm>
          <a:custGeom>
            <a:avLst/>
            <a:gdLst>
              <a:gd name="connsiteX0" fmla="*/ 66919 w 2804779"/>
              <a:gd name="connsiteY0" fmla="*/ 309203 h 739107"/>
              <a:gd name="connsiteX1" fmla="*/ 608786 w 2804779"/>
              <a:gd name="connsiteY1" fmla="*/ 29803 h 739107"/>
              <a:gd name="connsiteX2" fmla="*/ 2505319 w 2804779"/>
              <a:gd name="connsiteY2" fmla="*/ 80603 h 739107"/>
              <a:gd name="connsiteX3" fmla="*/ 2573052 w 2804779"/>
              <a:gd name="connsiteY3" fmla="*/ 673270 h 739107"/>
              <a:gd name="connsiteX4" fmla="*/ 287052 w 2804779"/>
              <a:gd name="connsiteY4" fmla="*/ 681736 h 739107"/>
              <a:gd name="connsiteX5" fmla="*/ 66919 w 2804779"/>
              <a:gd name="connsiteY5" fmla="*/ 309203 h 73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779" h="739107">
                <a:moveTo>
                  <a:pt x="66919" y="309203"/>
                </a:moveTo>
                <a:cubicBezTo>
                  <a:pt x="120541" y="200548"/>
                  <a:pt x="202386" y="67903"/>
                  <a:pt x="608786" y="29803"/>
                </a:cubicBezTo>
                <a:cubicBezTo>
                  <a:pt x="1015186" y="-8297"/>
                  <a:pt x="2177941" y="-26641"/>
                  <a:pt x="2505319" y="80603"/>
                </a:cubicBezTo>
                <a:cubicBezTo>
                  <a:pt x="2832697" y="187847"/>
                  <a:pt x="2942763" y="573081"/>
                  <a:pt x="2573052" y="673270"/>
                </a:cubicBezTo>
                <a:cubicBezTo>
                  <a:pt x="2203341" y="773459"/>
                  <a:pt x="701919" y="745236"/>
                  <a:pt x="287052" y="681736"/>
                </a:cubicBezTo>
                <a:cubicBezTo>
                  <a:pt x="-127815" y="618236"/>
                  <a:pt x="13297" y="417858"/>
                  <a:pt x="66919" y="309203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419482" y="4386716"/>
            <a:ext cx="2719584" cy="589101"/>
          </a:xfrm>
          <a:custGeom>
            <a:avLst/>
            <a:gdLst>
              <a:gd name="connsiteX0" fmla="*/ 66919 w 2804779"/>
              <a:gd name="connsiteY0" fmla="*/ 309203 h 739107"/>
              <a:gd name="connsiteX1" fmla="*/ 608786 w 2804779"/>
              <a:gd name="connsiteY1" fmla="*/ 29803 h 739107"/>
              <a:gd name="connsiteX2" fmla="*/ 2505319 w 2804779"/>
              <a:gd name="connsiteY2" fmla="*/ 80603 h 739107"/>
              <a:gd name="connsiteX3" fmla="*/ 2573052 w 2804779"/>
              <a:gd name="connsiteY3" fmla="*/ 673270 h 739107"/>
              <a:gd name="connsiteX4" fmla="*/ 287052 w 2804779"/>
              <a:gd name="connsiteY4" fmla="*/ 681736 h 739107"/>
              <a:gd name="connsiteX5" fmla="*/ 66919 w 2804779"/>
              <a:gd name="connsiteY5" fmla="*/ 309203 h 73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779" h="739107">
                <a:moveTo>
                  <a:pt x="66919" y="309203"/>
                </a:moveTo>
                <a:cubicBezTo>
                  <a:pt x="120541" y="200548"/>
                  <a:pt x="202386" y="67903"/>
                  <a:pt x="608786" y="29803"/>
                </a:cubicBezTo>
                <a:cubicBezTo>
                  <a:pt x="1015186" y="-8297"/>
                  <a:pt x="2177941" y="-26641"/>
                  <a:pt x="2505319" y="80603"/>
                </a:cubicBezTo>
                <a:cubicBezTo>
                  <a:pt x="2832697" y="187847"/>
                  <a:pt x="2942763" y="573081"/>
                  <a:pt x="2573052" y="673270"/>
                </a:cubicBezTo>
                <a:cubicBezTo>
                  <a:pt x="2203341" y="773459"/>
                  <a:pt x="701919" y="745236"/>
                  <a:pt x="287052" y="681736"/>
                </a:cubicBezTo>
                <a:cubicBezTo>
                  <a:pt x="-127815" y="618236"/>
                  <a:pt x="13297" y="417858"/>
                  <a:pt x="66919" y="309203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536572" y="1757408"/>
            <a:ext cx="2564148" cy="1478743"/>
          </a:xfrm>
          <a:custGeom>
            <a:avLst/>
            <a:gdLst>
              <a:gd name="connsiteX0" fmla="*/ 9095 w 2564148"/>
              <a:gd name="connsiteY0" fmla="*/ 257659 h 1478743"/>
              <a:gd name="connsiteX1" fmla="*/ 381628 w 2564148"/>
              <a:gd name="connsiteY1" fmla="*/ 54459 h 1478743"/>
              <a:gd name="connsiteX2" fmla="*/ 1406095 w 2564148"/>
              <a:gd name="connsiteY2" fmla="*/ 62925 h 1478743"/>
              <a:gd name="connsiteX3" fmla="*/ 2168095 w 2564148"/>
              <a:gd name="connsiteY3" fmla="*/ 757192 h 1478743"/>
              <a:gd name="connsiteX4" fmla="*/ 2447495 w 2564148"/>
              <a:gd name="connsiteY4" fmla="*/ 1172059 h 1478743"/>
              <a:gd name="connsiteX5" fmla="*/ 2549095 w 2564148"/>
              <a:gd name="connsiteY5" fmla="*/ 1417592 h 1478743"/>
              <a:gd name="connsiteX6" fmla="*/ 2142695 w 2564148"/>
              <a:gd name="connsiteY6" fmla="*/ 1451459 h 1478743"/>
              <a:gd name="connsiteX7" fmla="*/ 1829428 w 2564148"/>
              <a:gd name="connsiteY7" fmla="*/ 1070459 h 1478743"/>
              <a:gd name="connsiteX8" fmla="*/ 1550028 w 2564148"/>
              <a:gd name="connsiteY8" fmla="*/ 706392 h 1478743"/>
              <a:gd name="connsiteX9" fmla="*/ 1101295 w 2564148"/>
              <a:gd name="connsiteY9" fmla="*/ 621725 h 1478743"/>
              <a:gd name="connsiteX10" fmla="*/ 483228 w 2564148"/>
              <a:gd name="connsiteY10" fmla="*/ 604792 h 1478743"/>
              <a:gd name="connsiteX11" fmla="*/ 144561 w 2564148"/>
              <a:gd name="connsiteY11" fmla="*/ 613259 h 1478743"/>
              <a:gd name="connsiteX12" fmla="*/ 9095 w 2564148"/>
              <a:gd name="connsiteY12" fmla="*/ 257659 h 14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4148" h="1478743">
                <a:moveTo>
                  <a:pt x="9095" y="257659"/>
                </a:moveTo>
                <a:cubicBezTo>
                  <a:pt x="48606" y="164526"/>
                  <a:pt x="148795" y="86915"/>
                  <a:pt x="381628" y="54459"/>
                </a:cubicBezTo>
                <a:cubicBezTo>
                  <a:pt x="614461" y="22003"/>
                  <a:pt x="1108351" y="-54197"/>
                  <a:pt x="1406095" y="62925"/>
                </a:cubicBezTo>
                <a:cubicBezTo>
                  <a:pt x="1703839" y="180047"/>
                  <a:pt x="1994528" y="572336"/>
                  <a:pt x="2168095" y="757192"/>
                </a:cubicBezTo>
                <a:cubicBezTo>
                  <a:pt x="2341662" y="942048"/>
                  <a:pt x="2383995" y="1061992"/>
                  <a:pt x="2447495" y="1172059"/>
                </a:cubicBezTo>
                <a:cubicBezTo>
                  <a:pt x="2510995" y="1282126"/>
                  <a:pt x="2599895" y="1371025"/>
                  <a:pt x="2549095" y="1417592"/>
                </a:cubicBezTo>
                <a:cubicBezTo>
                  <a:pt x="2498295" y="1464159"/>
                  <a:pt x="2262640" y="1509315"/>
                  <a:pt x="2142695" y="1451459"/>
                </a:cubicBezTo>
                <a:cubicBezTo>
                  <a:pt x="2022750" y="1393603"/>
                  <a:pt x="1928206" y="1194637"/>
                  <a:pt x="1829428" y="1070459"/>
                </a:cubicBezTo>
                <a:cubicBezTo>
                  <a:pt x="1730650" y="946281"/>
                  <a:pt x="1671383" y="781181"/>
                  <a:pt x="1550028" y="706392"/>
                </a:cubicBezTo>
                <a:cubicBezTo>
                  <a:pt x="1428673" y="631603"/>
                  <a:pt x="1279095" y="638658"/>
                  <a:pt x="1101295" y="621725"/>
                </a:cubicBezTo>
                <a:cubicBezTo>
                  <a:pt x="923495" y="604792"/>
                  <a:pt x="642684" y="606203"/>
                  <a:pt x="483228" y="604792"/>
                </a:cubicBezTo>
                <a:cubicBezTo>
                  <a:pt x="323772" y="603381"/>
                  <a:pt x="222172" y="673937"/>
                  <a:pt x="144561" y="613259"/>
                </a:cubicBezTo>
                <a:cubicBezTo>
                  <a:pt x="66950" y="552581"/>
                  <a:pt x="-30416" y="350792"/>
                  <a:pt x="9095" y="257659"/>
                </a:cubicBezTo>
                <a:close/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324792" y="1857023"/>
            <a:ext cx="2851241" cy="2263341"/>
          </a:xfrm>
          <a:custGeom>
            <a:avLst/>
            <a:gdLst>
              <a:gd name="connsiteX0" fmla="*/ 2693141 w 2851241"/>
              <a:gd name="connsiteY0" fmla="*/ 31044 h 2263341"/>
              <a:gd name="connsiteX1" fmla="*/ 2794741 w 2851241"/>
              <a:gd name="connsiteY1" fmla="*/ 251177 h 2263341"/>
              <a:gd name="connsiteX2" fmla="*/ 1922675 w 2851241"/>
              <a:gd name="connsiteY2" fmla="*/ 1140177 h 2263341"/>
              <a:gd name="connsiteX3" fmla="*/ 364808 w 2851241"/>
              <a:gd name="connsiteY3" fmla="*/ 2232377 h 2263341"/>
              <a:gd name="connsiteX4" fmla="*/ 51541 w 2851241"/>
              <a:gd name="connsiteY4" fmla="*/ 1885244 h 2263341"/>
              <a:gd name="connsiteX5" fmla="*/ 1169141 w 2851241"/>
              <a:gd name="connsiteY5" fmla="*/ 1063977 h 2263341"/>
              <a:gd name="connsiteX6" fmla="*/ 2346008 w 2851241"/>
              <a:gd name="connsiteY6" fmla="*/ 73377 h 2263341"/>
              <a:gd name="connsiteX7" fmla="*/ 2769341 w 2851241"/>
              <a:gd name="connsiteY7" fmla="*/ 73377 h 226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1241" h="2263341">
                <a:moveTo>
                  <a:pt x="2693141" y="31044"/>
                </a:moveTo>
                <a:cubicBezTo>
                  <a:pt x="2808146" y="48683"/>
                  <a:pt x="2923152" y="66322"/>
                  <a:pt x="2794741" y="251177"/>
                </a:cubicBezTo>
                <a:cubicBezTo>
                  <a:pt x="2666330" y="436033"/>
                  <a:pt x="2327664" y="809977"/>
                  <a:pt x="1922675" y="1140177"/>
                </a:cubicBezTo>
                <a:cubicBezTo>
                  <a:pt x="1517686" y="1470377"/>
                  <a:pt x="676664" y="2108199"/>
                  <a:pt x="364808" y="2232377"/>
                </a:cubicBezTo>
                <a:cubicBezTo>
                  <a:pt x="52952" y="2356555"/>
                  <a:pt x="-82514" y="2079977"/>
                  <a:pt x="51541" y="1885244"/>
                </a:cubicBezTo>
                <a:cubicBezTo>
                  <a:pt x="185596" y="1690511"/>
                  <a:pt x="786730" y="1365955"/>
                  <a:pt x="1169141" y="1063977"/>
                </a:cubicBezTo>
                <a:cubicBezTo>
                  <a:pt x="1551552" y="761999"/>
                  <a:pt x="2079308" y="238477"/>
                  <a:pt x="2346008" y="73377"/>
                </a:cubicBezTo>
                <a:cubicBezTo>
                  <a:pt x="2612708" y="-91723"/>
                  <a:pt x="2769341" y="73377"/>
                  <a:pt x="2769341" y="73377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521892" y="2581550"/>
            <a:ext cx="2609913" cy="2381069"/>
          </a:xfrm>
          <a:custGeom>
            <a:avLst/>
            <a:gdLst>
              <a:gd name="connsiteX0" fmla="*/ 49175 w 2609913"/>
              <a:gd name="connsiteY0" fmla="*/ 2235983 h 2381069"/>
              <a:gd name="connsiteX1" fmla="*/ 159241 w 2609913"/>
              <a:gd name="connsiteY1" fmla="*/ 2379917 h 2381069"/>
              <a:gd name="connsiteX2" fmla="*/ 557175 w 2609913"/>
              <a:gd name="connsiteY2" fmla="*/ 2168250 h 2381069"/>
              <a:gd name="connsiteX3" fmla="*/ 1742508 w 2609913"/>
              <a:gd name="connsiteY3" fmla="*/ 1076050 h 2381069"/>
              <a:gd name="connsiteX4" fmla="*/ 2580708 w 2609913"/>
              <a:gd name="connsiteY4" fmla="*/ 280183 h 2381069"/>
              <a:gd name="connsiteX5" fmla="*/ 2369041 w 2609913"/>
              <a:gd name="connsiteY5" fmla="*/ 783 h 2381069"/>
              <a:gd name="connsiteX6" fmla="*/ 1886441 w 2609913"/>
              <a:gd name="connsiteY6" fmla="*/ 347917 h 2381069"/>
              <a:gd name="connsiteX7" fmla="*/ 904308 w 2609913"/>
              <a:gd name="connsiteY7" fmla="*/ 1219983 h 2381069"/>
              <a:gd name="connsiteX8" fmla="*/ 74575 w 2609913"/>
              <a:gd name="connsiteY8" fmla="*/ 1888850 h 2381069"/>
              <a:gd name="connsiteX9" fmla="*/ 49175 w 2609913"/>
              <a:gd name="connsiteY9" fmla="*/ 2235983 h 23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9913" h="2381069">
                <a:moveTo>
                  <a:pt x="49175" y="2235983"/>
                </a:moveTo>
                <a:cubicBezTo>
                  <a:pt x="63286" y="2317828"/>
                  <a:pt x="74574" y="2391206"/>
                  <a:pt x="159241" y="2379917"/>
                </a:cubicBezTo>
                <a:cubicBezTo>
                  <a:pt x="243908" y="2368628"/>
                  <a:pt x="293297" y="2385561"/>
                  <a:pt x="557175" y="2168250"/>
                </a:cubicBezTo>
                <a:cubicBezTo>
                  <a:pt x="821053" y="1950939"/>
                  <a:pt x="1405253" y="1390728"/>
                  <a:pt x="1742508" y="1076050"/>
                </a:cubicBezTo>
                <a:cubicBezTo>
                  <a:pt x="2079764" y="761372"/>
                  <a:pt x="2476286" y="459394"/>
                  <a:pt x="2580708" y="280183"/>
                </a:cubicBezTo>
                <a:cubicBezTo>
                  <a:pt x="2685130" y="100972"/>
                  <a:pt x="2484752" y="-10506"/>
                  <a:pt x="2369041" y="783"/>
                </a:cubicBezTo>
                <a:cubicBezTo>
                  <a:pt x="2253330" y="12072"/>
                  <a:pt x="2130563" y="144717"/>
                  <a:pt x="1886441" y="347917"/>
                </a:cubicBezTo>
                <a:cubicBezTo>
                  <a:pt x="1642319" y="551117"/>
                  <a:pt x="1206286" y="963161"/>
                  <a:pt x="904308" y="1219983"/>
                </a:cubicBezTo>
                <a:cubicBezTo>
                  <a:pt x="602330" y="1476805"/>
                  <a:pt x="217097" y="1715283"/>
                  <a:pt x="74575" y="1888850"/>
                </a:cubicBezTo>
                <a:cubicBezTo>
                  <a:pt x="-67947" y="2062417"/>
                  <a:pt x="35064" y="2154138"/>
                  <a:pt x="49175" y="2235983"/>
                </a:cubicBezTo>
                <a:close/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614053" y="1779781"/>
            <a:ext cx="2562263" cy="3297057"/>
          </a:xfrm>
          <a:custGeom>
            <a:avLst/>
            <a:gdLst>
              <a:gd name="connsiteX0" fmla="*/ 16280 w 2562263"/>
              <a:gd name="connsiteY0" fmla="*/ 159086 h 3297057"/>
              <a:gd name="connsiteX1" fmla="*/ 490414 w 2562263"/>
              <a:gd name="connsiteY1" fmla="*/ 32086 h 3297057"/>
              <a:gd name="connsiteX2" fmla="*/ 1133880 w 2562263"/>
              <a:gd name="connsiteY2" fmla="*/ 743286 h 3297057"/>
              <a:gd name="connsiteX3" fmla="*/ 1574147 w 2562263"/>
              <a:gd name="connsiteY3" fmla="*/ 1081952 h 3297057"/>
              <a:gd name="connsiteX4" fmla="*/ 1743480 w 2562263"/>
              <a:gd name="connsiteY4" fmla="*/ 1776219 h 3297057"/>
              <a:gd name="connsiteX5" fmla="*/ 2446214 w 2562263"/>
              <a:gd name="connsiteY5" fmla="*/ 2766819 h 3297057"/>
              <a:gd name="connsiteX6" fmla="*/ 2530880 w 2562263"/>
              <a:gd name="connsiteY6" fmla="*/ 3173219 h 3297057"/>
              <a:gd name="connsiteX7" fmla="*/ 2124480 w 2562263"/>
              <a:gd name="connsiteY7" fmla="*/ 3266352 h 3297057"/>
              <a:gd name="connsiteX8" fmla="*/ 1709614 w 2562263"/>
              <a:gd name="connsiteY8" fmla="*/ 2699086 h 3297057"/>
              <a:gd name="connsiteX9" fmla="*/ 1413280 w 2562263"/>
              <a:gd name="connsiteY9" fmla="*/ 1615352 h 3297057"/>
              <a:gd name="connsiteX10" fmla="*/ 973014 w 2562263"/>
              <a:gd name="connsiteY10" fmla="*/ 1293619 h 3297057"/>
              <a:gd name="connsiteX11" fmla="*/ 769814 w 2562263"/>
              <a:gd name="connsiteY11" fmla="*/ 819486 h 3297057"/>
              <a:gd name="connsiteX12" fmla="*/ 168680 w 2562263"/>
              <a:gd name="connsiteY12" fmla="*/ 489286 h 3297057"/>
              <a:gd name="connsiteX13" fmla="*/ 16280 w 2562263"/>
              <a:gd name="connsiteY13" fmla="*/ 159086 h 32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2263" h="3297057">
                <a:moveTo>
                  <a:pt x="16280" y="159086"/>
                </a:moveTo>
                <a:cubicBezTo>
                  <a:pt x="69902" y="82886"/>
                  <a:pt x="304147" y="-65281"/>
                  <a:pt x="490414" y="32086"/>
                </a:cubicBezTo>
                <a:cubicBezTo>
                  <a:pt x="676681" y="129453"/>
                  <a:pt x="953258" y="568308"/>
                  <a:pt x="1133880" y="743286"/>
                </a:cubicBezTo>
                <a:cubicBezTo>
                  <a:pt x="1314502" y="918264"/>
                  <a:pt x="1472547" y="909797"/>
                  <a:pt x="1574147" y="1081952"/>
                </a:cubicBezTo>
                <a:cubicBezTo>
                  <a:pt x="1675747" y="1254107"/>
                  <a:pt x="1598136" y="1495408"/>
                  <a:pt x="1743480" y="1776219"/>
                </a:cubicBezTo>
                <a:cubicBezTo>
                  <a:pt x="1888824" y="2057030"/>
                  <a:pt x="2314981" y="2533986"/>
                  <a:pt x="2446214" y="2766819"/>
                </a:cubicBezTo>
                <a:cubicBezTo>
                  <a:pt x="2577447" y="2999652"/>
                  <a:pt x="2584502" y="3089964"/>
                  <a:pt x="2530880" y="3173219"/>
                </a:cubicBezTo>
                <a:cubicBezTo>
                  <a:pt x="2477258" y="3256474"/>
                  <a:pt x="2261358" y="3345374"/>
                  <a:pt x="2124480" y="3266352"/>
                </a:cubicBezTo>
                <a:cubicBezTo>
                  <a:pt x="1987602" y="3187330"/>
                  <a:pt x="1828147" y="2974253"/>
                  <a:pt x="1709614" y="2699086"/>
                </a:cubicBezTo>
                <a:cubicBezTo>
                  <a:pt x="1591081" y="2423919"/>
                  <a:pt x="1536047" y="1849597"/>
                  <a:pt x="1413280" y="1615352"/>
                </a:cubicBezTo>
                <a:cubicBezTo>
                  <a:pt x="1290513" y="1381108"/>
                  <a:pt x="1080258" y="1426263"/>
                  <a:pt x="973014" y="1293619"/>
                </a:cubicBezTo>
                <a:cubicBezTo>
                  <a:pt x="865770" y="1160975"/>
                  <a:pt x="903870" y="953541"/>
                  <a:pt x="769814" y="819486"/>
                </a:cubicBezTo>
                <a:cubicBezTo>
                  <a:pt x="635758" y="685431"/>
                  <a:pt x="288624" y="599353"/>
                  <a:pt x="168680" y="489286"/>
                </a:cubicBezTo>
                <a:cubicBezTo>
                  <a:pt x="48736" y="379219"/>
                  <a:pt x="-37342" y="235286"/>
                  <a:pt x="16280" y="159086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565" y="5326375"/>
            <a:ext cx="235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dimensional matching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727590" y="5335683"/>
            <a:ext cx="235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dimensional matching (3DM)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3-SAT &lt;</a:t>
            </a:r>
            <a:r>
              <a:rPr lang="en-US" baseline="-25000" dirty="0" smtClean="0"/>
              <a:t>P</a:t>
            </a:r>
            <a:r>
              <a:rPr lang="en-US" dirty="0" smtClean="0"/>
              <a:t> 3DM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3145" y="297363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7991" y="2518260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87990" y="3542843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0520" y="2518260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50519" y="3542843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19255" y="43397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19255" y="175931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5365" y="297363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0572" y="1573481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5400000">
            <a:off x="2475930" y="2486091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6200000">
            <a:off x="502660" y="2512425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1490524" y="3429000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46940" y="42288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4228" y="183520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5460" y="2635076"/>
            <a:ext cx="320922" cy="338554"/>
            <a:chOff x="6089900" y="2518260"/>
            <a:chExt cx="320922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37155" y="2710971"/>
            <a:ext cx="320922" cy="338554"/>
            <a:chOff x="6089900" y="2518260"/>
            <a:chExt cx="320922" cy="338554"/>
          </a:xfrm>
        </p:grpSpPr>
        <p:sp>
          <p:nvSpPr>
            <p:cNvPr id="32" name="TextBox 31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/>
          <p:nvPr/>
        </p:nvSpPr>
        <p:spPr>
          <a:xfrm>
            <a:off x="5465398" y="293177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0244" y="2476404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00243" y="3500987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62773" y="2476404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62772" y="3500987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31508" y="429788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831508" y="171745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197618" y="293177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32825" y="1531625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5400000">
            <a:off x="7088183" y="2444235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6200000">
            <a:off x="5114913" y="2470569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0800000">
            <a:off x="6102777" y="3387144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059193" y="418701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86481" y="179334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237713" y="2593220"/>
            <a:ext cx="320922" cy="338554"/>
            <a:chOff x="6089900" y="2518260"/>
            <a:chExt cx="320922" cy="338554"/>
          </a:xfrm>
        </p:grpSpPr>
        <p:sp>
          <p:nvSpPr>
            <p:cNvPr id="49" name="TextBox 48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349408" y="2669115"/>
            <a:ext cx="320922" cy="338554"/>
            <a:chOff x="6089900" y="2518260"/>
            <a:chExt cx="320922" cy="338554"/>
          </a:xfrm>
        </p:grpSpPr>
        <p:sp>
          <p:nvSpPr>
            <p:cNvPr id="52" name="TextBox 51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149058" y="5805815"/>
            <a:ext cx="31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Truth Setting Gadget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845452" y="5108913"/>
            <a:ext cx="92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True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75322" y="5120893"/>
            <a:ext cx="92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 &lt;</a:t>
            </a:r>
            <a:r>
              <a:rPr lang="en-US" baseline="-25000" dirty="0"/>
              <a:t>P</a:t>
            </a:r>
            <a:r>
              <a:rPr lang="en-US" dirty="0"/>
              <a:t> 3DM</a:t>
            </a:r>
          </a:p>
        </p:txBody>
      </p:sp>
      <p:sp>
        <p:nvSpPr>
          <p:cNvPr id="4" name="Oval 3"/>
          <p:cNvSpPr/>
          <p:nvPr/>
        </p:nvSpPr>
        <p:spPr>
          <a:xfrm>
            <a:off x="1411120" y="2038345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73650" y="2059916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6275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8280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3253" y="380847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5468" y="3808475"/>
            <a:ext cx="320922" cy="338554"/>
            <a:chOff x="6089900" y="2518260"/>
            <a:chExt cx="320922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3553522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08495" y="380847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45985" y="1793628"/>
            <a:ext cx="2907853" cy="2484545"/>
          </a:xfrm>
          <a:custGeom>
            <a:avLst/>
            <a:gdLst>
              <a:gd name="connsiteX0" fmla="*/ 1094962 w 2907853"/>
              <a:gd name="connsiteY0" fmla="*/ 119839 h 2484545"/>
              <a:gd name="connsiteX1" fmla="*/ 2458095 w 2907853"/>
              <a:gd name="connsiteY1" fmla="*/ 128305 h 2484545"/>
              <a:gd name="connsiteX2" fmla="*/ 2762895 w 2907853"/>
              <a:gd name="connsiteY2" fmla="*/ 619372 h 2484545"/>
              <a:gd name="connsiteX3" fmla="*/ 307562 w 2907853"/>
              <a:gd name="connsiteY3" fmla="*/ 2465105 h 2484545"/>
              <a:gd name="connsiteX4" fmla="*/ 121295 w 2907853"/>
              <a:gd name="connsiteY4" fmla="*/ 1499905 h 2484545"/>
              <a:gd name="connsiteX5" fmla="*/ 1094962 w 2907853"/>
              <a:gd name="connsiteY5" fmla="*/ 119839 h 248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7853" h="2484545">
                <a:moveTo>
                  <a:pt x="1094962" y="119839"/>
                </a:moveTo>
                <a:cubicBezTo>
                  <a:pt x="1484429" y="-108761"/>
                  <a:pt x="2180106" y="45049"/>
                  <a:pt x="2458095" y="128305"/>
                </a:cubicBezTo>
                <a:cubicBezTo>
                  <a:pt x="2736084" y="211561"/>
                  <a:pt x="3121317" y="229905"/>
                  <a:pt x="2762895" y="619372"/>
                </a:cubicBezTo>
                <a:cubicBezTo>
                  <a:pt x="2404473" y="1008839"/>
                  <a:pt x="747829" y="2318350"/>
                  <a:pt x="307562" y="2465105"/>
                </a:cubicBezTo>
                <a:cubicBezTo>
                  <a:pt x="-132705" y="2611860"/>
                  <a:pt x="-8527" y="1892194"/>
                  <a:pt x="121295" y="1499905"/>
                </a:cubicBezTo>
                <a:cubicBezTo>
                  <a:pt x="251117" y="1107616"/>
                  <a:pt x="705495" y="348439"/>
                  <a:pt x="1094962" y="119839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282637" y="1877914"/>
            <a:ext cx="2786679" cy="2221928"/>
          </a:xfrm>
          <a:custGeom>
            <a:avLst/>
            <a:gdLst>
              <a:gd name="connsiteX0" fmla="*/ 2589843 w 2786679"/>
              <a:gd name="connsiteY0" fmla="*/ 2194553 h 2221928"/>
              <a:gd name="connsiteX1" fmla="*/ 2716843 w 2786679"/>
              <a:gd name="connsiteY1" fmla="*/ 1669619 h 2221928"/>
              <a:gd name="connsiteX2" fmla="*/ 1607710 w 2786679"/>
              <a:gd name="connsiteY2" fmla="*/ 196419 h 2221928"/>
              <a:gd name="connsiteX3" fmla="*/ 15976 w 2786679"/>
              <a:gd name="connsiteY3" fmla="*/ 128686 h 2221928"/>
              <a:gd name="connsiteX4" fmla="*/ 854176 w 2786679"/>
              <a:gd name="connsiteY4" fmla="*/ 1246286 h 2221928"/>
              <a:gd name="connsiteX5" fmla="*/ 1920976 w 2786679"/>
              <a:gd name="connsiteY5" fmla="*/ 2050619 h 2221928"/>
              <a:gd name="connsiteX6" fmla="*/ 2589843 w 2786679"/>
              <a:gd name="connsiteY6" fmla="*/ 2194553 h 222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679" h="2221928">
                <a:moveTo>
                  <a:pt x="2589843" y="2194553"/>
                </a:moveTo>
                <a:cubicBezTo>
                  <a:pt x="2722487" y="2131053"/>
                  <a:pt x="2880532" y="2002641"/>
                  <a:pt x="2716843" y="1669619"/>
                </a:cubicBezTo>
                <a:cubicBezTo>
                  <a:pt x="2553154" y="1336597"/>
                  <a:pt x="2057855" y="453241"/>
                  <a:pt x="1607710" y="196419"/>
                </a:cubicBezTo>
                <a:cubicBezTo>
                  <a:pt x="1157565" y="-60403"/>
                  <a:pt x="141565" y="-46292"/>
                  <a:pt x="15976" y="128686"/>
                </a:cubicBezTo>
                <a:cubicBezTo>
                  <a:pt x="-109613" y="303664"/>
                  <a:pt x="536676" y="925964"/>
                  <a:pt x="854176" y="1246286"/>
                </a:cubicBezTo>
                <a:cubicBezTo>
                  <a:pt x="1171676" y="1566608"/>
                  <a:pt x="1630287" y="1889752"/>
                  <a:pt x="1920976" y="2050619"/>
                </a:cubicBezTo>
                <a:cubicBezTo>
                  <a:pt x="2211665" y="2211486"/>
                  <a:pt x="2457199" y="2258053"/>
                  <a:pt x="2589843" y="2194553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92937" y="1752200"/>
            <a:ext cx="1747627" cy="2541398"/>
          </a:xfrm>
          <a:custGeom>
            <a:avLst/>
            <a:gdLst>
              <a:gd name="connsiteX0" fmla="*/ 969276 w 1747627"/>
              <a:gd name="connsiteY0" fmla="*/ 2472667 h 2541398"/>
              <a:gd name="connsiteX1" fmla="*/ 1663543 w 1747627"/>
              <a:gd name="connsiteY1" fmla="*/ 1228067 h 2541398"/>
              <a:gd name="connsiteX2" fmla="*/ 1561943 w 1747627"/>
              <a:gd name="connsiteY2" fmla="*/ 288267 h 2541398"/>
              <a:gd name="connsiteX3" fmla="*/ 105676 w 1747627"/>
              <a:gd name="connsiteY3" fmla="*/ 68133 h 2541398"/>
              <a:gd name="connsiteX4" fmla="*/ 164943 w 1747627"/>
              <a:gd name="connsiteY4" fmla="*/ 1355067 h 2541398"/>
              <a:gd name="connsiteX5" fmla="*/ 579810 w 1747627"/>
              <a:gd name="connsiteY5" fmla="*/ 2269467 h 2541398"/>
              <a:gd name="connsiteX6" fmla="*/ 969276 w 1747627"/>
              <a:gd name="connsiteY6" fmla="*/ 2472667 h 25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627" h="2541398">
                <a:moveTo>
                  <a:pt x="969276" y="2472667"/>
                </a:moveTo>
                <a:cubicBezTo>
                  <a:pt x="1149898" y="2299100"/>
                  <a:pt x="1564765" y="1592134"/>
                  <a:pt x="1663543" y="1228067"/>
                </a:cubicBezTo>
                <a:cubicBezTo>
                  <a:pt x="1762321" y="864000"/>
                  <a:pt x="1821587" y="481589"/>
                  <a:pt x="1561943" y="288267"/>
                </a:cubicBezTo>
                <a:cubicBezTo>
                  <a:pt x="1302299" y="94945"/>
                  <a:pt x="338509" y="-109667"/>
                  <a:pt x="105676" y="68133"/>
                </a:cubicBezTo>
                <a:cubicBezTo>
                  <a:pt x="-127157" y="245933"/>
                  <a:pt x="85921" y="988178"/>
                  <a:pt x="164943" y="1355067"/>
                </a:cubicBezTo>
                <a:cubicBezTo>
                  <a:pt x="243965" y="1721956"/>
                  <a:pt x="444343" y="2080378"/>
                  <a:pt x="579810" y="2269467"/>
                </a:cubicBezTo>
                <a:cubicBezTo>
                  <a:pt x="715277" y="2458556"/>
                  <a:pt x="788654" y="2646234"/>
                  <a:pt x="969276" y="2472667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9565" y="5098690"/>
            <a:ext cx="321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Clause gadget for (X OR Y OR Z)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71045" y="5174585"/>
            <a:ext cx="11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93480" y="2745945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52430" y="2767516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72955" y="3872157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38110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82740" y="289773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62215" y="191110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00640" y="168341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35485" y="236647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39755" y="35807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2740" y="5022795"/>
            <a:ext cx="288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Garbage Collection Gadget (Many copies)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623910" y="1750149"/>
            <a:ext cx="1968450" cy="1385122"/>
          </a:xfrm>
          <a:custGeom>
            <a:avLst/>
            <a:gdLst>
              <a:gd name="connsiteX0" fmla="*/ 141890 w 1968450"/>
              <a:gd name="connsiteY0" fmla="*/ 10918 h 1385122"/>
              <a:gd name="connsiteX1" fmla="*/ 23357 w 1968450"/>
              <a:gd name="connsiteY1" fmla="*/ 298784 h 1385122"/>
              <a:gd name="connsiteX2" fmla="*/ 539823 w 1968450"/>
              <a:gd name="connsiteY2" fmla="*/ 1179318 h 1385122"/>
              <a:gd name="connsiteX3" fmla="*/ 1318757 w 1968450"/>
              <a:gd name="connsiteY3" fmla="*/ 1382518 h 1385122"/>
              <a:gd name="connsiteX4" fmla="*/ 1919890 w 1968450"/>
              <a:gd name="connsiteY4" fmla="*/ 1263984 h 1385122"/>
              <a:gd name="connsiteX5" fmla="*/ 1784423 w 1968450"/>
              <a:gd name="connsiteY5" fmla="*/ 849118 h 1385122"/>
              <a:gd name="connsiteX6" fmla="*/ 616023 w 1968450"/>
              <a:gd name="connsiteY6" fmla="*/ 137918 h 1385122"/>
              <a:gd name="connsiteX7" fmla="*/ 141890 w 1968450"/>
              <a:gd name="connsiteY7" fmla="*/ 10918 h 138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8450" h="1385122">
                <a:moveTo>
                  <a:pt x="141890" y="10918"/>
                </a:moveTo>
                <a:cubicBezTo>
                  <a:pt x="43112" y="37729"/>
                  <a:pt x="-42965" y="104051"/>
                  <a:pt x="23357" y="298784"/>
                </a:cubicBezTo>
                <a:cubicBezTo>
                  <a:pt x="89679" y="493517"/>
                  <a:pt x="323923" y="998696"/>
                  <a:pt x="539823" y="1179318"/>
                </a:cubicBezTo>
                <a:cubicBezTo>
                  <a:pt x="755723" y="1359940"/>
                  <a:pt x="1088746" y="1368407"/>
                  <a:pt x="1318757" y="1382518"/>
                </a:cubicBezTo>
                <a:cubicBezTo>
                  <a:pt x="1548768" y="1396629"/>
                  <a:pt x="1842279" y="1352884"/>
                  <a:pt x="1919890" y="1263984"/>
                </a:cubicBezTo>
                <a:cubicBezTo>
                  <a:pt x="1997501" y="1175084"/>
                  <a:pt x="2001734" y="1036796"/>
                  <a:pt x="1784423" y="849118"/>
                </a:cubicBezTo>
                <a:cubicBezTo>
                  <a:pt x="1567112" y="661440"/>
                  <a:pt x="895423" y="276207"/>
                  <a:pt x="616023" y="137918"/>
                </a:cubicBezTo>
                <a:cubicBezTo>
                  <a:pt x="336623" y="-371"/>
                  <a:pt x="240668" y="-15893"/>
                  <a:pt x="141890" y="10918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81865" y="1551804"/>
            <a:ext cx="1260102" cy="1635014"/>
          </a:xfrm>
          <a:custGeom>
            <a:avLst/>
            <a:gdLst>
              <a:gd name="connsiteX0" fmla="*/ 948668 w 1260102"/>
              <a:gd name="connsiteY0" fmla="*/ 6063 h 1635014"/>
              <a:gd name="connsiteX1" fmla="*/ 1084135 w 1260102"/>
              <a:gd name="connsiteY1" fmla="*/ 310863 h 1635014"/>
              <a:gd name="connsiteX2" fmla="*/ 1245002 w 1260102"/>
              <a:gd name="connsiteY2" fmla="*/ 1335329 h 1635014"/>
              <a:gd name="connsiteX3" fmla="*/ 677735 w 1260102"/>
              <a:gd name="connsiteY3" fmla="*/ 1631663 h 1635014"/>
              <a:gd name="connsiteX4" fmla="*/ 402 w 1260102"/>
              <a:gd name="connsiteY4" fmla="*/ 1403063 h 1635014"/>
              <a:gd name="connsiteX5" fmla="*/ 584602 w 1260102"/>
              <a:gd name="connsiteY5" fmla="*/ 217729 h 1635014"/>
              <a:gd name="connsiteX6" fmla="*/ 948668 w 1260102"/>
              <a:gd name="connsiteY6" fmla="*/ 6063 h 163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102" h="1635014">
                <a:moveTo>
                  <a:pt x="948668" y="6063"/>
                </a:moveTo>
                <a:cubicBezTo>
                  <a:pt x="1031923" y="21585"/>
                  <a:pt x="1034746" y="89319"/>
                  <a:pt x="1084135" y="310863"/>
                </a:cubicBezTo>
                <a:cubicBezTo>
                  <a:pt x="1133524" y="532407"/>
                  <a:pt x="1312735" y="1115196"/>
                  <a:pt x="1245002" y="1335329"/>
                </a:cubicBezTo>
                <a:cubicBezTo>
                  <a:pt x="1177269" y="1555462"/>
                  <a:pt x="885168" y="1620374"/>
                  <a:pt x="677735" y="1631663"/>
                </a:cubicBezTo>
                <a:cubicBezTo>
                  <a:pt x="470302" y="1642952"/>
                  <a:pt x="15924" y="1638719"/>
                  <a:pt x="402" y="1403063"/>
                </a:cubicBezTo>
                <a:cubicBezTo>
                  <a:pt x="-15120" y="1167407"/>
                  <a:pt x="422324" y="447740"/>
                  <a:pt x="584602" y="217729"/>
                </a:cubicBezTo>
                <a:cubicBezTo>
                  <a:pt x="746880" y="-12282"/>
                  <a:pt x="865413" y="-9459"/>
                  <a:pt x="948668" y="6063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99957" y="2284411"/>
            <a:ext cx="2040503" cy="893672"/>
          </a:xfrm>
          <a:custGeom>
            <a:avLst/>
            <a:gdLst>
              <a:gd name="connsiteX0" fmla="*/ 1978843 w 2040503"/>
              <a:gd name="connsiteY0" fmla="*/ 35456 h 893672"/>
              <a:gd name="connsiteX1" fmla="*/ 1936510 w 2040503"/>
              <a:gd name="connsiteY1" fmla="*/ 314856 h 893672"/>
              <a:gd name="connsiteX2" fmla="*/ 1140643 w 2040503"/>
              <a:gd name="connsiteY2" fmla="*/ 865189 h 893672"/>
              <a:gd name="connsiteX3" fmla="*/ 107710 w 2040503"/>
              <a:gd name="connsiteY3" fmla="*/ 763589 h 893672"/>
              <a:gd name="connsiteX4" fmla="*/ 183910 w 2040503"/>
              <a:gd name="connsiteY4" fmla="*/ 323322 h 893672"/>
              <a:gd name="connsiteX5" fmla="*/ 1453910 w 2040503"/>
              <a:gd name="connsiteY5" fmla="*/ 35456 h 893672"/>
              <a:gd name="connsiteX6" fmla="*/ 1978843 w 2040503"/>
              <a:gd name="connsiteY6" fmla="*/ 35456 h 8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503" h="893672">
                <a:moveTo>
                  <a:pt x="1978843" y="35456"/>
                </a:moveTo>
                <a:cubicBezTo>
                  <a:pt x="2059276" y="82023"/>
                  <a:pt x="2076210" y="176567"/>
                  <a:pt x="1936510" y="314856"/>
                </a:cubicBezTo>
                <a:cubicBezTo>
                  <a:pt x="1796810" y="453145"/>
                  <a:pt x="1445443" y="790400"/>
                  <a:pt x="1140643" y="865189"/>
                </a:cubicBezTo>
                <a:cubicBezTo>
                  <a:pt x="835843" y="939978"/>
                  <a:pt x="267165" y="853900"/>
                  <a:pt x="107710" y="763589"/>
                </a:cubicBezTo>
                <a:cubicBezTo>
                  <a:pt x="-51745" y="673278"/>
                  <a:pt x="-40457" y="444678"/>
                  <a:pt x="183910" y="323322"/>
                </a:cubicBezTo>
                <a:cubicBezTo>
                  <a:pt x="408277" y="201967"/>
                  <a:pt x="1149110" y="83434"/>
                  <a:pt x="1453910" y="35456"/>
                </a:cubicBezTo>
                <a:cubicBezTo>
                  <a:pt x="1758710" y="-12522"/>
                  <a:pt x="1898410" y="-11111"/>
                  <a:pt x="1978843" y="35456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222626" y="2578802"/>
            <a:ext cx="2006853" cy="1297401"/>
          </a:xfrm>
          <a:custGeom>
            <a:avLst/>
            <a:gdLst>
              <a:gd name="connsiteX0" fmla="*/ 1956174 w 2006853"/>
              <a:gd name="connsiteY0" fmla="*/ 1273531 h 1297401"/>
              <a:gd name="connsiteX1" fmla="*/ 1896907 w 2006853"/>
              <a:gd name="connsiteY1" fmla="*/ 833265 h 1297401"/>
              <a:gd name="connsiteX2" fmla="*/ 1253441 w 2006853"/>
              <a:gd name="connsiteY2" fmla="*/ 215198 h 1297401"/>
              <a:gd name="connsiteX3" fmla="*/ 779307 w 2006853"/>
              <a:gd name="connsiteY3" fmla="*/ 3531 h 1297401"/>
              <a:gd name="connsiteX4" fmla="*/ 25774 w 2006853"/>
              <a:gd name="connsiteY4" fmla="*/ 130531 h 1297401"/>
              <a:gd name="connsiteX5" fmla="*/ 288241 w 2006853"/>
              <a:gd name="connsiteY5" fmla="*/ 697798 h 1297401"/>
              <a:gd name="connsiteX6" fmla="*/ 1371974 w 2006853"/>
              <a:gd name="connsiteY6" fmla="*/ 1180398 h 1297401"/>
              <a:gd name="connsiteX7" fmla="*/ 1956174 w 2006853"/>
              <a:gd name="connsiteY7" fmla="*/ 1273531 h 129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853" h="1297401">
                <a:moveTo>
                  <a:pt x="1956174" y="1273531"/>
                </a:moveTo>
                <a:cubicBezTo>
                  <a:pt x="2043663" y="1215676"/>
                  <a:pt x="2014029" y="1009654"/>
                  <a:pt x="1896907" y="833265"/>
                </a:cubicBezTo>
                <a:cubicBezTo>
                  <a:pt x="1779785" y="656876"/>
                  <a:pt x="1439708" y="353487"/>
                  <a:pt x="1253441" y="215198"/>
                </a:cubicBezTo>
                <a:cubicBezTo>
                  <a:pt x="1067174" y="76909"/>
                  <a:pt x="983918" y="17642"/>
                  <a:pt x="779307" y="3531"/>
                </a:cubicBezTo>
                <a:cubicBezTo>
                  <a:pt x="574696" y="-10580"/>
                  <a:pt x="107618" y="14820"/>
                  <a:pt x="25774" y="130531"/>
                </a:cubicBezTo>
                <a:cubicBezTo>
                  <a:pt x="-56070" y="246242"/>
                  <a:pt x="63874" y="522820"/>
                  <a:pt x="288241" y="697798"/>
                </a:cubicBezTo>
                <a:cubicBezTo>
                  <a:pt x="512608" y="872776"/>
                  <a:pt x="1092574" y="1083031"/>
                  <a:pt x="1371974" y="1180398"/>
                </a:cubicBezTo>
                <a:cubicBezTo>
                  <a:pt x="1651374" y="1277765"/>
                  <a:pt x="1868685" y="1331386"/>
                  <a:pt x="1956174" y="1273531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178725" y="2580940"/>
            <a:ext cx="2483469" cy="636867"/>
          </a:xfrm>
          <a:custGeom>
            <a:avLst/>
            <a:gdLst>
              <a:gd name="connsiteX0" fmla="*/ 96008 w 2483469"/>
              <a:gd name="connsiteY0" fmla="*/ 399327 h 636867"/>
              <a:gd name="connsiteX1" fmla="*/ 180675 w 2483469"/>
              <a:gd name="connsiteY1" fmla="*/ 602527 h 636867"/>
              <a:gd name="connsiteX2" fmla="*/ 1112008 w 2483469"/>
              <a:gd name="connsiteY2" fmla="*/ 619460 h 636867"/>
              <a:gd name="connsiteX3" fmla="*/ 2398942 w 2483469"/>
              <a:gd name="connsiteY3" fmla="*/ 424727 h 636867"/>
              <a:gd name="connsiteX4" fmla="*/ 2238075 w 2483469"/>
              <a:gd name="connsiteY4" fmla="*/ 102993 h 636867"/>
              <a:gd name="connsiteX5" fmla="*/ 1247475 w 2483469"/>
              <a:gd name="connsiteY5" fmla="*/ 18327 h 636867"/>
              <a:gd name="connsiteX6" fmla="*/ 96008 w 2483469"/>
              <a:gd name="connsiteY6" fmla="*/ 399327 h 63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469" h="636867">
                <a:moveTo>
                  <a:pt x="96008" y="399327"/>
                </a:moveTo>
                <a:cubicBezTo>
                  <a:pt x="-81792" y="496694"/>
                  <a:pt x="11342" y="565838"/>
                  <a:pt x="180675" y="602527"/>
                </a:cubicBezTo>
                <a:cubicBezTo>
                  <a:pt x="350008" y="639216"/>
                  <a:pt x="742297" y="649093"/>
                  <a:pt x="1112008" y="619460"/>
                </a:cubicBezTo>
                <a:cubicBezTo>
                  <a:pt x="1481719" y="589827"/>
                  <a:pt x="2211264" y="510805"/>
                  <a:pt x="2398942" y="424727"/>
                </a:cubicBezTo>
                <a:cubicBezTo>
                  <a:pt x="2586620" y="338649"/>
                  <a:pt x="2429986" y="170726"/>
                  <a:pt x="2238075" y="102993"/>
                </a:cubicBezTo>
                <a:cubicBezTo>
                  <a:pt x="2046164" y="35260"/>
                  <a:pt x="1607308" y="-33884"/>
                  <a:pt x="1247475" y="18327"/>
                </a:cubicBezTo>
                <a:cubicBezTo>
                  <a:pt x="887642" y="70538"/>
                  <a:pt x="273808" y="301960"/>
                  <a:pt x="96008" y="399327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83544" y="2570108"/>
            <a:ext cx="1700875" cy="1542119"/>
          </a:xfrm>
          <a:custGeom>
            <a:avLst/>
            <a:gdLst>
              <a:gd name="connsiteX0" fmla="*/ 26189 w 1700875"/>
              <a:gd name="connsiteY0" fmla="*/ 1493892 h 1542119"/>
              <a:gd name="connsiteX1" fmla="*/ 449523 w 1700875"/>
              <a:gd name="connsiteY1" fmla="*/ 1366892 h 1542119"/>
              <a:gd name="connsiteX2" fmla="*/ 1660256 w 1700875"/>
              <a:gd name="connsiteY2" fmla="*/ 359359 h 1542119"/>
              <a:gd name="connsiteX3" fmla="*/ 1330056 w 1700875"/>
              <a:gd name="connsiteY3" fmla="*/ 54559 h 1542119"/>
              <a:gd name="connsiteX4" fmla="*/ 500323 w 1700875"/>
              <a:gd name="connsiteY4" fmla="*/ 79959 h 1542119"/>
              <a:gd name="connsiteX5" fmla="*/ 93923 w 1700875"/>
              <a:gd name="connsiteY5" fmla="*/ 841959 h 1542119"/>
              <a:gd name="connsiteX6" fmla="*/ 26189 w 1700875"/>
              <a:gd name="connsiteY6" fmla="*/ 1493892 h 154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0875" h="1542119">
                <a:moveTo>
                  <a:pt x="26189" y="1493892"/>
                </a:moveTo>
                <a:cubicBezTo>
                  <a:pt x="85456" y="1581381"/>
                  <a:pt x="177179" y="1555981"/>
                  <a:pt x="449523" y="1366892"/>
                </a:cubicBezTo>
                <a:cubicBezTo>
                  <a:pt x="721867" y="1177803"/>
                  <a:pt x="1513501" y="578081"/>
                  <a:pt x="1660256" y="359359"/>
                </a:cubicBezTo>
                <a:cubicBezTo>
                  <a:pt x="1807011" y="140637"/>
                  <a:pt x="1523378" y="101126"/>
                  <a:pt x="1330056" y="54559"/>
                </a:cubicBezTo>
                <a:cubicBezTo>
                  <a:pt x="1136734" y="7992"/>
                  <a:pt x="706345" y="-51274"/>
                  <a:pt x="500323" y="79959"/>
                </a:cubicBezTo>
                <a:cubicBezTo>
                  <a:pt x="294301" y="211192"/>
                  <a:pt x="171534" y="606303"/>
                  <a:pt x="93923" y="841959"/>
                </a:cubicBezTo>
                <a:cubicBezTo>
                  <a:pt x="16312" y="1077614"/>
                  <a:pt x="-33078" y="1406403"/>
                  <a:pt x="26189" y="1493892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271223" y="2583688"/>
            <a:ext cx="1320583" cy="1752109"/>
          </a:xfrm>
          <a:custGeom>
            <a:avLst/>
            <a:gdLst>
              <a:gd name="connsiteX0" fmla="*/ 671444 w 1320583"/>
              <a:gd name="connsiteY0" fmla="*/ 1751245 h 1752109"/>
              <a:gd name="connsiteX1" fmla="*/ 1137110 w 1320583"/>
              <a:gd name="connsiteY1" fmla="*/ 870712 h 1752109"/>
              <a:gd name="connsiteX2" fmla="*/ 1247177 w 1320583"/>
              <a:gd name="connsiteY2" fmla="*/ 134112 h 1752109"/>
              <a:gd name="connsiteX3" fmla="*/ 61844 w 1320583"/>
              <a:gd name="connsiteY3" fmla="*/ 83312 h 1752109"/>
              <a:gd name="connsiteX4" fmla="*/ 222710 w 1320583"/>
              <a:gd name="connsiteY4" fmla="*/ 1014645 h 1752109"/>
              <a:gd name="connsiteX5" fmla="*/ 671444 w 1320583"/>
              <a:gd name="connsiteY5" fmla="*/ 1751245 h 175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583" h="1752109">
                <a:moveTo>
                  <a:pt x="671444" y="1751245"/>
                </a:moveTo>
                <a:cubicBezTo>
                  <a:pt x="823844" y="1727256"/>
                  <a:pt x="1041155" y="1140234"/>
                  <a:pt x="1137110" y="870712"/>
                </a:cubicBezTo>
                <a:cubicBezTo>
                  <a:pt x="1233066" y="601190"/>
                  <a:pt x="1426388" y="265345"/>
                  <a:pt x="1247177" y="134112"/>
                </a:cubicBezTo>
                <a:cubicBezTo>
                  <a:pt x="1067966" y="2879"/>
                  <a:pt x="232588" y="-63444"/>
                  <a:pt x="61844" y="83312"/>
                </a:cubicBezTo>
                <a:cubicBezTo>
                  <a:pt x="-108901" y="230067"/>
                  <a:pt x="116877" y="735245"/>
                  <a:pt x="222710" y="1014645"/>
                </a:cubicBezTo>
                <a:cubicBezTo>
                  <a:pt x="328543" y="1294045"/>
                  <a:pt x="519044" y="1775234"/>
                  <a:pt x="671444" y="1751245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Cover (sets of size 3) XC3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356" y="1986995"/>
            <a:ext cx="500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collection of sets of size 3 of a domain of size 3N, is there a sub-collection of N sets that cover the sets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4935" y="3024486"/>
            <a:ext cx="29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(A, B, C), (D, E, F), (A, B, G), (A, C, I), (B, E, G), (A, G, I), (B, D, F), (C, E, I), (C, D, H), (D, G, I), (D, F, H), (E, H, I), </a:t>
            </a:r>
          </a:p>
          <a:p>
            <a:r>
              <a:rPr lang="en-US" dirty="0" smtClean="0"/>
              <a:t>(F, G, H), (F, H, I)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7779" y="4795110"/>
            <a:ext cx="2782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3DM </a:t>
            </a:r>
            <a:r>
              <a:rPr lang="en-US" sz="3600" dirty="0"/>
              <a:t>&lt;</a:t>
            </a:r>
            <a:r>
              <a:rPr lang="en-US" sz="3600" baseline="-25000" dirty="0"/>
              <a:t>P</a:t>
            </a:r>
            <a:r>
              <a:rPr lang="en-US" sz="3600" dirty="0"/>
              <a:t> </a:t>
            </a:r>
            <a:r>
              <a:rPr lang="en-US" sz="3600" dirty="0" smtClean="0"/>
              <a:t>XC3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64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10529</TotalTime>
  <Words>1298</Words>
  <Application>Microsoft Office PowerPoint</Application>
  <PresentationFormat>On-screen Show (4:3)</PresentationFormat>
  <Paragraphs>281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Symbol</vt:lpstr>
      <vt:lpstr>Times New Roman</vt:lpstr>
      <vt:lpstr>1_Default Design</vt:lpstr>
      <vt:lpstr>Equation</vt:lpstr>
      <vt:lpstr>CSE 417 Algorithms and Complexity</vt:lpstr>
      <vt:lpstr>Announcements</vt:lpstr>
      <vt:lpstr>NP Completeness: The story so far</vt:lpstr>
      <vt:lpstr>Populating the NP-Completeness Universe</vt:lpstr>
      <vt:lpstr>Satisfiability</vt:lpstr>
      <vt:lpstr>Matching</vt:lpstr>
      <vt:lpstr>3-SAT &lt;P 3DM</vt:lpstr>
      <vt:lpstr>3-SAT &lt;P 3DM</vt:lpstr>
      <vt:lpstr>Exact Cover (sets of size 3) XC3</vt:lpstr>
      <vt:lpstr>Graph Coloring</vt:lpstr>
      <vt:lpstr>3-SAT &lt;P 3 Colorability</vt:lpstr>
      <vt:lpstr>Number Problems</vt:lpstr>
      <vt:lpstr>XC3 &lt;P SUBSET SUM</vt:lpstr>
      <vt:lpstr>Integer Linear Programming</vt:lpstr>
      <vt:lpstr>Coping with NP-Completeness</vt:lpstr>
      <vt:lpstr>Multiprocessor Scheduling</vt:lpstr>
      <vt:lpstr>Highest level first is 2-Optimal</vt:lpstr>
      <vt:lpstr>Christofides TSP Algorithm</vt:lpstr>
      <vt:lpstr>Christofides Algorithm</vt:lpstr>
      <vt:lpstr>Bin Packing</vt:lpstr>
      <vt:lpstr>First Fit Packing</vt:lpstr>
      <vt:lpstr>Branch and Bound</vt:lpstr>
      <vt:lpstr>Branch and Bound for TSP</vt:lpstr>
      <vt:lpstr>Local Optimization</vt:lpstr>
      <vt:lpstr>What we don’t know</vt:lpstr>
      <vt:lpstr>If P != NP, is there anything in between</vt:lpstr>
      <vt:lpstr>Complexity Theory</vt:lpstr>
      <vt:lpstr>Time complexity</vt:lpstr>
      <vt:lpstr>Space Complexity</vt:lpstr>
      <vt:lpstr>So what is beyond NP?</vt:lpstr>
      <vt:lpstr>NP vs. Co-NP</vt:lpstr>
      <vt:lpstr>Problems beyond NP</vt:lpstr>
      <vt:lpstr>Polynomial Hierarchy</vt:lpstr>
      <vt:lpstr>Polynomial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113</cp:revision>
  <dcterms:created xsi:type="dcterms:W3CDTF">1601-01-01T00:00:00Z</dcterms:created>
  <dcterms:modified xsi:type="dcterms:W3CDTF">2020-03-12T20:55:48Z</dcterms:modified>
</cp:coreProperties>
</file>