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0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handoutMasterIdLst>
    <p:handoutMasterId r:id="rId34"/>
  </p:handoutMasterIdLst>
  <p:sldIdLst>
    <p:sldId id="497" r:id="rId2"/>
    <p:sldId id="509" r:id="rId3"/>
    <p:sldId id="445" r:id="rId4"/>
    <p:sldId id="449" r:id="rId5"/>
    <p:sldId id="498" r:id="rId6"/>
    <p:sldId id="499" r:id="rId7"/>
    <p:sldId id="500" r:id="rId8"/>
    <p:sldId id="501" r:id="rId9"/>
    <p:sldId id="502" r:id="rId10"/>
    <p:sldId id="479" r:id="rId11"/>
    <p:sldId id="480" r:id="rId12"/>
    <p:sldId id="481" r:id="rId13"/>
    <p:sldId id="494" r:id="rId14"/>
    <p:sldId id="482" r:id="rId15"/>
    <p:sldId id="483" r:id="rId16"/>
    <p:sldId id="495" r:id="rId17"/>
    <p:sldId id="484" r:id="rId18"/>
    <p:sldId id="485" r:id="rId19"/>
    <p:sldId id="486" r:id="rId20"/>
    <p:sldId id="487" r:id="rId21"/>
    <p:sldId id="488" r:id="rId22"/>
    <p:sldId id="489" r:id="rId23"/>
    <p:sldId id="503" r:id="rId24"/>
    <p:sldId id="504" r:id="rId25"/>
    <p:sldId id="505" r:id="rId26"/>
    <p:sldId id="491" r:id="rId27"/>
    <p:sldId id="492" r:id="rId28"/>
    <p:sldId id="506" r:id="rId29"/>
    <p:sldId id="507" r:id="rId30"/>
    <p:sldId id="508" r:id="rId31"/>
    <p:sldId id="493" r:id="rId32"/>
  </p:sldIdLst>
  <p:sldSz cx="9144000" cy="6858000" type="screen4x3"/>
  <p:notesSz cx="7315200" cy="96012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5" autoAdjust="0"/>
    <p:restoredTop sz="94660"/>
  </p:normalViewPr>
  <p:slideViewPr>
    <p:cSldViewPr>
      <p:cViewPr varScale="1">
        <p:scale>
          <a:sx n="116" d="100"/>
          <a:sy n="116" d="100"/>
        </p:scale>
        <p:origin x="119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17.wmf"/><Relationship Id="rId2" Type="http://schemas.openxmlformats.org/officeDocument/2006/relationships/image" Target="../media/image18.wmf"/><Relationship Id="rId1" Type="http://schemas.openxmlformats.org/officeDocument/2006/relationships/image" Target="../media/image16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569B5BF-8E34-4D4F-9BE2-13749A477966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065775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843E396-127A-40C3-9314-18C36C3A4FF1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1C58693-4031-4B37-AF7D-DEA9CAAD2204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56225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9F9E6DB-3138-42D2-894C-83E8FCC91C33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784488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1775A01-895F-4234-A849-5C7B0968ABDB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222439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A60BB59-92F0-4EDF-9225-43871F7DB004}" type="slidenum">
              <a:rPr lang="en-US" sz="1200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Any logical formula can be expressed in CNF.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BCDA53E-D2FC-4C23-A9D6-8CD3F50265C2}" type="slidenum">
              <a:rPr lang="en-US" sz="1200" smtClean="0">
                <a:solidFill>
                  <a:srgbClr val="000000"/>
                </a:solidFill>
              </a:rPr>
              <a:pPr eaLnBrk="1" hangingPunct="1"/>
              <a:t>12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F9FDA9-D0EB-4012-87CA-8C2A2B715E63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B06C22E-718F-49D5-8CD9-73399997FAF3}" type="slidenum">
              <a:rPr lang="en-US" sz="1200" smtClean="0">
                <a:solidFill>
                  <a:srgbClr val="000000"/>
                </a:solidFill>
              </a:rPr>
              <a:pPr eaLnBrk="1" hangingPunct="1"/>
              <a:t>14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4247840-8CF6-4D24-ADF0-FD0AF3BE4667}" type="slidenum">
              <a:rPr lang="en-US" sz="1200" smtClean="0">
                <a:solidFill>
                  <a:srgbClr val="000000"/>
                </a:solidFill>
              </a:rPr>
              <a:pPr eaLnBrk="1" hangingPunct="1"/>
              <a:t>15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1.gif"/><Relationship Id="rId5" Type="http://schemas.openxmlformats.org/officeDocument/2006/relationships/tags" Target="../tags/tag6.xml"/><Relationship Id="rId10" Type="http://schemas.openxmlformats.org/officeDocument/2006/relationships/hyperlink" Target="http://www.google.com/url?sa=i&amp;rct=j&amp;q=&amp;esrc=s&amp;frm=1&amp;source=images&amp;cd=&amp;cad=rja&amp;docid=wAlWsu-D4FGYaM&amp;tbnid=VGbphMWdKd1QoM:&amp;ved=0CAUQjRw&amp;url=http://inf421.wordpress.com/2011/10/20/usefulness-of-p-and-np/&amp;ei=eNs4UaqLKYXOrQHzoICYBA&amp;bvm=bv.43287494,d.aWM&amp;psig=AFQjCNEoWp8txWo2oF-xJqcpCNapYshSpg&amp;ust=1362767052234834" TargetMode="Externa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9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13" Type="http://schemas.openxmlformats.org/officeDocument/2006/relationships/tags" Target="../tags/tag100.xml"/><Relationship Id="rId18" Type="http://schemas.openxmlformats.org/officeDocument/2006/relationships/tags" Target="../tags/tag105.xml"/><Relationship Id="rId3" Type="http://schemas.openxmlformats.org/officeDocument/2006/relationships/tags" Target="../tags/tag90.xml"/><Relationship Id="rId21" Type="http://schemas.openxmlformats.org/officeDocument/2006/relationships/notesSlide" Target="../notesSlides/notesSlide7.xml"/><Relationship Id="rId7" Type="http://schemas.openxmlformats.org/officeDocument/2006/relationships/tags" Target="../tags/tag94.xml"/><Relationship Id="rId12" Type="http://schemas.openxmlformats.org/officeDocument/2006/relationships/tags" Target="../tags/tag99.xml"/><Relationship Id="rId17" Type="http://schemas.openxmlformats.org/officeDocument/2006/relationships/tags" Target="../tags/tag104.xml"/><Relationship Id="rId2" Type="http://schemas.openxmlformats.org/officeDocument/2006/relationships/tags" Target="../tags/tag89.xml"/><Relationship Id="rId16" Type="http://schemas.openxmlformats.org/officeDocument/2006/relationships/tags" Target="../tags/tag103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11" Type="http://schemas.openxmlformats.org/officeDocument/2006/relationships/tags" Target="../tags/tag98.xml"/><Relationship Id="rId5" Type="http://schemas.openxmlformats.org/officeDocument/2006/relationships/tags" Target="../tags/tag92.xml"/><Relationship Id="rId15" Type="http://schemas.openxmlformats.org/officeDocument/2006/relationships/tags" Target="../tags/tag102.xml"/><Relationship Id="rId10" Type="http://schemas.openxmlformats.org/officeDocument/2006/relationships/tags" Target="../tags/tag97.xml"/><Relationship Id="rId19" Type="http://schemas.openxmlformats.org/officeDocument/2006/relationships/tags" Target="../tags/tag106.xml"/><Relationship Id="rId4" Type="http://schemas.openxmlformats.org/officeDocument/2006/relationships/tags" Target="../tags/tag91.xml"/><Relationship Id="rId9" Type="http://schemas.openxmlformats.org/officeDocument/2006/relationships/tags" Target="../tags/tag96.xml"/><Relationship Id="rId14" Type="http://schemas.openxmlformats.org/officeDocument/2006/relationships/tags" Target="../tags/tag10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23.png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28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23.pn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0.wmf"/><Relationship Id="rId5" Type="http://schemas.openxmlformats.org/officeDocument/2006/relationships/image" Target="../media/image16.wmf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3.bin"/><Relationship Id="rId19" Type="http://schemas.openxmlformats.org/officeDocument/2006/relationships/oleObject" Target="../embeddings/oleObject29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9.wmf"/><Relationship Id="rId1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13" Type="http://schemas.openxmlformats.org/officeDocument/2006/relationships/tags" Target="../tags/tag119.xml"/><Relationship Id="rId18" Type="http://schemas.openxmlformats.org/officeDocument/2006/relationships/tags" Target="../tags/tag124.xml"/><Relationship Id="rId3" Type="http://schemas.openxmlformats.org/officeDocument/2006/relationships/tags" Target="../tags/tag109.xml"/><Relationship Id="rId21" Type="http://schemas.openxmlformats.org/officeDocument/2006/relationships/notesSlide" Target="../notesSlides/notesSlide10.xml"/><Relationship Id="rId7" Type="http://schemas.openxmlformats.org/officeDocument/2006/relationships/tags" Target="../tags/tag113.xml"/><Relationship Id="rId12" Type="http://schemas.openxmlformats.org/officeDocument/2006/relationships/tags" Target="../tags/tag118.xml"/><Relationship Id="rId17" Type="http://schemas.openxmlformats.org/officeDocument/2006/relationships/tags" Target="../tags/tag123.xml"/><Relationship Id="rId2" Type="http://schemas.openxmlformats.org/officeDocument/2006/relationships/tags" Target="../tags/tag108.xml"/><Relationship Id="rId16" Type="http://schemas.openxmlformats.org/officeDocument/2006/relationships/tags" Target="../tags/tag122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5" Type="http://schemas.openxmlformats.org/officeDocument/2006/relationships/tags" Target="../tags/tag111.xml"/><Relationship Id="rId15" Type="http://schemas.openxmlformats.org/officeDocument/2006/relationships/tags" Target="../tags/tag121.xml"/><Relationship Id="rId10" Type="http://schemas.openxmlformats.org/officeDocument/2006/relationships/tags" Target="../tags/tag116.xml"/><Relationship Id="rId19" Type="http://schemas.openxmlformats.org/officeDocument/2006/relationships/tags" Target="../tags/tag125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4" Type="http://schemas.openxmlformats.org/officeDocument/2006/relationships/tags" Target="../tags/tag1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7.xml"/><Relationship Id="rId1" Type="http://schemas.openxmlformats.org/officeDocument/2006/relationships/tags" Target="../tags/tag126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140.xml"/><Relationship Id="rId18" Type="http://schemas.openxmlformats.org/officeDocument/2006/relationships/tags" Target="../tags/tag145.xml"/><Relationship Id="rId26" Type="http://schemas.openxmlformats.org/officeDocument/2006/relationships/tags" Target="../tags/tag153.xml"/><Relationship Id="rId39" Type="http://schemas.openxmlformats.org/officeDocument/2006/relationships/slideLayout" Target="../slideLayouts/slideLayout2.xml"/><Relationship Id="rId21" Type="http://schemas.openxmlformats.org/officeDocument/2006/relationships/tags" Target="../tags/tag148.xml"/><Relationship Id="rId34" Type="http://schemas.openxmlformats.org/officeDocument/2006/relationships/tags" Target="../tags/tag161.xml"/><Relationship Id="rId7" Type="http://schemas.openxmlformats.org/officeDocument/2006/relationships/tags" Target="../tags/tag134.xml"/><Relationship Id="rId12" Type="http://schemas.openxmlformats.org/officeDocument/2006/relationships/tags" Target="../tags/tag139.xml"/><Relationship Id="rId17" Type="http://schemas.openxmlformats.org/officeDocument/2006/relationships/tags" Target="../tags/tag144.xml"/><Relationship Id="rId25" Type="http://schemas.openxmlformats.org/officeDocument/2006/relationships/tags" Target="../tags/tag152.xml"/><Relationship Id="rId33" Type="http://schemas.openxmlformats.org/officeDocument/2006/relationships/tags" Target="../tags/tag160.xml"/><Relationship Id="rId38" Type="http://schemas.openxmlformats.org/officeDocument/2006/relationships/tags" Target="../tags/tag165.xml"/><Relationship Id="rId2" Type="http://schemas.openxmlformats.org/officeDocument/2006/relationships/tags" Target="../tags/tag129.xml"/><Relationship Id="rId16" Type="http://schemas.openxmlformats.org/officeDocument/2006/relationships/tags" Target="../tags/tag143.xml"/><Relationship Id="rId20" Type="http://schemas.openxmlformats.org/officeDocument/2006/relationships/tags" Target="../tags/tag147.xml"/><Relationship Id="rId29" Type="http://schemas.openxmlformats.org/officeDocument/2006/relationships/tags" Target="../tags/tag156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24" Type="http://schemas.openxmlformats.org/officeDocument/2006/relationships/tags" Target="../tags/tag151.xml"/><Relationship Id="rId32" Type="http://schemas.openxmlformats.org/officeDocument/2006/relationships/tags" Target="../tags/tag159.xml"/><Relationship Id="rId37" Type="http://schemas.openxmlformats.org/officeDocument/2006/relationships/tags" Target="../tags/tag164.xml"/><Relationship Id="rId5" Type="http://schemas.openxmlformats.org/officeDocument/2006/relationships/tags" Target="../tags/tag132.xml"/><Relationship Id="rId15" Type="http://schemas.openxmlformats.org/officeDocument/2006/relationships/tags" Target="../tags/tag142.xml"/><Relationship Id="rId23" Type="http://schemas.openxmlformats.org/officeDocument/2006/relationships/tags" Target="../tags/tag150.xml"/><Relationship Id="rId28" Type="http://schemas.openxmlformats.org/officeDocument/2006/relationships/tags" Target="../tags/tag155.xml"/><Relationship Id="rId36" Type="http://schemas.openxmlformats.org/officeDocument/2006/relationships/tags" Target="../tags/tag163.xml"/><Relationship Id="rId10" Type="http://schemas.openxmlformats.org/officeDocument/2006/relationships/tags" Target="../tags/tag137.xml"/><Relationship Id="rId19" Type="http://schemas.openxmlformats.org/officeDocument/2006/relationships/tags" Target="../tags/tag146.xml"/><Relationship Id="rId31" Type="http://schemas.openxmlformats.org/officeDocument/2006/relationships/tags" Target="../tags/tag158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tags" Target="../tags/tag141.xml"/><Relationship Id="rId22" Type="http://schemas.openxmlformats.org/officeDocument/2006/relationships/tags" Target="../tags/tag149.xml"/><Relationship Id="rId27" Type="http://schemas.openxmlformats.org/officeDocument/2006/relationships/tags" Target="../tags/tag154.xml"/><Relationship Id="rId30" Type="http://schemas.openxmlformats.org/officeDocument/2006/relationships/tags" Target="../tags/tag157.xml"/><Relationship Id="rId35" Type="http://schemas.openxmlformats.org/officeDocument/2006/relationships/tags" Target="../tags/tag162.xml"/><Relationship Id="rId8" Type="http://schemas.openxmlformats.org/officeDocument/2006/relationships/tags" Target="../tags/tag135.xml"/><Relationship Id="rId3" Type="http://schemas.openxmlformats.org/officeDocument/2006/relationships/tags" Target="../tags/tag13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73.xml"/><Relationship Id="rId13" Type="http://schemas.openxmlformats.org/officeDocument/2006/relationships/tags" Target="../tags/tag178.xml"/><Relationship Id="rId18" Type="http://schemas.openxmlformats.org/officeDocument/2006/relationships/tags" Target="../tags/tag183.xml"/><Relationship Id="rId3" Type="http://schemas.openxmlformats.org/officeDocument/2006/relationships/tags" Target="../tags/tag168.xml"/><Relationship Id="rId21" Type="http://schemas.openxmlformats.org/officeDocument/2006/relationships/tags" Target="../tags/tag186.xml"/><Relationship Id="rId7" Type="http://schemas.openxmlformats.org/officeDocument/2006/relationships/tags" Target="../tags/tag172.xml"/><Relationship Id="rId12" Type="http://schemas.openxmlformats.org/officeDocument/2006/relationships/tags" Target="../tags/tag177.xml"/><Relationship Id="rId17" Type="http://schemas.openxmlformats.org/officeDocument/2006/relationships/tags" Target="../tags/tag182.xml"/><Relationship Id="rId2" Type="http://schemas.openxmlformats.org/officeDocument/2006/relationships/tags" Target="../tags/tag167.xml"/><Relationship Id="rId16" Type="http://schemas.openxmlformats.org/officeDocument/2006/relationships/tags" Target="../tags/tag181.xml"/><Relationship Id="rId20" Type="http://schemas.openxmlformats.org/officeDocument/2006/relationships/tags" Target="../tags/tag185.xml"/><Relationship Id="rId1" Type="http://schemas.openxmlformats.org/officeDocument/2006/relationships/tags" Target="../tags/tag166.xml"/><Relationship Id="rId6" Type="http://schemas.openxmlformats.org/officeDocument/2006/relationships/tags" Target="../tags/tag171.xml"/><Relationship Id="rId11" Type="http://schemas.openxmlformats.org/officeDocument/2006/relationships/tags" Target="../tags/tag176.xml"/><Relationship Id="rId5" Type="http://schemas.openxmlformats.org/officeDocument/2006/relationships/tags" Target="../tags/tag170.xml"/><Relationship Id="rId15" Type="http://schemas.openxmlformats.org/officeDocument/2006/relationships/tags" Target="../tags/tag180.xml"/><Relationship Id="rId10" Type="http://schemas.openxmlformats.org/officeDocument/2006/relationships/tags" Target="../tags/tag175.xml"/><Relationship Id="rId19" Type="http://schemas.openxmlformats.org/officeDocument/2006/relationships/tags" Target="../tags/tag184.xml"/><Relationship Id="rId4" Type="http://schemas.openxmlformats.org/officeDocument/2006/relationships/tags" Target="../tags/tag169.xml"/><Relationship Id="rId9" Type="http://schemas.openxmlformats.org/officeDocument/2006/relationships/tags" Target="../tags/tag174.xml"/><Relationship Id="rId14" Type="http://schemas.openxmlformats.org/officeDocument/2006/relationships/tags" Target="../tags/tag179.xml"/><Relationship Id="rId2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tags" Target="../tags/tag212.xml"/><Relationship Id="rId3" Type="http://schemas.openxmlformats.org/officeDocument/2006/relationships/tags" Target="../tags/tag189.xml"/><Relationship Id="rId21" Type="http://schemas.openxmlformats.org/officeDocument/2006/relationships/tags" Target="../tags/tag207.xml"/><Relationship Id="rId7" Type="http://schemas.openxmlformats.org/officeDocument/2006/relationships/tags" Target="../tags/tag193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0" Type="http://schemas.openxmlformats.org/officeDocument/2006/relationships/tags" Target="../tags/tag206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10" Type="http://schemas.openxmlformats.org/officeDocument/2006/relationships/tags" Target="../tags/tag196.xml"/><Relationship Id="rId19" Type="http://schemas.openxmlformats.org/officeDocument/2006/relationships/tags" Target="../tags/tag205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4.xml"/><Relationship Id="rId1" Type="http://schemas.openxmlformats.org/officeDocument/2006/relationships/tags" Target="../tags/tag21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22.xml"/><Relationship Id="rId13" Type="http://schemas.openxmlformats.org/officeDocument/2006/relationships/tags" Target="../tags/tag227.xml"/><Relationship Id="rId18" Type="http://schemas.openxmlformats.org/officeDocument/2006/relationships/tags" Target="../tags/tag232.xml"/><Relationship Id="rId3" Type="http://schemas.openxmlformats.org/officeDocument/2006/relationships/tags" Target="../tags/tag217.xml"/><Relationship Id="rId21" Type="http://schemas.openxmlformats.org/officeDocument/2006/relationships/tags" Target="../tags/tag235.xml"/><Relationship Id="rId7" Type="http://schemas.openxmlformats.org/officeDocument/2006/relationships/tags" Target="../tags/tag221.xml"/><Relationship Id="rId12" Type="http://schemas.openxmlformats.org/officeDocument/2006/relationships/tags" Target="../tags/tag226.xml"/><Relationship Id="rId17" Type="http://schemas.openxmlformats.org/officeDocument/2006/relationships/tags" Target="../tags/tag231.xml"/><Relationship Id="rId2" Type="http://schemas.openxmlformats.org/officeDocument/2006/relationships/tags" Target="../tags/tag216.xml"/><Relationship Id="rId16" Type="http://schemas.openxmlformats.org/officeDocument/2006/relationships/tags" Target="../tags/tag230.xml"/><Relationship Id="rId20" Type="http://schemas.openxmlformats.org/officeDocument/2006/relationships/tags" Target="../tags/tag234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11" Type="http://schemas.openxmlformats.org/officeDocument/2006/relationships/tags" Target="../tags/tag225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19.xml"/><Relationship Id="rId15" Type="http://schemas.openxmlformats.org/officeDocument/2006/relationships/tags" Target="../tags/tag229.xml"/><Relationship Id="rId23" Type="http://schemas.openxmlformats.org/officeDocument/2006/relationships/tags" Target="../tags/tag237.xml"/><Relationship Id="rId10" Type="http://schemas.openxmlformats.org/officeDocument/2006/relationships/tags" Target="../tags/tag224.xml"/><Relationship Id="rId19" Type="http://schemas.openxmlformats.org/officeDocument/2006/relationships/tags" Target="../tags/tag233.xml"/><Relationship Id="rId4" Type="http://schemas.openxmlformats.org/officeDocument/2006/relationships/tags" Target="../tags/tag218.xml"/><Relationship Id="rId9" Type="http://schemas.openxmlformats.org/officeDocument/2006/relationships/tags" Target="../tags/tag223.xml"/><Relationship Id="rId14" Type="http://schemas.openxmlformats.org/officeDocument/2006/relationships/tags" Target="../tags/tag228.xml"/><Relationship Id="rId22" Type="http://schemas.openxmlformats.org/officeDocument/2006/relationships/tags" Target="../tags/tag23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9.xml"/><Relationship Id="rId1" Type="http://schemas.openxmlformats.org/officeDocument/2006/relationships/tags" Target="../tags/tag238.xml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5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252.xml"/><Relationship Id="rId18" Type="http://schemas.openxmlformats.org/officeDocument/2006/relationships/tags" Target="../tags/tag257.xml"/><Relationship Id="rId26" Type="http://schemas.openxmlformats.org/officeDocument/2006/relationships/tags" Target="../tags/tag265.xml"/><Relationship Id="rId3" Type="http://schemas.openxmlformats.org/officeDocument/2006/relationships/tags" Target="../tags/tag242.xml"/><Relationship Id="rId21" Type="http://schemas.openxmlformats.org/officeDocument/2006/relationships/tags" Target="../tags/tag260.xml"/><Relationship Id="rId34" Type="http://schemas.openxmlformats.org/officeDocument/2006/relationships/tags" Target="../tags/tag273.xml"/><Relationship Id="rId7" Type="http://schemas.openxmlformats.org/officeDocument/2006/relationships/tags" Target="../tags/tag246.xml"/><Relationship Id="rId12" Type="http://schemas.openxmlformats.org/officeDocument/2006/relationships/tags" Target="../tags/tag251.xml"/><Relationship Id="rId17" Type="http://schemas.openxmlformats.org/officeDocument/2006/relationships/tags" Target="../tags/tag256.xml"/><Relationship Id="rId25" Type="http://schemas.openxmlformats.org/officeDocument/2006/relationships/tags" Target="../tags/tag264.xml"/><Relationship Id="rId33" Type="http://schemas.openxmlformats.org/officeDocument/2006/relationships/tags" Target="../tags/tag272.xml"/><Relationship Id="rId2" Type="http://schemas.openxmlformats.org/officeDocument/2006/relationships/tags" Target="../tags/tag241.xml"/><Relationship Id="rId16" Type="http://schemas.openxmlformats.org/officeDocument/2006/relationships/tags" Target="../tags/tag255.xml"/><Relationship Id="rId20" Type="http://schemas.openxmlformats.org/officeDocument/2006/relationships/tags" Target="../tags/tag259.xml"/><Relationship Id="rId29" Type="http://schemas.openxmlformats.org/officeDocument/2006/relationships/tags" Target="../tags/tag268.xml"/><Relationship Id="rId1" Type="http://schemas.openxmlformats.org/officeDocument/2006/relationships/tags" Target="../tags/tag240.xml"/><Relationship Id="rId6" Type="http://schemas.openxmlformats.org/officeDocument/2006/relationships/tags" Target="../tags/tag245.xml"/><Relationship Id="rId11" Type="http://schemas.openxmlformats.org/officeDocument/2006/relationships/tags" Target="../tags/tag250.xml"/><Relationship Id="rId24" Type="http://schemas.openxmlformats.org/officeDocument/2006/relationships/tags" Target="../tags/tag263.xml"/><Relationship Id="rId32" Type="http://schemas.openxmlformats.org/officeDocument/2006/relationships/tags" Target="../tags/tag271.xml"/><Relationship Id="rId5" Type="http://schemas.openxmlformats.org/officeDocument/2006/relationships/tags" Target="../tags/tag244.xml"/><Relationship Id="rId15" Type="http://schemas.openxmlformats.org/officeDocument/2006/relationships/tags" Target="../tags/tag254.xml"/><Relationship Id="rId23" Type="http://schemas.openxmlformats.org/officeDocument/2006/relationships/tags" Target="../tags/tag262.xml"/><Relationship Id="rId28" Type="http://schemas.openxmlformats.org/officeDocument/2006/relationships/tags" Target="../tags/tag267.xml"/><Relationship Id="rId10" Type="http://schemas.openxmlformats.org/officeDocument/2006/relationships/tags" Target="../tags/tag249.xml"/><Relationship Id="rId19" Type="http://schemas.openxmlformats.org/officeDocument/2006/relationships/tags" Target="../tags/tag258.xml"/><Relationship Id="rId31" Type="http://schemas.openxmlformats.org/officeDocument/2006/relationships/tags" Target="../tags/tag270.xml"/><Relationship Id="rId4" Type="http://schemas.openxmlformats.org/officeDocument/2006/relationships/tags" Target="../tags/tag243.xml"/><Relationship Id="rId9" Type="http://schemas.openxmlformats.org/officeDocument/2006/relationships/tags" Target="../tags/tag248.xml"/><Relationship Id="rId14" Type="http://schemas.openxmlformats.org/officeDocument/2006/relationships/tags" Target="../tags/tag253.xml"/><Relationship Id="rId22" Type="http://schemas.openxmlformats.org/officeDocument/2006/relationships/tags" Target="../tags/tag261.xml"/><Relationship Id="rId27" Type="http://schemas.openxmlformats.org/officeDocument/2006/relationships/tags" Target="../tags/tag266.xml"/><Relationship Id="rId30" Type="http://schemas.openxmlformats.org/officeDocument/2006/relationships/tags" Target="../tags/tag269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24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81.xml"/><Relationship Id="rId13" Type="http://schemas.openxmlformats.org/officeDocument/2006/relationships/tags" Target="../tags/tag286.xml"/><Relationship Id="rId18" Type="http://schemas.openxmlformats.org/officeDocument/2006/relationships/tags" Target="../tags/tag291.xml"/><Relationship Id="rId3" Type="http://schemas.openxmlformats.org/officeDocument/2006/relationships/tags" Target="../tags/tag276.xml"/><Relationship Id="rId21" Type="http://schemas.openxmlformats.org/officeDocument/2006/relationships/tags" Target="../tags/tag294.xml"/><Relationship Id="rId7" Type="http://schemas.openxmlformats.org/officeDocument/2006/relationships/tags" Target="../tags/tag280.xml"/><Relationship Id="rId12" Type="http://schemas.openxmlformats.org/officeDocument/2006/relationships/tags" Target="../tags/tag285.xml"/><Relationship Id="rId17" Type="http://schemas.openxmlformats.org/officeDocument/2006/relationships/tags" Target="../tags/tag290.xml"/><Relationship Id="rId2" Type="http://schemas.openxmlformats.org/officeDocument/2006/relationships/tags" Target="../tags/tag275.xml"/><Relationship Id="rId16" Type="http://schemas.openxmlformats.org/officeDocument/2006/relationships/tags" Target="../tags/tag289.xml"/><Relationship Id="rId20" Type="http://schemas.openxmlformats.org/officeDocument/2006/relationships/tags" Target="../tags/tag293.xml"/><Relationship Id="rId1" Type="http://schemas.openxmlformats.org/officeDocument/2006/relationships/tags" Target="../tags/tag274.xml"/><Relationship Id="rId6" Type="http://schemas.openxmlformats.org/officeDocument/2006/relationships/tags" Target="../tags/tag279.xml"/><Relationship Id="rId11" Type="http://schemas.openxmlformats.org/officeDocument/2006/relationships/tags" Target="../tags/tag284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78.xml"/><Relationship Id="rId15" Type="http://schemas.openxmlformats.org/officeDocument/2006/relationships/tags" Target="../tags/tag288.xml"/><Relationship Id="rId23" Type="http://schemas.openxmlformats.org/officeDocument/2006/relationships/tags" Target="../tags/tag296.xml"/><Relationship Id="rId10" Type="http://schemas.openxmlformats.org/officeDocument/2006/relationships/tags" Target="../tags/tag283.xml"/><Relationship Id="rId19" Type="http://schemas.openxmlformats.org/officeDocument/2006/relationships/tags" Target="../tags/tag292.xml"/><Relationship Id="rId4" Type="http://schemas.openxmlformats.org/officeDocument/2006/relationships/tags" Target="../tags/tag277.xml"/><Relationship Id="rId9" Type="http://schemas.openxmlformats.org/officeDocument/2006/relationships/tags" Target="../tags/tag282.xml"/><Relationship Id="rId14" Type="http://schemas.openxmlformats.org/officeDocument/2006/relationships/tags" Target="../tags/tag287.xml"/><Relationship Id="rId22" Type="http://schemas.openxmlformats.org/officeDocument/2006/relationships/tags" Target="../tags/tag29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04.xml"/><Relationship Id="rId13" Type="http://schemas.openxmlformats.org/officeDocument/2006/relationships/tags" Target="../tags/tag309.xml"/><Relationship Id="rId18" Type="http://schemas.openxmlformats.org/officeDocument/2006/relationships/tags" Target="../tags/tag314.xml"/><Relationship Id="rId3" Type="http://schemas.openxmlformats.org/officeDocument/2006/relationships/tags" Target="../tags/tag299.xml"/><Relationship Id="rId21" Type="http://schemas.openxmlformats.org/officeDocument/2006/relationships/tags" Target="../tags/tag317.xml"/><Relationship Id="rId7" Type="http://schemas.openxmlformats.org/officeDocument/2006/relationships/tags" Target="../tags/tag303.xml"/><Relationship Id="rId12" Type="http://schemas.openxmlformats.org/officeDocument/2006/relationships/tags" Target="../tags/tag308.xml"/><Relationship Id="rId17" Type="http://schemas.openxmlformats.org/officeDocument/2006/relationships/tags" Target="../tags/tag313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298.xml"/><Relationship Id="rId16" Type="http://schemas.openxmlformats.org/officeDocument/2006/relationships/tags" Target="../tags/tag312.xml"/><Relationship Id="rId20" Type="http://schemas.openxmlformats.org/officeDocument/2006/relationships/tags" Target="../tags/tag316.xml"/><Relationship Id="rId1" Type="http://schemas.openxmlformats.org/officeDocument/2006/relationships/tags" Target="../tags/tag297.xml"/><Relationship Id="rId6" Type="http://schemas.openxmlformats.org/officeDocument/2006/relationships/tags" Target="../tags/tag302.xml"/><Relationship Id="rId11" Type="http://schemas.openxmlformats.org/officeDocument/2006/relationships/tags" Target="../tags/tag307.xml"/><Relationship Id="rId24" Type="http://schemas.openxmlformats.org/officeDocument/2006/relationships/tags" Target="../tags/tag320.xml"/><Relationship Id="rId5" Type="http://schemas.openxmlformats.org/officeDocument/2006/relationships/tags" Target="../tags/tag301.xml"/><Relationship Id="rId15" Type="http://schemas.openxmlformats.org/officeDocument/2006/relationships/tags" Target="../tags/tag311.xml"/><Relationship Id="rId23" Type="http://schemas.openxmlformats.org/officeDocument/2006/relationships/tags" Target="../tags/tag319.xml"/><Relationship Id="rId10" Type="http://schemas.openxmlformats.org/officeDocument/2006/relationships/tags" Target="../tags/tag306.xml"/><Relationship Id="rId19" Type="http://schemas.openxmlformats.org/officeDocument/2006/relationships/tags" Target="../tags/tag315.xml"/><Relationship Id="rId4" Type="http://schemas.openxmlformats.org/officeDocument/2006/relationships/tags" Target="../tags/tag300.xml"/><Relationship Id="rId9" Type="http://schemas.openxmlformats.org/officeDocument/2006/relationships/tags" Target="../tags/tag305.xml"/><Relationship Id="rId14" Type="http://schemas.openxmlformats.org/officeDocument/2006/relationships/tags" Target="../tags/tag310.xml"/><Relationship Id="rId22" Type="http://schemas.openxmlformats.org/officeDocument/2006/relationships/tags" Target="../tags/tag3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40.xml"/><Relationship Id="rId21" Type="http://schemas.openxmlformats.org/officeDocument/2006/relationships/tags" Target="../tags/tag35.xml"/><Relationship Id="rId34" Type="http://schemas.openxmlformats.org/officeDocument/2006/relationships/tags" Target="../tags/tag48.xml"/><Relationship Id="rId42" Type="http://schemas.openxmlformats.org/officeDocument/2006/relationships/tags" Target="../tags/tag56.xml"/><Relationship Id="rId47" Type="http://schemas.openxmlformats.org/officeDocument/2006/relationships/tags" Target="../tags/tag61.xml"/><Relationship Id="rId50" Type="http://schemas.openxmlformats.org/officeDocument/2006/relationships/tags" Target="../tags/tag64.xml"/><Relationship Id="rId55" Type="http://schemas.openxmlformats.org/officeDocument/2006/relationships/tags" Target="../tags/tag69.xml"/><Relationship Id="rId63" Type="http://schemas.openxmlformats.org/officeDocument/2006/relationships/tags" Target="../tags/tag77.xml"/><Relationship Id="rId7" Type="http://schemas.openxmlformats.org/officeDocument/2006/relationships/tags" Target="../tags/tag21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29" Type="http://schemas.openxmlformats.org/officeDocument/2006/relationships/tags" Target="../tags/tag43.xml"/><Relationship Id="rId11" Type="http://schemas.openxmlformats.org/officeDocument/2006/relationships/tags" Target="../tags/tag25.xml"/><Relationship Id="rId24" Type="http://schemas.openxmlformats.org/officeDocument/2006/relationships/tags" Target="../tags/tag38.xml"/><Relationship Id="rId32" Type="http://schemas.openxmlformats.org/officeDocument/2006/relationships/tags" Target="../tags/tag46.xml"/><Relationship Id="rId37" Type="http://schemas.openxmlformats.org/officeDocument/2006/relationships/tags" Target="../tags/tag51.xml"/><Relationship Id="rId40" Type="http://schemas.openxmlformats.org/officeDocument/2006/relationships/tags" Target="../tags/tag54.xml"/><Relationship Id="rId45" Type="http://schemas.openxmlformats.org/officeDocument/2006/relationships/tags" Target="../tags/tag59.xml"/><Relationship Id="rId53" Type="http://schemas.openxmlformats.org/officeDocument/2006/relationships/tags" Target="../tags/tag67.xml"/><Relationship Id="rId58" Type="http://schemas.openxmlformats.org/officeDocument/2006/relationships/tags" Target="../tags/tag72.xml"/><Relationship Id="rId5" Type="http://schemas.openxmlformats.org/officeDocument/2006/relationships/tags" Target="../tags/tag19.xml"/><Relationship Id="rId61" Type="http://schemas.openxmlformats.org/officeDocument/2006/relationships/tags" Target="../tags/tag75.xml"/><Relationship Id="rId19" Type="http://schemas.openxmlformats.org/officeDocument/2006/relationships/tags" Target="../tags/tag33.xml"/><Relationship Id="rId14" Type="http://schemas.openxmlformats.org/officeDocument/2006/relationships/tags" Target="../tags/tag28.xml"/><Relationship Id="rId22" Type="http://schemas.openxmlformats.org/officeDocument/2006/relationships/tags" Target="../tags/tag36.xml"/><Relationship Id="rId27" Type="http://schemas.openxmlformats.org/officeDocument/2006/relationships/tags" Target="../tags/tag41.xml"/><Relationship Id="rId30" Type="http://schemas.openxmlformats.org/officeDocument/2006/relationships/tags" Target="../tags/tag44.xml"/><Relationship Id="rId35" Type="http://schemas.openxmlformats.org/officeDocument/2006/relationships/tags" Target="../tags/tag49.xml"/><Relationship Id="rId43" Type="http://schemas.openxmlformats.org/officeDocument/2006/relationships/tags" Target="../tags/tag57.xml"/><Relationship Id="rId48" Type="http://schemas.openxmlformats.org/officeDocument/2006/relationships/tags" Target="../tags/tag62.xml"/><Relationship Id="rId56" Type="http://schemas.openxmlformats.org/officeDocument/2006/relationships/tags" Target="../tags/tag70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22.xml"/><Relationship Id="rId51" Type="http://schemas.openxmlformats.org/officeDocument/2006/relationships/tags" Target="../tags/tag65.xml"/><Relationship Id="rId3" Type="http://schemas.openxmlformats.org/officeDocument/2006/relationships/tags" Target="../tags/tag17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5" Type="http://schemas.openxmlformats.org/officeDocument/2006/relationships/tags" Target="../tags/tag39.xml"/><Relationship Id="rId33" Type="http://schemas.openxmlformats.org/officeDocument/2006/relationships/tags" Target="../tags/tag47.xml"/><Relationship Id="rId38" Type="http://schemas.openxmlformats.org/officeDocument/2006/relationships/tags" Target="../tags/tag52.xml"/><Relationship Id="rId46" Type="http://schemas.openxmlformats.org/officeDocument/2006/relationships/tags" Target="../tags/tag60.xml"/><Relationship Id="rId59" Type="http://schemas.openxmlformats.org/officeDocument/2006/relationships/tags" Target="../tags/tag73.xml"/><Relationship Id="rId20" Type="http://schemas.openxmlformats.org/officeDocument/2006/relationships/tags" Target="../tags/tag34.xml"/><Relationship Id="rId41" Type="http://schemas.openxmlformats.org/officeDocument/2006/relationships/tags" Target="../tags/tag55.xml"/><Relationship Id="rId54" Type="http://schemas.openxmlformats.org/officeDocument/2006/relationships/tags" Target="../tags/tag68.xml"/><Relationship Id="rId62" Type="http://schemas.openxmlformats.org/officeDocument/2006/relationships/tags" Target="../tags/tag7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5" Type="http://schemas.openxmlformats.org/officeDocument/2006/relationships/tags" Target="../tags/tag29.xml"/><Relationship Id="rId23" Type="http://schemas.openxmlformats.org/officeDocument/2006/relationships/tags" Target="../tags/tag37.xml"/><Relationship Id="rId28" Type="http://schemas.openxmlformats.org/officeDocument/2006/relationships/tags" Target="../tags/tag42.xml"/><Relationship Id="rId36" Type="http://schemas.openxmlformats.org/officeDocument/2006/relationships/tags" Target="../tags/tag50.xml"/><Relationship Id="rId49" Type="http://schemas.openxmlformats.org/officeDocument/2006/relationships/tags" Target="../tags/tag63.xml"/><Relationship Id="rId57" Type="http://schemas.openxmlformats.org/officeDocument/2006/relationships/tags" Target="../tags/tag71.xml"/><Relationship Id="rId10" Type="http://schemas.openxmlformats.org/officeDocument/2006/relationships/tags" Target="../tags/tag24.xml"/><Relationship Id="rId31" Type="http://schemas.openxmlformats.org/officeDocument/2006/relationships/tags" Target="../tags/tag45.xml"/><Relationship Id="rId44" Type="http://schemas.openxmlformats.org/officeDocument/2006/relationships/tags" Target="../tags/tag58.xml"/><Relationship Id="rId52" Type="http://schemas.openxmlformats.org/officeDocument/2006/relationships/tags" Target="../tags/tag66.xml"/><Relationship Id="rId60" Type="http://schemas.openxmlformats.org/officeDocument/2006/relationships/tags" Target="../tags/tag74.xml"/><Relationship Id="rId65" Type="http://schemas.openxmlformats.org/officeDocument/2006/relationships/notesSlide" Target="../notesSlides/notesSlide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39" Type="http://schemas.openxmlformats.org/officeDocument/2006/relationships/tags" Target="../tags/tag5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22715" y="2997857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CSE 417</a:t>
            </a:r>
            <a:br>
              <a:rPr lang="en-US" altLang="en-US" dirty="0" smtClean="0"/>
            </a:br>
            <a:r>
              <a:rPr lang="en-US" altLang="en-US" dirty="0" smtClean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08515" y="4808038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26</a:t>
            </a:r>
          </a:p>
          <a:p>
            <a:pPr eaLnBrk="1" hangingPunct="1"/>
            <a:r>
              <a:rPr lang="en-US" altLang="en-US" dirty="0" smtClean="0"/>
              <a:t>NP-Completeness, Part 2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8" name="Picture 4" descr="http://inf421.files.wordpress.com/2011/10/gj3.gif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087" y="469095"/>
            <a:ext cx="3238463" cy="226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0090" y="393200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05115" y="2112523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4890" y="558480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1355" y="93795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33715" y="289827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14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241777" y="1772738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345913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Populating the NP-Completeness Universe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Circuit Sat &lt;</a:t>
            </a:r>
            <a:r>
              <a:rPr lang="en-US" sz="2400" baseline="-25000" smtClean="0"/>
              <a:t>P</a:t>
            </a:r>
            <a:r>
              <a:rPr lang="en-US" sz="2400" smtClean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Independent Set &lt;</a:t>
            </a:r>
            <a:r>
              <a:rPr lang="en-US" sz="2400" baseline="-25000" smtClean="0"/>
              <a:t>P</a:t>
            </a:r>
            <a:r>
              <a:rPr lang="en-US" sz="2400" smtClean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Hamiltonian Circuit &lt;</a:t>
            </a:r>
            <a:r>
              <a:rPr lang="en-US" sz="2400" baseline="-25000" smtClean="0"/>
              <a:t>P</a:t>
            </a:r>
            <a:r>
              <a:rPr lang="en-US" sz="2400" smtClean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Subset Sum &lt;</a:t>
            </a:r>
            <a:r>
              <a:rPr lang="en-US" sz="2400" baseline="-25000" smtClean="0"/>
              <a:t>P</a:t>
            </a:r>
            <a:r>
              <a:rPr lang="en-US" sz="2400" smtClean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57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000" y="10668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7578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7578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15625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ChangeArrowheads="1"/>
          </p:cNvSpPr>
          <p:nvPr/>
        </p:nvSpPr>
        <p:spPr bwMode="auto">
          <a:xfrm>
            <a:off x="985838" y="5364163"/>
            <a:ext cx="6950075" cy="900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Ex: </a:t>
            </a:r>
          </a:p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Yes:  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1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true,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2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3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false.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Literal:	</a:t>
            </a:r>
            <a:r>
              <a:rPr lang="en-US" sz="1600" dirty="0" smtClean="0">
                <a:solidFill>
                  <a:schemeClr val="tx1"/>
                </a:solidFill>
              </a:rPr>
              <a:t>A Boolean variable or its negation.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Clause:	</a:t>
            </a:r>
            <a:r>
              <a:rPr lang="en-US" sz="1600" dirty="0" smtClean="0">
                <a:solidFill>
                  <a:schemeClr val="tx1"/>
                </a:solidFill>
              </a:rPr>
              <a:t>A disjunction of literals.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Conjunctive normal form:  </a:t>
            </a:r>
            <a:r>
              <a:rPr lang="en-US" sz="1600" dirty="0" smtClean="0">
                <a:solidFill>
                  <a:schemeClr val="tx1"/>
                </a:solidFill>
              </a:rPr>
              <a:t>A propositional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 </a:t>
            </a:r>
            <a:r>
              <a:rPr lang="en-US" sz="1600" dirty="0" smtClean="0">
                <a:solidFill>
                  <a:schemeClr val="tx1"/>
                </a:solidFill>
              </a:rPr>
              <a:t>that is the conjunction of clauses.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SAT:  </a:t>
            </a:r>
            <a:r>
              <a:rPr lang="en-US" sz="1600" dirty="0" smtClean="0">
                <a:solidFill>
                  <a:schemeClr val="tx1"/>
                </a:solidFill>
              </a:rPr>
              <a:t>Given CNF 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</a:t>
            </a:r>
            <a:r>
              <a:rPr lang="en-US" sz="1600" dirty="0" smtClean="0">
                <a:solidFill>
                  <a:schemeClr val="tx1"/>
                </a:solidFill>
              </a:rPr>
              <a:t>, does it have a satisfying truth assignment?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3-SAT:  </a:t>
            </a:r>
            <a:r>
              <a:rPr lang="en-US" sz="1600" dirty="0" smtClean="0">
                <a:solidFill>
                  <a:schemeClr val="tx1"/>
                </a:solidFill>
              </a:rPr>
              <a:t>SAT where each clause contains exa</a:t>
            </a:r>
            <a:r>
              <a:rPr lang="en-US" sz="1600" dirty="0" smtClean="0"/>
              <a:t>ctly </a:t>
            </a:r>
            <a:r>
              <a:rPr lang="en-US" sz="1600" dirty="0" smtClean="0">
                <a:solidFill>
                  <a:schemeClr val="tx1"/>
                </a:solidFill>
              </a:rPr>
              <a:t>3 literals.</a:t>
            </a:r>
          </a:p>
        </p:txBody>
      </p:sp>
      <p:sp>
        <p:nvSpPr>
          <p:cNvPr id="1003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Satisfiability</a:t>
            </a:r>
          </a:p>
        </p:txBody>
      </p:sp>
      <p:graphicFrame>
        <p:nvGraphicFramePr>
          <p:cNvPr id="1003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113377"/>
              </p:ext>
            </p:extLst>
          </p:nvPr>
        </p:nvGraphicFramePr>
        <p:xfrm>
          <a:off x="5883275" y="2273300"/>
          <a:ext cx="1812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4" imgW="1816100" imgH="317500" progId="Equation.3">
                  <p:embed/>
                </p:oleObj>
              </mc:Choice>
              <mc:Fallback>
                <p:oleObj name="Equation" r:id="rId4" imgW="1816100" imgH="317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275" y="2273300"/>
                        <a:ext cx="1812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954692"/>
              </p:ext>
            </p:extLst>
          </p:nvPr>
        </p:nvGraphicFramePr>
        <p:xfrm>
          <a:off x="6183313" y="1687512"/>
          <a:ext cx="82708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6" imgW="825500" imgH="292100" progId="Equation.3">
                  <p:embed/>
                </p:oleObj>
              </mc:Choice>
              <mc:Fallback>
                <p:oleObj name="Equation" r:id="rId6" imgW="825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1687512"/>
                        <a:ext cx="827087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610667"/>
              </p:ext>
            </p:extLst>
          </p:nvPr>
        </p:nvGraphicFramePr>
        <p:xfrm>
          <a:off x="5715000" y="3009900"/>
          <a:ext cx="225583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8" imgW="2260600" imgH="266700" progId="Equation.3">
                  <p:embed/>
                </p:oleObj>
              </mc:Choice>
              <mc:Fallback>
                <p:oleObj name="Equation" r:id="rId8" imgW="2260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009900"/>
                        <a:ext cx="225583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1" name="Object 8"/>
          <p:cNvGraphicFramePr>
            <a:graphicFrameLocks noChangeAspect="1"/>
          </p:cNvGraphicFramePr>
          <p:nvPr/>
        </p:nvGraphicFramePr>
        <p:xfrm>
          <a:off x="1568450" y="5526088"/>
          <a:ext cx="61737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10" imgW="6540500" imgH="355600" progId="Equation.3">
                  <p:embed/>
                </p:oleObj>
              </mc:Choice>
              <mc:Fallback>
                <p:oleObj name="Equation" r:id="rId10" imgW="65405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5526088"/>
                        <a:ext cx="61737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959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3-SAT is NP-Complete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Theorem.  </a:t>
            </a:r>
            <a:r>
              <a:rPr lang="en-US" sz="1600" dirty="0" smtClean="0">
                <a:solidFill>
                  <a:schemeClr val="tx1"/>
                </a:solidFill>
              </a:rPr>
              <a:t>3-SAT is NP-complete.</a:t>
            </a:r>
          </a:p>
          <a:p>
            <a:pPr marL="0" indent="0">
              <a:buNone/>
            </a:pPr>
            <a:r>
              <a:rPr lang="en-US" sz="1600" dirty="0" smtClean="0"/>
              <a:t>Pf.  </a:t>
            </a:r>
            <a:r>
              <a:rPr lang="en-US" sz="1600" dirty="0" smtClean="0">
                <a:solidFill>
                  <a:schemeClr val="tx1"/>
                </a:solidFill>
              </a:rPr>
              <a:t>Suffices to show that CIRCUIT-SAT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</a:t>
            </a:r>
            <a:r>
              <a:rPr lang="en-US" sz="1600" baseline="-25000" dirty="0" smtClean="0">
                <a:solidFill>
                  <a:schemeClr val="tx1"/>
                </a:solidFill>
                <a:sym typeface="Symbol" pitchFamily="18" charset="2"/>
              </a:rPr>
              <a:t> P</a:t>
            </a:r>
            <a:r>
              <a:rPr lang="en-US" sz="1600" dirty="0" smtClean="0">
                <a:solidFill>
                  <a:schemeClr val="tx1"/>
                </a:solidFill>
              </a:rPr>
              <a:t> 3-SAT since 3-SAT is in NP.</a:t>
            </a:r>
          </a:p>
          <a:p>
            <a:pPr lvl="1"/>
            <a:r>
              <a:rPr lang="en-US" sz="1600" dirty="0" smtClean="0"/>
              <a:t>Let K be any circuit.</a:t>
            </a:r>
          </a:p>
          <a:p>
            <a:pPr lvl="1"/>
            <a:r>
              <a:rPr lang="en-US" sz="1600" dirty="0" smtClean="0"/>
              <a:t>Create a 3-SAT variable x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 for each circuit element </a:t>
            </a:r>
            <a:r>
              <a:rPr lang="en-US" sz="1600" dirty="0" err="1" smtClean="0"/>
              <a:t>i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Make circuit compute correct values at each node: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=  x</a:t>
            </a:r>
            <a:r>
              <a:rPr lang="en-US" sz="1600" baseline="-25000" dirty="0" smtClean="0">
                <a:sym typeface="Symbol" pitchFamily="18" charset="2"/>
              </a:rPr>
              <a:t>3</a:t>
            </a:r>
            <a:r>
              <a:rPr lang="en-US" sz="1600" dirty="0" smtClean="0">
                <a:sym typeface="Symbol" pitchFamily="18" charset="2"/>
              </a:rPr>
              <a:t>        add 2 clauses: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1</a:t>
            </a:r>
            <a:r>
              <a:rPr lang="en-US" sz="1600" dirty="0" smtClean="0">
                <a:sym typeface="Symbol" pitchFamily="18" charset="2"/>
              </a:rPr>
              <a:t> = x</a:t>
            </a:r>
            <a:r>
              <a:rPr lang="en-US" sz="1600" baseline="-25000" dirty="0" smtClean="0">
                <a:sym typeface="Symbol" pitchFamily="18" charset="2"/>
              </a:rPr>
              <a:t>4</a:t>
            </a:r>
            <a:r>
              <a:rPr lang="en-US" sz="1600" dirty="0" smtClean="0">
                <a:sym typeface="Symbol" pitchFamily="18" charset="2"/>
              </a:rPr>
              <a:t>  x</a:t>
            </a:r>
            <a:r>
              <a:rPr lang="en-US" sz="1600" baseline="-25000" dirty="0" smtClean="0">
                <a:sym typeface="Symbol" pitchFamily="18" charset="2"/>
              </a:rPr>
              <a:t>5   </a:t>
            </a:r>
            <a:r>
              <a:rPr lang="en-US" sz="1600" dirty="0" smtClean="0">
                <a:sym typeface="Symbol" pitchFamily="18" charset="2"/>
              </a:rPr>
              <a:t>  add 3 clauses: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0</a:t>
            </a:r>
            <a:r>
              <a:rPr lang="en-US" sz="1600" dirty="0" smtClean="0">
                <a:sym typeface="Symbol" pitchFamily="18" charset="2"/>
              </a:rPr>
              <a:t> = x</a:t>
            </a:r>
            <a:r>
              <a:rPr lang="en-US" sz="1600" baseline="-25000" dirty="0" smtClean="0">
                <a:sym typeface="Symbol" pitchFamily="18" charset="2"/>
              </a:rPr>
              <a:t>1</a:t>
            </a:r>
            <a:r>
              <a:rPr lang="en-US" sz="1600" dirty="0" smtClean="0">
                <a:sym typeface="Symbol" pitchFamily="18" charset="2"/>
              </a:rPr>
              <a:t>  x</a:t>
            </a:r>
            <a:r>
              <a:rPr lang="en-US" sz="1600" baseline="-25000" dirty="0" smtClean="0">
                <a:sym typeface="Symbol" pitchFamily="18" charset="2"/>
              </a:rPr>
              <a:t>2   </a:t>
            </a:r>
            <a:r>
              <a:rPr lang="en-US" sz="1600" dirty="0" smtClean="0">
                <a:sym typeface="Symbol" pitchFamily="18" charset="2"/>
              </a:rPr>
              <a:t>  add 3 clauses:</a:t>
            </a:r>
          </a:p>
          <a:p>
            <a:pPr lvl="1">
              <a:buFont typeface="Monotype Sorts" pitchFamily="92" charset="2"/>
              <a:buNone/>
            </a:pPr>
            <a:endParaRPr lang="en-US" sz="1600" dirty="0" smtClean="0"/>
          </a:p>
          <a:p>
            <a:pPr lvl="1"/>
            <a:r>
              <a:rPr lang="en-US" sz="1600" dirty="0" smtClean="0"/>
              <a:t>Hard-coded input values and output value.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5</a:t>
            </a:r>
            <a:r>
              <a:rPr lang="en-US" sz="1600" dirty="0" smtClean="0">
                <a:sym typeface="Symbol" pitchFamily="18" charset="2"/>
              </a:rPr>
              <a:t> = 0    add 1 clause:</a:t>
            </a:r>
            <a:endParaRPr lang="en-US" sz="1600" dirty="0" smtClean="0"/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0</a:t>
            </a:r>
            <a:r>
              <a:rPr lang="en-US" sz="1600" dirty="0" smtClean="0">
                <a:sym typeface="Symbol" pitchFamily="18" charset="2"/>
              </a:rPr>
              <a:t> = 1    add 1 clause:</a:t>
            </a:r>
            <a:endParaRPr lang="en-US" sz="1600" dirty="0" smtClean="0"/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smtClean="0"/>
              <a:t>Final step:  turn clauses of length &lt; 3 into</a:t>
            </a:r>
            <a:br>
              <a:rPr lang="en-US" sz="1600" dirty="0" smtClean="0"/>
            </a:br>
            <a:r>
              <a:rPr lang="en-US" sz="1600" dirty="0" smtClean="0"/>
              <a:t>clauses of length exactly 3.  </a:t>
            </a:r>
            <a:r>
              <a:rPr lang="en-US" sz="1600" dirty="0" smtClean="0">
                <a:ea typeface="Lucida Grande"/>
                <a:cs typeface="Lucida Grande"/>
              </a:rPr>
              <a:t>▪</a:t>
            </a:r>
          </a:p>
        </p:txBody>
      </p:sp>
      <p:sp>
        <p:nvSpPr>
          <p:cNvPr id="81925" name="Oval 4"/>
          <p:cNvSpPr>
            <a:spLocks noChangeArrowheads="1"/>
          </p:cNvSpPr>
          <p:nvPr/>
        </p:nvSpPr>
        <p:spPr bwMode="auto">
          <a:xfrm>
            <a:off x="7088188" y="5551488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</a:t>
            </a:r>
          </a:p>
        </p:txBody>
      </p:sp>
      <p:sp>
        <p:nvSpPr>
          <p:cNvPr id="81926" name="Oval 5"/>
          <p:cNvSpPr>
            <a:spLocks noChangeArrowheads="1"/>
          </p:cNvSpPr>
          <p:nvPr/>
        </p:nvSpPr>
        <p:spPr bwMode="auto">
          <a:xfrm>
            <a:off x="6859588" y="6235700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27" name="Oval 6"/>
          <p:cNvSpPr>
            <a:spLocks noChangeArrowheads="1"/>
          </p:cNvSpPr>
          <p:nvPr/>
        </p:nvSpPr>
        <p:spPr bwMode="auto">
          <a:xfrm>
            <a:off x="7458075" y="6235700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28" name="AutoShape 7"/>
          <p:cNvCxnSpPr>
            <a:cxnSpLocks noChangeShapeType="1"/>
            <a:stCxn id="81925" idx="3"/>
            <a:endCxn id="81926" idx="7"/>
          </p:cNvCxnSpPr>
          <p:nvPr/>
        </p:nvCxnSpPr>
        <p:spPr bwMode="auto">
          <a:xfrm flipH="1">
            <a:off x="6913563" y="5759450"/>
            <a:ext cx="211137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29" name="AutoShape 8"/>
          <p:cNvCxnSpPr>
            <a:cxnSpLocks noChangeShapeType="1"/>
            <a:stCxn id="81925" idx="5"/>
            <a:endCxn id="81927" idx="0"/>
          </p:cNvCxnSpPr>
          <p:nvPr/>
        </p:nvCxnSpPr>
        <p:spPr bwMode="auto">
          <a:xfrm>
            <a:off x="7299325" y="5759450"/>
            <a:ext cx="190500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0" name="Oval 9"/>
          <p:cNvSpPr>
            <a:spLocks noChangeArrowheads="1"/>
          </p:cNvSpPr>
          <p:nvPr/>
        </p:nvSpPr>
        <p:spPr bwMode="auto">
          <a:xfrm>
            <a:off x="7699375" y="4846638"/>
            <a:ext cx="247650" cy="246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</a:t>
            </a:r>
          </a:p>
        </p:txBody>
      </p:sp>
      <p:sp>
        <p:nvSpPr>
          <p:cNvPr id="81931" name="Oval 10"/>
          <p:cNvSpPr>
            <a:spLocks noChangeArrowheads="1"/>
          </p:cNvSpPr>
          <p:nvPr/>
        </p:nvSpPr>
        <p:spPr bwMode="auto">
          <a:xfrm>
            <a:off x="8197850" y="5551488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</a:t>
            </a:r>
          </a:p>
        </p:txBody>
      </p:sp>
      <p:cxnSp>
        <p:nvCxnSpPr>
          <p:cNvPr id="81932" name="AutoShape 11"/>
          <p:cNvCxnSpPr>
            <a:cxnSpLocks noChangeShapeType="1"/>
            <a:stCxn id="81930" idx="3"/>
            <a:endCxn id="81925" idx="7"/>
          </p:cNvCxnSpPr>
          <p:nvPr/>
        </p:nvCxnSpPr>
        <p:spPr bwMode="auto">
          <a:xfrm flipH="1">
            <a:off x="7299325" y="5056188"/>
            <a:ext cx="436563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33" name="AutoShape 12"/>
          <p:cNvCxnSpPr>
            <a:cxnSpLocks noChangeShapeType="1"/>
            <a:stCxn id="81930" idx="5"/>
            <a:endCxn id="81931" idx="1"/>
          </p:cNvCxnSpPr>
          <p:nvPr/>
        </p:nvCxnSpPr>
        <p:spPr bwMode="auto">
          <a:xfrm>
            <a:off x="7910513" y="5056188"/>
            <a:ext cx="323850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4" name="Oval 13"/>
          <p:cNvSpPr>
            <a:spLocks noChangeArrowheads="1"/>
          </p:cNvSpPr>
          <p:nvPr/>
        </p:nvSpPr>
        <p:spPr bwMode="auto">
          <a:xfrm>
            <a:off x="8281988" y="6235700"/>
            <a:ext cx="68262" cy="682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35" name="AutoShape 14"/>
          <p:cNvCxnSpPr>
            <a:cxnSpLocks noChangeShapeType="1"/>
            <a:stCxn id="81931" idx="4"/>
            <a:endCxn id="81934" idx="0"/>
          </p:cNvCxnSpPr>
          <p:nvPr/>
        </p:nvCxnSpPr>
        <p:spPr bwMode="auto">
          <a:xfrm flipH="1">
            <a:off x="8316913" y="5795963"/>
            <a:ext cx="4762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6" name="Rectangle 15"/>
          <p:cNvSpPr>
            <a:spLocks noChangeArrowheads="1"/>
          </p:cNvSpPr>
          <p:nvPr/>
        </p:nvSpPr>
        <p:spPr bwMode="auto">
          <a:xfrm>
            <a:off x="6738938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0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7" name="Rectangle 16"/>
          <p:cNvSpPr>
            <a:spLocks noChangeArrowheads="1"/>
          </p:cNvSpPr>
          <p:nvPr/>
        </p:nvSpPr>
        <p:spPr bwMode="auto">
          <a:xfrm>
            <a:off x="7392988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8" name="Rectangle 17"/>
          <p:cNvSpPr>
            <a:spLocks noChangeArrowheads="1"/>
          </p:cNvSpPr>
          <p:nvPr/>
        </p:nvSpPr>
        <p:spPr bwMode="auto">
          <a:xfrm>
            <a:off x="8191500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9" name="Rectangle 18"/>
          <p:cNvSpPr>
            <a:spLocks noChangeArrowheads="1"/>
          </p:cNvSpPr>
          <p:nvPr/>
        </p:nvSpPr>
        <p:spPr bwMode="auto">
          <a:xfrm>
            <a:off x="7542213" y="4235450"/>
            <a:ext cx="61234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output</a:t>
            </a:r>
          </a:p>
        </p:txBody>
      </p:sp>
      <p:sp>
        <p:nvSpPr>
          <p:cNvPr id="81940" name="Rectangle 19"/>
          <p:cNvSpPr>
            <a:spLocks noChangeArrowheads="1"/>
          </p:cNvSpPr>
          <p:nvPr/>
        </p:nvSpPr>
        <p:spPr bwMode="auto">
          <a:xfrm>
            <a:off x="7659688" y="4483100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0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1" name="Rectangle 20"/>
          <p:cNvSpPr>
            <a:spLocks noChangeArrowheads="1"/>
          </p:cNvSpPr>
          <p:nvPr/>
        </p:nvSpPr>
        <p:spPr bwMode="auto">
          <a:xfrm>
            <a:off x="8177213" y="5189538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2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2" name="Rectangle 21"/>
          <p:cNvSpPr>
            <a:spLocks noChangeArrowheads="1"/>
          </p:cNvSpPr>
          <p:nvPr/>
        </p:nvSpPr>
        <p:spPr bwMode="auto">
          <a:xfrm>
            <a:off x="7053263" y="5199063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1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graphicFrame>
        <p:nvGraphicFramePr>
          <p:cNvPr id="8194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314306"/>
              </p:ext>
            </p:extLst>
          </p:nvPr>
        </p:nvGraphicFramePr>
        <p:xfrm>
          <a:off x="4730443" y="3147706"/>
          <a:ext cx="161131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4" imgW="1752600" imgH="292100" progId="Equation.3">
                  <p:embed/>
                </p:oleObj>
              </mc:Choice>
              <mc:Fallback>
                <p:oleObj name="Equation" r:id="rId4" imgW="17526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443" y="3147706"/>
                        <a:ext cx="161131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820454"/>
              </p:ext>
            </p:extLst>
          </p:nvPr>
        </p:nvGraphicFramePr>
        <p:xfrm>
          <a:off x="4705351" y="3429000"/>
          <a:ext cx="272256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6" imgW="2959100" imgH="292100" progId="Equation.3">
                  <p:embed/>
                </p:oleObj>
              </mc:Choice>
              <mc:Fallback>
                <p:oleObj name="Equation" r:id="rId6" imgW="29591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1" y="3429000"/>
                        <a:ext cx="272256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955254"/>
              </p:ext>
            </p:extLst>
          </p:nvPr>
        </p:nvGraphicFramePr>
        <p:xfrm>
          <a:off x="4686121" y="3794919"/>
          <a:ext cx="2625725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8" imgW="2857500" imgH="292100" progId="Equation.3">
                  <p:embed/>
                </p:oleObj>
              </mc:Choice>
              <mc:Fallback>
                <p:oleObj name="Equation" r:id="rId8" imgW="2857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121" y="3794919"/>
                        <a:ext cx="2625725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6" name="Rectangle 25"/>
          <p:cNvSpPr>
            <a:spLocks noChangeArrowheads="1"/>
          </p:cNvSpPr>
          <p:nvPr/>
        </p:nvSpPr>
        <p:spPr bwMode="auto">
          <a:xfrm>
            <a:off x="8404225" y="6065838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3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7" name="Rectangle 26"/>
          <p:cNvSpPr>
            <a:spLocks noChangeArrowheads="1"/>
          </p:cNvSpPr>
          <p:nvPr/>
        </p:nvSpPr>
        <p:spPr bwMode="auto">
          <a:xfrm>
            <a:off x="7545388" y="6056313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4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8" name="Rectangle 27"/>
          <p:cNvSpPr>
            <a:spLocks noChangeArrowheads="1"/>
          </p:cNvSpPr>
          <p:nvPr/>
        </p:nvSpPr>
        <p:spPr bwMode="auto">
          <a:xfrm>
            <a:off x="6397625" y="6048375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5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graphicFrame>
        <p:nvGraphicFramePr>
          <p:cNvPr id="8194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898601"/>
              </p:ext>
            </p:extLst>
          </p:nvPr>
        </p:nvGraphicFramePr>
        <p:xfrm>
          <a:off x="3962400" y="4589771"/>
          <a:ext cx="231775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10" imgW="241300" imgH="292100" progId="Equation.3">
                  <p:embed/>
                </p:oleObj>
              </mc:Choice>
              <mc:Fallback>
                <p:oleObj name="Equation" r:id="rId10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589771"/>
                        <a:ext cx="231775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855908"/>
              </p:ext>
            </p:extLst>
          </p:nvPr>
        </p:nvGraphicFramePr>
        <p:xfrm>
          <a:off x="3962400" y="4925218"/>
          <a:ext cx="207963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12" imgW="215900" imgH="266700" progId="Equation.3">
                  <p:embed/>
                </p:oleObj>
              </mc:Choice>
              <mc:Fallback>
                <p:oleObj name="Equation" r:id="rId12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925218"/>
                        <a:ext cx="207963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29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Independent Set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Independent Set</a:t>
            </a:r>
          </a:p>
          <a:p>
            <a:pPr lvl="1" eaLnBrk="1" hangingPunct="1"/>
            <a:r>
              <a:rPr lang="en-US" smtClean="0"/>
              <a:t>Graph G = (V, E), a subset S of the vertices is independent if there are no edges between vertices in S</a:t>
            </a:r>
          </a:p>
        </p:txBody>
      </p:sp>
      <p:sp>
        <p:nvSpPr>
          <p:cNvPr id="706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06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06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06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06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06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06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06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Satisfiability Reduces to Independent Set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1600" dirty="0" smtClean="0"/>
              <a:t>Claim.  </a:t>
            </a:r>
            <a:r>
              <a:rPr lang="en-US" sz="1600" dirty="0" smtClean="0">
                <a:solidFill>
                  <a:schemeClr val="tx1"/>
                </a:solidFill>
              </a:rPr>
              <a:t>3-SAT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 </a:t>
            </a:r>
            <a:r>
              <a:rPr lang="en-US" sz="1600" baseline="-25000" dirty="0" smtClean="0">
                <a:solidFill>
                  <a:schemeClr val="tx1"/>
                </a:solidFill>
                <a:sym typeface="Symbol" pitchFamily="18" charset="2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INDEPENDENT-SET.</a:t>
            </a:r>
          </a:p>
          <a:p>
            <a:pPr marL="0" indent="0">
              <a:buNone/>
            </a:pPr>
            <a:r>
              <a:rPr lang="en-US" sz="1600" dirty="0" smtClean="0"/>
              <a:t>Pf.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Given an instance  of 3-SAT, we construct an instance (G, k) of INDEPENDENT-SET that has an independent set of size k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iff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 is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satisfiable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600" dirty="0" smtClean="0"/>
              <a:t>Construction.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>
                <a:sym typeface="Symbol" pitchFamily="18" charset="2"/>
              </a:rPr>
              <a:t>G contains 3 vertices for each clause, one for each literal.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Connect 3 literals in a clause in a triangle.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Connect literal to each of its negations.</a:t>
            </a:r>
          </a:p>
          <a:p>
            <a:pPr marL="0" indent="0">
              <a:lnSpc>
                <a:spcPct val="110000"/>
              </a:lnSpc>
            </a:pPr>
            <a:endParaRPr lang="en-US" sz="1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</a:pPr>
            <a:endParaRPr lang="en-US" sz="1600" dirty="0" smtClean="0">
              <a:sym typeface="Symbol" pitchFamily="18" charset="2"/>
            </a:endParaRPr>
          </a:p>
        </p:txBody>
      </p:sp>
      <p:sp>
        <p:nvSpPr>
          <p:cNvPr id="101381" name="Oval 4"/>
          <p:cNvSpPr>
            <a:spLocks noChangeArrowheads="1"/>
          </p:cNvSpPr>
          <p:nvPr/>
        </p:nvSpPr>
        <p:spPr bwMode="auto">
          <a:xfrm>
            <a:off x="1612900" y="5551488"/>
            <a:ext cx="177800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2" name="Oval 5"/>
          <p:cNvSpPr>
            <a:spLocks noChangeArrowheads="1"/>
          </p:cNvSpPr>
          <p:nvPr/>
        </p:nvSpPr>
        <p:spPr bwMode="auto">
          <a:xfrm>
            <a:off x="270351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3" name="Oval 6"/>
          <p:cNvSpPr>
            <a:spLocks noChangeArrowheads="1"/>
          </p:cNvSpPr>
          <p:nvPr/>
        </p:nvSpPr>
        <p:spPr bwMode="auto">
          <a:xfrm>
            <a:off x="220186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84" name="Object 7"/>
          <p:cNvGraphicFramePr>
            <a:graphicFrameLocks noChangeAspect="1"/>
          </p:cNvGraphicFramePr>
          <p:nvPr/>
        </p:nvGraphicFramePr>
        <p:xfrm>
          <a:off x="15875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4" imgW="215900" imgH="266700" progId="Equation.3">
                  <p:embed/>
                </p:oleObj>
              </mc:Choice>
              <mc:Fallback>
                <p:oleObj name="Equation" r:id="rId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794186"/>
              </p:ext>
            </p:extLst>
          </p:nvPr>
        </p:nvGraphicFramePr>
        <p:xfrm>
          <a:off x="1936750" y="6096000"/>
          <a:ext cx="59690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tion" r:id="rId6" imgW="5829300" imgH="355600" progId="Equation.3">
                  <p:embed/>
                </p:oleObj>
              </mc:Choice>
              <mc:Fallback>
                <p:oleObj name="Equation" r:id="rId6" imgW="58293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936750" y="6096000"/>
                        <a:ext cx="5969000" cy="522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6" name="Object 9"/>
          <p:cNvGraphicFramePr>
            <a:graphicFrameLocks noChangeAspect="1"/>
          </p:cNvGraphicFramePr>
          <p:nvPr/>
        </p:nvGraphicFramePr>
        <p:xfrm>
          <a:off x="2689225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tion" r:id="rId8" imgW="215900" imgH="266700" progId="Equation.3">
                  <p:embed/>
                </p:oleObj>
              </mc:Choice>
              <mc:Fallback>
                <p:oleObj name="Equation" r:id="rId8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7" name="Object 10"/>
          <p:cNvGraphicFramePr>
            <a:graphicFrameLocks noChangeAspect="1"/>
          </p:cNvGraphicFramePr>
          <p:nvPr/>
        </p:nvGraphicFramePr>
        <p:xfrm>
          <a:off x="2206625" y="4356100"/>
          <a:ext cx="2095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10" imgW="215900" imgH="292100" progId="Equation.3">
                  <p:embed/>
                </p:oleObj>
              </mc:Choice>
              <mc:Fallback>
                <p:oleObj name="Equation" r:id="rId10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356100"/>
                        <a:ext cx="2095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8" name="Oval 11"/>
          <p:cNvSpPr>
            <a:spLocks noChangeArrowheads="1"/>
          </p:cNvSpPr>
          <p:nvPr/>
        </p:nvSpPr>
        <p:spPr bwMode="auto">
          <a:xfrm>
            <a:off x="40179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9" name="Oval 12"/>
          <p:cNvSpPr>
            <a:spLocks noChangeArrowheads="1"/>
          </p:cNvSpPr>
          <p:nvPr/>
        </p:nvSpPr>
        <p:spPr bwMode="auto">
          <a:xfrm>
            <a:off x="5108575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0" name="Oval 13"/>
          <p:cNvSpPr>
            <a:spLocks noChangeArrowheads="1"/>
          </p:cNvSpPr>
          <p:nvPr/>
        </p:nvSpPr>
        <p:spPr bwMode="auto">
          <a:xfrm>
            <a:off x="4606925" y="4699000"/>
            <a:ext cx="176213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91" name="Object 14"/>
          <p:cNvGraphicFramePr>
            <a:graphicFrameLocks noChangeAspect="1"/>
          </p:cNvGraphicFramePr>
          <p:nvPr/>
        </p:nvGraphicFramePr>
        <p:xfrm>
          <a:off x="4003675" y="572928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12" imgW="190500" imgH="266700" progId="Equation.3">
                  <p:embed/>
                </p:oleObj>
              </mc:Choice>
              <mc:Fallback>
                <p:oleObj name="Equation" r:id="rId12" imgW="1905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729288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2" name="Oval 15"/>
          <p:cNvSpPr>
            <a:spLocks noChangeArrowheads="1"/>
          </p:cNvSpPr>
          <p:nvPr/>
        </p:nvSpPr>
        <p:spPr bwMode="auto">
          <a:xfrm>
            <a:off x="6407150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3" name="Oval 16"/>
          <p:cNvSpPr>
            <a:spLocks noChangeArrowheads="1"/>
          </p:cNvSpPr>
          <p:nvPr/>
        </p:nvSpPr>
        <p:spPr bwMode="auto">
          <a:xfrm>
            <a:off x="74977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4" name="Oval 17"/>
          <p:cNvSpPr>
            <a:spLocks noChangeArrowheads="1"/>
          </p:cNvSpPr>
          <p:nvPr/>
        </p:nvSpPr>
        <p:spPr bwMode="auto">
          <a:xfrm>
            <a:off x="699611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1763713" y="4849813"/>
            <a:ext cx="5759450" cy="790575"/>
            <a:chOff x="1111" y="3055"/>
            <a:chExt cx="3628" cy="498"/>
          </a:xfrm>
        </p:grpSpPr>
        <p:cxnSp>
          <p:nvCxnSpPr>
            <p:cNvPr id="101409" name="AutoShape 19"/>
            <p:cNvCxnSpPr>
              <a:cxnSpLocks noChangeShapeType="1"/>
              <a:stCxn id="101383" idx="5"/>
              <a:endCxn id="101382" idx="1"/>
            </p:cNvCxnSpPr>
            <p:nvPr/>
          </p:nvCxnSpPr>
          <p:spPr bwMode="auto">
            <a:xfrm>
              <a:off x="1482" y="3055"/>
              <a:ext cx="238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0" name="AutoShape 20"/>
            <p:cNvCxnSpPr>
              <a:cxnSpLocks noChangeShapeType="1"/>
              <a:stCxn id="101381" idx="6"/>
              <a:endCxn id="101382" idx="2"/>
            </p:cNvCxnSpPr>
            <p:nvPr/>
          </p:nvCxnSpPr>
          <p:spPr bwMode="auto">
            <a:xfrm>
              <a:off x="1128" y="3553"/>
              <a:ext cx="57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1" name="AutoShape 21"/>
            <p:cNvCxnSpPr>
              <a:cxnSpLocks noChangeShapeType="1"/>
              <a:stCxn id="101381" idx="7"/>
              <a:endCxn id="101383" idx="3"/>
            </p:cNvCxnSpPr>
            <p:nvPr/>
          </p:nvCxnSpPr>
          <p:spPr bwMode="auto">
            <a:xfrm flipV="1">
              <a:off x="1111" y="3055"/>
              <a:ext cx="293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2" name="AutoShape 22"/>
            <p:cNvCxnSpPr>
              <a:cxnSpLocks noChangeShapeType="1"/>
              <a:stCxn id="101390" idx="5"/>
              <a:endCxn id="101389" idx="1"/>
            </p:cNvCxnSpPr>
            <p:nvPr/>
          </p:nvCxnSpPr>
          <p:spPr bwMode="auto">
            <a:xfrm>
              <a:off x="2997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3" name="AutoShape 23"/>
            <p:cNvCxnSpPr>
              <a:cxnSpLocks noChangeShapeType="1"/>
              <a:stCxn id="101388" idx="6"/>
              <a:endCxn id="101389" idx="2"/>
            </p:cNvCxnSpPr>
            <p:nvPr/>
          </p:nvCxnSpPr>
          <p:spPr bwMode="auto">
            <a:xfrm>
              <a:off x="2642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4" name="AutoShape 24"/>
            <p:cNvCxnSpPr>
              <a:cxnSpLocks noChangeShapeType="1"/>
              <a:stCxn id="101388" idx="7"/>
              <a:endCxn id="101390" idx="3"/>
            </p:cNvCxnSpPr>
            <p:nvPr/>
          </p:nvCxnSpPr>
          <p:spPr bwMode="auto">
            <a:xfrm flipV="1">
              <a:off x="2626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5" name="AutoShape 25"/>
            <p:cNvCxnSpPr>
              <a:cxnSpLocks noChangeShapeType="1"/>
              <a:stCxn id="101394" idx="5"/>
              <a:endCxn id="101393" idx="1"/>
            </p:cNvCxnSpPr>
            <p:nvPr/>
          </p:nvCxnSpPr>
          <p:spPr bwMode="auto">
            <a:xfrm>
              <a:off x="4502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6" name="AutoShape 26"/>
            <p:cNvCxnSpPr>
              <a:cxnSpLocks noChangeShapeType="1"/>
              <a:stCxn id="101392" idx="6"/>
              <a:endCxn id="101393" idx="2"/>
            </p:cNvCxnSpPr>
            <p:nvPr/>
          </p:nvCxnSpPr>
          <p:spPr bwMode="auto">
            <a:xfrm>
              <a:off x="4147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7" name="AutoShape 27"/>
            <p:cNvCxnSpPr>
              <a:cxnSpLocks noChangeShapeType="1"/>
              <a:stCxn id="101392" idx="7"/>
              <a:endCxn id="101394" idx="3"/>
            </p:cNvCxnSpPr>
            <p:nvPr/>
          </p:nvCxnSpPr>
          <p:spPr bwMode="auto">
            <a:xfrm flipV="1">
              <a:off x="4131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01396" name="Object 28"/>
          <p:cNvGraphicFramePr>
            <a:graphicFrameLocks noChangeAspect="1"/>
          </p:cNvGraphicFramePr>
          <p:nvPr/>
        </p:nvGraphicFramePr>
        <p:xfrm>
          <a:off x="638175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14" imgW="215900" imgH="266700" progId="Equation.3">
                  <p:embed/>
                </p:oleObj>
              </mc:Choice>
              <mc:Fallback>
                <p:oleObj name="Equation" r:id="rId1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7" name="Object 29"/>
          <p:cNvGraphicFramePr>
            <a:graphicFrameLocks noChangeAspect="1"/>
          </p:cNvGraphicFramePr>
          <p:nvPr/>
        </p:nvGraphicFramePr>
        <p:xfrm>
          <a:off x="7475538" y="5729288"/>
          <a:ext cx="220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15" imgW="228600" imgH="266700" progId="Equation.3">
                  <p:embed/>
                </p:oleObj>
              </mc:Choice>
              <mc:Fallback>
                <p:oleObj name="Equation" r:id="rId15" imgW="228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729288"/>
                        <a:ext cx="220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8" name="Object 30"/>
          <p:cNvGraphicFramePr>
            <a:graphicFrameLocks noChangeAspect="1"/>
          </p:cNvGraphicFramePr>
          <p:nvPr/>
        </p:nvGraphicFramePr>
        <p:xfrm>
          <a:off x="7000875" y="4356100"/>
          <a:ext cx="2079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17" imgW="215900" imgH="292100" progId="Equation.3">
                  <p:embed/>
                </p:oleObj>
              </mc:Choice>
              <mc:Fallback>
                <p:oleObj name="Equation" r:id="rId17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356100"/>
                        <a:ext cx="2079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9" name="Object 31"/>
          <p:cNvGraphicFramePr>
            <a:graphicFrameLocks noChangeAspect="1"/>
          </p:cNvGraphicFramePr>
          <p:nvPr/>
        </p:nvGraphicFramePr>
        <p:xfrm>
          <a:off x="4592638" y="4343400"/>
          <a:ext cx="2333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18" imgW="241300" imgH="292100" progId="Equation.3">
                  <p:embed/>
                </p:oleObj>
              </mc:Choice>
              <mc:Fallback>
                <p:oleObj name="Equation" r:id="rId18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343400"/>
                        <a:ext cx="2333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0" name="Object 32"/>
          <p:cNvGraphicFramePr>
            <a:graphicFrameLocks noChangeAspect="1"/>
          </p:cNvGraphicFramePr>
          <p:nvPr/>
        </p:nvGraphicFramePr>
        <p:xfrm>
          <a:off x="51054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20" imgW="215900" imgH="266700" progId="Equation.3">
                  <p:embed/>
                </p:oleObj>
              </mc:Choice>
              <mc:Fallback>
                <p:oleObj name="Equation" r:id="rId20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41" name="Group 33"/>
          <p:cNvGrpSpPr>
            <a:grpSpLocks/>
          </p:cNvGrpSpPr>
          <p:nvPr/>
        </p:nvGrpSpPr>
        <p:grpSpPr bwMode="auto">
          <a:xfrm>
            <a:off x="1765300" y="4787900"/>
            <a:ext cx="5230813" cy="788988"/>
            <a:chOff x="1112" y="3016"/>
            <a:chExt cx="3295" cy="497"/>
          </a:xfrm>
        </p:grpSpPr>
        <p:cxnSp>
          <p:nvCxnSpPr>
            <p:cNvPr id="101405" name="AutoShape 34"/>
            <p:cNvCxnSpPr>
              <a:cxnSpLocks noChangeShapeType="1"/>
              <a:stCxn id="101383" idx="6"/>
              <a:endCxn id="101388" idx="1"/>
            </p:cNvCxnSpPr>
            <p:nvPr/>
          </p:nvCxnSpPr>
          <p:spPr bwMode="auto">
            <a:xfrm>
              <a:off x="1498" y="3016"/>
              <a:ext cx="104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6" name="AutoShape 35"/>
            <p:cNvCxnSpPr>
              <a:cxnSpLocks noChangeShapeType="1"/>
              <a:stCxn id="101394" idx="2"/>
              <a:endCxn id="101388" idx="7"/>
            </p:cNvCxnSpPr>
            <p:nvPr/>
          </p:nvCxnSpPr>
          <p:spPr bwMode="auto">
            <a:xfrm flipH="1">
              <a:off x="2626" y="3016"/>
              <a:ext cx="1781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7" name="AutoShape 36"/>
            <p:cNvCxnSpPr>
              <a:cxnSpLocks noChangeShapeType="1"/>
              <a:stCxn id="101381" idx="7"/>
              <a:endCxn id="101390" idx="2"/>
            </p:cNvCxnSpPr>
            <p:nvPr/>
          </p:nvCxnSpPr>
          <p:spPr bwMode="auto">
            <a:xfrm flipV="1">
              <a:off x="1112" y="3016"/>
              <a:ext cx="1790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8" name="AutoShape 37"/>
            <p:cNvCxnSpPr>
              <a:cxnSpLocks noChangeShapeType="1"/>
              <a:stCxn id="101392" idx="1"/>
              <a:endCxn id="101390" idx="6"/>
            </p:cNvCxnSpPr>
            <p:nvPr/>
          </p:nvCxnSpPr>
          <p:spPr bwMode="auto">
            <a:xfrm flipH="1" flipV="1">
              <a:off x="3013" y="3016"/>
              <a:ext cx="103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01402" name="Rectangle 38"/>
          <p:cNvSpPr>
            <a:spLocks noChangeArrowheads="1"/>
          </p:cNvSpPr>
          <p:nvPr/>
        </p:nvSpPr>
        <p:spPr bwMode="auto">
          <a:xfrm>
            <a:off x="322263" y="6172200"/>
            <a:ext cx="578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k = 3</a:t>
            </a:r>
          </a:p>
        </p:txBody>
      </p:sp>
      <p:sp>
        <p:nvSpPr>
          <p:cNvPr id="101403" name="Rectangle 39"/>
          <p:cNvSpPr>
            <a:spLocks noChangeArrowheads="1"/>
          </p:cNvSpPr>
          <p:nvPr/>
        </p:nvSpPr>
        <p:spPr bwMode="auto">
          <a:xfrm>
            <a:off x="328613" y="4876800"/>
            <a:ext cx="32541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G</a:t>
            </a:r>
          </a:p>
        </p:txBody>
      </p:sp>
      <p:pic>
        <p:nvPicPr>
          <p:cNvPr id="101404" name="Picture 1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2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Satisfiability Reduces to Independent Set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Claim.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 contains independent set of size k = ||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iff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 is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satisfiable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0" indent="0"/>
            <a:endParaRPr lang="en-US" sz="16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Symbol" pitchFamily="18" charset="2"/>
              </a:rPr>
              <a:t>Pf.  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Let S be independent set of size k.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S must contain exactly one vertex in each triangle.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Set these literals to true.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Truth assignment is consistent and all clauses are satisfied.</a:t>
            </a:r>
          </a:p>
          <a:p>
            <a:pPr lvl="1"/>
            <a:endParaRPr lang="en-US" sz="16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dirty="0" smtClean="0"/>
              <a:t>Pf  </a:t>
            </a:r>
            <a:r>
              <a:rPr lang="en-US" sz="1600" dirty="0" smtClean="0">
                <a:sym typeface="Symbol" pitchFamily="18" charset="2"/>
              </a:rPr>
              <a:t> 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Given satisfying assignment, select one true literal from each triangle. This is an independent set of size k.  </a:t>
            </a:r>
            <a:r>
              <a:rPr lang="en-US" sz="1600" dirty="0" smtClean="0">
                <a:solidFill>
                  <a:schemeClr val="tx1"/>
                </a:solidFill>
                <a:ea typeface="Lucida Grande"/>
                <a:cs typeface="Lucida Grande"/>
              </a:rPr>
              <a:t>▪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dirty="0" smtClean="0">
              <a:sym typeface="Symbol" pitchFamily="18" charset="2"/>
            </a:endParaRPr>
          </a:p>
          <a:p>
            <a:pPr marL="0" indent="0"/>
            <a:endParaRPr lang="en-US" dirty="0" smtClean="0"/>
          </a:p>
        </p:txBody>
      </p:sp>
      <p:sp>
        <p:nvSpPr>
          <p:cNvPr id="102405" name="Oval 4"/>
          <p:cNvSpPr>
            <a:spLocks noChangeArrowheads="1"/>
          </p:cNvSpPr>
          <p:nvPr/>
        </p:nvSpPr>
        <p:spPr bwMode="auto">
          <a:xfrm>
            <a:off x="1612900" y="5551488"/>
            <a:ext cx="177800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06" name="Oval 5"/>
          <p:cNvSpPr>
            <a:spLocks noChangeArrowheads="1"/>
          </p:cNvSpPr>
          <p:nvPr/>
        </p:nvSpPr>
        <p:spPr bwMode="auto">
          <a:xfrm>
            <a:off x="270351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07" name="AutoShape 6"/>
          <p:cNvCxnSpPr>
            <a:cxnSpLocks noChangeShapeType="1"/>
            <a:stCxn id="102408" idx="5"/>
            <a:endCxn id="102406" idx="1"/>
          </p:cNvCxnSpPr>
          <p:nvPr/>
        </p:nvCxnSpPr>
        <p:spPr bwMode="auto">
          <a:xfrm>
            <a:off x="2352675" y="4849813"/>
            <a:ext cx="377825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08" name="Oval 7"/>
          <p:cNvSpPr>
            <a:spLocks noChangeArrowheads="1"/>
          </p:cNvSpPr>
          <p:nvPr/>
        </p:nvSpPr>
        <p:spPr bwMode="auto">
          <a:xfrm>
            <a:off x="220186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09" name="AutoShape 8"/>
          <p:cNvCxnSpPr>
            <a:cxnSpLocks noChangeShapeType="1"/>
            <a:stCxn id="102405" idx="6"/>
            <a:endCxn id="102406" idx="2"/>
          </p:cNvCxnSpPr>
          <p:nvPr/>
        </p:nvCxnSpPr>
        <p:spPr bwMode="auto">
          <a:xfrm>
            <a:off x="1790700" y="5640388"/>
            <a:ext cx="9128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10" name="AutoShape 9"/>
          <p:cNvCxnSpPr>
            <a:cxnSpLocks noChangeShapeType="1"/>
            <a:stCxn id="102405" idx="7"/>
            <a:endCxn id="102408" idx="3"/>
          </p:cNvCxnSpPr>
          <p:nvPr/>
        </p:nvCxnSpPr>
        <p:spPr bwMode="auto">
          <a:xfrm flipV="1">
            <a:off x="1763713" y="4849813"/>
            <a:ext cx="465137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11" name="Object 10"/>
          <p:cNvGraphicFramePr>
            <a:graphicFrameLocks noChangeAspect="1"/>
          </p:cNvGraphicFramePr>
          <p:nvPr/>
        </p:nvGraphicFramePr>
        <p:xfrm>
          <a:off x="15875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4" imgW="215900" imgH="266700" progId="Equation.3">
                  <p:embed/>
                </p:oleObj>
              </mc:Choice>
              <mc:Fallback>
                <p:oleObj name="Equation" r:id="rId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2" name="Object 11"/>
          <p:cNvGraphicFramePr>
            <a:graphicFrameLocks noChangeAspect="1"/>
          </p:cNvGraphicFramePr>
          <p:nvPr/>
        </p:nvGraphicFramePr>
        <p:xfrm>
          <a:off x="2689225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6" imgW="215900" imgH="266700" progId="Equation.3">
                  <p:embed/>
                </p:oleObj>
              </mc:Choice>
              <mc:Fallback>
                <p:oleObj name="Equation" r:id="rId6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3" name="Object 12"/>
          <p:cNvGraphicFramePr>
            <a:graphicFrameLocks noChangeAspect="1"/>
          </p:cNvGraphicFramePr>
          <p:nvPr/>
        </p:nvGraphicFramePr>
        <p:xfrm>
          <a:off x="2206625" y="4356100"/>
          <a:ext cx="2095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8" imgW="215900" imgH="292100" progId="Equation.3">
                  <p:embed/>
                </p:oleObj>
              </mc:Choice>
              <mc:Fallback>
                <p:oleObj name="Equation" r:id="rId8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356100"/>
                        <a:ext cx="2095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4" name="Oval 13"/>
          <p:cNvSpPr>
            <a:spLocks noChangeArrowheads="1"/>
          </p:cNvSpPr>
          <p:nvPr/>
        </p:nvSpPr>
        <p:spPr bwMode="auto">
          <a:xfrm>
            <a:off x="40179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15" name="Oval 14"/>
          <p:cNvSpPr>
            <a:spLocks noChangeArrowheads="1"/>
          </p:cNvSpPr>
          <p:nvPr/>
        </p:nvSpPr>
        <p:spPr bwMode="auto">
          <a:xfrm>
            <a:off x="5108575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16" name="AutoShape 15"/>
          <p:cNvCxnSpPr>
            <a:cxnSpLocks noChangeShapeType="1"/>
            <a:stCxn id="102417" idx="5"/>
            <a:endCxn id="102415" idx="1"/>
          </p:cNvCxnSpPr>
          <p:nvPr/>
        </p:nvCxnSpPr>
        <p:spPr bwMode="auto">
          <a:xfrm>
            <a:off x="4757738" y="4849813"/>
            <a:ext cx="376237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17" name="Oval 16"/>
          <p:cNvSpPr>
            <a:spLocks noChangeArrowheads="1"/>
          </p:cNvSpPr>
          <p:nvPr/>
        </p:nvSpPr>
        <p:spPr bwMode="auto">
          <a:xfrm>
            <a:off x="4606925" y="4699000"/>
            <a:ext cx="176213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18" name="AutoShape 17"/>
          <p:cNvCxnSpPr>
            <a:cxnSpLocks noChangeShapeType="1"/>
            <a:stCxn id="102414" idx="6"/>
            <a:endCxn id="102415" idx="2"/>
          </p:cNvCxnSpPr>
          <p:nvPr/>
        </p:nvCxnSpPr>
        <p:spPr bwMode="auto">
          <a:xfrm>
            <a:off x="4194175" y="5640388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19" name="AutoShape 18"/>
          <p:cNvCxnSpPr>
            <a:cxnSpLocks noChangeShapeType="1"/>
            <a:stCxn id="102414" idx="7"/>
            <a:endCxn id="102417" idx="3"/>
          </p:cNvCxnSpPr>
          <p:nvPr/>
        </p:nvCxnSpPr>
        <p:spPr bwMode="auto">
          <a:xfrm flipV="1">
            <a:off x="4168775" y="4849813"/>
            <a:ext cx="463550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20" name="Object 19"/>
          <p:cNvGraphicFramePr>
            <a:graphicFrameLocks noChangeAspect="1"/>
          </p:cNvGraphicFramePr>
          <p:nvPr/>
        </p:nvGraphicFramePr>
        <p:xfrm>
          <a:off x="4003675" y="572928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10" imgW="190500" imgH="266700" progId="Equation.3">
                  <p:embed/>
                </p:oleObj>
              </mc:Choice>
              <mc:Fallback>
                <p:oleObj name="Equation" r:id="rId10" imgW="1905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729288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21" name="Oval 20"/>
          <p:cNvSpPr>
            <a:spLocks noChangeArrowheads="1"/>
          </p:cNvSpPr>
          <p:nvPr/>
        </p:nvSpPr>
        <p:spPr bwMode="auto">
          <a:xfrm>
            <a:off x="6407150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22" name="Oval 21"/>
          <p:cNvSpPr>
            <a:spLocks noChangeArrowheads="1"/>
          </p:cNvSpPr>
          <p:nvPr/>
        </p:nvSpPr>
        <p:spPr bwMode="auto">
          <a:xfrm>
            <a:off x="74977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23" name="AutoShape 22"/>
          <p:cNvCxnSpPr>
            <a:cxnSpLocks noChangeShapeType="1"/>
            <a:stCxn id="102424" idx="5"/>
            <a:endCxn id="102422" idx="1"/>
          </p:cNvCxnSpPr>
          <p:nvPr/>
        </p:nvCxnSpPr>
        <p:spPr bwMode="auto">
          <a:xfrm>
            <a:off x="7146925" y="4849813"/>
            <a:ext cx="376238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24" name="Oval 23"/>
          <p:cNvSpPr>
            <a:spLocks noChangeArrowheads="1"/>
          </p:cNvSpPr>
          <p:nvPr/>
        </p:nvSpPr>
        <p:spPr bwMode="auto">
          <a:xfrm>
            <a:off x="699611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25" name="AutoShape 24"/>
          <p:cNvCxnSpPr>
            <a:cxnSpLocks noChangeShapeType="1"/>
            <a:stCxn id="102421" idx="6"/>
            <a:endCxn id="102422" idx="2"/>
          </p:cNvCxnSpPr>
          <p:nvPr/>
        </p:nvCxnSpPr>
        <p:spPr bwMode="auto">
          <a:xfrm>
            <a:off x="6583363" y="5640388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26" name="AutoShape 25"/>
          <p:cNvCxnSpPr>
            <a:cxnSpLocks noChangeShapeType="1"/>
            <a:stCxn id="102421" idx="7"/>
            <a:endCxn id="102424" idx="3"/>
          </p:cNvCxnSpPr>
          <p:nvPr/>
        </p:nvCxnSpPr>
        <p:spPr bwMode="auto">
          <a:xfrm flipV="1">
            <a:off x="6557963" y="4849813"/>
            <a:ext cx="463550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27" name="Object 26"/>
          <p:cNvGraphicFramePr>
            <a:graphicFrameLocks noChangeAspect="1"/>
          </p:cNvGraphicFramePr>
          <p:nvPr/>
        </p:nvGraphicFramePr>
        <p:xfrm>
          <a:off x="638175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12" imgW="215900" imgH="266700" progId="Equation.3">
                  <p:embed/>
                </p:oleObj>
              </mc:Choice>
              <mc:Fallback>
                <p:oleObj name="Equation" r:id="rId12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8" name="Object 27"/>
          <p:cNvGraphicFramePr>
            <a:graphicFrameLocks noChangeAspect="1"/>
          </p:cNvGraphicFramePr>
          <p:nvPr/>
        </p:nvGraphicFramePr>
        <p:xfrm>
          <a:off x="7475538" y="5729288"/>
          <a:ext cx="220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13" imgW="228600" imgH="266700" progId="Equation.3">
                  <p:embed/>
                </p:oleObj>
              </mc:Choice>
              <mc:Fallback>
                <p:oleObj name="Equation" r:id="rId13" imgW="228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729288"/>
                        <a:ext cx="220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9" name="Object 28"/>
          <p:cNvGraphicFramePr>
            <a:graphicFrameLocks noChangeAspect="1"/>
          </p:cNvGraphicFramePr>
          <p:nvPr/>
        </p:nvGraphicFramePr>
        <p:xfrm>
          <a:off x="7000875" y="4356100"/>
          <a:ext cx="2079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15" imgW="215900" imgH="292100" progId="Equation.3">
                  <p:embed/>
                </p:oleObj>
              </mc:Choice>
              <mc:Fallback>
                <p:oleObj name="Equation" r:id="rId15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356100"/>
                        <a:ext cx="2079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0" name="Object 29"/>
          <p:cNvGraphicFramePr>
            <a:graphicFrameLocks noChangeAspect="1"/>
          </p:cNvGraphicFramePr>
          <p:nvPr/>
        </p:nvGraphicFramePr>
        <p:xfrm>
          <a:off x="4592638" y="4343400"/>
          <a:ext cx="2333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16" imgW="241300" imgH="292100" progId="Equation.3">
                  <p:embed/>
                </p:oleObj>
              </mc:Choice>
              <mc:Fallback>
                <p:oleObj name="Equation" r:id="rId16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343400"/>
                        <a:ext cx="2333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1" name="Object 30"/>
          <p:cNvGraphicFramePr>
            <a:graphicFrameLocks noChangeAspect="1"/>
          </p:cNvGraphicFramePr>
          <p:nvPr/>
        </p:nvGraphicFramePr>
        <p:xfrm>
          <a:off x="51054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18" imgW="215900" imgH="266700" progId="Equation.3">
                  <p:embed/>
                </p:oleObj>
              </mc:Choice>
              <mc:Fallback>
                <p:oleObj name="Equation" r:id="rId18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432" name="AutoShape 31"/>
          <p:cNvCxnSpPr>
            <a:cxnSpLocks noChangeShapeType="1"/>
            <a:stCxn id="102408" idx="6"/>
            <a:endCxn id="102414" idx="1"/>
          </p:cNvCxnSpPr>
          <p:nvPr/>
        </p:nvCxnSpPr>
        <p:spPr bwMode="auto">
          <a:xfrm>
            <a:off x="2378075" y="4787900"/>
            <a:ext cx="1665288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3" name="AutoShape 32"/>
          <p:cNvCxnSpPr>
            <a:cxnSpLocks noChangeShapeType="1"/>
            <a:stCxn id="102424" idx="2"/>
            <a:endCxn id="102414" idx="7"/>
          </p:cNvCxnSpPr>
          <p:nvPr/>
        </p:nvCxnSpPr>
        <p:spPr bwMode="auto">
          <a:xfrm flipH="1">
            <a:off x="4168775" y="4787900"/>
            <a:ext cx="2827338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4" name="AutoShape 33"/>
          <p:cNvCxnSpPr>
            <a:cxnSpLocks noChangeShapeType="1"/>
            <a:stCxn id="102405" idx="7"/>
            <a:endCxn id="102417" idx="2"/>
          </p:cNvCxnSpPr>
          <p:nvPr/>
        </p:nvCxnSpPr>
        <p:spPr bwMode="auto">
          <a:xfrm flipV="1">
            <a:off x="1765300" y="4787900"/>
            <a:ext cx="2841625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5" name="AutoShape 34"/>
          <p:cNvCxnSpPr>
            <a:cxnSpLocks noChangeShapeType="1"/>
            <a:stCxn id="102421" idx="1"/>
            <a:endCxn id="102417" idx="6"/>
          </p:cNvCxnSpPr>
          <p:nvPr/>
        </p:nvCxnSpPr>
        <p:spPr bwMode="auto">
          <a:xfrm flipH="1" flipV="1">
            <a:off x="4783138" y="4787900"/>
            <a:ext cx="1649412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36" name="Rectangle 35"/>
          <p:cNvSpPr>
            <a:spLocks noChangeArrowheads="1"/>
          </p:cNvSpPr>
          <p:nvPr/>
        </p:nvSpPr>
        <p:spPr bwMode="auto">
          <a:xfrm>
            <a:off x="322263" y="6172200"/>
            <a:ext cx="578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k = 3</a:t>
            </a:r>
          </a:p>
        </p:txBody>
      </p:sp>
      <p:sp>
        <p:nvSpPr>
          <p:cNvPr id="102437" name="Rectangle 36"/>
          <p:cNvSpPr>
            <a:spLocks noChangeArrowheads="1"/>
          </p:cNvSpPr>
          <p:nvPr/>
        </p:nvSpPr>
        <p:spPr bwMode="auto">
          <a:xfrm>
            <a:off x="328613" y="4876800"/>
            <a:ext cx="32541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G</a:t>
            </a:r>
          </a:p>
        </p:txBody>
      </p:sp>
      <p:sp>
        <p:nvSpPr>
          <p:cNvPr id="102438" name="Line 37"/>
          <p:cNvSpPr>
            <a:spLocks noChangeShapeType="1"/>
          </p:cNvSpPr>
          <p:nvPr/>
        </p:nvSpPr>
        <p:spPr bwMode="auto">
          <a:xfrm flipH="1">
            <a:off x="4267200" y="2971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02439" name="Rectangle 38"/>
          <p:cNvSpPr>
            <a:spLocks noChangeArrowheads="1"/>
          </p:cNvSpPr>
          <p:nvPr/>
        </p:nvSpPr>
        <p:spPr bwMode="auto">
          <a:xfrm>
            <a:off x="4473191" y="2819400"/>
            <a:ext cx="3119444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200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and any other variables in a consistent way</a:t>
            </a:r>
          </a:p>
        </p:txBody>
      </p:sp>
      <p:graphicFrame>
        <p:nvGraphicFramePr>
          <p:cNvPr id="1024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495145"/>
              </p:ext>
            </p:extLst>
          </p:nvPr>
        </p:nvGraphicFramePr>
        <p:xfrm>
          <a:off x="1936750" y="6096000"/>
          <a:ext cx="59690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19" imgW="5829300" imgH="355600" progId="Equation.3">
                  <p:embed/>
                </p:oleObj>
              </mc:Choice>
              <mc:Fallback>
                <p:oleObj name="Equation" r:id="rId19" imgW="58293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936750" y="6096000"/>
                        <a:ext cx="5969000" cy="522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41" name="Picture 1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913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1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  <a:p>
            <a:pPr lvl="1" eaLnBrk="1" hangingPunct="1"/>
            <a:r>
              <a:rPr lang="en-US" smtClean="0"/>
              <a:t>Graph G = (V, E), a subset S of the vertices is a vertex cover if every edge in E has at least one endpoint in S</a:t>
            </a:r>
          </a:p>
        </p:txBody>
      </p:sp>
      <p:sp>
        <p:nvSpPr>
          <p:cNvPr id="716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16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16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16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16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16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169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16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4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VC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Lemma: A set S is independent iff V-S is a vertex cover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reduce IS to VC, we show that we can determine if a graph has an independent set of size K by testing for a Vertex cover of size n - K</a:t>
            </a:r>
          </a:p>
        </p:txBody>
      </p:sp>
    </p:spTree>
    <p:extLst>
      <p:ext uri="{BB962C8B-B14F-4D97-AF65-F5344CB8AC3E}">
        <p14:creationId xmlns:p14="http://schemas.microsoft.com/office/powerpoint/2010/main" val="155425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VC</a:t>
            </a:r>
          </a:p>
        </p:txBody>
      </p:sp>
      <p:sp>
        <p:nvSpPr>
          <p:cNvPr id="8499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49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49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49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49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0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2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5013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5014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5015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5016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17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18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19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710238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0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772275" y="3503613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1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3725" y="3656013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2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7758113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784850" y="3656013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4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710238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5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784850" y="4567238"/>
            <a:ext cx="2201863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6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6543675" y="5553075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7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834313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8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8289925" y="4718050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9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22263" y="2214563"/>
            <a:ext cx="3795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Find a maximum independent set S</a:t>
            </a:r>
          </a:p>
        </p:txBody>
      </p:sp>
      <p:sp>
        <p:nvSpPr>
          <p:cNvPr id="85030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557838" y="2214563"/>
            <a:ext cx="3414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Show that V-S is a vertex cover</a:t>
            </a:r>
          </a:p>
        </p:txBody>
      </p:sp>
      <p:sp>
        <p:nvSpPr>
          <p:cNvPr id="85031" name="Content Placeholder 41"/>
          <p:cNvSpPr>
            <a:spLocks noGrp="1"/>
          </p:cNvSpPr>
          <p:nvPr>
            <p:ph idx="1"/>
            <p:custDataLst>
              <p:tags r:id="rId38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516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03813" y="5099050"/>
            <a:ext cx="606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Clique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Clique</a:t>
            </a:r>
          </a:p>
          <a:p>
            <a:pPr lvl="1" eaLnBrk="1" hangingPunct="1"/>
            <a:r>
              <a:rPr lang="en-US" smtClean="0"/>
              <a:t>Graph G = (V, E), a subset S of the vertices is a clique if there is an edge between every pair of vertices in S</a:t>
            </a:r>
          </a:p>
        </p:txBody>
      </p:sp>
      <p:sp>
        <p:nvSpPr>
          <p:cNvPr id="86021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6022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6023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6024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60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60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83225" y="48704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60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572000" y="4111625"/>
            <a:ext cx="985838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572000" y="5249863"/>
            <a:ext cx="11382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419600" y="4264025"/>
            <a:ext cx="0" cy="1820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8" name="Oval 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9299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F0F3E-3E03-4DC4-9C17-12216D2C8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CA03D5-19B7-4B42-BDF1-8084EC9BB7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</a:t>
            </a:r>
            <a:r>
              <a:rPr lang="en-US" dirty="0"/>
              <a:t>final exam</a:t>
            </a:r>
          </a:p>
          <a:p>
            <a:r>
              <a:rPr lang="en-US" dirty="0"/>
              <a:t>Homework 9</a:t>
            </a:r>
          </a:p>
          <a:p>
            <a:pPr lvl="1"/>
            <a:r>
              <a:rPr lang="en-US" dirty="0"/>
              <a:t>Due March 13</a:t>
            </a:r>
          </a:p>
          <a:p>
            <a:r>
              <a:rPr lang="en-US" dirty="0"/>
              <a:t>Homework 10</a:t>
            </a:r>
          </a:p>
          <a:p>
            <a:pPr lvl="1"/>
            <a:r>
              <a:rPr lang="en-US" dirty="0"/>
              <a:t>Due March 18</a:t>
            </a:r>
          </a:p>
          <a:p>
            <a:pPr lvl="1"/>
            <a:r>
              <a:rPr lang="en-US" dirty="0"/>
              <a:t>NP-Completeness</a:t>
            </a:r>
          </a:p>
          <a:p>
            <a:pPr lvl="1"/>
            <a:r>
              <a:rPr lang="en-US" dirty="0" smtClean="0"/>
              <a:t>Counts </a:t>
            </a:r>
            <a:r>
              <a:rPr lang="en-US" dirty="0"/>
              <a:t>as </a:t>
            </a:r>
            <a:r>
              <a:rPr lang="en-US" dirty="0" smtClean="0"/>
              <a:t>a regular 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Image result for plag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920" y="1600200"/>
            <a:ext cx="3615160" cy="4956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433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of a Graph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Defn: G’=(V,E’) is the complement of G=(V,E) if (u,v) is in E’ iff (u,v) is not in E</a:t>
            </a:r>
          </a:p>
        </p:txBody>
      </p:sp>
      <p:sp>
        <p:nvSpPr>
          <p:cNvPr id="870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4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4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5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705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1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62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6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6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6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6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6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468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Clique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Lemma: S is Independent in G iff S is a Clique in the complement of 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reduce IS to Clique, we compute the complement of the graph.  The complement has a clique of size K iff the original graph has an independent set of size K</a:t>
            </a:r>
          </a:p>
        </p:txBody>
      </p:sp>
    </p:spTree>
    <p:extLst>
      <p:ext uri="{BB962C8B-B14F-4D97-AF65-F5344CB8AC3E}">
        <p14:creationId xmlns:p14="http://schemas.microsoft.com/office/powerpoint/2010/main" val="30468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Hamiltonian Circuit Problem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 smtClean="0"/>
              <a:t>Hamiltonian Circuit – a simple cycle including all the vertices of the graph</a:t>
            </a:r>
          </a:p>
        </p:txBody>
      </p:sp>
      <p:sp>
        <p:nvSpPr>
          <p:cNvPr id="8909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2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3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4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6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8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9" name="Oval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295525" y="3049588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11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Oval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Thm: Hamiltonian Circuit is NP Complete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Reduction from 3-SAT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360" y="2290575"/>
            <a:ext cx="5009070" cy="400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4195" y="6388905"/>
            <a:ext cx="1745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Page 475 in text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8559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 Gadget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25460" y="1683415"/>
          <a:ext cx="2312205" cy="985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3" imgW="622080" imgH="253800" progId="Equation.3">
                  <p:embed/>
                </p:oleObj>
              </mc:Choice>
              <mc:Fallback>
                <p:oleObj name="Equation" r:id="rId3" imgW="622080" imgH="2538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60" y="1683415"/>
                        <a:ext cx="2312205" cy="9855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2933810" y="3323624"/>
            <a:ext cx="3156090" cy="227685"/>
            <a:chOff x="2933810" y="3323624"/>
            <a:chExt cx="3156090" cy="227685"/>
          </a:xfrm>
        </p:grpSpPr>
        <p:sp>
          <p:nvSpPr>
            <p:cNvPr id="6" name="Oval 5"/>
            <p:cNvSpPr/>
            <p:nvPr/>
          </p:nvSpPr>
          <p:spPr>
            <a:xfrm>
              <a:off x="293381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>
              <a:stCxn id="6" idx="7"/>
              <a:endCxn id="7" idx="1"/>
            </p:cNvCxnSpPr>
            <p:nvPr/>
          </p:nvCxnSpPr>
          <p:spPr>
            <a:xfrm>
              <a:off x="3128151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116630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063168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12999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116630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10326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388894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87558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86221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78205" y="5402270"/>
            <a:ext cx="3156090" cy="227685"/>
            <a:chOff x="2933810" y="3323624"/>
            <a:chExt cx="3156090" cy="227685"/>
          </a:xfrm>
        </p:grpSpPr>
        <p:sp>
          <p:nvSpPr>
            <p:cNvPr id="19" name="Oval 18"/>
            <p:cNvSpPr/>
            <p:nvPr/>
          </p:nvSpPr>
          <p:spPr>
            <a:xfrm>
              <a:off x="293381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>
              <a:stCxn id="19" idx="7"/>
              <a:endCxn id="26" idx="1"/>
            </p:cNvCxnSpPr>
            <p:nvPr/>
          </p:nvCxnSpPr>
          <p:spPr>
            <a:xfrm>
              <a:off x="3128151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116630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5063168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12999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116630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10326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388894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87558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86221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978205" y="4339740"/>
            <a:ext cx="3156090" cy="227685"/>
            <a:chOff x="2933810" y="3323624"/>
            <a:chExt cx="3156090" cy="227685"/>
          </a:xfrm>
        </p:grpSpPr>
        <p:sp>
          <p:nvSpPr>
            <p:cNvPr id="30" name="Oval 29"/>
            <p:cNvSpPr/>
            <p:nvPr/>
          </p:nvSpPr>
          <p:spPr>
            <a:xfrm>
              <a:off x="293381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>
              <a:stCxn id="30" idx="7"/>
              <a:endCxn id="37" idx="1"/>
            </p:cNvCxnSpPr>
            <p:nvPr/>
          </p:nvCxnSpPr>
          <p:spPr>
            <a:xfrm>
              <a:off x="3128151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116630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063168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312999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116630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510326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88894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87558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86221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61845" y="3212755"/>
            <a:ext cx="1366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21880" y="4304766"/>
            <a:ext cx="1366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82817" y="5300039"/>
            <a:ext cx="1366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3</a:t>
            </a:r>
            <a:r>
              <a:rPr lang="en-US" baseline="-25000" dirty="0" smtClean="0"/>
              <a:t>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607800" y="259415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996267" y="2493404"/>
            <a:ext cx="3547533" cy="808596"/>
          </a:xfrm>
          <a:custGeom>
            <a:avLst/>
            <a:gdLst>
              <a:gd name="connsiteX0" fmla="*/ 0 w 3547533"/>
              <a:gd name="connsiteY0" fmla="*/ 808596 h 808596"/>
              <a:gd name="connsiteX1" fmla="*/ 1430866 w 3547533"/>
              <a:gd name="connsiteY1" fmla="*/ 46596 h 808596"/>
              <a:gd name="connsiteX2" fmla="*/ 3547533 w 3547533"/>
              <a:gd name="connsiteY2" fmla="*/ 148196 h 808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47533" h="808596">
                <a:moveTo>
                  <a:pt x="0" y="808596"/>
                </a:moveTo>
                <a:cubicBezTo>
                  <a:pt x="419805" y="482629"/>
                  <a:pt x="839611" y="156663"/>
                  <a:pt x="1430866" y="46596"/>
                </a:cubicBezTo>
                <a:cubicBezTo>
                  <a:pt x="2022121" y="-63471"/>
                  <a:pt x="2784827" y="42362"/>
                  <a:pt x="3547533" y="148196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020733" y="2758286"/>
            <a:ext cx="2565400" cy="509847"/>
          </a:xfrm>
          <a:custGeom>
            <a:avLst/>
            <a:gdLst>
              <a:gd name="connsiteX0" fmla="*/ 2565400 w 2565400"/>
              <a:gd name="connsiteY0" fmla="*/ 1847 h 509847"/>
              <a:gd name="connsiteX1" fmla="*/ 939800 w 2565400"/>
              <a:gd name="connsiteY1" fmla="*/ 78047 h 509847"/>
              <a:gd name="connsiteX2" fmla="*/ 0 w 2565400"/>
              <a:gd name="connsiteY2" fmla="*/ 509847 h 509847"/>
              <a:gd name="connsiteX3" fmla="*/ 0 w 2565400"/>
              <a:gd name="connsiteY3" fmla="*/ 509847 h 50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5400" h="509847">
                <a:moveTo>
                  <a:pt x="2565400" y="1847"/>
                </a:moveTo>
                <a:cubicBezTo>
                  <a:pt x="1966383" y="-2387"/>
                  <a:pt x="1367367" y="-6620"/>
                  <a:pt x="939800" y="78047"/>
                </a:cubicBezTo>
                <a:cubicBezTo>
                  <a:pt x="512233" y="162714"/>
                  <a:pt x="0" y="509847"/>
                  <a:pt x="0" y="509847"/>
                </a:cubicBezTo>
                <a:lnTo>
                  <a:pt x="0" y="509847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089400" y="2819400"/>
            <a:ext cx="3564467" cy="1481667"/>
          </a:xfrm>
          <a:custGeom>
            <a:avLst/>
            <a:gdLst>
              <a:gd name="connsiteX0" fmla="*/ 3564467 w 3564467"/>
              <a:gd name="connsiteY0" fmla="*/ 0 h 1481667"/>
              <a:gd name="connsiteX1" fmla="*/ 1921933 w 3564467"/>
              <a:gd name="connsiteY1" fmla="*/ 914400 h 1481667"/>
              <a:gd name="connsiteX2" fmla="*/ 423333 w 3564467"/>
              <a:gd name="connsiteY2" fmla="*/ 1092200 h 1481667"/>
              <a:gd name="connsiteX3" fmla="*/ 0 w 3564467"/>
              <a:gd name="connsiteY3" fmla="*/ 1481667 h 148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4467" h="1481667">
                <a:moveTo>
                  <a:pt x="3564467" y="0"/>
                </a:moveTo>
                <a:cubicBezTo>
                  <a:pt x="3004961" y="366183"/>
                  <a:pt x="2445455" y="732367"/>
                  <a:pt x="1921933" y="914400"/>
                </a:cubicBezTo>
                <a:cubicBezTo>
                  <a:pt x="1398411" y="1096433"/>
                  <a:pt x="743655" y="997656"/>
                  <a:pt x="423333" y="1092200"/>
                </a:cubicBezTo>
                <a:cubicBezTo>
                  <a:pt x="103011" y="1186744"/>
                  <a:pt x="51505" y="1334205"/>
                  <a:pt x="0" y="1481667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080000" y="2853267"/>
            <a:ext cx="2675467" cy="1473200"/>
          </a:xfrm>
          <a:custGeom>
            <a:avLst/>
            <a:gdLst>
              <a:gd name="connsiteX0" fmla="*/ 0 w 2675467"/>
              <a:gd name="connsiteY0" fmla="*/ 1473200 h 1473200"/>
              <a:gd name="connsiteX1" fmla="*/ 397933 w 2675467"/>
              <a:gd name="connsiteY1" fmla="*/ 1210733 h 1473200"/>
              <a:gd name="connsiteX2" fmla="*/ 2040467 w 2675467"/>
              <a:gd name="connsiteY2" fmla="*/ 973666 h 1473200"/>
              <a:gd name="connsiteX3" fmla="*/ 2675467 w 2675467"/>
              <a:gd name="connsiteY3" fmla="*/ 0 h 14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5467" h="1473200">
                <a:moveTo>
                  <a:pt x="0" y="1473200"/>
                </a:moveTo>
                <a:cubicBezTo>
                  <a:pt x="28927" y="1383594"/>
                  <a:pt x="57855" y="1293989"/>
                  <a:pt x="397933" y="1210733"/>
                </a:cubicBezTo>
                <a:cubicBezTo>
                  <a:pt x="738011" y="1127477"/>
                  <a:pt x="1660878" y="1175455"/>
                  <a:pt x="2040467" y="973666"/>
                </a:cubicBezTo>
                <a:cubicBezTo>
                  <a:pt x="2420056" y="771877"/>
                  <a:pt x="2547761" y="385938"/>
                  <a:pt x="2675467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072467" y="2853267"/>
            <a:ext cx="4020223" cy="2497666"/>
          </a:xfrm>
          <a:custGeom>
            <a:avLst/>
            <a:gdLst>
              <a:gd name="connsiteX0" fmla="*/ 3759200 w 4020223"/>
              <a:gd name="connsiteY0" fmla="*/ 0 h 2497666"/>
              <a:gd name="connsiteX1" fmla="*/ 3826933 w 4020223"/>
              <a:gd name="connsiteY1" fmla="*/ 1761066 h 2497666"/>
              <a:gd name="connsiteX2" fmla="*/ 1600200 w 4020223"/>
              <a:gd name="connsiteY2" fmla="*/ 1955800 h 2497666"/>
              <a:gd name="connsiteX3" fmla="*/ 482600 w 4020223"/>
              <a:gd name="connsiteY3" fmla="*/ 1989666 h 2497666"/>
              <a:gd name="connsiteX4" fmla="*/ 0 w 4020223"/>
              <a:gd name="connsiteY4" fmla="*/ 2497666 h 249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0223" h="2497666">
                <a:moveTo>
                  <a:pt x="3759200" y="0"/>
                </a:moveTo>
                <a:cubicBezTo>
                  <a:pt x="3972983" y="717549"/>
                  <a:pt x="4186766" y="1435099"/>
                  <a:pt x="3826933" y="1761066"/>
                </a:cubicBezTo>
                <a:cubicBezTo>
                  <a:pt x="3467100" y="2087033"/>
                  <a:pt x="2157589" y="1917700"/>
                  <a:pt x="1600200" y="1955800"/>
                </a:cubicBezTo>
                <a:cubicBezTo>
                  <a:pt x="1042811" y="1993900"/>
                  <a:pt x="749300" y="1899355"/>
                  <a:pt x="482600" y="1989666"/>
                </a:cubicBezTo>
                <a:cubicBezTo>
                  <a:pt x="215900" y="2079977"/>
                  <a:pt x="107950" y="2288821"/>
                  <a:pt x="0" y="2497666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080000" y="2768600"/>
            <a:ext cx="3523493" cy="2616200"/>
          </a:xfrm>
          <a:custGeom>
            <a:avLst/>
            <a:gdLst>
              <a:gd name="connsiteX0" fmla="*/ 2794000 w 3523493"/>
              <a:gd name="connsiteY0" fmla="*/ 0 h 2616200"/>
              <a:gd name="connsiteX1" fmla="*/ 3225800 w 3523493"/>
              <a:gd name="connsiteY1" fmla="*/ 584200 h 2616200"/>
              <a:gd name="connsiteX2" fmla="*/ 3505200 w 3523493"/>
              <a:gd name="connsiteY2" fmla="*/ 1854200 h 2616200"/>
              <a:gd name="connsiteX3" fmla="*/ 2700867 w 3523493"/>
              <a:gd name="connsiteY3" fmla="*/ 2345267 h 2616200"/>
              <a:gd name="connsiteX4" fmla="*/ 702733 w 3523493"/>
              <a:gd name="connsiteY4" fmla="*/ 2286000 h 2616200"/>
              <a:gd name="connsiteX5" fmla="*/ 0 w 3523493"/>
              <a:gd name="connsiteY5" fmla="*/ 2616200 h 26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3493" h="2616200">
                <a:moveTo>
                  <a:pt x="2794000" y="0"/>
                </a:moveTo>
                <a:cubicBezTo>
                  <a:pt x="2950633" y="137583"/>
                  <a:pt x="3107267" y="275167"/>
                  <a:pt x="3225800" y="584200"/>
                </a:cubicBezTo>
                <a:cubicBezTo>
                  <a:pt x="3344333" y="893233"/>
                  <a:pt x="3592689" y="1560689"/>
                  <a:pt x="3505200" y="1854200"/>
                </a:cubicBezTo>
                <a:cubicBezTo>
                  <a:pt x="3417711" y="2147711"/>
                  <a:pt x="3167945" y="2273300"/>
                  <a:pt x="2700867" y="2345267"/>
                </a:cubicBezTo>
                <a:cubicBezTo>
                  <a:pt x="2233789" y="2417234"/>
                  <a:pt x="1152877" y="2240845"/>
                  <a:pt x="702733" y="2286000"/>
                </a:cubicBezTo>
                <a:cubicBezTo>
                  <a:pt x="252589" y="2331155"/>
                  <a:pt x="126294" y="2473677"/>
                  <a:pt x="0" y="2616200"/>
                </a:cubicBez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1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Hamiltonian Circuit to Hamiltonian Path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6712" y="1531625"/>
            <a:ext cx="8120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has a Hamiltonian Path </a:t>
            </a:r>
            <a:r>
              <a:rPr lang="en-US" sz="2800" dirty="0" err="1" smtClean="0"/>
              <a:t>iff</a:t>
            </a:r>
            <a:r>
              <a:rPr lang="en-US" sz="2800" dirty="0" smtClean="0"/>
              <a:t> 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has a Hamiltonian Circuit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295150" y="3133887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460305" y="426384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95150" y="426445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29995" y="426445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625460" y="3960265"/>
            <a:ext cx="3642960" cy="18079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6" idx="3"/>
            <a:endCxn id="7" idx="7"/>
          </p:cNvCxnSpPr>
          <p:nvPr/>
        </p:nvCxnSpPr>
        <p:spPr>
          <a:xfrm flipH="1">
            <a:off x="1719427" y="3393009"/>
            <a:ext cx="620181" cy="91529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4"/>
            <a:endCxn id="8" idx="0"/>
          </p:cNvCxnSpPr>
          <p:nvPr/>
        </p:nvCxnSpPr>
        <p:spPr>
          <a:xfrm>
            <a:off x="2446940" y="3437467"/>
            <a:ext cx="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9" idx="1"/>
          </p:cNvCxnSpPr>
          <p:nvPr/>
        </p:nvCxnSpPr>
        <p:spPr>
          <a:xfrm>
            <a:off x="2554272" y="3393009"/>
            <a:ext cx="620181" cy="91590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938110" y="312542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710425" y="425537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545270" y="425598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380115" y="425598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4875580" y="3951798"/>
            <a:ext cx="3642960" cy="18079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7" idx="3"/>
            <a:endCxn id="18" idx="0"/>
          </p:cNvCxnSpPr>
          <p:nvPr/>
        </p:nvCxnSpPr>
        <p:spPr>
          <a:xfrm flipH="1">
            <a:off x="5862215" y="3384542"/>
            <a:ext cx="120353" cy="87083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4"/>
            <a:endCxn id="19" idx="0"/>
          </p:cNvCxnSpPr>
          <p:nvPr/>
        </p:nvCxnSpPr>
        <p:spPr>
          <a:xfrm>
            <a:off x="6089900" y="3429000"/>
            <a:ext cx="60716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5"/>
            <a:endCxn id="20" idx="1"/>
          </p:cNvCxnSpPr>
          <p:nvPr/>
        </p:nvCxnSpPr>
        <p:spPr>
          <a:xfrm>
            <a:off x="6197232" y="3384542"/>
            <a:ext cx="1227341" cy="91590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152430" y="312542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38110" y="3121223"/>
            <a:ext cx="45537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7152430" y="3121223"/>
            <a:ext cx="455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/>
              <a:t>2</a:t>
            </a:r>
          </a:p>
        </p:txBody>
      </p:sp>
      <p:cxnSp>
        <p:nvCxnSpPr>
          <p:cNvPr id="29" name="Straight Connector 28"/>
          <p:cNvCxnSpPr>
            <a:stCxn id="25" idx="5"/>
            <a:endCxn id="20" idx="0"/>
          </p:cNvCxnSpPr>
          <p:nvPr/>
        </p:nvCxnSpPr>
        <p:spPr>
          <a:xfrm>
            <a:off x="7411552" y="3384542"/>
            <a:ext cx="120353" cy="87144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9" idx="0"/>
            <a:endCxn id="25" idx="4"/>
          </p:cNvCxnSpPr>
          <p:nvPr/>
        </p:nvCxnSpPr>
        <p:spPr>
          <a:xfrm flipV="1">
            <a:off x="6697060" y="3429000"/>
            <a:ext cx="60716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8" idx="7"/>
            <a:endCxn id="25" idx="3"/>
          </p:cNvCxnSpPr>
          <p:nvPr/>
        </p:nvCxnSpPr>
        <p:spPr>
          <a:xfrm flipV="1">
            <a:off x="5969547" y="3384542"/>
            <a:ext cx="1227341" cy="91529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179160" y="251826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911380" y="251826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39" idx="5"/>
            <a:endCxn id="17" idx="1"/>
          </p:cNvCxnSpPr>
          <p:nvPr/>
        </p:nvCxnSpPr>
        <p:spPr>
          <a:xfrm>
            <a:off x="5438282" y="2777382"/>
            <a:ext cx="544286" cy="39249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0" idx="3"/>
          </p:cNvCxnSpPr>
          <p:nvPr/>
        </p:nvCxnSpPr>
        <p:spPr>
          <a:xfrm flipV="1">
            <a:off x="7424573" y="2777382"/>
            <a:ext cx="531265" cy="410912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95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3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825750" y="3884613"/>
            <a:ext cx="1214438" cy="212407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9" name="Line 34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01950" y="4870450"/>
            <a:ext cx="2276475" cy="11382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Traveling Salesman Problem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Given a complete graph with edge weights, determine the shortest tour that includes all of the vertices (visit each vertex exactly once, and get back to the starting point)</a:t>
            </a:r>
          </a:p>
        </p:txBody>
      </p:sp>
      <p:sp>
        <p:nvSpPr>
          <p:cNvPr id="91142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74938" y="60086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Oval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40188" y="365601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54625" y="4795838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Oval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44988" y="62372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Oval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71725" y="426402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598738" y="3808413"/>
            <a:ext cx="1441450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8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22538" y="4491038"/>
            <a:ext cx="2286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9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901950" y="6161088"/>
            <a:ext cx="14430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92588" y="3884613"/>
            <a:ext cx="1062037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572000" y="5022850"/>
            <a:ext cx="7588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2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598738" y="4414838"/>
            <a:ext cx="2655887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3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598738" y="4491038"/>
            <a:ext cx="1746250" cy="174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4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116388" y="3884613"/>
            <a:ext cx="303212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5" name="Line 1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01950" y="3884613"/>
            <a:ext cx="1214438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6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901950" y="4946650"/>
            <a:ext cx="235267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7" name="Text Box 1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7563" y="53260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58" name="Text Box 2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192588" y="4870450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59" name="Text Box 2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9375" y="524986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0" name="Text Box 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81363" y="471963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61" name="Text Box 2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8150" y="380841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91162" name="Text Box 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71725" y="5099050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5</a:t>
            </a:r>
          </a:p>
        </p:txBody>
      </p:sp>
      <p:sp>
        <p:nvSpPr>
          <p:cNvPr id="91163" name="Text Box 2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57563" y="616108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4" name="Text Box 2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813175" y="43402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5" name="Text Box 2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99013" y="418782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75213" y="55546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67" name="Text Box 29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65850" y="0"/>
            <a:ext cx="2978150" cy="3460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Minimum cost tour highlighted</a:t>
            </a:r>
          </a:p>
        </p:txBody>
      </p:sp>
      <p:sp>
        <p:nvSpPr>
          <p:cNvPr id="91168" name="Line 30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495800" y="5022850"/>
            <a:ext cx="758825" cy="12144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9" name="Line 31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2598738" y="4414838"/>
            <a:ext cx="1820862" cy="182245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Line 32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2598738" y="3884613"/>
            <a:ext cx="1441450" cy="53022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1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298715" y="6251575"/>
            <a:ext cx="3243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/>
              <a:t>Find the minimum cost tour</a:t>
            </a:r>
          </a:p>
        </p:txBody>
      </p:sp>
    </p:spTree>
    <p:extLst>
      <p:ext uri="{BB962C8B-B14F-4D97-AF65-F5344CB8AC3E}">
        <p14:creationId xmlns:p14="http://schemas.microsoft.com/office/powerpoint/2010/main" val="34127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Thm:  HC &lt;</a:t>
            </a:r>
            <a:r>
              <a:rPr lang="en-US" baseline="-25000" smtClean="0"/>
              <a:t>P</a:t>
            </a:r>
            <a:r>
              <a:rPr lang="en-US" smtClean="0"/>
              <a:t> TSP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371725" y="3049588"/>
            <a:ext cx="1214438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0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67600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30367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10425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40517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54235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717002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9706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27152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83695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646462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62652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56612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endCxn id="11" idx="5"/>
          </p:cNvCxnSpPr>
          <p:nvPr/>
        </p:nvCxnSpPr>
        <p:spPr>
          <a:xfrm>
            <a:off x="1216877" y="2132351"/>
            <a:ext cx="1017846" cy="88383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45007" y="2906680"/>
            <a:ext cx="1017846" cy="88383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0" idx="6"/>
          </p:cNvCxnSpPr>
          <p:nvPr/>
        </p:nvCxnSpPr>
        <p:spPr>
          <a:xfrm>
            <a:off x="1157439" y="4681267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5331" y="3764311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214614" y="2132350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3"/>
          </p:cNvCxnSpPr>
          <p:nvPr/>
        </p:nvCxnSpPr>
        <p:spPr>
          <a:xfrm flipV="1">
            <a:off x="1056999" y="2132352"/>
            <a:ext cx="1123224" cy="2629414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5"/>
          </p:cNvCxnSpPr>
          <p:nvPr/>
        </p:nvCxnSpPr>
        <p:spPr>
          <a:xfrm flipH="1" flipV="1">
            <a:off x="1157439" y="2906680"/>
            <a:ext cx="1047192" cy="185508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3"/>
            <a:endCxn id="11" idx="3"/>
          </p:cNvCxnSpPr>
          <p:nvPr/>
        </p:nvCxnSpPr>
        <p:spPr>
          <a:xfrm flipV="1">
            <a:off x="1076941" y="3016181"/>
            <a:ext cx="996785" cy="83484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023655" y="1986995"/>
            <a:ext cx="1271495" cy="2808115"/>
            <a:chOff x="1023655" y="1986995"/>
            <a:chExt cx="1271495" cy="2808115"/>
          </a:xfrm>
        </p:grpSpPr>
        <p:sp>
          <p:nvSpPr>
            <p:cNvPr id="4" name="Oval 3"/>
            <p:cNvSpPr/>
            <p:nvPr/>
          </p:nvSpPr>
          <p:spPr>
            <a:xfrm>
              <a:off x="1080830" y="198699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043597" y="365668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023655" y="456742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053747" y="2821840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067465" y="198699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030232" y="365668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010290" y="456742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040382" y="2821840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5419482" y="3447059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367360" y="2641131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419482" y="4386716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536572" y="1757408"/>
            <a:ext cx="2564148" cy="1478743"/>
          </a:xfrm>
          <a:custGeom>
            <a:avLst/>
            <a:gdLst>
              <a:gd name="connsiteX0" fmla="*/ 9095 w 2564148"/>
              <a:gd name="connsiteY0" fmla="*/ 257659 h 1478743"/>
              <a:gd name="connsiteX1" fmla="*/ 381628 w 2564148"/>
              <a:gd name="connsiteY1" fmla="*/ 54459 h 1478743"/>
              <a:gd name="connsiteX2" fmla="*/ 1406095 w 2564148"/>
              <a:gd name="connsiteY2" fmla="*/ 62925 h 1478743"/>
              <a:gd name="connsiteX3" fmla="*/ 2168095 w 2564148"/>
              <a:gd name="connsiteY3" fmla="*/ 757192 h 1478743"/>
              <a:gd name="connsiteX4" fmla="*/ 2447495 w 2564148"/>
              <a:gd name="connsiteY4" fmla="*/ 1172059 h 1478743"/>
              <a:gd name="connsiteX5" fmla="*/ 2549095 w 2564148"/>
              <a:gd name="connsiteY5" fmla="*/ 1417592 h 1478743"/>
              <a:gd name="connsiteX6" fmla="*/ 2142695 w 2564148"/>
              <a:gd name="connsiteY6" fmla="*/ 1451459 h 1478743"/>
              <a:gd name="connsiteX7" fmla="*/ 1829428 w 2564148"/>
              <a:gd name="connsiteY7" fmla="*/ 1070459 h 1478743"/>
              <a:gd name="connsiteX8" fmla="*/ 1550028 w 2564148"/>
              <a:gd name="connsiteY8" fmla="*/ 706392 h 1478743"/>
              <a:gd name="connsiteX9" fmla="*/ 1101295 w 2564148"/>
              <a:gd name="connsiteY9" fmla="*/ 621725 h 1478743"/>
              <a:gd name="connsiteX10" fmla="*/ 483228 w 2564148"/>
              <a:gd name="connsiteY10" fmla="*/ 604792 h 1478743"/>
              <a:gd name="connsiteX11" fmla="*/ 144561 w 2564148"/>
              <a:gd name="connsiteY11" fmla="*/ 613259 h 1478743"/>
              <a:gd name="connsiteX12" fmla="*/ 9095 w 2564148"/>
              <a:gd name="connsiteY12" fmla="*/ 257659 h 14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64148" h="1478743">
                <a:moveTo>
                  <a:pt x="9095" y="257659"/>
                </a:moveTo>
                <a:cubicBezTo>
                  <a:pt x="48606" y="164526"/>
                  <a:pt x="148795" y="86915"/>
                  <a:pt x="381628" y="54459"/>
                </a:cubicBezTo>
                <a:cubicBezTo>
                  <a:pt x="614461" y="22003"/>
                  <a:pt x="1108351" y="-54197"/>
                  <a:pt x="1406095" y="62925"/>
                </a:cubicBezTo>
                <a:cubicBezTo>
                  <a:pt x="1703839" y="180047"/>
                  <a:pt x="1994528" y="572336"/>
                  <a:pt x="2168095" y="757192"/>
                </a:cubicBezTo>
                <a:cubicBezTo>
                  <a:pt x="2341662" y="942048"/>
                  <a:pt x="2383995" y="1061992"/>
                  <a:pt x="2447495" y="1172059"/>
                </a:cubicBezTo>
                <a:cubicBezTo>
                  <a:pt x="2510995" y="1282126"/>
                  <a:pt x="2599895" y="1371025"/>
                  <a:pt x="2549095" y="1417592"/>
                </a:cubicBezTo>
                <a:cubicBezTo>
                  <a:pt x="2498295" y="1464159"/>
                  <a:pt x="2262640" y="1509315"/>
                  <a:pt x="2142695" y="1451459"/>
                </a:cubicBezTo>
                <a:cubicBezTo>
                  <a:pt x="2022750" y="1393603"/>
                  <a:pt x="1928206" y="1194637"/>
                  <a:pt x="1829428" y="1070459"/>
                </a:cubicBezTo>
                <a:cubicBezTo>
                  <a:pt x="1730650" y="946281"/>
                  <a:pt x="1671383" y="781181"/>
                  <a:pt x="1550028" y="706392"/>
                </a:cubicBezTo>
                <a:cubicBezTo>
                  <a:pt x="1428673" y="631603"/>
                  <a:pt x="1279095" y="638658"/>
                  <a:pt x="1101295" y="621725"/>
                </a:cubicBezTo>
                <a:cubicBezTo>
                  <a:pt x="923495" y="604792"/>
                  <a:pt x="642684" y="606203"/>
                  <a:pt x="483228" y="604792"/>
                </a:cubicBezTo>
                <a:cubicBezTo>
                  <a:pt x="323772" y="603381"/>
                  <a:pt x="222172" y="673937"/>
                  <a:pt x="144561" y="613259"/>
                </a:cubicBezTo>
                <a:cubicBezTo>
                  <a:pt x="66950" y="552581"/>
                  <a:pt x="-30416" y="350792"/>
                  <a:pt x="9095" y="257659"/>
                </a:cubicBezTo>
                <a:close/>
              </a:path>
            </a:pathLst>
          </a:custGeom>
          <a:noFill/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324792" y="1857023"/>
            <a:ext cx="2851241" cy="2263341"/>
          </a:xfrm>
          <a:custGeom>
            <a:avLst/>
            <a:gdLst>
              <a:gd name="connsiteX0" fmla="*/ 2693141 w 2851241"/>
              <a:gd name="connsiteY0" fmla="*/ 31044 h 2263341"/>
              <a:gd name="connsiteX1" fmla="*/ 2794741 w 2851241"/>
              <a:gd name="connsiteY1" fmla="*/ 251177 h 2263341"/>
              <a:gd name="connsiteX2" fmla="*/ 1922675 w 2851241"/>
              <a:gd name="connsiteY2" fmla="*/ 1140177 h 2263341"/>
              <a:gd name="connsiteX3" fmla="*/ 364808 w 2851241"/>
              <a:gd name="connsiteY3" fmla="*/ 2232377 h 2263341"/>
              <a:gd name="connsiteX4" fmla="*/ 51541 w 2851241"/>
              <a:gd name="connsiteY4" fmla="*/ 1885244 h 2263341"/>
              <a:gd name="connsiteX5" fmla="*/ 1169141 w 2851241"/>
              <a:gd name="connsiteY5" fmla="*/ 1063977 h 2263341"/>
              <a:gd name="connsiteX6" fmla="*/ 2346008 w 2851241"/>
              <a:gd name="connsiteY6" fmla="*/ 73377 h 2263341"/>
              <a:gd name="connsiteX7" fmla="*/ 2769341 w 2851241"/>
              <a:gd name="connsiteY7" fmla="*/ 73377 h 2263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1241" h="2263341">
                <a:moveTo>
                  <a:pt x="2693141" y="31044"/>
                </a:moveTo>
                <a:cubicBezTo>
                  <a:pt x="2808146" y="48683"/>
                  <a:pt x="2923152" y="66322"/>
                  <a:pt x="2794741" y="251177"/>
                </a:cubicBezTo>
                <a:cubicBezTo>
                  <a:pt x="2666330" y="436033"/>
                  <a:pt x="2327664" y="809977"/>
                  <a:pt x="1922675" y="1140177"/>
                </a:cubicBezTo>
                <a:cubicBezTo>
                  <a:pt x="1517686" y="1470377"/>
                  <a:pt x="676664" y="2108199"/>
                  <a:pt x="364808" y="2232377"/>
                </a:cubicBezTo>
                <a:cubicBezTo>
                  <a:pt x="52952" y="2356555"/>
                  <a:pt x="-82514" y="2079977"/>
                  <a:pt x="51541" y="1885244"/>
                </a:cubicBezTo>
                <a:cubicBezTo>
                  <a:pt x="185596" y="1690511"/>
                  <a:pt x="786730" y="1365955"/>
                  <a:pt x="1169141" y="1063977"/>
                </a:cubicBezTo>
                <a:cubicBezTo>
                  <a:pt x="1551552" y="761999"/>
                  <a:pt x="2079308" y="238477"/>
                  <a:pt x="2346008" y="73377"/>
                </a:cubicBezTo>
                <a:cubicBezTo>
                  <a:pt x="2612708" y="-91723"/>
                  <a:pt x="2769341" y="73377"/>
                  <a:pt x="2769341" y="73377"/>
                </a:cubicBez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521892" y="2581550"/>
            <a:ext cx="2609913" cy="2381069"/>
          </a:xfrm>
          <a:custGeom>
            <a:avLst/>
            <a:gdLst>
              <a:gd name="connsiteX0" fmla="*/ 49175 w 2609913"/>
              <a:gd name="connsiteY0" fmla="*/ 2235983 h 2381069"/>
              <a:gd name="connsiteX1" fmla="*/ 159241 w 2609913"/>
              <a:gd name="connsiteY1" fmla="*/ 2379917 h 2381069"/>
              <a:gd name="connsiteX2" fmla="*/ 557175 w 2609913"/>
              <a:gd name="connsiteY2" fmla="*/ 2168250 h 2381069"/>
              <a:gd name="connsiteX3" fmla="*/ 1742508 w 2609913"/>
              <a:gd name="connsiteY3" fmla="*/ 1076050 h 2381069"/>
              <a:gd name="connsiteX4" fmla="*/ 2580708 w 2609913"/>
              <a:gd name="connsiteY4" fmla="*/ 280183 h 2381069"/>
              <a:gd name="connsiteX5" fmla="*/ 2369041 w 2609913"/>
              <a:gd name="connsiteY5" fmla="*/ 783 h 2381069"/>
              <a:gd name="connsiteX6" fmla="*/ 1886441 w 2609913"/>
              <a:gd name="connsiteY6" fmla="*/ 347917 h 2381069"/>
              <a:gd name="connsiteX7" fmla="*/ 904308 w 2609913"/>
              <a:gd name="connsiteY7" fmla="*/ 1219983 h 2381069"/>
              <a:gd name="connsiteX8" fmla="*/ 74575 w 2609913"/>
              <a:gd name="connsiteY8" fmla="*/ 1888850 h 2381069"/>
              <a:gd name="connsiteX9" fmla="*/ 49175 w 2609913"/>
              <a:gd name="connsiteY9" fmla="*/ 2235983 h 238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9913" h="2381069">
                <a:moveTo>
                  <a:pt x="49175" y="2235983"/>
                </a:moveTo>
                <a:cubicBezTo>
                  <a:pt x="63286" y="2317828"/>
                  <a:pt x="74574" y="2391206"/>
                  <a:pt x="159241" y="2379917"/>
                </a:cubicBezTo>
                <a:cubicBezTo>
                  <a:pt x="243908" y="2368628"/>
                  <a:pt x="293297" y="2385561"/>
                  <a:pt x="557175" y="2168250"/>
                </a:cubicBezTo>
                <a:cubicBezTo>
                  <a:pt x="821053" y="1950939"/>
                  <a:pt x="1405253" y="1390728"/>
                  <a:pt x="1742508" y="1076050"/>
                </a:cubicBezTo>
                <a:cubicBezTo>
                  <a:pt x="2079764" y="761372"/>
                  <a:pt x="2476286" y="459394"/>
                  <a:pt x="2580708" y="280183"/>
                </a:cubicBezTo>
                <a:cubicBezTo>
                  <a:pt x="2685130" y="100972"/>
                  <a:pt x="2484752" y="-10506"/>
                  <a:pt x="2369041" y="783"/>
                </a:cubicBezTo>
                <a:cubicBezTo>
                  <a:pt x="2253330" y="12072"/>
                  <a:pt x="2130563" y="144717"/>
                  <a:pt x="1886441" y="347917"/>
                </a:cubicBezTo>
                <a:cubicBezTo>
                  <a:pt x="1642319" y="551117"/>
                  <a:pt x="1206286" y="963161"/>
                  <a:pt x="904308" y="1219983"/>
                </a:cubicBezTo>
                <a:cubicBezTo>
                  <a:pt x="602330" y="1476805"/>
                  <a:pt x="217097" y="1715283"/>
                  <a:pt x="74575" y="1888850"/>
                </a:cubicBezTo>
                <a:cubicBezTo>
                  <a:pt x="-67947" y="2062417"/>
                  <a:pt x="35064" y="2154138"/>
                  <a:pt x="49175" y="2235983"/>
                </a:cubicBezTo>
                <a:close/>
              </a:path>
            </a:pathLst>
          </a:custGeom>
          <a:noFill/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614053" y="1779781"/>
            <a:ext cx="2562263" cy="3297057"/>
          </a:xfrm>
          <a:custGeom>
            <a:avLst/>
            <a:gdLst>
              <a:gd name="connsiteX0" fmla="*/ 16280 w 2562263"/>
              <a:gd name="connsiteY0" fmla="*/ 159086 h 3297057"/>
              <a:gd name="connsiteX1" fmla="*/ 490414 w 2562263"/>
              <a:gd name="connsiteY1" fmla="*/ 32086 h 3297057"/>
              <a:gd name="connsiteX2" fmla="*/ 1133880 w 2562263"/>
              <a:gd name="connsiteY2" fmla="*/ 743286 h 3297057"/>
              <a:gd name="connsiteX3" fmla="*/ 1574147 w 2562263"/>
              <a:gd name="connsiteY3" fmla="*/ 1081952 h 3297057"/>
              <a:gd name="connsiteX4" fmla="*/ 1743480 w 2562263"/>
              <a:gd name="connsiteY4" fmla="*/ 1776219 h 3297057"/>
              <a:gd name="connsiteX5" fmla="*/ 2446214 w 2562263"/>
              <a:gd name="connsiteY5" fmla="*/ 2766819 h 3297057"/>
              <a:gd name="connsiteX6" fmla="*/ 2530880 w 2562263"/>
              <a:gd name="connsiteY6" fmla="*/ 3173219 h 3297057"/>
              <a:gd name="connsiteX7" fmla="*/ 2124480 w 2562263"/>
              <a:gd name="connsiteY7" fmla="*/ 3266352 h 3297057"/>
              <a:gd name="connsiteX8" fmla="*/ 1709614 w 2562263"/>
              <a:gd name="connsiteY8" fmla="*/ 2699086 h 3297057"/>
              <a:gd name="connsiteX9" fmla="*/ 1413280 w 2562263"/>
              <a:gd name="connsiteY9" fmla="*/ 1615352 h 3297057"/>
              <a:gd name="connsiteX10" fmla="*/ 973014 w 2562263"/>
              <a:gd name="connsiteY10" fmla="*/ 1293619 h 3297057"/>
              <a:gd name="connsiteX11" fmla="*/ 769814 w 2562263"/>
              <a:gd name="connsiteY11" fmla="*/ 819486 h 3297057"/>
              <a:gd name="connsiteX12" fmla="*/ 168680 w 2562263"/>
              <a:gd name="connsiteY12" fmla="*/ 489286 h 3297057"/>
              <a:gd name="connsiteX13" fmla="*/ 16280 w 2562263"/>
              <a:gd name="connsiteY13" fmla="*/ 159086 h 329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62263" h="3297057">
                <a:moveTo>
                  <a:pt x="16280" y="159086"/>
                </a:moveTo>
                <a:cubicBezTo>
                  <a:pt x="69902" y="82886"/>
                  <a:pt x="304147" y="-65281"/>
                  <a:pt x="490414" y="32086"/>
                </a:cubicBezTo>
                <a:cubicBezTo>
                  <a:pt x="676681" y="129453"/>
                  <a:pt x="953258" y="568308"/>
                  <a:pt x="1133880" y="743286"/>
                </a:cubicBezTo>
                <a:cubicBezTo>
                  <a:pt x="1314502" y="918264"/>
                  <a:pt x="1472547" y="909797"/>
                  <a:pt x="1574147" y="1081952"/>
                </a:cubicBezTo>
                <a:cubicBezTo>
                  <a:pt x="1675747" y="1254107"/>
                  <a:pt x="1598136" y="1495408"/>
                  <a:pt x="1743480" y="1776219"/>
                </a:cubicBezTo>
                <a:cubicBezTo>
                  <a:pt x="1888824" y="2057030"/>
                  <a:pt x="2314981" y="2533986"/>
                  <a:pt x="2446214" y="2766819"/>
                </a:cubicBezTo>
                <a:cubicBezTo>
                  <a:pt x="2577447" y="2999652"/>
                  <a:pt x="2584502" y="3089964"/>
                  <a:pt x="2530880" y="3173219"/>
                </a:cubicBezTo>
                <a:cubicBezTo>
                  <a:pt x="2477258" y="3256474"/>
                  <a:pt x="2261358" y="3345374"/>
                  <a:pt x="2124480" y="3266352"/>
                </a:cubicBezTo>
                <a:cubicBezTo>
                  <a:pt x="1987602" y="3187330"/>
                  <a:pt x="1828147" y="2974253"/>
                  <a:pt x="1709614" y="2699086"/>
                </a:cubicBezTo>
                <a:cubicBezTo>
                  <a:pt x="1591081" y="2423919"/>
                  <a:pt x="1536047" y="1849597"/>
                  <a:pt x="1413280" y="1615352"/>
                </a:cubicBezTo>
                <a:cubicBezTo>
                  <a:pt x="1290513" y="1381108"/>
                  <a:pt x="1080258" y="1426263"/>
                  <a:pt x="973014" y="1293619"/>
                </a:cubicBezTo>
                <a:cubicBezTo>
                  <a:pt x="865770" y="1160975"/>
                  <a:pt x="903870" y="953541"/>
                  <a:pt x="769814" y="819486"/>
                </a:cubicBezTo>
                <a:cubicBezTo>
                  <a:pt x="635758" y="685431"/>
                  <a:pt x="288624" y="599353"/>
                  <a:pt x="168680" y="489286"/>
                </a:cubicBezTo>
                <a:cubicBezTo>
                  <a:pt x="48736" y="379219"/>
                  <a:pt x="-37342" y="235286"/>
                  <a:pt x="16280" y="159086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ysDot"/>
              </a:ln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9565" y="5326375"/>
            <a:ext cx="235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dimensional matching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727590" y="5335683"/>
            <a:ext cx="235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dimensional matching (3DM)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3-SAT &lt;</a:t>
            </a:r>
            <a:r>
              <a:rPr lang="en-US" baseline="-25000" dirty="0" smtClean="0"/>
              <a:t>P</a:t>
            </a:r>
            <a:r>
              <a:rPr lang="en-US" dirty="0" smtClean="0"/>
              <a:t> 3DM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53145" y="297363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87991" y="2518260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87990" y="3542843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50520" y="2518260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50519" y="3542843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19255" y="43397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19255" y="175931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85365" y="297363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20572" y="1573481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5400000">
            <a:off x="2475930" y="2486091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6200000">
            <a:off x="502660" y="251242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0800000">
            <a:off x="1490524" y="3429000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446940" y="4228871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74228" y="183520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25460" y="2635076"/>
            <a:ext cx="320922" cy="338554"/>
            <a:chOff x="6089900" y="2518260"/>
            <a:chExt cx="320922" cy="338554"/>
          </a:xfrm>
        </p:grpSpPr>
        <p:sp>
          <p:nvSpPr>
            <p:cNvPr id="18" name="TextBox 17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737155" y="2710971"/>
            <a:ext cx="320922" cy="338554"/>
            <a:chOff x="6089900" y="2518260"/>
            <a:chExt cx="320922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5465398" y="293177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300244" y="2476404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300243" y="3500987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362773" y="2476404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62772" y="3500987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831508" y="429788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831508" y="171745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197618" y="293177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132825" y="153162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5400000">
            <a:off x="7088183" y="244423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14913" y="2470569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0800000">
            <a:off x="6102777" y="3387144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059193" y="418701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586481" y="1793349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5237713" y="2593220"/>
            <a:ext cx="320922" cy="338554"/>
            <a:chOff x="6089900" y="2518260"/>
            <a:chExt cx="320922" cy="338554"/>
          </a:xfrm>
        </p:grpSpPr>
        <p:sp>
          <p:nvSpPr>
            <p:cNvPr id="49" name="TextBox 48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8349408" y="2669115"/>
            <a:ext cx="320922" cy="338554"/>
            <a:chOff x="6089900" y="2518260"/>
            <a:chExt cx="320922" cy="338554"/>
          </a:xfrm>
        </p:grpSpPr>
        <p:sp>
          <p:nvSpPr>
            <p:cNvPr id="52" name="TextBox 5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149058" y="5805815"/>
            <a:ext cx="311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Truth Setting Gadget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1845452" y="5108913"/>
            <a:ext cx="922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True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475322" y="5120893"/>
            <a:ext cx="922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4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NP Completeness:</a:t>
            </a:r>
            <a:br>
              <a:rPr lang="en-US" dirty="0" smtClean="0"/>
            </a:br>
            <a:r>
              <a:rPr lang="en-US" dirty="0" smtClean="0"/>
              <a:t>The story so far</a:t>
            </a:r>
          </a:p>
        </p:txBody>
      </p:sp>
      <p:pic>
        <p:nvPicPr>
          <p:cNvPr id="6" name="Picture 2" descr="http://news.utoronto.ca/sites/default/files/Cook-NSERC-13-2-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65" y="3542842"/>
            <a:ext cx="3073748" cy="204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1612096" y="2594155"/>
            <a:ext cx="2428640" cy="83484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Circuit Satisfiability is NP-Complete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&lt;</a:t>
            </a:r>
            <a:r>
              <a:rPr lang="en-US" baseline="-25000" dirty="0"/>
              <a:t>P</a:t>
            </a:r>
            <a:r>
              <a:rPr lang="en-US" dirty="0"/>
              <a:t> 3DM</a:t>
            </a:r>
          </a:p>
        </p:txBody>
      </p:sp>
      <p:sp>
        <p:nvSpPr>
          <p:cNvPr id="4" name="Oval 3"/>
          <p:cNvSpPr/>
          <p:nvPr/>
        </p:nvSpPr>
        <p:spPr>
          <a:xfrm>
            <a:off x="1411120" y="2038345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73650" y="2059916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6275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18280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73253" y="380847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15468" y="3808475"/>
            <a:ext cx="320922" cy="338554"/>
            <a:chOff x="6089900" y="2518260"/>
            <a:chExt cx="320922" cy="338554"/>
          </a:xfrm>
        </p:grpSpPr>
        <p:sp>
          <p:nvSpPr>
            <p:cNvPr id="12" name="TextBox 1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3553522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08495" y="380847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245985" y="1793628"/>
            <a:ext cx="2907853" cy="2484545"/>
          </a:xfrm>
          <a:custGeom>
            <a:avLst/>
            <a:gdLst>
              <a:gd name="connsiteX0" fmla="*/ 1094962 w 2907853"/>
              <a:gd name="connsiteY0" fmla="*/ 119839 h 2484545"/>
              <a:gd name="connsiteX1" fmla="*/ 2458095 w 2907853"/>
              <a:gd name="connsiteY1" fmla="*/ 128305 h 2484545"/>
              <a:gd name="connsiteX2" fmla="*/ 2762895 w 2907853"/>
              <a:gd name="connsiteY2" fmla="*/ 619372 h 2484545"/>
              <a:gd name="connsiteX3" fmla="*/ 307562 w 2907853"/>
              <a:gd name="connsiteY3" fmla="*/ 2465105 h 2484545"/>
              <a:gd name="connsiteX4" fmla="*/ 121295 w 2907853"/>
              <a:gd name="connsiteY4" fmla="*/ 1499905 h 2484545"/>
              <a:gd name="connsiteX5" fmla="*/ 1094962 w 2907853"/>
              <a:gd name="connsiteY5" fmla="*/ 119839 h 248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7853" h="2484545">
                <a:moveTo>
                  <a:pt x="1094962" y="119839"/>
                </a:moveTo>
                <a:cubicBezTo>
                  <a:pt x="1484429" y="-108761"/>
                  <a:pt x="2180106" y="45049"/>
                  <a:pt x="2458095" y="128305"/>
                </a:cubicBezTo>
                <a:cubicBezTo>
                  <a:pt x="2736084" y="211561"/>
                  <a:pt x="3121317" y="229905"/>
                  <a:pt x="2762895" y="619372"/>
                </a:cubicBezTo>
                <a:cubicBezTo>
                  <a:pt x="2404473" y="1008839"/>
                  <a:pt x="747829" y="2318350"/>
                  <a:pt x="307562" y="2465105"/>
                </a:cubicBezTo>
                <a:cubicBezTo>
                  <a:pt x="-132705" y="2611860"/>
                  <a:pt x="-8527" y="1892194"/>
                  <a:pt x="121295" y="1499905"/>
                </a:cubicBezTo>
                <a:cubicBezTo>
                  <a:pt x="251117" y="1107616"/>
                  <a:pt x="705495" y="348439"/>
                  <a:pt x="1094962" y="119839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282637" y="1877914"/>
            <a:ext cx="2786679" cy="2221928"/>
          </a:xfrm>
          <a:custGeom>
            <a:avLst/>
            <a:gdLst>
              <a:gd name="connsiteX0" fmla="*/ 2589843 w 2786679"/>
              <a:gd name="connsiteY0" fmla="*/ 2194553 h 2221928"/>
              <a:gd name="connsiteX1" fmla="*/ 2716843 w 2786679"/>
              <a:gd name="connsiteY1" fmla="*/ 1669619 h 2221928"/>
              <a:gd name="connsiteX2" fmla="*/ 1607710 w 2786679"/>
              <a:gd name="connsiteY2" fmla="*/ 196419 h 2221928"/>
              <a:gd name="connsiteX3" fmla="*/ 15976 w 2786679"/>
              <a:gd name="connsiteY3" fmla="*/ 128686 h 2221928"/>
              <a:gd name="connsiteX4" fmla="*/ 854176 w 2786679"/>
              <a:gd name="connsiteY4" fmla="*/ 1246286 h 2221928"/>
              <a:gd name="connsiteX5" fmla="*/ 1920976 w 2786679"/>
              <a:gd name="connsiteY5" fmla="*/ 2050619 h 2221928"/>
              <a:gd name="connsiteX6" fmla="*/ 2589843 w 2786679"/>
              <a:gd name="connsiteY6" fmla="*/ 2194553 h 222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6679" h="2221928">
                <a:moveTo>
                  <a:pt x="2589843" y="2194553"/>
                </a:moveTo>
                <a:cubicBezTo>
                  <a:pt x="2722487" y="2131053"/>
                  <a:pt x="2880532" y="2002641"/>
                  <a:pt x="2716843" y="1669619"/>
                </a:cubicBezTo>
                <a:cubicBezTo>
                  <a:pt x="2553154" y="1336597"/>
                  <a:pt x="2057855" y="453241"/>
                  <a:pt x="1607710" y="196419"/>
                </a:cubicBezTo>
                <a:cubicBezTo>
                  <a:pt x="1157565" y="-60403"/>
                  <a:pt x="141565" y="-46292"/>
                  <a:pt x="15976" y="128686"/>
                </a:cubicBezTo>
                <a:cubicBezTo>
                  <a:pt x="-109613" y="303664"/>
                  <a:pt x="536676" y="925964"/>
                  <a:pt x="854176" y="1246286"/>
                </a:cubicBezTo>
                <a:cubicBezTo>
                  <a:pt x="1171676" y="1566608"/>
                  <a:pt x="1630287" y="1889752"/>
                  <a:pt x="1920976" y="2050619"/>
                </a:cubicBezTo>
                <a:cubicBezTo>
                  <a:pt x="2211665" y="2211486"/>
                  <a:pt x="2457199" y="2258053"/>
                  <a:pt x="2589843" y="2194553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192937" y="1752200"/>
            <a:ext cx="1747627" cy="2541398"/>
          </a:xfrm>
          <a:custGeom>
            <a:avLst/>
            <a:gdLst>
              <a:gd name="connsiteX0" fmla="*/ 969276 w 1747627"/>
              <a:gd name="connsiteY0" fmla="*/ 2472667 h 2541398"/>
              <a:gd name="connsiteX1" fmla="*/ 1663543 w 1747627"/>
              <a:gd name="connsiteY1" fmla="*/ 1228067 h 2541398"/>
              <a:gd name="connsiteX2" fmla="*/ 1561943 w 1747627"/>
              <a:gd name="connsiteY2" fmla="*/ 288267 h 2541398"/>
              <a:gd name="connsiteX3" fmla="*/ 105676 w 1747627"/>
              <a:gd name="connsiteY3" fmla="*/ 68133 h 2541398"/>
              <a:gd name="connsiteX4" fmla="*/ 164943 w 1747627"/>
              <a:gd name="connsiteY4" fmla="*/ 1355067 h 2541398"/>
              <a:gd name="connsiteX5" fmla="*/ 579810 w 1747627"/>
              <a:gd name="connsiteY5" fmla="*/ 2269467 h 2541398"/>
              <a:gd name="connsiteX6" fmla="*/ 969276 w 1747627"/>
              <a:gd name="connsiteY6" fmla="*/ 2472667 h 254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7627" h="2541398">
                <a:moveTo>
                  <a:pt x="969276" y="2472667"/>
                </a:moveTo>
                <a:cubicBezTo>
                  <a:pt x="1149898" y="2299100"/>
                  <a:pt x="1564765" y="1592134"/>
                  <a:pt x="1663543" y="1228067"/>
                </a:cubicBezTo>
                <a:cubicBezTo>
                  <a:pt x="1762321" y="864000"/>
                  <a:pt x="1821587" y="481589"/>
                  <a:pt x="1561943" y="288267"/>
                </a:cubicBezTo>
                <a:cubicBezTo>
                  <a:pt x="1302299" y="94945"/>
                  <a:pt x="338509" y="-109667"/>
                  <a:pt x="105676" y="68133"/>
                </a:cubicBezTo>
                <a:cubicBezTo>
                  <a:pt x="-127157" y="245933"/>
                  <a:pt x="85921" y="988178"/>
                  <a:pt x="164943" y="1355067"/>
                </a:cubicBezTo>
                <a:cubicBezTo>
                  <a:pt x="243965" y="1721956"/>
                  <a:pt x="444343" y="2080378"/>
                  <a:pt x="579810" y="2269467"/>
                </a:cubicBezTo>
                <a:cubicBezTo>
                  <a:pt x="715277" y="2458556"/>
                  <a:pt x="788654" y="2646234"/>
                  <a:pt x="969276" y="2472667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9565" y="5098690"/>
            <a:ext cx="3216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Clause gadget for (X OR Y OR Z)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371045" y="5174585"/>
            <a:ext cx="1138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393480" y="2745945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52430" y="2767516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772955" y="3872157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38110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482740" y="289773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862215" y="191110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000640" y="168341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835485" y="236647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839755" y="35807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482740" y="5022795"/>
            <a:ext cx="2884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Garbage Collection Gadget (Many copies)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623910" y="1750149"/>
            <a:ext cx="1968450" cy="1385122"/>
          </a:xfrm>
          <a:custGeom>
            <a:avLst/>
            <a:gdLst>
              <a:gd name="connsiteX0" fmla="*/ 141890 w 1968450"/>
              <a:gd name="connsiteY0" fmla="*/ 10918 h 1385122"/>
              <a:gd name="connsiteX1" fmla="*/ 23357 w 1968450"/>
              <a:gd name="connsiteY1" fmla="*/ 298784 h 1385122"/>
              <a:gd name="connsiteX2" fmla="*/ 539823 w 1968450"/>
              <a:gd name="connsiteY2" fmla="*/ 1179318 h 1385122"/>
              <a:gd name="connsiteX3" fmla="*/ 1318757 w 1968450"/>
              <a:gd name="connsiteY3" fmla="*/ 1382518 h 1385122"/>
              <a:gd name="connsiteX4" fmla="*/ 1919890 w 1968450"/>
              <a:gd name="connsiteY4" fmla="*/ 1263984 h 1385122"/>
              <a:gd name="connsiteX5" fmla="*/ 1784423 w 1968450"/>
              <a:gd name="connsiteY5" fmla="*/ 849118 h 1385122"/>
              <a:gd name="connsiteX6" fmla="*/ 616023 w 1968450"/>
              <a:gd name="connsiteY6" fmla="*/ 137918 h 1385122"/>
              <a:gd name="connsiteX7" fmla="*/ 141890 w 1968450"/>
              <a:gd name="connsiteY7" fmla="*/ 10918 h 138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8450" h="1385122">
                <a:moveTo>
                  <a:pt x="141890" y="10918"/>
                </a:moveTo>
                <a:cubicBezTo>
                  <a:pt x="43112" y="37729"/>
                  <a:pt x="-42965" y="104051"/>
                  <a:pt x="23357" y="298784"/>
                </a:cubicBezTo>
                <a:cubicBezTo>
                  <a:pt x="89679" y="493517"/>
                  <a:pt x="323923" y="998696"/>
                  <a:pt x="539823" y="1179318"/>
                </a:cubicBezTo>
                <a:cubicBezTo>
                  <a:pt x="755723" y="1359940"/>
                  <a:pt x="1088746" y="1368407"/>
                  <a:pt x="1318757" y="1382518"/>
                </a:cubicBezTo>
                <a:cubicBezTo>
                  <a:pt x="1548768" y="1396629"/>
                  <a:pt x="1842279" y="1352884"/>
                  <a:pt x="1919890" y="1263984"/>
                </a:cubicBezTo>
                <a:cubicBezTo>
                  <a:pt x="1997501" y="1175084"/>
                  <a:pt x="2001734" y="1036796"/>
                  <a:pt x="1784423" y="849118"/>
                </a:cubicBezTo>
                <a:cubicBezTo>
                  <a:pt x="1567112" y="661440"/>
                  <a:pt x="895423" y="276207"/>
                  <a:pt x="616023" y="137918"/>
                </a:cubicBezTo>
                <a:cubicBezTo>
                  <a:pt x="336623" y="-371"/>
                  <a:pt x="240668" y="-15893"/>
                  <a:pt x="141890" y="10918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281865" y="1551804"/>
            <a:ext cx="1260102" cy="1635014"/>
          </a:xfrm>
          <a:custGeom>
            <a:avLst/>
            <a:gdLst>
              <a:gd name="connsiteX0" fmla="*/ 948668 w 1260102"/>
              <a:gd name="connsiteY0" fmla="*/ 6063 h 1635014"/>
              <a:gd name="connsiteX1" fmla="*/ 1084135 w 1260102"/>
              <a:gd name="connsiteY1" fmla="*/ 310863 h 1635014"/>
              <a:gd name="connsiteX2" fmla="*/ 1245002 w 1260102"/>
              <a:gd name="connsiteY2" fmla="*/ 1335329 h 1635014"/>
              <a:gd name="connsiteX3" fmla="*/ 677735 w 1260102"/>
              <a:gd name="connsiteY3" fmla="*/ 1631663 h 1635014"/>
              <a:gd name="connsiteX4" fmla="*/ 402 w 1260102"/>
              <a:gd name="connsiteY4" fmla="*/ 1403063 h 1635014"/>
              <a:gd name="connsiteX5" fmla="*/ 584602 w 1260102"/>
              <a:gd name="connsiteY5" fmla="*/ 217729 h 1635014"/>
              <a:gd name="connsiteX6" fmla="*/ 948668 w 1260102"/>
              <a:gd name="connsiteY6" fmla="*/ 6063 h 163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0102" h="1635014">
                <a:moveTo>
                  <a:pt x="948668" y="6063"/>
                </a:moveTo>
                <a:cubicBezTo>
                  <a:pt x="1031923" y="21585"/>
                  <a:pt x="1034746" y="89319"/>
                  <a:pt x="1084135" y="310863"/>
                </a:cubicBezTo>
                <a:cubicBezTo>
                  <a:pt x="1133524" y="532407"/>
                  <a:pt x="1312735" y="1115196"/>
                  <a:pt x="1245002" y="1335329"/>
                </a:cubicBezTo>
                <a:cubicBezTo>
                  <a:pt x="1177269" y="1555462"/>
                  <a:pt x="885168" y="1620374"/>
                  <a:pt x="677735" y="1631663"/>
                </a:cubicBezTo>
                <a:cubicBezTo>
                  <a:pt x="470302" y="1642952"/>
                  <a:pt x="15924" y="1638719"/>
                  <a:pt x="402" y="1403063"/>
                </a:cubicBezTo>
                <a:cubicBezTo>
                  <a:pt x="-15120" y="1167407"/>
                  <a:pt x="422324" y="447740"/>
                  <a:pt x="584602" y="217729"/>
                </a:cubicBezTo>
                <a:cubicBezTo>
                  <a:pt x="746880" y="-12282"/>
                  <a:pt x="865413" y="-9459"/>
                  <a:pt x="948668" y="6063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199957" y="2284411"/>
            <a:ext cx="2040503" cy="893672"/>
          </a:xfrm>
          <a:custGeom>
            <a:avLst/>
            <a:gdLst>
              <a:gd name="connsiteX0" fmla="*/ 1978843 w 2040503"/>
              <a:gd name="connsiteY0" fmla="*/ 35456 h 893672"/>
              <a:gd name="connsiteX1" fmla="*/ 1936510 w 2040503"/>
              <a:gd name="connsiteY1" fmla="*/ 314856 h 893672"/>
              <a:gd name="connsiteX2" fmla="*/ 1140643 w 2040503"/>
              <a:gd name="connsiteY2" fmla="*/ 865189 h 893672"/>
              <a:gd name="connsiteX3" fmla="*/ 107710 w 2040503"/>
              <a:gd name="connsiteY3" fmla="*/ 763589 h 893672"/>
              <a:gd name="connsiteX4" fmla="*/ 183910 w 2040503"/>
              <a:gd name="connsiteY4" fmla="*/ 323322 h 893672"/>
              <a:gd name="connsiteX5" fmla="*/ 1453910 w 2040503"/>
              <a:gd name="connsiteY5" fmla="*/ 35456 h 893672"/>
              <a:gd name="connsiteX6" fmla="*/ 1978843 w 2040503"/>
              <a:gd name="connsiteY6" fmla="*/ 35456 h 89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0503" h="893672">
                <a:moveTo>
                  <a:pt x="1978843" y="35456"/>
                </a:moveTo>
                <a:cubicBezTo>
                  <a:pt x="2059276" y="82023"/>
                  <a:pt x="2076210" y="176567"/>
                  <a:pt x="1936510" y="314856"/>
                </a:cubicBezTo>
                <a:cubicBezTo>
                  <a:pt x="1796810" y="453145"/>
                  <a:pt x="1445443" y="790400"/>
                  <a:pt x="1140643" y="865189"/>
                </a:cubicBezTo>
                <a:cubicBezTo>
                  <a:pt x="835843" y="939978"/>
                  <a:pt x="267165" y="853900"/>
                  <a:pt x="107710" y="763589"/>
                </a:cubicBezTo>
                <a:cubicBezTo>
                  <a:pt x="-51745" y="673278"/>
                  <a:pt x="-40457" y="444678"/>
                  <a:pt x="183910" y="323322"/>
                </a:cubicBezTo>
                <a:cubicBezTo>
                  <a:pt x="408277" y="201967"/>
                  <a:pt x="1149110" y="83434"/>
                  <a:pt x="1453910" y="35456"/>
                </a:cubicBezTo>
                <a:cubicBezTo>
                  <a:pt x="1758710" y="-12522"/>
                  <a:pt x="1898410" y="-11111"/>
                  <a:pt x="1978843" y="35456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222626" y="2578802"/>
            <a:ext cx="2006853" cy="1297401"/>
          </a:xfrm>
          <a:custGeom>
            <a:avLst/>
            <a:gdLst>
              <a:gd name="connsiteX0" fmla="*/ 1956174 w 2006853"/>
              <a:gd name="connsiteY0" fmla="*/ 1273531 h 1297401"/>
              <a:gd name="connsiteX1" fmla="*/ 1896907 w 2006853"/>
              <a:gd name="connsiteY1" fmla="*/ 833265 h 1297401"/>
              <a:gd name="connsiteX2" fmla="*/ 1253441 w 2006853"/>
              <a:gd name="connsiteY2" fmla="*/ 215198 h 1297401"/>
              <a:gd name="connsiteX3" fmla="*/ 779307 w 2006853"/>
              <a:gd name="connsiteY3" fmla="*/ 3531 h 1297401"/>
              <a:gd name="connsiteX4" fmla="*/ 25774 w 2006853"/>
              <a:gd name="connsiteY4" fmla="*/ 130531 h 1297401"/>
              <a:gd name="connsiteX5" fmla="*/ 288241 w 2006853"/>
              <a:gd name="connsiteY5" fmla="*/ 697798 h 1297401"/>
              <a:gd name="connsiteX6" fmla="*/ 1371974 w 2006853"/>
              <a:gd name="connsiteY6" fmla="*/ 1180398 h 1297401"/>
              <a:gd name="connsiteX7" fmla="*/ 1956174 w 2006853"/>
              <a:gd name="connsiteY7" fmla="*/ 1273531 h 129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6853" h="1297401">
                <a:moveTo>
                  <a:pt x="1956174" y="1273531"/>
                </a:moveTo>
                <a:cubicBezTo>
                  <a:pt x="2043663" y="1215676"/>
                  <a:pt x="2014029" y="1009654"/>
                  <a:pt x="1896907" y="833265"/>
                </a:cubicBezTo>
                <a:cubicBezTo>
                  <a:pt x="1779785" y="656876"/>
                  <a:pt x="1439708" y="353487"/>
                  <a:pt x="1253441" y="215198"/>
                </a:cubicBezTo>
                <a:cubicBezTo>
                  <a:pt x="1067174" y="76909"/>
                  <a:pt x="983918" y="17642"/>
                  <a:pt x="779307" y="3531"/>
                </a:cubicBezTo>
                <a:cubicBezTo>
                  <a:pt x="574696" y="-10580"/>
                  <a:pt x="107618" y="14820"/>
                  <a:pt x="25774" y="130531"/>
                </a:cubicBezTo>
                <a:cubicBezTo>
                  <a:pt x="-56070" y="246242"/>
                  <a:pt x="63874" y="522820"/>
                  <a:pt x="288241" y="697798"/>
                </a:cubicBezTo>
                <a:cubicBezTo>
                  <a:pt x="512608" y="872776"/>
                  <a:pt x="1092574" y="1083031"/>
                  <a:pt x="1371974" y="1180398"/>
                </a:cubicBezTo>
                <a:cubicBezTo>
                  <a:pt x="1651374" y="1277765"/>
                  <a:pt x="1868685" y="1331386"/>
                  <a:pt x="1956174" y="1273531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178725" y="2580940"/>
            <a:ext cx="2483469" cy="636867"/>
          </a:xfrm>
          <a:custGeom>
            <a:avLst/>
            <a:gdLst>
              <a:gd name="connsiteX0" fmla="*/ 96008 w 2483469"/>
              <a:gd name="connsiteY0" fmla="*/ 399327 h 636867"/>
              <a:gd name="connsiteX1" fmla="*/ 180675 w 2483469"/>
              <a:gd name="connsiteY1" fmla="*/ 602527 h 636867"/>
              <a:gd name="connsiteX2" fmla="*/ 1112008 w 2483469"/>
              <a:gd name="connsiteY2" fmla="*/ 619460 h 636867"/>
              <a:gd name="connsiteX3" fmla="*/ 2398942 w 2483469"/>
              <a:gd name="connsiteY3" fmla="*/ 424727 h 636867"/>
              <a:gd name="connsiteX4" fmla="*/ 2238075 w 2483469"/>
              <a:gd name="connsiteY4" fmla="*/ 102993 h 636867"/>
              <a:gd name="connsiteX5" fmla="*/ 1247475 w 2483469"/>
              <a:gd name="connsiteY5" fmla="*/ 18327 h 636867"/>
              <a:gd name="connsiteX6" fmla="*/ 96008 w 2483469"/>
              <a:gd name="connsiteY6" fmla="*/ 399327 h 63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3469" h="636867">
                <a:moveTo>
                  <a:pt x="96008" y="399327"/>
                </a:moveTo>
                <a:cubicBezTo>
                  <a:pt x="-81792" y="496694"/>
                  <a:pt x="11342" y="565838"/>
                  <a:pt x="180675" y="602527"/>
                </a:cubicBezTo>
                <a:cubicBezTo>
                  <a:pt x="350008" y="639216"/>
                  <a:pt x="742297" y="649093"/>
                  <a:pt x="1112008" y="619460"/>
                </a:cubicBezTo>
                <a:cubicBezTo>
                  <a:pt x="1481719" y="589827"/>
                  <a:pt x="2211264" y="510805"/>
                  <a:pt x="2398942" y="424727"/>
                </a:cubicBezTo>
                <a:cubicBezTo>
                  <a:pt x="2586620" y="338649"/>
                  <a:pt x="2429986" y="170726"/>
                  <a:pt x="2238075" y="102993"/>
                </a:cubicBezTo>
                <a:cubicBezTo>
                  <a:pt x="2046164" y="35260"/>
                  <a:pt x="1607308" y="-33884"/>
                  <a:pt x="1247475" y="18327"/>
                </a:cubicBezTo>
                <a:cubicBezTo>
                  <a:pt x="887642" y="70538"/>
                  <a:pt x="273808" y="301960"/>
                  <a:pt x="96008" y="399327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883544" y="2570108"/>
            <a:ext cx="1700875" cy="1542119"/>
          </a:xfrm>
          <a:custGeom>
            <a:avLst/>
            <a:gdLst>
              <a:gd name="connsiteX0" fmla="*/ 26189 w 1700875"/>
              <a:gd name="connsiteY0" fmla="*/ 1493892 h 1542119"/>
              <a:gd name="connsiteX1" fmla="*/ 449523 w 1700875"/>
              <a:gd name="connsiteY1" fmla="*/ 1366892 h 1542119"/>
              <a:gd name="connsiteX2" fmla="*/ 1660256 w 1700875"/>
              <a:gd name="connsiteY2" fmla="*/ 359359 h 1542119"/>
              <a:gd name="connsiteX3" fmla="*/ 1330056 w 1700875"/>
              <a:gd name="connsiteY3" fmla="*/ 54559 h 1542119"/>
              <a:gd name="connsiteX4" fmla="*/ 500323 w 1700875"/>
              <a:gd name="connsiteY4" fmla="*/ 79959 h 1542119"/>
              <a:gd name="connsiteX5" fmla="*/ 93923 w 1700875"/>
              <a:gd name="connsiteY5" fmla="*/ 841959 h 1542119"/>
              <a:gd name="connsiteX6" fmla="*/ 26189 w 1700875"/>
              <a:gd name="connsiteY6" fmla="*/ 1493892 h 154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0875" h="1542119">
                <a:moveTo>
                  <a:pt x="26189" y="1493892"/>
                </a:moveTo>
                <a:cubicBezTo>
                  <a:pt x="85456" y="1581381"/>
                  <a:pt x="177179" y="1555981"/>
                  <a:pt x="449523" y="1366892"/>
                </a:cubicBezTo>
                <a:cubicBezTo>
                  <a:pt x="721867" y="1177803"/>
                  <a:pt x="1513501" y="578081"/>
                  <a:pt x="1660256" y="359359"/>
                </a:cubicBezTo>
                <a:cubicBezTo>
                  <a:pt x="1807011" y="140637"/>
                  <a:pt x="1523378" y="101126"/>
                  <a:pt x="1330056" y="54559"/>
                </a:cubicBezTo>
                <a:cubicBezTo>
                  <a:pt x="1136734" y="7992"/>
                  <a:pt x="706345" y="-51274"/>
                  <a:pt x="500323" y="79959"/>
                </a:cubicBezTo>
                <a:cubicBezTo>
                  <a:pt x="294301" y="211192"/>
                  <a:pt x="171534" y="606303"/>
                  <a:pt x="93923" y="841959"/>
                </a:cubicBezTo>
                <a:cubicBezTo>
                  <a:pt x="16312" y="1077614"/>
                  <a:pt x="-33078" y="1406403"/>
                  <a:pt x="26189" y="1493892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271223" y="2583688"/>
            <a:ext cx="1320583" cy="1752109"/>
          </a:xfrm>
          <a:custGeom>
            <a:avLst/>
            <a:gdLst>
              <a:gd name="connsiteX0" fmla="*/ 671444 w 1320583"/>
              <a:gd name="connsiteY0" fmla="*/ 1751245 h 1752109"/>
              <a:gd name="connsiteX1" fmla="*/ 1137110 w 1320583"/>
              <a:gd name="connsiteY1" fmla="*/ 870712 h 1752109"/>
              <a:gd name="connsiteX2" fmla="*/ 1247177 w 1320583"/>
              <a:gd name="connsiteY2" fmla="*/ 134112 h 1752109"/>
              <a:gd name="connsiteX3" fmla="*/ 61844 w 1320583"/>
              <a:gd name="connsiteY3" fmla="*/ 83312 h 1752109"/>
              <a:gd name="connsiteX4" fmla="*/ 222710 w 1320583"/>
              <a:gd name="connsiteY4" fmla="*/ 1014645 h 1752109"/>
              <a:gd name="connsiteX5" fmla="*/ 671444 w 1320583"/>
              <a:gd name="connsiteY5" fmla="*/ 1751245 h 175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583" h="1752109">
                <a:moveTo>
                  <a:pt x="671444" y="1751245"/>
                </a:moveTo>
                <a:cubicBezTo>
                  <a:pt x="823844" y="1727256"/>
                  <a:pt x="1041155" y="1140234"/>
                  <a:pt x="1137110" y="870712"/>
                </a:cubicBezTo>
                <a:cubicBezTo>
                  <a:pt x="1233066" y="601190"/>
                  <a:pt x="1426388" y="265345"/>
                  <a:pt x="1247177" y="134112"/>
                </a:cubicBezTo>
                <a:cubicBezTo>
                  <a:pt x="1067966" y="2879"/>
                  <a:pt x="232588" y="-63444"/>
                  <a:pt x="61844" y="83312"/>
                </a:cubicBezTo>
                <a:cubicBezTo>
                  <a:pt x="-108901" y="230067"/>
                  <a:pt x="116877" y="735245"/>
                  <a:pt x="222710" y="1014645"/>
                </a:cubicBezTo>
                <a:cubicBezTo>
                  <a:pt x="328543" y="1294045"/>
                  <a:pt x="519044" y="1775234"/>
                  <a:pt x="671444" y="1751245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2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NP-Complete</a:t>
            </a:r>
          </a:p>
          <a:p>
            <a:pPr lvl="1"/>
            <a:r>
              <a:rPr lang="en-US" smtClean="0"/>
              <a:t>Graph K-coloring</a:t>
            </a:r>
          </a:p>
          <a:p>
            <a:pPr lvl="1"/>
            <a:r>
              <a:rPr lang="en-US" smtClean="0"/>
              <a:t>Graph 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Polynomial</a:t>
            </a:r>
          </a:p>
          <a:p>
            <a:pPr lvl="1"/>
            <a:r>
              <a:rPr lang="en-US" smtClean="0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9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 smtClean="0"/>
              <a:t>P: Class of problems that can be solved in polynomial time</a:t>
            </a:r>
          </a:p>
          <a:p>
            <a:pPr eaLnBrk="1" hangingPunct="1"/>
            <a:r>
              <a:rPr lang="en-US" dirty="0" smtClean="0"/>
              <a:t>NP: Class of problems that can be solved in non-deterministic polynomial time</a:t>
            </a:r>
          </a:p>
          <a:p>
            <a:pPr eaLnBrk="1" hangingPunct="1"/>
            <a:r>
              <a:rPr lang="en-US" dirty="0"/>
              <a:t>Y is Polynomial Time Reducible to X</a:t>
            </a:r>
          </a:p>
          <a:p>
            <a:pPr lvl="1" eaLnBrk="1" hangingPunct="1"/>
            <a:r>
              <a:rPr lang="en-US" dirty="0"/>
              <a:t>Solve problem Y with a polynomial number of computation steps and a polynomial number of calls to a black box that solves X</a:t>
            </a:r>
          </a:p>
          <a:p>
            <a:pPr lvl="1" eaLnBrk="1" hangingPunct="1"/>
            <a:r>
              <a:rPr lang="en-US" dirty="0" smtClean="0"/>
              <a:t>Notation: Y </a:t>
            </a:r>
            <a:r>
              <a:rPr lang="en-US" dirty="0"/>
              <a:t>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X</a:t>
            </a:r>
          </a:p>
          <a:p>
            <a:pPr eaLnBrk="1" hangingPunct="1"/>
            <a:r>
              <a:rPr lang="en-US" dirty="0"/>
              <a:t>Suppose Y &lt;</a:t>
            </a:r>
            <a:r>
              <a:rPr lang="en-US" baseline="-25000" dirty="0"/>
              <a:t>P</a:t>
            </a:r>
            <a:r>
              <a:rPr lang="en-US" dirty="0"/>
              <a:t> X.  If X can be solved in polynomial time, then Y can be solved in polynomial </a:t>
            </a:r>
            <a:r>
              <a:rPr lang="en-US" dirty="0" smtClean="0"/>
              <a:t>time</a:t>
            </a:r>
            <a:endParaRPr lang="en-US" dirty="0"/>
          </a:p>
          <a:p>
            <a:pPr eaLnBrk="1" hangingPunct="1"/>
            <a:r>
              <a:rPr lang="en-US" dirty="0"/>
              <a:t>A problem X is NP-complete if </a:t>
            </a:r>
          </a:p>
          <a:p>
            <a:pPr lvl="1" eaLnBrk="1" hangingPunct="1"/>
            <a:r>
              <a:rPr lang="en-US" dirty="0"/>
              <a:t>X is in NP</a:t>
            </a:r>
          </a:p>
          <a:p>
            <a:pPr lvl="1" eaLnBrk="1" hangingPunct="1"/>
            <a:r>
              <a:rPr lang="en-US" dirty="0"/>
              <a:t>For every Y in NP,  Y 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X</a:t>
            </a:r>
          </a:p>
          <a:p>
            <a:pPr eaLnBrk="1" hangingPunct="1"/>
            <a:r>
              <a:rPr lang="en-US" dirty="0"/>
              <a:t>If X is NP-Complete, Z is in NP and X &lt;</a:t>
            </a:r>
            <a:r>
              <a:rPr lang="en-US" baseline="-25000" dirty="0"/>
              <a:t>P</a:t>
            </a:r>
            <a:r>
              <a:rPr lang="en-US" dirty="0"/>
              <a:t> Z</a:t>
            </a:r>
          </a:p>
          <a:p>
            <a:pPr lvl="1" eaLnBrk="1" hangingPunct="1"/>
            <a:r>
              <a:rPr lang="en-US" dirty="0"/>
              <a:t>Then Z is NP-Complete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96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Cook’s Theorem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Circuit Satisfiability Problem is NP-Complete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Circuit Satisfiability</a:t>
            </a:r>
          </a:p>
          <a:p>
            <a:pPr lvl="1" eaLnBrk="1" hangingPunct="1"/>
            <a:r>
              <a:rPr lang="en-US" smtClean="0"/>
              <a:t>Given a boolean circuit, determine if there is an assignment of boolean values to the input to make the output true</a:t>
            </a:r>
          </a:p>
        </p:txBody>
      </p:sp>
    </p:spTree>
    <p:extLst>
      <p:ext uri="{BB962C8B-B14F-4D97-AF65-F5344CB8AC3E}">
        <p14:creationId xmlns:p14="http://schemas.microsoft.com/office/powerpoint/2010/main" val="284353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6063" y="1651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Circuit SAT</a:t>
            </a:r>
          </a:p>
        </p:txBody>
      </p:sp>
      <p:sp>
        <p:nvSpPr>
          <p:cNvPr id="7373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2588" y="16081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7613" y="24431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4350" y="3732213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163" y="22907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6263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24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95525" y="49466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163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345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2488" y="63134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71725" y="6313488"/>
            <a:ext cx="37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4988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3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6906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4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1531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5</a:t>
            </a:r>
          </a:p>
        </p:txBody>
      </p:sp>
      <p:sp>
        <p:nvSpPr>
          <p:cNvPr id="737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8028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4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44988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4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004888" y="5478463"/>
            <a:ext cx="15240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231900" y="5478463"/>
            <a:ext cx="1290638" cy="909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522538" y="55546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5478463"/>
            <a:ext cx="167005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419600" y="54784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572000" y="4187825"/>
            <a:ext cx="1441450" cy="2049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6318250" y="5554663"/>
            <a:ext cx="2270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621463" y="5554663"/>
            <a:ext cx="1290637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8139113" y="5554663"/>
            <a:ext cx="1524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066925" y="4264025"/>
            <a:ext cx="40989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1231900" y="4264025"/>
            <a:ext cx="5318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0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45263" y="23669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61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710238" y="13795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62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6163" y="7731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63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43125" y="2746375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64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674938" y="4264025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5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419600" y="4264025"/>
            <a:ext cx="1524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6392863" y="4111625"/>
            <a:ext cx="1063625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392863" y="4111625"/>
            <a:ext cx="14430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4572000" y="403542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2219325" y="282257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0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066925" y="3276600"/>
            <a:ext cx="2286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724400" y="2973388"/>
            <a:ext cx="4540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3433763" y="42640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586163" y="2822575"/>
            <a:ext cx="908050" cy="985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598738" y="2670175"/>
            <a:ext cx="606425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09963" y="1303338"/>
            <a:ext cx="303212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74938" y="15319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7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51413" y="923925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7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8890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7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4648200" y="2062163"/>
            <a:ext cx="53022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013450" y="1911350"/>
            <a:ext cx="76200" cy="166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24675" y="2897188"/>
            <a:ext cx="6826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89650" y="1911350"/>
            <a:ext cx="531813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3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446338" y="2062163"/>
            <a:ext cx="379412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4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4648200" y="1379538"/>
            <a:ext cx="379413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5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130550" y="1228725"/>
            <a:ext cx="53022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6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3130550" y="1987550"/>
            <a:ext cx="1897063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7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483225" y="1303338"/>
            <a:ext cx="303213" cy="150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8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4040188" y="544513"/>
            <a:ext cx="455612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9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4875213" y="620713"/>
            <a:ext cx="22860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0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433763" y="2138363"/>
            <a:ext cx="911225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1" name="Text Box 63" hidden="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545263" y="0"/>
            <a:ext cx="2598737" cy="10795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Satisfying assignment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= F, x</a:t>
            </a:r>
            <a:r>
              <a:rPr lang="en-US" baseline="-2500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 = F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5</a:t>
            </a:r>
            <a:r>
              <a:rPr lang="en-US">
                <a:solidFill>
                  <a:srgbClr val="FF0000"/>
                </a:solidFill>
              </a:rPr>
              <a:t> = T</a:t>
            </a:r>
          </a:p>
        </p:txBody>
      </p:sp>
      <p:sp>
        <p:nvSpPr>
          <p:cNvPr id="73792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30188" y="1211263"/>
            <a:ext cx="2746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Find a satisfying assignment</a:t>
            </a:r>
          </a:p>
        </p:txBody>
      </p:sp>
    </p:spTree>
    <p:extLst>
      <p:ext uri="{BB962C8B-B14F-4D97-AF65-F5344CB8AC3E}">
        <p14:creationId xmlns:p14="http://schemas.microsoft.com/office/powerpoint/2010/main" val="103553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of Cook’s Theorem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an arbitrary problem Y in NP to X</a:t>
            </a:r>
          </a:p>
          <a:p>
            <a:pPr eaLnBrk="1" hangingPunct="1"/>
            <a:r>
              <a:rPr lang="en-US" smtClean="0"/>
              <a:t>Let A be a non-deterministic polynomial time algorithm for Y</a:t>
            </a:r>
          </a:p>
          <a:p>
            <a:pPr eaLnBrk="1" hangingPunct="1"/>
            <a:r>
              <a:rPr lang="en-US" smtClean="0"/>
              <a:t>Convert A to a circuit, so that Y is a Yes instance iff and only if the circuit is satisfiable</a:t>
            </a:r>
          </a:p>
        </p:txBody>
      </p:sp>
    </p:spTree>
    <p:extLst>
      <p:ext uri="{BB962C8B-B14F-4D97-AF65-F5344CB8AC3E}">
        <p14:creationId xmlns:p14="http://schemas.microsoft.com/office/powerpoint/2010/main" val="195913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pic>
        <p:nvPicPr>
          <p:cNvPr id="4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58" y="3353105"/>
            <a:ext cx="1973270" cy="276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0210" y="1303940"/>
            <a:ext cx="4392195" cy="5341328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853145" y="2062890"/>
            <a:ext cx="2808115" cy="102458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There are a whole bunch of other important problems which are NP-Complete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66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Reducibility Among Combinatorial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064965" y="699280"/>
            <a:ext cx="5260354" cy="738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0115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10405</TotalTime>
  <Words>1279</Words>
  <Application>Microsoft Office PowerPoint</Application>
  <PresentationFormat>On-screen Show (4:3)</PresentationFormat>
  <Paragraphs>296</Paragraphs>
  <Slides>31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ＭＳ Ｐゴシック</vt:lpstr>
      <vt:lpstr>Arial</vt:lpstr>
      <vt:lpstr>Calibri</vt:lpstr>
      <vt:lpstr>Comic Sans MS</vt:lpstr>
      <vt:lpstr>Lucida Grande</vt:lpstr>
      <vt:lpstr>Monotype Sorts</vt:lpstr>
      <vt:lpstr>Symbol</vt:lpstr>
      <vt:lpstr>Times New Roman</vt:lpstr>
      <vt:lpstr>1_Default Design</vt:lpstr>
      <vt:lpstr>Equation</vt:lpstr>
      <vt:lpstr>CSE 417 Algorithms and Complexity</vt:lpstr>
      <vt:lpstr>Announcements</vt:lpstr>
      <vt:lpstr>NP Completeness: The story so far</vt:lpstr>
      <vt:lpstr>Background</vt:lpstr>
      <vt:lpstr>Cook’s Theorem</vt:lpstr>
      <vt:lpstr>Circuit SAT</vt:lpstr>
      <vt:lpstr>Proof of Cook’s Theorem</vt:lpstr>
      <vt:lpstr>Today</vt:lpstr>
      <vt:lpstr>Reducibility Among Combinatorial Problems</vt:lpstr>
      <vt:lpstr>Populating the NP-Completeness Universe</vt:lpstr>
      <vt:lpstr>Satisfiability</vt:lpstr>
      <vt:lpstr>3-SAT is NP-Complete</vt:lpstr>
      <vt:lpstr>Independent Set</vt:lpstr>
      <vt:lpstr>3 Satisfiability Reduces to Independent Set</vt:lpstr>
      <vt:lpstr>3 Satisfiability Reduces to Independent Set</vt:lpstr>
      <vt:lpstr>Vertex Cover</vt:lpstr>
      <vt:lpstr>IS &lt;P VC</vt:lpstr>
      <vt:lpstr>IS &lt;P VC</vt:lpstr>
      <vt:lpstr>Clique</vt:lpstr>
      <vt:lpstr>Complement of a Graph</vt:lpstr>
      <vt:lpstr>IS &lt;P Clique</vt:lpstr>
      <vt:lpstr>Hamiltonian Circuit Problem</vt:lpstr>
      <vt:lpstr>Thm: Hamiltonian Circuit is NP Complete</vt:lpstr>
      <vt:lpstr>Clause Gadget</vt:lpstr>
      <vt:lpstr>Reduce Hamiltonian Circuit to Hamiltonian Path</vt:lpstr>
      <vt:lpstr>Traveling Salesman Problem</vt:lpstr>
      <vt:lpstr>Thm:  HC &lt;P TSP</vt:lpstr>
      <vt:lpstr>Matching</vt:lpstr>
      <vt:lpstr>3-SAT &lt;P 3DM</vt:lpstr>
      <vt:lpstr>3-SAT &lt;P 3DM</vt:lpstr>
      <vt:lpstr>Graph Coloring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109</cp:revision>
  <dcterms:created xsi:type="dcterms:W3CDTF">1601-01-01T00:00:00Z</dcterms:created>
  <dcterms:modified xsi:type="dcterms:W3CDTF">2020-03-10T22:22:48Z</dcterms:modified>
</cp:coreProperties>
</file>