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9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2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22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464" r:id="rId2"/>
    <p:sldId id="480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65" r:id="rId15"/>
    <p:sldId id="479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78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FAEFA-6938-4F19-AA34-E4798FC1D3C6}" v="9" dt="2020-03-08T17:56:00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109" d="100"/>
          <a:sy n="109" d="100"/>
        </p:scale>
        <p:origin x="114" y="29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557FAEFA-6938-4F19-AA34-E4798FC1D3C6}"/>
    <pc:docChg chg="custSel addSld modSld">
      <pc:chgData name="Richard Anderson" userId="4654cc452026b74c" providerId="LiveId" clId="{557FAEFA-6938-4F19-AA34-E4798FC1D3C6}" dt="2020-03-08T17:56:00.921" v="294" actId="1076"/>
      <pc:docMkLst>
        <pc:docMk/>
      </pc:docMkLst>
      <pc:sldChg chg="modSp mod">
        <pc:chgData name="Richard Anderson" userId="4654cc452026b74c" providerId="LiveId" clId="{557FAEFA-6938-4F19-AA34-E4798FC1D3C6}" dt="2020-03-08T17:56:00.921" v="294" actId="1076"/>
        <pc:sldMkLst>
          <pc:docMk/>
          <pc:sldMk cId="737223434" sldId="464"/>
        </pc:sldMkLst>
        <pc:spChg chg="mod">
          <ac:chgData name="Richard Anderson" userId="4654cc452026b74c" providerId="LiveId" clId="{557FAEFA-6938-4F19-AA34-E4798FC1D3C6}" dt="2020-03-08T17:55:50.346" v="292" actId="20577"/>
          <ac:spMkLst>
            <pc:docMk/>
            <pc:sldMk cId="737223434" sldId="464"/>
            <ac:spMk id="2050" creationId="{00000000-0000-0000-0000-000000000000}"/>
          </ac:spMkLst>
        </pc:spChg>
        <pc:spChg chg="mod">
          <ac:chgData name="Richard Anderson" userId="4654cc452026b74c" providerId="LiveId" clId="{557FAEFA-6938-4F19-AA34-E4798FC1D3C6}" dt="2020-03-08T17:44:40.014" v="10" actId="20577"/>
          <ac:spMkLst>
            <pc:docMk/>
            <pc:sldMk cId="737223434" sldId="464"/>
            <ac:spMk id="2051" creationId="{00000000-0000-0000-0000-000000000000}"/>
          </ac:spMkLst>
        </pc:spChg>
        <pc:picChg chg="mod">
          <ac:chgData name="Richard Anderson" userId="4654cc452026b74c" providerId="LiveId" clId="{557FAEFA-6938-4F19-AA34-E4798FC1D3C6}" dt="2020-03-08T17:55:55.262" v="293" actId="1076"/>
          <ac:picMkLst>
            <pc:docMk/>
            <pc:sldMk cId="737223434" sldId="464"/>
            <ac:picMk id="3078" creationId="{00000000-0000-0000-0000-000000000000}"/>
          </ac:picMkLst>
        </pc:picChg>
        <pc:picChg chg="mod">
          <ac:chgData name="Richard Anderson" userId="4654cc452026b74c" providerId="LiveId" clId="{557FAEFA-6938-4F19-AA34-E4798FC1D3C6}" dt="2020-03-08T17:56:00.921" v="294" actId="1076"/>
          <ac:picMkLst>
            <pc:docMk/>
            <pc:sldMk cId="737223434" sldId="464"/>
            <ac:picMk id="3080" creationId="{00000000-0000-0000-0000-000000000000}"/>
          </ac:picMkLst>
        </pc:picChg>
      </pc:sldChg>
      <pc:sldChg chg="addSp delSp modSp add mod">
        <pc:chgData name="Richard Anderson" userId="4654cc452026b74c" providerId="LiveId" clId="{557FAEFA-6938-4F19-AA34-E4798FC1D3C6}" dt="2020-03-08T17:55:31.695" v="277" actId="207"/>
        <pc:sldMkLst>
          <pc:docMk/>
          <pc:sldMk cId="1660810000" sldId="480"/>
        </pc:sldMkLst>
        <pc:spChg chg="mod">
          <ac:chgData name="Richard Anderson" userId="4654cc452026b74c" providerId="LiveId" clId="{557FAEFA-6938-4F19-AA34-E4798FC1D3C6}" dt="2020-03-08T17:44:53.950" v="24" actId="20577"/>
          <ac:spMkLst>
            <pc:docMk/>
            <pc:sldMk cId="1660810000" sldId="480"/>
            <ac:spMk id="2" creationId="{076F0F3E-3E03-4DC4-9C17-12216D2C826F}"/>
          </ac:spMkLst>
        </pc:spChg>
        <pc:spChg chg="del">
          <ac:chgData name="Richard Anderson" userId="4654cc452026b74c" providerId="LiveId" clId="{557FAEFA-6938-4F19-AA34-E4798FC1D3C6}" dt="2020-03-08T17:48:39.072" v="25"/>
          <ac:spMkLst>
            <pc:docMk/>
            <pc:sldMk cId="1660810000" sldId="480"/>
            <ac:spMk id="3" creationId="{C2E1A70F-A505-4043-985F-E5B1733683D4}"/>
          </ac:spMkLst>
        </pc:spChg>
        <pc:spChg chg="add mod">
          <ac:chgData name="Richard Anderson" userId="4654cc452026b74c" providerId="LiveId" clId="{557FAEFA-6938-4F19-AA34-E4798FC1D3C6}" dt="2020-03-08T17:55:31.695" v="277" actId="207"/>
          <ac:spMkLst>
            <pc:docMk/>
            <pc:sldMk cId="1660810000" sldId="480"/>
            <ac:spMk id="4" creationId="{EFCA03D5-19B7-4B42-BDF1-8084EC9BB701}"/>
          </ac:spMkLst>
        </pc:spChg>
        <pc:spChg chg="add del mod">
          <ac:chgData name="Richard Anderson" userId="4654cc452026b74c" providerId="LiveId" clId="{557FAEFA-6938-4F19-AA34-E4798FC1D3C6}" dt="2020-03-08T17:48:44.306" v="26"/>
          <ac:spMkLst>
            <pc:docMk/>
            <pc:sldMk cId="1660810000" sldId="480"/>
            <ac:spMk id="5" creationId="{42CD38B8-67C3-4C6E-ACAB-E73FD915B265}"/>
          </ac:spMkLst>
        </pc:spChg>
        <pc:picChg chg="add mod">
          <ac:chgData name="Richard Anderson" userId="4654cc452026b74c" providerId="LiveId" clId="{557FAEFA-6938-4F19-AA34-E4798FC1D3C6}" dt="2020-03-08T17:49:12.163" v="29" actId="1076"/>
          <ac:picMkLst>
            <pc:docMk/>
            <pc:sldMk cId="1660810000" sldId="480"/>
            <ac:picMk id="3074" creationId="{88DF6EC4-E94E-4B66-ACCF-C03478B48887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69B5BF-8E34-4D4F-9BE2-13749A477966}" type="slidenum">
              <a:rPr lang="en-US" sz="1200" smtClean="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65775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213249-AE9A-407F-B4E2-586C6D6E1868}" type="slidenum">
              <a:rPr lang="en-US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5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C8A710-6034-4C51-80FC-5547E0FB3807}" type="slidenum">
              <a:rPr lang="en-US" sz="12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8635A2-21FC-418D-B6D6-958CA8E277FF}" type="slidenum">
              <a:rPr lang="en-US" sz="1200" smtClean="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5313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741BE0-EF7E-438B-BBC7-DEB9BA55FC32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36830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A92E3D-9FA9-40A9-A4F3-FB2C53C39EFF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83670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6B5831-C83B-4172-A53A-B481BB1401DC}" type="slidenum">
              <a:rPr lang="en-US" sz="1200" smtClean="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4297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B22B4-B020-4523-82FB-39CD13CBA986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87470A-1EE0-40F6-845A-B88CC97B0480}" type="slidenum">
              <a:rPr lang="en-US" sz="1200" smtClean="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56370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B684BC-C5CC-43B3-8464-57CA3C8B0135}" type="slidenum">
              <a:rPr lang="en-US" sz="1200" smtClean="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62412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F9FDA9-D0EB-4012-87CA-8C2A2B715E63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5F45ED-B4C5-4F47-B426-B3EB7558365E}" type="slidenum">
              <a:rPr lang="en-US" sz="1200" smtClean="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9076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43E396-127A-40C3-9314-18C36C3A4FF1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F9E6DB-3138-42D2-894C-83E8FCC91C33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775A01-895F-4234-A849-5C7B0968ABDB}" type="slidenum">
              <a:rPr lang="en-US" sz="1200" smtClean="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C329E6-E94F-461D-8003-5D8E79CAA093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548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8DF46A-FF2D-4A50-8B71-05F910684C13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9989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C58693-4031-4B37-AF7D-DEA9CAAD2204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622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CC3D91-7A4E-4C71-960B-B7EDC6502351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4413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B9145C-4DD2-45FD-950C-8D1AE0FDFFAD}" type="slidenum">
              <a:rPr lang="en-US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B79EE4-0901-42BC-9314-AD2F23D16712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443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4956DD-AD14-49F4-B8FF-1D9C9F9CC223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099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63" Type="http://schemas.openxmlformats.org/officeDocument/2006/relationships/tags" Target="../tags/tag9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61" Type="http://schemas.openxmlformats.org/officeDocument/2006/relationships/tags" Target="../tags/tag92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65" Type="http://schemas.openxmlformats.org/officeDocument/2006/relationships/notesSlide" Target="../notesSlides/notesSlide16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slideLayout" Target="../slideLayouts/slideLayout7.xml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" Type="http://schemas.openxmlformats.org/officeDocument/2006/relationships/tags" Target="../tags/tag120.xml"/><Relationship Id="rId21" Type="http://schemas.openxmlformats.org/officeDocument/2006/relationships/notesSlide" Target="../notesSlides/notesSlide19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3" Type="http://schemas.openxmlformats.org/officeDocument/2006/relationships/tags" Target="../tags/tag139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9" Type="http://schemas.openxmlformats.org/officeDocument/2006/relationships/tags" Target="../tags/tag196.xml"/><Relationship Id="rId21" Type="http://schemas.openxmlformats.org/officeDocument/2006/relationships/tags" Target="../tags/tag178.xml"/><Relationship Id="rId34" Type="http://schemas.openxmlformats.org/officeDocument/2006/relationships/tags" Target="../tags/tag191.xml"/><Relationship Id="rId42" Type="http://schemas.openxmlformats.org/officeDocument/2006/relationships/tags" Target="../tags/tag199.xml"/><Relationship Id="rId47" Type="http://schemas.openxmlformats.org/officeDocument/2006/relationships/tags" Target="../tags/tag204.xml"/><Relationship Id="rId50" Type="http://schemas.openxmlformats.org/officeDocument/2006/relationships/tags" Target="../tags/tag207.xml"/><Relationship Id="rId55" Type="http://schemas.openxmlformats.org/officeDocument/2006/relationships/tags" Target="../tags/tag212.xml"/><Relationship Id="rId63" Type="http://schemas.openxmlformats.org/officeDocument/2006/relationships/tags" Target="../tags/tag22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tags" Target="../tags/tag186.xml"/><Relationship Id="rId41" Type="http://schemas.openxmlformats.org/officeDocument/2006/relationships/tags" Target="../tags/tag198.xml"/><Relationship Id="rId54" Type="http://schemas.openxmlformats.org/officeDocument/2006/relationships/tags" Target="../tags/tag211.xml"/><Relationship Id="rId62" Type="http://schemas.openxmlformats.org/officeDocument/2006/relationships/tags" Target="../tags/tag21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tags" Target="../tags/tag189.xml"/><Relationship Id="rId37" Type="http://schemas.openxmlformats.org/officeDocument/2006/relationships/tags" Target="../tags/tag194.xml"/><Relationship Id="rId40" Type="http://schemas.openxmlformats.org/officeDocument/2006/relationships/tags" Target="../tags/tag197.xml"/><Relationship Id="rId45" Type="http://schemas.openxmlformats.org/officeDocument/2006/relationships/tags" Target="../tags/tag202.xml"/><Relationship Id="rId53" Type="http://schemas.openxmlformats.org/officeDocument/2006/relationships/tags" Target="../tags/tag210.xml"/><Relationship Id="rId58" Type="http://schemas.openxmlformats.org/officeDocument/2006/relationships/tags" Target="../tags/tag215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36" Type="http://schemas.openxmlformats.org/officeDocument/2006/relationships/tags" Target="../tags/tag193.xml"/><Relationship Id="rId49" Type="http://schemas.openxmlformats.org/officeDocument/2006/relationships/tags" Target="../tags/tag206.xml"/><Relationship Id="rId57" Type="http://schemas.openxmlformats.org/officeDocument/2006/relationships/tags" Target="../tags/tag214.xml"/><Relationship Id="rId61" Type="http://schemas.openxmlformats.org/officeDocument/2006/relationships/tags" Target="../tags/tag218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tags" Target="../tags/tag188.xml"/><Relationship Id="rId44" Type="http://schemas.openxmlformats.org/officeDocument/2006/relationships/tags" Target="../tags/tag201.xml"/><Relationship Id="rId52" Type="http://schemas.openxmlformats.org/officeDocument/2006/relationships/tags" Target="../tags/tag209.xml"/><Relationship Id="rId60" Type="http://schemas.openxmlformats.org/officeDocument/2006/relationships/tags" Target="../tags/tag217.xml"/><Relationship Id="rId65" Type="http://schemas.openxmlformats.org/officeDocument/2006/relationships/notesSlide" Target="../notesSlides/notesSlide22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tags" Target="../tags/tag187.xml"/><Relationship Id="rId35" Type="http://schemas.openxmlformats.org/officeDocument/2006/relationships/tags" Target="../tags/tag192.xml"/><Relationship Id="rId43" Type="http://schemas.openxmlformats.org/officeDocument/2006/relationships/tags" Target="../tags/tag200.xml"/><Relationship Id="rId48" Type="http://schemas.openxmlformats.org/officeDocument/2006/relationships/tags" Target="../tags/tag205.xml"/><Relationship Id="rId56" Type="http://schemas.openxmlformats.org/officeDocument/2006/relationships/tags" Target="../tags/tag213.xml"/><Relationship Id="rId64" Type="http://schemas.openxmlformats.org/officeDocument/2006/relationships/slideLayout" Target="../slideLayouts/slideLayout7.xml"/><Relationship Id="rId8" Type="http://schemas.openxmlformats.org/officeDocument/2006/relationships/tags" Target="../tags/tag165.xml"/><Relationship Id="rId51" Type="http://schemas.openxmlformats.org/officeDocument/2006/relationships/tags" Target="../tags/tag208.xml"/><Relationship Id="rId3" Type="http://schemas.openxmlformats.org/officeDocument/2006/relationships/tags" Target="../tags/tag160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tags" Target="../tags/tag190.xml"/><Relationship Id="rId38" Type="http://schemas.openxmlformats.org/officeDocument/2006/relationships/tags" Target="../tags/tag195.xml"/><Relationship Id="rId46" Type="http://schemas.openxmlformats.org/officeDocument/2006/relationships/tags" Target="../tags/tag203.xml"/><Relationship Id="rId59" Type="http://schemas.openxmlformats.org/officeDocument/2006/relationships/tags" Target="../tags/tag2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http://www.google.com/url?sa=i&amp;rct=j&amp;q=&amp;esrc=s&amp;frm=1&amp;source=images&amp;cd=&amp;cad=rja&amp;docid=wAlWsu-D4FGYaM&amp;tbnid=VGbphMWdKd1QoM:&amp;ved=0CAUQjRw&amp;url=http://inf421.wordpress.com/2011/10/20/usefulness-of-p-and-np/&amp;ei=eNs4UaqLKYXOrQHzoICYBA&amp;bvm=bv.43287494,d.aWM&amp;psig=AFQjCNEoWp8txWo2oF-xJqcpCNapYshSpg&amp;ust=1362767052234834" TargetMode="External"/><Relationship Id="rId5" Type="http://schemas.openxmlformats.org/officeDocument/2006/relationships/image" Target="../media/image6.gif"/><Relationship Id="rId4" Type="http://schemas.openxmlformats.org/officeDocument/2006/relationships/hyperlink" Target="http://www.google.com/url?sa=i&amp;rct=j&amp;q=&amp;esrc=s&amp;frm=1&amp;source=images&amp;cd=&amp;cad=rja&amp;docid=wAlWsu-D4FGYaM&amp;tbnid=p8Kaz9lLaW2MKM:&amp;ved=0CAUQjRw&amp;url=http://inf421.wordpress.com/2011/10/20/usefulness-of-p-and-np/&amp;ei=XNs4UfTMLNHlqAGM2ICwDw&amp;bvm=bv.43287494,d.aWM&amp;psig=AFQjCNEoWp8txWo2oF-xJqcpCNapYshSpg&amp;ust=136276705223483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417</a:t>
            </a:r>
            <a:br>
              <a:rPr lang="en-US" altLang="en-US" dirty="0"/>
            </a:br>
            <a:r>
              <a:rPr lang="en-US" altLang="en-US" dirty="0"/>
              <a:t>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Richard Anderson</a:t>
            </a:r>
          </a:p>
          <a:p>
            <a:pPr eaLnBrk="1" hangingPunct="1"/>
            <a:r>
              <a:rPr lang="en-US" altLang="en-US" dirty="0"/>
              <a:t>Lecture 25</a:t>
            </a:r>
          </a:p>
          <a:p>
            <a:pPr eaLnBrk="1" hangingPunct="1"/>
            <a:r>
              <a:rPr lang="en-US" altLang="en-US" dirty="0"/>
              <a:t>NP-Completeness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074" name="Picture 2" descr="http://news.utoronto.ca/sites/default/files/Cook-NSERC-13-2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" y="165515"/>
            <a:ext cx="2755095" cy="18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ecs.berkeley.edu/Faculty/Photos/Homepages/kar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10" y="131083"/>
            <a:ext cx="1428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as.inf.ethz.ch/discml/edmond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9" y="4339740"/>
            <a:ext cx="1783533" cy="19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5/50/LeonidLevin2010.jpg/220px-LeonidLevin2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38" y="4339740"/>
            <a:ext cx="1856973" cy="17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2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What is NP?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Problems solvable in non-deterministic polynomial time . . 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Problems where “yes” instances have polynomial time checkable certificates</a:t>
            </a:r>
          </a:p>
        </p:txBody>
      </p:sp>
    </p:spTree>
    <p:extLst>
      <p:ext uri="{BB962C8B-B14F-4D97-AF65-F5344CB8AC3E}">
        <p14:creationId xmlns:p14="http://schemas.microsoft.com/office/powerpoint/2010/main" val="131562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Certificate examples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Independent set of size K</a:t>
            </a:r>
          </a:p>
          <a:p>
            <a:pPr lvl="1" eaLnBrk="1" hangingPunct="1"/>
            <a:r>
              <a:rPr lang="en-US"/>
              <a:t>The Independent Set</a:t>
            </a:r>
          </a:p>
          <a:p>
            <a:pPr eaLnBrk="1" hangingPunct="1"/>
            <a:r>
              <a:rPr lang="en-US"/>
              <a:t>Satifisfiable formula</a:t>
            </a:r>
          </a:p>
          <a:p>
            <a:pPr lvl="1" eaLnBrk="1" hangingPunct="1"/>
            <a:r>
              <a:rPr lang="en-US"/>
              <a:t>Truth assignment to the variables</a:t>
            </a:r>
          </a:p>
          <a:p>
            <a:pPr eaLnBrk="1" hangingPunct="1"/>
            <a:r>
              <a:rPr lang="en-US"/>
              <a:t>Hamiltonian Circuit Problem</a:t>
            </a:r>
          </a:p>
          <a:p>
            <a:pPr lvl="1" eaLnBrk="1" hangingPunct="1"/>
            <a:r>
              <a:rPr lang="en-US"/>
              <a:t>A cycle including all of the vertices</a:t>
            </a:r>
          </a:p>
          <a:p>
            <a:pPr eaLnBrk="1" hangingPunct="1"/>
            <a:r>
              <a:rPr lang="en-US"/>
              <a:t>K-coloring a graph</a:t>
            </a:r>
          </a:p>
          <a:p>
            <a:pPr lvl="1" eaLnBrk="1" hangingPunct="1"/>
            <a:r>
              <a:rPr lang="en-US"/>
              <a:t>Assignment of colors to the vertices</a:t>
            </a:r>
          </a:p>
        </p:txBody>
      </p:sp>
    </p:spTree>
    <p:extLst>
      <p:ext uri="{BB962C8B-B14F-4D97-AF65-F5344CB8AC3E}">
        <p14:creationId xmlns:p14="http://schemas.microsoft.com/office/powerpoint/2010/main" val="10501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Certifiers and Certificates:  </a:t>
            </a:r>
            <a:br>
              <a:rPr lang="en-US" sz="3600" dirty="0"/>
            </a:br>
            <a:r>
              <a:rPr lang="en-US" sz="3600" dirty="0"/>
              <a:t>3-Satisfiability</a:t>
            </a:r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1295400" y="4343400"/>
          <a:ext cx="71786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7010400" imgH="355600" progId="Equation.3">
                  <p:embed/>
                </p:oleObj>
              </mc:Choice>
              <mc:Fallback>
                <p:oleObj name="Equation" r:id="rId4" imgW="7010400" imgH="355600" progId="Equation.3">
                  <p:embed/>
                  <p:pic>
                    <p:nvPicPr>
                      <p:cNvPr id="604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137" t="-25714" r="-3137" b="-25714"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7178675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3352800" y="5715000"/>
          <a:ext cx="27987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2540000" imgH="266700" progId="Equation.3">
                  <p:embed/>
                </p:oleObj>
              </mc:Choice>
              <mc:Fallback>
                <p:oleObj name="Equation" r:id="rId6" imgW="2540000" imgH="266700" progId="Equation.3">
                  <p:embed/>
                  <p:pic>
                    <p:nvPicPr>
                      <p:cNvPr id="60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201" t="-34285" r="-7201" b="-34285"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2798763" cy="436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04800" y="3851275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instance s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81000" y="5169932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certificate 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676400"/>
            <a:ext cx="71481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SAT:  Does a given CNF formula have a satisfying formula</a:t>
            </a:r>
          </a:p>
          <a:p>
            <a:endParaRPr lang="en-US" dirty="0"/>
          </a:p>
          <a:p>
            <a:r>
              <a:rPr lang="en-US" dirty="0"/>
              <a:t>Certificate:  An assignment of truth values to the n </a:t>
            </a:r>
            <a:r>
              <a:rPr lang="en-US" dirty="0" err="1"/>
              <a:t>boolean</a:t>
            </a:r>
            <a:r>
              <a:rPr lang="en-US" dirty="0"/>
              <a:t> variables</a:t>
            </a:r>
          </a:p>
          <a:p>
            <a:endParaRPr lang="en-US" dirty="0"/>
          </a:p>
          <a:p>
            <a:r>
              <a:rPr lang="en-US" dirty="0"/>
              <a:t>Certifier: Check that each clause has at least one true literal,</a:t>
            </a:r>
          </a:p>
        </p:txBody>
      </p:sp>
    </p:spTree>
    <p:extLst>
      <p:ext uri="{BB962C8B-B14F-4D97-AF65-F5344CB8AC3E}">
        <p14:creationId xmlns:p14="http://schemas.microsoft.com/office/powerpoint/2010/main" val="422458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Certifiers and Certificates:  Hamiltonian Cycle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5334000"/>
          </a:xfrm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/>
              <a:t>HAM-CYCLE.  </a:t>
            </a:r>
            <a:r>
              <a:rPr lang="en-US" sz="1800" dirty="0">
                <a:solidFill>
                  <a:schemeClr val="tx1"/>
                </a:solidFill>
              </a:rPr>
              <a:t>Given an undirected graph G = (V, E), does there exist a simple cycle C that visits every node?</a:t>
            </a: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/>
              <a:t>Certificate.  </a:t>
            </a:r>
            <a:r>
              <a:rPr lang="en-US" sz="1800" dirty="0">
                <a:solidFill>
                  <a:schemeClr val="tx1"/>
                </a:solidFill>
              </a:rPr>
              <a:t>A permutation of the n nodes.</a:t>
            </a:r>
          </a:p>
          <a:p>
            <a:pPr marL="0" indent="0"/>
            <a:endParaRPr lang="en-US" sz="1800" dirty="0"/>
          </a:p>
          <a:p>
            <a:pPr marL="0" indent="0">
              <a:buNone/>
            </a:pPr>
            <a:r>
              <a:rPr lang="en-US" sz="1800" dirty="0"/>
              <a:t>Certifier.  </a:t>
            </a:r>
            <a:r>
              <a:rPr lang="en-US" sz="1800" dirty="0">
                <a:solidFill>
                  <a:schemeClr val="tx1"/>
                </a:solidFill>
              </a:rPr>
              <a:t>Check that the permutation contains each node in V exactly once, and that there is an edge between each pair of adjacent nodes in the permutation.</a:t>
            </a:r>
          </a:p>
          <a:p>
            <a:pPr marL="0" indent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1445" name="AutoShape 54"/>
          <p:cNvCxnSpPr>
            <a:cxnSpLocks noChangeShapeType="1"/>
            <a:stCxn id="61448" idx="7"/>
            <a:endCxn id="61447" idx="3"/>
          </p:cNvCxnSpPr>
          <p:nvPr/>
        </p:nvCxnSpPr>
        <p:spPr bwMode="auto">
          <a:xfrm flipV="1">
            <a:off x="3422650" y="5456238"/>
            <a:ext cx="85725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46" name="Oval 55"/>
          <p:cNvSpPr>
            <a:spLocks noChangeAspect="1" noChangeArrowheads="1"/>
          </p:cNvSpPr>
          <p:nvPr/>
        </p:nvSpPr>
        <p:spPr bwMode="auto">
          <a:xfrm>
            <a:off x="3178175" y="5170488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47" name="Oval 56"/>
          <p:cNvSpPr>
            <a:spLocks noChangeAspect="1" noChangeArrowheads="1"/>
          </p:cNvSpPr>
          <p:nvPr/>
        </p:nvSpPr>
        <p:spPr bwMode="auto">
          <a:xfrm>
            <a:off x="3494088" y="5368925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48" name="Oval 57"/>
          <p:cNvSpPr>
            <a:spLocks noChangeAspect="1" noChangeArrowheads="1"/>
          </p:cNvSpPr>
          <p:nvPr/>
        </p:nvSpPr>
        <p:spPr bwMode="auto">
          <a:xfrm>
            <a:off x="3336925" y="5646738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49" name="Oval 58"/>
          <p:cNvSpPr>
            <a:spLocks noChangeAspect="1" noChangeArrowheads="1"/>
          </p:cNvSpPr>
          <p:nvPr/>
        </p:nvSpPr>
        <p:spPr bwMode="auto">
          <a:xfrm>
            <a:off x="2997200" y="5646738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0" name="Oval 59"/>
          <p:cNvSpPr>
            <a:spLocks noChangeAspect="1" noChangeArrowheads="1"/>
          </p:cNvSpPr>
          <p:nvPr/>
        </p:nvSpPr>
        <p:spPr bwMode="auto">
          <a:xfrm>
            <a:off x="2838450" y="5368925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51" name="AutoShape 60"/>
          <p:cNvCxnSpPr>
            <a:cxnSpLocks noChangeShapeType="1"/>
            <a:stCxn id="61446" idx="6"/>
            <a:endCxn id="61447" idx="1"/>
          </p:cNvCxnSpPr>
          <p:nvPr/>
        </p:nvCxnSpPr>
        <p:spPr bwMode="auto">
          <a:xfrm>
            <a:off x="3278188" y="5221288"/>
            <a:ext cx="230187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2" name="AutoShape 61"/>
          <p:cNvCxnSpPr>
            <a:cxnSpLocks noChangeShapeType="1"/>
            <a:stCxn id="61449" idx="6"/>
            <a:endCxn id="61448" idx="2"/>
          </p:cNvCxnSpPr>
          <p:nvPr/>
        </p:nvCxnSpPr>
        <p:spPr bwMode="auto">
          <a:xfrm>
            <a:off x="3098800" y="5697538"/>
            <a:ext cx="238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3" name="AutoShape 62"/>
          <p:cNvCxnSpPr>
            <a:cxnSpLocks noChangeShapeType="1"/>
            <a:stCxn id="61449" idx="1"/>
            <a:endCxn id="61450" idx="4"/>
          </p:cNvCxnSpPr>
          <p:nvPr/>
        </p:nvCxnSpPr>
        <p:spPr bwMode="auto">
          <a:xfrm flipH="1" flipV="1">
            <a:off x="2889250" y="5470525"/>
            <a:ext cx="122238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4" name="AutoShape 63"/>
          <p:cNvCxnSpPr>
            <a:cxnSpLocks noChangeShapeType="1"/>
            <a:stCxn id="61450" idx="7"/>
            <a:endCxn id="61446" idx="2"/>
          </p:cNvCxnSpPr>
          <p:nvPr/>
        </p:nvCxnSpPr>
        <p:spPr bwMode="auto">
          <a:xfrm flipV="1">
            <a:off x="2925763" y="5221288"/>
            <a:ext cx="252412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5" name="AutoShape 64"/>
          <p:cNvCxnSpPr>
            <a:cxnSpLocks noChangeShapeType="1"/>
            <a:stCxn id="61458" idx="7"/>
            <a:endCxn id="61457" idx="3"/>
          </p:cNvCxnSpPr>
          <p:nvPr/>
        </p:nvCxnSpPr>
        <p:spPr bwMode="auto">
          <a:xfrm flipV="1">
            <a:off x="3916363" y="5376863"/>
            <a:ext cx="603250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56" name="Oval 65"/>
          <p:cNvSpPr>
            <a:spLocks noChangeAspect="1" noChangeArrowheads="1"/>
          </p:cNvSpPr>
          <p:nvPr/>
        </p:nvSpPr>
        <p:spPr bwMode="auto">
          <a:xfrm>
            <a:off x="3178175" y="449580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7" name="Oval 66"/>
          <p:cNvSpPr>
            <a:spLocks noChangeAspect="1" noChangeArrowheads="1"/>
          </p:cNvSpPr>
          <p:nvPr/>
        </p:nvSpPr>
        <p:spPr bwMode="auto">
          <a:xfrm>
            <a:off x="4505325" y="528955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8" name="Oval 67"/>
          <p:cNvSpPr>
            <a:spLocks noChangeAspect="1" noChangeArrowheads="1"/>
          </p:cNvSpPr>
          <p:nvPr/>
        </p:nvSpPr>
        <p:spPr bwMode="auto">
          <a:xfrm>
            <a:off x="3830638" y="629920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9" name="Oval 68"/>
          <p:cNvSpPr>
            <a:spLocks noChangeAspect="1" noChangeArrowheads="1"/>
          </p:cNvSpPr>
          <p:nvPr/>
        </p:nvSpPr>
        <p:spPr bwMode="auto">
          <a:xfrm>
            <a:off x="2463800" y="629920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0" name="Oval 69"/>
          <p:cNvSpPr>
            <a:spLocks noChangeAspect="1" noChangeArrowheads="1"/>
          </p:cNvSpPr>
          <p:nvPr/>
        </p:nvSpPr>
        <p:spPr bwMode="auto">
          <a:xfrm>
            <a:off x="1828800" y="5289550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61" name="AutoShape 70"/>
          <p:cNvCxnSpPr>
            <a:cxnSpLocks noChangeShapeType="1"/>
            <a:stCxn id="61456" idx="6"/>
            <a:endCxn id="61457" idx="1"/>
          </p:cNvCxnSpPr>
          <p:nvPr/>
        </p:nvCxnSpPr>
        <p:spPr bwMode="auto">
          <a:xfrm>
            <a:off x="3278188" y="4546600"/>
            <a:ext cx="1241425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2" name="AutoShape 71"/>
          <p:cNvCxnSpPr>
            <a:cxnSpLocks noChangeShapeType="1"/>
            <a:stCxn id="61459" idx="6"/>
            <a:endCxn id="61458" idx="2"/>
          </p:cNvCxnSpPr>
          <p:nvPr/>
        </p:nvCxnSpPr>
        <p:spPr bwMode="auto">
          <a:xfrm>
            <a:off x="2563813" y="6350000"/>
            <a:ext cx="1266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3" name="AutoShape 72"/>
          <p:cNvCxnSpPr>
            <a:cxnSpLocks noChangeShapeType="1"/>
            <a:stCxn id="61459" idx="1"/>
            <a:endCxn id="61460" idx="4"/>
          </p:cNvCxnSpPr>
          <p:nvPr/>
        </p:nvCxnSpPr>
        <p:spPr bwMode="auto">
          <a:xfrm flipH="1" flipV="1">
            <a:off x="1879600" y="5391150"/>
            <a:ext cx="598488" cy="922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4" name="AutoShape 73"/>
          <p:cNvCxnSpPr>
            <a:cxnSpLocks noChangeShapeType="1"/>
            <a:stCxn id="61460" idx="7"/>
            <a:endCxn id="61456" idx="2"/>
          </p:cNvCxnSpPr>
          <p:nvPr/>
        </p:nvCxnSpPr>
        <p:spPr bwMode="auto">
          <a:xfrm flipV="1">
            <a:off x="1916113" y="4546600"/>
            <a:ext cx="1262062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5" name="AutoShape 74"/>
          <p:cNvCxnSpPr>
            <a:cxnSpLocks noChangeShapeType="1"/>
            <a:stCxn id="61468" idx="0"/>
            <a:endCxn id="61467" idx="5"/>
          </p:cNvCxnSpPr>
          <p:nvPr/>
        </p:nvCxnSpPr>
        <p:spPr bwMode="auto">
          <a:xfrm flipH="1" flipV="1">
            <a:off x="3700463" y="5099050"/>
            <a:ext cx="180975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66" name="Oval 75"/>
          <p:cNvSpPr>
            <a:spLocks noChangeAspect="1" noChangeArrowheads="1"/>
          </p:cNvSpPr>
          <p:nvPr/>
        </p:nvSpPr>
        <p:spPr bwMode="auto">
          <a:xfrm>
            <a:off x="3178175" y="4892675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7" name="Oval 76"/>
          <p:cNvSpPr>
            <a:spLocks noChangeAspect="1" noChangeArrowheads="1"/>
          </p:cNvSpPr>
          <p:nvPr/>
        </p:nvSpPr>
        <p:spPr bwMode="auto">
          <a:xfrm>
            <a:off x="3613150" y="5011738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8" name="Oval 77"/>
          <p:cNvSpPr>
            <a:spLocks noChangeAspect="1" noChangeArrowheads="1"/>
          </p:cNvSpPr>
          <p:nvPr/>
        </p:nvSpPr>
        <p:spPr bwMode="auto">
          <a:xfrm>
            <a:off x="3830638" y="528955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9" name="Oval 78"/>
          <p:cNvSpPr>
            <a:spLocks noChangeAspect="1" noChangeArrowheads="1"/>
          </p:cNvSpPr>
          <p:nvPr/>
        </p:nvSpPr>
        <p:spPr bwMode="auto">
          <a:xfrm>
            <a:off x="3851275" y="5646738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0" name="Oval 79"/>
          <p:cNvSpPr>
            <a:spLocks noChangeAspect="1" noChangeArrowheads="1"/>
          </p:cNvSpPr>
          <p:nvPr/>
        </p:nvSpPr>
        <p:spPr bwMode="auto">
          <a:xfrm>
            <a:off x="3552825" y="592455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71" name="AutoShape 80"/>
          <p:cNvCxnSpPr>
            <a:cxnSpLocks noChangeShapeType="1"/>
            <a:stCxn id="61466" idx="6"/>
            <a:endCxn id="61467" idx="1"/>
          </p:cNvCxnSpPr>
          <p:nvPr/>
        </p:nvCxnSpPr>
        <p:spPr bwMode="auto">
          <a:xfrm>
            <a:off x="3278188" y="4943475"/>
            <a:ext cx="349250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72" name="AutoShape 81"/>
          <p:cNvCxnSpPr>
            <a:cxnSpLocks noChangeShapeType="1"/>
            <a:stCxn id="61469" idx="0"/>
            <a:endCxn id="61468" idx="4"/>
          </p:cNvCxnSpPr>
          <p:nvPr/>
        </p:nvCxnSpPr>
        <p:spPr bwMode="auto">
          <a:xfrm flipH="1" flipV="1">
            <a:off x="3881438" y="5391150"/>
            <a:ext cx="20637" cy="255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73" name="AutoShape 82"/>
          <p:cNvCxnSpPr>
            <a:cxnSpLocks noChangeShapeType="1"/>
            <a:stCxn id="61469" idx="3"/>
            <a:endCxn id="61470" idx="6"/>
          </p:cNvCxnSpPr>
          <p:nvPr/>
        </p:nvCxnSpPr>
        <p:spPr bwMode="auto">
          <a:xfrm flipH="1">
            <a:off x="3652838" y="5734050"/>
            <a:ext cx="21272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74" name="Oval 83"/>
          <p:cNvSpPr>
            <a:spLocks noChangeAspect="1" noChangeArrowheads="1"/>
          </p:cNvSpPr>
          <p:nvPr/>
        </p:nvSpPr>
        <p:spPr bwMode="auto">
          <a:xfrm>
            <a:off x="2781300" y="5030788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5" name="Oval 84"/>
          <p:cNvSpPr>
            <a:spLocks noChangeAspect="1" noChangeArrowheads="1"/>
          </p:cNvSpPr>
          <p:nvPr/>
        </p:nvSpPr>
        <p:spPr bwMode="auto">
          <a:xfrm>
            <a:off x="2503488" y="528955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6" name="Oval 85"/>
          <p:cNvSpPr>
            <a:spLocks noChangeAspect="1" noChangeArrowheads="1"/>
          </p:cNvSpPr>
          <p:nvPr/>
        </p:nvSpPr>
        <p:spPr bwMode="auto">
          <a:xfrm>
            <a:off x="2582863" y="5646738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7" name="Oval 86"/>
          <p:cNvSpPr>
            <a:spLocks noChangeAspect="1" noChangeArrowheads="1"/>
          </p:cNvSpPr>
          <p:nvPr/>
        </p:nvSpPr>
        <p:spPr bwMode="auto">
          <a:xfrm>
            <a:off x="2820988" y="5943600"/>
            <a:ext cx="100012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8" name="Oval 87"/>
          <p:cNvSpPr>
            <a:spLocks noChangeAspect="1" noChangeArrowheads="1"/>
          </p:cNvSpPr>
          <p:nvPr/>
        </p:nvSpPr>
        <p:spPr bwMode="auto">
          <a:xfrm>
            <a:off x="3155950" y="6062663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79" name="AutoShape 88"/>
          <p:cNvCxnSpPr>
            <a:cxnSpLocks noChangeShapeType="1"/>
            <a:stCxn id="61466" idx="2"/>
            <a:endCxn id="61474" idx="7"/>
          </p:cNvCxnSpPr>
          <p:nvPr/>
        </p:nvCxnSpPr>
        <p:spPr bwMode="auto">
          <a:xfrm flipH="1">
            <a:off x="2867025" y="4943475"/>
            <a:ext cx="311150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0" name="AutoShape 89"/>
          <p:cNvCxnSpPr>
            <a:cxnSpLocks noChangeShapeType="1"/>
            <a:stCxn id="61474" idx="3"/>
            <a:endCxn id="61475" idx="7"/>
          </p:cNvCxnSpPr>
          <p:nvPr/>
        </p:nvCxnSpPr>
        <p:spPr bwMode="auto">
          <a:xfrm flipH="1">
            <a:off x="2589213" y="5116513"/>
            <a:ext cx="20637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1" name="AutoShape 90"/>
          <p:cNvCxnSpPr>
            <a:cxnSpLocks noChangeShapeType="1"/>
            <a:stCxn id="61475" idx="4"/>
            <a:endCxn id="61476" idx="0"/>
          </p:cNvCxnSpPr>
          <p:nvPr/>
        </p:nvCxnSpPr>
        <p:spPr bwMode="auto">
          <a:xfrm>
            <a:off x="2554288" y="5391150"/>
            <a:ext cx="79375" cy="255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2" name="AutoShape 91"/>
          <p:cNvCxnSpPr>
            <a:cxnSpLocks noChangeShapeType="1"/>
            <a:stCxn id="61476" idx="5"/>
            <a:endCxn id="61477" idx="1"/>
          </p:cNvCxnSpPr>
          <p:nvPr/>
        </p:nvCxnSpPr>
        <p:spPr bwMode="auto">
          <a:xfrm>
            <a:off x="2668588" y="5734050"/>
            <a:ext cx="166687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3" name="AutoShape 92"/>
          <p:cNvCxnSpPr>
            <a:cxnSpLocks noChangeShapeType="1"/>
            <a:stCxn id="61477" idx="5"/>
            <a:endCxn id="61478" idx="2"/>
          </p:cNvCxnSpPr>
          <p:nvPr/>
        </p:nvCxnSpPr>
        <p:spPr bwMode="auto">
          <a:xfrm>
            <a:off x="2906713" y="6029325"/>
            <a:ext cx="249237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4" name="AutoShape 93"/>
          <p:cNvCxnSpPr>
            <a:cxnSpLocks noChangeShapeType="1"/>
            <a:stCxn id="61478" idx="6"/>
            <a:endCxn id="61470" idx="3"/>
          </p:cNvCxnSpPr>
          <p:nvPr/>
        </p:nvCxnSpPr>
        <p:spPr bwMode="auto">
          <a:xfrm flipV="1">
            <a:off x="3257550" y="6011863"/>
            <a:ext cx="309563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5" name="AutoShape 94"/>
          <p:cNvCxnSpPr>
            <a:cxnSpLocks noChangeShapeType="1"/>
            <a:stCxn id="61458" idx="1"/>
            <a:endCxn id="61470" idx="5"/>
          </p:cNvCxnSpPr>
          <p:nvPr/>
        </p:nvCxnSpPr>
        <p:spPr bwMode="auto">
          <a:xfrm flipH="1" flipV="1">
            <a:off x="3638550" y="6011863"/>
            <a:ext cx="206375" cy="301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6" name="AutoShape 95"/>
          <p:cNvCxnSpPr>
            <a:cxnSpLocks noChangeShapeType="1"/>
            <a:stCxn id="61477" idx="3"/>
            <a:endCxn id="61459" idx="7"/>
          </p:cNvCxnSpPr>
          <p:nvPr/>
        </p:nvCxnSpPr>
        <p:spPr bwMode="auto">
          <a:xfrm flipH="1">
            <a:off x="2549525" y="6029325"/>
            <a:ext cx="285750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7" name="AutoShape 96"/>
          <p:cNvCxnSpPr>
            <a:cxnSpLocks noChangeShapeType="1"/>
            <a:stCxn id="61475" idx="2"/>
            <a:endCxn id="61460" idx="6"/>
          </p:cNvCxnSpPr>
          <p:nvPr/>
        </p:nvCxnSpPr>
        <p:spPr bwMode="auto">
          <a:xfrm flipH="1">
            <a:off x="1930400" y="5340350"/>
            <a:ext cx="573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8" name="AutoShape 97"/>
          <p:cNvCxnSpPr>
            <a:cxnSpLocks noChangeShapeType="1"/>
            <a:stCxn id="61466" idx="0"/>
            <a:endCxn id="61456" idx="4"/>
          </p:cNvCxnSpPr>
          <p:nvPr/>
        </p:nvCxnSpPr>
        <p:spPr bwMode="auto">
          <a:xfrm flipV="1">
            <a:off x="3228975" y="45974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9" name="AutoShape 98"/>
          <p:cNvCxnSpPr>
            <a:cxnSpLocks noChangeShapeType="1"/>
            <a:stCxn id="61468" idx="6"/>
            <a:endCxn id="61457" idx="2"/>
          </p:cNvCxnSpPr>
          <p:nvPr/>
        </p:nvCxnSpPr>
        <p:spPr bwMode="auto">
          <a:xfrm>
            <a:off x="3930650" y="5340350"/>
            <a:ext cx="574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0" name="AutoShape 99"/>
          <p:cNvCxnSpPr>
            <a:cxnSpLocks noChangeShapeType="1"/>
            <a:stCxn id="61448" idx="4"/>
            <a:endCxn id="61478" idx="7"/>
          </p:cNvCxnSpPr>
          <p:nvPr/>
        </p:nvCxnSpPr>
        <p:spPr bwMode="auto">
          <a:xfrm flipH="1">
            <a:off x="3243263" y="5748338"/>
            <a:ext cx="144462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1" name="AutoShape 100"/>
          <p:cNvCxnSpPr>
            <a:cxnSpLocks noChangeShapeType="1"/>
            <a:stCxn id="61469" idx="2"/>
            <a:endCxn id="61447" idx="5"/>
          </p:cNvCxnSpPr>
          <p:nvPr/>
        </p:nvCxnSpPr>
        <p:spPr bwMode="auto">
          <a:xfrm flipH="1" flipV="1">
            <a:off x="3581400" y="5456238"/>
            <a:ext cx="26987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2" name="AutoShape 101"/>
          <p:cNvCxnSpPr>
            <a:cxnSpLocks noChangeShapeType="1"/>
            <a:stCxn id="61449" idx="2"/>
            <a:endCxn id="61476" idx="6"/>
          </p:cNvCxnSpPr>
          <p:nvPr/>
        </p:nvCxnSpPr>
        <p:spPr bwMode="auto">
          <a:xfrm flipH="1">
            <a:off x="2682875" y="5697538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3" name="AutoShape 102"/>
          <p:cNvCxnSpPr>
            <a:cxnSpLocks noChangeShapeType="1"/>
            <a:stCxn id="61450" idx="0"/>
            <a:endCxn id="61474" idx="4"/>
          </p:cNvCxnSpPr>
          <p:nvPr/>
        </p:nvCxnSpPr>
        <p:spPr bwMode="auto">
          <a:xfrm flipH="1" flipV="1">
            <a:off x="2832100" y="5130800"/>
            <a:ext cx="57150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4" name="AutoShape 103"/>
          <p:cNvCxnSpPr>
            <a:cxnSpLocks noChangeShapeType="1"/>
            <a:stCxn id="61467" idx="3"/>
            <a:endCxn id="61446" idx="7"/>
          </p:cNvCxnSpPr>
          <p:nvPr/>
        </p:nvCxnSpPr>
        <p:spPr bwMode="auto">
          <a:xfrm flipH="1">
            <a:off x="3263900" y="5099050"/>
            <a:ext cx="363538" cy="8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5" name="AutoShape 127"/>
          <p:cNvCxnSpPr>
            <a:cxnSpLocks noChangeShapeType="1"/>
            <a:stCxn id="61498" idx="7"/>
            <a:endCxn id="61497" idx="3"/>
          </p:cNvCxnSpPr>
          <p:nvPr/>
        </p:nvCxnSpPr>
        <p:spPr bwMode="auto">
          <a:xfrm flipV="1">
            <a:off x="6742113" y="5440363"/>
            <a:ext cx="8572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96" name="Oval 128"/>
          <p:cNvSpPr>
            <a:spLocks noChangeAspect="1" noChangeArrowheads="1"/>
          </p:cNvSpPr>
          <p:nvPr/>
        </p:nvSpPr>
        <p:spPr bwMode="auto">
          <a:xfrm>
            <a:off x="6496050" y="515620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97" name="Oval 129"/>
          <p:cNvSpPr>
            <a:spLocks noChangeAspect="1" noChangeArrowheads="1"/>
          </p:cNvSpPr>
          <p:nvPr/>
        </p:nvSpPr>
        <p:spPr bwMode="auto">
          <a:xfrm>
            <a:off x="6813550" y="5354638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98" name="Oval 130"/>
          <p:cNvSpPr>
            <a:spLocks noChangeAspect="1" noChangeArrowheads="1"/>
          </p:cNvSpPr>
          <p:nvPr/>
        </p:nvSpPr>
        <p:spPr bwMode="auto">
          <a:xfrm>
            <a:off x="6654800" y="563245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99" name="Oval 131"/>
          <p:cNvSpPr>
            <a:spLocks noChangeAspect="1" noChangeArrowheads="1"/>
          </p:cNvSpPr>
          <p:nvPr/>
        </p:nvSpPr>
        <p:spPr bwMode="auto">
          <a:xfrm>
            <a:off x="6316663" y="5632450"/>
            <a:ext cx="100012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0" name="Oval 132"/>
          <p:cNvSpPr>
            <a:spLocks noChangeAspect="1" noChangeArrowheads="1"/>
          </p:cNvSpPr>
          <p:nvPr/>
        </p:nvSpPr>
        <p:spPr bwMode="auto">
          <a:xfrm>
            <a:off x="6157913" y="5354638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01" name="AutoShape 133"/>
          <p:cNvCxnSpPr>
            <a:cxnSpLocks noChangeShapeType="1"/>
            <a:stCxn id="61496" idx="6"/>
            <a:endCxn id="61497" idx="1"/>
          </p:cNvCxnSpPr>
          <p:nvPr/>
        </p:nvCxnSpPr>
        <p:spPr bwMode="auto">
          <a:xfrm>
            <a:off x="6597650" y="5207000"/>
            <a:ext cx="230188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2" name="AutoShape 134"/>
          <p:cNvCxnSpPr>
            <a:cxnSpLocks noChangeShapeType="1"/>
            <a:stCxn id="61499" idx="6"/>
            <a:endCxn id="61498" idx="2"/>
          </p:cNvCxnSpPr>
          <p:nvPr/>
        </p:nvCxnSpPr>
        <p:spPr bwMode="auto">
          <a:xfrm>
            <a:off x="6416675" y="5683250"/>
            <a:ext cx="238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3" name="AutoShape 135"/>
          <p:cNvCxnSpPr>
            <a:cxnSpLocks noChangeShapeType="1"/>
            <a:stCxn id="61499" idx="1"/>
            <a:endCxn id="61500" idx="4"/>
          </p:cNvCxnSpPr>
          <p:nvPr/>
        </p:nvCxnSpPr>
        <p:spPr bwMode="auto">
          <a:xfrm flipH="1" flipV="1">
            <a:off x="6208713" y="5454650"/>
            <a:ext cx="122237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4" name="AutoShape 136"/>
          <p:cNvCxnSpPr>
            <a:cxnSpLocks noChangeShapeType="1"/>
            <a:stCxn id="61500" idx="7"/>
            <a:endCxn id="61496" idx="2"/>
          </p:cNvCxnSpPr>
          <p:nvPr/>
        </p:nvCxnSpPr>
        <p:spPr bwMode="auto">
          <a:xfrm flipV="1">
            <a:off x="6245225" y="5207000"/>
            <a:ext cx="250825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5" name="AutoShape 137"/>
          <p:cNvCxnSpPr>
            <a:cxnSpLocks noChangeShapeType="1"/>
            <a:stCxn id="61508" idx="7"/>
            <a:endCxn id="61507" idx="3"/>
          </p:cNvCxnSpPr>
          <p:nvPr/>
        </p:nvCxnSpPr>
        <p:spPr bwMode="auto">
          <a:xfrm flipV="1">
            <a:off x="7235825" y="5360988"/>
            <a:ext cx="601663" cy="938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06" name="Oval 138"/>
          <p:cNvSpPr>
            <a:spLocks noChangeAspect="1" noChangeArrowheads="1"/>
          </p:cNvSpPr>
          <p:nvPr/>
        </p:nvSpPr>
        <p:spPr bwMode="auto">
          <a:xfrm>
            <a:off x="6496050" y="4481513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7" name="Oval 139"/>
          <p:cNvSpPr>
            <a:spLocks noChangeAspect="1" noChangeArrowheads="1"/>
          </p:cNvSpPr>
          <p:nvPr/>
        </p:nvSpPr>
        <p:spPr bwMode="auto">
          <a:xfrm>
            <a:off x="7823200" y="5275263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8" name="Oval 140"/>
          <p:cNvSpPr>
            <a:spLocks noChangeAspect="1" noChangeArrowheads="1"/>
          </p:cNvSpPr>
          <p:nvPr/>
        </p:nvSpPr>
        <p:spPr bwMode="auto">
          <a:xfrm>
            <a:off x="7150100" y="6284913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9" name="Oval 141"/>
          <p:cNvSpPr>
            <a:spLocks noChangeAspect="1" noChangeArrowheads="1"/>
          </p:cNvSpPr>
          <p:nvPr/>
        </p:nvSpPr>
        <p:spPr bwMode="auto">
          <a:xfrm>
            <a:off x="5783263" y="6284913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0" name="Oval 142"/>
          <p:cNvSpPr>
            <a:spLocks noChangeAspect="1" noChangeArrowheads="1"/>
          </p:cNvSpPr>
          <p:nvPr/>
        </p:nvSpPr>
        <p:spPr bwMode="auto">
          <a:xfrm>
            <a:off x="5148263" y="5275263"/>
            <a:ext cx="100012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11" name="AutoShape 143"/>
          <p:cNvCxnSpPr>
            <a:cxnSpLocks noChangeShapeType="1"/>
            <a:stCxn id="61506" idx="6"/>
            <a:endCxn id="61507" idx="1"/>
          </p:cNvCxnSpPr>
          <p:nvPr/>
        </p:nvCxnSpPr>
        <p:spPr bwMode="auto">
          <a:xfrm>
            <a:off x="6597650" y="4532313"/>
            <a:ext cx="1239838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2" name="AutoShape 144"/>
          <p:cNvCxnSpPr>
            <a:cxnSpLocks noChangeShapeType="1"/>
            <a:stCxn id="61509" idx="6"/>
            <a:endCxn id="61508" idx="2"/>
          </p:cNvCxnSpPr>
          <p:nvPr/>
        </p:nvCxnSpPr>
        <p:spPr bwMode="auto">
          <a:xfrm>
            <a:off x="5883275" y="6335713"/>
            <a:ext cx="1266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3" name="AutoShape 145"/>
          <p:cNvCxnSpPr>
            <a:cxnSpLocks noChangeShapeType="1"/>
            <a:stCxn id="61509" idx="1"/>
            <a:endCxn id="61510" idx="4"/>
          </p:cNvCxnSpPr>
          <p:nvPr/>
        </p:nvCxnSpPr>
        <p:spPr bwMode="auto">
          <a:xfrm flipH="1" flipV="1">
            <a:off x="5199063" y="5375275"/>
            <a:ext cx="598487" cy="923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4" name="AutoShape 146"/>
          <p:cNvCxnSpPr>
            <a:cxnSpLocks noChangeShapeType="1"/>
            <a:stCxn id="61510" idx="7"/>
            <a:endCxn id="61506" idx="2"/>
          </p:cNvCxnSpPr>
          <p:nvPr/>
        </p:nvCxnSpPr>
        <p:spPr bwMode="auto">
          <a:xfrm flipV="1">
            <a:off x="5233988" y="4532313"/>
            <a:ext cx="1262062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5" name="AutoShape 147"/>
          <p:cNvCxnSpPr>
            <a:cxnSpLocks noChangeShapeType="1"/>
            <a:stCxn id="61518" idx="0"/>
            <a:endCxn id="61517" idx="5"/>
          </p:cNvCxnSpPr>
          <p:nvPr/>
        </p:nvCxnSpPr>
        <p:spPr bwMode="auto">
          <a:xfrm flipH="1" flipV="1">
            <a:off x="7019925" y="5083175"/>
            <a:ext cx="180975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16" name="Oval 148"/>
          <p:cNvSpPr>
            <a:spLocks noChangeAspect="1" noChangeArrowheads="1"/>
          </p:cNvSpPr>
          <p:nvPr/>
        </p:nvSpPr>
        <p:spPr bwMode="auto">
          <a:xfrm>
            <a:off x="6496050" y="4878388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7" name="Oval 149"/>
          <p:cNvSpPr>
            <a:spLocks noChangeAspect="1" noChangeArrowheads="1"/>
          </p:cNvSpPr>
          <p:nvPr/>
        </p:nvSpPr>
        <p:spPr bwMode="auto">
          <a:xfrm>
            <a:off x="6932613" y="499745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8" name="Oval 150"/>
          <p:cNvSpPr>
            <a:spLocks noChangeAspect="1" noChangeArrowheads="1"/>
          </p:cNvSpPr>
          <p:nvPr/>
        </p:nvSpPr>
        <p:spPr bwMode="auto">
          <a:xfrm>
            <a:off x="7150100" y="5275263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9" name="Oval 151"/>
          <p:cNvSpPr>
            <a:spLocks noChangeAspect="1" noChangeArrowheads="1"/>
          </p:cNvSpPr>
          <p:nvPr/>
        </p:nvSpPr>
        <p:spPr bwMode="auto">
          <a:xfrm>
            <a:off x="7170738" y="563245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0" name="Oval 152"/>
          <p:cNvSpPr>
            <a:spLocks noChangeAspect="1" noChangeArrowheads="1"/>
          </p:cNvSpPr>
          <p:nvPr/>
        </p:nvSpPr>
        <p:spPr bwMode="auto">
          <a:xfrm>
            <a:off x="6872288" y="5910263"/>
            <a:ext cx="100012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21" name="AutoShape 153"/>
          <p:cNvCxnSpPr>
            <a:cxnSpLocks noChangeShapeType="1"/>
            <a:stCxn id="61516" idx="6"/>
            <a:endCxn id="61517" idx="1"/>
          </p:cNvCxnSpPr>
          <p:nvPr/>
        </p:nvCxnSpPr>
        <p:spPr bwMode="auto">
          <a:xfrm>
            <a:off x="6597650" y="4929188"/>
            <a:ext cx="349250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22" name="AutoShape 154"/>
          <p:cNvCxnSpPr>
            <a:cxnSpLocks noChangeShapeType="1"/>
            <a:stCxn id="61519" idx="0"/>
            <a:endCxn id="61518" idx="4"/>
          </p:cNvCxnSpPr>
          <p:nvPr/>
        </p:nvCxnSpPr>
        <p:spPr bwMode="auto">
          <a:xfrm flipH="1" flipV="1">
            <a:off x="7200900" y="5375275"/>
            <a:ext cx="2063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23" name="AutoShape 155"/>
          <p:cNvCxnSpPr>
            <a:cxnSpLocks noChangeShapeType="1"/>
            <a:stCxn id="61519" idx="3"/>
            <a:endCxn id="61520" idx="6"/>
          </p:cNvCxnSpPr>
          <p:nvPr/>
        </p:nvCxnSpPr>
        <p:spPr bwMode="auto">
          <a:xfrm flipH="1">
            <a:off x="6972300" y="5718175"/>
            <a:ext cx="212725" cy="242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24" name="Oval 156"/>
          <p:cNvSpPr>
            <a:spLocks noChangeAspect="1" noChangeArrowheads="1"/>
          </p:cNvSpPr>
          <p:nvPr/>
        </p:nvSpPr>
        <p:spPr bwMode="auto">
          <a:xfrm>
            <a:off x="6100763" y="5014913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5" name="Oval 157"/>
          <p:cNvSpPr>
            <a:spLocks noChangeAspect="1" noChangeArrowheads="1"/>
          </p:cNvSpPr>
          <p:nvPr/>
        </p:nvSpPr>
        <p:spPr bwMode="auto">
          <a:xfrm>
            <a:off x="5822950" y="5275263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6" name="Oval 158"/>
          <p:cNvSpPr>
            <a:spLocks noChangeAspect="1" noChangeArrowheads="1"/>
          </p:cNvSpPr>
          <p:nvPr/>
        </p:nvSpPr>
        <p:spPr bwMode="auto">
          <a:xfrm>
            <a:off x="5902325" y="5632450"/>
            <a:ext cx="100013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7" name="Oval 159"/>
          <p:cNvSpPr>
            <a:spLocks noChangeAspect="1" noChangeArrowheads="1"/>
          </p:cNvSpPr>
          <p:nvPr/>
        </p:nvSpPr>
        <p:spPr bwMode="auto">
          <a:xfrm>
            <a:off x="6140450" y="5927725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8" name="Oval 160"/>
          <p:cNvSpPr>
            <a:spLocks noChangeAspect="1" noChangeArrowheads="1"/>
          </p:cNvSpPr>
          <p:nvPr/>
        </p:nvSpPr>
        <p:spPr bwMode="auto">
          <a:xfrm>
            <a:off x="6475413" y="6046788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29" name="AutoShape 161"/>
          <p:cNvCxnSpPr>
            <a:cxnSpLocks noChangeShapeType="1"/>
            <a:stCxn id="61516" idx="2"/>
            <a:endCxn id="61524" idx="7"/>
          </p:cNvCxnSpPr>
          <p:nvPr/>
        </p:nvCxnSpPr>
        <p:spPr bwMode="auto">
          <a:xfrm flipH="1">
            <a:off x="6186488" y="4929188"/>
            <a:ext cx="309562" cy="100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0" name="AutoShape 162"/>
          <p:cNvCxnSpPr>
            <a:cxnSpLocks noChangeShapeType="1"/>
            <a:stCxn id="61524" idx="3"/>
            <a:endCxn id="61525" idx="7"/>
          </p:cNvCxnSpPr>
          <p:nvPr/>
        </p:nvCxnSpPr>
        <p:spPr bwMode="auto">
          <a:xfrm flipH="1">
            <a:off x="5908675" y="5102225"/>
            <a:ext cx="20637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1" name="AutoShape 163"/>
          <p:cNvCxnSpPr>
            <a:cxnSpLocks noChangeShapeType="1"/>
            <a:stCxn id="61525" idx="4"/>
            <a:endCxn id="61526" idx="0"/>
          </p:cNvCxnSpPr>
          <p:nvPr/>
        </p:nvCxnSpPr>
        <p:spPr bwMode="auto">
          <a:xfrm>
            <a:off x="5873750" y="5375275"/>
            <a:ext cx="79375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2" name="AutoShape 164"/>
          <p:cNvCxnSpPr>
            <a:cxnSpLocks noChangeShapeType="1"/>
            <a:stCxn id="61526" idx="5"/>
            <a:endCxn id="61527" idx="1"/>
          </p:cNvCxnSpPr>
          <p:nvPr/>
        </p:nvCxnSpPr>
        <p:spPr bwMode="auto">
          <a:xfrm>
            <a:off x="5988050" y="5718175"/>
            <a:ext cx="166688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3" name="AutoShape 165"/>
          <p:cNvCxnSpPr>
            <a:cxnSpLocks noChangeShapeType="1"/>
            <a:stCxn id="61527" idx="5"/>
            <a:endCxn id="61528" idx="2"/>
          </p:cNvCxnSpPr>
          <p:nvPr/>
        </p:nvCxnSpPr>
        <p:spPr bwMode="auto">
          <a:xfrm>
            <a:off x="6226175" y="6015038"/>
            <a:ext cx="249238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4" name="AutoShape 166"/>
          <p:cNvCxnSpPr>
            <a:cxnSpLocks noChangeShapeType="1"/>
            <a:stCxn id="61528" idx="6"/>
            <a:endCxn id="61520" idx="3"/>
          </p:cNvCxnSpPr>
          <p:nvPr/>
        </p:nvCxnSpPr>
        <p:spPr bwMode="auto">
          <a:xfrm flipV="1">
            <a:off x="6575425" y="5995988"/>
            <a:ext cx="311150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5" name="AutoShape 167"/>
          <p:cNvCxnSpPr>
            <a:cxnSpLocks noChangeShapeType="1"/>
            <a:stCxn id="61508" idx="1"/>
            <a:endCxn id="61520" idx="5"/>
          </p:cNvCxnSpPr>
          <p:nvPr/>
        </p:nvCxnSpPr>
        <p:spPr bwMode="auto">
          <a:xfrm flipH="1" flipV="1">
            <a:off x="6958013" y="5995988"/>
            <a:ext cx="206375" cy="303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6" name="AutoShape 168"/>
          <p:cNvCxnSpPr>
            <a:cxnSpLocks noChangeShapeType="1"/>
            <a:stCxn id="61527" idx="3"/>
            <a:endCxn id="61509" idx="7"/>
          </p:cNvCxnSpPr>
          <p:nvPr/>
        </p:nvCxnSpPr>
        <p:spPr bwMode="auto">
          <a:xfrm flipH="1">
            <a:off x="5868988" y="6015038"/>
            <a:ext cx="285750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7" name="AutoShape 169"/>
          <p:cNvCxnSpPr>
            <a:cxnSpLocks noChangeShapeType="1"/>
            <a:stCxn id="61525" idx="2"/>
            <a:endCxn id="61510" idx="6"/>
          </p:cNvCxnSpPr>
          <p:nvPr/>
        </p:nvCxnSpPr>
        <p:spPr bwMode="auto">
          <a:xfrm flipH="1">
            <a:off x="5248275" y="5326063"/>
            <a:ext cx="574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8" name="AutoShape 170"/>
          <p:cNvCxnSpPr>
            <a:cxnSpLocks noChangeShapeType="1"/>
            <a:stCxn id="61516" idx="0"/>
            <a:endCxn id="61506" idx="4"/>
          </p:cNvCxnSpPr>
          <p:nvPr/>
        </p:nvCxnSpPr>
        <p:spPr bwMode="auto">
          <a:xfrm flipV="1">
            <a:off x="6546850" y="4583113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9" name="AutoShape 171"/>
          <p:cNvCxnSpPr>
            <a:cxnSpLocks noChangeShapeType="1"/>
            <a:stCxn id="61518" idx="6"/>
            <a:endCxn id="61507" idx="2"/>
          </p:cNvCxnSpPr>
          <p:nvPr/>
        </p:nvCxnSpPr>
        <p:spPr bwMode="auto">
          <a:xfrm>
            <a:off x="7250113" y="5326063"/>
            <a:ext cx="573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0" name="AutoShape 172"/>
          <p:cNvCxnSpPr>
            <a:cxnSpLocks noChangeShapeType="1"/>
            <a:stCxn id="61498" idx="4"/>
            <a:endCxn id="61528" idx="7"/>
          </p:cNvCxnSpPr>
          <p:nvPr/>
        </p:nvCxnSpPr>
        <p:spPr bwMode="auto">
          <a:xfrm flipH="1">
            <a:off x="6561138" y="5732463"/>
            <a:ext cx="144462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1" name="AutoShape 173"/>
          <p:cNvCxnSpPr>
            <a:cxnSpLocks noChangeShapeType="1"/>
            <a:stCxn id="61519" idx="2"/>
            <a:endCxn id="61497" idx="5"/>
          </p:cNvCxnSpPr>
          <p:nvPr/>
        </p:nvCxnSpPr>
        <p:spPr bwMode="auto">
          <a:xfrm flipH="1" flipV="1">
            <a:off x="6900863" y="5440363"/>
            <a:ext cx="269875" cy="242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2" name="AutoShape 174"/>
          <p:cNvCxnSpPr>
            <a:cxnSpLocks noChangeShapeType="1"/>
            <a:stCxn id="61499" idx="2"/>
            <a:endCxn id="61526" idx="6"/>
          </p:cNvCxnSpPr>
          <p:nvPr/>
        </p:nvCxnSpPr>
        <p:spPr bwMode="auto">
          <a:xfrm flipH="1">
            <a:off x="6002338" y="5683250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3" name="AutoShape 175"/>
          <p:cNvCxnSpPr>
            <a:cxnSpLocks noChangeShapeType="1"/>
            <a:stCxn id="61500" idx="0"/>
            <a:endCxn id="61524" idx="4"/>
          </p:cNvCxnSpPr>
          <p:nvPr/>
        </p:nvCxnSpPr>
        <p:spPr bwMode="auto">
          <a:xfrm flipH="1" flipV="1">
            <a:off x="6151563" y="5116513"/>
            <a:ext cx="57150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4" name="AutoShape 176"/>
          <p:cNvCxnSpPr>
            <a:cxnSpLocks noChangeShapeType="1"/>
            <a:stCxn id="61517" idx="3"/>
            <a:endCxn id="61496" idx="7"/>
          </p:cNvCxnSpPr>
          <p:nvPr/>
        </p:nvCxnSpPr>
        <p:spPr bwMode="auto">
          <a:xfrm flipH="1">
            <a:off x="6583363" y="5083175"/>
            <a:ext cx="363537" cy="87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1545" name="Group 179"/>
          <p:cNvGrpSpPr>
            <a:grpSpLocks/>
          </p:cNvGrpSpPr>
          <p:nvPr/>
        </p:nvGrpSpPr>
        <p:grpSpPr bwMode="auto">
          <a:xfrm>
            <a:off x="5194300" y="4535488"/>
            <a:ext cx="2640013" cy="1763712"/>
            <a:chOff x="1008" y="1274"/>
            <a:chExt cx="3195" cy="2134"/>
          </a:xfrm>
        </p:grpSpPr>
        <p:cxnSp>
          <p:nvCxnSpPr>
            <p:cNvPr id="61548" name="AutoShape 180"/>
            <p:cNvCxnSpPr>
              <a:cxnSpLocks noChangeShapeType="1"/>
            </p:cNvCxnSpPr>
            <p:nvPr/>
          </p:nvCxnSpPr>
          <p:spPr bwMode="auto">
            <a:xfrm>
              <a:off x="2706" y="2090"/>
              <a:ext cx="275" cy="19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49" name="AutoShape 181"/>
            <p:cNvCxnSpPr>
              <a:cxnSpLocks noChangeShapeType="1"/>
            </p:cNvCxnSpPr>
            <p:nvPr/>
          </p:nvCxnSpPr>
          <p:spPr bwMode="auto">
            <a:xfrm>
              <a:off x="2488" y="2666"/>
              <a:ext cx="278" cy="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0" name="AutoShape 182"/>
            <p:cNvCxnSpPr>
              <a:cxnSpLocks noChangeShapeType="1"/>
            </p:cNvCxnSpPr>
            <p:nvPr/>
          </p:nvCxnSpPr>
          <p:spPr bwMode="auto">
            <a:xfrm flipH="1" flipV="1">
              <a:off x="2230" y="2396"/>
              <a:ext cx="149" cy="22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1" name="AutoShape 183"/>
            <p:cNvCxnSpPr>
              <a:cxnSpLocks noChangeShapeType="1"/>
            </p:cNvCxnSpPr>
            <p:nvPr/>
          </p:nvCxnSpPr>
          <p:spPr bwMode="auto">
            <a:xfrm flipV="1">
              <a:off x="2273" y="2090"/>
              <a:ext cx="301" cy="19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2" name="AutoShape 184"/>
            <p:cNvCxnSpPr>
              <a:cxnSpLocks noChangeShapeType="1"/>
            </p:cNvCxnSpPr>
            <p:nvPr/>
          </p:nvCxnSpPr>
          <p:spPr bwMode="auto">
            <a:xfrm flipV="1">
              <a:off x="3473" y="2282"/>
              <a:ext cx="730" cy="112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3" name="AutoShape 185"/>
            <p:cNvCxnSpPr>
              <a:cxnSpLocks noChangeShapeType="1"/>
            </p:cNvCxnSpPr>
            <p:nvPr/>
          </p:nvCxnSpPr>
          <p:spPr bwMode="auto">
            <a:xfrm>
              <a:off x="2706" y="1274"/>
              <a:ext cx="1497" cy="9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4" name="AutoShape 186"/>
            <p:cNvCxnSpPr>
              <a:cxnSpLocks noChangeShapeType="1"/>
            </p:cNvCxnSpPr>
            <p:nvPr/>
          </p:nvCxnSpPr>
          <p:spPr bwMode="auto">
            <a:xfrm flipH="1" flipV="1">
              <a:off x="1008" y="2300"/>
              <a:ext cx="725" cy="110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5" name="AutoShape 187"/>
            <p:cNvCxnSpPr>
              <a:cxnSpLocks noChangeShapeType="1"/>
            </p:cNvCxnSpPr>
            <p:nvPr/>
          </p:nvCxnSpPr>
          <p:spPr bwMode="auto">
            <a:xfrm flipV="1">
              <a:off x="1051" y="1274"/>
              <a:ext cx="1523" cy="9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6" name="AutoShape 188"/>
            <p:cNvCxnSpPr>
              <a:cxnSpLocks noChangeShapeType="1"/>
            </p:cNvCxnSpPr>
            <p:nvPr/>
          </p:nvCxnSpPr>
          <p:spPr bwMode="auto">
            <a:xfrm flipH="1" flipV="1">
              <a:off x="3211" y="1946"/>
              <a:ext cx="219" cy="22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7" name="AutoShape 189"/>
            <p:cNvCxnSpPr>
              <a:cxnSpLocks noChangeShapeType="1"/>
            </p:cNvCxnSpPr>
            <p:nvPr/>
          </p:nvCxnSpPr>
          <p:spPr bwMode="auto">
            <a:xfrm>
              <a:off x="2706" y="1754"/>
              <a:ext cx="419" cy="9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8" name="AutoShape 190"/>
            <p:cNvCxnSpPr>
              <a:cxnSpLocks noChangeShapeType="1"/>
            </p:cNvCxnSpPr>
            <p:nvPr/>
          </p:nvCxnSpPr>
          <p:spPr bwMode="auto">
            <a:xfrm flipH="1" flipV="1">
              <a:off x="3430" y="2300"/>
              <a:ext cx="26" cy="3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9" name="AutoShape 191"/>
            <p:cNvCxnSpPr>
              <a:cxnSpLocks noChangeShapeType="1"/>
            </p:cNvCxnSpPr>
            <p:nvPr/>
          </p:nvCxnSpPr>
          <p:spPr bwMode="auto">
            <a:xfrm flipH="1">
              <a:off x="2203" y="1754"/>
              <a:ext cx="371" cy="1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0" name="AutoShape 192"/>
            <p:cNvCxnSpPr>
              <a:cxnSpLocks noChangeShapeType="1"/>
            </p:cNvCxnSpPr>
            <p:nvPr/>
          </p:nvCxnSpPr>
          <p:spPr bwMode="auto">
            <a:xfrm flipH="1">
              <a:off x="1867" y="1968"/>
              <a:ext cx="250" cy="2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1" name="AutoShape 193"/>
            <p:cNvCxnSpPr>
              <a:cxnSpLocks noChangeShapeType="1"/>
            </p:cNvCxnSpPr>
            <p:nvPr/>
          </p:nvCxnSpPr>
          <p:spPr bwMode="auto">
            <a:xfrm>
              <a:off x="1824" y="2300"/>
              <a:ext cx="96" cy="3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2" name="AutoShape 194"/>
            <p:cNvCxnSpPr>
              <a:cxnSpLocks noChangeShapeType="1"/>
            </p:cNvCxnSpPr>
            <p:nvPr/>
          </p:nvCxnSpPr>
          <p:spPr bwMode="auto">
            <a:xfrm>
              <a:off x="1963" y="2714"/>
              <a:ext cx="202" cy="26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3" name="AutoShape 195"/>
            <p:cNvCxnSpPr>
              <a:cxnSpLocks noChangeShapeType="1"/>
            </p:cNvCxnSpPr>
            <p:nvPr/>
          </p:nvCxnSpPr>
          <p:spPr bwMode="auto">
            <a:xfrm flipV="1">
              <a:off x="2680" y="3050"/>
              <a:ext cx="371" cy="1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4" name="AutoShape 196"/>
            <p:cNvCxnSpPr>
              <a:cxnSpLocks noChangeShapeType="1"/>
            </p:cNvCxnSpPr>
            <p:nvPr/>
          </p:nvCxnSpPr>
          <p:spPr bwMode="auto">
            <a:xfrm flipH="1" flipV="1">
              <a:off x="3137" y="3050"/>
              <a:ext cx="250" cy="35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5" name="AutoShape 197"/>
            <p:cNvCxnSpPr>
              <a:cxnSpLocks noChangeShapeType="1"/>
            </p:cNvCxnSpPr>
            <p:nvPr/>
          </p:nvCxnSpPr>
          <p:spPr bwMode="auto">
            <a:xfrm flipH="1">
              <a:off x="1819" y="3072"/>
              <a:ext cx="346" cy="33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6" name="AutoShape 198"/>
            <p:cNvCxnSpPr>
              <a:cxnSpLocks noChangeShapeType="1"/>
            </p:cNvCxnSpPr>
            <p:nvPr/>
          </p:nvCxnSpPr>
          <p:spPr bwMode="auto">
            <a:xfrm flipH="1">
              <a:off x="2657" y="2732"/>
              <a:ext cx="175" cy="38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7" name="AutoShape 199"/>
            <p:cNvCxnSpPr>
              <a:cxnSpLocks noChangeShapeType="1"/>
            </p:cNvCxnSpPr>
            <p:nvPr/>
          </p:nvCxnSpPr>
          <p:spPr bwMode="auto">
            <a:xfrm flipH="1" flipV="1">
              <a:off x="3067" y="2378"/>
              <a:ext cx="323" cy="28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61546" name="Rectangle 201"/>
          <p:cNvSpPr>
            <a:spLocks noChangeArrowheads="1"/>
          </p:cNvSpPr>
          <p:nvPr/>
        </p:nvSpPr>
        <p:spPr bwMode="auto">
          <a:xfrm>
            <a:off x="990600" y="6096000"/>
            <a:ext cx="1107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instance s</a:t>
            </a:r>
          </a:p>
        </p:txBody>
      </p:sp>
      <p:sp>
        <p:nvSpPr>
          <p:cNvPr id="61547" name="Rectangle 202"/>
          <p:cNvSpPr>
            <a:spLocks noChangeArrowheads="1"/>
          </p:cNvSpPr>
          <p:nvPr/>
        </p:nvSpPr>
        <p:spPr bwMode="auto">
          <a:xfrm>
            <a:off x="7486650" y="6096000"/>
            <a:ext cx="11785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certificate t</a:t>
            </a:r>
          </a:p>
        </p:txBody>
      </p:sp>
    </p:spTree>
    <p:extLst>
      <p:ext uri="{BB962C8B-B14F-4D97-AF65-F5344CB8AC3E}">
        <p14:creationId xmlns:p14="http://schemas.microsoft.com/office/powerpoint/2010/main" val="400150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Polynomial time reductions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Y is Polynomial Time Reducible to X</a:t>
            </a:r>
          </a:p>
          <a:p>
            <a:pPr lvl="1" eaLnBrk="1" hangingPunct="1"/>
            <a:r>
              <a:rPr lang="en-US"/>
              <a:t>Solve problem Y with a polynomial number of computation steps and a polynomial number of calls to a black box that solves X</a:t>
            </a:r>
          </a:p>
          <a:p>
            <a:pPr lvl="1" eaLnBrk="1" hangingPunct="1"/>
            <a:r>
              <a:rPr lang="en-US"/>
              <a:t>Notations:  Y &lt;</a:t>
            </a:r>
            <a:r>
              <a:rPr lang="en-US" baseline="-25000"/>
              <a:t>P</a:t>
            </a:r>
            <a:r>
              <a:rPr lang="en-US"/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69279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Composability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X &lt;</a:t>
            </a:r>
            <a:r>
              <a:rPr lang="en-US" baseline="-25000" dirty="0"/>
              <a:t>P</a:t>
            </a:r>
            <a:r>
              <a:rPr lang="en-US" dirty="0"/>
              <a:t> Y  and Y &lt;</a:t>
            </a:r>
            <a:r>
              <a:rPr lang="en-US" baseline="-25000" dirty="0"/>
              <a:t>P</a:t>
            </a:r>
            <a:r>
              <a:rPr lang="en-US" dirty="0"/>
              <a:t> Z then X &lt;</a:t>
            </a:r>
            <a:r>
              <a:rPr lang="en-US" baseline="-25000" dirty="0"/>
              <a:t>P</a:t>
            </a:r>
            <a:r>
              <a:rPr lang="en-US" dirty="0"/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236577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Lemmas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Suppose Y &lt;</a:t>
            </a:r>
            <a:r>
              <a:rPr lang="en-US" baseline="-25000" dirty="0"/>
              <a:t>P</a:t>
            </a:r>
            <a:r>
              <a:rPr lang="en-US" dirty="0"/>
              <a:t> X.  If X can be solved in polynomial time, then Y can be solved in polynomial time.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Suppose Y &lt;</a:t>
            </a:r>
            <a:r>
              <a:rPr lang="en-US" baseline="-25000" dirty="0"/>
              <a:t>P</a:t>
            </a:r>
            <a:r>
              <a:rPr lang="en-US" dirty="0"/>
              <a:t> X.  If Y cannot be solved in polynomial time, then X cannot be solved in polynomial time.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NP-Completeness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 problem X is NP-complete if </a:t>
            </a:r>
          </a:p>
          <a:p>
            <a:pPr lvl="1" eaLnBrk="1" hangingPunct="1"/>
            <a:r>
              <a:rPr lang="en-US"/>
              <a:t>X is in NP</a:t>
            </a:r>
          </a:p>
          <a:p>
            <a:pPr lvl="1" eaLnBrk="1" hangingPunct="1"/>
            <a:r>
              <a:rPr lang="en-US"/>
              <a:t>For every Y in NP,  Y &lt;</a:t>
            </a:r>
            <a:r>
              <a:rPr lang="en-US" baseline="-25000"/>
              <a:t>P</a:t>
            </a:r>
            <a:r>
              <a:rPr lang="en-US"/>
              <a:t> X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X is a “hardest” problem in NP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If X is NP-Complete, Z is in NP and X &lt;</a:t>
            </a:r>
            <a:r>
              <a:rPr lang="en-US" baseline="-25000"/>
              <a:t>P</a:t>
            </a:r>
            <a:r>
              <a:rPr lang="en-US"/>
              <a:t> Z</a:t>
            </a:r>
          </a:p>
          <a:p>
            <a:pPr lvl="1" eaLnBrk="1" hangingPunct="1"/>
            <a:r>
              <a:rPr lang="en-US"/>
              <a:t>Then Z is NP-Complete</a:t>
            </a:r>
          </a:p>
        </p:txBody>
      </p:sp>
    </p:spTree>
    <p:extLst>
      <p:ext uri="{BB962C8B-B14F-4D97-AF65-F5344CB8AC3E}">
        <p14:creationId xmlns:p14="http://schemas.microsoft.com/office/powerpoint/2010/main" val="412612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Cook’s Theorem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Circuit Satisfiability Problem is NP-Complete</a:t>
            </a:r>
          </a:p>
        </p:txBody>
      </p:sp>
    </p:spTree>
    <p:extLst>
      <p:ext uri="{BB962C8B-B14F-4D97-AF65-F5344CB8AC3E}">
        <p14:creationId xmlns:p14="http://schemas.microsoft.com/office/powerpoint/2010/main" val="95856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46063" y="1651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/>
              <a:t>Circuit SAT</a:t>
            </a:r>
          </a:p>
        </p:txBody>
      </p:sp>
      <p:sp>
        <p:nvSpPr>
          <p:cNvPr id="2253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2588" y="16081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7613" y="24431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3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54350" y="3732213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5163" y="22907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37322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36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2638" y="36560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37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2488" y="494665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8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95525" y="49466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39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6388" y="494665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40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3450" y="50228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2488" y="63134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1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71725" y="6313488"/>
            <a:ext cx="37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2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44988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3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69063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4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15313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5</a:t>
            </a:r>
          </a:p>
        </p:txBody>
      </p:sp>
      <p:sp>
        <p:nvSpPr>
          <p:cNvPr id="2254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50228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4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80288" y="36560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4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4988" y="37322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4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004888" y="5478463"/>
            <a:ext cx="15240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1231900" y="5478463"/>
            <a:ext cx="1290638" cy="909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522538" y="5554663"/>
            <a:ext cx="76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598738" y="5478463"/>
            <a:ext cx="167005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419600" y="5478463"/>
            <a:ext cx="76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572000" y="4187825"/>
            <a:ext cx="1441450" cy="2049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6318250" y="5554663"/>
            <a:ext cx="227013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6621463" y="5554663"/>
            <a:ext cx="1290637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8139113" y="5554663"/>
            <a:ext cx="1524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066925" y="4264025"/>
            <a:ext cx="40989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231900" y="4264025"/>
            <a:ext cx="531813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545263" y="23669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61" name="Oval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710238" y="13795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62" name="Oval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86163" y="7731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63" name="Oval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143125" y="2746375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64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674938" y="4264025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4419600" y="4264025"/>
            <a:ext cx="1524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6392863" y="4111625"/>
            <a:ext cx="1063625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392863" y="4111625"/>
            <a:ext cx="14430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4572000" y="4035425"/>
            <a:ext cx="280828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2219325" y="2822575"/>
            <a:ext cx="280828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066925" y="3276600"/>
            <a:ext cx="228600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4724400" y="2973388"/>
            <a:ext cx="4540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3433763" y="4264025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586163" y="2822575"/>
            <a:ext cx="908050" cy="985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598738" y="2670175"/>
            <a:ext cx="60642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5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09963" y="1303338"/>
            <a:ext cx="303212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674938" y="15319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7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51413" y="923925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78" name="Oval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19600" y="8890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7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4648200" y="2062163"/>
            <a:ext cx="53022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6013450" y="1911350"/>
            <a:ext cx="76200" cy="1668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924675" y="2897188"/>
            <a:ext cx="6826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89650" y="1911350"/>
            <a:ext cx="531813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2446338" y="2062163"/>
            <a:ext cx="379412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4648200" y="1379538"/>
            <a:ext cx="379413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5" name="Line 5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130550" y="1228725"/>
            <a:ext cx="530225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3130550" y="1987550"/>
            <a:ext cx="1897063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483225" y="1303338"/>
            <a:ext cx="303213" cy="150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040188" y="544513"/>
            <a:ext cx="455612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4875213" y="620713"/>
            <a:ext cx="22860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3433763" y="2138363"/>
            <a:ext cx="911225" cy="159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1" name="Text Box 63" hidden="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545263" y="0"/>
            <a:ext cx="2598737" cy="10795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Satisfying assignment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 = T, x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= F, x</a:t>
            </a:r>
            <a:r>
              <a:rPr lang="en-US" altLang="en-US" baseline="-25000">
                <a:solidFill>
                  <a:srgbClr val="FF0000"/>
                </a:solidFill>
              </a:rPr>
              <a:t>3</a:t>
            </a:r>
            <a:r>
              <a:rPr lang="en-US" altLang="en-US">
                <a:solidFill>
                  <a:srgbClr val="FF0000"/>
                </a:solidFill>
              </a:rPr>
              <a:t> = 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  <a:r>
              <a:rPr lang="en-US" altLang="en-US" baseline="-25000">
                <a:solidFill>
                  <a:srgbClr val="FF0000"/>
                </a:solidFill>
              </a:rPr>
              <a:t>4</a:t>
            </a:r>
            <a:r>
              <a:rPr lang="en-US" altLang="en-US">
                <a:solidFill>
                  <a:srgbClr val="FF0000"/>
                </a:solidFill>
              </a:rPr>
              <a:t> = T, x</a:t>
            </a:r>
            <a:r>
              <a:rPr lang="en-US" altLang="en-US" baseline="-25000">
                <a:solidFill>
                  <a:srgbClr val="FF0000"/>
                </a:solidFill>
              </a:rPr>
              <a:t>5</a:t>
            </a:r>
            <a:r>
              <a:rPr lang="en-US" altLang="en-US">
                <a:solidFill>
                  <a:srgbClr val="FF0000"/>
                </a:solidFill>
              </a:rPr>
              <a:t> = T</a:t>
            </a:r>
          </a:p>
        </p:txBody>
      </p:sp>
      <p:sp>
        <p:nvSpPr>
          <p:cNvPr id="22592" name="Text Box 6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30188" y="1211263"/>
            <a:ext cx="274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Find a satisfying assignment</a:t>
            </a:r>
          </a:p>
        </p:txBody>
      </p:sp>
    </p:spTree>
    <p:extLst>
      <p:ext uri="{BB962C8B-B14F-4D97-AF65-F5344CB8AC3E}">
        <p14:creationId xmlns:p14="http://schemas.microsoft.com/office/powerpoint/2010/main" val="257154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0F3E-3E03-4DC4-9C17-12216D2C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A03D5-19B7-4B42-BDF1-8084EC9BB7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Lectures online</a:t>
            </a:r>
          </a:p>
          <a:p>
            <a:r>
              <a:rPr lang="en-US" dirty="0"/>
              <a:t>No final exam</a:t>
            </a:r>
          </a:p>
          <a:p>
            <a:r>
              <a:rPr lang="en-US" dirty="0"/>
              <a:t>Homework 9</a:t>
            </a:r>
          </a:p>
          <a:p>
            <a:pPr lvl="1"/>
            <a:r>
              <a:rPr lang="en-US" dirty="0"/>
              <a:t>Due March 13</a:t>
            </a:r>
          </a:p>
          <a:p>
            <a:r>
              <a:rPr lang="en-US" dirty="0">
                <a:solidFill>
                  <a:srgbClr val="FF0000"/>
                </a:solidFill>
              </a:rPr>
              <a:t>Homework 10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Due March 18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NP-Completeness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Problems from entire course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Counts as 2 HWs</a:t>
            </a:r>
          </a:p>
          <a:p>
            <a:r>
              <a:rPr lang="en-US" dirty="0"/>
              <a:t>Reweighting</a:t>
            </a:r>
          </a:p>
          <a:p>
            <a:pPr lvl="1"/>
            <a:r>
              <a:rPr lang="en-US" dirty="0"/>
              <a:t>Midterm 20-30%</a:t>
            </a:r>
          </a:p>
          <a:p>
            <a:pPr lvl="1"/>
            <a:r>
              <a:rPr lang="en-US" dirty="0"/>
              <a:t>HW 70-80%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DF6EC4-E94E-4B66-ACCF-C03478B488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55" y="1595291"/>
            <a:ext cx="3263485" cy="45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1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Garey and Johnson</a:t>
            </a:r>
          </a:p>
        </p:txBody>
      </p:sp>
      <p:pic>
        <p:nvPicPr>
          <p:cNvPr id="67587" name="Picture 3" descr="gj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488" y="1531938"/>
            <a:ext cx="3190875" cy="4524375"/>
          </a:xfrm>
          <a:noFill/>
        </p:spPr>
      </p:pic>
    </p:spTree>
    <p:extLst>
      <p:ext uri="{BB962C8B-B14F-4D97-AF65-F5344CB8AC3E}">
        <p14:creationId xmlns:p14="http://schemas.microsoft.com/office/powerpoint/2010/main" val="2859247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History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Jack Edmonds</a:t>
            </a:r>
          </a:p>
          <a:p>
            <a:pPr lvl="1" eaLnBrk="1" hangingPunct="1"/>
            <a:r>
              <a:rPr lang="en-US" sz="2400" dirty="0"/>
              <a:t>Identified NP</a:t>
            </a:r>
          </a:p>
          <a:p>
            <a:pPr eaLnBrk="1" hangingPunct="1"/>
            <a:r>
              <a:rPr lang="en-US" sz="2800" dirty="0"/>
              <a:t>Steve Cook</a:t>
            </a:r>
          </a:p>
          <a:p>
            <a:pPr lvl="1" eaLnBrk="1" hangingPunct="1"/>
            <a:r>
              <a:rPr lang="en-US" sz="2400" dirty="0"/>
              <a:t>Cook’s Theorem – NP-Completeness</a:t>
            </a:r>
          </a:p>
          <a:p>
            <a:pPr eaLnBrk="1" hangingPunct="1"/>
            <a:r>
              <a:rPr lang="en-US" sz="2800" dirty="0"/>
              <a:t>Dick Karp</a:t>
            </a:r>
          </a:p>
          <a:p>
            <a:pPr lvl="1" eaLnBrk="1" hangingPunct="1"/>
            <a:r>
              <a:rPr lang="en-US" sz="2400" dirty="0"/>
              <a:t>Identified the “standard” collection of NP-Complete Problems</a:t>
            </a:r>
          </a:p>
          <a:p>
            <a:pPr eaLnBrk="1" hangingPunct="1"/>
            <a:r>
              <a:rPr lang="en-US" sz="2800" dirty="0"/>
              <a:t>Leonid Levin</a:t>
            </a:r>
          </a:p>
          <a:p>
            <a:pPr lvl="1" eaLnBrk="1" hangingPunct="1"/>
            <a:r>
              <a:rPr lang="en-US" sz="2400" dirty="0"/>
              <a:t>Independent discovery of NP-Completeness in USSR</a:t>
            </a:r>
          </a:p>
        </p:txBody>
      </p:sp>
      <p:pic>
        <p:nvPicPr>
          <p:cNvPr id="4" name="Picture 2" descr="http://news.utoronto.ca/sites/default/files/Cook-NSERC-13-2-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4" r="14605" b="33887"/>
          <a:stretch/>
        </p:blipFill>
        <p:spPr bwMode="auto">
          <a:xfrm>
            <a:off x="101442" y="2670050"/>
            <a:ext cx="711515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las.inf.ethz.ch/discml/edmond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19053" r="11912" b="12353"/>
          <a:stretch/>
        </p:blipFill>
        <p:spPr bwMode="auto">
          <a:xfrm>
            <a:off x="140970" y="1728538"/>
            <a:ext cx="632458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eecs.berkeley.edu/Faculty/Photos/Homepages/kar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t="9311" r="9697" b="18599"/>
          <a:stretch/>
        </p:blipFill>
        <p:spPr bwMode="auto">
          <a:xfrm>
            <a:off x="78121" y="3691742"/>
            <a:ext cx="719005" cy="9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upload.wikimedia.org/wikipedia/commons/thumb/5/50/LeonidLevin2010.jpg/220px-LeonidLevin201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6666" r="31236" b="29109"/>
          <a:stretch/>
        </p:blipFill>
        <p:spPr bwMode="auto">
          <a:xfrm>
            <a:off x="71006" y="4946900"/>
            <a:ext cx="723532" cy="8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1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 Question</a:t>
            </a:r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565" y="2428875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590" y="4148198"/>
            <a:ext cx="1214437" cy="1165166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4365" y="2594155"/>
            <a:ext cx="2200275" cy="12031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80830" y="2973630"/>
            <a:ext cx="1744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NP-Complete</a:t>
            </a: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3190" y="4933950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</a:t>
            </a:r>
          </a:p>
        </p:txBody>
      </p:sp>
      <p:sp>
        <p:nvSpPr>
          <p:cNvPr id="9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21252" y="3808413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NP</a:t>
            </a:r>
          </a:p>
        </p:txBody>
      </p:sp>
      <p:sp>
        <p:nvSpPr>
          <p:cNvPr id="10" name="Oval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0778" y="2442865"/>
            <a:ext cx="2808287" cy="30353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89602" y="3748087"/>
            <a:ext cx="1290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P        NP</a:t>
            </a:r>
          </a:p>
        </p:txBody>
      </p:sp>
    </p:spTree>
    <p:extLst>
      <p:ext uri="{BB962C8B-B14F-4D97-AF65-F5344CB8AC3E}">
        <p14:creationId xmlns:p14="http://schemas.microsoft.com/office/powerpoint/2010/main" val="105150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/>
              <a:t>Populating the NP-Completeness Universe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Circuit Sat &lt;</a:t>
            </a:r>
            <a:r>
              <a:rPr lang="en-US" sz="2400" baseline="-25000"/>
              <a:t>P</a:t>
            </a:r>
            <a:r>
              <a:rPr lang="en-US" sz="2400"/>
              <a:t> 3-SAT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Independent Set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Vertex Cover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Independent Set &lt;</a:t>
            </a:r>
            <a:r>
              <a:rPr lang="en-US" sz="2400" baseline="-25000"/>
              <a:t>P</a:t>
            </a:r>
            <a:r>
              <a:rPr lang="en-US" sz="2400"/>
              <a:t> Clique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Hamiltonian Circuit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Hamiltonian Circuit &lt;</a:t>
            </a:r>
            <a:r>
              <a:rPr lang="en-US" sz="2400" baseline="-25000"/>
              <a:t>P</a:t>
            </a:r>
            <a:r>
              <a:rPr lang="en-US" sz="2400"/>
              <a:t> Traveling Salesman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Integer Linear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Graph Coloring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Subset Sum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Subset Sum &lt;</a:t>
            </a:r>
            <a:r>
              <a:rPr lang="en-US" sz="2400" baseline="-25000"/>
              <a:t>P</a:t>
            </a:r>
            <a:r>
              <a:rPr lang="en-US" sz="2400"/>
              <a:t> Scheduling with Release times and deadlines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914400"/>
            <a:ext cx="2808288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7600" y="3048000"/>
            <a:ext cx="754063" cy="750888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65888" y="990600"/>
            <a:ext cx="2200275" cy="1905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34200" y="1143000"/>
            <a:ext cx="1744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NP-Complete</a:t>
            </a:r>
          </a:p>
        </p:txBody>
      </p:sp>
      <p:sp>
        <p:nvSpPr>
          <p:cNvPr id="696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71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</a:t>
            </a:r>
          </a:p>
        </p:txBody>
      </p:sp>
      <p:sp>
        <p:nvSpPr>
          <p:cNvPr id="696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3800" y="342900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P</a:t>
            </a:r>
          </a:p>
        </p:txBody>
      </p:sp>
      <p:sp>
        <p:nvSpPr>
          <p:cNvPr id="10" name="Oval 9"/>
          <p:cNvSpPr/>
          <p:nvPr>
            <p:custDataLst>
              <p:tags r:id="rId9"/>
            </p:custDataLst>
          </p:nvPr>
        </p:nvSpPr>
        <p:spPr>
          <a:xfrm>
            <a:off x="6629400" y="19812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>
            <p:custDataLst>
              <p:tags r:id="rId10"/>
            </p:custDataLst>
          </p:nvPr>
        </p:nvSpPr>
        <p:spPr>
          <a:xfrm>
            <a:off x="7010400" y="18288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>
            <p:custDataLst>
              <p:tags r:id="rId11"/>
            </p:custDataLst>
          </p:nvPr>
        </p:nvSpPr>
        <p:spPr>
          <a:xfrm>
            <a:off x="7391400" y="17526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3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Sample Problems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/>
            <a:r>
              <a:rPr lang="en-US"/>
              <a:t>Independent Set</a:t>
            </a:r>
          </a:p>
          <a:p>
            <a:pPr lvl="1" eaLnBrk="1" hangingPunct="1"/>
            <a:r>
              <a:rPr lang="en-US"/>
              <a:t>Graph G = (V, E), a subset S of the vertices is independent if there are no edges between vertices in S</a:t>
            </a:r>
          </a:p>
        </p:txBody>
      </p:sp>
      <p:sp>
        <p:nvSpPr>
          <p:cNvPr id="706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74938" y="388461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706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87513" y="487045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706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2588" y="388461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706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934075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706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68788" y="600868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706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3175" y="4946650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70666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99013" y="487045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706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92313" y="4187825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054350" y="4035425"/>
            <a:ext cx="1138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495800" y="4187825"/>
            <a:ext cx="455613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040188" y="4264025"/>
            <a:ext cx="3048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066925" y="4187825"/>
            <a:ext cx="2201863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92313" y="5249863"/>
            <a:ext cx="5302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066925" y="5099050"/>
            <a:ext cx="2201863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25750" y="6084888"/>
            <a:ext cx="14430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16388" y="5326063"/>
            <a:ext cx="2286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572000" y="5249863"/>
            <a:ext cx="379413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3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Vertex Cover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/>
            <a:r>
              <a:rPr lang="en-US"/>
              <a:t>Vertex Cover</a:t>
            </a:r>
          </a:p>
          <a:p>
            <a:pPr lvl="1" eaLnBrk="1" hangingPunct="1"/>
            <a:r>
              <a:rPr lang="en-US"/>
              <a:t>Graph G = (V, E), a subset S of the vertices is a vertex cover if every edge in E has at least one endpoint in S</a:t>
            </a:r>
          </a:p>
        </p:txBody>
      </p:sp>
      <p:sp>
        <p:nvSpPr>
          <p:cNvPr id="7168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74938" y="388461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7168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87513" y="487045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7168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2588" y="388461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7168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934075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71688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68788" y="600868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71689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3175" y="4946650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71690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99013" y="487045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7169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92313" y="4187825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054350" y="4035425"/>
            <a:ext cx="1138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495800" y="4187825"/>
            <a:ext cx="455613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040188" y="4264025"/>
            <a:ext cx="3048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066925" y="4187825"/>
            <a:ext cx="2201863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92313" y="5249863"/>
            <a:ext cx="5302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066925" y="5099050"/>
            <a:ext cx="2201863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25750" y="6084888"/>
            <a:ext cx="14430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16388" y="5326063"/>
            <a:ext cx="2286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572000" y="5249863"/>
            <a:ext cx="379413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8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Cook’s Theorem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Circuit Satisfiability Problem is NP-Complete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Circuit Satisfiability</a:t>
            </a:r>
          </a:p>
          <a:p>
            <a:pPr lvl="1" eaLnBrk="1" hangingPunct="1"/>
            <a:r>
              <a:rPr lang="en-US"/>
              <a:t>Given a boolean circuit, determine if there is an assignment of boolean values to the input to make the output true</a:t>
            </a:r>
          </a:p>
        </p:txBody>
      </p:sp>
    </p:spTree>
    <p:extLst>
      <p:ext uri="{BB962C8B-B14F-4D97-AF65-F5344CB8AC3E}">
        <p14:creationId xmlns:p14="http://schemas.microsoft.com/office/powerpoint/2010/main" val="22795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46063" y="1651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/>
              <a:t>Circuit SAT</a:t>
            </a:r>
          </a:p>
        </p:txBody>
      </p:sp>
      <p:sp>
        <p:nvSpPr>
          <p:cNvPr id="7373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2588" y="16081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7373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7613" y="24431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7373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54350" y="3732213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7373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5163" y="22907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7373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37322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73736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2638" y="36560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73737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2488" y="494665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73738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95525" y="49466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NOT</a:t>
            </a:r>
          </a:p>
        </p:txBody>
      </p:sp>
      <p:sp>
        <p:nvSpPr>
          <p:cNvPr id="73739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6388" y="494665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73740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3450" y="50228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NOT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2488" y="63134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1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71725" y="6313488"/>
            <a:ext cx="37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2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44988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3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69063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4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15313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5</a:t>
            </a:r>
          </a:p>
        </p:txBody>
      </p:sp>
      <p:sp>
        <p:nvSpPr>
          <p:cNvPr id="7374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50228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7374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80288" y="36560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7374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4988" y="37322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NOT</a:t>
            </a:r>
          </a:p>
        </p:txBody>
      </p:sp>
      <p:sp>
        <p:nvSpPr>
          <p:cNvPr id="7374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004888" y="5478463"/>
            <a:ext cx="15240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1231900" y="5478463"/>
            <a:ext cx="1290638" cy="909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522538" y="5554663"/>
            <a:ext cx="76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598738" y="5478463"/>
            <a:ext cx="167005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419600" y="5478463"/>
            <a:ext cx="76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572000" y="4187825"/>
            <a:ext cx="1441450" cy="2049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6318250" y="5554663"/>
            <a:ext cx="227013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6621463" y="5554663"/>
            <a:ext cx="1290637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8139113" y="5554663"/>
            <a:ext cx="1524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066925" y="4264025"/>
            <a:ext cx="40989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231900" y="4264025"/>
            <a:ext cx="531813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0" name="Oval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545263" y="23669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NOT</a:t>
            </a:r>
          </a:p>
        </p:txBody>
      </p:sp>
      <p:sp>
        <p:nvSpPr>
          <p:cNvPr id="73761" name="Oval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710238" y="13795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73762" name="Oval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86163" y="7731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73763" name="Oval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143125" y="2746375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NOT</a:t>
            </a:r>
          </a:p>
        </p:txBody>
      </p:sp>
      <p:sp>
        <p:nvSpPr>
          <p:cNvPr id="73764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674938" y="4264025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4419600" y="4264025"/>
            <a:ext cx="1524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6392863" y="4111625"/>
            <a:ext cx="1063625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392863" y="4111625"/>
            <a:ext cx="14430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4572000" y="4035425"/>
            <a:ext cx="280828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2219325" y="2822575"/>
            <a:ext cx="280828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066925" y="3276600"/>
            <a:ext cx="228600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4724400" y="2973388"/>
            <a:ext cx="4540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3433763" y="4264025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586163" y="2822575"/>
            <a:ext cx="908050" cy="985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598738" y="2670175"/>
            <a:ext cx="60642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5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09963" y="1303338"/>
            <a:ext cx="303212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674938" y="15319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7377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51413" y="923925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73778" name="Oval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19600" y="8890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AND</a:t>
            </a:r>
          </a:p>
        </p:txBody>
      </p:sp>
      <p:sp>
        <p:nvSpPr>
          <p:cNvPr id="7377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4648200" y="2062163"/>
            <a:ext cx="53022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6013450" y="1911350"/>
            <a:ext cx="76200" cy="1668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924675" y="2897188"/>
            <a:ext cx="6826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89650" y="1911350"/>
            <a:ext cx="531813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2446338" y="2062163"/>
            <a:ext cx="379412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4648200" y="1379538"/>
            <a:ext cx="379413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5" name="Line 5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130550" y="1228725"/>
            <a:ext cx="530225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3130550" y="1987550"/>
            <a:ext cx="1897063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483225" y="1303338"/>
            <a:ext cx="303213" cy="150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040188" y="544513"/>
            <a:ext cx="455612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4875213" y="620713"/>
            <a:ext cx="22860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3433763" y="2138363"/>
            <a:ext cx="911225" cy="159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1" name="Text Box 63" hidden="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545263" y="0"/>
            <a:ext cx="2598737" cy="10795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Satisfying assignment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x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 = T, x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= F, x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 = F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x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  <a:r>
              <a:rPr lang="en-US">
                <a:solidFill>
                  <a:srgbClr val="FF0000"/>
                </a:solidFill>
              </a:rPr>
              <a:t> = T, x</a:t>
            </a:r>
            <a:r>
              <a:rPr lang="en-US" baseline="-25000">
                <a:solidFill>
                  <a:srgbClr val="FF0000"/>
                </a:solidFill>
              </a:rPr>
              <a:t>5</a:t>
            </a:r>
            <a:r>
              <a:rPr lang="en-US">
                <a:solidFill>
                  <a:srgbClr val="FF0000"/>
                </a:solidFill>
              </a:rPr>
              <a:t> = T</a:t>
            </a:r>
          </a:p>
        </p:txBody>
      </p:sp>
      <p:sp>
        <p:nvSpPr>
          <p:cNvPr id="73792" name="Text Box 6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30188" y="1211263"/>
            <a:ext cx="274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Find a satisfying assignment</a:t>
            </a:r>
          </a:p>
        </p:txBody>
      </p:sp>
    </p:spTree>
    <p:extLst>
      <p:ext uri="{BB962C8B-B14F-4D97-AF65-F5344CB8AC3E}">
        <p14:creationId xmlns:p14="http://schemas.microsoft.com/office/powerpoint/2010/main" val="399066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Proof of Cook’s Theorem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Reduce an arbitrary problem Y in NP to X</a:t>
            </a:r>
          </a:p>
          <a:p>
            <a:pPr eaLnBrk="1" hangingPunct="1"/>
            <a:r>
              <a:rPr lang="en-US"/>
              <a:t>Let A be a non-deterministic polynomial time algorithm for Y</a:t>
            </a:r>
          </a:p>
          <a:p>
            <a:pPr eaLnBrk="1" hangingPunct="1"/>
            <a:r>
              <a:rPr lang="en-US"/>
              <a:t>Convert A to a circuit, so that Y is a Yes instance iff and only if the circuit is satisfiable</a:t>
            </a:r>
          </a:p>
        </p:txBody>
      </p:sp>
    </p:spTree>
    <p:extLst>
      <p:ext uri="{BB962C8B-B14F-4D97-AF65-F5344CB8AC3E}">
        <p14:creationId xmlns:p14="http://schemas.microsoft.com/office/powerpoint/2010/main" val="43410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31419" y="544990"/>
            <a:ext cx="8348450" cy="1897375"/>
          </a:xfrm>
        </p:spPr>
        <p:txBody>
          <a:bodyPr/>
          <a:lstStyle/>
          <a:p>
            <a:pPr eaLnBrk="1" hangingPunct="1"/>
            <a:r>
              <a:rPr lang="en-US" dirty="0"/>
              <a:t>NP Completeness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9874" name="Picture 2" descr="http://inf421.files.wordpress.com/2011/10/gj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353105"/>
            <a:ext cx="4559205" cy="2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http://inf421.files.wordpress.com/2011/10/gj3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56" y="3387365"/>
            <a:ext cx="3841844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Algorithms vs. Lower bounds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Algorithmic Theory</a:t>
            </a:r>
          </a:p>
          <a:p>
            <a:pPr lvl="1" eaLnBrk="1" hangingPunct="1"/>
            <a:r>
              <a:rPr lang="en-US"/>
              <a:t>What we can compute</a:t>
            </a:r>
          </a:p>
          <a:p>
            <a:pPr lvl="2" eaLnBrk="1" hangingPunct="1"/>
            <a:r>
              <a:rPr lang="en-US"/>
              <a:t>I can solve problem X with resources R</a:t>
            </a:r>
          </a:p>
          <a:p>
            <a:pPr lvl="1" eaLnBrk="1" hangingPunct="1"/>
            <a:r>
              <a:rPr lang="en-US"/>
              <a:t>Proofs are almost always to give an algorithm that meets the resource bounds</a:t>
            </a:r>
          </a:p>
          <a:p>
            <a:pPr eaLnBrk="1" hangingPunct="1"/>
            <a:r>
              <a:rPr lang="en-US"/>
              <a:t>Lower bounds</a:t>
            </a:r>
          </a:p>
          <a:p>
            <a:pPr lvl="1" eaLnBrk="1" hangingPunct="1"/>
            <a:r>
              <a:rPr lang="en-US"/>
              <a:t>How do we show that something can’t be done?</a:t>
            </a:r>
          </a:p>
        </p:txBody>
      </p:sp>
    </p:spTree>
    <p:extLst>
      <p:ext uri="{BB962C8B-B14F-4D97-AF65-F5344CB8AC3E}">
        <p14:creationId xmlns:p14="http://schemas.microsoft.com/office/powerpoint/2010/main" val="133165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Theory of NP Completeness</a:t>
            </a:r>
          </a:p>
        </p:txBody>
      </p:sp>
      <p:sp>
        <p:nvSpPr>
          <p:cNvPr id="53251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42050" y="1379538"/>
            <a:ext cx="2655888" cy="8350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Most significant mathematical theory associated with computing</a:t>
            </a:r>
          </a:p>
        </p:txBody>
      </p:sp>
    </p:spTree>
    <p:extLst>
      <p:ext uri="{BB962C8B-B14F-4D97-AF65-F5344CB8AC3E}">
        <p14:creationId xmlns:p14="http://schemas.microsoft.com/office/powerpoint/2010/main" val="362837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Universe</a:t>
            </a: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5163" y="2428875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427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4249738"/>
            <a:ext cx="1214437" cy="106362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2962275"/>
            <a:ext cx="2200275" cy="8350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427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9375" y="3111500"/>
            <a:ext cx="1744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NP-Complete</a:t>
            </a:r>
          </a:p>
        </p:txBody>
      </p:sp>
      <p:sp>
        <p:nvSpPr>
          <p:cNvPr id="5427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8788" y="4933950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</a:t>
            </a:r>
          </a:p>
        </p:txBody>
      </p:sp>
      <p:sp>
        <p:nvSpPr>
          <p:cNvPr id="5428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76850" y="3808413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89099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Polynomial Time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P: Class of problems that can be solved in polynomial time</a:t>
            </a:r>
          </a:p>
          <a:p>
            <a:pPr lvl="1" eaLnBrk="1" hangingPunct="1"/>
            <a:r>
              <a:rPr lang="en-US"/>
              <a:t>Corresponds with problems that can be solved efficiently in practice</a:t>
            </a:r>
          </a:p>
          <a:p>
            <a:pPr lvl="1" eaLnBrk="1" hangingPunct="1"/>
            <a:r>
              <a:rPr lang="en-US"/>
              <a:t>Right class to work with “theoretically”</a:t>
            </a:r>
          </a:p>
        </p:txBody>
      </p:sp>
    </p:spTree>
    <p:extLst>
      <p:ext uri="{BB962C8B-B14F-4D97-AF65-F5344CB8AC3E}">
        <p14:creationId xmlns:p14="http://schemas.microsoft.com/office/powerpoint/2010/main" val="226965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Decision Problems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Theory developed in terms of yes/no problems</a:t>
            </a:r>
          </a:p>
          <a:p>
            <a:pPr lvl="1" eaLnBrk="1" hangingPunct="1"/>
            <a:r>
              <a:rPr lang="en-US" dirty="0"/>
              <a:t>Independent set</a:t>
            </a:r>
          </a:p>
          <a:p>
            <a:pPr lvl="2" eaLnBrk="1" hangingPunct="1"/>
            <a:r>
              <a:rPr lang="en-US" dirty="0"/>
              <a:t>Given a graph G and an integer K, does G have an independent set of size at least K</a:t>
            </a:r>
          </a:p>
          <a:p>
            <a:pPr lvl="1" eaLnBrk="1" hangingPunct="1"/>
            <a:r>
              <a:rPr lang="en-US" dirty="0"/>
              <a:t>Network Flow</a:t>
            </a:r>
          </a:p>
          <a:p>
            <a:pPr lvl="2" eaLnBrk="1" hangingPunct="1"/>
            <a:r>
              <a:rPr lang="en-US" dirty="0"/>
              <a:t>Given a graph G with edge capacities, a source vertex s, and sink vertex t, and an integer K, does the graph have flow function with value at least K</a:t>
            </a:r>
          </a:p>
        </p:txBody>
      </p:sp>
    </p:spTree>
    <p:extLst>
      <p:ext uri="{BB962C8B-B14F-4D97-AF65-F5344CB8AC3E}">
        <p14:creationId xmlns:p14="http://schemas.microsoft.com/office/powerpoint/2010/main" val="347846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P</a:t>
            </a:r>
          </a:p>
        </p:txBody>
      </p:sp>
      <p:graphicFrame>
        <p:nvGraphicFramePr>
          <p:cNvPr id="271449" name="Group 89"/>
          <p:cNvGraphicFramePr>
            <a:graphicFrameLocks noGrp="1"/>
          </p:cNvGraphicFramePr>
          <p:nvPr/>
        </p:nvGraphicFramePr>
        <p:xfrm>
          <a:off x="762000" y="2819400"/>
          <a:ext cx="8142287" cy="35820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7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Problem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Algorithm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MULTIPLE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Is x a multiple of y?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Grade school division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51, 17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51, 16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RELPRIME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Are x and y relatively prime?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Euclid’s algorithm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34, 39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34, 51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PRIMES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 x prime?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Agrawal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Kayal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Saxena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(2002)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EDIT-DISTANCE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 the edit distance between x and y less than 5?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Dynamic programming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niether neither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acgggt ttttta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LSOLVE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 there a vector x that satisfies Ax = b?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Gaussian  elimination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7393" name="Object 84"/>
          <p:cNvGraphicFramePr>
            <a:graphicFrameLocks noChangeAspect="1"/>
          </p:cNvGraphicFramePr>
          <p:nvPr/>
        </p:nvGraphicFramePr>
        <p:xfrm>
          <a:off x="6781800" y="5715000"/>
          <a:ext cx="8905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790700" imgH="990600" progId="Equation.3">
                  <p:embed/>
                </p:oleObj>
              </mc:Choice>
              <mc:Fallback>
                <p:oleObj name="Equation" r:id="rId4" imgW="1790700" imgH="990600" progId="Equation.3">
                  <p:embed/>
                  <p:pic>
                    <p:nvPicPr>
                      <p:cNvPr id="57393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715000"/>
                        <a:ext cx="8905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4" name="Object 85"/>
          <p:cNvGraphicFramePr>
            <a:graphicFrameLocks noChangeAspect="1"/>
          </p:cNvGraphicFramePr>
          <p:nvPr/>
        </p:nvGraphicFramePr>
        <p:xfrm>
          <a:off x="7924800" y="5715000"/>
          <a:ext cx="7381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485900" imgH="990600" progId="Equation.3">
                  <p:embed/>
                </p:oleObj>
              </mc:Choice>
              <mc:Fallback>
                <p:oleObj name="Equation" r:id="rId6" imgW="1485900" imgH="990600" progId="Equation.3">
                  <p:embed/>
                  <p:pic>
                    <p:nvPicPr>
                      <p:cNvPr id="57394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715000"/>
                        <a:ext cx="7381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371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Decision problems for which there is a polynomial time algorithm</a:t>
            </a:r>
          </a:p>
        </p:txBody>
      </p:sp>
    </p:spTree>
    <p:extLst>
      <p:ext uri="{BB962C8B-B14F-4D97-AF65-F5344CB8AC3E}">
        <p14:creationId xmlns:p14="http://schemas.microsoft.com/office/powerpoint/2010/main" val="1708082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10448</TotalTime>
  <Words>1030</Words>
  <Application>Microsoft Office PowerPoint</Application>
  <PresentationFormat>On-screen Show (4:3)</PresentationFormat>
  <Paragraphs>261</Paragraphs>
  <Slides>28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Comic Sans MS</vt:lpstr>
      <vt:lpstr>Courier New</vt:lpstr>
      <vt:lpstr>Times New Roman</vt:lpstr>
      <vt:lpstr>1_Default Design</vt:lpstr>
      <vt:lpstr>Equation</vt:lpstr>
      <vt:lpstr>CSE 417 Algorithms and Complexity</vt:lpstr>
      <vt:lpstr>Announcements</vt:lpstr>
      <vt:lpstr>NP Completeness</vt:lpstr>
      <vt:lpstr>Algorithms vs. Lower bounds</vt:lpstr>
      <vt:lpstr>Theory of NP Completeness</vt:lpstr>
      <vt:lpstr>The Universe</vt:lpstr>
      <vt:lpstr>Polynomial Time </vt:lpstr>
      <vt:lpstr>Decision Problems</vt:lpstr>
      <vt:lpstr>Definition of P</vt:lpstr>
      <vt:lpstr>What is NP?</vt:lpstr>
      <vt:lpstr>Certificate examples</vt:lpstr>
      <vt:lpstr>Certifiers and Certificates:   3-Satisfiability</vt:lpstr>
      <vt:lpstr>Certifiers and Certificates:  Hamiltonian Cycle</vt:lpstr>
      <vt:lpstr>Polynomial time reductions</vt:lpstr>
      <vt:lpstr>Composability Lemma</vt:lpstr>
      <vt:lpstr>Lemmas</vt:lpstr>
      <vt:lpstr>NP-Completeness</vt:lpstr>
      <vt:lpstr>Cook’s Theorem</vt:lpstr>
      <vt:lpstr>Circuit SAT</vt:lpstr>
      <vt:lpstr>Garey and Johnson</vt:lpstr>
      <vt:lpstr>History</vt:lpstr>
      <vt:lpstr>P vs. NP Question</vt:lpstr>
      <vt:lpstr>Populating the NP-Completeness Universe</vt:lpstr>
      <vt:lpstr>Sample Problems</vt:lpstr>
      <vt:lpstr>Vertex Cover</vt:lpstr>
      <vt:lpstr>Cook’s Theorem</vt:lpstr>
      <vt:lpstr>Circuit SAT</vt:lpstr>
      <vt:lpstr>Proof of Cook’s Theorem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106</cp:revision>
  <dcterms:created xsi:type="dcterms:W3CDTF">1601-01-01T00:00:00Z</dcterms:created>
  <dcterms:modified xsi:type="dcterms:W3CDTF">2020-03-08T17:56:11Z</dcterms:modified>
</cp:coreProperties>
</file>