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2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notesSlides/notesSlide3.xml" ContentType="application/vnd.openxmlformats-officedocument.presentationml.notesSlide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notesSlides/notesSlide4.xml" ContentType="application/vnd.openxmlformats-officedocument.presentationml.notesSlide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notesSlides/notesSlide5.xml" ContentType="application/vnd.openxmlformats-officedocument.presentationml.notesSlide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notesSlides/notesSlide6.xml" ContentType="application/vnd.openxmlformats-officedocument.presentationml.notesSlide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0"/>
  </p:notesMasterIdLst>
  <p:handoutMasterIdLst>
    <p:handoutMasterId r:id="rId31"/>
  </p:handoutMasterIdLst>
  <p:sldIdLst>
    <p:sldId id="256" r:id="rId2"/>
    <p:sldId id="445" r:id="rId3"/>
    <p:sldId id="450" r:id="rId4"/>
    <p:sldId id="451" r:id="rId5"/>
    <p:sldId id="484" r:id="rId6"/>
    <p:sldId id="452" r:id="rId7"/>
    <p:sldId id="453" r:id="rId8"/>
    <p:sldId id="454" r:id="rId9"/>
    <p:sldId id="455" r:id="rId10"/>
    <p:sldId id="456" r:id="rId11"/>
    <p:sldId id="478" r:id="rId12"/>
    <p:sldId id="479" r:id="rId13"/>
    <p:sldId id="480" r:id="rId14"/>
    <p:sldId id="481" r:id="rId15"/>
    <p:sldId id="482" r:id="rId16"/>
    <p:sldId id="483" r:id="rId17"/>
    <p:sldId id="441" r:id="rId18"/>
    <p:sldId id="442" r:id="rId19"/>
    <p:sldId id="421" r:id="rId20"/>
    <p:sldId id="418" r:id="rId21"/>
    <p:sldId id="419" r:id="rId22"/>
    <p:sldId id="420" r:id="rId23"/>
    <p:sldId id="423" r:id="rId24"/>
    <p:sldId id="424" r:id="rId25"/>
    <p:sldId id="425" r:id="rId26"/>
    <p:sldId id="426" r:id="rId27"/>
    <p:sldId id="427" r:id="rId28"/>
    <p:sldId id="428" r:id="rId29"/>
  </p:sldIdLst>
  <p:sldSz cx="9144000" cy="6858000" type="screen4x3"/>
  <p:notesSz cx="7315200" cy="9601200"/>
  <p:custDataLst>
    <p:tags r:id="rId3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CC9900"/>
    <a:srgbClr val="FF0066"/>
    <a:srgbClr val="FFFF99"/>
    <a:srgbClr val="CCFF99"/>
    <a:srgbClr val="0000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CA6354-4166-4290-A9B7-E69EA2EBED7D}" v="1" dt="2019-11-21T06:19:47.4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43" autoAdjust="0"/>
    <p:restoredTop sz="94660"/>
  </p:normalViewPr>
  <p:slideViewPr>
    <p:cSldViewPr>
      <p:cViewPr varScale="1">
        <p:scale>
          <a:sx n="116" d="100"/>
          <a:sy n="116" d="100"/>
        </p:scale>
        <p:origin x="76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5895" cy="7589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38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gs" Target="tags/tag1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6ECA6354-4166-4290-A9B7-E69EA2EBED7D}"/>
    <pc:docChg chg="modSld">
      <pc:chgData name="Richard Anderson" userId="4654cc452026b74c" providerId="LiveId" clId="{6ECA6354-4166-4290-A9B7-E69EA2EBED7D}" dt="2019-11-21T06:17:48.687" v="20" actId="20577"/>
      <pc:docMkLst>
        <pc:docMk/>
      </pc:docMkLst>
      <pc:sldChg chg="modSp">
        <pc:chgData name="Richard Anderson" userId="4654cc452026b74c" providerId="LiveId" clId="{6ECA6354-4166-4290-A9B7-E69EA2EBED7D}" dt="2019-11-21T06:17:48.687" v="20" actId="20577"/>
        <pc:sldMkLst>
          <pc:docMk/>
          <pc:sldMk cId="0" sldId="256"/>
        </pc:sldMkLst>
        <pc:spChg chg="mod">
          <ac:chgData name="Richard Anderson" userId="4654cc452026b74c" providerId="LiveId" clId="{6ECA6354-4166-4290-A9B7-E69EA2EBED7D}" dt="2019-11-21T06:17:48.687" v="20" actId="20577"/>
          <ac:spMkLst>
            <pc:docMk/>
            <pc:sldMk cId="0" sldId="256"/>
            <ac:spMk id="2051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3B73537A-BE46-4875-816D-7E3C979B8E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9616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5B2ED40-FBB4-4059-8729-C340CDE56775}" type="datetimeFigureOut">
              <a:rPr lang="en-US"/>
              <a:pPr>
                <a:defRPr/>
              </a:pPr>
              <a:t>3/5/2020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7820811-B9BD-4E85-A266-696F0EC7AD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1898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42B3997-D5D2-49E0-B0E1-E8F14E85D917}" type="slidenum">
              <a:rPr lang="en-US" altLang="en-US" sz="1200"/>
              <a:pPr eaLnBrk="1" hangingPunct="1"/>
              <a:t>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525650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8602F75-A772-4FD3-820D-12AFBD7AD21A}" type="slidenum">
              <a:rPr lang="en-US" altLang="en-US" sz="1200"/>
              <a:pPr eaLnBrk="1" hangingPunct="1"/>
              <a:t>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2576394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C5600D2-915E-4201-A93F-285F4CB45434}" type="slidenum">
              <a:rPr lang="en-US" altLang="en-US" sz="1200"/>
              <a:pPr eaLnBrk="1" hangingPunct="1"/>
              <a:t>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5566766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3EA6859-AF7C-4D65-9278-721E7F01ACB0}" type="slidenum">
              <a:rPr lang="en-US" altLang="en-US" sz="1200"/>
              <a:pPr eaLnBrk="1" hangingPunct="1"/>
              <a:t>6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8754399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9A780F5-294C-409B-BDC2-B5DE890B98E6}" type="slidenum">
              <a:rPr lang="en-US" altLang="en-US" sz="1200"/>
              <a:pPr eaLnBrk="1" hangingPunct="1"/>
              <a:t>9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6717195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B092A99-E37C-46E6-B525-BF9E5BF373BE}" type="slidenum">
              <a:rPr lang="en-US" altLang="en-US" sz="1200"/>
              <a:pPr eaLnBrk="1" hangingPunct="1"/>
              <a:t>10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495811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D86B5-AD6F-4711-995B-7084C1EF13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39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66F18-5A31-4D7E-8C0F-12CD844CF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44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AF152-5B35-4E4A-B6C8-EC436DF50C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3412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B6E403-62CD-4F2A-8021-32D0B016C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6260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0D5C82-07EC-4172-9623-16FAA4CBF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8866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85D98-5423-41D1-B584-B31729E1FD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71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2D15E-EDBE-4100-ACA1-325B941D4D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196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533E3-04A8-47E4-B182-1D1DD8170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93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29630-65E6-4824-A284-DCE508D383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155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B76A6-694C-4A13-B688-4D1236E0AD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853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017CC-BEDF-43D7-9C9C-DF9AA144C8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482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9607D-C91A-439A-A81D-F6D7AB29DE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93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3FBE9-DD93-47EA-ADA5-CBC882E569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17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DAC93-641E-4315-B17F-E052EF466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95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6866F86-0F09-45A1-9712-295893CE9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url?sa=i&amp;rct=j&amp;q=&amp;esrc=s&amp;frm=1&amp;source=images&amp;cd=&amp;cad=rja&amp;docid=aArqRTQsQOL3gM&amp;tbnid=xQczNBBVHrD51M:&amp;ved=0CAUQjRw&amp;url=http://www.alaska-in-pictures.com/alaska-pipeline-in-winter-5499-pictures.htm&amp;ei=-XMuUeLSO9DPiwKRoYG4AQ&amp;bvm=bv.42965579,d.cGE&amp;psig=AFQjCNGFDYvCDlQnYjvGNP3DpgCFwX85vg&amp;ust=1362085219957660" TargetMode="External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2.jpe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hyperlink" Target="http://www.google.com/url?sa=i&amp;rct=j&amp;q=&amp;esrc=s&amp;frm=1&amp;source=images&amp;cd=&amp;cad=rja&amp;docid=yP4C-NneRENWmM&amp;tbnid=gHDIwxwnhAbRkM:&amp;ved=0CAUQjRw&amp;url=http://www.mlive.com/news/bay-city/index.ssf/2009/07/bay_city_cant_afford_wastewate.html&amp;ei=PXMuUYyqNci6iwL2pYGgCA&amp;bvm=bv.42965579,d.cGE&amp;psig=AFQjCNFde12At6CRDFJLSXBgiYWLeH8lzQ&amp;ust=1362085038068038" TargetMode="External"/><Relationship Id="rId5" Type="http://schemas.openxmlformats.org/officeDocument/2006/relationships/image" Target="../media/image1.jpeg"/><Relationship Id="rId4" Type="http://schemas.openxmlformats.org/officeDocument/2006/relationships/hyperlink" Target="http://www.google.com/url?sa=i&amp;rct=j&amp;q=&amp;esrc=s&amp;frm=1&amp;source=images&amp;cd=&amp;cad=rja&amp;docid=B6etRZMHm5SjcM&amp;tbnid=7_Ln5CZf67rE8M:&amp;ved=0CAUQjRw&amp;url=http://miraimages.photoshelter.com/image/I00003zY0KuN5ZiY&amp;ei=DnMuUa6BNaa0igKBj4C4DA&amp;bvm=bv.42965579,d.cGE&amp;psig=AFQjCNGIT0YFPvLK9miBN_x3ptMwGbGMfw&amp;ust=1362084988000859" TargetMode="External"/><Relationship Id="rId9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1.xml"/><Relationship Id="rId1" Type="http://schemas.openxmlformats.org/officeDocument/2006/relationships/tags" Target="../tags/tag90.xml"/><Relationship Id="rId4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3.xml"/><Relationship Id="rId1" Type="http://schemas.openxmlformats.org/officeDocument/2006/relationships/tags" Target="../tags/tag9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96.xml"/><Relationship Id="rId2" Type="http://schemas.openxmlformats.org/officeDocument/2006/relationships/tags" Target="../tags/tag95.xml"/><Relationship Id="rId1" Type="http://schemas.openxmlformats.org/officeDocument/2006/relationships/tags" Target="../tags/tag9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105.xml"/><Relationship Id="rId13" Type="http://schemas.openxmlformats.org/officeDocument/2006/relationships/tags" Target="../tags/tag110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100.xml"/><Relationship Id="rId7" Type="http://schemas.openxmlformats.org/officeDocument/2006/relationships/tags" Target="../tags/tag104.xml"/><Relationship Id="rId12" Type="http://schemas.openxmlformats.org/officeDocument/2006/relationships/tags" Target="../tags/tag109.xml"/><Relationship Id="rId17" Type="http://schemas.openxmlformats.org/officeDocument/2006/relationships/tags" Target="../tags/tag114.xml"/><Relationship Id="rId2" Type="http://schemas.openxmlformats.org/officeDocument/2006/relationships/tags" Target="../tags/tag99.xml"/><Relationship Id="rId16" Type="http://schemas.openxmlformats.org/officeDocument/2006/relationships/tags" Target="../tags/tag113.xml"/><Relationship Id="rId1" Type="http://schemas.openxmlformats.org/officeDocument/2006/relationships/tags" Target="../tags/tag98.xml"/><Relationship Id="rId6" Type="http://schemas.openxmlformats.org/officeDocument/2006/relationships/tags" Target="../tags/tag103.xml"/><Relationship Id="rId11" Type="http://schemas.openxmlformats.org/officeDocument/2006/relationships/tags" Target="../tags/tag108.xml"/><Relationship Id="rId5" Type="http://schemas.openxmlformats.org/officeDocument/2006/relationships/tags" Target="../tags/tag102.xml"/><Relationship Id="rId15" Type="http://schemas.openxmlformats.org/officeDocument/2006/relationships/tags" Target="../tags/tag112.xml"/><Relationship Id="rId10" Type="http://schemas.openxmlformats.org/officeDocument/2006/relationships/tags" Target="../tags/tag107.xml"/><Relationship Id="rId4" Type="http://schemas.openxmlformats.org/officeDocument/2006/relationships/tags" Target="../tags/tag101.xml"/><Relationship Id="rId9" Type="http://schemas.openxmlformats.org/officeDocument/2006/relationships/tags" Target="../tags/tag106.xml"/><Relationship Id="rId14" Type="http://schemas.openxmlformats.org/officeDocument/2006/relationships/tags" Target="../tags/tag1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6.xml"/><Relationship Id="rId1" Type="http://schemas.openxmlformats.org/officeDocument/2006/relationships/tags" Target="../tags/tag11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124.xml"/><Relationship Id="rId13" Type="http://schemas.openxmlformats.org/officeDocument/2006/relationships/tags" Target="../tags/tag129.xml"/><Relationship Id="rId18" Type="http://schemas.openxmlformats.org/officeDocument/2006/relationships/tags" Target="../tags/tag134.xml"/><Relationship Id="rId3" Type="http://schemas.openxmlformats.org/officeDocument/2006/relationships/tags" Target="../tags/tag119.xml"/><Relationship Id="rId21" Type="http://schemas.openxmlformats.org/officeDocument/2006/relationships/tags" Target="../tags/tag137.xml"/><Relationship Id="rId7" Type="http://schemas.openxmlformats.org/officeDocument/2006/relationships/tags" Target="../tags/tag123.xml"/><Relationship Id="rId12" Type="http://schemas.openxmlformats.org/officeDocument/2006/relationships/tags" Target="../tags/tag128.xml"/><Relationship Id="rId17" Type="http://schemas.openxmlformats.org/officeDocument/2006/relationships/tags" Target="../tags/tag133.xml"/><Relationship Id="rId2" Type="http://schemas.openxmlformats.org/officeDocument/2006/relationships/tags" Target="../tags/tag118.xml"/><Relationship Id="rId16" Type="http://schemas.openxmlformats.org/officeDocument/2006/relationships/tags" Target="../tags/tag132.xml"/><Relationship Id="rId20" Type="http://schemas.openxmlformats.org/officeDocument/2006/relationships/tags" Target="../tags/tag136.xml"/><Relationship Id="rId1" Type="http://schemas.openxmlformats.org/officeDocument/2006/relationships/tags" Target="../tags/tag117.xml"/><Relationship Id="rId6" Type="http://schemas.openxmlformats.org/officeDocument/2006/relationships/tags" Target="../tags/tag122.xml"/><Relationship Id="rId11" Type="http://schemas.openxmlformats.org/officeDocument/2006/relationships/tags" Target="../tags/tag127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121.xml"/><Relationship Id="rId15" Type="http://schemas.openxmlformats.org/officeDocument/2006/relationships/tags" Target="../tags/tag131.xml"/><Relationship Id="rId23" Type="http://schemas.openxmlformats.org/officeDocument/2006/relationships/tags" Target="../tags/tag139.xml"/><Relationship Id="rId10" Type="http://schemas.openxmlformats.org/officeDocument/2006/relationships/tags" Target="../tags/tag126.xml"/><Relationship Id="rId19" Type="http://schemas.openxmlformats.org/officeDocument/2006/relationships/tags" Target="../tags/tag135.xml"/><Relationship Id="rId4" Type="http://schemas.openxmlformats.org/officeDocument/2006/relationships/tags" Target="../tags/tag120.xml"/><Relationship Id="rId9" Type="http://schemas.openxmlformats.org/officeDocument/2006/relationships/tags" Target="../tags/tag125.xml"/><Relationship Id="rId14" Type="http://schemas.openxmlformats.org/officeDocument/2006/relationships/tags" Target="../tags/tag130.xml"/><Relationship Id="rId22" Type="http://schemas.openxmlformats.org/officeDocument/2006/relationships/tags" Target="../tags/tag138.xml"/></Relationships>
</file>

<file path=ppt/slides/_rels/slide16.xml.rels><?xml version="1.0" encoding="UTF-8" standalone="yes"?>
<Relationships xmlns="http://schemas.openxmlformats.org/package/2006/relationships"><Relationship Id="rId13" Type="http://schemas.openxmlformats.org/officeDocument/2006/relationships/tags" Target="../tags/tag152.xml"/><Relationship Id="rId18" Type="http://schemas.openxmlformats.org/officeDocument/2006/relationships/tags" Target="../tags/tag157.xml"/><Relationship Id="rId26" Type="http://schemas.openxmlformats.org/officeDocument/2006/relationships/tags" Target="../tags/tag165.xml"/><Relationship Id="rId39" Type="http://schemas.openxmlformats.org/officeDocument/2006/relationships/tags" Target="../tags/tag178.xml"/><Relationship Id="rId21" Type="http://schemas.openxmlformats.org/officeDocument/2006/relationships/tags" Target="../tags/tag160.xml"/><Relationship Id="rId34" Type="http://schemas.openxmlformats.org/officeDocument/2006/relationships/tags" Target="../tags/tag173.xml"/><Relationship Id="rId42" Type="http://schemas.openxmlformats.org/officeDocument/2006/relationships/slideLayout" Target="../slideLayouts/slideLayout6.xml"/><Relationship Id="rId7" Type="http://schemas.openxmlformats.org/officeDocument/2006/relationships/tags" Target="../tags/tag146.xml"/><Relationship Id="rId2" Type="http://schemas.openxmlformats.org/officeDocument/2006/relationships/tags" Target="../tags/tag141.xml"/><Relationship Id="rId16" Type="http://schemas.openxmlformats.org/officeDocument/2006/relationships/tags" Target="../tags/tag155.xml"/><Relationship Id="rId20" Type="http://schemas.openxmlformats.org/officeDocument/2006/relationships/tags" Target="../tags/tag159.xml"/><Relationship Id="rId29" Type="http://schemas.openxmlformats.org/officeDocument/2006/relationships/tags" Target="../tags/tag168.xml"/><Relationship Id="rId41" Type="http://schemas.openxmlformats.org/officeDocument/2006/relationships/tags" Target="../tags/tag180.xml"/><Relationship Id="rId1" Type="http://schemas.openxmlformats.org/officeDocument/2006/relationships/tags" Target="../tags/tag140.xml"/><Relationship Id="rId6" Type="http://schemas.openxmlformats.org/officeDocument/2006/relationships/tags" Target="../tags/tag145.xml"/><Relationship Id="rId11" Type="http://schemas.openxmlformats.org/officeDocument/2006/relationships/tags" Target="../tags/tag150.xml"/><Relationship Id="rId24" Type="http://schemas.openxmlformats.org/officeDocument/2006/relationships/tags" Target="../tags/tag163.xml"/><Relationship Id="rId32" Type="http://schemas.openxmlformats.org/officeDocument/2006/relationships/tags" Target="../tags/tag171.xml"/><Relationship Id="rId37" Type="http://schemas.openxmlformats.org/officeDocument/2006/relationships/tags" Target="../tags/tag176.xml"/><Relationship Id="rId40" Type="http://schemas.openxmlformats.org/officeDocument/2006/relationships/tags" Target="../tags/tag179.xml"/><Relationship Id="rId5" Type="http://schemas.openxmlformats.org/officeDocument/2006/relationships/tags" Target="../tags/tag144.xml"/><Relationship Id="rId15" Type="http://schemas.openxmlformats.org/officeDocument/2006/relationships/tags" Target="../tags/tag154.xml"/><Relationship Id="rId23" Type="http://schemas.openxmlformats.org/officeDocument/2006/relationships/tags" Target="../tags/tag162.xml"/><Relationship Id="rId28" Type="http://schemas.openxmlformats.org/officeDocument/2006/relationships/tags" Target="../tags/tag167.xml"/><Relationship Id="rId36" Type="http://schemas.openxmlformats.org/officeDocument/2006/relationships/tags" Target="../tags/tag175.xml"/><Relationship Id="rId10" Type="http://schemas.openxmlformats.org/officeDocument/2006/relationships/tags" Target="../tags/tag149.xml"/><Relationship Id="rId19" Type="http://schemas.openxmlformats.org/officeDocument/2006/relationships/tags" Target="../tags/tag158.xml"/><Relationship Id="rId31" Type="http://schemas.openxmlformats.org/officeDocument/2006/relationships/tags" Target="../tags/tag170.xml"/><Relationship Id="rId4" Type="http://schemas.openxmlformats.org/officeDocument/2006/relationships/tags" Target="../tags/tag143.xml"/><Relationship Id="rId9" Type="http://schemas.openxmlformats.org/officeDocument/2006/relationships/tags" Target="../tags/tag148.xml"/><Relationship Id="rId14" Type="http://schemas.openxmlformats.org/officeDocument/2006/relationships/tags" Target="../tags/tag153.xml"/><Relationship Id="rId22" Type="http://schemas.openxmlformats.org/officeDocument/2006/relationships/tags" Target="../tags/tag161.xml"/><Relationship Id="rId27" Type="http://schemas.openxmlformats.org/officeDocument/2006/relationships/tags" Target="../tags/tag166.xml"/><Relationship Id="rId30" Type="http://schemas.openxmlformats.org/officeDocument/2006/relationships/tags" Target="../tags/tag169.xml"/><Relationship Id="rId35" Type="http://schemas.openxmlformats.org/officeDocument/2006/relationships/tags" Target="../tags/tag174.xml"/><Relationship Id="rId8" Type="http://schemas.openxmlformats.org/officeDocument/2006/relationships/tags" Target="../tags/tag147.xml"/><Relationship Id="rId3" Type="http://schemas.openxmlformats.org/officeDocument/2006/relationships/tags" Target="../tags/tag142.xml"/><Relationship Id="rId12" Type="http://schemas.openxmlformats.org/officeDocument/2006/relationships/tags" Target="../tags/tag151.xml"/><Relationship Id="rId17" Type="http://schemas.openxmlformats.org/officeDocument/2006/relationships/tags" Target="../tags/tag156.xml"/><Relationship Id="rId25" Type="http://schemas.openxmlformats.org/officeDocument/2006/relationships/tags" Target="../tags/tag164.xml"/><Relationship Id="rId33" Type="http://schemas.openxmlformats.org/officeDocument/2006/relationships/tags" Target="../tags/tag172.xml"/><Relationship Id="rId38" Type="http://schemas.openxmlformats.org/officeDocument/2006/relationships/tags" Target="../tags/tag17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83.xml"/><Relationship Id="rId2" Type="http://schemas.openxmlformats.org/officeDocument/2006/relationships/tags" Target="../tags/tag182.xml"/><Relationship Id="rId1" Type="http://schemas.openxmlformats.org/officeDocument/2006/relationships/tags" Target="../tags/tag181.xml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8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87.xml"/><Relationship Id="rId2" Type="http://schemas.openxmlformats.org/officeDocument/2006/relationships/tags" Target="../tags/tag186.xml"/><Relationship Id="rId1" Type="http://schemas.openxmlformats.org/officeDocument/2006/relationships/tags" Target="../tags/tag185.xml"/><Relationship Id="rId4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90.xml"/><Relationship Id="rId2" Type="http://schemas.openxmlformats.org/officeDocument/2006/relationships/tags" Target="../tags/tag189.xml"/><Relationship Id="rId1" Type="http://schemas.openxmlformats.org/officeDocument/2006/relationships/tags" Target="../tags/tag188.xml"/><Relationship Id="rId4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198.xml"/><Relationship Id="rId13" Type="http://schemas.openxmlformats.org/officeDocument/2006/relationships/tags" Target="../tags/tag203.xml"/><Relationship Id="rId3" Type="http://schemas.openxmlformats.org/officeDocument/2006/relationships/tags" Target="../tags/tag193.xml"/><Relationship Id="rId7" Type="http://schemas.openxmlformats.org/officeDocument/2006/relationships/tags" Target="../tags/tag197.xml"/><Relationship Id="rId12" Type="http://schemas.openxmlformats.org/officeDocument/2006/relationships/tags" Target="../tags/tag202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192.xml"/><Relationship Id="rId16" Type="http://schemas.openxmlformats.org/officeDocument/2006/relationships/tags" Target="../tags/tag206.xml"/><Relationship Id="rId1" Type="http://schemas.openxmlformats.org/officeDocument/2006/relationships/tags" Target="../tags/tag191.xml"/><Relationship Id="rId6" Type="http://schemas.openxmlformats.org/officeDocument/2006/relationships/tags" Target="../tags/tag196.xml"/><Relationship Id="rId11" Type="http://schemas.openxmlformats.org/officeDocument/2006/relationships/tags" Target="../tags/tag201.xml"/><Relationship Id="rId5" Type="http://schemas.openxmlformats.org/officeDocument/2006/relationships/tags" Target="../tags/tag195.xml"/><Relationship Id="rId15" Type="http://schemas.openxmlformats.org/officeDocument/2006/relationships/tags" Target="../tags/tag205.xml"/><Relationship Id="rId10" Type="http://schemas.openxmlformats.org/officeDocument/2006/relationships/tags" Target="../tags/tag200.xml"/><Relationship Id="rId4" Type="http://schemas.openxmlformats.org/officeDocument/2006/relationships/tags" Target="../tags/tag194.xml"/><Relationship Id="rId9" Type="http://schemas.openxmlformats.org/officeDocument/2006/relationships/tags" Target="../tags/tag199.xml"/><Relationship Id="rId14" Type="http://schemas.openxmlformats.org/officeDocument/2006/relationships/tags" Target="../tags/tag20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209.xml"/><Relationship Id="rId2" Type="http://schemas.openxmlformats.org/officeDocument/2006/relationships/tags" Target="../tags/tag208.xml"/><Relationship Id="rId1" Type="http://schemas.openxmlformats.org/officeDocument/2006/relationships/tags" Target="../tags/tag207.xml"/><Relationship Id="rId4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212.xml"/><Relationship Id="rId2" Type="http://schemas.openxmlformats.org/officeDocument/2006/relationships/tags" Target="../tags/tag211.xml"/><Relationship Id="rId1" Type="http://schemas.openxmlformats.org/officeDocument/2006/relationships/tags" Target="../tags/tag210.xml"/><Relationship Id="rId5" Type="http://schemas.openxmlformats.org/officeDocument/2006/relationships/image" Target="../media/image5.jpeg"/><Relationship Id="rId4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2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5.xml"/><Relationship Id="rId1" Type="http://schemas.openxmlformats.org/officeDocument/2006/relationships/tags" Target="../tags/tag214.xml"/></Relationships>
</file>

<file path=ppt/slides/_rels/slide27.xml.rels><?xml version="1.0" encoding="UTF-8" standalone="yes"?>
<Relationships xmlns="http://schemas.openxmlformats.org/package/2006/relationships"><Relationship Id="rId13" Type="http://schemas.openxmlformats.org/officeDocument/2006/relationships/tags" Target="../tags/tag228.xml"/><Relationship Id="rId18" Type="http://schemas.openxmlformats.org/officeDocument/2006/relationships/tags" Target="../tags/tag233.xml"/><Relationship Id="rId26" Type="http://schemas.openxmlformats.org/officeDocument/2006/relationships/tags" Target="../tags/tag241.xml"/><Relationship Id="rId39" Type="http://schemas.openxmlformats.org/officeDocument/2006/relationships/tags" Target="../tags/tag254.xml"/><Relationship Id="rId21" Type="http://schemas.openxmlformats.org/officeDocument/2006/relationships/tags" Target="../tags/tag236.xml"/><Relationship Id="rId34" Type="http://schemas.openxmlformats.org/officeDocument/2006/relationships/tags" Target="../tags/tag249.xml"/><Relationship Id="rId42" Type="http://schemas.openxmlformats.org/officeDocument/2006/relationships/tags" Target="../tags/tag257.xml"/><Relationship Id="rId7" Type="http://schemas.openxmlformats.org/officeDocument/2006/relationships/tags" Target="../tags/tag222.xml"/><Relationship Id="rId2" Type="http://schemas.openxmlformats.org/officeDocument/2006/relationships/tags" Target="../tags/tag217.xml"/><Relationship Id="rId16" Type="http://schemas.openxmlformats.org/officeDocument/2006/relationships/tags" Target="../tags/tag231.xml"/><Relationship Id="rId29" Type="http://schemas.openxmlformats.org/officeDocument/2006/relationships/tags" Target="../tags/tag244.xml"/><Relationship Id="rId1" Type="http://schemas.openxmlformats.org/officeDocument/2006/relationships/tags" Target="../tags/tag216.xml"/><Relationship Id="rId6" Type="http://schemas.openxmlformats.org/officeDocument/2006/relationships/tags" Target="../tags/tag221.xml"/><Relationship Id="rId11" Type="http://schemas.openxmlformats.org/officeDocument/2006/relationships/tags" Target="../tags/tag226.xml"/><Relationship Id="rId24" Type="http://schemas.openxmlformats.org/officeDocument/2006/relationships/tags" Target="../tags/tag239.xml"/><Relationship Id="rId32" Type="http://schemas.openxmlformats.org/officeDocument/2006/relationships/tags" Target="../tags/tag247.xml"/><Relationship Id="rId37" Type="http://schemas.openxmlformats.org/officeDocument/2006/relationships/tags" Target="../tags/tag252.xml"/><Relationship Id="rId40" Type="http://schemas.openxmlformats.org/officeDocument/2006/relationships/tags" Target="../tags/tag255.xml"/><Relationship Id="rId45" Type="http://schemas.openxmlformats.org/officeDocument/2006/relationships/slideLayout" Target="../slideLayouts/slideLayout6.xml"/><Relationship Id="rId5" Type="http://schemas.openxmlformats.org/officeDocument/2006/relationships/tags" Target="../tags/tag220.xml"/><Relationship Id="rId15" Type="http://schemas.openxmlformats.org/officeDocument/2006/relationships/tags" Target="../tags/tag230.xml"/><Relationship Id="rId23" Type="http://schemas.openxmlformats.org/officeDocument/2006/relationships/tags" Target="../tags/tag238.xml"/><Relationship Id="rId28" Type="http://schemas.openxmlformats.org/officeDocument/2006/relationships/tags" Target="../tags/tag243.xml"/><Relationship Id="rId36" Type="http://schemas.openxmlformats.org/officeDocument/2006/relationships/tags" Target="../tags/tag251.xml"/><Relationship Id="rId10" Type="http://schemas.openxmlformats.org/officeDocument/2006/relationships/tags" Target="../tags/tag225.xml"/><Relationship Id="rId19" Type="http://schemas.openxmlformats.org/officeDocument/2006/relationships/tags" Target="../tags/tag234.xml"/><Relationship Id="rId31" Type="http://schemas.openxmlformats.org/officeDocument/2006/relationships/tags" Target="../tags/tag246.xml"/><Relationship Id="rId44" Type="http://schemas.openxmlformats.org/officeDocument/2006/relationships/tags" Target="../tags/tag259.xml"/><Relationship Id="rId4" Type="http://schemas.openxmlformats.org/officeDocument/2006/relationships/tags" Target="../tags/tag219.xml"/><Relationship Id="rId9" Type="http://schemas.openxmlformats.org/officeDocument/2006/relationships/tags" Target="../tags/tag224.xml"/><Relationship Id="rId14" Type="http://schemas.openxmlformats.org/officeDocument/2006/relationships/tags" Target="../tags/tag229.xml"/><Relationship Id="rId22" Type="http://schemas.openxmlformats.org/officeDocument/2006/relationships/tags" Target="../tags/tag237.xml"/><Relationship Id="rId27" Type="http://schemas.openxmlformats.org/officeDocument/2006/relationships/tags" Target="../tags/tag242.xml"/><Relationship Id="rId30" Type="http://schemas.openxmlformats.org/officeDocument/2006/relationships/tags" Target="../tags/tag245.xml"/><Relationship Id="rId35" Type="http://schemas.openxmlformats.org/officeDocument/2006/relationships/tags" Target="../tags/tag250.xml"/><Relationship Id="rId43" Type="http://schemas.openxmlformats.org/officeDocument/2006/relationships/tags" Target="../tags/tag258.xml"/><Relationship Id="rId8" Type="http://schemas.openxmlformats.org/officeDocument/2006/relationships/tags" Target="../tags/tag223.xml"/><Relationship Id="rId3" Type="http://schemas.openxmlformats.org/officeDocument/2006/relationships/tags" Target="../tags/tag218.xml"/><Relationship Id="rId12" Type="http://schemas.openxmlformats.org/officeDocument/2006/relationships/tags" Target="../tags/tag227.xml"/><Relationship Id="rId17" Type="http://schemas.openxmlformats.org/officeDocument/2006/relationships/tags" Target="../tags/tag232.xml"/><Relationship Id="rId25" Type="http://schemas.openxmlformats.org/officeDocument/2006/relationships/tags" Target="../tags/tag240.xml"/><Relationship Id="rId33" Type="http://schemas.openxmlformats.org/officeDocument/2006/relationships/tags" Target="../tags/tag248.xml"/><Relationship Id="rId38" Type="http://schemas.openxmlformats.org/officeDocument/2006/relationships/tags" Target="../tags/tag253.xml"/><Relationship Id="rId20" Type="http://schemas.openxmlformats.org/officeDocument/2006/relationships/tags" Target="../tags/tag235.xml"/><Relationship Id="rId41" Type="http://schemas.openxmlformats.org/officeDocument/2006/relationships/tags" Target="../tags/tag256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267.xml"/><Relationship Id="rId13" Type="http://schemas.openxmlformats.org/officeDocument/2006/relationships/tags" Target="../tags/tag272.xml"/><Relationship Id="rId18" Type="http://schemas.openxmlformats.org/officeDocument/2006/relationships/tags" Target="../tags/tag277.xml"/><Relationship Id="rId26" Type="http://schemas.openxmlformats.org/officeDocument/2006/relationships/tags" Target="../tags/tag285.xml"/><Relationship Id="rId3" Type="http://schemas.openxmlformats.org/officeDocument/2006/relationships/tags" Target="../tags/tag262.xml"/><Relationship Id="rId21" Type="http://schemas.openxmlformats.org/officeDocument/2006/relationships/tags" Target="../tags/tag280.xml"/><Relationship Id="rId7" Type="http://schemas.openxmlformats.org/officeDocument/2006/relationships/tags" Target="../tags/tag266.xml"/><Relationship Id="rId12" Type="http://schemas.openxmlformats.org/officeDocument/2006/relationships/tags" Target="../tags/tag271.xml"/><Relationship Id="rId17" Type="http://schemas.openxmlformats.org/officeDocument/2006/relationships/tags" Target="../tags/tag276.xml"/><Relationship Id="rId25" Type="http://schemas.openxmlformats.org/officeDocument/2006/relationships/tags" Target="../tags/tag284.xml"/><Relationship Id="rId2" Type="http://schemas.openxmlformats.org/officeDocument/2006/relationships/tags" Target="../tags/tag261.xml"/><Relationship Id="rId16" Type="http://schemas.openxmlformats.org/officeDocument/2006/relationships/tags" Target="../tags/tag275.xml"/><Relationship Id="rId20" Type="http://schemas.openxmlformats.org/officeDocument/2006/relationships/tags" Target="../tags/tag279.xml"/><Relationship Id="rId1" Type="http://schemas.openxmlformats.org/officeDocument/2006/relationships/tags" Target="../tags/tag260.xml"/><Relationship Id="rId6" Type="http://schemas.openxmlformats.org/officeDocument/2006/relationships/tags" Target="../tags/tag265.xml"/><Relationship Id="rId11" Type="http://schemas.openxmlformats.org/officeDocument/2006/relationships/tags" Target="../tags/tag270.xml"/><Relationship Id="rId24" Type="http://schemas.openxmlformats.org/officeDocument/2006/relationships/tags" Target="../tags/tag283.xml"/><Relationship Id="rId5" Type="http://schemas.openxmlformats.org/officeDocument/2006/relationships/tags" Target="../tags/tag264.xml"/><Relationship Id="rId15" Type="http://schemas.openxmlformats.org/officeDocument/2006/relationships/tags" Target="../tags/tag274.xml"/><Relationship Id="rId23" Type="http://schemas.openxmlformats.org/officeDocument/2006/relationships/tags" Target="../tags/tag282.xml"/><Relationship Id="rId28" Type="http://schemas.openxmlformats.org/officeDocument/2006/relationships/slideLayout" Target="../slideLayouts/slideLayout6.xml"/><Relationship Id="rId10" Type="http://schemas.openxmlformats.org/officeDocument/2006/relationships/tags" Target="../tags/tag269.xml"/><Relationship Id="rId19" Type="http://schemas.openxmlformats.org/officeDocument/2006/relationships/tags" Target="../tags/tag278.xml"/><Relationship Id="rId4" Type="http://schemas.openxmlformats.org/officeDocument/2006/relationships/tags" Target="../tags/tag263.xml"/><Relationship Id="rId9" Type="http://schemas.openxmlformats.org/officeDocument/2006/relationships/tags" Target="../tags/tag268.xml"/><Relationship Id="rId14" Type="http://schemas.openxmlformats.org/officeDocument/2006/relationships/tags" Target="../tags/tag273.xml"/><Relationship Id="rId22" Type="http://schemas.openxmlformats.org/officeDocument/2006/relationships/tags" Target="../tags/tag281.xml"/><Relationship Id="rId27" Type="http://schemas.openxmlformats.org/officeDocument/2006/relationships/tags" Target="../tags/tag28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.xml"/><Relationship Id="rId3" Type="http://schemas.openxmlformats.org/officeDocument/2006/relationships/tags" Target="../tags/tag8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5" Type="http://schemas.openxmlformats.org/officeDocument/2006/relationships/tags" Target="../tags/tag10.xml"/><Relationship Id="rId4" Type="http://schemas.openxmlformats.org/officeDocument/2006/relationships/tags" Target="../tags/tag9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tags" Target="../tags/tag24.xml"/><Relationship Id="rId18" Type="http://schemas.openxmlformats.org/officeDocument/2006/relationships/tags" Target="../tags/tag29.xml"/><Relationship Id="rId26" Type="http://schemas.openxmlformats.org/officeDocument/2006/relationships/tags" Target="../tags/tag37.xml"/><Relationship Id="rId39" Type="http://schemas.openxmlformats.org/officeDocument/2006/relationships/tags" Target="../tags/tag50.xml"/><Relationship Id="rId21" Type="http://schemas.openxmlformats.org/officeDocument/2006/relationships/tags" Target="../tags/tag32.xml"/><Relationship Id="rId34" Type="http://schemas.openxmlformats.org/officeDocument/2006/relationships/tags" Target="../tags/tag45.xml"/><Relationship Id="rId42" Type="http://schemas.openxmlformats.org/officeDocument/2006/relationships/tags" Target="../tags/tag53.xml"/><Relationship Id="rId47" Type="http://schemas.openxmlformats.org/officeDocument/2006/relationships/tags" Target="../tags/tag58.xml"/><Relationship Id="rId50" Type="http://schemas.openxmlformats.org/officeDocument/2006/relationships/tags" Target="../tags/tag61.xml"/><Relationship Id="rId55" Type="http://schemas.openxmlformats.org/officeDocument/2006/relationships/tags" Target="../tags/tag66.xml"/><Relationship Id="rId7" Type="http://schemas.openxmlformats.org/officeDocument/2006/relationships/tags" Target="../tags/tag18.xml"/><Relationship Id="rId2" Type="http://schemas.openxmlformats.org/officeDocument/2006/relationships/tags" Target="../tags/tag13.xml"/><Relationship Id="rId16" Type="http://schemas.openxmlformats.org/officeDocument/2006/relationships/tags" Target="../tags/tag27.xml"/><Relationship Id="rId29" Type="http://schemas.openxmlformats.org/officeDocument/2006/relationships/tags" Target="../tags/tag40.xml"/><Relationship Id="rId11" Type="http://schemas.openxmlformats.org/officeDocument/2006/relationships/tags" Target="../tags/tag22.xml"/><Relationship Id="rId24" Type="http://schemas.openxmlformats.org/officeDocument/2006/relationships/tags" Target="../tags/tag35.xml"/><Relationship Id="rId32" Type="http://schemas.openxmlformats.org/officeDocument/2006/relationships/tags" Target="../tags/tag43.xml"/><Relationship Id="rId37" Type="http://schemas.openxmlformats.org/officeDocument/2006/relationships/tags" Target="../tags/tag48.xml"/><Relationship Id="rId40" Type="http://schemas.openxmlformats.org/officeDocument/2006/relationships/tags" Target="../tags/tag51.xml"/><Relationship Id="rId45" Type="http://schemas.openxmlformats.org/officeDocument/2006/relationships/tags" Target="../tags/tag56.xml"/><Relationship Id="rId53" Type="http://schemas.openxmlformats.org/officeDocument/2006/relationships/tags" Target="../tags/tag64.xml"/><Relationship Id="rId58" Type="http://schemas.openxmlformats.org/officeDocument/2006/relationships/tags" Target="../tags/tag69.xml"/><Relationship Id="rId5" Type="http://schemas.openxmlformats.org/officeDocument/2006/relationships/tags" Target="../tags/tag16.xml"/><Relationship Id="rId61" Type="http://schemas.openxmlformats.org/officeDocument/2006/relationships/slideLayout" Target="../slideLayouts/slideLayout6.xml"/><Relationship Id="rId19" Type="http://schemas.openxmlformats.org/officeDocument/2006/relationships/tags" Target="../tags/tag30.xml"/><Relationship Id="rId14" Type="http://schemas.openxmlformats.org/officeDocument/2006/relationships/tags" Target="../tags/tag25.xml"/><Relationship Id="rId22" Type="http://schemas.openxmlformats.org/officeDocument/2006/relationships/tags" Target="../tags/tag33.xml"/><Relationship Id="rId27" Type="http://schemas.openxmlformats.org/officeDocument/2006/relationships/tags" Target="../tags/tag38.xml"/><Relationship Id="rId30" Type="http://schemas.openxmlformats.org/officeDocument/2006/relationships/tags" Target="../tags/tag41.xml"/><Relationship Id="rId35" Type="http://schemas.openxmlformats.org/officeDocument/2006/relationships/tags" Target="../tags/tag46.xml"/><Relationship Id="rId43" Type="http://schemas.openxmlformats.org/officeDocument/2006/relationships/tags" Target="../tags/tag54.xml"/><Relationship Id="rId48" Type="http://schemas.openxmlformats.org/officeDocument/2006/relationships/tags" Target="../tags/tag59.xml"/><Relationship Id="rId56" Type="http://schemas.openxmlformats.org/officeDocument/2006/relationships/tags" Target="../tags/tag67.xml"/><Relationship Id="rId8" Type="http://schemas.openxmlformats.org/officeDocument/2006/relationships/tags" Target="../tags/tag19.xml"/><Relationship Id="rId51" Type="http://schemas.openxmlformats.org/officeDocument/2006/relationships/tags" Target="../tags/tag62.xml"/><Relationship Id="rId3" Type="http://schemas.openxmlformats.org/officeDocument/2006/relationships/tags" Target="../tags/tag14.xml"/><Relationship Id="rId12" Type="http://schemas.openxmlformats.org/officeDocument/2006/relationships/tags" Target="../tags/tag23.xml"/><Relationship Id="rId17" Type="http://schemas.openxmlformats.org/officeDocument/2006/relationships/tags" Target="../tags/tag28.xml"/><Relationship Id="rId25" Type="http://schemas.openxmlformats.org/officeDocument/2006/relationships/tags" Target="../tags/tag36.xml"/><Relationship Id="rId33" Type="http://schemas.openxmlformats.org/officeDocument/2006/relationships/tags" Target="../tags/tag44.xml"/><Relationship Id="rId38" Type="http://schemas.openxmlformats.org/officeDocument/2006/relationships/tags" Target="../tags/tag49.xml"/><Relationship Id="rId46" Type="http://schemas.openxmlformats.org/officeDocument/2006/relationships/tags" Target="../tags/tag57.xml"/><Relationship Id="rId59" Type="http://schemas.openxmlformats.org/officeDocument/2006/relationships/tags" Target="../tags/tag70.xml"/><Relationship Id="rId20" Type="http://schemas.openxmlformats.org/officeDocument/2006/relationships/tags" Target="../tags/tag31.xml"/><Relationship Id="rId41" Type="http://schemas.openxmlformats.org/officeDocument/2006/relationships/tags" Target="../tags/tag52.xml"/><Relationship Id="rId54" Type="http://schemas.openxmlformats.org/officeDocument/2006/relationships/tags" Target="../tags/tag65.xml"/><Relationship Id="rId62" Type="http://schemas.openxmlformats.org/officeDocument/2006/relationships/notesSlide" Target="../notesSlides/notesSlide3.xml"/><Relationship Id="rId1" Type="http://schemas.openxmlformats.org/officeDocument/2006/relationships/tags" Target="../tags/tag12.xml"/><Relationship Id="rId6" Type="http://schemas.openxmlformats.org/officeDocument/2006/relationships/tags" Target="../tags/tag17.xml"/><Relationship Id="rId15" Type="http://schemas.openxmlformats.org/officeDocument/2006/relationships/tags" Target="../tags/tag26.xml"/><Relationship Id="rId23" Type="http://schemas.openxmlformats.org/officeDocument/2006/relationships/tags" Target="../tags/tag34.xml"/><Relationship Id="rId28" Type="http://schemas.openxmlformats.org/officeDocument/2006/relationships/tags" Target="../tags/tag39.xml"/><Relationship Id="rId36" Type="http://schemas.openxmlformats.org/officeDocument/2006/relationships/tags" Target="../tags/tag47.xml"/><Relationship Id="rId49" Type="http://schemas.openxmlformats.org/officeDocument/2006/relationships/tags" Target="../tags/tag60.xml"/><Relationship Id="rId57" Type="http://schemas.openxmlformats.org/officeDocument/2006/relationships/tags" Target="../tags/tag68.xml"/><Relationship Id="rId10" Type="http://schemas.openxmlformats.org/officeDocument/2006/relationships/tags" Target="../tags/tag21.xml"/><Relationship Id="rId31" Type="http://schemas.openxmlformats.org/officeDocument/2006/relationships/tags" Target="../tags/tag42.xml"/><Relationship Id="rId44" Type="http://schemas.openxmlformats.org/officeDocument/2006/relationships/tags" Target="../tags/tag55.xml"/><Relationship Id="rId52" Type="http://schemas.openxmlformats.org/officeDocument/2006/relationships/tags" Target="../tags/tag63.xml"/><Relationship Id="rId60" Type="http://schemas.openxmlformats.org/officeDocument/2006/relationships/tags" Target="../tags/tag71.xml"/><Relationship Id="rId4" Type="http://schemas.openxmlformats.org/officeDocument/2006/relationships/tags" Target="../tags/tag15.xml"/><Relationship Id="rId9" Type="http://schemas.openxmlformats.org/officeDocument/2006/relationships/tags" Target="../tags/tag2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4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81.xml"/><Relationship Id="rId13" Type="http://schemas.openxmlformats.org/officeDocument/2006/relationships/tags" Target="../tags/tag86.xml"/><Relationship Id="rId18" Type="http://schemas.openxmlformats.org/officeDocument/2006/relationships/notesSlide" Target="../notesSlides/notesSlide5.xml"/><Relationship Id="rId3" Type="http://schemas.openxmlformats.org/officeDocument/2006/relationships/tags" Target="../tags/tag76.xml"/><Relationship Id="rId7" Type="http://schemas.openxmlformats.org/officeDocument/2006/relationships/tags" Target="../tags/tag80.xml"/><Relationship Id="rId12" Type="http://schemas.openxmlformats.org/officeDocument/2006/relationships/tags" Target="../tags/tag85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75.xml"/><Relationship Id="rId16" Type="http://schemas.openxmlformats.org/officeDocument/2006/relationships/tags" Target="../tags/tag89.xml"/><Relationship Id="rId1" Type="http://schemas.openxmlformats.org/officeDocument/2006/relationships/tags" Target="../tags/tag74.xml"/><Relationship Id="rId6" Type="http://schemas.openxmlformats.org/officeDocument/2006/relationships/tags" Target="../tags/tag79.xml"/><Relationship Id="rId11" Type="http://schemas.openxmlformats.org/officeDocument/2006/relationships/tags" Target="../tags/tag84.xml"/><Relationship Id="rId5" Type="http://schemas.openxmlformats.org/officeDocument/2006/relationships/tags" Target="../tags/tag78.xml"/><Relationship Id="rId15" Type="http://schemas.openxmlformats.org/officeDocument/2006/relationships/tags" Target="../tags/tag88.xml"/><Relationship Id="rId10" Type="http://schemas.openxmlformats.org/officeDocument/2006/relationships/tags" Target="../tags/tag83.xml"/><Relationship Id="rId4" Type="http://schemas.openxmlformats.org/officeDocument/2006/relationships/tags" Target="../tags/tag77.xml"/><Relationship Id="rId9" Type="http://schemas.openxmlformats.org/officeDocument/2006/relationships/tags" Target="../tags/tag82.xml"/><Relationship Id="rId14" Type="http://schemas.openxmlformats.org/officeDocument/2006/relationships/tags" Target="../tags/tag8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CSE </a:t>
            </a:r>
            <a:r>
              <a:rPr lang="en-US" altLang="en-US" dirty="0" smtClean="0"/>
              <a:t>417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 smtClean="0"/>
              <a:t>Algorithms and Complexity</a:t>
            </a:r>
            <a:endParaRPr lang="en-US" alt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Winter 2020</a:t>
            </a:r>
            <a:endParaRPr lang="en-US" altLang="en-US" dirty="0"/>
          </a:p>
          <a:p>
            <a:pPr eaLnBrk="1" hangingPunct="1"/>
            <a:r>
              <a:rPr lang="en-US" altLang="en-US" dirty="0"/>
              <a:t>Lecture 24</a:t>
            </a:r>
          </a:p>
          <a:p>
            <a:pPr eaLnBrk="1" hangingPunct="1"/>
            <a:r>
              <a:rPr lang="en-US" altLang="en-US" dirty="0"/>
              <a:t>Network Flow Applications</a:t>
            </a:r>
          </a:p>
          <a:p>
            <a:pPr eaLnBrk="1" hangingPunct="1"/>
            <a:endParaRPr lang="en-US" altLang="en-US" dirty="0"/>
          </a:p>
        </p:txBody>
      </p:sp>
      <p:pic>
        <p:nvPicPr>
          <p:cNvPr id="4" name="Picture 4" descr="http://cdn.c.photoshelter.com/img-get/I00003zY0KuN5ZiY/s/860/860/Water-Treatment-Plant-2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91" y="220836"/>
            <a:ext cx="2563716" cy="1690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http://blog.mlive.com/news/baycity_impact/2009/07/large_baycitywwPT.jp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8205" y="123591"/>
            <a:ext cx="2993088" cy="1982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0" descr="http://www.alaska-in-pictures.com/data/media/17/alaska-pipeline-in-winter_5499.jp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1690" y="190853"/>
            <a:ext cx="2771482" cy="1847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Better methods of finding augmenting paths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Find the maximum capacity augmenting path</a:t>
            </a:r>
          </a:p>
          <a:p>
            <a:pPr lvl="1" eaLnBrk="1" hangingPunct="1"/>
            <a:r>
              <a:rPr lang="en-US" altLang="en-US" smtClean="0"/>
              <a:t>O(m</a:t>
            </a:r>
            <a:r>
              <a:rPr lang="en-US" altLang="en-US" baseline="30000" smtClean="0"/>
              <a:t>2</a:t>
            </a:r>
            <a:r>
              <a:rPr lang="en-US" altLang="en-US" smtClean="0"/>
              <a:t>log(C)) time algorithm for network flow</a:t>
            </a:r>
          </a:p>
          <a:p>
            <a:pPr eaLnBrk="1" hangingPunct="1"/>
            <a:r>
              <a:rPr lang="en-US" altLang="en-US" smtClean="0"/>
              <a:t>Find the shortest augmenting path</a:t>
            </a:r>
          </a:p>
          <a:p>
            <a:pPr lvl="1" eaLnBrk="1" hangingPunct="1"/>
            <a:r>
              <a:rPr lang="en-US" altLang="en-US" smtClean="0"/>
              <a:t>O(m</a:t>
            </a:r>
            <a:r>
              <a:rPr lang="en-US" altLang="en-US" baseline="30000" smtClean="0"/>
              <a:t>2</a:t>
            </a:r>
            <a:r>
              <a:rPr lang="en-US" altLang="en-US" smtClean="0"/>
              <a:t>n) time algorithm for network flow</a:t>
            </a:r>
          </a:p>
          <a:p>
            <a:pPr eaLnBrk="1" hangingPunct="1"/>
            <a:r>
              <a:rPr lang="en-US" altLang="en-US" smtClean="0"/>
              <a:t>Find a blocking flow in the residual graph</a:t>
            </a:r>
          </a:p>
          <a:p>
            <a:pPr lvl="1" eaLnBrk="1" hangingPunct="1"/>
            <a:r>
              <a:rPr lang="en-US" altLang="en-US" smtClean="0"/>
              <a:t>O(mnlog n) time algorithm for network flow</a:t>
            </a:r>
          </a:p>
        </p:txBody>
      </p:sp>
    </p:spTree>
    <p:extLst>
      <p:ext uri="{BB962C8B-B14F-4D97-AF65-F5344CB8AC3E}">
        <p14:creationId xmlns:p14="http://schemas.microsoft.com/office/powerpoint/2010/main" val="56780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Problem Reduction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Reduce Problem A to Problem B</a:t>
            </a:r>
          </a:p>
          <a:p>
            <a:pPr lvl="1" eaLnBrk="1" hangingPunct="1"/>
            <a:r>
              <a:rPr lang="en-US" altLang="en-US" sz="2400" smtClean="0"/>
              <a:t>Convert an instance of Problem A to an instance of Problem B</a:t>
            </a:r>
          </a:p>
          <a:p>
            <a:pPr lvl="1" eaLnBrk="1" hangingPunct="1"/>
            <a:r>
              <a:rPr lang="en-US" altLang="en-US" sz="2400" smtClean="0"/>
              <a:t>Use a solution of Problem B to get a solution to Problem A</a:t>
            </a:r>
          </a:p>
          <a:p>
            <a:pPr eaLnBrk="1" hangingPunct="1"/>
            <a:r>
              <a:rPr lang="en-US" altLang="en-US" sz="2800" smtClean="0"/>
              <a:t>Practical</a:t>
            </a:r>
          </a:p>
          <a:p>
            <a:pPr lvl="1" eaLnBrk="1" hangingPunct="1"/>
            <a:r>
              <a:rPr lang="en-US" altLang="en-US" sz="2400" smtClean="0"/>
              <a:t>Use a program for Problem B to solve Problem A</a:t>
            </a:r>
          </a:p>
          <a:p>
            <a:pPr eaLnBrk="1" hangingPunct="1"/>
            <a:r>
              <a:rPr lang="en-US" altLang="en-US" sz="2800" smtClean="0"/>
              <a:t>Theoretical</a:t>
            </a:r>
          </a:p>
          <a:p>
            <a:pPr lvl="1" eaLnBrk="1" hangingPunct="1"/>
            <a:r>
              <a:rPr lang="en-US" altLang="en-US" sz="2400" smtClean="0"/>
              <a:t>Show that Problem B is at least as hard as Problem A</a:t>
            </a:r>
          </a:p>
        </p:txBody>
      </p:sp>
    </p:spTree>
    <p:extLst>
      <p:ext uri="{BB962C8B-B14F-4D97-AF65-F5344CB8AC3E}">
        <p14:creationId xmlns:p14="http://schemas.microsoft.com/office/powerpoint/2010/main" val="46317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Problem Reduction Examples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Reduce the problem of finding the Maximum of a set of integers to finding the Minimum of a set of integers</a:t>
            </a:r>
          </a:p>
        </p:txBody>
      </p:sp>
      <p:sp>
        <p:nvSpPr>
          <p:cNvPr id="8196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31900" y="3352800"/>
            <a:ext cx="68103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00FF"/>
                </a:solidFill>
              </a:rPr>
              <a:t>Find the maximum of:   8,  -3,  2,  12, 1, -6</a:t>
            </a:r>
          </a:p>
        </p:txBody>
      </p:sp>
      <p:sp>
        <p:nvSpPr>
          <p:cNvPr id="8197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13175" y="6313488"/>
            <a:ext cx="4292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Construct an equivalent minimization problem</a:t>
            </a:r>
          </a:p>
        </p:txBody>
      </p:sp>
    </p:spTree>
    <p:extLst>
      <p:ext uri="{BB962C8B-B14F-4D97-AF65-F5344CB8AC3E}">
        <p14:creationId xmlns:p14="http://schemas.microsoft.com/office/powerpoint/2010/main" val="271481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Undirected Network Flow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Undirected graph with edge capacities</a:t>
            </a:r>
          </a:p>
          <a:p>
            <a:pPr eaLnBrk="1" hangingPunct="1"/>
            <a:r>
              <a:rPr lang="en-US" altLang="en-US" smtClean="0"/>
              <a:t>Flow may go either direction along the edges (subject to the capacity constraints)</a:t>
            </a:r>
          </a:p>
        </p:txBody>
      </p:sp>
      <p:sp>
        <p:nvSpPr>
          <p:cNvPr id="922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89100" y="3505200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u</a:t>
            </a:r>
          </a:p>
        </p:txBody>
      </p:sp>
      <p:sp>
        <p:nvSpPr>
          <p:cNvPr id="922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46063" y="4643438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922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282950" y="4643438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922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89100" y="5857875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v</a:t>
            </a:r>
          </a:p>
        </p:txBody>
      </p:sp>
      <p:sp>
        <p:nvSpPr>
          <p:cNvPr id="9224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549275" y="3808413"/>
            <a:ext cx="11398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549275" y="4946650"/>
            <a:ext cx="1139825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1916113" y="3884613"/>
            <a:ext cx="0" cy="1973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2068513" y="3808413"/>
            <a:ext cx="1214437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068513" y="4946650"/>
            <a:ext cx="1214437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73075" y="3884613"/>
            <a:ext cx="987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</a:t>
            </a:r>
          </a:p>
        </p:txBody>
      </p:sp>
      <p:sp>
        <p:nvSpPr>
          <p:cNvPr id="9230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522538" y="5478463"/>
            <a:ext cx="987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</a:t>
            </a:r>
          </a:p>
        </p:txBody>
      </p:sp>
      <p:sp>
        <p:nvSpPr>
          <p:cNvPr id="9231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916113" y="4567238"/>
            <a:ext cx="835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5</a:t>
            </a:r>
          </a:p>
        </p:txBody>
      </p:sp>
      <p:sp>
        <p:nvSpPr>
          <p:cNvPr id="9232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522538" y="3884613"/>
            <a:ext cx="9112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20</a:t>
            </a:r>
          </a:p>
        </p:txBody>
      </p:sp>
      <p:sp>
        <p:nvSpPr>
          <p:cNvPr id="9233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49275" y="5478463"/>
            <a:ext cx="758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20</a:t>
            </a:r>
          </a:p>
        </p:txBody>
      </p:sp>
      <p:sp>
        <p:nvSpPr>
          <p:cNvPr id="9234" name="Text Box 20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586163" y="6313488"/>
            <a:ext cx="4568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/>
              <a:t>Construct an equivalent flow problem</a:t>
            </a:r>
          </a:p>
        </p:txBody>
      </p:sp>
    </p:spTree>
    <p:extLst>
      <p:ext uri="{BB962C8B-B14F-4D97-AF65-F5344CB8AC3E}">
        <p14:creationId xmlns:p14="http://schemas.microsoft.com/office/powerpoint/2010/main" val="316088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Bipartite Matching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graph G=(V,E) is bipartite if the vertices can be partitioned into disjoints sets X,Y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A matching M is a subset of the edges that does not share any vertices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Find a matching as large as possible</a:t>
            </a:r>
          </a:p>
        </p:txBody>
      </p:sp>
    </p:spTree>
    <p:extLst>
      <p:ext uri="{BB962C8B-B14F-4D97-AF65-F5344CB8AC3E}">
        <p14:creationId xmlns:p14="http://schemas.microsoft.com/office/powerpoint/2010/main" val="219722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Application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0558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 collection of teachers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 collection of courses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And a graph showing which teachers can teach which courses</a:t>
            </a:r>
          </a:p>
        </p:txBody>
      </p:sp>
      <p:sp>
        <p:nvSpPr>
          <p:cNvPr id="11268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446338" y="3808413"/>
            <a:ext cx="303212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69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446338" y="4414838"/>
            <a:ext cx="303212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0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446338" y="5022850"/>
            <a:ext cx="303212" cy="303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1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446338" y="5705475"/>
            <a:ext cx="303212" cy="303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2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446338" y="6388100"/>
            <a:ext cx="303212" cy="303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3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268788" y="3808413"/>
            <a:ext cx="303212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4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268788" y="4414838"/>
            <a:ext cx="303212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5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268788" y="5022850"/>
            <a:ext cx="303212" cy="303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6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268788" y="5705475"/>
            <a:ext cx="303212" cy="303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7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268788" y="6388100"/>
            <a:ext cx="303212" cy="303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8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763713" y="3732213"/>
            <a:ext cx="6842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RA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763713" y="4414838"/>
            <a:ext cx="6842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PB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763713" y="5022850"/>
            <a:ext cx="6842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dirty="0" smtClean="0"/>
              <a:t>ME</a:t>
            </a:r>
            <a:endParaRPr lang="en-US" altLang="en-US" sz="1800" dirty="0"/>
          </a:p>
        </p:txBody>
      </p:sp>
      <p:sp>
        <p:nvSpPr>
          <p:cNvPr id="11281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763713" y="5705475"/>
            <a:ext cx="6842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DG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763713" y="6313488"/>
            <a:ext cx="6842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AK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951295" y="3821238"/>
            <a:ext cx="835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dirty="0" smtClean="0"/>
              <a:t>311</a:t>
            </a:r>
            <a:endParaRPr lang="en-US" altLang="en-US" sz="1800" dirty="0"/>
          </a:p>
        </p:txBody>
      </p:sp>
      <p:sp>
        <p:nvSpPr>
          <p:cNvPr id="11284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090392" y="3808413"/>
            <a:ext cx="10620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1285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4951413" y="4414838"/>
            <a:ext cx="835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dirty="0" smtClean="0"/>
              <a:t>331</a:t>
            </a:r>
            <a:endParaRPr lang="en-US" altLang="en-US" sz="1800" dirty="0"/>
          </a:p>
        </p:txBody>
      </p:sp>
      <p:sp>
        <p:nvSpPr>
          <p:cNvPr id="11286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951413" y="5022850"/>
            <a:ext cx="835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dirty="0" smtClean="0"/>
              <a:t>332</a:t>
            </a:r>
            <a:endParaRPr lang="en-US" altLang="en-US" sz="1800" dirty="0"/>
          </a:p>
        </p:txBody>
      </p:sp>
      <p:sp>
        <p:nvSpPr>
          <p:cNvPr id="11287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951413" y="5705475"/>
            <a:ext cx="835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401</a:t>
            </a:r>
          </a:p>
        </p:txBody>
      </p:sp>
      <p:sp>
        <p:nvSpPr>
          <p:cNvPr id="11288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951413" y="6313488"/>
            <a:ext cx="835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421</a:t>
            </a:r>
          </a:p>
        </p:txBody>
      </p:sp>
    </p:spTree>
    <p:extLst>
      <p:ext uri="{BB962C8B-B14F-4D97-AF65-F5344CB8AC3E}">
        <p14:creationId xmlns:p14="http://schemas.microsoft.com/office/powerpoint/2010/main" val="5201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Converting Matching to Network Flow</a:t>
            </a:r>
          </a:p>
        </p:txBody>
      </p:sp>
      <p:sp>
        <p:nvSpPr>
          <p:cNvPr id="12291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231900" y="2214563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31900" y="3049588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3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22538" y="4491038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4" name="Oval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522538" y="3808413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5" name="Line 10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1536700" y="4643438"/>
            <a:ext cx="9858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Line 1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1536700" y="4035425"/>
            <a:ext cx="985838" cy="531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Line 12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1384300" y="3276600"/>
            <a:ext cx="1138238" cy="684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Line 1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1536700" y="3201988"/>
            <a:ext cx="1062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Line 1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1536700" y="2366963"/>
            <a:ext cx="9858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0" name="Line 15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1384300" y="2366963"/>
            <a:ext cx="1290638" cy="159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Line 16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1536700" y="2443163"/>
            <a:ext cx="985838" cy="682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Oval 17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481638" y="2214563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3" name="Oval 18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481638" y="4491038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4" name="Oval 19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481638" y="3049588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5" name="Oval 20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481638" y="3808413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6" name="Oval 21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772275" y="2214563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7" name="Oval 2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772275" y="4491038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8" name="Oval 2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772275" y="3049588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9" name="Oval 2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772275" y="3808413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10" name="Line 25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5786438" y="4643438"/>
            <a:ext cx="985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1" name="Line 26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5786438" y="4035425"/>
            <a:ext cx="985837" cy="531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2" name="Line 27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5786438" y="3276600"/>
            <a:ext cx="985837" cy="608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3" name="Line 28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5786438" y="3201988"/>
            <a:ext cx="911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4" name="Line 29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5786438" y="2366963"/>
            <a:ext cx="985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5" name="Line 30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5786438" y="2443163"/>
            <a:ext cx="985837" cy="144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6" name="Line 31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5786438" y="2443163"/>
            <a:ext cx="985837" cy="682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7" name="Oval 32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1231900" y="4491038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18" name="Oval 34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8139113" y="3352800"/>
            <a:ext cx="304800" cy="303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t</a:t>
            </a:r>
          </a:p>
        </p:txBody>
      </p:sp>
      <p:sp>
        <p:nvSpPr>
          <p:cNvPr id="12319" name="Line 35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4495800" y="2443163"/>
            <a:ext cx="987425" cy="1062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0" name="Line 36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4648200" y="3201988"/>
            <a:ext cx="835025" cy="227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1" name="Line 37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4495800" y="3505200"/>
            <a:ext cx="987425" cy="379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2" name="Line 38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4495800" y="3505200"/>
            <a:ext cx="987425" cy="1062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3" name="Line 39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7077075" y="2443163"/>
            <a:ext cx="1062038" cy="909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4" name="Line 40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7077075" y="3201988"/>
            <a:ext cx="1062038" cy="227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5" name="Line 41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V="1">
            <a:off x="7077075" y="3581400"/>
            <a:ext cx="1062038" cy="377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6" name="Line 42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7077075" y="3656013"/>
            <a:ext cx="1138238" cy="985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7" name="Oval 6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2522538" y="2214563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28" name="Oval 5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1231900" y="3808413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29" name="Oval 8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2522538" y="3049588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30" name="Oval 33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4344988" y="3352800"/>
            <a:ext cx="304800" cy="303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70352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Multi-source network 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Multi-source network flow</a:t>
            </a:r>
          </a:p>
          <a:p>
            <a:pPr lvl="1"/>
            <a:r>
              <a:rPr lang="en-US" dirty="0"/>
              <a:t>Sources s</a:t>
            </a:r>
            <a:r>
              <a:rPr lang="en-US" baseline="-25000" dirty="0"/>
              <a:t>1</a:t>
            </a:r>
            <a:r>
              <a:rPr lang="en-US" dirty="0"/>
              <a:t>, s</a:t>
            </a:r>
            <a:r>
              <a:rPr lang="en-US" baseline="-25000" dirty="0"/>
              <a:t>2</a:t>
            </a:r>
            <a:r>
              <a:rPr lang="en-US" dirty="0"/>
              <a:t>, . . ., </a:t>
            </a:r>
            <a:r>
              <a:rPr lang="en-US" dirty="0" err="1"/>
              <a:t>s</a:t>
            </a:r>
            <a:r>
              <a:rPr lang="en-US" baseline="-25000" dirty="0" err="1"/>
              <a:t>k</a:t>
            </a:r>
            <a:endParaRPr lang="en-US" baseline="-25000" dirty="0"/>
          </a:p>
          <a:p>
            <a:pPr lvl="1"/>
            <a:r>
              <a:rPr lang="en-US" dirty="0"/>
              <a:t>Sinks t</a:t>
            </a:r>
            <a:r>
              <a:rPr lang="en-US" baseline="-25000" dirty="0"/>
              <a:t>1</a:t>
            </a:r>
            <a:r>
              <a:rPr lang="en-US" dirty="0"/>
              <a:t>, t</a:t>
            </a:r>
            <a:r>
              <a:rPr lang="en-US" baseline="-25000" dirty="0"/>
              <a:t>2</a:t>
            </a:r>
            <a:r>
              <a:rPr lang="en-US" dirty="0"/>
              <a:t>, . . . , </a:t>
            </a:r>
            <a:r>
              <a:rPr lang="en-US" dirty="0" err="1"/>
              <a:t>t</a:t>
            </a:r>
            <a:r>
              <a:rPr lang="en-US" baseline="-25000" dirty="0" err="1"/>
              <a:t>j</a:t>
            </a:r>
            <a:endParaRPr lang="en-US" dirty="0"/>
          </a:p>
          <a:p>
            <a:r>
              <a:rPr lang="en-US" dirty="0"/>
              <a:t>Solve with Single source network flow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14992907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 Allocation:  Assignment of reviewers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208275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 set of papers P</a:t>
            </a:r>
            <a:r>
              <a:rPr lang="en-US" baseline="-25000" dirty="0"/>
              <a:t>1</a:t>
            </a:r>
            <a:r>
              <a:rPr lang="en-US" dirty="0"/>
              <a:t>, . . ., </a:t>
            </a:r>
            <a:r>
              <a:rPr lang="en-US" dirty="0" err="1"/>
              <a:t>P</a:t>
            </a:r>
            <a:r>
              <a:rPr lang="en-US" baseline="-25000" dirty="0" err="1"/>
              <a:t>n</a:t>
            </a:r>
            <a:endParaRPr lang="en-US" baseline="-25000" dirty="0"/>
          </a:p>
          <a:p>
            <a:r>
              <a:rPr lang="en-US" dirty="0"/>
              <a:t>A set of reviewers R</a:t>
            </a:r>
            <a:r>
              <a:rPr lang="en-US" baseline="-25000" dirty="0"/>
              <a:t>1</a:t>
            </a:r>
            <a:r>
              <a:rPr lang="en-US" dirty="0"/>
              <a:t>, . . ., R</a:t>
            </a:r>
            <a:r>
              <a:rPr lang="en-US" baseline="-25000" dirty="0"/>
              <a:t>m</a:t>
            </a:r>
          </a:p>
          <a:p>
            <a:r>
              <a:rPr lang="en-US" dirty="0"/>
              <a:t>Paper P</a:t>
            </a:r>
            <a:r>
              <a:rPr lang="en-US" baseline="-25000" dirty="0"/>
              <a:t>i</a:t>
            </a:r>
            <a:r>
              <a:rPr lang="en-US" dirty="0"/>
              <a:t> requires A</a:t>
            </a:r>
            <a:r>
              <a:rPr lang="en-US" baseline="-25000" dirty="0"/>
              <a:t>i</a:t>
            </a:r>
            <a:r>
              <a:rPr lang="en-US" dirty="0"/>
              <a:t> reviewers</a:t>
            </a:r>
          </a:p>
          <a:p>
            <a:r>
              <a:rPr lang="en-US" dirty="0"/>
              <a:t>Reviewer </a:t>
            </a:r>
            <a:r>
              <a:rPr lang="en-US" dirty="0" err="1"/>
              <a:t>R</a:t>
            </a:r>
            <a:r>
              <a:rPr lang="en-US" baseline="-25000" dirty="0" err="1"/>
              <a:t>j</a:t>
            </a:r>
            <a:r>
              <a:rPr lang="en-US" dirty="0"/>
              <a:t> can review </a:t>
            </a:r>
            <a:r>
              <a:rPr lang="en-US" dirty="0" err="1"/>
              <a:t>B</a:t>
            </a:r>
            <a:r>
              <a:rPr lang="en-US" baseline="-25000" dirty="0" err="1"/>
              <a:t>j</a:t>
            </a:r>
            <a:r>
              <a:rPr lang="en-US" dirty="0"/>
              <a:t> papers</a:t>
            </a:r>
          </a:p>
          <a:p>
            <a:r>
              <a:rPr lang="en-US" dirty="0"/>
              <a:t>For each reviewer </a:t>
            </a:r>
            <a:r>
              <a:rPr lang="en-US" dirty="0" err="1"/>
              <a:t>R</a:t>
            </a:r>
            <a:r>
              <a:rPr lang="en-US" baseline="-25000" dirty="0" err="1"/>
              <a:t>j</a:t>
            </a:r>
            <a:r>
              <a:rPr lang="en-US" dirty="0"/>
              <a:t>, there is a list of paper L</a:t>
            </a:r>
            <a:r>
              <a:rPr lang="en-US" baseline="-25000" dirty="0"/>
              <a:t>j1</a:t>
            </a:r>
            <a:r>
              <a:rPr lang="en-US" dirty="0"/>
              <a:t>, . . ., </a:t>
            </a:r>
            <a:r>
              <a:rPr lang="en-US" dirty="0" err="1"/>
              <a:t>L</a:t>
            </a:r>
            <a:r>
              <a:rPr lang="en-US" baseline="-25000" dirty="0" err="1"/>
              <a:t>jk</a:t>
            </a:r>
            <a:r>
              <a:rPr lang="en-US" dirty="0"/>
              <a:t> that </a:t>
            </a:r>
            <a:r>
              <a:rPr lang="en-US" dirty="0" err="1"/>
              <a:t>R</a:t>
            </a:r>
            <a:r>
              <a:rPr lang="en-US" baseline="-25000" dirty="0" err="1"/>
              <a:t>j</a:t>
            </a:r>
            <a:r>
              <a:rPr lang="en-US" dirty="0"/>
              <a:t> is qualified to review</a:t>
            </a:r>
          </a:p>
        </p:txBody>
      </p:sp>
    </p:spTree>
    <p:extLst>
      <p:ext uri="{BB962C8B-B14F-4D97-AF65-F5344CB8AC3E}">
        <p14:creationId xmlns:p14="http://schemas.microsoft.com/office/powerpoint/2010/main" val="7161058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Baseball elimination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Can the Dinosaurs win the league?</a:t>
            </a:r>
          </a:p>
          <a:p>
            <a:pPr eaLnBrk="1" hangingPunct="1"/>
            <a:r>
              <a:rPr lang="en-US" altLang="en-US" sz="2800"/>
              <a:t>Remaining games:</a:t>
            </a:r>
          </a:p>
          <a:p>
            <a:pPr lvl="1" eaLnBrk="1" hangingPunct="1"/>
            <a:r>
              <a:rPr lang="en-US" altLang="en-US" sz="2400"/>
              <a:t>AB, AC, AD, AD, AD, BC, BC, BC, BD, CD</a:t>
            </a:r>
          </a:p>
        </p:txBody>
      </p:sp>
      <p:graphicFrame>
        <p:nvGraphicFramePr>
          <p:cNvPr id="325675" name="Group 43"/>
          <p:cNvGraphicFramePr>
            <a:graphicFrameLocks noGrp="1"/>
          </p:cNvGraphicFramePr>
          <p:nvPr>
            <p:ph sz="quarter" idx="2"/>
            <p:custDataLst>
              <p:tags r:id="rId3"/>
            </p:custDataLst>
          </p:nvPr>
        </p:nvGraphicFramePr>
        <p:xfrm>
          <a:off x="4648200" y="1600200"/>
          <a:ext cx="4038600" cy="2590800"/>
        </p:xfrm>
        <a:graphic>
          <a:graphicData uri="http://schemas.openxmlformats.org/drawingml/2006/table">
            <a:tbl>
              <a:tblPr/>
              <a:tblGrid>
                <a:gridCol w="2795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7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2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Cockroaches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Dinosaurs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390" name="Text Box 4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7788" y="5461000"/>
            <a:ext cx="887095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A team </a:t>
            </a:r>
            <a:r>
              <a:rPr lang="en-US" altLang="en-US">
                <a:solidFill>
                  <a:srgbClr val="FF0000"/>
                </a:solidFill>
              </a:rPr>
              <a:t>wins</a:t>
            </a:r>
            <a:r>
              <a:rPr lang="en-US" altLang="en-US"/>
              <a:t> the league if it has strictly more wins than any other team at the end of the season</a:t>
            </a:r>
          </a:p>
          <a:p>
            <a:pPr eaLnBrk="1" hangingPunct="1"/>
            <a:r>
              <a:rPr lang="en-US" altLang="en-US"/>
              <a:t>A team </a:t>
            </a:r>
            <a:r>
              <a:rPr lang="en-US" altLang="en-US">
                <a:solidFill>
                  <a:srgbClr val="FF0000"/>
                </a:solidFill>
              </a:rPr>
              <a:t>ties</a:t>
            </a:r>
            <a:r>
              <a:rPr lang="en-US" altLang="en-US"/>
              <a:t> for first place if no team has more wins, and there is some other team with the same </a:t>
            </a:r>
          </a:p>
          <a:p>
            <a:pPr eaLnBrk="1" hangingPunct="1"/>
            <a:r>
              <a:rPr lang="en-US" altLang="en-US"/>
              <a:t>number of wins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091" y="1600201"/>
            <a:ext cx="8879714" cy="1221640"/>
          </a:xfrm>
        </p:spPr>
        <p:txBody>
          <a:bodyPr/>
          <a:lstStyle/>
          <a:p>
            <a:r>
              <a:rPr lang="en-US" dirty="0"/>
              <a:t>Homework </a:t>
            </a:r>
            <a:r>
              <a:rPr lang="en-US" dirty="0" smtClean="0"/>
              <a:t>9:  </a:t>
            </a:r>
            <a:r>
              <a:rPr lang="en-US" dirty="0" smtClean="0"/>
              <a:t>Due </a:t>
            </a:r>
            <a:r>
              <a:rPr lang="en-US" dirty="0" smtClean="0"/>
              <a:t>Friday,  March 13</a:t>
            </a:r>
            <a:endParaRPr lang="en-US" dirty="0" smtClean="0"/>
          </a:p>
          <a:p>
            <a:r>
              <a:rPr lang="en-US" dirty="0" smtClean="0"/>
              <a:t>Exam practice problems: Available next week</a:t>
            </a:r>
            <a:endParaRPr lang="en-US" dirty="0"/>
          </a:p>
          <a:p>
            <a:r>
              <a:rPr lang="en-US" dirty="0" smtClean="0"/>
              <a:t>Final Exam:  </a:t>
            </a:r>
            <a:r>
              <a:rPr lang="en-US" dirty="0" smtClean="0"/>
              <a:t>Wednesday, March 18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5630615"/>
              </p:ext>
            </p:extLst>
          </p:nvPr>
        </p:nvGraphicFramePr>
        <p:xfrm>
          <a:off x="1536200" y="3960265"/>
          <a:ext cx="6071600" cy="222504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03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Fri,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baseline="0" dirty="0" smtClean="0"/>
                        <a:t>March 6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Net Flow Applications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Mon,</a:t>
                      </a:r>
                      <a:r>
                        <a:rPr lang="en-US" baseline="0" dirty="0" smtClean="0"/>
                        <a:t> March 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Net Flow Applications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Wed, </a:t>
                      </a:r>
                      <a:r>
                        <a:rPr lang="en-US" dirty="0" smtClean="0"/>
                        <a:t>March 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NP-Completeness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Fri, March 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Holiday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NP-Completeness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Wed, </a:t>
                      </a:r>
                      <a:r>
                        <a:rPr lang="en-US" dirty="0" smtClean="0"/>
                        <a:t>March 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Final Exam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30305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Baseball elimination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Can the Fruit Flies win or tie the league?</a:t>
            </a:r>
          </a:p>
          <a:p>
            <a:pPr eaLnBrk="1" hangingPunct="1"/>
            <a:r>
              <a:rPr lang="en-US" altLang="en-US" sz="2800"/>
              <a:t>Remaining games:</a:t>
            </a:r>
          </a:p>
          <a:p>
            <a:pPr lvl="1" eaLnBrk="1" hangingPunct="1"/>
            <a:r>
              <a:rPr lang="en-US" altLang="en-US" sz="2400"/>
              <a:t>AC, AD, AD, AD, AF, BC, BC, BC, BC, BC, BD, BE, BE, BE, BE, BF, CE, CE, CE, CF, CF, DE, DF, EF, EF</a:t>
            </a:r>
          </a:p>
        </p:txBody>
      </p:sp>
      <p:graphicFrame>
        <p:nvGraphicFramePr>
          <p:cNvPr id="327752" name="Group 72"/>
          <p:cNvGraphicFramePr>
            <a:graphicFrameLocks noGrp="1"/>
          </p:cNvGraphicFramePr>
          <p:nvPr>
            <p:ph sz="quarter" idx="2"/>
            <p:custDataLst>
              <p:tags r:id="rId3"/>
            </p:custDataLst>
          </p:nvPr>
        </p:nvGraphicFramePr>
        <p:xfrm>
          <a:off x="4648200" y="1600200"/>
          <a:ext cx="4038600" cy="3627435"/>
        </p:xfrm>
        <a:graphic>
          <a:graphicData uri="http://schemas.openxmlformats.org/drawingml/2006/table">
            <a:tbl>
              <a:tblPr/>
              <a:tblGrid>
                <a:gridCol w="2808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6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38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2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2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Ants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2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Bees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2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Cockroaches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2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Dinosaurs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2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Earthworms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2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Fruit Flies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Assume Fruit Flies win remaining games</a:t>
            </a:r>
          </a:p>
        </p:txBody>
      </p:sp>
      <p:sp>
        <p:nvSpPr>
          <p:cNvPr id="17411" name="Rectangle 4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Fruit Flies are tied for first place if no team wins more than 19 games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Allowable wins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Ants (2)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Bees (3)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Cockroaches (3)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Dinosaurs (5)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Earthworms (5)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18 games to play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AC, AD, AD, AD, BC, BC, BC, BC, BC, BD, BE, BE, BE, BE, CE, CE, CE, DE</a:t>
            </a:r>
          </a:p>
        </p:txBody>
      </p:sp>
      <p:graphicFrame>
        <p:nvGraphicFramePr>
          <p:cNvPr id="328710" name="Group 6"/>
          <p:cNvGraphicFramePr>
            <a:graphicFrameLocks noGrp="1"/>
          </p:cNvGraphicFramePr>
          <p:nvPr>
            <p:ph sz="half" idx="2"/>
            <p:custDataLst>
              <p:tags r:id="rId3"/>
            </p:custDataLst>
          </p:nvPr>
        </p:nvGraphicFramePr>
        <p:xfrm>
          <a:off x="4648200" y="1600200"/>
          <a:ext cx="4038600" cy="4105277"/>
        </p:xfrm>
        <a:graphic>
          <a:graphicData uri="http://schemas.openxmlformats.org/drawingml/2006/table">
            <a:tbl>
              <a:tblPr/>
              <a:tblGrid>
                <a:gridCol w="2808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6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38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Cockroaches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Dinosaurs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Earthworms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Fruit Flies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Remaining games</a:t>
            </a:r>
          </a:p>
        </p:txBody>
      </p:sp>
      <p:sp>
        <p:nvSpPr>
          <p:cNvPr id="18435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1379538"/>
            <a:ext cx="88979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spcBef>
                <a:spcPct val="20000"/>
              </a:spcBef>
            </a:pPr>
            <a:r>
              <a:rPr lang="en-US" altLang="en-US" sz="1800"/>
              <a:t>AC, AD, AD, AD, BC, BC, BC, BC, BC, BD, BE, BE, BE, BE, CE, CE, CE, DE</a:t>
            </a:r>
          </a:p>
        </p:txBody>
      </p:sp>
      <p:sp>
        <p:nvSpPr>
          <p:cNvPr id="18436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648200" y="2443163"/>
            <a:ext cx="379413" cy="3794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8437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57288" y="3656013"/>
            <a:ext cx="379412" cy="3794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AC</a:t>
            </a:r>
          </a:p>
        </p:txBody>
      </p:sp>
      <p:sp>
        <p:nvSpPr>
          <p:cNvPr id="18438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143125" y="3656013"/>
            <a:ext cx="379413" cy="3794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AD</a:t>
            </a:r>
          </a:p>
        </p:txBody>
      </p:sp>
      <p:sp>
        <p:nvSpPr>
          <p:cNvPr id="18439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357563" y="3656013"/>
            <a:ext cx="379412" cy="3794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BC</a:t>
            </a:r>
          </a:p>
        </p:txBody>
      </p:sp>
      <p:sp>
        <p:nvSpPr>
          <p:cNvPr id="18440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724400" y="3656013"/>
            <a:ext cx="379413" cy="3794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BD</a:t>
            </a:r>
          </a:p>
        </p:txBody>
      </p:sp>
      <p:sp>
        <p:nvSpPr>
          <p:cNvPr id="18441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862638" y="3656013"/>
            <a:ext cx="379412" cy="3794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BE</a:t>
            </a:r>
          </a:p>
        </p:txBody>
      </p:sp>
      <p:sp>
        <p:nvSpPr>
          <p:cNvPr id="18442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077075" y="3732213"/>
            <a:ext cx="379413" cy="3794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CE</a:t>
            </a:r>
          </a:p>
        </p:txBody>
      </p:sp>
      <p:sp>
        <p:nvSpPr>
          <p:cNvPr id="18443" name="Oval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143125" y="4946650"/>
            <a:ext cx="379413" cy="3794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18444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357563" y="4946650"/>
            <a:ext cx="379412" cy="3794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18445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648200" y="4946650"/>
            <a:ext cx="379413" cy="3794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18446" name="Oval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862638" y="4946650"/>
            <a:ext cx="379412" cy="3794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18447" name="Oval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151688" y="4870450"/>
            <a:ext cx="379412" cy="3794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18448" name="Oval 1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648200" y="6161088"/>
            <a:ext cx="379413" cy="3794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t</a:t>
            </a:r>
            <a:endParaRPr lang="en-US" altLang="en-US" dirty="0"/>
          </a:p>
        </p:txBody>
      </p:sp>
      <p:sp>
        <p:nvSpPr>
          <p:cNvPr id="18449" name="Oval 1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062913" y="3732213"/>
            <a:ext cx="379412" cy="3794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Minimum Cut Applications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Image Segmentation</a:t>
            </a:r>
          </a:p>
          <a:p>
            <a:pPr eaLnBrk="1" hangingPunct="1"/>
            <a:r>
              <a:rPr lang="en-US" altLang="en-US"/>
              <a:t>Open Pit Mining / Task Selection Problem</a:t>
            </a:r>
          </a:p>
          <a:p>
            <a:pPr eaLnBrk="1" hangingPunct="1"/>
            <a:r>
              <a:rPr lang="en-US" altLang="en-US"/>
              <a:t>Reduction to Min Cut problem</a:t>
            </a:r>
          </a:p>
        </p:txBody>
      </p:sp>
      <p:sp>
        <p:nvSpPr>
          <p:cNvPr id="410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61975" y="4202113"/>
            <a:ext cx="790575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/>
              <a:t>S, T is a cut if S, T is a partition of the vertices with </a:t>
            </a:r>
          </a:p>
          <a:p>
            <a:pPr eaLnBrk="1" hangingPunct="1"/>
            <a:r>
              <a:rPr lang="en-US" altLang="en-US" sz="2400"/>
              <a:t>s in S and t in T</a:t>
            </a:r>
          </a:p>
          <a:p>
            <a:pPr eaLnBrk="1" hangingPunct="1"/>
            <a:r>
              <a:rPr lang="en-US" altLang="en-US" sz="2400"/>
              <a:t>The capacity of an S, T cut is the sum of the capacities of</a:t>
            </a:r>
          </a:p>
          <a:p>
            <a:pPr eaLnBrk="1" hangingPunct="1"/>
            <a:r>
              <a:rPr lang="en-US" altLang="en-US" sz="2400"/>
              <a:t>all edges going from S to T</a:t>
            </a:r>
          </a:p>
        </p:txBody>
      </p:sp>
    </p:spTree>
    <p:extLst>
      <p:ext uri="{BB962C8B-B14F-4D97-AF65-F5344CB8AC3E}">
        <p14:creationId xmlns:p14="http://schemas.microsoft.com/office/powerpoint/2010/main" val="19240598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Image Segmentation</a:t>
            </a:r>
          </a:p>
        </p:txBody>
      </p:sp>
      <p:sp>
        <p:nvSpPr>
          <p:cNvPr id="5123" name="Rectangle 9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Separate foreground from background</a:t>
            </a:r>
          </a:p>
        </p:txBody>
      </p:sp>
      <p:pic>
        <p:nvPicPr>
          <p:cNvPr id="5124" name="Picture 6" descr="lion-big"/>
          <p:cNvPicPr>
            <a:picLocks noGrp="1" noChangeAspect="1" noChangeArrowheads="1"/>
          </p:cNvPicPr>
          <p:nvPr>
            <p:ph sz="half" idx="2"/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616200"/>
            <a:ext cx="4038600" cy="2492375"/>
          </a:xfrm>
          <a:noFill/>
          <a:ln w="3175">
            <a:solidFill>
              <a:schemeClr val="tx2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297092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lion"/>
          <p:cNvPicPr>
            <a:picLocks noGrp="1" noChangeAspect="1" noChangeArrowheads="1"/>
          </p:cNvPicPr>
          <p:nvPr>
            <p:ph/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</p:spTree>
    <p:extLst>
      <p:ext uri="{BB962C8B-B14F-4D97-AF65-F5344CB8AC3E}">
        <p14:creationId xmlns:p14="http://schemas.microsoft.com/office/powerpoint/2010/main" val="16037251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Image analysis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a</a:t>
            </a:r>
            <a:r>
              <a:rPr lang="en-US" altLang="en-US" sz="2800" baseline="-25000"/>
              <a:t>i</a:t>
            </a:r>
            <a:r>
              <a:rPr lang="en-US" altLang="en-US" sz="2800"/>
              <a:t>: value of assigning pixel i to the foreground</a:t>
            </a:r>
          </a:p>
          <a:p>
            <a:pPr eaLnBrk="1" hangingPunct="1"/>
            <a:r>
              <a:rPr lang="en-US" altLang="en-US" sz="2800"/>
              <a:t>b</a:t>
            </a:r>
            <a:r>
              <a:rPr lang="en-US" altLang="en-US" sz="2800" baseline="-25000"/>
              <a:t>i</a:t>
            </a:r>
            <a:r>
              <a:rPr lang="en-US" altLang="en-US" sz="2800"/>
              <a:t>: value of assigning pixel i to the background</a:t>
            </a:r>
          </a:p>
          <a:p>
            <a:pPr eaLnBrk="1" hangingPunct="1"/>
            <a:r>
              <a:rPr lang="en-US" altLang="en-US" sz="2800"/>
              <a:t>p</a:t>
            </a:r>
            <a:r>
              <a:rPr lang="en-US" altLang="en-US" sz="2800" baseline="-25000"/>
              <a:t>ij</a:t>
            </a:r>
            <a:r>
              <a:rPr lang="en-US" altLang="en-US" sz="2800"/>
              <a:t>: penalty for assigning i to the foreground, j to the background or vice versa</a:t>
            </a:r>
          </a:p>
          <a:p>
            <a:pPr eaLnBrk="1" hangingPunct="1"/>
            <a:r>
              <a:rPr lang="en-US" altLang="en-US" sz="2800"/>
              <a:t>A: foreground, B: background</a:t>
            </a:r>
          </a:p>
          <a:p>
            <a:pPr eaLnBrk="1" hangingPunct="1"/>
            <a:r>
              <a:rPr lang="en-US" altLang="en-US" sz="2800"/>
              <a:t>Q(A,B) = </a:t>
            </a:r>
            <a:r>
              <a:rPr lang="en-US" altLang="en-US" sz="2800">
                <a:latin typeface="Symbol" pitchFamily="18" charset="2"/>
              </a:rPr>
              <a:t>S</a:t>
            </a:r>
            <a:r>
              <a:rPr lang="en-US" altLang="en-US" sz="2800" baseline="-25000"/>
              <a:t>{i in A}</a:t>
            </a:r>
            <a:r>
              <a:rPr lang="en-US" altLang="en-US" sz="2800"/>
              <a:t>a</a:t>
            </a:r>
            <a:r>
              <a:rPr lang="en-US" altLang="en-US" sz="2800" baseline="-25000"/>
              <a:t>i</a:t>
            </a:r>
            <a:r>
              <a:rPr lang="en-US" altLang="en-US" sz="2800"/>
              <a:t> + </a:t>
            </a:r>
            <a:r>
              <a:rPr lang="en-US" altLang="en-US" sz="2800">
                <a:latin typeface="Symbol" pitchFamily="18" charset="2"/>
              </a:rPr>
              <a:t>S</a:t>
            </a:r>
            <a:r>
              <a:rPr lang="en-US" altLang="en-US" sz="2800" baseline="-25000"/>
              <a:t>{j in B}</a:t>
            </a:r>
            <a:r>
              <a:rPr lang="en-US" altLang="en-US" sz="2800"/>
              <a:t>b</a:t>
            </a:r>
            <a:r>
              <a:rPr lang="en-US" altLang="en-US" sz="2800" baseline="-25000"/>
              <a:t>j</a:t>
            </a:r>
            <a:r>
              <a:rPr lang="en-US" altLang="en-US" sz="2800"/>
              <a:t> - </a:t>
            </a:r>
            <a:r>
              <a:rPr lang="en-US" altLang="en-US" sz="2800">
                <a:latin typeface="Symbol" pitchFamily="18" charset="2"/>
              </a:rPr>
              <a:t>S</a:t>
            </a:r>
            <a:r>
              <a:rPr lang="en-US" altLang="en-US" sz="2800" baseline="-25000"/>
              <a:t>{(i,j) in E, i in A, j in</a:t>
            </a:r>
            <a:r>
              <a:rPr lang="en-US" altLang="en-US" sz="2800"/>
              <a:t> </a:t>
            </a:r>
            <a:r>
              <a:rPr lang="en-US" altLang="en-US" sz="2800" baseline="-25000"/>
              <a:t>B}</a:t>
            </a:r>
            <a:r>
              <a:rPr lang="en-US" altLang="en-US" sz="2800"/>
              <a:t>p</a:t>
            </a:r>
            <a:r>
              <a:rPr lang="en-US" altLang="en-US" sz="2800" baseline="-25000"/>
              <a:t>ij</a:t>
            </a:r>
          </a:p>
          <a:p>
            <a:pPr eaLnBrk="1" hangingPunct="1"/>
            <a:endParaRPr lang="en-US" altLang="en-US" sz="2800" baseline="-25000"/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lvl="1" eaLnBrk="1" hangingPunct="1">
              <a:buFontTx/>
              <a:buNone/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7997274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Pixel graph to flow graph</a:t>
            </a:r>
          </a:p>
        </p:txBody>
      </p:sp>
      <p:sp>
        <p:nvSpPr>
          <p:cNvPr id="8195" name="Line 4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928688" y="2517775"/>
            <a:ext cx="27320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6" name="Line 5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928688" y="3429000"/>
            <a:ext cx="27320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928688" y="5249863"/>
            <a:ext cx="27320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Line 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928688" y="4340225"/>
            <a:ext cx="27320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Line 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928688" y="2517775"/>
            <a:ext cx="0" cy="27320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839913" y="2517775"/>
            <a:ext cx="0" cy="27320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751138" y="2517775"/>
            <a:ext cx="0" cy="27320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660775" y="2517775"/>
            <a:ext cx="0" cy="27320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Oval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330825" y="2366963"/>
            <a:ext cx="303213" cy="3032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4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697663" y="2366963"/>
            <a:ext cx="303212" cy="3032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5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8062913" y="2366963"/>
            <a:ext cx="303212" cy="3032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6" name="Freeform 16"/>
          <p:cNvSpPr>
            <a:spLocks/>
          </p:cNvSpPr>
          <p:nvPr>
            <p:custDataLst>
              <p:tags r:id="rId13"/>
            </p:custDataLst>
          </p:nvPr>
        </p:nvSpPr>
        <p:spPr bwMode="auto">
          <a:xfrm>
            <a:off x="5557838" y="2214563"/>
            <a:ext cx="1139825" cy="152400"/>
          </a:xfrm>
          <a:custGeom>
            <a:avLst/>
            <a:gdLst>
              <a:gd name="T0" fmla="*/ 0 w 718"/>
              <a:gd name="T1" fmla="*/ 152400 h 168"/>
              <a:gd name="T2" fmla="*/ 381000 w 718"/>
              <a:gd name="T3" fmla="*/ 21771 h 168"/>
              <a:gd name="T4" fmla="*/ 684212 w 718"/>
              <a:gd name="T5" fmla="*/ 21771 h 168"/>
              <a:gd name="T6" fmla="*/ 1139825 w 718"/>
              <a:gd name="T7" fmla="*/ 15240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7" name="Freeform 17"/>
          <p:cNvSpPr>
            <a:spLocks/>
          </p:cNvSpPr>
          <p:nvPr>
            <p:custDataLst>
              <p:tags r:id="rId14"/>
            </p:custDataLst>
          </p:nvPr>
        </p:nvSpPr>
        <p:spPr bwMode="auto">
          <a:xfrm>
            <a:off x="7000875" y="2214563"/>
            <a:ext cx="1139825" cy="152400"/>
          </a:xfrm>
          <a:custGeom>
            <a:avLst/>
            <a:gdLst>
              <a:gd name="T0" fmla="*/ 0 w 718"/>
              <a:gd name="T1" fmla="*/ 152400 h 168"/>
              <a:gd name="T2" fmla="*/ 381000 w 718"/>
              <a:gd name="T3" fmla="*/ 21771 h 168"/>
              <a:gd name="T4" fmla="*/ 684212 w 718"/>
              <a:gd name="T5" fmla="*/ 21771 h 168"/>
              <a:gd name="T6" fmla="*/ 1139825 w 718"/>
              <a:gd name="T7" fmla="*/ 15240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8" name="Freeform 18"/>
          <p:cNvSpPr>
            <a:spLocks/>
          </p:cNvSpPr>
          <p:nvPr>
            <p:custDataLst>
              <p:tags r:id="rId15"/>
            </p:custDataLst>
          </p:nvPr>
        </p:nvSpPr>
        <p:spPr bwMode="auto">
          <a:xfrm rot="10800000">
            <a:off x="7000875" y="2593975"/>
            <a:ext cx="1139825" cy="152400"/>
          </a:xfrm>
          <a:custGeom>
            <a:avLst/>
            <a:gdLst>
              <a:gd name="T0" fmla="*/ 0 w 718"/>
              <a:gd name="T1" fmla="*/ 152400 h 168"/>
              <a:gd name="T2" fmla="*/ 381000 w 718"/>
              <a:gd name="T3" fmla="*/ 21771 h 168"/>
              <a:gd name="T4" fmla="*/ 684212 w 718"/>
              <a:gd name="T5" fmla="*/ 21771 h 168"/>
              <a:gd name="T6" fmla="*/ 1139825 w 718"/>
              <a:gd name="T7" fmla="*/ 15240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9" name="Freeform 19"/>
          <p:cNvSpPr>
            <a:spLocks/>
          </p:cNvSpPr>
          <p:nvPr>
            <p:custDataLst>
              <p:tags r:id="rId16"/>
            </p:custDataLst>
          </p:nvPr>
        </p:nvSpPr>
        <p:spPr bwMode="auto">
          <a:xfrm rot="10800000">
            <a:off x="5557838" y="2593975"/>
            <a:ext cx="1139825" cy="152400"/>
          </a:xfrm>
          <a:custGeom>
            <a:avLst/>
            <a:gdLst>
              <a:gd name="T0" fmla="*/ 0 w 718"/>
              <a:gd name="T1" fmla="*/ 152400 h 168"/>
              <a:gd name="T2" fmla="*/ 381000 w 718"/>
              <a:gd name="T3" fmla="*/ 21771 h 168"/>
              <a:gd name="T4" fmla="*/ 684212 w 718"/>
              <a:gd name="T5" fmla="*/ 21771 h 168"/>
              <a:gd name="T6" fmla="*/ 1139825 w 718"/>
              <a:gd name="T7" fmla="*/ 15240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10" name="Oval 2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330825" y="3732213"/>
            <a:ext cx="303213" cy="3032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11" name="Oval 21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697663" y="3732213"/>
            <a:ext cx="303212" cy="3032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12" name="Freeform 23"/>
          <p:cNvSpPr>
            <a:spLocks/>
          </p:cNvSpPr>
          <p:nvPr>
            <p:custDataLst>
              <p:tags r:id="rId19"/>
            </p:custDataLst>
          </p:nvPr>
        </p:nvSpPr>
        <p:spPr bwMode="auto">
          <a:xfrm>
            <a:off x="5557838" y="3579813"/>
            <a:ext cx="1139825" cy="152400"/>
          </a:xfrm>
          <a:custGeom>
            <a:avLst/>
            <a:gdLst>
              <a:gd name="T0" fmla="*/ 0 w 718"/>
              <a:gd name="T1" fmla="*/ 152400 h 168"/>
              <a:gd name="T2" fmla="*/ 381000 w 718"/>
              <a:gd name="T3" fmla="*/ 21771 h 168"/>
              <a:gd name="T4" fmla="*/ 684212 w 718"/>
              <a:gd name="T5" fmla="*/ 21771 h 168"/>
              <a:gd name="T6" fmla="*/ 1139825 w 718"/>
              <a:gd name="T7" fmla="*/ 15240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13" name="Freeform 24"/>
          <p:cNvSpPr>
            <a:spLocks/>
          </p:cNvSpPr>
          <p:nvPr>
            <p:custDataLst>
              <p:tags r:id="rId20"/>
            </p:custDataLst>
          </p:nvPr>
        </p:nvSpPr>
        <p:spPr bwMode="auto">
          <a:xfrm>
            <a:off x="7000875" y="3579813"/>
            <a:ext cx="1139825" cy="152400"/>
          </a:xfrm>
          <a:custGeom>
            <a:avLst/>
            <a:gdLst>
              <a:gd name="T0" fmla="*/ 0 w 718"/>
              <a:gd name="T1" fmla="*/ 152400 h 168"/>
              <a:gd name="T2" fmla="*/ 381000 w 718"/>
              <a:gd name="T3" fmla="*/ 21771 h 168"/>
              <a:gd name="T4" fmla="*/ 684212 w 718"/>
              <a:gd name="T5" fmla="*/ 21771 h 168"/>
              <a:gd name="T6" fmla="*/ 1139825 w 718"/>
              <a:gd name="T7" fmla="*/ 15240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14" name="Freeform 25"/>
          <p:cNvSpPr>
            <a:spLocks/>
          </p:cNvSpPr>
          <p:nvPr>
            <p:custDataLst>
              <p:tags r:id="rId21"/>
            </p:custDataLst>
          </p:nvPr>
        </p:nvSpPr>
        <p:spPr bwMode="auto">
          <a:xfrm rot="10800000">
            <a:off x="7000875" y="3959225"/>
            <a:ext cx="1139825" cy="152400"/>
          </a:xfrm>
          <a:custGeom>
            <a:avLst/>
            <a:gdLst>
              <a:gd name="T0" fmla="*/ 0 w 718"/>
              <a:gd name="T1" fmla="*/ 152400 h 168"/>
              <a:gd name="T2" fmla="*/ 381000 w 718"/>
              <a:gd name="T3" fmla="*/ 21771 h 168"/>
              <a:gd name="T4" fmla="*/ 684212 w 718"/>
              <a:gd name="T5" fmla="*/ 21771 h 168"/>
              <a:gd name="T6" fmla="*/ 1139825 w 718"/>
              <a:gd name="T7" fmla="*/ 15240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15" name="Freeform 26"/>
          <p:cNvSpPr>
            <a:spLocks/>
          </p:cNvSpPr>
          <p:nvPr>
            <p:custDataLst>
              <p:tags r:id="rId22"/>
            </p:custDataLst>
          </p:nvPr>
        </p:nvSpPr>
        <p:spPr bwMode="auto">
          <a:xfrm rot="10800000">
            <a:off x="5557838" y="3959225"/>
            <a:ext cx="1139825" cy="152400"/>
          </a:xfrm>
          <a:custGeom>
            <a:avLst/>
            <a:gdLst>
              <a:gd name="T0" fmla="*/ 0 w 718"/>
              <a:gd name="T1" fmla="*/ 152400 h 168"/>
              <a:gd name="T2" fmla="*/ 381000 w 718"/>
              <a:gd name="T3" fmla="*/ 21771 h 168"/>
              <a:gd name="T4" fmla="*/ 684212 w 718"/>
              <a:gd name="T5" fmla="*/ 21771 h 168"/>
              <a:gd name="T6" fmla="*/ 1139825 w 718"/>
              <a:gd name="T7" fmla="*/ 15240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16" name="Oval 27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330825" y="5099050"/>
            <a:ext cx="303213" cy="3032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17" name="Oval 28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697663" y="5099050"/>
            <a:ext cx="303212" cy="3032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18" name="Freeform 30"/>
          <p:cNvSpPr>
            <a:spLocks/>
          </p:cNvSpPr>
          <p:nvPr>
            <p:custDataLst>
              <p:tags r:id="rId25"/>
            </p:custDataLst>
          </p:nvPr>
        </p:nvSpPr>
        <p:spPr bwMode="auto">
          <a:xfrm>
            <a:off x="5557838" y="4946650"/>
            <a:ext cx="1139825" cy="152400"/>
          </a:xfrm>
          <a:custGeom>
            <a:avLst/>
            <a:gdLst>
              <a:gd name="T0" fmla="*/ 0 w 718"/>
              <a:gd name="T1" fmla="*/ 152400 h 168"/>
              <a:gd name="T2" fmla="*/ 381000 w 718"/>
              <a:gd name="T3" fmla="*/ 21771 h 168"/>
              <a:gd name="T4" fmla="*/ 684212 w 718"/>
              <a:gd name="T5" fmla="*/ 21771 h 168"/>
              <a:gd name="T6" fmla="*/ 1139825 w 718"/>
              <a:gd name="T7" fmla="*/ 15240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19" name="Freeform 31"/>
          <p:cNvSpPr>
            <a:spLocks/>
          </p:cNvSpPr>
          <p:nvPr>
            <p:custDataLst>
              <p:tags r:id="rId26"/>
            </p:custDataLst>
          </p:nvPr>
        </p:nvSpPr>
        <p:spPr bwMode="auto">
          <a:xfrm>
            <a:off x="7000875" y="4946650"/>
            <a:ext cx="1139825" cy="152400"/>
          </a:xfrm>
          <a:custGeom>
            <a:avLst/>
            <a:gdLst>
              <a:gd name="T0" fmla="*/ 0 w 718"/>
              <a:gd name="T1" fmla="*/ 152400 h 168"/>
              <a:gd name="T2" fmla="*/ 381000 w 718"/>
              <a:gd name="T3" fmla="*/ 21771 h 168"/>
              <a:gd name="T4" fmla="*/ 684212 w 718"/>
              <a:gd name="T5" fmla="*/ 21771 h 168"/>
              <a:gd name="T6" fmla="*/ 1139825 w 718"/>
              <a:gd name="T7" fmla="*/ 15240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20" name="Freeform 32"/>
          <p:cNvSpPr>
            <a:spLocks/>
          </p:cNvSpPr>
          <p:nvPr>
            <p:custDataLst>
              <p:tags r:id="rId27"/>
            </p:custDataLst>
          </p:nvPr>
        </p:nvSpPr>
        <p:spPr bwMode="auto">
          <a:xfrm rot="10800000">
            <a:off x="7000875" y="5326063"/>
            <a:ext cx="1139825" cy="152400"/>
          </a:xfrm>
          <a:custGeom>
            <a:avLst/>
            <a:gdLst>
              <a:gd name="T0" fmla="*/ 0 w 718"/>
              <a:gd name="T1" fmla="*/ 152400 h 168"/>
              <a:gd name="T2" fmla="*/ 381000 w 718"/>
              <a:gd name="T3" fmla="*/ 21771 h 168"/>
              <a:gd name="T4" fmla="*/ 684212 w 718"/>
              <a:gd name="T5" fmla="*/ 21771 h 168"/>
              <a:gd name="T6" fmla="*/ 1139825 w 718"/>
              <a:gd name="T7" fmla="*/ 15240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21" name="Freeform 33"/>
          <p:cNvSpPr>
            <a:spLocks/>
          </p:cNvSpPr>
          <p:nvPr>
            <p:custDataLst>
              <p:tags r:id="rId28"/>
            </p:custDataLst>
          </p:nvPr>
        </p:nvSpPr>
        <p:spPr bwMode="auto">
          <a:xfrm rot="10800000">
            <a:off x="5557838" y="5326063"/>
            <a:ext cx="1139825" cy="152400"/>
          </a:xfrm>
          <a:custGeom>
            <a:avLst/>
            <a:gdLst>
              <a:gd name="T0" fmla="*/ 0 w 718"/>
              <a:gd name="T1" fmla="*/ 152400 h 168"/>
              <a:gd name="T2" fmla="*/ 381000 w 718"/>
              <a:gd name="T3" fmla="*/ 21771 h 168"/>
              <a:gd name="T4" fmla="*/ 684212 w 718"/>
              <a:gd name="T5" fmla="*/ 21771 h 168"/>
              <a:gd name="T6" fmla="*/ 1139825 w 718"/>
              <a:gd name="T7" fmla="*/ 15240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22" name="Freeform 43"/>
          <p:cNvSpPr>
            <a:spLocks/>
          </p:cNvSpPr>
          <p:nvPr>
            <p:custDataLst>
              <p:tags r:id="rId29"/>
            </p:custDataLst>
          </p:nvPr>
        </p:nvSpPr>
        <p:spPr bwMode="auto">
          <a:xfrm rot="-5400000">
            <a:off x="4763294" y="3161506"/>
            <a:ext cx="1063625" cy="80963"/>
          </a:xfrm>
          <a:custGeom>
            <a:avLst/>
            <a:gdLst>
              <a:gd name="T0" fmla="*/ 0 w 718"/>
              <a:gd name="T1" fmla="*/ 80963 h 168"/>
              <a:gd name="T2" fmla="*/ 355529 w 718"/>
              <a:gd name="T3" fmla="*/ 11566 h 168"/>
              <a:gd name="T4" fmla="*/ 638471 w 718"/>
              <a:gd name="T5" fmla="*/ 11566 h 168"/>
              <a:gd name="T6" fmla="*/ 1063625 w 718"/>
              <a:gd name="T7" fmla="*/ 80963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23" name="Freeform 44"/>
          <p:cNvSpPr>
            <a:spLocks/>
          </p:cNvSpPr>
          <p:nvPr>
            <p:custDataLst>
              <p:tags r:id="rId30"/>
            </p:custDataLst>
          </p:nvPr>
        </p:nvSpPr>
        <p:spPr bwMode="auto">
          <a:xfrm rot="5619133">
            <a:off x="5064919" y="3163094"/>
            <a:ext cx="1062038" cy="76200"/>
          </a:xfrm>
          <a:custGeom>
            <a:avLst/>
            <a:gdLst>
              <a:gd name="T0" fmla="*/ 0 w 718"/>
              <a:gd name="T1" fmla="*/ 76200 h 168"/>
              <a:gd name="T2" fmla="*/ 354999 w 718"/>
              <a:gd name="T3" fmla="*/ 10886 h 168"/>
              <a:gd name="T4" fmla="*/ 637519 w 718"/>
              <a:gd name="T5" fmla="*/ 10886 h 168"/>
              <a:gd name="T6" fmla="*/ 1062038 w 718"/>
              <a:gd name="T7" fmla="*/ 7620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24" name="Freeform 47"/>
          <p:cNvSpPr>
            <a:spLocks/>
          </p:cNvSpPr>
          <p:nvPr>
            <p:custDataLst>
              <p:tags r:id="rId31"/>
            </p:custDataLst>
          </p:nvPr>
        </p:nvSpPr>
        <p:spPr bwMode="auto">
          <a:xfrm rot="-5400000">
            <a:off x="4762500" y="4527550"/>
            <a:ext cx="1063625" cy="79375"/>
          </a:xfrm>
          <a:custGeom>
            <a:avLst/>
            <a:gdLst>
              <a:gd name="T0" fmla="*/ 0 w 718"/>
              <a:gd name="T1" fmla="*/ 79375 h 168"/>
              <a:gd name="T2" fmla="*/ 355529 w 718"/>
              <a:gd name="T3" fmla="*/ 11339 h 168"/>
              <a:gd name="T4" fmla="*/ 638471 w 718"/>
              <a:gd name="T5" fmla="*/ 11339 h 168"/>
              <a:gd name="T6" fmla="*/ 1063625 w 718"/>
              <a:gd name="T7" fmla="*/ 79375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25" name="Freeform 48"/>
          <p:cNvSpPr>
            <a:spLocks/>
          </p:cNvSpPr>
          <p:nvPr>
            <p:custDataLst>
              <p:tags r:id="rId32"/>
            </p:custDataLst>
          </p:nvPr>
        </p:nvSpPr>
        <p:spPr bwMode="auto">
          <a:xfrm rot="5619133">
            <a:off x="5064919" y="4526757"/>
            <a:ext cx="1062037" cy="76200"/>
          </a:xfrm>
          <a:custGeom>
            <a:avLst/>
            <a:gdLst>
              <a:gd name="T0" fmla="*/ 0 w 718"/>
              <a:gd name="T1" fmla="*/ 76200 h 168"/>
              <a:gd name="T2" fmla="*/ 354998 w 718"/>
              <a:gd name="T3" fmla="*/ 10886 h 168"/>
              <a:gd name="T4" fmla="*/ 637518 w 718"/>
              <a:gd name="T5" fmla="*/ 10886 h 168"/>
              <a:gd name="T6" fmla="*/ 1062037 w 718"/>
              <a:gd name="T7" fmla="*/ 7620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26" name="Freeform 49"/>
          <p:cNvSpPr>
            <a:spLocks/>
          </p:cNvSpPr>
          <p:nvPr>
            <p:custDataLst>
              <p:tags r:id="rId33"/>
            </p:custDataLst>
          </p:nvPr>
        </p:nvSpPr>
        <p:spPr bwMode="auto">
          <a:xfrm rot="-5400000">
            <a:off x="6129338" y="4527550"/>
            <a:ext cx="1063625" cy="79375"/>
          </a:xfrm>
          <a:custGeom>
            <a:avLst/>
            <a:gdLst>
              <a:gd name="T0" fmla="*/ 0 w 718"/>
              <a:gd name="T1" fmla="*/ 79375 h 168"/>
              <a:gd name="T2" fmla="*/ 355529 w 718"/>
              <a:gd name="T3" fmla="*/ 11339 h 168"/>
              <a:gd name="T4" fmla="*/ 638471 w 718"/>
              <a:gd name="T5" fmla="*/ 11339 h 168"/>
              <a:gd name="T6" fmla="*/ 1063625 w 718"/>
              <a:gd name="T7" fmla="*/ 79375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27" name="Freeform 50"/>
          <p:cNvSpPr>
            <a:spLocks/>
          </p:cNvSpPr>
          <p:nvPr>
            <p:custDataLst>
              <p:tags r:id="rId34"/>
            </p:custDataLst>
          </p:nvPr>
        </p:nvSpPr>
        <p:spPr bwMode="auto">
          <a:xfrm rot="5619133">
            <a:off x="6431756" y="4526757"/>
            <a:ext cx="1062037" cy="76200"/>
          </a:xfrm>
          <a:custGeom>
            <a:avLst/>
            <a:gdLst>
              <a:gd name="T0" fmla="*/ 0 w 718"/>
              <a:gd name="T1" fmla="*/ 76200 h 168"/>
              <a:gd name="T2" fmla="*/ 354998 w 718"/>
              <a:gd name="T3" fmla="*/ 10886 h 168"/>
              <a:gd name="T4" fmla="*/ 637518 w 718"/>
              <a:gd name="T5" fmla="*/ 10886 h 168"/>
              <a:gd name="T6" fmla="*/ 1062037 w 718"/>
              <a:gd name="T7" fmla="*/ 7620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28" name="Freeform 51"/>
          <p:cNvSpPr>
            <a:spLocks/>
          </p:cNvSpPr>
          <p:nvPr>
            <p:custDataLst>
              <p:tags r:id="rId35"/>
            </p:custDataLst>
          </p:nvPr>
        </p:nvSpPr>
        <p:spPr bwMode="auto">
          <a:xfrm rot="-5400000">
            <a:off x="7570788" y="4527550"/>
            <a:ext cx="1063625" cy="79375"/>
          </a:xfrm>
          <a:custGeom>
            <a:avLst/>
            <a:gdLst>
              <a:gd name="T0" fmla="*/ 0 w 718"/>
              <a:gd name="T1" fmla="*/ 79375 h 168"/>
              <a:gd name="T2" fmla="*/ 355529 w 718"/>
              <a:gd name="T3" fmla="*/ 11339 h 168"/>
              <a:gd name="T4" fmla="*/ 638471 w 718"/>
              <a:gd name="T5" fmla="*/ 11339 h 168"/>
              <a:gd name="T6" fmla="*/ 1063625 w 718"/>
              <a:gd name="T7" fmla="*/ 79375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29" name="Freeform 52"/>
          <p:cNvSpPr>
            <a:spLocks/>
          </p:cNvSpPr>
          <p:nvPr>
            <p:custDataLst>
              <p:tags r:id="rId36"/>
            </p:custDataLst>
          </p:nvPr>
        </p:nvSpPr>
        <p:spPr bwMode="auto">
          <a:xfrm rot="5619133">
            <a:off x="7873206" y="4526757"/>
            <a:ext cx="1062037" cy="76200"/>
          </a:xfrm>
          <a:custGeom>
            <a:avLst/>
            <a:gdLst>
              <a:gd name="T0" fmla="*/ 0 w 718"/>
              <a:gd name="T1" fmla="*/ 76200 h 168"/>
              <a:gd name="T2" fmla="*/ 354998 w 718"/>
              <a:gd name="T3" fmla="*/ 10886 h 168"/>
              <a:gd name="T4" fmla="*/ 637518 w 718"/>
              <a:gd name="T5" fmla="*/ 10886 h 168"/>
              <a:gd name="T6" fmla="*/ 1062037 w 718"/>
              <a:gd name="T7" fmla="*/ 7620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30" name="Freeform 53"/>
          <p:cNvSpPr>
            <a:spLocks/>
          </p:cNvSpPr>
          <p:nvPr>
            <p:custDataLst>
              <p:tags r:id="rId37"/>
            </p:custDataLst>
          </p:nvPr>
        </p:nvSpPr>
        <p:spPr bwMode="auto">
          <a:xfrm rot="-5400000">
            <a:off x="6129338" y="3162300"/>
            <a:ext cx="1063625" cy="79375"/>
          </a:xfrm>
          <a:custGeom>
            <a:avLst/>
            <a:gdLst>
              <a:gd name="T0" fmla="*/ 0 w 718"/>
              <a:gd name="T1" fmla="*/ 79375 h 168"/>
              <a:gd name="T2" fmla="*/ 355529 w 718"/>
              <a:gd name="T3" fmla="*/ 11339 h 168"/>
              <a:gd name="T4" fmla="*/ 638471 w 718"/>
              <a:gd name="T5" fmla="*/ 11339 h 168"/>
              <a:gd name="T6" fmla="*/ 1063625 w 718"/>
              <a:gd name="T7" fmla="*/ 79375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31" name="Freeform 54"/>
          <p:cNvSpPr>
            <a:spLocks/>
          </p:cNvSpPr>
          <p:nvPr>
            <p:custDataLst>
              <p:tags r:id="rId38"/>
            </p:custDataLst>
          </p:nvPr>
        </p:nvSpPr>
        <p:spPr bwMode="auto">
          <a:xfrm rot="5619133">
            <a:off x="6431756" y="3161507"/>
            <a:ext cx="1062037" cy="76200"/>
          </a:xfrm>
          <a:custGeom>
            <a:avLst/>
            <a:gdLst>
              <a:gd name="T0" fmla="*/ 0 w 718"/>
              <a:gd name="T1" fmla="*/ 76200 h 168"/>
              <a:gd name="T2" fmla="*/ 354998 w 718"/>
              <a:gd name="T3" fmla="*/ 10886 h 168"/>
              <a:gd name="T4" fmla="*/ 637518 w 718"/>
              <a:gd name="T5" fmla="*/ 10886 h 168"/>
              <a:gd name="T6" fmla="*/ 1062037 w 718"/>
              <a:gd name="T7" fmla="*/ 7620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32" name="Freeform 55"/>
          <p:cNvSpPr>
            <a:spLocks/>
          </p:cNvSpPr>
          <p:nvPr>
            <p:custDataLst>
              <p:tags r:id="rId39"/>
            </p:custDataLst>
          </p:nvPr>
        </p:nvSpPr>
        <p:spPr bwMode="auto">
          <a:xfrm rot="-5400000">
            <a:off x="7570788" y="3162300"/>
            <a:ext cx="1063625" cy="79375"/>
          </a:xfrm>
          <a:custGeom>
            <a:avLst/>
            <a:gdLst>
              <a:gd name="T0" fmla="*/ 0 w 718"/>
              <a:gd name="T1" fmla="*/ 79375 h 168"/>
              <a:gd name="T2" fmla="*/ 355529 w 718"/>
              <a:gd name="T3" fmla="*/ 11339 h 168"/>
              <a:gd name="T4" fmla="*/ 638471 w 718"/>
              <a:gd name="T5" fmla="*/ 11339 h 168"/>
              <a:gd name="T6" fmla="*/ 1063625 w 718"/>
              <a:gd name="T7" fmla="*/ 79375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33" name="Freeform 56"/>
          <p:cNvSpPr>
            <a:spLocks/>
          </p:cNvSpPr>
          <p:nvPr>
            <p:custDataLst>
              <p:tags r:id="rId40"/>
            </p:custDataLst>
          </p:nvPr>
        </p:nvSpPr>
        <p:spPr bwMode="auto">
          <a:xfrm rot="5619133">
            <a:off x="7873206" y="3161507"/>
            <a:ext cx="1062037" cy="76200"/>
          </a:xfrm>
          <a:custGeom>
            <a:avLst/>
            <a:gdLst>
              <a:gd name="T0" fmla="*/ 0 w 718"/>
              <a:gd name="T1" fmla="*/ 76200 h 168"/>
              <a:gd name="T2" fmla="*/ 354998 w 718"/>
              <a:gd name="T3" fmla="*/ 10886 h 168"/>
              <a:gd name="T4" fmla="*/ 637518 w 718"/>
              <a:gd name="T5" fmla="*/ 10886 h 168"/>
              <a:gd name="T6" fmla="*/ 1062037 w 718"/>
              <a:gd name="T7" fmla="*/ 7620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34" name="Oval 57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6697663" y="1228725"/>
            <a:ext cx="303212" cy="3032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8235" name="Oval 62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6697663" y="6237288"/>
            <a:ext cx="303212" cy="3032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t</a:t>
            </a:r>
          </a:p>
        </p:txBody>
      </p:sp>
      <p:sp>
        <p:nvSpPr>
          <p:cNvPr id="8236" name="Oval 29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8062913" y="5099050"/>
            <a:ext cx="303212" cy="3032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37" name="Oval 22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8062913" y="3732213"/>
            <a:ext cx="303212" cy="3032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53240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Mincut Construction</a:t>
            </a:r>
          </a:p>
        </p:txBody>
      </p:sp>
      <p:sp>
        <p:nvSpPr>
          <p:cNvPr id="9219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9963" y="327660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9220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30825" y="327660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9221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509963" y="509905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2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330825" y="509905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3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87513" y="2366963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9224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151688" y="6008688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t</a:t>
            </a:r>
          </a:p>
        </p:txBody>
      </p:sp>
      <p:sp>
        <p:nvSpPr>
          <p:cNvPr id="9225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813175" y="3352800"/>
            <a:ext cx="15176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813175" y="5175250"/>
            <a:ext cx="15176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3813175" y="5326063"/>
            <a:ext cx="15176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3813175" y="3505200"/>
            <a:ext cx="15176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15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3586163" y="3581400"/>
            <a:ext cx="0" cy="15176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557838" y="3581400"/>
            <a:ext cx="0" cy="15176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5407025" y="3581400"/>
            <a:ext cx="0" cy="15176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3736975" y="3581400"/>
            <a:ext cx="0" cy="15176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916113" y="2670175"/>
            <a:ext cx="1593850" cy="25050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2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1992313" y="2517775"/>
            <a:ext cx="3338512" cy="7588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992313" y="2670175"/>
            <a:ext cx="3262312" cy="24288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Line 2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1992313" y="2593975"/>
            <a:ext cx="1517650" cy="7588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736975" y="5402263"/>
            <a:ext cx="3340100" cy="75882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3813175" y="3581400"/>
            <a:ext cx="3414713" cy="2427288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9" name="Line 2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557838" y="3505200"/>
            <a:ext cx="1670050" cy="242887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0" name="Line 2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5634038" y="5326063"/>
            <a:ext cx="1517650" cy="75882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1" name="Text Box 27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318250" y="4414838"/>
            <a:ext cx="5318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b</a:t>
            </a:r>
            <a:r>
              <a:rPr lang="en-US" altLang="en-US" sz="1800" b="1" baseline="-25000"/>
              <a:t>v</a:t>
            </a:r>
          </a:p>
        </p:txBody>
      </p:sp>
      <p:sp>
        <p:nvSpPr>
          <p:cNvPr id="9242" name="Text Box 28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205163" y="2517775"/>
            <a:ext cx="5318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a</a:t>
            </a:r>
            <a:r>
              <a:rPr lang="en-US" altLang="en-US" sz="1800" b="1" baseline="-25000"/>
              <a:t>v</a:t>
            </a:r>
          </a:p>
        </p:txBody>
      </p:sp>
      <p:sp>
        <p:nvSpPr>
          <p:cNvPr id="9243" name="Text Box 29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495800" y="3429000"/>
            <a:ext cx="6842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p</a:t>
            </a:r>
            <a:r>
              <a:rPr lang="en-US" altLang="en-US" sz="1800" b="1" baseline="-25000"/>
              <a:t>uv</a:t>
            </a:r>
          </a:p>
        </p:txBody>
      </p:sp>
      <p:sp>
        <p:nvSpPr>
          <p:cNvPr id="9244" name="Text Box 30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965575" y="2973388"/>
            <a:ext cx="6842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p</a:t>
            </a:r>
            <a:r>
              <a:rPr lang="en-US" altLang="en-US" sz="1800" b="1" baseline="-25000"/>
              <a:t>vu</a:t>
            </a:r>
          </a:p>
        </p:txBody>
      </p:sp>
    </p:spTree>
    <p:extLst>
      <p:ext uri="{BB962C8B-B14F-4D97-AF65-F5344CB8AC3E}">
        <p14:creationId xmlns:p14="http://schemas.microsoft.com/office/powerpoint/2010/main" val="1032051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Outline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50165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strike="sngStrike" dirty="0" smtClean="0"/>
              <a:t>Network flow definitions</a:t>
            </a:r>
          </a:p>
          <a:p>
            <a:pPr eaLnBrk="1" hangingPunct="1"/>
            <a:r>
              <a:rPr lang="en-US" altLang="en-US" strike="sngStrike" dirty="0" smtClean="0"/>
              <a:t>Flow examples</a:t>
            </a:r>
          </a:p>
          <a:p>
            <a:pPr eaLnBrk="1" hangingPunct="1"/>
            <a:r>
              <a:rPr lang="en-US" altLang="en-US" strike="sngStrike" dirty="0" smtClean="0"/>
              <a:t>Augmenting Paths</a:t>
            </a:r>
          </a:p>
          <a:p>
            <a:pPr eaLnBrk="1" hangingPunct="1"/>
            <a:r>
              <a:rPr lang="en-US" altLang="en-US" strike="sngStrike" dirty="0" smtClean="0"/>
              <a:t>Residual Graph</a:t>
            </a:r>
          </a:p>
          <a:p>
            <a:pPr eaLnBrk="1" hangingPunct="1"/>
            <a:r>
              <a:rPr lang="en-US" altLang="en-US" strike="sngStrike" dirty="0" smtClean="0"/>
              <a:t>Ford Fulkerson Algorithm</a:t>
            </a:r>
          </a:p>
          <a:p>
            <a:pPr eaLnBrk="1" hangingPunct="1"/>
            <a:r>
              <a:rPr lang="en-US" altLang="en-US" strike="sngStrike" dirty="0" smtClean="0"/>
              <a:t>Cuts</a:t>
            </a:r>
          </a:p>
          <a:p>
            <a:pPr eaLnBrk="1" hangingPunct="1"/>
            <a:r>
              <a:rPr lang="en-US" altLang="en-US" strike="sngStrike" dirty="0" err="1" smtClean="0"/>
              <a:t>Maxflow-MinCut</a:t>
            </a:r>
            <a:r>
              <a:rPr lang="en-US" altLang="en-US" strike="sngStrike" dirty="0" smtClean="0"/>
              <a:t> </a:t>
            </a:r>
            <a:r>
              <a:rPr lang="en-US" altLang="en-US" strike="sngStrike" dirty="0" smtClean="0"/>
              <a:t>Theorem</a:t>
            </a:r>
          </a:p>
          <a:p>
            <a:pPr eaLnBrk="1" hangingPunct="1"/>
            <a:r>
              <a:rPr lang="en-US" altLang="en-US" dirty="0" err="1" smtClean="0"/>
              <a:t>Maxflow</a:t>
            </a:r>
            <a:r>
              <a:rPr lang="en-US" altLang="en-US" dirty="0" smtClean="0"/>
              <a:t> Algorithms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Simple applications of Max </a:t>
            </a:r>
            <a:r>
              <a:rPr lang="en-US" altLang="en-US" dirty="0" smtClean="0"/>
              <a:t>Flow</a:t>
            </a:r>
          </a:p>
          <a:p>
            <a:pPr eaLnBrk="1" hangingPunct="1"/>
            <a:r>
              <a:rPr lang="en-US" altLang="en-US" dirty="0" smtClean="0"/>
              <a:t>Non-simple applications of Max Flow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76088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Cuts in a graph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1"/>
            <a:ext cx="8229600" cy="243596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Cut:  Partition of V into disjoint sets S, T with s in S and t in 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Cap(S,T): sum of the capacities of edges from   S to 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Problem: Find the s-t Cut with minimum capacity</a:t>
            </a:r>
            <a:endParaRPr lang="en-US" altLang="en-US" sz="2800" dirty="0" smtClean="0"/>
          </a:p>
        </p:txBody>
      </p:sp>
      <p:sp>
        <p:nvSpPr>
          <p:cNvPr id="4" name="Oval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157288" y="4870450"/>
            <a:ext cx="2808287" cy="17605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" name="Oval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178425" y="4795838"/>
            <a:ext cx="2808288" cy="18208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Oval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384300" y="5554663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s</a:t>
            </a:r>
          </a:p>
        </p:txBody>
      </p:sp>
      <p:sp>
        <p:nvSpPr>
          <p:cNvPr id="7" name="Oval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531100" y="5554663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375304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Max Flow / Min Cut</a:t>
            </a:r>
          </a:p>
        </p:txBody>
      </p:sp>
      <p:sp>
        <p:nvSpPr>
          <p:cNvPr id="5123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27338" y="2366963"/>
            <a:ext cx="379412" cy="379412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dirty="0"/>
              <a:t>a</a:t>
            </a:r>
          </a:p>
        </p:txBody>
      </p:sp>
      <p:sp>
        <p:nvSpPr>
          <p:cNvPr id="5124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33488" y="3808413"/>
            <a:ext cx="379412" cy="379412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5125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95800" y="2366963"/>
            <a:ext cx="379413" cy="379412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dirty="0"/>
              <a:t>d</a:t>
            </a:r>
          </a:p>
        </p:txBody>
      </p:sp>
      <p:sp>
        <p:nvSpPr>
          <p:cNvPr id="5126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901950" y="3808413"/>
            <a:ext cx="379413" cy="379412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b</a:t>
            </a:r>
          </a:p>
        </p:txBody>
      </p:sp>
      <p:sp>
        <p:nvSpPr>
          <p:cNvPr id="5127" name="Line 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1612900" y="2670175"/>
            <a:ext cx="1214438" cy="113823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Line 1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612900" y="4187825"/>
            <a:ext cx="1289050" cy="1214438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469063" y="2670175"/>
            <a:ext cx="1290637" cy="1214438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206750" y="2519363"/>
            <a:ext cx="128905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6545263" y="4111625"/>
            <a:ext cx="1290637" cy="1290638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2" name="Oval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901950" y="5326063"/>
            <a:ext cx="379413" cy="379412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c</a:t>
            </a:r>
          </a:p>
        </p:txBody>
      </p:sp>
      <p:sp>
        <p:nvSpPr>
          <p:cNvPr id="5133" name="Oval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495800" y="5326063"/>
            <a:ext cx="379413" cy="379412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f</a:t>
            </a:r>
          </a:p>
        </p:txBody>
      </p:sp>
      <p:sp>
        <p:nvSpPr>
          <p:cNvPr id="5134" name="Oval 1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495800" y="3808413"/>
            <a:ext cx="379413" cy="379412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e</a:t>
            </a:r>
          </a:p>
        </p:txBody>
      </p:sp>
      <p:sp>
        <p:nvSpPr>
          <p:cNvPr id="5135" name="Oval 1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089650" y="2366963"/>
            <a:ext cx="379413" cy="379412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g</a:t>
            </a:r>
          </a:p>
        </p:txBody>
      </p:sp>
      <p:sp>
        <p:nvSpPr>
          <p:cNvPr id="5136" name="Oval 1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089650" y="3808413"/>
            <a:ext cx="379413" cy="379412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h</a:t>
            </a:r>
          </a:p>
        </p:txBody>
      </p:sp>
      <p:sp>
        <p:nvSpPr>
          <p:cNvPr id="5137" name="Oval 1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165850" y="5326063"/>
            <a:ext cx="379413" cy="379412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i</a:t>
            </a:r>
          </a:p>
        </p:txBody>
      </p:sp>
      <p:sp>
        <p:nvSpPr>
          <p:cNvPr id="5138" name="Oval 2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759700" y="3808413"/>
            <a:ext cx="379413" cy="379412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5139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281363" y="4035425"/>
            <a:ext cx="1214437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0" name="Line 2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3281363" y="5478463"/>
            <a:ext cx="1214437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1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875213" y="2519363"/>
            <a:ext cx="1214437" cy="0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2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875213" y="4035425"/>
            <a:ext cx="1214437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3" name="Line 2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4951413" y="5478463"/>
            <a:ext cx="1214437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4" name="Line 2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1687513" y="4035425"/>
            <a:ext cx="1214437" cy="0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5" name="Line 2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6545263" y="4035425"/>
            <a:ext cx="1214437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6" name="Line 2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3054350" y="4187825"/>
            <a:ext cx="0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7" name="Line 2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3054350" y="2746375"/>
            <a:ext cx="0" cy="106203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8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4648200" y="274637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9" name="Line 3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4648200" y="4187825"/>
            <a:ext cx="0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0" name="Line 32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6318250" y="4187825"/>
            <a:ext cx="0" cy="106203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1" name="Line 33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6318250" y="274637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2" name="Line 34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3206750" y="4111625"/>
            <a:ext cx="1289050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3" name="Line 35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3206750" y="2670175"/>
            <a:ext cx="1365250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4" name="Line 36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4799013" y="2670175"/>
            <a:ext cx="1290637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5" name="Line 37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>
            <a:off x="4875213" y="4187825"/>
            <a:ext cx="1290637" cy="1138238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6" name="Line 38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 flipV="1">
            <a:off x="4875213" y="2670175"/>
            <a:ext cx="1366837" cy="27320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7" name="Line 39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 flipV="1">
            <a:off x="3130550" y="2670175"/>
            <a:ext cx="1441450" cy="265588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8" name="Text Box 40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7153275" y="4643438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15</a:t>
            </a:r>
            <a:r>
              <a:rPr lang="en-US" altLang="en-US" b="1"/>
              <a:t>/25</a:t>
            </a:r>
          </a:p>
        </p:txBody>
      </p:sp>
      <p:sp>
        <p:nvSpPr>
          <p:cNvPr id="5159" name="Text Box 41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2674938" y="3125788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5</a:t>
            </a:r>
            <a:r>
              <a:rPr lang="en-US" altLang="en-US" b="1"/>
              <a:t>/5</a:t>
            </a:r>
          </a:p>
        </p:txBody>
      </p:sp>
      <p:sp>
        <p:nvSpPr>
          <p:cNvPr id="5160" name="Text Box 42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3586163" y="2214563"/>
            <a:ext cx="8334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5161" name="Text Box 43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217319" y="2182813"/>
            <a:ext cx="8334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FF0000"/>
                </a:solidFill>
              </a:rPr>
              <a:t>20</a:t>
            </a:r>
            <a:r>
              <a:rPr lang="en-US" altLang="en-US" b="1" dirty="0"/>
              <a:t>/30</a:t>
            </a:r>
          </a:p>
        </p:txBody>
      </p:sp>
      <p:sp>
        <p:nvSpPr>
          <p:cNvPr id="5162" name="Text Box 44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1612900" y="2973388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5163" name="Text Box 45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2143125" y="373221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25</a:t>
            </a:r>
            <a:r>
              <a:rPr lang="en-US" altLang="en-US" b="1"/>
              <a:t>/30</a:t>
            </a:r>
          </a:p>
        </p:txBody>
      </p:sp>
      <p:sp>
        <p:nvSpPr>
          <p:cNvPr id="5164" name="Text Box 46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1460500" y="4643438"/>
            <a:ext cx="835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FF0000"/>
                </a:solidFill>
              </a:rPr>
              <a:t>20</a:t>
            </a:r>
            <a:r>
              <a:rPr lang="en-US" altLang="en-US" b="1" dirty="0"/>
              <a:t>/25</a:t>
            </a:r>
          </a:p>
        </p:txBody>
      </p:sp>
      <p:sp>
        <p:nvSpPr>
          <p:cNvPr id="5165" name="Text Box 49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205163" y="3352800"/>
            <a:ext cx="6842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5</a:t>
            </a:r>
            <a:r>
              <a:rPr lang="en-US" altLang="en-US" b="1"/>
              <a:t>/5</a:t>
            </a:r>
          </a:p>
        </p:txBody>
      </p:sp>
      <p:sp>
        <p:nvSpPr>
          <p:cNvPr id="5166" name="Text Box 50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3281363" y="373221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5167" name="Text Box 51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2598738" y="4643438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68" name="Text Box 53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3660775" y="547846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5169" name="Text Box 55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4799810" y="4762140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FF0000"/>
                </a:solidFill>
              </a:rPr>
              <a:t>15</a:t>
            </a:r>
            <a:r>
              <a:rPr lang="en-US" altLang="en-US" b="1" dirty="0"/>
              <a:t>/20</a:t>
            </a:r>
          </a:p>
        </p:txBody>
      </p:sp>
      <p:sp>
        <p:nvSpPr>
          <p:cNvPr id="5170" name="Text Box 56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5330825" y="547846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10</a:t>
            </a:r>
            <a:r>
              <a:rPr lang="en-US" altLang="en-US" b="1"/>
              <a:t>/10</a:t>
            </a:r>
          </a:p>
        </p:txBody>
      </p:sp>
      <p:sp>
        <p:nvSpPr>
          <p:cNvPr id="5171" name="Text Box 59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4875213" y="396081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5172" name="Text Box 61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6242050" y="4491038"/>
            <a:ext cx="682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5</a:t>
            </a:r>
            <a:r>
              <a:rPr lang="en-US" altLang="en-US" b="1"/>
              <a:t>/5</a:t>
            </a:r>
          </a:p>
        </p:txBody>
      </p:sp>
      <p:sp>
        <p:nvSpPr>
          <p:cNvPr id="5173" name="Text Box 62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7000875" y="2973388"/>
            <a:ext cx="872264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FF0000"/>
                </a:solidFill>
              </a:rPr>
              <a:t>20</a:t>
            </a:r>
            <a:r>
              <a:rPr lang="en-US" altLang="en-US" b="1" dirty="0"/>
              <a:t>/30</a:t>
            </a:r>
          </a:p>
        </p:txBody>
      </p:sp>
      <p:sp>
        <p:nvSpPr>
          <p:cNvPr id="5174" name="Text Box 63"/>
          <p:cNvSpPr txBox="1"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6848475" y="3732213"/>
            <a:ext cx="83093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30</a:t>
            </a:r>
            <a:r>
              <a:rPr lang="en-US" altLang="en-US" b="1"/>
              <a:t>/30</a:t>
            </a:r>
          </a:p>
        </p:txBody>
      </p:sp>
      <p:sp>
        <p:nvSpPr>
          <p:cNvPr id="5175" name="Text Box 64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3586163" y="2822575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76" name="Text Box 65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4192588" y="3201988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77" name="Text Box 66"/>
          <p:cNvSpPr txBox="1"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4572000" y="4340225"/>
            <a:ext cx="608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78" name="Text Box 67"/>
          <p:cNvSpPr txBox="1"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5103813" y="2897188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79" name="Text Box 69"/>
          <p:cNvSpPr txBox="1"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3433763" y="4643438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80" name="Text Box 70"/>
          <p:cNvSpPr txBox="1"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6242050" y="3201988"/>
            <a:ext cx="608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81" name="Text Box 71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5407025" y="3581400"/>
            <a:ext cx="608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/20</a:t>
            </a:r>
          </a:p>
        </p:txBody>
      </p:sp>
      <p:sp>
        <p:nvSpPr>
          <p:cNvPr id="2" name="Freeform 1"/>
          <p:cNvSpPr/>
          <p:nvPr/>
        </p:nvSpPr>
        <p:spPr>
          <a:xfrm>
            <a:off x="2833370" y="2022764"/>
            <a:ext cx="1286659" cy="4296339"/>
          </a:xfrm>
          <a:custGeom>
            <a:avLst/>
            <a:gdLst>
              <a:gd name="connsiteX0" fmla="*/ 648739 w 1286659"/>
              <a:gd name="connsiteY0" fmla="*/ 0 h 4296339"/>
              <a:gd name="connsiteX1" fmla="*/ 741103 w 1286659"/>
              <a:gd name="connsiteY1" fmla="*/ 1136072 h 4296339"/>
              <a:gd name="connsiteX2" fmla="*/ 1249103 w 1286659"/>
              <a:gd name="connsiteY2" fmla="*/ 1745672 h 4296339"/>
              <a:gd name="connsiteX3" fmla="*/ 1129030 w 1286659"/>
              <a:gd name="connsiteY3" fmla="*/ 3048000 h 4296339"/>
              <a:gd name="connsiteX4" fmla="*/ 177685 w 1286659"/>
              <a:gd name="connsiteY4" fmla="*/ 4128654 h 4296339"/>
              <a:gd name="connsiteX5" fmla="*/ 2194 w 1286659"/>
              <a:gd name="connsiteY5" fmla="*/ 4276436 h 4296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86659" h="4296339">
                <a:moveTo>
                  <a:pt x="648739" y="0"/>
                </a:moveTo>
                <a:cubicBezTo>
                  <a:pt x="644890" y="422563"/>
                  <a:pt x="641042" y="845127"/>
                  <a:pt x="741103" y="1136072"/>
                </a:cubicBezTo>
                <a:cubicBezTo>
                  <a:pt x="841164" y="1427017"/>
                  <a:pt x="1184449" y="1427017"/>
                  <a:pt x="1249103" y="1745672"/>
                </a:cubicBezTo>
                <a:cubicBezTo>
                  <a:pt x="1313757" y="2064327"/>
                  <a:pt x="1307600" y="2650836"/>
                  <a:pt x="1129030" y="3048000"/>
                </a:cubicBezTo>
                <a:cubicBezTo>
                  <a:pt x="950460" y="3445164"/>
                  <a:pt x="365491" y="3923915"/>
                  <a:pt x="177685" y="4128654"/>
                </a:cubicBezTo>
                <a:cubicBezTo>
                  <a:pt x="-10121" y="4333393"/>
                  <a:pt x="-3964" y="4304914"/>
                  <a:pt x="2194" y="4276436"/>
                </a:cubicBezTo>
              </a:path>
            </a:pathLst>
          </a:custGeom>
          <a:noFill/>
          <a:ln w="571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94195" y="89620"/>
            <a:ext cx="990047" cy="338554"/>
          </a:xfrm>
          <a:prstGeom prst="rect">
            <a:avLst/>
          </a:prstGeom>
          <a:solidFill>
            <a:schemeClr val="accent5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2263254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Max Flow - Min Cut Theorem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There exists a cut S, T such that       			</a:t>
            </a:r>
            <a:r>
              <a:rPr lang="en-US" altLang="en-US" dirty="0" smtClean="0"/>
              <a:t>Flow(S,T</a:t>
            </a:r>
            <a:r>
              <a:rPr lang="en-US" altLang="en-US" dirty="0"/>
              <a:t>) </a:t>
            </a:r>
            <a:r>
              <a:rPr lang="en-US" altLang="en-US" dirty="0" smtClean="0"/>
              <a:t>= </a:t>
            </a:r>
            <a:r>
              <a:rPr lang="en-US" altLang="en-US" dirty="0"/>
              <a:t>Cap(S,T</a:t>
            </a:r>
            <a:r>
              <a:rPr lang="en-US" altLang="en-US" dirty="0" smtClean="0"/>
              <a:t>)</a:t>
            </a:r>
          </a:p>
          <a:p>
            <a:pPr eaLnBrk="1" hangingPunct="1"/>
            <a:r>
              <a:rPr lang="en-US" altLang="en-US" dirty="0" smtClean="0"/>
              <a:t>Proof also shows that Ford Fulkerson algorithm finds a maximum flow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68317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Ford / Fulkerson studied network flow in the context of the Soviet Rail Network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7990" y="2594155"/>
            <a:ext cx="5616230" cy="4053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083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Ford Fulkerson Runtime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Cost per phase   X    number of phases</a:t>
            </a:r>
          </a:p>
          <a:p>
            <a:endParaRPr lang="en-US" dirty="0"/>
          </a:p>
          <a:p>
            <a:r>
              <a:rPr lang="en-US" dirty="0" smtClean="0"/>
              <a:t>Phases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apacity leaving source: C</a:t>
            </a:r>
          </a:p>
          <a:p>
            <a:pPr lvl="1"/>
            <a:r>
              <a:rPr lang="en-US" dirty="0" smtClean="0"/>
              <a:t>Add at least one unit per phase</a:t>
            </a:r>
          </a:p>
          <a:p>
            <a:r>
              <a:rPr lang="en-US" dirty="0" smtClean="0"/>
              <a:t>Cost per phase</a:t>
            </a:r>
          </a:p>
          <a:p>
            <a:pPr lvl="1"/>
            <a:r>
              <a:rPr lang="en-US" dirty="0" smtClean="0"/>
              <a:t>Build residual graph:  O(m)</a:t>
            </a:r>
          </a:p>
          <a:p>
            <a:pPr lvl="1"/>
            <a:r>
              <a:rPr lang="en-US" dirty="0" smtClean="0"/>
              <a:t>Find s-t path in residual:  O(m)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592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Performance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373188"/>
          </a:xfrm>
        </p:spPr>
        <p:txBody>
          <a:bodyPr/>
          <a:lstStyle/>
          <a:p>
            <a:pPr eaLnBrk="1" hangingPunct="1"/>
            <a:r>
              <a:rPr lang="en-US" altLang="en-US" smtClean="0"/>
              <a:t>The worst case performance of the Ford-Fulkerson algorithm is horrible</a:t>
            </a:r>
          </a:p>
        </p:txBody>
      </p:sp>
      <p:sp>
        <p:nvSpPr>
          <p:cNvPr id="1946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89100" y="3505200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u</a:t>
            </a:r>
          </a:p>
        </p:txBody>
      </p:sp>
      <p:sp>
        <p:nvSpPr>
          <p:cNvPr id="1946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46063" y="4643438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1946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282950" y="4643438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1946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89100" y="5857875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v</a:t>
            </a:r>
          </a:p>
        </p:txBody>
      </p:sp>
      <p:sp>
        <p:nvSpPr>
          <p:cNvPr id="19464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549275" y="3808413"/>
            <a:ext cx="11398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549275" y="4946650"/>
            <a:ext cx="1139825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1916113" y="3884613"/>
            <a:ext cx="0" cy="1973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7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2068513" y="3808413"/>
            <a:ext cx="1214437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8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068513" y="4946650"/>
            <a:ext cx="1214437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73075" y="3884613"/>
            <a:ext cx="987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1000</a:t>
            </a:r>
          </a:p>
        </p:txBody>
      </p:sp>
      <p:sp>
        <p:nvSpPr>
          <p:cNvPr id="19470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522538" y="5478463"/>
            <a:ext cx="987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1000</a:t>
            </a:r>
          </a:p>
        </p:txBody>
      </p:sp>
      <p:sp>
        <p:nvSpPr>
          <p:cNvPr id="19471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916113" y="4567238"/>
            <a:ext cx="835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 </a:t>
            </a:r>
          </a:p>
        </p:txBody>
      </p:sp>
      <p:sp>
        <p:nvSpPr>
          <p:cNvPr id="19472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522538" y="3884613"/>
            <a:ext cx="9112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1000</a:t>
            </a:r>
          </a:p>
        </p:txBody>
      </p:sp>
      <p:sp>
        <p:nvSpPr>
          <p:cNvPr id="19473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49275" y="5478463"/>
            <a:ext cx="758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1000</a:t>
            </a:r>
          </a:p>
        </p:txBody>
      </p:sp>
    </p:spTree>
    <p:extLst>
      <p:ext uri="{BB962C8B-B14F-4D97-AF65-F5344CB8AC3E}">
        <p14:creationId xmlns:p14="http://schemas.microsoft.com/office/powerpoint/2010/main" val="349884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10063</TotalTime>
  <Words>1143</Words>
  <Application>Microsoft Office PowerPoint</Application>
  <PresentationFormat>On-screen Show (4:3)</PresentationFormat>
  <Paragraphs>293</Paragraphs>
  <Slides>28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Symbol</vt:lpstr>
      <vt:lpstr>Times New Roman</vt:lpstr>
      <vt:lpstr>1_Default Design</vt:lpstr>
      <vt:lpstr>CSE 417 Algorithms and Complexity</vt:lpstr>
      <vt:lpstr>Announcements</vt:lpstr>
      <vt:lpstr>Outline</vt:lpstr>
      <vt:lpstr>Cuts in a graph</vt:lpstr>
      <vt:lpstr>Max Flow / Min Cut</vt:lpstr>
      <vt:lpstr>Max Flow - Min Cut Theorem</vt:lpstr>
      <vt:lpstr>History </vt:lpstr>
      <vt:lpstr>Ford Fulkerson Runtime</vt:lpstr>
      <vt:lpstr>Performance</vt:lpstr>
      <vt:lpstr>Better methods of finding augmenting paths</vt:lpstr>
      <vt:lpstr>Problem Reduction</vt:lpstr>
      <vt:lpstr>Problem Reduction Examples</vt:lpstr>
      <vt:lpstr>Undirected Network Flow</vt:lpstr>
      <vt:lpstr>Bipartite Matching</vt:lpstr>
      <vt:lpstr>Application</vt:lpstr>
      <vt:lpstr>Converting Matching to Network Flow</vt:lpstr>
      <vt:lpstr>Multi-source network flow</vt:lpstr>
      <vt:lpstr>Resource Allocation:  Assignment of reviewers</vt:lpstr>
      <vt:lpstr>Baseball elimination</vt:lpstr>
      <vt:lpstr>Baseball elimination</vt:lpstr>
      <vt:lpstr>Assume Fruit Flies win remaining games</vt:lpstr>
      <vt:lpstr>Remaining games</vt:lpstr>
      <vt:lpstr>Minimum Cut Applications</vt:lpstr>
      <vt:lpstr>Image Segmentation</vt:lpstr>
      <vt:lpstr>PowerPoint Presentation</vt:lpstr>
      <vt:lpstr>Image analysis</vt:lpstr>
      <vt:lpstr>Pixel graph to flow graph</vt:lpstr>
      <vt:lpstr>Mincut Construction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108</cp:revision>
  <dcterms:created xsi:type="dcterms:W3CDTF">1601-01-01T00:00:00Z</dcterms:created>
  <dcterms:modified xsi:type="dcterms:W3CDTF">2020-03-05T18:44:07Z</dcterms:modified>
</cp:coreProperties>
</file>