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1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2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3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4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5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6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7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8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9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20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2" r:id="rId3"/>
    <p:sldId id="422" r:id="rId4"/>
    <p:sldId id="419" r:id="rId5"/>
    <p:sldId id="421" r:id="rId6"/>
    <p:sldId id="427" r:id="rId7"/>
    <p:sldId id="399" r:id="rId8"/>
    <p:sldId id="423" r:id="rId9"/>
    <p:sldId id="426" r:id="rId10"/>
    <p:sldId id="400" r:id="rId11"/>
    <p:sldId id="401" r:id="rId12"/>
    <p:sldId id="418" r:id="rId13"/>
    <p:sldId id="402" r:id="rId14"/>
    <p:sldId id="403" r:id="rId15"/>
    <p:sldId id="409" r:id="rId16"/>
    <p:sldId id="410" r:id="rId17"/>
    <p:sldId id="404" r:id="rId18"/>
    <p:sldId id="405" r:id="rId19"/>
    <p:sldId id="406" r:id="rId20"/>
    <p:sldId id="424" r:id="rId21"/>
    <p:sldId id="425" r:id="rId22"/>
    <p:sldId id="407" r:id="rId23"/>
    <p:sldId id="408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16" d="100"/>
          <a:sy n="116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4E9FD-A7EC-4912-A11C-AE53F0BF593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780F5-294C-409B-BDC2-B5DE890B98E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49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18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284D5-72B8-4B39-83ED-92FD2C46763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5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C211AF-D646-453E-9409-5435AD67239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993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699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995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63" Type="http://schemas.openxmlformats.org/officeDocument/2006/relationships/notesSlide" Target="../notesSlides/notesSlide11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5" Type="http://schemas.openxmlformats.org/officeDocument/2006/relationships/tags" Target="../tags/tag214.xml"/><Relationship Id="rId61" Type="http://schemas.openxmlformats.org/officeDocument/2006/relationships/tags" Target="../tags/tag270.xml"/><Relationship Id="rId19" Type="http://schemas.openxmlformats.org/officeDocument/2006/relationships/tags" Target="../tags/tag22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tags" Target="../tags/tag265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59" Type="http://schemas.openxmlformats.org/officeDocument/2006/relationships/tags" Target="../tags/tag268.xml"/><Relationship Id="rId20" Type="http://schemas.openxmlformats.org/officeDocument/2006/relationships/tags" Target="../tags/tag229.x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tags" Target="../tags/tag266.xml"/><Relationship Id="rId10" Type="http://schemas.openxmlformats.org/officeDocument/2006/relationships/tags" Target="../tags/tag219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60" Type="http://schemas.openxmlformats.org/officeDocument/2006/relationships/tags" Target="../tags/tag269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9" Type="http://schemas.openxmlformats.org/officeDocument/2006/relationships/tags" Target="../tags/tag299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tags" Target="../tags/tag323.xml"/><Relationship Id="rId58" Type="http://schemas.openxmlformats.org/officeDocument/2006/relationships/tags" Target="../tags/tag328.xml"/><Relationship Id="rId5" Type="http://schemas.openxmlformats.org/officeDocument/2006/relationships/tags" Target="../tags/tag275.xml"/><Relationship Id="rId61" Type="http://schemas.openxmlformats.org/officeDocument/2006/relationships/tags" Target="../tags/tag331.xml"/><Relationship Id="rId19" Type="http://schemas.openxmlformats.org/officeDocument/2006/relationships/tags" Target="../tags/tag28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56" Type="http://schemas.openxmlformats.org/officeDocument/2006/relationships/tags" Target="../tags/tag326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59" Type="http://schemas.openxmlformats.org/officeDocument/2006/relationships/tags" Target="../tags/tag329.xml"/><Relationship Id="rId20" Type="http://schemas.openxmlformats.org/officeDocument/2006/relationships/tags" Target="../tags/tag290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tags" Target="../tags/tag327.xml"/><Relationship Id="rId10" Type="http://schemas.openxmlformats.org/officeDocument/2006/relationships/tags" Target="../tags/tag280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60" Type="http://schemas.openxmlformats.org/officeDocument/2006/relationships/tags" Target="../tags/tag330.xml"/><Relationship Id="rId4" Type="http://schemas.openxmlformats.org/officeDocument/2006/relationships/tags" Target="../tags/tag274.xml"/><Relationship Id="rId9" Type="http://schemas.openxmlformats.org/officeDocument/2006/relationships/tags" Target="../tags/tag2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33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tags" Target="../tags/tag385.xml"/><Relationship Id="rId21" Type="http://schemas.openxmlformats.org/officeDocument/2006/relationships/tags" Target="../tags/tag367.xml"/><Relationship Id="rId34" Type="http://schemas.openxmlformats.org/officeDocument/2006/relationships/tags" Target="../tags/tag380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tags" Target="../tags/tag375.xml"/><Relationship Id="rId41" Type="http://schemas.openxmlformats.org/officeDocument/2006/relationships/tags" Target="../tags/tag387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tags" Target="../tags/tag383.xml"/><Relationship Id="rId40" Type="http://schemas.openxmlformats.org/officeDocument/2006/relationships/tags" Target="../tags/tag386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tags" Target="../tags/tag382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tags" Target="../tags/tag381.xml"/><Relationship Id="rId43" Type="http://schemas.openxmlformats.org/officeDocument/2006/relationships/notesSlide" Target="../notesSlides/notesSlide14.xml"/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tags" Target="../tags/tag379.xml"/><Relationship Id="rId38" Type="http://schemas.openxmlformats.org/officeDocument/2006/relationships/tags" Target="../tags/tag38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9" Type="http://schemas.openxmlformats.org/officeDocument/2006/relationships/tags" Target="../tags/tag426.xml"/><Relationship Id="rId21" Type="http://schemas.openxmlformats.org/officeDocument/2006/relationships/tags" Target="../tags/tag408.xml"/><Relationship Id="rId34" Type="http://schemas.openxmlformats.org/officeDocument/2006/relationships/tags" Target="../tags/tag421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tags" Target="../tags/tag416.xml"/><Relationship Id="rId41" Type="http://schemas.openxmlformats.org/officeDocument/2006/relationships/tags" Target="../tags/tag428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32" Type="http://schemas.openxmlformats.org/officeDocument/2006/relationships/tags" Target="../tags/tag419.xml"/><Relationship Id="rId37" Type="http://schemas.openxmlformats.org/officeDocument/2006/relationships/tags" Target="../tags/tag424.xml"/><Relationship Id="rId40" Type="http://schemas.openxmlformats.org/officeDocument/2006/relationships/tags" Target="../tags/tag427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tags" Target="../tags/tag423.xml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tags" Target="../tags/tag418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43" Type="http://schemas.openxmlformats.org/officeDocument/2006/relationships/notesSlide" Target="../notesSlides/notesSlide15.xml"/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tags" Target="../tags/tag420.xml"/><Relationship Id="rId38" Type="http://schemas.openxmlformats.org/officeDocument/2006/relationships/tags" Target="../tags/tag42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tags" Target="../tags/tag469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notesSlide" Target="../notesSlides/notesSlide16.xml"/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4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0" Type="http://schemas.openxmlformats.org/officeDocument/2006/relationships/tags" Target="../tags/tag48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8" Type="http://schemas.openxmlformats.org/officeDocument/2006/relationships/tags" Target="../tags/tag17.xml"/><Relationship Id="rId3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5" Type="http://schemas.openxmlformats.org/officeDocument/2006/relationships/tags" Target="../tags/tag92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notesSlide" Target="../notesSlides/notesSlide8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5" Type="http://schemas.openxmlformats.org/officeDocument/2006/relationships/tags" Target="../tags/tag152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notesSlide" Target="../notesSlides/notesSlide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CSE 417</a:t>
            </a:r>
            <a:br>
              <a:rPr lang="en-US" altLang="en-US" dirty="0" smtClean="0"/>
            </a:br>
            <a:r>
              <a:rPr lang="en-US" altLang="en-US" dirty="0" smtClean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Lecture 23</a:t>
            </a:r>
          </a:p>
          <a:p>
            <a:pPr eaLnBrk="1" hangingPunct="1"/>
            <a:r>
              <a:rPr lang="en-US" altLang="en-US" dirty="0" smtClean="0"/>
              <a:t>Winter 2020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Network Flow,  Part 2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9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umbing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66" y="0"/>
            <a:ext cx="2131153" cy="1596626"/>
          </a:xfrm>
          <a:prstGeom prst="rect">
            <a:avLst/>
          </a:prstGeom>
          <a:noFill/>
        </p:spPr>
      </p:pic>
      <p:pic>
        <p:nvPicPr>
          <p:cNvPr id="1026" name="Picture 2" descr="Image result for sewer p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8" y="1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9" y="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Flow(S,T) &lt;= Cap(S,T)</a:t>
            </a:r>
          </a:p>
        </p:txBody>
      </p:sp>
    </p:spTree>
    <p:extLst>
      <p:ext uri="{BB962C8B-B14F-4D97-AF65-F5344CB8AC3E}">
        <p14:creationId xmlns:p14="http://schemas.microsoft.com/office/powerpoint/2010/main" val="31994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7006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1344706" y="2115671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670" y="6161220"/>
            <a:ext cx="762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Cap(S,T) = 95,           Flow(S,T) = 80 – 15 = 65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0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1950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8838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4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05163" y="25939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37322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724400" y="37322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27463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425" y="42640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78425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7563" y="41878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69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30046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6: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6: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607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10: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34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7:</a:t>
            </a:r>
            <a:r>
              <a:rPr lang="en-US" altLang="en-US" b="1" dirty="0" smtClean="0">
                <a:solidFill>
                  <a:srgbClr val="FF0000"/>
                </a:solidFill>
              </a:rPr>
              <a:t>6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3: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87783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5: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51516" y="366334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3: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6: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1069" y="4187950"/>
            <a:ext cx="64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2:</a:t>
            </a:r>
            <a:r>
              <a:rPr lang="en-US" altLang="en-US" b="1" dirty="0" smtClean="0">
                <a:solidFill>
                  <a:srgbClr val="FF0000"/>
                </a:solidFill>
              </a:rPr>
              <a:t>2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22630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4:</a:t>
            </a:r>
            <a:r>
              <a:rPr lang="en-US" altLang="en-US" b="1" dirty="0" smtClean="0">
                <a:solidFill>
                  <a:srgbClr val="FF0000"/>
                </a:solidFill>
              </a:rPr>
              <a:t>4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5:</a:t>
            </a:r>
            <a:r>
              <a:rPr lang="en-US" altLang="en-US" b="1" dirty="0" smtClean="0">
                <a:solidFill>
                  <a:srgbClr val="FF0000"/>
                </a:solidFill>
              </a:rPr>
              <a:t>4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82740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8: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4: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44315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There exists a flow which has the same value of the minimum cut</a:t>
            </a:r>
          </a:p>
          <a:p>
            <a:pPr eaLnBrk="1" hangingPunct="1"/>
            <a:r>
              <a:rPr lang="en-US" altLang="en-US" sz="2800" smtClean="0"/>
              <a:t>Proof: Consider a flow where the residual graph has no s-t path with positive capacity</a:t>
            </a:r>
          </a:p>
          <a:p>
            <a:pPr eaLnBrk="1" hangingPunct="1"/>
            <a:r>
              <a:rPr lang="en-US" altLang="en-US" sz="2800" smtClean="0"/>
              <a:t>Let S be the set of vertices in G</a:t>
            </a:r>
            <a:r>
              <a:rPr lang="en-US" altLang="en-US" sz="2800" baseline="-25000" smtClean="0"/>
              <a:t>R</a:t>
            </a:r>
            <a:r>
              <a:rPr lang="en-US" altLang="en-US" sz="2800" smtClean="0"/>
              <a:t> reachable from s with paths of positive capacity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9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03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Let S be the set of vertices in G</a:t>
            </a:r>
            <a:r>
              <a:rPr lang="en-US" altLang="en-US" sz="3200" baseline="-25000" smtClean="0"/>
              <a:t>R</a:t>
            </a:r>
            <a:r>
              <a:rPr lang="en-US" altLang="en-US" sz="3200" smtClean="0"/>
              <a:t> reachable from s with paths of positive capacity</a:t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1741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6827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8425" y="16081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11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741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9963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u</a:t>
            </a:r>
          </a:p>
        </p:txBody>
      </p:sp>
      <p:sp>
        <p:nvSpPr>
          <p:cNvPr id="1741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825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</a:t>
            </a:r>
          </a:p>
        </p:txBody>
      </p:sp>
      <p:sp>
        <p:nvSpPr>
          <p:cNvPr id="17417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6975" y="2517775"/>
            <a:ext cx="159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2313" y="2897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9063" y="2822575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</a:t>
            </a:r>
          </a:p>
        </p:txBody>
      </p:sp>
      <p:sp>
        <p:nvSpPr>
          <p:cNvPr id="17420" name="Text Box 1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3656013"/>
            <a:ext cx="3187700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0 in G</a:t>
            </a:r>
            <a:r>
              <a:rPr lang="en-US" altLang="en-US" sz="2000" baseline="-25000">
                <a:solidFill>
                  <a:srgbClr val="FF0000"/>
                </a:solidFill>
              </a:rPr>
              <a:t>R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 Flow(u,v) in 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Flow(v,u) = 0 in G</a:t>
            </a:r>
          </a:p>
        </p:txBody>
      </p:sp>
      <p:sp>
        <p:nvSpPr>
          <p:cNvPr id="17421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743575"/>
            <a:ext cx="652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What can we say about the flows and capacity </a:t>
            </a:r>
          </a:p>
          <a:p>
            <a:pPr eaLnBrk="1" hangingPunct="1"/>
            <a:r>
              <a:rPr lang="en-US" altLang="en-US" sz="2400"/>
              <a:t>between u and v?</a:t>
            </a:r>
          </a:p>
        </p:txBody>
      </p:sp>
    </p:spTree>
    <p:extLst>
      <p:ext uri="{BB962C8B-B14F-4D97-AF65-F5344CB8AC3E}">
        <p14:creationId xmlns:p14="http://schemas.microsoft.com/office/powerpoint/2010/main" val="14437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Ford-Fulkerson algorithm finds a flow where the residual graph is disconnected, hence FF finds a maximum flow.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we want to find a minimum cut, we begin by looking for a maximum flow.</a:t>
            </a:r>
          </a:p>
        </p:txBody>
      </p:sp>
    </p:spTree>
    <p:extLst>
      <p:ext uri="{BB962C8B-B14F-4D97-AF65-F5344CB8AC3E}">
        <p14:creationId xmlns:p14="http://schemas.microsoft.com/office/powerpoint/2010/main" val="298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altLang="en-US" strike="sngStrike" dirty="0" smtClean="0"/>
              <a:t>Network flow definitions</a:t>
            </a:r>
          </a:p>
          <a:p>
            <a:pPr eaLnBrk="1" hangingPunct="1"/>
            <a:r>
              <a:rPr lang="en-US" altLang="en-US" strike="sngStrike" dirty="0" smtClean="0"/>
              <a:t>Flow examples</a:t>
            </a:r>
          </a:p>
          <a:p>
            <a:pPr eaLnBrk="1" hangingPunct="1"/>
            <a:r>
              <a:rPr lang="en-US" altLang="en-US" strike="sngStrike" dirty="0" smtClean="0"/>
              <a:t>Augmenting Paths</a:t>
            </a:r>
          </a:p>
          <a:p>
            <a:pPr eaLnBrk="1" hangingPunct="1"/>
            <a:r>
              <a:rPr lang="en-US" altLang="en-US" strike="sngStrike" dirty="0" smtClean="0"/>
              <a:t>Residual Graph</a:t>
            </a:r>
          </a:p>
          <a:p>
            <a:pPr eaLnBrk="1" hangingPunct="1"/>
            <a:r>
              <a:rPr lang="en-US" altLang="en-US" dirty="0" smtClean="0"/>
              <a:t>Ford Fulkerson Algorithm</a:t>
            </a:r>
          </a:p>
          <a:p>
            <a:pPr eaLnBrk="1" hangingPunct="1"/>
            <a:r>
              <a:rPr lang="en-US" altLang="en-US" dirty="0" smtClean="0"/>
              <a:t>Cuts</a:t>
            </a:r>
          </a:p>
          <a:p>
            <a:pPr eaLnBrk="1" hangingPunct="1"/>
            <a:r>
              <a:rPr lang="en-US" altLang="en-US" dirty="0" err="1" smtClean="0"/>
              <a:t>Maxflow-MinCut</a:t>
            </a:r>
            <a:r>
              <a:rPr lang="en-US" altLang="en-US" dirty="0" smtClean="0"/>
              <a:t> Theorem</a:t>
            </a:r>
          </a:p>
          <a:p>
            <a:pPr eaLnBrk="1" hangingPunct="1"/>
            <a:r>
              <a:rPr lang="en-US" altLang="en-US" dirty="0" smtClean="0"/>
              <a:t>Simple applications of Max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Ford / Fulkerson studied network flow in the context of the Soviet Rail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90" y="2594155"/>
            <a:ext cx="5616230" cy="4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Fulkerson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per phase   X    number of phases</a:t>
            </a:r>
          </a:p>
          <a:p>
            <a:endParaRPr lang="en-US" dirty="0"/>
          </a:p>
          <a:p>
            <a:r>
              <a:rPr lang="en-US" dirty="0" smtClean="0"/>
              <a:t>Phases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apacity leaving source: C</a:t>
            </a:r>
          </a:p>
          <a:p>
            <a:pPr lvl="1"/>
            <a:r>
              <a:rPr lang="en-US" dirty="0" smtClean="0"/>
              <a:t>Add at least one unit per phase</a:t>
            </a:r>
          </a:p>
          <a:p>
            <a:r>
              <a:rPr lang="en-US" dirty="0" smtClean="0"/>
              <a:t>Cost per phase</a:t>
            </a:r>
          </a:p>
          <a:p>
            <a:pPr lvl="1"/>
            <a:r>
              <a:rPr lang="en-US" dirty="0" smtClean="0"/>
              <a:t>Build residual graph:  O(m)</a:t>
            </a:r>
          </a:p>
          <a:p>
            <a:pPr lvl="1"/>
            <a:r>
              <a:rPr lang="en-US" dirty="0" smtClean="0"/>
              <a:t>Find s-t path in residual:  O(m)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worst case performance of the Ford-Fulkerson algorithm is horrible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7487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the maximum capacity augmenting path</a:t>
            </a:r>
          </a:p>
          <a:p>
            <a:pPr lvl="1" eaLnBrk="1" hangingPunct="1"/>
            <a:r>
              <a:rPr lang="en-US" altLang="en-US" smtClean="0"/>
              <a:t>O(m</a:t>
            </a:r>
            <a:r>
              <a:rPr lang="en-US" altLang="en-US" baseline="30000" smtClean="0"/>
              <a:t>2</a:t>
            </a:r>
            <a:r>
              <a:rPr lang="en-US" altLang="en-US" smtClean="0"/>
              <a:t>log(C)) time algorithm for network flow</a:t>
            </a:r>
          </a:p>
          <a:p>
            <a:pPr eaLnBrk="1" hangingPunct="1"/>
            <a:r>
              <a:rPr lang="en-US" altLang="en-US" smtClean="0"/>
              <a:t>Find the shortest augmenting path</a:t>
            </a:r>
          </a:p>
          <a:p>
            <a:pPr lvl="1" eaLnBrk="1" hangingPunct="1"/>
            <a:r>
              <a:rPr lang="en-US" altLang="en-US" smtClean="0"/>
              <a:t>O(m</a:t>
            </a:r>
            <a:r>
              <a:rPr lang="en-US" altLang="en-US" baseline="30000" smtClean="0"/>
              <a:t>2</a:t>
            </a:r>
            <a:r>
              <a:rPr lang="en-US" altLang="en-US" smtClean="0"/>
              <a:t>n) time algorithm for network flow</a:t>
            </a:r>
          </a:p>
          <a:p>
            <a:pPr eaLnBrk="1" hangingPunct="1"/>
            <a:r>
              <a:rPr lang="en-US" altLang="en-US" smtClean="0"/>
              <a:t>Find a blocking flow in the residual graph</a:t>
            </a:r>
          </a:p>
          <a:p>
            <a:pPr lvl="1" eaLnBrk="1" hangingPunct="1"/>
            <a:r>
              <a:rPr lang="en-US" altLang="en-US" smtClean="0"/>
              <a:t>O(mnlog n) time algorithm for network flow</a:t>
            </a:r>
          </a:p>
        </p:txBody>
      </p:sp>
    </p:spTree>
    <p:extLst>
      <p:ext uri="{BB962C8B-B14F-4D97-AF65-F5344CB8AC3E}">
        <p14:creationId xmlns:p14="http://schemas.microsoft.com/office/powerpoint/2010/main" val="18993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Flowgraph:  Directed graph with distinguished vertices s (source) and t (sink)</a:t>
            </a:r>
          </a:p>
          <a:p>
            <a:pPr eaLnBrk="1" hangingPunct="1"/>
            <a:r>
              <a:rPr lang="en-US" altLang="en-US" sz="2800"/>
              <a:t>Capacities on the edges,  c(e) &gt;= 0</a:t>
            </a:r>
          </a:p>
          <a:p>
            <a:pPr eaLnBrk="1" hangingPunct="1"/>
            <a:r>
              <a:rPr lang="en-US" altLang="en-US" sz="2800"/>
              <a:t>Problem,  assign flows f(e) to the edges such that:</a:t>
            </a:r>
          </a:p>
          <a:p>
            <a:pPr lvl="1" eaLnBrk="1" hangingPunct="1"/>
            <a:r>
              <a:rPr lang="en-US" altLang="en-US" sz="2400"/>
              <a:t>0 &lt;= f(e) &lt;= c(e)</a:t>
            </a:r>
          </a:p>
          <a:p>
            <a:pPr lvl="1" eaLnBrk="1" hangingPunct="1"/>
            <a:r>
              <a:rPr lang="en-US" altLang="en-US" sz="2400"/>
              <a:t>Flow is conserved at vertices other than s and t</a:t>
            </a:r>
          </a:p>
          <a:p>
            <a:pPr lvl="2" eaLnBrk="1" hangingPunct="1"/>
            <a:r>
              <a:rPr lang="en-US" altLang="en-US" sz="2000"/>
              <a:t>Flow conservation: flow going into a vertex equals the flow going out</a:t>
            </a:r>
          </a:p>
          <a:p>
            <a:pPr lvl="1" eaLnBrk="1" hangingPunct="1"/>
            <a:r>
              <a:rPr lang="en-US" altLang="en-US" sz="2400"/>
              <a:t>The flow leaving the source is a large as possible</a:t>
            </a:r>
          </a:p>
          <a:p>
            <a:pPr eaLnBrk="1" hangingPunct="1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59976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2208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Flow graph showing the remaining capacity</a:t>
            </a:r>
          </a:p>
          <a:p>
            <a:pPr eaLnBrk="1" hangingPunct="1"/>
            <a:r>
              <a:rPr lang="en-US" altLang="en-US" dirty="0"/>
              <a:t>Flow 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15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17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29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35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36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37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82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Augmenting </a:t>
            </a:r>
            <a:r>
              <a:rPr lang="en-US" altLang="en-US" dirty="0" smtClean="0"/>
              <a:t>path in residual graph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Vertices v</a:t>
            </a:r>
            <a:r>
              <a:rPr lang="en-US" altLang="en-US" baseline="-25000" dirty="0"/>
              <a:t>1</a:t>
            </a:r>
            <a:r>
              <a:rPr lang="en-US" altLang="en-US" dirty="0"/>
              <a:t>,v</a:t>
            </a:r>
            <a:r>
              <a:rPr lang="en-US" altLang="en-US" baseline="-25000" dirty="0"/>
              <a:t>2</a:t>
            </a:r>
            <a:r>
              <a:rPr lang="en-US" altLang="en-US" dirty="0"/>
              <a:t>,…,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 = s, 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Possible to add b units of flow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j</a:t>
            </a:r>
            <a:r>
              <a:rPr lang="en-US" altLang="en-US" dirty="0"/>
              <a:t> and v</a:t>
            </a:r>
            <a:r>
              <a:rPr lang="en-US" altLang="en-US" baseline="-25000" dirty="0"/>
              <a:t>j+1</a:t>
            </a:r>
            <a:r>
              <a:rPr lang="en-US" altLang="en-US" dirty="0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2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31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32" name="Oval 3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33" name="Oval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34" name="Oval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35" name="Oval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41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42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43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49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50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51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2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Adding flow along a path in the residual graph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 P be an s-t path in the residual graph with capacity b</a:t>
            </a:r>
          </a:p>
          <a:p>
            <a:pPr eaLnBrk="1" hangingPunct="1"/>
            <a:r>
              <a:rPr lang="en-US" altLang="en-US" dirty="0" smtClean="0"/>
              <a:t>b units of flow can be added along P in the graph G</a:t>
            </a:r>
          </a:p>
          <a:p>
            <a:pPr eaLnBrk="1" hangingPunct="1"/>
            <a:r>
              <a:rPr lang="en-US" altLang="en-US" dirty="0" smtClean="0"/>
              <a:t>Need to show: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dirty="0" smtClean="0"/>
              <a:t>new flow satisfies capacity constraints</a:t>
            </a: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dirty="0" smtClean="0"/>
              <a:t>new flow satisfies conservation constraints </a:t>
            </a: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2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</a:t>
            </a:r>
            <a:r>
              <a:rPr lang="en-US" altLang="en-US" sz="2400" dirty="0" smtClean="0"/>
              <a:t>units of flow </a:t>
            </a:r>
            <a:r>
              <a:rPr lang="en-US" altLang="en-US" sz="2400" dirty="0"/>
              <a:t>along </a:t>
            </a:r>
            <a:r>
              <a:rPr lang="en-US" altLang="en-US" sz="2400" dirty="0" smtClean="0"/>
              <a:t>path P in </a:t>
            </a:r>
            <a:r>
              <a:rPr lang="en-US" altLang="en-US" sz="2400" dirty="0"/>
              <a:t>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</a:t>
            </a:r>
            <a:r>
              <a:rPr lang="en-US" altLang="en-US" dirty="0" smtClean="0"/>
              <a:t>Example I</a:t>
            </a:r>
            <a:endParaRPr lang="en-US" altLang="en-US" dirty="0"/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15</a:t>
            </a:r>
            <a:endParaRPr lang="en-US" altLang="en-US" b="1" dirty="0"/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15</a:t>
            </a:r>
            <a:endParaRPr lang="en-US" altLang="en-US" b="1" dirty="0"/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15</a:t>
            </a:r>
            <a:endParaRPr lang="en-US" altLang="en-US" b="1" dirty="0"/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10</a:t>
            </a:r>
            <a:endParaRPr lang="en-US" altLang="en-US" b="1" dirty="0"/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10</a:t>
            </a:r>
            <a:endParaRPr lang="en-US" altLang="en-US" b="1" dirty="0"/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980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Flow Example II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25</a:t>
            </a:r>
            <a:endParaRPr lang="en-US" altLang="en-US" b="1" dirty="0"/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30</a:t>
            </a:r>
            <a:endParaRPr lang="en-US" altLang="en-US" b="1" dirty="0"/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5</a:t>
            </a:r>
            <a:endParaRPr lang="en-US" altLang="en-US" b="1" dirty="0"/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10</a:t>
            </a:r>
            <a:endParaRPr lang="en-US" altLang="en-US" b="1" dirty="0"/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20</a:t>
            </a:r>
            <a:endParaRPr lang="en-US" altLang="en-US" b="1" dirty="0"/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098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8367</TotalTime>
  <Words>1022</Words>
  <Application>Microsoft Office PowerPoint</Application>
  <PresentationFormat>On-screen Show (4:3)</PresentationFormat>
  <Paragraphs>379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1_Default Design</vt:lpstr>
      <vt:lpstr>CSE 417 Algorithms and Complexity</vt:lpstr>
      <vt:lpstr>Outline</vt:lpstr>
      <vt:lpstr>Network Flow Definitions</vt:lpstr>
      <vt:lpstr>Residual Graph</vt:lpstr>
      <vt:lpstr>Augmenting Path Algorithm</vt:lpstr>
      <vt:lpstr>Adding flow along a path in the residual graph</vt:lpstr>
      <vt:lpstr>Ford-Fulkerson Algorithm (1956)</vt:lpstr>
      <vt:lpstr>Flow Example I</vt:lpstr>
      <vt:lpstr>Flow Example II</vt:lpstr>
      <vt:lpstr>Cuts in a graph</vt:lpstr>
      <vt:lpstr>What is Cap(S,T) and Flow(S,T)</vt:lpstr>
      <vt:lpstr>What is Cap(S,T) and Flow(S,T)</vt:lpstr>
      <vt:lpstr>Minimum value cut</vt:lpstr>
      <vt:lpstr>Find a minimum value cut</vt:lpstr>
      <vt:lpstr>Find a minimum value cut</vt:lpstr>
      <vt:lpstr>Find a minimum value cut</vt:lpstr>
      <vt:lpstr>MaxFlow – MinCut Theorem</vt:lpstr>
      <vt:lpstr>Let S be the set of vertices in GR reachable from s with paths of positive capacity </vt:lpstr>
      <vt:lpstr>Max Flow - Min Cut Theorem</vt:lpstr>
      <vt:lpstr>History </vt:lpstr>
      <vt:lpstr>Ford Fulkerson Runtime</vt:lpstr>
      <vt:lpstr>Performance</vt:lpstr>
      <vt:lpstr>Better methods of finding augmenting paths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98</cp:revision>
  <dcterms:created xsi:type="dcterms:W3CDTF">1601-01-01T00:00:00Z</dcterms:created>
  <dcterms:modified xsi:type="dcterms:W3CDTF">2020-03-03T19:30:36Z</dcterms:modified>
</cp:coreProperties>
</file>