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5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6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256" r:id="rId2"/>
    <p:sldId id="436" r:id="rId3"/>
    <p:sldId id="444" r:id="rId4"/>
    <p:sldId id="445" r:id="rId5"/>
    <p:sldId id="446" r:id="rId6"/>
    <p:sldId id="447" r:id="rId7"/>
    <p:sldId id="414" r:id="rId8"/>
    <p:sldId id="437" r:id="rId9"/>
    <p:sldId id="442" r:id="rId10"/>
    <p:sldId id="443" r:id="rId11"/>
    <p:sldId id="448" r:id="rId12"/>
    <p:sldId id="415" r:id="rId13"/>
    <p:sldId id="416" r:id="rId14"/>
    <p:sldId id="417" r:id="rId15"/>
    <p:sldId id="418" r:id="rId16"/>
    <p:sldId id="419" r:id="rId17"/>
    <p:sldId id="420" r:id="rId18"/>
    <p:sldId id="452" r:id="rId19"/>
    <p:sldId id="421" r:id="rId20"/>
    <p:sldId id="449" r:id="rId21"/>
    <p:sldId id="423" r:id="rId22"/>
    <p:sldId id="451" r:id="rId23"/>
    <p:sldId id="424" r:id="rId24"/>
  </p:sldIdLst>
  <p:sldSz cx="9144000" cy="6858000" type="screen4x3"/>
  <p:notesSz cx="7315200" cy="96012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9900"/>
    <a:srgbClr val="FF0066"/>
    <a:srgbClr val="66FF66"/>
    <a:srgbClr val="FFFF99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86475" autoAdjust="0"/>
  </p:normalViewPr>
  <p:slideViewPr>
    <p:cSldViewPr>
      <p:cViewPr varScale="1">
        <p:scale>
          <a:sx n="106" d="100"/>
          <a:sy n="106" d="100"/>
        </p:scale>
        <p:origin x="11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A75E96A-3C78-4023-BC1B-EEC0A1A7B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49491B-4F4F-4D5C-9A7E-8501A1075B1B}" type="datetimeFigureOut">
              <a:rPr lang="en-US"/>
              <a:pPr>
                <a:defRPr/>
              </a:pPr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8844FD-279B-4DAE-B01B-4F59DBAB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1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DE73A3-77F2-4CCD-8089-F7418EDB5A5B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6532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5ECE53-4F44-47B8-8A39-A701AB3BBBF8}" type="slidenum">
              <a:rPr lang="en-US" altLang="en-US" sz="1200" smtClean="0"/>
              <a:pPr eaLnBrk="1" hangingPunct="1"/>
              <a:t>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603077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164113-103E-49D7-A81F-E994C003F41F}" type="slidenum">
              <a:rPr lang="en-US" altLang="en-US" sz="1200" smtClean="0"/>
              <a:pPr eaLnBrk="1" hangingPunct="1"/>
              <a:t>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016438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70E7FE-EF11-4790-A58C-2C19B7D7FD9B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897526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0708B3-4FB4-4FC6-AC06-B2EE3DFD6E76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949876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549747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7057-270E-4A7E-91BE-8F83FCB0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EA82F-F1C8-4139-9B37-BD69D38F9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E8DA-45B7-45A9-ABCC-612B12D1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00C5-C3E3-4566-ADF0-3B3B20F8C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9BBE-C362-43E2-B75E-EB6882271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8370-03CE-4061-8A92-47B53A4BA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E81F-2978-4E37-A89C-03507705E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7F80-2A86-4FAE-8013-BED2FF160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67DAE-8F20-49FA-ABAD-7BF780B23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4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17DEF-5A92-4BD8-9A2E-70D157FE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15CE-92CC-4D71-B680-AB6714567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B5DB5E-1AD6-4409-9DAE-601E8DFB4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17" Type="http://schemas.openxmlformats.org/officeDocument/2006/relationships/tags" Target="../tags/tag165.xml"/><Relationship Id="rId21" Type="http://schemas.openxmlformats.org/officeDocument/2006/relationships/tags" Target="../tags/tag69.xml"/><Relationship Id="rId42" Type="http://schemas.openxmlformats.org/officeDocument/2006/relationships/tags" Target="../tags/tag90.xml"/><Relationship Id="rId63" Type="http://schemas.openxmlformats.org/officeDocument/2006/relationships/tags" Target="../tags/tag111.xml"/><Relationship Id="rId84" Type="http://schemas.openxmlformats.org/officeDocument/2006/relationships/tags" Target="../tags/tag132.xml"/><Relationship Id="rId138" Type="http://schemas.openxmlformats.org/officeDocument/2006/relationships/tags" Target="../tags/tag186.xml"/><Relationship Id="rId159" Type="http://schemas.openxmlformats.org/officeDocument/2006/relationships/tags" Target="../tags/tag207.xml"/><Relationship Id="rId170" Type="http://schemas.openxmlformats.org/officeDocument/2006/relationships/tags" Target="../tags/tag218.xml"/><Relationship Id="rId191" Type="http://schemas.openxmlformats.org/officeDocument/2006/relationships/tags" Target="../tags/tag239.xml"/><Relationship Id="rId205" Type="http://schemas.openxmlformats.org/officeDocument/2006/relationships/tags" Target="../tags/tag253.xml"/><Relationship Id="rId107" Type="http://schemas.openxmlformats.org/officeDocument/2006/relationships/tags" Target="../tags/tag155.xml"/><Relationship Id="rId11" Type="http://schemas.openxmlformats.org/officeDocument/2006/relationships/tags" Target="../tags/tag59.xml"/><Relationship Id="rId32" Type="http://schemas.openxmlformats.org/officeDocument/2006/relationships/tags" Target="../tags/tag80.xml"/><Relationship Id="rId53" Type="http://schemas.openxmlformats.org/officeDocument/2006/relationships/tags" Target="../tags/tag101.xml"/><Relationship Id="rId74" Type="http://schemas.openxmlformats.org/officeDocument/2006/relationships/tags" Target="../tags/tag122.xml"/><Relationship Id="rId128" Type="http://schemas.openxmlformats.org/officeDocument/2006/relationships/tags" Target="../tags/tag176.xml"/><Relationship Id="rId149" Type="http://schemas.openxmlformats.org/officeDocument/2006/relationships/tags" Target="../tags/tag197.xml"/><Relationship Id="rId5" Type="http://schemas.openxmlformats.org/officeDocument/2006/relationships/tags" Target="../tags/tag53.xml"/><Relationship Id="rId95" Type="http://schemas.openxmlformats.org/officeDocument/2006/relationships/tags" Target="../tags/tag143.xml"/><Relationship Id="rId160" Type="http://schemas.openxmlformats.org/officeDocument/2006/relationships/tags" Target="../tags/tag208.xml"/><Relationship Id="rId181" Type="http://schemas.openxmlformats.org/officeDocument/2006/relationships/tags" Target="../tags/tag229.xml"/><Relationship Id="rId22" Type="http://schemas.openxmlformats.org/officeDocument/2006/relationships/tags" Target="../tags/tag70.xml"/><Relationship Id="rId43" Type="http://schemas.openxmlformats.org/officeDocument/2006/relationships/tags" Target="../tags/tag91.xml"/><Relationship Id="rId64" Type="http://schemas.openxmlformats.org/officeDocument/2006/relationships/tags" Target="../tags/tag112.xml"/><Relationship Id="rId118" Type="http://schemas.openxmlformats.org/officeDocument/2006/relationships/tags" Target="../tags/tag166.xml"/><Relationship Id="rId139" Type="http://schemas.openxmlformats.org/officeDocument/2006/relationships/tags" Target="../tags/tag187.xml"/><Relationship Id="rId85" Type="http://schemas.openxmlformats.org/officeDocument/2006/relationships/tags" Target="../tags/tag133.xml"/><Relationship Id="rId150" Type="http://schemas.openxmlformats.org/officeDocument/2006/relationships/tags" Target="../tags/tag198.xml"/><Relationship Id="rId171" Type="http://schemas.openxmlformats.org/officeDocument/2006/relationships/tags" Target="../tags/tag219.xml"/><Relationship Id="rId192" Type="http://schemas.openxmlformats.org/officeDocument/2006/relationships/tags" Target="../tags/tag240.xml"/><Relationship Id="rId206" Type="http://schemas.openxmlformats.org/officeDocument/2006/relationships/tags" Target="../tags/tag254.xml"/><Relationship Id="rId12" Type="http://schemas.openxmlformats.org/officeDocument/2006/relationships/tags" Target="../tags/tag60.xml"/><Relationship Id="rId33" Type="http://schemas.openxmlformats.org/officeDocument/2006/relationships/tags" Target="../tags/tag81.xml"/><Relationship Id="rId108" Type="http://schemas.openxmlformats.org/officeDocument/2006/relationships/tags" Target="../tags/tag156.xml"/><Relationship Id="rId129" Type="http://schemas.openxmlformats.org/officeDocument/2006/relationships/tags" Target="../tags/tag177.xml"/><Relationship Id="rId54" Type="http://schemas.openxmlformats.org/officeDocument/2006/relationships/tags" Target="../tags/tag102.xml"/><Relationship Id="rId75" Type="http://schemas.openxmlformats.org/officeDocument/2006/relationships/tags" Target="../tags/tag123.xml"/><Relationship Id="rId96" Type="http://schemas.openxmlformats.org/officeDocument/2006/relationships/tags" Target="../tags/tag144.xml"/><Relationship Id="rId140" Type="http://schemas.openxmlformats.org/officeDocument/2006/relationships/tags" Target="../tags/tag188.xml"/><Relationship Id="rId161" Type="http://schemas.openxmlformats.org/officeDocument/2006/relationships/tags" Target="../tags/tag209.xml"/><Relationship Id="rId182" Type="http://schemas.openxmlformats.org/officeDocument/2006/relationships/tags" Target="../tags/tag230.xml"/><Relationship Id="rId6" Type="http://schemas.openxmlformats.org/officeDocument/2006/relationships/tags" Target="../tags/tag54.xml"/><Relationship Id="rId23" Type="http://schemas.openxmlformats.org/officeDocument/2006/relationships/tags" Target="../tags/tag71.xml"/><Relationship Id="rId119" Type="http://schemas.openxmlformats.org/officeDocument/2006/relationships/tags" Target="../tags/tag167.xml"/><Relationship Id="rId44" Type="http://schemas.openxmlformats.org/officeDocument/2006/relationships/tags" Target="../tags/tag92.xml"/><Relationship Id="rId65" Type="http://schemas.openxmlformats.org/officeDocument/2006/relationships/tags" Target="../tags/tag113.xml"/><Relationship Id="rId86" Type="http://schemas.openxmlformats.org/officeDocument/2006/relationships/tags" Target="../tags/tag134.xml"/><Relationship Id="rId130" Type="http://schemas.openxmlformats.org/officeDocument/2006/relationships/tags" Target="../tags/tag178.xml"/><Relationship Id="rId151" Type="http://schemas.openxmlformats.org/officeDocument/2006/relationships/tags" Target="../tags/tag199.xml"/><Relationship Id="rId172" Type="http://schemas.openxmlformats.org/officeDocument/2006/relationships/tags" Target="../tags/tag220.xml"/><Relationship Id="rId193" Type="http://schemas.openxmlformats.org/officeDocument/2006/relationships/tags" Target="../tags/tag241.xml"/><Relationship Id="rId207" Type="http://schemas.openxmlformats.org/officeDocument/2006/relationships/slideLayout" Target="../slideLayouts/slideLayout2.xml"/><Relationship Id="rId13" Type="http://schemas.openxmlformats.org/officeDocument/2006/relationships/tags" Target="../tags/tag61.xml"/><Relationship Id="rId109" Type="http://schemas.openxmlformats.org/officeDocument/2006/relationships/tags" Target="../tags/tag157.xml"/><Relationship Id="rId34" Type="http://schemas.openxmlformats.org/officeDocument/2006/relationships/tags" Target="../tags/tag82.xml"/><Relationship Id="rId55" Type="http://schemas.openxmlformats.org/officeDocument/2006/relationships/tags" Target="../tags/tag103.xml"/><Relationship Id="rId76" Type="http://schemas.openxmlformats.org/officeDocument/2006/relationships/tags" Target="../tags/tag124.xml"/><Relationship Id="rId97" Type="http://schemas.openxmlformats.org/officeDocument/2006/relationships/tags" Target="../tags/tag145.xml"/><Relationship Id="rId120" Type="http://schemas.openxmlformats.org/officeDocument/2006/relationships/tags" Target="../tags/tag168.xml"/><Relationship Id="rId141" Type="http://schemas.openxmlformats.org/officeDocument/2006/relationships/tags" Target="../tags/tag189.xml"/><Relationship Id="rId7" Type="http://schemas.openxmlformats.org/officeDocument/2006/relationships/tags" Target="../tags/tag55.xml"/><Relationship Id="rId162" Type="http://schemas.openxmlformats.org/officeDocument/2006/relationships/tags" Target="../tags/tag210.xml"/><Relationship Id="rId183" Type="http://schemas.openxmlformats.org/officeDocument/2006/relationships/tags" Target="../tags/tag231.xml"/><Relationship Id="rId24" Type="http://schemas.openxmlformats.org/officeDocument/2006/relationships/tags" Target="../tags/tag72.xml"/><Relationship Id="rId40" Type="http://schemas.openxmlformats.org/officeDocument/2006/relationships/tags" Target="../tags/tag88.xml"/><Relationship Id="rId45" Type="http://schemas.openxmlformats.org/officeDocument/2006/relationships/tags" Target="../tags/tag93.xml"/><Relationship Id="rId66" Type="http://schemas.openxmlformats.org/officeDocument/2006/relationships/tags" Target="../tags/tag114.xml"/><Relationship Id="rId87" Type="http://schemas.openxmlformats.org/officeDocument/2006/relationships/tags" Target="../tags/tag135.xml"/><Relationship Id="rId110" Type="http://schemas.openxmlformats.org/officeDocument/2006/relationships/tags" Target="../tags/tag158.xml"/><Relationship Id="rId115" Type="http://schemas.openxmlformats.org/officeDocument/2006/relationships/tags" Target="../tags/tag163.xml"/><Relationship Id="rId131" Type="http://schemas.openxmlformats.org/officeDocument/2006/relationships/tags" Target="../tags/tag179.xml"/><Relationship Id="rId136" Type="http://schemas.openxmlformats.org/officeDocument/2006/relationships/tags" Target="../tags/tag184.xml"/><Relationship Id="rId157" Type="http://schemas.openxmlformats.org/officeDocument/2006/relationships/tags" Target="../tags/tag205.xml"/><Relationship Id="rId178" Type="http://schemas.openxmlformats.org/officeDocument/2006/relationships/tags" Target="../tags/tag226.xml"/><Relationship Id="rId61" Type="http://schemas.openxmlformats.org/officeDocument/2006/relationships/tags" Target="../tags/tag109.xml"/><Relationship Id="rId82" Type="http://schemas.openxmlformats.org/officeDocument/2006/relationships/tags" Target="../tags/tag130.xml"/><Relationship Id="rId152" Type="http://schemas.openxmlformats.org/officeDocument/2006/relationships/tags" Target="../tags/tag200.xml"/><Relationship Id="rId173" Type="http://schemas.openxmlformats.org/officeDocument/2006/relationships/tags" Target="../tags/tag221.xml"/><Relationship Id="rId194" Type="http://schemas.openxmlformats.org/officeDocument/2006/relationships/tags" Target="../tags/tag242.xml"/><Relationship Id="rId199" Type="http://schemas.openxmlformats.org/officeDocument/2006/relationships/tags" Target="../tags/tag247.xml"/><Relationship Id="rId203" Type="http://schemas.openxmlformats.org/officeDocument/2006/relationships/tags" Target="../tags/tag251.xml"/><Relationship Id="rId19" Type="http://schemas.openxmlformats.org/officeDocument/2006/relationships/tags" Target="../tags/tag67.xml"/><Relationship Id="rId14" Type="http://schemas.openxmlformats.org/officeDocument/2006/relationships/tags" Target="../tags/tag62.xml"/><Relationship Id="rId30" Type="http://schemas.openxmlformats.org/officeDocument/2006/relationships/tags" Target="../tags/tag78.xml"/><Relationship Id="rId35" Type="http://schemas.openxmlformats.org/officeDocument/2006/relationships/tags" Target="../tags/tag83.xml"/><Relationship Id="rId56" Type="http://schemas.openxmlformats.org/officeDocument/2006/relationships/tags" Target="../tags/tag104.xml"/><Relationship Id="rId77" Type="http://schemas.openxmlformats.org/officeDocument/2006/relationships/tags" Target="../tags/tag125.xml"/><Relationship Id="rId100" Type="http://schemas.openxmlformats.org/officeDocument/2006/relationships/tags" Target="../tags/tag148.xml"/><Relationship Id="rId105" Type="http://schemas.openxmlformats.org/officeDocument/2006/relationships/tags" Target="../tags/tag153.xml"/><Relationship Id="rId126" Type="http://schemas.openxmlformats.org/officeDocument/2006/relationships/tags" Target="../tags/tag174.xml"/><Relationship Id="rId147" Type="http://schemas.openxmlformats.org/officeDocument/2006/relationships/tags" Target="../tags/tag195.xml"/><Relationship Id="rId168" Type="http://schemas.openxmlformats.org/officeDocument/2006/relationships/tags" Target="../tags/tag216.xml"/><Relationship Id="rId8" Type="http://schemas.openxmlformats.org/officeDocument/2006/relationships/tags" Target="../tags/tag56.xml"/><Relationship Id="rId51" Type="http://schemas.openxmlformats.org/officeDocument/2006/relationships/tags" Target="../tags/tag99.xml"/><Relationship Id="rId72" Type="http://schemas.openxmlformats.org/officeDocument/2006/relationships/tags" Target="../tags/tag120.xml"/><Relationship Id="rId93" Type="http://schemas.openxmlformats.org/officeDocument/2006/relationships/tags" Target="../tags/tag141.xml"/><Relationship Id="rId98" Type="http://schemas.openxmlformats.org/officeDocument/2006/relationships/tags" Target="../tags/tag146.xml"/><Relationship Id="rId121" Type="http://schemas.openxmlformats.org/officeDocument/2006/relationships/tags" Target="../tags/tag169.xml"/><Relationship Id="rId142" Type="http://schemas.openxmlformats.org/officeDocument/2006/relationships/tags" Target="../tags/tag190.xml"/><Relationship Id="rId163" Type="http://schemas.openxmlformats.org/officeDocument/2006/relationships/tags" Target="../tags/tag211.xml"/><Relationship Id="rId184" Type="http://schemas.openxmlformats.org/officeDocument/2006/relationships/tags" Target="../tags/tag232.xml"/><Relationship Id="rId189" Type="http://schemas.openxmlformats.org/officeDocument/2006/relationships/tags" Target="../tags/tag237.xml"/><Relationship Id="rId3" Type="http://schemas.openxmlformats.org/officeDocument/2006/relationships/tags" Target="../tags/tag51.xml"/><Relationship Id="rId25" Type="http://schemas.openxmlformats.org/officeDocument/2006/relationships/tags" Target="../tags/tag73.xml"/><Relationship Id="rId46" Type="http://schemas.openxmlformats.org/officeDocument/2006/relationships/tags" Target="../tags/tag94.xml"/><Relationship Id="rId67" Type="http://schemas.openxmlformats.org/officeDocument/2006/relationships/tags" Target="../tags/tag115.xml"/><Relationship Id="rId116" Type="http://schemas.openxmlformats.org/officeDocument/2006/relationships/tags" Target="../tags/tag164.xml"/><Relationship Id="rId137" Type="http://schemas.openxmlformats.org/officeDocument/2006/relationships/tags" Target="../tags/tag185.xml"/><Relationship Id="rId158" Type="http://schemas.openxmlformats.org/officeDocument/2006/relationships/tags" Target="../tags/tag206.xml"/><Relationship Id="rId20" Type="http://schemas.openxmlformats.org/officeDocument/2006/relationships/tags" Target="../tags/tag68.xml"/><Relationship Id="rId41" Type="http://schemas.openxmlformats.org/officeDocument/2006/relationships/tags" Target="../tags/tag89.xml"/><Relationship Id="rId62" Type="http://schemas.openxmlformats.org/officeDocument/2006/relationships/tags" Target="../tags/tag110.xml"/><Relationship Id="rId83" Type="http://schemas.openxmlformats.org/officeDocument/2006/relationships/tags" Target="../tags/tag131.xml"/><Relationship Id="rId88" Type="http://schemas.openxmlformats.org/officeDocument/2006/relationships/tags" Target="../tags/tag136.xml"/><Relationship Id="rId111" Type="http://schemas.openxmlformats.org/officeDocument/2006/relationships/tags" Target="../tags/tag159.xml"/><Relationship Id="rId132" Type="http://schemas.openxmlformats.org/officeDocument/2006/relationships/tags" Target="../tags/tag180.xml"/><Relationship Id="rId153" Type="http://schemas.openxmlformats.org/officeDocument/2006/relationships/tags" Target="../tags/tag201.xml"/><Relationship Id="rId174" Type="http://schemas.openxmlformats.org/officeDocument/2006/relationships/tags" Target="../tags/tag222.xml"/><Relationship Id="rId179" Type="http://schemas.openxmlformats.org/officeDocument/2006/relationships/tags" Target="../tags/tag227.xml"/><Relationship Id="rId195" Type="http://schemas.openxmlformats.org/officeDocument/2006/relationships/tags" Target="../tags/tag243.xml"/><Relationship Id="rId190" Type="http://schemas.openxmlformats.org/officeDocument/2006/relationships/tags" Target="../tags/tag238.xml"/><Relationship Id="rId204" Type="http://schemas.openxmlformats.org/officeDocument/2006/relationships/tags" Target="../tags/tag252.xml"/><Relationship Id="rId15" Type="http://schemas.openxmlformats.org/officeDocument/2006/relationships/tags" Target="../tags/tag63.xml"/><Relationship Id="rId36" Type="http://schemas.openxmlformats.org/officeDocument/2006/relationships/tags" Target="../tags/tag84.xml"/><Relationship Id="rId57" Type="http://schemas.openxmlformats.org/officeDocument/2006/relationships/tags" Target="../tags/tag105.xml"/><Relationship Id="rId106" Type="http://schemas.openxmlformats.org/officeDocument/2006/relationships/tags" Target="../tags/tag154.xml"/><Relationship Id="rId127" Type="http://schemas.openxmlformats.org/officeDocument/2006/relationships/tags" Target="../tags/tag175.xml"/><Relationship Id="rId10" Type="http://schemas.openxmlformats.org/officeDocument/2006/relationships/tags" Target="../tags/tag58.xml"/><Relationship Id="rId31" Type="http://schemas.openxmlformats.org/officeDocument/2006/relationships/tags" Target="../tags/tag79.xml"/><Relationship Id="rId52" Type="http://schemas.openxmlformats.org/officeDocument/2006/relationships/tags" Target="../tags/tag100.xml"/><Relationship Id="rId73" Type="http://schemas.openxmlformats.org/officeDocument/2006/relationships/tags" Target="../tags/tag121.xml"/><Relationship Id="rId78" Type="http://schemas.openxmlformats.org/officeDocument/2006/relationships/tags" Target="../tags/tag126.xml"/><Relationship Id="rId94" Type="http://schemas.openxmlformats.org/officeDocument/2006/relationships/tags" Target="../tags/tag142.xml"/><Relationship Id="rId99" Type="http://schemas.openxmlformats.org/officeDocument/2006/relationships/tags" Target="../tags/tag147.xml"/><Relationship Id="rId101" Type="http://schemas.openxmlformats.org/officeDocument/2006/relationships/tags" Target="../tags/tag149.xml"/><Relationship Id="rId122" Type="http://schemas.openxmlformats.org/officeDocument/2006/relationships/tags" Target="../tags/tag170.xml"/><Relationship Id="rId143" Type="http://schemas.openxmlformats.org/officeDocument/2006/relationships/tags" Target="../tags/tag191.xml"/><Relationship Id="rId148" Type="http://schemas.openxmlformats.org/officeDocument/2006/relationships/tags" Target="../tags/tag196.xml"/><Relationship Id="rId164" Type="http://schemas.openxmlformats.org/officeDocument/2006/relationships/tags" Target="../tags/tag212.xml"/><Relationship Id="rId169" Type="http://schemas.openxmlformats.org/officeDocument/2006/relationships/tags" Target="../tags/tag217.xml"/><Relationship Id="rId185" Type="http://schemas.openxmlformats.org/officeDocument/2006/relationships/tags" Target="../tags/tag233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80" Type="http://schemas.openxmlformats.org/officeDocument/2006/relationships/tags" Target="../tags/tag228.xml"/><Relationship Id="rId26" Type="http://schemas.openxmlformats.org/officeDocument/2006/relationships/tags" Target="../tags/tag74.xml"/><Relationship Id="rId47" Type="http://schemas.openxmlformats.org/officeDocument/2006/relationships/tags" Target="../tags/tag95.xml"/><Relationship Id="rId68" Type="http://schemas.openxmlformats.org/officeDocument/2006/relationships/tags" Target="../tags/tag116.xml"/><Relationship Id="rId89" Type="http://schemas.openxmlformats.org/officeDocument/2006/relationships/tags" Target="../tags/tag137.xml"/><Relationship Id="rId112" Type="http://schemas.openxmlformats.org/officeDocument/2006/relationships/tags" Target="../tags/tag160.xml"/><Relationship Id="rId133" Type="http://schemas.openxmlformats.org/officeDocument/2006/relationships/tags" Target="../tags/tag181.xml"/><Relationship Id="rId154" Type="http://schemas.openxmlformats.org/officeDocument/2006/relationships/tags" Target="../tags/tag202.xml"/><Relationship Id="rId175" Type="http://schemas.openxmlformats.org/officeDocument/2006/relationships/tags" Target="../tags/tag223.xml"/><Relationship Id="rId196" Type="http://schemas.openxmlformats.org/officeDocument/2006/relationships/tags" Target="../tags/tag244.xml"/><Relationship Id="rId200" Type="http://schemas.openxmlformats.org/officeDocument/2006/relationships/tags" Target="../tags/tag248.xml"/><Relationship Id="rId16" Type="http://schemas.openxmlformats.org/officeDocument/2006/relationships/tags" Target="../tags/tag64.xml"/><Relationship Id="rId37" Type="http://schemas.openxmlformats.org/officeDocument/2006/relationships/tags" Target="../tags/tag85.xml"/><Relationship Id="rId58" Type="http://schemas.openxmlformats.org/officeDocument/2006/relationships/tags" Target="../tags/tag106.xml"/><Relationship Id="rId79" Type="http://schemas.openxmlformats.org/officeDocument/2006/relationships/tags" Target="../tags/tag127.xml"/><Relationship Id="rId102" Type="http://schemas.openxmlformats.org/officeDocument/2006/relationships/tags" Target="../tags/tag150.xml"/><Relationship Id="rId123" Type="http://schemas.openxmlformats.org/officeDocument/2006/relationships/tags" Target="../tags/tag171.xml"/><Relationship Id="rId144" Type="http://schemas.openxmlformats.org/officeDocument/2006/relationships/tags" Target="../tags/tag192.xml"/><Relationship Id="rId90" Type="http://schemas.openxmlformats.org/officeDocument/2006/relationships/tags" Target="../tags/tag138.xml"/><Relationship Id="rId165" Type="http://schemas.openxmlformats.org/officeDocument/2006/relationships/tags" Target="../tags/tag213.xml"/><Relationship Id="rId186" Type="http://schemas.openxmlformats.org/officeDocument/2006/relationships/tags" Target="../tags/tag234.xml"/><Relationship Id="rId27" Type="http://schemas.openxmlformats.org/officeDocument/2006/relationships/tags" Target="../tags/tag75.xml"/><Relationship Id="rId48" Type="http://schemas.openxmlformats.org/officeDocument/2006/relationships/tags" Target="../tags/tag96.xml"/><Relationship Id="rId69" Type="http://schemas.openxmlformats.org/officeDocument/2006/relationships/tags" Target="../tags/tag117.xml"/><Relationship Id="rId113" Type="http://schemas.openxmlformats.org/officeDocument/2006/relationships/tags" Target="../tags/tag161.xml"/><Relationship Id="rId134" Type="http://schemas.openxmlformats.org/officeDocument/2006/relationships/tags" Target="../tags/tag182.xml"/><Relationship Id="rId80" Type="http://schemas.openxmlformats.org/officeDocument/2006/relationships/tags" Target="../tags/tag128.xml"/><Relationship Id="rId155" Type="http://schemas.openxmlformats.org/officeDocument/2006/relationships/tags" Target="../tags/tag203.xml"/><Relationship Id="rId176" Type="http://schemas.openxmlformats.org/officeDocument/2006/relationships/tags" Target="../tags/tag224.xml"/><Relationship Id="rId197" Type="http://schemas.openxmlformats.org/officeDocument/2006/relationships/tags" Target="../tags/tag245.xml"/><Relationship Id="rId201" Type="http://schemas.openxmlformats.org/officeDocument/2006/relationships/tags" Target="../tags/tag249.xml"/><Relationship Id="rId17" Type="http://schemas.openxmlformats.org/officeDocument/2006/relationships/tags" Target="../tags/tag65.xml"/><Relationship Id="rId38" Type="http://schemas.openxmlformats.org/officeDocument/2006/relationships/tags" Target="../tags/tag86.xml"/><Relationship Id="rId59" Type="http://schemas.openxmlformats.org/officeDocument/2006/relationships/tags" Target="../tags/tag107.xml"/><Relationship Id="rId103" Type="http://schemas.openxmlformats.org/officeDocument/2006/relationships/tags" Target="../tags/tag151.xml"/><Relationship Id="rId124" Type="http://schemas.openxmlformats.org/officeDocument/2006/relationships/tags" Target="../tags/tag172.xml"/><Relationship Id="rId70" Type="http://schemas.openxmlformats.org/officeDocument/2006/relationships/tags" Target="../tags/tag118.xml"/><Relationship Id="rId91" Type="http://schemas.openxmlformats.org/officeDocument/2006/relationships/tags" Target="../tags/tag139.xml"/><Relationship Id="rId145" Type="http://schemas.openxmlformats.org/officeDocument/2006/relationships/tags" Target="../tags/tag193.xml"/><Relationship Id="rId166" Type="http://schemas.openxmlformats.org/officeDocument/2006/relationships/tags" Target="../tags/tag214.xml"/><Relationship Id="rId187" Type="http://schemas.openxmlformats.org/officeDocument/2006/relationships/tags" Target="../tags/tag235.xml"/><Relationship Id="rId1" Type="http://schemas.openxmlformats.org/officeDocument/2006/relationships/tags" Target="../tags/tag49.xml"/><Relationship Id="rId28" Type="http://schemas.openxmlformats.org/officeDocument/2006/relationships/tags" Target="../tags/tag76.xml"/><Relationship Id="rId49" Type="http://schemas.openxmlformats.org/officeDocument/2006/relationships/tags" Target="../tags/tag97.xml"/><Relationship Id="rId114" Type="http://schemas.openxmlformats.org/officeDocument/2006/relationships/tags" Target="../tags/tag162.xml"/><Relationship Id="rId60" Type="http://schemas.openxmlformats.org/officeDocument/2006/relationships/tags" Target="../tags/tag108.xml"/><Relationship Id="rId81" Type="http://schemas.openxmlformats.org/officeDocument/2006/relationships/tags" Target="../tags/tag129.xml"/><Relationship Id="rId135" Type="http://schemas.openxmlformats.org/officeDocument/2006/relationships/tags" Target="../tags/tag183.xml"/><Relationship Id="rId156" Type="http://schemas.openxmlformats.org/officeDocument/2006/relationships/tags" Target="../tags/tag204.xml"/><Relationship Id="rId177" Type="http://schemas.openxmlformats.org/officeDocument/2006/relationships/tags" Target="../tags/tag225.xml"/><Relationship Id="rId198" Type="http://schemas.openxmlformats.org/officeDocument/2006/relationships/tags" Target="../tags/tag246.xml"/><Relationship Id="rId202" Type="http://schemas.openxmlformats.org/officeDocument/2006/relationships/tags" Target="../tags/tag250.xml"/><Relationship Id="rId18" Type="http://schemas.openxmlformats.org/officeDocument/2006/relationships/tags" Target="../tags/tag66.xml"/><Relationship Id="rId39" Type="http://schemas.openxmlformats.org/officeDocument/2006/relationships/tags" Target="../tags/tag87.xml"/><Relationship Id="rId50" Type="http://schemas.openxmlformats.org/officeDocument/2006/relationships/tags" Target="../tags/tag98.xml"/><Relationship Id="rId104" Type="http://schemas.openxmlformats.org/officeDocument/2006/relationships/tags" Target="../tags/tag152.xml"/><Relationship Id="rId125" Type="http://schemas.openxmlformats.org/officeDocument/2006/relationships/tags" Target="../tags/tag173.xml"/><Relationship Id="rId146" Type="http://schemas.openxmlformats.org/officeDocument/2006/relationships/tags" Target="../tags/tag194.xml"/><Relationship Id="rId167" Type="http://schemas.openxmlformats.org/officeDocument/2006/relationships/tags" Target="../tags/tag215.xml"/><Relationship Id="rId188" Type="http://schemas.openxmlformats.org/officeDocument/2006/relationships/tags" Target="../tags/tag236.xml"/><Relationship Id="rId71" Type="http://schemas.openxmlformats.org/officeDocument/2006/relationships/tags" Target="../tags/tag119.xml"/><Relationship Id="rId92" Type="http://schemas.openxmlformats.org/officeDocument/2006/relationships/tags" Target="../tags/tag140.xml"/><Relationship Id="rId2" Type="http://schemas.openxmlformats.org/officeDocument/2006/relationships/tags" Target="../tags/tag50.xml"/><Relationship Id="rId29" Type="http://schemas.openxmlformats.org/officeDocument/2006/relationships/tags" Target="../tags/tag7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5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56.xml"/><Relationship Id="rId1" Type="http://schemas.openxmlformats.org/officeDocument/2006/relationships/tags" Target="../tags/tag255.xml"/><Relationship Id="rId6" Type="http://schemas.openxmlformats.org/officeDocument/2006/relationships/tags" Target="../tags/tag260.xml"/><Relationship Id="rId5" Type="http://schemas.openxmlformats.org/officeDocument/2006/relationships/tags" Target="../tags/tag259.xml"/><Relationship Id="rId4" Type="http://schemas.openxmlformats.org/officeDocument/2006/relationships/tags" Target="../tags/tag25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2.xml"/><Relationship Id="rId1" Type="http://schemas.openxmlformats.org/officeDocument/2006/relationships/tags" Target="../tags/tag26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CSE 417 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20</a:t>
            </a:r>
          </a:p>
          <a:p>
            <a:pPr eaLnBrk="1" hangingPunct="1"/>
            <a:r>
              <a:rPr lang="en-US" altLang="en-US" dirty="0" smtClean="0"/>
              <a:t>Dynamic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Line Breaking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Words have length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, line length L</a:t>
            </a:r>
          </a:p>
          <a:p>
            <a:r>
              <a:rPr lang="en-US" dirty="0" smtClean="0"/>
              <a:t>Penalty related to white space or overflow of the line</a:t>
            </a:r>
          </a:p>
          <a:p>
            <a:pPr lvl="1"/>
            <a:r>
              <a:rPr lang="en-US" dirty="0" smtClean="0"/>
              <a:t>Quadratic measure often used</a:t>
            </a:r>
          </a:p>
          <a:p>
            <a:r>
              <a:rPr lang="en-US" dirty="0" smtClean="0"/>
              <a:t>Pen(</a:t>
            </a:r>
            <a:r>
              <a:rPr lang="en-US" dirty="0" err="1" smtClean="0"/>
              <a:t>i</a:t>
            </a:r>
            <a:r>
              <a:rPr lang="en-US" dirty="0" smtClean="0"/>
              <a:t>, j):  Penalty for putting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, w</a:t>
            </a:r>
            <a:r>
              <a:rPr lang="en-US" baseline="-25000" dirty="0" smtClean="0"/>
              <a:t>i+1</a:t>
            </a:r>
            <a:r>
              <a:rPr lang="en-US" dirty="0" smtClean="0"/>
              <a:t>,…,</a:t>
            </a:r>
            <a:r>
              <a:rPr lang="en-US" dirty="0" err="1" smtClean="0"/>
              <a:t>w</a:t>
            </a:r>
            <a:r>
              <a:rPr lang="en-US" baseline="-25000" dirty="0" err="1" smtClean="0"/>
              <a:t>j</a:t>
            </a:r>
            <a:r>
              <a:rPr lang="en-US" dirty="0" smtClean="0"/>
              <a:t> on the same line</a:t>
            </a:r>
          </a:p>
          <a:p>
            <a:r>
              <a:rPr lang="en-US" dirty="0" smtClean="0"/>
              <a:t>Opt[k, m]: minimum penalty for ending line k with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m</a:t>
            </a:r>
            <a:endParaRPr lang="en-US" baseline="-25000" dirty="0" smtClean="0"/>
          </a:p>
          <a:p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561474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Optimal Line Breaking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725" y="1768475"/>
            <a:ext cx="2984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smtClean="0"/>
              <a:t> </a:t>
            </a:r>
            <a:endParaRPr lang="en-US" alt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44623" y="2584369"/>
            <a:ext cx="893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Opt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[m] = min 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{ Opt</a:t>
            </a:r>
            <a:r>
              <a:rPr lang="en-US" sz="2800" baseline="-25000" dirty="0" smtClean="0"/>
              <a:t>k-1</a:t>
            </a:r>
            <a:r>
              <a:rPr lang="en-US" sz="2800" dirty="0" smtClean="0"/>
              <a:t>[ </a:t>
            </a:r>
            <a:r>
              <a:rPr lang="en-US" sz="2800" dirty="0" err="1" smtClean="0"/>
              <a:t>i</a:t>
            </a:r>
            <a:r>
              <a:rPr lang="en-US" sz="2800" dirty="0" smtClean="0"/>
              <a:t> ] + Pen(i+1,m)} for 0 &lt; </a:t>
            </a:r>
            <a:r>
              <a:rPr lang="en-US" sz="2800" dirty="0" err="1" smtClean="0"/>
              <a:t>i</a:t>
            </a:r>
            <a:r>
              <a:rPr lang="en-US" sz="2800" dirty="0" smtClean="0"/>
              <a:t> &lt; m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4623" y="1417638"/>
            <a:ext cx="7904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Optimal score for ending line k on </a:t>
            </a:r>
            <a:r>
              <a:rPr lang="en-US" sz="3600" dirty="0" err="1" smtClean="0"/>
              <a:t>w</a:t>
            </a:r>
            <a:r>
              <a:rPr lang="en-US" sz="3600" baseline="-25000" dirty="0" err="1" smtClean="0"/>
              <a:t>m</a:t>
            </a:r>
            <a:endParaRPr lang="en-US" sz="3600" baseline="-25000" dirty="0"/>
          </a:p>
        </p:txBody>
      </p:sp>
      <p:graphicFrame>
        <p:nvGraphicFramePr>
          <p:cNvPr id="6" name="Group 136"/>
          <p:cNvGraphicFramePr>
            <a:graphicFrameLocks/>
          </p:cNvGraphicFramePr>
          <p:nvPr>
            <p:custDataLst>
              <p:tags r:id="rId3"/>
            </p:custDataLst>
            <p:extLst/>
          </p:nvPr>
        </p:nvGraphicFramePr>
        <p:xfrm>
          <a:off x="346016" y="41148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43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Longest Common Subsequence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14638"/>
          </a:xfrm>
        </p:spPr>
        <p:txBody>
          <a:bodyPr/>
          <a:lstStyle/>
          <a:p>
            <a:pPr eaLnBrk="1" hangingPunct="1"/>
            <a:r>
              <a:rPr lang="en-US" altLang="en-US" smtClean="0"/>
              <a:t>C=c</a:t>
            </a:r>
            <a:r>
              <a:rPr lang="en-US" altLang="en-US" baseline="-25000" smtClean="0"/>
              <a:t>1</a:t>
            </a:r>
            <a:r>
              <a:rPr lang="en-US" altLang="en-US" smtClean="0"/>
              <a:t>…c</a:t>
            </a:r>
            <a:r>
              <a:rPr lang="en-US" altLang="en-US" baseline="-25000" smtClean="0"/>
              <a:t>g</a:t>
            </a:r>
            <a:r>
              <a:rPr lang="en-US" altLang="en-US" smtClean="0"/>
              <a:t> is a subsequence of A=a</a:t>
            </a:r>
            <a:r>
              <a:rPr lang="en-US" altLang="en-US" baseline="-25000" smtClean="0"/>
              <a:t>1</a:t>
            </a:r>
            <a:r>
              <a:rPr lang="en-US" altLang="en-US" smtClean="0"/>
              <a:t>…a</a:t>
            </a:r>
            <a:r>
              <a:rPr lang="en-US" altLang="en-US" baseline="-25000" smtClean="0"/>
              <a:t>m</a:t>
            </a:r>
            <a:r>
              <a:rPr lang="en-US" altLang="en-US" smtClean="0"/>
              <a:t> if C can be obtained by removing elements from A (but retaining order)</a:t>
            </a:r>
          </a:p>
          <a:p>
            <a:pPr eaLnBrk="1" hangingPunct="1"/>
            <a:r>
              <a:rPr lang="en-US" altLang="en-US" smtClean="0"/>
              <a:t>LCS(A, B):  A maximum length sequence that is a subsequence of both A and B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10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1675" y="4414838"/>
            <a:ext cx="2808288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ocurranec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occurrence</a:t>
            </a:r>
          </a:p>
        </p:txBody>
      </p:sp>
      <p:sp>
        <p:nvSpPr>
          <p:cNvPr id="410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7025" y="4491038"/>
            <a:ext cx="30353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attacggct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tacgacca</a:t>
            </a:r>
          </a:p>
        </p:txBody>
      </p:sp>
    </p:spTree>
    <p:extLst>
      <p:ext uri="{BB962C8B-B14F-4D97-AF65-F5344CB8AC3E}">
        <p14:creationId xmlns:p14="http://schemas.microsoft.com/office/powerpoint/2010/main" val="4671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Determine the LCS of the following strings</a:t>
            </a:r>
          </a:p>
        </p:txBody>
      </p:sp>
      <p:sp>
        <p:nvSpPr>
          <p:cNvPr id="512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3048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1524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0" y="2286000"/>
            <a:ext cx="61722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BARTHOLEMEWSIMPSON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600"/>
          </a:p>
          <a:p>
            <a:pPr eaLnBrk="1" hangingPunct="1">
              <a:spcBef>
                <a:spcPct val="50000"/>
              </a:spcBef>
            </a:pPr>
            <a:r>
              <a:rPr lang="en-US" altLang="en-US" sz="3600"/>
              <a:t>KRUSTYTHECLOWN</a:t>
            </a:r>
          </a:p>
        </p:txBody>
      </p:sp>
      <p:sp>
        <p:nvSpPr>
          <p:cNvPr id="5126" name="Content Placeholder 8"/>
          <p:cNvSpPr>
            <a:spLocks noGrp="1"/>
          </p:cNvSpPr>
          <p:nvPr>
            <p:ph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34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Alignment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Align sequences with gaps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baseline="-25000" smtClean="0"/>
              <a:t>x</a:t>
            </a:r>
            <a:r>
              <a:rPr lang="en-US" altLang="en-US" smtClean="0"/>
              <a:t> if character x is unmatched</a:t>
            </a:r>
          </a:p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g</a:t>
            </a:r>
            <a:r>
              <a:rPr lang="en-US" altLang="en-US" baseline="-25000" smtClean="0"/>
              <a:t>xy</a:t>
            </a:r>
            <a:r>
              <a:rPr lang="en-US" altLang="en-US" smtClean="0"/>
              <a:t> if character x is matched to character y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95600" y="2209800"/>
            <a:ext cx="2971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Letter Gothic" pitchFamily="49" charset="0"/>
              </a:rPr>
              <a:t>CAT TGA  AT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Letter Gothic" pitchFamily="49" charset="0"/>
              </a:rPr>
              <a:t>CAGAT AGGA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3988" y="5816600"/>
            <a:ext cx="6826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Note: the problem is often expressed as a minimization problem,  </a:t>
            </a:r>
          </a:p>
          <a:p>
            <a:pPr eaLnBrk="1" hangingPunct="1"/>
            <a:r>
              <a:rPr lang="en-US" altLang="en-US"/>
              <a:t>with </a:t>
            </a:r>
            <a:r>
              <a:rPr lang="en-US" altLang="en-US">
                <a:latin typeface="Symbol" pitchFamily="18" charset="2"/>
              </a:rPr>
              <a:t>g</a:t>
            </a:r>
            <a:r>
              <a:rPr lang="en-US" altLang="en-US" baseline="-25000"/>
              <a:t>xx</a:t>
            </a:r>
            <a:r>
              <a:rPr lang="en-US" altLang="en-US"/>
              <a:t> = 0 and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 baseline="-25000"/>
              <a:t>x</a:t>
            </a:r>
            <a:r>
              <a:rPr lang="en-US" altLang="en-US"/>
              <a:t> &gt; 0</a:t>
            </a:r>
          </a:p>
        </p:txBody>
      </p:sp>
    </p:spTree>
    <p:extLst>
      <p:ext uri="{BB962C8B-B14F-4D97-AF65-F5344CB8AC3E}">
        <p14:creationId xmlns:p14="http://schemas.microsoft.com/office/powerpoint/2010/main" val="93619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LCS Optimization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= a</a:t>
            </a:r>
            <a:r>
              <a:rPr lang="en-US" altLang="en-US" baseline="-25000" smtClean="0"/>
              <a:t>1</a:t>
            </a:r>
            <a:r>
              <a:rPr lang="en-US" altLang="en-US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…a</a:t>
            </a:r>
            <a:r>
              <a:rPr lang="en-US" altLang="en-US" baseline="-25000" smtClean="0"/>
              <a:t>m</a:t>
            </a:r>
          </a:p>
          <a:p>
            <a:pPr eaLnBrk="1" hangingPunct="1"/>
            <a:r>
              <a:rPr lang="en-US" altLang="en-US" smtClean="0"/>
              <a:t>B = b</a:t>
            </a:r>
            <a:r>
              <a:rPr lang="en-US" altLang="en-US" baseline="-25000" smtClean="0"/>
              <a:t>1</a:t>
            </a:r>
            <a:r>
              <a:rPr lang="en-US" altLang="en-US" smtClean="0"/>
              <a:t>b</a:t>
            </a:r>
            <a:r>
              <a:rPr lang="en-US" altLang="en-US" baseline="-25000" smtClean="0"/>
              <a:t>2</a:t>
            </a:r>
            <a:r>
              <a:rPr lang="en-US" altLang="en-US" smtClean="0"/>
              <a:t>…b</a:t>
            </a:r>
            <a:r>
              <a:rPr lang="en-US" altLang="en-US" baseline="-25000" smtClean="0"/>
              <a:t>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Opt[ j, k] is the length of          LCS(a</a:t>
            </a:r>
            <a:r>
              <a:rPr lang="en-US" altLang="en-US" baseline="-25000" smtClean="0"/>
              <a:t>1</a:t>
            </a:r>
            <a:r>
              <a:rPr lang="en-US" altLang="en-US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…a</a:t>
            </a:r>
            <a:r>
              <a:rPr lang="en-US" altLang="en-US" baseline="-25000" smtClean="0"/>
              <a:t>j</a:t>
            </a:r>
            <a:r>
              <a:rPr lang="en-US" altLang="en-US" smtClean="0"/>
              <a:t>, b</a:t>
            </a:r>
            <a:r>
              <a:rPr lang="en-US" altLang="en-US" baseline="-25000" smtClean="0"/>
              <a:t>1</a:t>
            </a:r>
            <a:r>
              <a:rPr lang="en-US" altLang="en-US" smtClean="0"/>
              <a:t>b</a:t>
            </a:r>
            <a:r>
              <a:rPr lang="en-US" altLang="en-US" baseline="-25000" smtClean="0"/>
              <a:t>2</a:t>
            </a:r>
            <a:r>
              <a:rPr lang="en-US" altLang="en-US" smtClean="0"/>
              <a:t>…b</a:t>
            </a:r>
            <a:r>
              <a:rPr lang="en-US" altLang="en-US" baseline="-25000" smtClean="0"/>
              <a:t>k</a:t>
            </a:r>
            <a:r>
              <a:rPr lang="en-US" altLang="en-US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39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Optimization recurrence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If a</a:t>
            </a:r>
            <a:r>
              <a:rPr lang="en-US" altLang="en-US" baseline="-25000" smtClean="0"/>
              <a:t>j</a:t>
            </a:r>
            <a:r>
              <a:rPr lang="en-US" altLang="en-US" smtClean="0"/>
              <a:t> = b</a:t>
            </a:r>
            <a:r>
              <a:rPr lang="en-US" altLang="en-US" baseline="-25000" smtClean="0"/>
              <a:t>k</a:t>
            </a:r>
            <a:r>
              <a:rPr lang="en-US" altLang="en-US" smtClean="0"/>
              <a:t>,  Opt[ j,k ] = 1 + Opt[ j-1, k-1 ]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If a</a:t>
            </a:r>
            <a:r>
              <a:rPr lang="en-US" altLang="en-US" baseline="-25000" smtClean="0"/>
              <a:t>j</a:t>
            </a:r>
            <a:r>
              <a:rPr lang="en-US" altLang="en-US" smtClean="0"/>
              <a:t> != b</a:t>
            </a:r>
            <a:r>
              <a:rPr lang="en-US" altLang="en-US" baseline="-25000" smtClean="0"/>
              <a:t>k</a:t>
            </a:r>
            <a:r>
              <a:rPr lang="en-US" altLang="en-US" smtClean="0"/>
              <a:t>,  Opt[ j,k] = max(Opt[ j-1,k], Opt[ j,k-1])</a:t>
            </a:r>
          </a:p>
        </p:txBody>
      </p:sp>
    </p:spTree>
    <p:extLst>
      <p:ext uri="{BB962C8B-B14F-4D97-AF65-F5344CB8AC3E}">
        <p14:creationId xmlns:p14="http://schemas.microsoft.com/office/powerpoint/2010/main" val="115841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Give the Optimization Recurrence for the String Alignment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baseline="-25000" smtClean="0"/>
              <a:t>x</a:t>
            </a:r>
            <a:r>
              <a:rPr lang="en-US" altLang="en-US" smtClean="0"/>
              <a:t> if character x is unmatched</a:t>
            </a:r>
          </a:p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g</a:t>
            </a:r>
            <a:r>
              <a:rPr lang="en-US" altLang="en-US" baseline="-25000" smtClean="0"/>
              <a:t>xy</a:t>
            </a:r>
            <a:r>
              <a:rPr lang="en-US" altLang="en-US" smtClean="0"/>
              <a:t> if character x is matched to character y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922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678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Text 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6451600"/>
            <a:ext cx="7204075" cy="4064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Opt[j,k] = max(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g</a:t>
            </a:r>
            <a:r>
              <a:rPr lang="en-US" altLang="en-US" sz="2000" baseline="-25000">
                <a:solidFill>
                  <a:srgbClr val="FF0000"/>
                </a:solidFill>
              </a:rPr>
              <a:t>xy</a:t>
            </a:r>
            <a:r>
              <a:rPr lang="en-US" altLang="en-US" sz="2000">
                <a:solidFill>
                  <a:srgbClr val="FF0000"/>
                </a:solidFill>
              </a:rPr>
              <a:t> + Opt[j-1,k-1], 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aseline="-25000">
                <a:solidFill>
                  <a:srgbClr val="FF0000"/>
                </a:solidFill>
              </a:rPr>
              <a:t>x</a:t>
            </a:r>
            <a:r>
              <a:rPr lang="en-US" altLang="en-US" sz="2000">
                <a:solidFill>
                  <a:srgbClr val="FF0000"/>
                </a:solidFill>
              </a:rPr>
              <a:t> + Opt[j-1, k], 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aseline="-25000">
                <a:solidFill>
                  <a:srgbClr val="FF0000"/>
                </a:solidFill>
              </a:rPr>
              <a:t>y</a:t>
            </a:r>
            <a:r>
              <a:rPr lang="en-US" altLang="en-US" sz="2000">
                <a:solidFill>
                  <a:srgbClr val="FF0000"/>
                </a:solidFill>
              </a:rPr>
              <a:t> + Opt[j, k-1])</a:t>
            </a:r>
          </a:p>
        </p:txBody>
      </p:sp>
      <p:sp>
        <p:nvSpPr>
          <p:cNvPr id="922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5475" y="3505200"/>
            <a:ext cx="464026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Opt[ j, k] = </a:t>
            </a:r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Let a</a:t>
            </a:r>
            <a:r>
              <a:rPr lang="en-US" altLang="en-US" sz="3200" baseline="-25000"/>
              <a:t>j</a:t>
            </a:r>
            <a:r>
              <a:rPr lang="en-US" altLang="en-US" sz="3200"/>
              <a:t> = x and b</a:t>
            </a:r>
            <a:r>
              <a:rPr lang="en-US" altLang="en-US" sz="3200" baseline="-25000"/>
              <a:t>k</a:t>
            </a:r>
            <a:r>
              <a:rPr lang="en-US" altLang="en-US" sz="3200"/>
              <a:t> = y        </a:t>
            </a:r>
          </a:p>
          <a:p>
            <a:pPr eaLnBrk="1" hangingPunct="1"/>
            <a:r>
              <a:rPr lang="en-US" altLang="en-US" sz="3200"/>
              <a:t>Express as minimization</a:t>
            </a:r>
          </a:p>
        </p:txBody>
      </p:sp>
    </p:spTree>
    <p:extLst>
      <p:ext uri="{BB962C8B-B14F-4D97-AF65-F5344CB8AC3E}">
        <p14:creationId xmlns:p14="http://schemas.microsoft.com/office/powerpoint/2010/main" val="5115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edit with Typo Distance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Find closest dictionary word to typed word</a:t>
            </a:r>
          </a:p>
          <a:p>
            <a:r>
              <a:rPr lang="en-US" dirty="0" err="1" smtClean="0"/>
              <a:t>Dist</a:t>
            </a:r>
            <a:r>
              <a:rPr lang="en-US" dirty="0" smtClean="0"/>
              <a:t>(‘a’, ‘s’) = 1</a:t>
            </a:r>
          </a:p>
          <a:p>
            <a:r>
              <a:rPr lang="en-US" dirty="0" err="1" smtClean="0"/>
              <a:t>Dist</a:t>
            </a:r>
            <a:r>
              <a:rPr lang="en-US" dirty="0" smtClean="0"/>
              <a:t>(‘a’, ‘u’) = 6</a:t>
            </a:r>
          </a:p>
          <a:p>
            <a:r>
              <a:rPr lang="en-US" dirty="0" smtClean="0"/>
              <a:t>Capture the likelihood of mistyping characters</a:t>
            </a:r>
          </a:p>
          <a:p>
            <a:r>
              <a:rPr lang="en-US" dirty="0" smtClean="0"/>
              <a:t>Different distance model for T9 on basic mobile phone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www.androidcentral.com/sites/androidcentral.com/files/styles/xlarge/public/article_images/2018/05/keyboards-may-2018-chrooma-1.png?itok=QD-Nrm0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378" y="2133600"/>
            <a:ext cx="1826122" cy="324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asic phone t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057400"/>
            <a:ext cx="1723176" cy="344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217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Dynamic Programming Computation</a:t>
            </a:r>
          </a:p>
        </p:txBody>
      </p:sp>
      <p:sp>
        <p:nvSpPr>
          <p:cNvPr id="10243" name="Oval 4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4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4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4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4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4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5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5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00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5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00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00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5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00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5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00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5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00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5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6576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5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6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576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6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576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6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576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6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6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6576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6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1148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6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6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148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6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6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148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Oval 7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1148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0" name="Oval 7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1" name="Oval 7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5720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2" name="Oval 7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5720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3" name="Oval 7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720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7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5720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Oval 7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5720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6" name="Oval 7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5720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7" name="Oval 7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5720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8" name="Oval 7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029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Oval 8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029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0" name="Oval 8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029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Oval 8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029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2" name="Oval 8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029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8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029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4" name="Oval 8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029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5" name="Oval 8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6" name="Oval 8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7" name="Oval 8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486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8" name="Oval 8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6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9" name="Oval 9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486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0" name="Oval 9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486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1" name="Oval 9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486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2" name="Line 9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0195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3" name="Line 9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4" name="Line 9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282575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5" name="Line 9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90195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6" name="Line 9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35756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7" name="Line 9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8" name="Line 10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9" name="Line 10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35756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0" name="Line 10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3813175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1" name="Line 10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2" name="Line 10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373697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3" name="Line 10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3813175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4" name="Line 10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4268788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0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0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0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V="1">
            <a:off x="4268788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1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72440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1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1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V="1">
            <a:off x="555942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1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V="1">
            <a:off x="472440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1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518001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1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Line 11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510381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5" name="Line 117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518001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6" name="Line 190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7" name="Line 19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290195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8" name="Line 192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282575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9" name="Line 193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90195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0" name="Line 19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1" name="Line 195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335756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Line 196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3" name="Line 197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335756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4" name="Line 19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5" name="Line 19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3813175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Line 20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373697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7" name="Line 20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V="1">
            <a:off x="3813175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8" name="Line 202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9" name="Line 203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4268788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0" name="Line 204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1" name="Line 205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4268788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2" name="Line 206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3" name="Line 207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72440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4" name="Line 20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V="1">
            <a:off x="555942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5" name="Line 20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472440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6" name="Line 210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7" name="Line 211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18001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8" name="Line 21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V="1">
            <a:off x="510381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9" name="Line 21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18001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0" name="Line 23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1" name="Line 239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" name="Line 240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282575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" name="Line 241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290195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" name="Line 242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5" name="Line 243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6" name="Line 244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7" name="Line 24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35756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8" name="Line 246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9" name="Line 247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0" name="Line 248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373697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1" name="Line 24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3813175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2" name="Line 250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3" name="Line 251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4" name="Line 252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5" name="Line 253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V="1">
            <a:off x="4268788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6" name="Line 254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7" name="Line 255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8" name="Line 256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555942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9" name="Line 257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472440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0" name="Line 258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1" name="Line 259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" name="Line 260"/>
          <p:cNvSpPr>
            <a:spLocks noChangeShapeType="1"/>
          </p:cNvSpPr>
          <p:nvPr>
            <p:custDataLst>
              <p:tags r:id="rId121"/>
            </p:custDataLst>
          </p:nvPr>
        </p:nvSpPr>
        <p:spPr bwMode="auto">
          <a:xfrm flipV="1">
            <a:off x="510381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3" name="Line 261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V="1">
            <a:off x="518001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4" name="Line 262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5" name="Line 26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6" name="Line 264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V="1">
            <a:off x="282575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7" name="Line 265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290195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8" name="Line 266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9" name="Line 267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0" name="Line 268"/>
          <p:cNvSpPr>
            <a:spLocks noChangeShapeType="1"/>
          </p:cNvSpPr>
          <p:nvPr>
            <p:custDataLst>
              <p:tags r:id="rId129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1" name="Line 269"/>
          <p:cNvSpPr>
            <a:spLocks noChangeShapeType="1"/>
          </p:cNvSpPr>
          <p:nvPr>
            <p:custDataLst>
              <p:tags r:id="rId130"/>
            </p:custDataLst>
          </p:nvPr>
        </p:nvSpPr>
        <p:spPr bwMode="auto">
          <a:xfrm flipV="1">
            <a:off x="335756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2" name="Line 270"/>
          <p:cNvSpPr>
            <a:spLocks noChangeShapeType="1"/>
          </p:cNvSpPr>
          <p:nvPr>
            <p:custDataLst>
              <p:tags r:id="rId131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3" name="Line 271"/>
          <p:cNvSpPr>
            <a:spLocks noChangeShapeType="1"/>
          </p:cNvSpPr>
          <p:nvPr>
            <p:custDataLst>
              <p:tags r:id="rId132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4" name="Line 272"/>
          <p:cNvSpPr>
            <a:spLocks noChangeShapeType="1"/>
          </p:cNvSpPr>
          <p:nvPr>
            <p:custDataLst>
              <p:tags r:id="rId133"/>
            </p:custDataLst>
          </p:nvPr>
        </p:nvSpPr>
        <p:spPr bwMode="auto">
          <a:xfrm flipV="1">
            <a:off x="373697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5" name="Line 273"/>
          <p:cNvSpPr>
            <a:spLocks noChangeShapeType="1"/>
          </p:cNvSpPr>
          <p:nvPr>
            <p:custDataLst>
              <p:tags r:id="rId134"/>
            </p:custDataLst>
          </p:nvPr>
        </p:nvSpPr>
        <p:spPr bwMode="auto">
          <a:xfrm flipV="1">
            <a:off x="3813175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6" name="Line 274"/>
          <p:cNvSpPr>
            <a:spLocks noChangeShapeType="1"/>
          </p:cNvSpPr>
          <p:nvPr>
            <p:custDataLst>
              <p:tags r:id="rId135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7" name="Line 275"/>
          <p:cNvSpPr>
            <a:spLocks noChangeShapeType="1"/>
          </p:cNvSpPr>
          <p:nvPr>
            <p:custDataLst>
              <p:tags r:id="rId136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8" name="Line 276"/>
          <p:cNvSpPr>
            <a:spLocks noChangeShapeType="1"/>
          </p:cNvSpPr>
          <p:nvPr>
            <p:custDataLst>
              <p:tags r:id="rId137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9" name="Line 277"/>
          <p:cNvSpPr>
            <a:spLocks noChangeShapeType="1"/>
          </p:cNvSpPr>
          <p:nvPr>
            <p:custDataLst>
              <p:tags r:id="rId138"/>
            </p:custDataLst>
          </p:nvPr>
        </p:nvSpPr>
        <p:spPr bwMode="auto">
          <a:xfrm flipV="1">
            <a:off x="4268788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0" name="Line 278"/>
          <p:cNvSpPr>
            <a:spLocks noChangeShapeType="1"/>
          </p:cNvSpPr>
          <p:nvPr>
            <p:custDataLst>
              <p:tags r:id="rId139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1" name="Line 279"/>
          <p:cNvSpPr>
            <a:spLocks noChangeShapeType="1"/>
          </p:cNvSpPr>
          <p:nvPr>
            <p:custDataLst>
              <p:tags r:id="rId140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2" name="Line 280"/>
          <p:cNvSpPr>
            <a:spLocks noChangeShapeType="1"/>
          </p:cNvSpPr>
          <p:nvPr>
            <p:custDataLst>
              <p:tags r:id="rId141"/>
            </p:custDataLst>
          </p:nvPr>
        </p:nvSpPr>
        <p:spPr bwMode="auto">
          <a:xfrm flipV="1">
            <a:off x="555942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3" name="Line 281"/>
          <p:cNvSpPr>
            <a:spLocks noChangeShapeType="1"/>
          </p:cNvSpPr>
          <p:nvPr>
            <p:custDataLst>
              <p:tags r:id="rId142"/>
            </p:custDataLst>
          </p:nvPr>
        </p:nvSpPr>
        <p:spPr bwMode="auto">
          <a:xfrm flipV="1">
            <a:off x="472440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4" name="Line 282"/>
          <p:cNvSpPr>
            <a:spLocks noChangeShapeType="1"/>
          </p:cNvSpPr>
          <p:nvPr>
            <p:custDataLst>
              <p:tags r:id="rId143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5" name="Line 283"/>
          <p:cNvSpPr>
            <a:spLocks noChangeShapeType="1"/>
          </p:cNvSpPr>
          <p:nvPr>
            <p:custDataLst>
              <p:tags r:id="rId144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6" name="Line 284"/>
          <p:cNvSpPr>
            <a:spLocks noChangeShapeType="1"/>
          </p:cNvSpPr>
          <p:nvPr>
            <p:custDataLst>
              <p:tags r:id="rId145"/>
            </p:custDataLst>
          </p:nvPr>
        </p:nvSpPr>
        <p:spPr bwMode="auto">
          <a:xfrm flipV="1">
            <a:off x="510381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7" name="Line 285"/>
          <p:cNvSpPr>
            <a:spLocks noChangeShapeType="1"/>
          </p:cNvSpPr>
          <p:nvPr>
            <p:custDataLst>
              <p:tags r:id="rId146"/>
            </p:custDataLst>
          </p:nvPr>
        </p:nvSpPr>
        <p:spPr bwMode="auto">
          <a:xfrm flipV="1">
            <a:off x="518001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8" name="Line 286"/>
          <p:cNvSpPr>
            <a:spLocks noChangeShapeType="1"/>
          </p:cNvSpPr>
          <p:nvPr>
            <p:custDataLst>
              <p:tags r:id="rId147"/>
            </p:custDataLst>
          </p:nvPr>
        </p:nvSpPr>
        <p:spPr bwMode="auto">
          <a:xfrm>
            <a:off x="290195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9" name="Line 287"/>
          <p:cNvSpPr>
            <a:spLocks noChangeShapeType="1"/>
          </p:cNvSpPr>
          <p:nvPr>
            <p:custDataLst>
              <p:tags r:id="rId148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0" name="Line 288"/>
          <p:cNvSpPr>
            <a:spLocks noChangeShapeType="1"/>
          </p:cNvSpPr>
          <p:nvPr>
            <p:custDataLst>
              <p:tags r:id="rId149"/>
            </p:custDataLst>
          </p:nvPr>
        </p:nvSpPr>
        <p:spPr bwMode="auto">
          <a:xfrm flipV="1">
            <a:off x="2825750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1" name="Line 289"/>
          <p:cNvSpPr>
            <a:spLocks noChangeShapeType="1"/>
          </p:cNvSpPr>
          <p:nvPr>
            <p:custDataLst>
              <p:tags r:id="rId150"/>
            </p:custDataLst>
          </p:nvPr>
        </p:nvSpPr>
        <p:spPr bwMode="auto">
          <a:xfrm flipV="1">
            <a:off x="290195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2" name="Line 290"/>
          <p:cNvSpPr>
            <a:spLocks noChangeShapeType="1"/>
          </p:cNvSpPr>
          <p:nvPr>
            <p:custDataLst>
              <p:tags r:id="rId151"/>
            </p:custDataLst>
          </p:nvPr>
        </p:nvSpPr>
        <p:spPr bwMode="auto">
          <a:xfrm>
            <a:off x="335756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" name="Line 291"/>
          <p:cNvSpPr>
            <a:spLocks noChangeShapeType="1"/>
          </p:cNvSpPr>
          <p:nvPr>
            <p:custDataLst>
              <p:tags r:id="rId152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4" name="Line 292"/>
          <p:cNvSpPr>
            <a:spLocks noChangeShapeType="1"/>
          </p:cNvSpPr>
          <p:nvPr>
            <p:custDataLst>
              <p:tags r:id="rId153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5" name="Line 293"/>
          <p:cNvSpPr>
            <a:spLocks noChangeShapeType="1"/>
          </p:cNvSpPr>
          <p:nvPr>
            <p:custDataLst>
              <p:tags r:id="rId154"/>
            </p:custDataLst>
          </p:nvPr>
        </p:nvSpPr>
        <p:spPr bwMode="auto">
          <a:xfrm flipV="1">
            <a:off x="335756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6" name="Line 294"/>
          <p:cNvSpPr>
            <a:spLocks noChangeShapeType="1"/>
          </p:cNvSpPr>
          <p:nvPr>
            <p:custDataLst>
              <p:tags r:id="rId155"/>
            </p:custDataLst>
          </p:nvPr>
        </p:nvSpPr>
        <p:spPr bwMode="auto">
          <a:xfrm>
            <a:off x="3813175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7" name="Line 295"/>
          <p:cNvSpPr>
            <a:spLocks noChangeShapeType="1"/>
          </p:cNvSpPr>
          <p:nvPr>
            <p:custDataLst>
              <p:tags r:id="rId156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8" name="Line 296"/>
          <p:cNvSpPr>
            <a:spLocks noChangeShapeType="1"/>
          </p:cNvSpPr>
          <p:nvPr>
            <p:custDataLst>
              <p:tags r:id="rId157"/>
            </p:custDataLst>
          </p:nvPr>
        </p:nvSpPr>
        <p:spPr bwMode="auto">
          <a:xfrm flipV="1">
            <a:off x="373697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9" name="Line 297"/>
          <p:cNvSpPr>
            <a:spLocks noChangeShapeType="1"/>
          </p:cNvSpPr>
          <p:nvPr>
            <p:custDataLst>
              <p:tags r:id="rId158"/>
            </p:custDataLst>
          </p:nvPr>
        </p:nvSpPr>
        <p:spPr bwMode="auto">
          <a:xfrm flipV="1">
            <a:off x="3813175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0" name="Line 298"/>
          <p:cNvSpPr>
            <a:spLocks noChangeShapeType="1"/>
          </p:cNvSpPr>
          <p:nvPr>
            <p:custDataLst>
              <p:tags r:id="rId159"/>
            </p:custDataLst>
          </p:nvPr>
        </p:nvSpPr>
        <p:spPr bwMode="auto">
          <a:xfrm>
            <a:off x="4268788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1" name="Line 299"/>
          <p:cNvSpPr>
            <a:spLocks noChangeShapeType="1"/>
          </p:cNvSpPr>
          <p:nvPr>
            <p:custDataLst>
              <p:tags r:id="rId160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2" name="Line 300"/>
          <p:cNvSpPr>
            <a:spLocks noChangeShapeType="1"/>
          </p:cNvSpPr>
          <p:nvPr>
            <p:custDataLst>
              <p:tags r:id="rId161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3" name="Line 301"/>
          <p:cNvSpPr>
            <a:spLocks noChangeShapeType="1"/>
          </p:cNvSpPr>
          <p:nvPr>
            <p:custDataLst>
              <p:tags r:id="rId162"/>
            </p:custDataLst>
          </p:nvPr>
        </p:nvSpPr>
        <p:spPr bwMode="auto">
          <a:xfrm flipV="1">
            <a:off x="4268788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4" name="Line 302"/>
          <p:cNvSpPr>
            <a:spLocks noChangeShapeType="1"/>
          </p:cNvSpPr>
          <p:nvPr>
            <p:custDataLst>
              <p:tags r:id="rId163"/>
            </p:custDataLst>
          </p:nvPr>
        </p:nvSpPr>
        <p:spPr bwMode="auto">
          <a:xfrm>
            <a:off x="472440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5" name="Line 303"/>
          <p:cNvSpPr>
            <a:spLocks noChangeShapeType="1"/>
          </p:cNvSpPr>
          <p:nvPr>
            <p:custDataLst>
              <p:tags r:id="rId164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6" name="Line 304"/>
          <p:cNvSpPr>
            <a:spLocks noChangeShapeType="1"/>
          </p:cNvSpPr>
          <p:nvPr>
            <p:custDataLst>
              <p:tags r:id="rId165"/>
            </p:custDataLst>
          </p:nvPr>
        </p:nvSpPr>
        <p:spPr bwMode="auto">
          <a:xfrm flipV="1">
            <a:off x="555942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7" name="Line 305"/>
          <p:cNvSpPr>
            <a:spLocks noChangeShapeType="1"/>
          </p:cNvSpPr>
          <p:nvPr>
            <p:custDataLst>
              <p:tags r:id="rId166"/>
            </p:custDataLst>
          </p:nvPr>
        </p:nvSpPr>
        <p:spPr bwMode="auto">
          <a:xfrm flipV="1">
            <a:off x="472440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8" name="Line 306"/>
          <p:cNvSpPr>
            <a:spLocks noChangeShapeType="1"/>
          </p:cNvSpPr>
          <p:nvPr>
            <p:custDataLst>
              <p:tags r:id="rId167"/>
            </p:custDataLst>
          </p:nvPr>
        </p:nvSpPr>
        <p:spPr bwMode="auto">
          <a:xfrm>
            <a:off x="518001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9" name="Line 307"/>
          <p:cNvSpPr>
            <a:spLocks noChangeShapeType="1"/>
          </p:cNvSpPr>
          <p:nvPr>
            <p:custDataLst>
              <p:tags r:id="rId168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0" name="Line 308"/>
          <p:cNvSpPr>
            <a:spLocks noChangeShapeType="1"/>
          </p:cNvSpPr>
          <p:nvPr>
            <p:custDataLst>
              <p:tags r:id="rId169"/>
            </p:custDataLst>
          </p:nvPr>
        </p:nvSpPr>
        <p:spPr bwMode="auto">
          <a:xfrm flipV="1">
            <a:off x="5103813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1" name="Line 309"/>
          <p:cNvSpPr>
            <a:spLocks noChangeShapeType="1"/>
          </p:cNvSpPr>
          <p:nvPr>
            <p:custDataLst>
              <p:tags r:id="rId170"/>
            </p:custDataLst>
          </p:nvPr>
        </p:nvSpPr>
        <p:spPr bwMode="auto">
          <a:xfrm flipV="1">
            <a:off x="518001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2" name="Line 310"/>
          <p:cNvSpPr>
            <a:spLocks noChangeShapeType="1"/>
          </p:cNvSpPr>
          <p:nvPr>
            <p:custDataLst>
              <p:tags r:id="rId171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3" name="Line 311"/>
          <p:cNvSpPr>
            <a:spLocks noChangeShapeType="1"/>
          </p:cNvSpPr>
          <p:nvPr>
            <p:custDataLst>
              <p:tags r:id="rId172"/>
            </p:custDataLst>
          </p:nvPr>
        </p:nvSpPr>
        <p:spPr bwMode="auto">
          <a:xfrm>
            <a:off x="290195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4" name="Line 312"/>
          <p:cNvSpPr>
            <a:spLocks noChangeShapeType="1"/>
          </p:cNvSpPr>
          <p:nvPr>
            <p:custDataLst>
              <p:tags r:id="rId173"/>
            </p:custDataLst>
          </p:nvPr>
        </p:nvSpPr>
        <p:spPr bwMode="auto">
          <a:xfrm flipV="1">
            <a:off x="282575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5" name="Line 313"/>
          <p:cNvSpPr>
            <a:spLocks noChangeShapeType="1"/>
          </p:cNvSpPr>
          <p:nvPr>
            <p:custDataLst>
              <p:tags r:id="rId174"/>
            </p:custDataLst>
          </p:nvPr>
        </p:nvSpPr>
        <p:spPr bwMode="auto">
          <a:xfrm flipV="1">
            <a:off x="290195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6" name="Line 314"/>
          <p:cNvSpPr>
            <a:spLocks noChangeShapeType="1"/>
          </p:cNvSpPr>
          <p:nvPr>
            <p:custDataLst>
              <p:tags r:id="rId175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7" name="Line 315"/>
          <p:cNvSpPr>
            <a:spLocks noChangeShapeType="1"/>
          </p:cNvSpPr>
          <p:nvPr>
            <p:custDataLst>
              <p:tags r:id="rId176"/>
            </p:custDataLst>
          </p:nvPr>
        </p:nvSpPr>
        <p:spPr bwMode="auto">
          <a:xfrm>
            <a:off x="335756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8" name="Line 316"/>
          <p:cNvSpPr>
            <a:spLocks noChangeShapeType="1"/>
          </p:cNvSpPr>
          <p:nvPr>
            <p:custDataLst>
              <p:tags r:id="rId177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9" name="Line 317"/>
          <p:cNvSpPr>
            <a:spLocks noChangeShapeType="1"/>
          </p:cNvSpPr>
          <p:nvPr>
            <p:custDataLst>
              <p:tags r:id="rId178"/>
            </p:custDataLst>
          </p:nvPr>
        </p:nvSpPr>
        <p:spPr bwMode="auto">
          <a:xfrm flipV="1">
            <a:off x="335756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0" name="Line 318"/>
          <p:cNvSpPr>
            <a:spLocks noChangeShapeType="1"/>
          </p:cNvSpPr>
          <p:nvPr>
            <p:custDataLst>
              <p:tags r:id="rId179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1" name="Line 319"/>
          <p:cNvSpPr>
            <a:spLocks noChangeShapeType="1"/>
          </p:cNvSpPr>
          <p:nvPr>
            <p:custDataLst>
              <p:tags r:id="rId180"/>
            </p:custDataLst>
          </p:nvPr>
        </p:nvSpPr>
        <p:spPr bwMode="auto">
          <a:xfrm>
            <a:off x="3813175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2" name="Line 320"/>
          <p:cNvSpPr>
            <a:spLocks noChangeShapeType="1"/>
          </p:cNvSpPr>
          <p:nvPr>
            <p:custDataLst>
              <p:tags r:id="rId181"/>
            </p:custDataLst>
          </p:nvPr>
        </p:nvSpPr>
        <p:spPr bwMode="auto">
          <a:xfrm flipV="1">
            <a:off x="373697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3" name="Line 321"/>
          <p:cNvSpPr>
            <a:spLocks noChangeShapeType="1"/>
          </p:cNvSpPr>
          <p:nvPr>
            <p:custDataLst>
              <p:tags r:id="rId182"/>
            </p:custDataLst>
          </p:nvPr>
        </p:nvSpPr>
        <p:spPr bwMode="auto">
          <a:xfrm flipV="1">
            <a:off x="3813175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4" name="Line 322"/>
          <p:cNvSpPr>
            <a:spLocks noChangeShapeType="1"/>
          </p:cNvSpPr>
          <p:nvPr>
            <p:custDataLst>
              <p:tags r:id="rId183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5" name="Line 323"/>
          <p:cNvSpPr>
            <a:spLocks noChangeShapeType="1"/>
          </p:cNvSpPr>
          <p:nvPr>
            <p:custDataLst>
              <p:tags r:id="rId184"/>
            </p:custDataLst>
          </p:nvPr>
        </p:nvSpPr>
        <p:spPr bwMode="auto">
          <a:xfrm>
            <a:off x="4268788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6" name="Line 324"/>
          <p:cNvSpPr>
            <a:spLocks noChangeShapeType="1"/>
          </p:cNvSpPr>
          <p:nvPr>
            <p:custDataLst>
              <p:tags r:id="rId185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7" name="Line 325"/>
          <p:cNvSpPr>
            <a:spLocks noChangeShapeType="1"/>
          </p:cNvSpPr>
          <p:nvPr>
            <p:custDataLst>
              <p:tags r:id="rId186"/>
            </p:custDataLst>
          </p:nvPr>
        </p:nvSpPr>
        <p:spPr bwMode="auto">
          <a:xfrm flipV="1">
            <a:off x="4268788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8" name="Line 326"/>
          <p:cNvSpPr>
            <a:spLocks noChangeShapeType="1"/>
          </p:cNvSpPr>
          <p:nvPr>
            <p:custDataLst>
              <p:tags r:id="rId187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9" name="Line 327"/>
          <p:cNvSpPr>
            <a:spLocks noChangeShapeType="1"/>
          </p:cNvSpPr>
          <p:nvPr>
            <p:custDataLst>
              <p:tags r:id="rId188"/>
            </p:custDataLst>
          </p:nvPr>
        </p:nvSpPr>
        <p:spPr bwMode="auto">
          <a:xfrm>
            <a:off x="472440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0" name="Line 328"/>
          <p:cNvSpPr>
            <a:spLocks noChangeShapeType="1"/>
          </p:cNvSpPr>
          <p:nvPr>
            <p:custDataLst>
              <p:tags r:id="rId189"/>
            </p:custDataLst>
          </p:nvPr>
        </p:nvSpPr>
        <p:spPr bwMode="auto">
          <a:xfrm flipV="1">
            <a:off x="555942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1" name="Line 329"/>
          <p:cNvSpPr>
            <a:spLocks noChangeShapeType="1"/>
          </p:cNvSpPr>
          <p:nvPr>
            <p:custDataLst>
              <p:tags r:id="rId190"/>
            </p:custDataLst>
          </p:nvPr>
        </p:nvSpPr>
        <p:spPr bwMode="auto">
          <a:xfrm flipV="1">
            <a:off x="472440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2" name="Line 330"/>
          <p:cNvSpPr>
            <a:spLocks noChangeShapeType="1"/>
          </p:cNvSpPr>
          <p:nvPr>
            <p:custDataLst>
              <p:tags r:id="rId191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Line 331"/>
          <p:cNvSpPr>
            <a:spLocks noChangeShapeType="1"/>
          </p:cNvSpPr>
          <p:nvPr>
            <p:custDataLst>
              <p:tags r:id="rId192"/>
            </p:custDataLst>
          </p:nvPr>
        </p:nvSpPr>
        <p:spPr bwMode="auto">
          <a:xfrm>
            <a:off x="518001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Line 332"/>
          <p:cNvSpPr>
            <a:spLocks noChangeShapeType="1"/>
          </p:cNvSpPr>
          <p:nvPr>
            <p:custDataLst>
              <p:tags r:id="rId193"/>
            </p:custDataLst>
          </p:nvPr>
        </p:nvSpPr>
        <p:spPr bwMode="auto">
          <a:xfrm flipV="1">
            <a:off x="510381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5" name="Line 333"/>
          <p:cNvSpPr>
            <a:spLocks noChangeShapeType="1"/>
          </p:cNvSpPr>
          <p:nvPr>
            <p:custDataLst>
              <p:tags r:id="rId194"/>
            </p:custDataLst>
          </p:nvPr>
        </p:nvSpPr>
        <p:spPr bwMode="auto">
          <a:xfrm flipV="1">
            <a:off x="518001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Line 334"/>
          <p:cNvSpPr>
            <a:spLocks noChangeShapeType="1"/>
          </p:cNvSpPr>
          <p:nvPr>
            <p:custDataLst>
              <p:tags r:id="rId195"/>
            </p:custDataLst>
          </p:nvPr>
        </p:nvSpPr>
        <p:spPr bwMode="auto">
          <a:xfrm flipV="1">
            <a:off x="464820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Line 335"/>
          <p:cNvSpPr>
            <a:spLocks noChangeShapeType="1"/>
          </p:cNvSpPr>
          <p:nvPr>
            <p:custDataLst>
              <p:tags r:id="rId196"/>
            </p:custDataLst>
          </p:nvPr>
        </p:nvSpPr>
        <p:spPr bwMode="auto">
          <a:xfrm flipV="1">
            <a:off x="464820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8" name="Line 336"/>
          <p:cNvSpPr>
            <a:spLocks noChangeShapeType="1"/>
          </p:cNvSpPr>
          <p:nvPr>
            <p:custDataLst>
              <p:tags r:id="rId197"/>
            </p:custDataLst>
          </p:nvPr>
        </p:nvSpPr>
        <p:spPr bwMode="auto">
          <a:xfrm flipV="1">
            <a:off x="464820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9" name="Line 337"/>
          <p:cNvSpPr>
            <a:spLocks noChangeShapeType="1"/>
          </p:cNvSpPr>
          <p:nvPr>
            <p:custDataLst>
              <p:tags r:id="rId198"/>
            </p:custDataLst>
          </p:nvPr>
        </p:nvSpPr>
        <p:spPr bwMode="auto">
          <a:xfrm flipV="1">
            <a:off x="4648200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0" name="Line 338"/>
          <p:cNvSpPr>
            <a:spLocks noChangeShapeType="1"/>
          </p:cNvSpPr>
          <p:nvPr>
            <p:custDataLst>
              <p:tags r:id="rId199"/>
            </p:custDataLst>
          </p:nvPr>
        </p:nvSpPr>
        <p:spPr bwMode="auto">
          <a:xfrm flipV="1">
            <a:off x="464820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1" name="Line 339"/>
          <p:cNvSpPr>
            <a:spLocks noChangeShapeType="1"/>
          </p:cNvSpPr>
          <p:nvPr>
            <p:custDataLst>
              <p:tags r:id="rId200"/>
            </p:custDataLst>
          </p:nvPr>
        </p:nvSpPr>
        <p:spPr bwMode="auto">
          <a:xfrm flipV="1">
            <a:off x="464820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2" name="Line 340"/>
          <p:cNvSpPr>
            <a:spLocks noChangeShapeType="1"/>
          </p:cNvSpPr>
          <p:nvPr>
            <p:custDataLst>
              <p:tags r:id="rId201"/>
            </p:custDataLst>
          </p:nvPr>
        </p:nvSpPr>
        <p:spPr bwMode="auto">
          <a:xfrm flipV="1">
            <a:off x="328136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3" name="Line 341"/>
          <p:cNvSpPr>
            <a:spLocks noChangeShapeType="1"/>
          </p:cNvSpPr>
          <p:nvPr>
            <p:custDataLst>
              <p:tags r:id="rId202"/>
            </p:custDataLst>
          </p:nvPr>
        </p:nvSpPr>
        <p:spPr bwMode="auto">
          <a:xfrm flipV="1">
            <a:off x="328136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4" name="Line 342"/>
          <p:cNvSpPr>
            <a:spLocks noChangeShapeType="1"/>
          </p:cNvSpPr>
          <p:nvPr>
            <p:custDataLst>
              <p:tags r:id="rId203"/>
            </p:custDataLst>
          </p:nvPr>
        </p:nvSpPr>
        <p:spPr bwMode="auto">
          <a:xfrm flipV="1">
            <a:off x="328136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" name="Line 343"/>
          <p:cNvSpPr>
            <a:spLocks noChangeShapeType="1"/>
          </p:cNvSpPr>
          <p:nvPr>
            <p:custDataLst>
              <p:tags r:id="rId204"/>
            </p:custDataLst>
          </p:nvPr>
        </p:nvSpPr>
        <p:spPr bwMode="auto">
          <a:xfrm flipV="1">
            <a:off x="3281363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" name="Line 344"/>
          <p:cNvSpPr>
            <a:spLocks noChangeShapeType="1"/>
          </p:cNvSpPr>
          <p:nvPr>
            <p:custDataLst>
              <p:tags r:id="rId205"/>
            </p:custDataLst>
          </p:nvPr>
        </p:nvSpPr>
        <p:spPr bwMode="auto">
          <a:xfrm flipV="1">
            <a:off x="328136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" name="Line 345"/>
          <p:cNvSpPr>
            <a:spLocks noChangeShapeType="1"/>
          </p:cNvSpPr>
          <p:nvPr>
            <p:custDataLst>
              <p:tags r:id="rId206"/>
            </p:custDataLst>
          </p:nvPr>
        </p:nvSpPr>
        <p:spPr bwMode="auto">
          <a:xfrm flipV="1">
            <a:off x="328136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One dimensional dynamic programming:  Interval scheduling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Opt[ j ] = max (Opt[ j – 1], </a:t>
            </a:r>
            <a:r>
              <a:rPr lang="en-US" altLang="en-US" dirty="0" err="1" smtClean="0"/>
              <a:t>w</a:t>
            </a:r>
            <a:r>
              <a:rPr lang="en-US" altLang="en-US" baseline="-25000" dirty="0" err="1" smtClean="0"/>
              <a:t>j</a:t>
            </a:r>
            <a:r>
              <a:rPr lang="en-US" altLang="en-US" dirty="0" smtClean="0"/>
              <a:t> + Opt[ p[ j ] ]) </a:t>
            </a:r>
          </a:p>
        </p:txBody>
      </p:sp>
      <p:graphicFrame>
        <p:nvGraphicFramePr>
          <p:cNvPr id="293907" name="Group 19"/>
          <p:cNvGraphicFramePr>
            <a:graphicFrameLocks noGrp="1"/>
          </p:cNvGraphicFramePr>
          <p:nvPr>
            <p:ph sz="half" idx="4294967295"/>
            <p:custDataLst>
              <p:tags r:id="rId3"/>
            </p:custDataLst>
          </p:nvPr>
        </p:nvGraphicFramePr>
        <p:xfrm>
          <a:off x="2590800" y="27432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53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Code to compute Opt[ n, m]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534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m;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if (A[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 ==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B[ j ]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Opt[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] = Opt[ i-1, j-1 ] + 1;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else if (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Opt[ i-1, j ] &gt;=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j-1 ])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 ] := Opt[ i-1, j ];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else</a:t>
            </a:r>
          </a:p>
          <a:p>
            <a:pPr defTabSz="365760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 ] := Opt[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j-1]; </a:t>
            </a:r>
          </a:p>
          <a:p>
            <a:pPr defTabSz="365760"/>
            <a:endParaRPr lang="en-US" sz="3200" dirty="0"/>
          </a:p>
          <a:p>
            <a:pPr defTabSz="365760"/>
            <a:endParaRPr lang="en-US" dirty="0"/>
          </a:p>
          <a:p>
            <a:pPr defTabSz="36576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978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Storing the path information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04888" y="1835150"/>
            <a:ext cx="7816850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A[1..m],  B[1..n]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i := 1 to m     Opt[i, 0]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j := 1 to n     Opt[0,j]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Opt[0,0]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i := 1 to 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for j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if A[i] = B[j]  {  Opt[i,j] := 1 + Opt[i-1,j-1];  Best[i,j] := Diag;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else if Opt[i-1, j] &gt;= Opt[i, j-1]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	{  Opt[i, j] := Opt[i-1, j], Best[i,j] := Left;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else        {  Opt[i, j] := Opt[i, j-1], Best[i,j] := Down; }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456488" y="1682750"/>
            <a:ext cx="0" cy="144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456488" y="3125788"/>
            <a:ext cx="1687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7163" y="3276600"/>
            <a:ext cx="1366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  <a:r>
              <a:rPr lang="en-US" altLang="en-US" baseline="-25000"/>
              <a:t>1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-5400000">
            <a:off x="6729413" y="2182812"/>
            <a:ext cx="909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1</a:t>
            </a:r>
            <a:r>
              <a:rPr lang="en-US" altLang="en-US"/>
              <a:t>…b</a:t>
            </a:r>
            <a:r>
              <a:rPr lang="en-US" altLang="en-US" baseline="-2500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53256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/>
              <a:t>Reconstructing Path from Distances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20949"/>
            <a:ext cx="5248275" cy="494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889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good is this algorithm?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Is it feasible to compute the LCS of two strings of length 300,000 on a standard desktop PC?  Why or why not.</a:t>
            </a:r>
          </a:p>
        </p:txBody>
      </p:sp>
    </p:spTree>
    <p:extLst>
      <p:ext uri="{BB962C8B-B14F-4D97-AF65-F5344CB8AC3E}">
        <p14:creationId xmlns:p14="http://schemas.microsoft.com/office/powerpoint/2010/main" val="15675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Billboard Placement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Maximize income in placing billboards</a:t>
            </a:r>
          </a:p>
          <a:p>
            <a:pPr lvl="1" eaLnBrk="1" hangingPunct="1"/>
            <a:r>
              <a:rPr lang="en-US" altLang="en-US" smtClean="0"/>
              <a:t>b</a:t>
            </a:r>
            <a:r>
              <a:rPr lang="en-US" altLang="en-US" baseline="-25000" smtClean="0"/>
              <a:t>i</a:t>
            </a:r>
            <a:r>
              <a:rPr lang="en-US" altLang="en-US" smtClean="0"/>
              <a:t> = (p</a:t>
            </a:r>
            <a:r>
              <a:rPr lang="en-US" altLang="en-US" baseline="-25000" smtClean="0"/>
              <a:t>i</a:t>
            </a:r>
            <a:r>
              <a:rPr lang="en-US" altLang="en-US" smtClean="0"/>
              <a:t>, v</a:t>
            </a:r>
            <a:r>
              <a:rPr lang="en-US" altLang="en-US" baseline="-25000" smtClean="0"/>
              <a:t>i</a:t>
            </a:r>
            <a:r>
              <a:rPr lang="en-US" altLang="en-US" smtClean="0"/>
              <a:t>),  v</a:t>
            </a:r>
            <a:r>
              <a:rPr lang="en-US" altLang="en-US" baseline="-25000" smtClean="0"/>
              <a:t>i</a:t>
            </a:r>
            <a:r>
              <a:rPr lang="en-US" altLang="en-US" smtClean="0"/>
              <a:t>: value of placing billboard at  position p</a:t>
            </a:r>
            <a:r>
              <a:rPr lang="en-US" altLang="en-US" baseline="-25000" smtClean="0"/>
              <a:t>i</a:t>
            </a:r>
          </a:p>
          <a:p>
            <a:pPr eaLnBrk="1" hangingPunct="1"/>
            <a:r>
              <a:rPr lang="en-US" altLang="en-US" smtClean="0"/>
              <a:t>Constraint:</a:t>
            </a:r>
          </a:p>
          <a:p>
            <a:pPr lvl="1" eaLnBrk="1" hangingPunct="1"/>
            <a:r>
              <a:rPr lang="en-US" altLang="en-US" smtClean="0"/>
              <a:t>At most one billboard every five miles</a:t>
            </a:r>
          </a:p>
          <a:p>
            <a:pPr eaLnBrk="1" hangingPunct="1"/>
            <a:r>
              <a:rPr lang="en-US" altLang="en-US" smtClean="0"/>
              <a:t>Example</a:t>
            </a:r>
          </a:p>
          <a:p>
            <a:pPr lvl="1" eaLnBrk="1" hangingPunct="1"/>
            <a:r>
              <a:rPr lang="en-US" altLang="en-US" smtClean="0"/>
              <a:t>{(6,5), (8,6), (12, 5), (14, 1)}</a:t>
            </a:r>
          </a:p>
        </p:txBody>
      </p:sp>
    </p:spTree>
    <p:extLst>
      <p:ext uri="{BB962C8B-B14F-4D97-AF65-F5344CB8AC3E}">
        <p14:creationId xmlns:p14="http://schemas.microsoft.com/office/powerpoint/2010/main" val="226339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Design a Dynamic Programming  Algorithm for Billboard Placement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 Opt[1], Opt[2], . . ., Opt[n]</a:t>
            </a:r>
          </a:p>
          <a:p>
            <a:pPr eaLnBrk="1" hangingPunct="1"/>
            <a:r>
              <a:rPr lang="en-US" altLang="en-US" smtClean="0"/>
              <a:t>What is Opt[k]?</a:t>
            </a:r>
          </a:p>
        </p:txBody>
      </p:sp>
      <p:sp>
        <p:nvSpPr>
          <p:cNvPr id="16388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701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Input b</a:t>
            </a:r>
            <a:r>
              <a:rPr lang="en-US" altLang="en-US" baseline="-25000"/>
              <a:t>1</a:t>
            </a:r>
            <a:r>
              <a:rPr lang="en-US" altLang="en-US"/>
              <a:t>, …, b</a:t>
            </a:r>
            <a:r>
              <a:rPr lang="en-US" altLang="en-US" baseline="-25000"/>
              <a:t>n</a:t>
            </a:r>
            <a:r>
              <a:rPr lang="en-US" altLang="en-US"/>
              <a:t>, where b</a:t>
            </a:r>
            <a:r>
              <a:rPr lang="en-US" altLang="en-US" baseline="-25000"/>
              <a:t>i</a:t>
            </a:r>
            <a:r>
              <a:rPr lang="en-US" altLang="en-US"/>
              <a:t> = (p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i</a:t>
            </a:r>
            <a:r>
              <a:rPr lang="en-US" altLang="en-US"/>
              <a:t>), position and value of billboard i</a:t>
            </a:r>
          </a:p>
        </p:txBody>
      </p:sp>
    </p:spTree>
    <p:extLst>
      <p:ext uri="{BB962C8B-B14F-4D97-AF65-F5344CB8AC3E}">
        <p14:creationId xmlns:p14="http://schemas.microsoft.com/office/powerpoint/2010/main" val="152557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Opt[k] = fun(Opt[0],…,Opt[k-1])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is the solution determined from sub problems?</a:t>
            </a:r>
          </a:p>
        </p:txBody>
      </p:sp>
      <p:sp>
        <p:nvSpPr>
          <p:cNvPr id="1741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7010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Input b</a:t>
            </a:r>
            <a:r>
              <a:rPr lang="en-US" altLang="en-US" baseline="-25000"/>
              <a:t>1</a:t>
            </a:r>
            <a:r>
              <a:rPr lang="en-US" altLang="en-US"/>
              <a:t>, …, b</a:t>
            </a:r>
            <a:r>
              <a:rPr lang="en-US" altLang="en-US" baseline="-25000"/>
              <a:t>n</a:t>
            </a:r>
            <a:r>
              <a:rPr lang="en-US" altLang="en-US"/>
              <a:t>, where b</a:t>
            </a:r>
            <a:r>
              <a:rPr lang="en-US" altLang="en-US" baseline="-25000"/>
              <a:t>i</a:t>
            </a:r>
            <a:r>
              <a:rPr lang="en-US" altLang="en-US"/>
              <a:t> = (p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i</a:t>
            </a:r>
            <a:r>
              <a:rPr lang="en-US" altLang="en-US"/>
              <a:t>), position and value of billboard i</a:t>
            </a:r>
          </a:p>
        </p:txBody>
      </p:sp>
    </p:spTree>
    <p:extLst>
      <p:ext uri="{BB962C8B-B14F-4D97-AF65-F5344CB8AC3E}">
        <p14:creationId xmlns:p14="http://schemas.microsoft.com/office/powerpoint/2010/main" val="275793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1828800"/>
            <a:ext cx="8991600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 = 0;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 is five miles behind the current position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last valid location for a billboard, if one placed at P[k]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k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while (P[ j ] &lt; P[ k ] – 5)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j := j + 1;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j := j –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Opt[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 ] :=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Max(Opt[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k-1 ]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V[ k ] + Opt[ j ]);</a:t>
            </a:r>
          </a:p>
          <a:p>
            <a:pPr eaLnBrk="1" hangingPunct="1">
              <a:spcBef>
                <a:spcPct val="50000"/>
              </a:spcBef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93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Two dimensional dynamic programming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725" y="1768475"/>
            <a:ext cx="2984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smtClean="0"/>
              <a:t> </a:t>
            </a:r>
            <a:endParaRPr lang="en-US" alt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44623" y="2584369"/>
            <a:ext cx="8931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Opt</a:t>
            </a:r>
            <a:r>
              <a:rPr lang="en-US" sz="3200" baseline="-25000" dirty="0" err="1" smtClean="0"/>
              <a:t>k</a:t>
            </a:r>
            <a:r>
              <a:rPr lang="en-US" sz="3200" dirty="0" smtClean="0"/>
              <a:t>[ j ] = min 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{ Opt</a:t>
            </a:r>
            <a:r>
              <a:rPr lang="en-US" sz="3200" baseline="-25000" dirty="0" smtClean="0"/>
              <a:t>k-1</a:t>
            </a:r>
            <a:r>
              <a:rPr lang="en-US" sz="3200" dirty="0" smtClean="0"/>
              <a:t>[ </a:t>
            </a:r>
            <a:r>
              <a:rPr lang="en-US" sz="3200" dirty="0" err="1" smtClean="0"/>
              <a:t>i</a:t>
            </a:r>
            <a:r>
              <a:rPr lang="en-US" sz="3200" dirty="0" smtClean="0"/>
              <a:t> ] + 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i,j</a:t>
            </a:r>
            <a:r>
              <a:rPr lang="en-US" sz="3200" dirty="0" smtClean="0"/>
              <a:t> } for 0 &lt; </a:t>
            </a:r>
            <a:r>
              <a:rPr lang="en-US" sz="3200" dirty="0" err="1" smtClean="0"/>
              <a:t>i</a:t>
            </a:r>
            <a:r>
              <a:rPr lang="en-US" sz="3200" dirty="0" smtClean="0"/>
              <a:t> &lt; j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09181" y="1895492"/>
            <a:ext cx="6699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K-segment linear approximation</a:t>
            </a:r>
            <a:endParaRPr lang="en-US" sz="3600" dirty="0"/>
          </a:p>
        </p:txBody>
      </p:sp>
      <p:graphicFrame>
        <p:nvGraphicFramePr>
          <p:cNvPr id="6" name="Group 136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79869364"/>
              </p:ext>
            </p:extLst>
          </p:nvPr>
        </p:nvGraphicFramePr>
        <p:xfrm>
          <a:off x="346016" y="41148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27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Two dimensional dynamic programming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40859109"/>
              </p:ext>
            </p:extLst>
          </p:nvPr>
        </p:nvGraphicFramePr>
        <p:xfrm>
          <a:off x="342900" y="36576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36" name="Text Box 13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014" y="2254931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9102" y="1670156"/>
            <a:ext cx="7042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Subset sum and knapsack</a:t>
            </a:r>
            <a:endParaRPr lang="en-US" sz="3200" dirty="0"/>
          </a:p>
        </p:txBody>
      </p:sp>
      <p:sp>
        <p:nvSpPr>
          <p:cNvPr id="7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73911" y="28194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 smtClean="0"/>
              <a:t>v</a:t>
            </a:r>
            <a:r>
              <a:rPr lang="en-US" altLang="en-US" sz="2400" baseline="-25000" dirty="0" err="1" smtClean="0"/>
              <a:t>j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13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line breaking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291" y="1729581"/>
            <a:ext cx="6007418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8071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8161</TotalTime>
  <Words>1065</Words>
  <Application>Microsoft Office PowerPoint</Application>
  <PresentationFormat>On-screen Show (4:3)</PresentationFormat>
  <Paragraphs>194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Courier New</vt:lpstr>
      <vt:lpstr>Letter Gothic</vt:lpstr>
      <vt:lpstr>Symbol</vt:lpstr>
      <vt:lpstr>Times New Roman</vt:lpstr>
      <vt:lpstr>1_Default Design</vt:lpstr>
      <vt:lpstr>CSE 417 Algorithms and Complexity</vt:lpstr>
      <vt:lpstr>One dimensional dynamic programming:  Interval scheduling</vt:lpstr>
      <vt:lpstr>Billboard Placement</vt:lpstr>
      <vt:lpstr>Design a Dynamic Programming  Algorithm for Billboard Placement</vt:lpstr>
      <vt:lpstr>Opt[k] = fun(Opt[0],…,Opt[k-1])</vt:lpstr>
      <vt:lpstr>Solution</vt:lpstr>
      <vt:lpstr>Two dimensional dynamic programming</vt:lpstr>
      <vt:lpstr>Two dimensional dynamic programming</vt:lpstr>
      <vt:lpstr>Optimal line breaking</vt:lpstr>
      <vt:lpstr>Optimal Line Breaking</vt:lpstr>
      <vt:lpstr>Optimal Line Breaking</vt:lpstr>
      <vt:lpstr>Longest Common Subsequence</vt:lpstr>
      <vt:lpstr>Determine the LCS of the following strings</vt:lpstr>
      <vt:lpstr>String Alignment Problem</vt:lpstr>
      <vt:lpstr>LCS Optimization</vt:lpstr>
      <vt:lpstr>Optimization recurrence</vt:lpstr>
      <vt:lpstr>Give the Optimization Recurrence for the String Alignment Problem</vt:lpstr>
      <vt:lpstr>String edit with Typo Distance</vt:lpstr>
      <vt:lpstr>Dynamic Programming Computation</vt:lpstr>
      <vt:lpstr>Code to compute Opt[ n, m] </vt:lpstr>
      <vt:lpstr>Storing the path information</vt:lpstr>
      <vt:lpstr>Reconstructing Path from Distances</vt:lpstr>
      <vt:lpstr>How good is this algorithm?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109</cp:revision>
  <dcterms:created xsi:type="dcterms:W3CDTF">1601-01-01T00:00:00Z</dcterms:created>
  <dcterms:modified xsi:type="dcterms:W3CDTF">2020-02-25T19:37:26Z</dcterms:modified>
</cp:coreProperties>
</file>