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1"/>
  </p:handoutMasterIdLst>
  <p:sldIdLst>
    <p:sldId id="381" r:id="rId2"/>
    <p:sldId id="382" r:id="rId3"/>
    <p:sldId id="357" r:id="rId4"/>
    <p:sldId id="359" r:id="rId5"/>
    <p:sldId id="363" r:id="rId6"/>
    <p:sldId id="364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 varScale="1">
        <p:scale>
          <a:sx n="96" d="100"/>
          <a:sy n="96" d="100"/>
        </p:scale>
        <p:origin x="14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18" Type="http://schemas.openxmlformats.org/officeDocument/2006/relationships/tags" Target="../tags/tag11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tags" Target="../tags/tag111.xml"/><Relationship Id="rId2" Type="http://schemas.openxmlformats.org/officeDocument/2006/relationships/tags" Target="../tags/tag96.xml"/><Relationship Id="rId16" Type="http://schemas.openxmlformats.org/officeDocument/2006/relationships/tags" Target="../tags/tag110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5" Type="http://schemas.openxmlformats.org/officeDocument/2006/relationships/tags" Target="../tags/tag109.xml"/><Relationship Id="rId10" Type="http://schemas.openxmlformats.org/officeDocument/2006/relationships/tags" Target="../tags/tag10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3" Type="http://schemas.openxmlformats.org/officeDocument/2006/relationships/tags" Target="../tags/tag115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5" Type="http://schemas.openxmlformats.org/officeDocument/2006/relationships/tags" Target="../tags/tag117.xml"/><Relationship Id="rId10" Type="http://schemas.openxmlformats.org/officeDocument/2006/relationships/tags" Target="../tags/tag122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1.xml"/><Relationship Id="rId1" Type="http://schemas.openxmlformats.org/officeDocument/2006/relationships/tags" Target="../tags/tag13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" Type="http://schemas.openxmlformats.org/officeDocument/2006/relationships/tags" Target="../tags/tag133.xml"/><Relationship Id="rId16" Type="http://schemas.openxmlformats.org/officeDocument/2006/relationships/tags" Target="../tags/tag147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5" Type="http://schemas.openxmlformats.org/officeDocument/2006/relationships/tags" Target="../tags/tag146.xml"/><Relationship Id="rId10" Type="http://schemas.openxmlformats.org/officeDocument/2006/relationships/tags" Target="../tags/tag14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tags" Target="../tags/tag1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10" Type="http://schemas.openxmlformats.org/officeDocument/2006/relationships/tags" Target="../tags/tag16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10" Type="http://schemas.openxmlformats.org/officeDocument/2006/relationships/tags" Target="../tags/tag6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418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18,  Winter 2020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Dynamic Programming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947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Points p</a:t>
            </a:r>
            <a:r>
              <a:rPr lang="en-US" altLang="en-US" baseline="-25000"/>
              <a:t>1</a:t>
            </a:r>
            <a:r>
              <a:rPr lang="en-US" altLang="en-US"/>
              <a:t>, p</a:t>
            </a:r>
            <a:r>
              <a:rPr lang="en-US" altLang="en-US" baseline="-25000"/>
              <a:t>2</a:t>
            </a:r>
            <a:r>
              <a:rPr lang="en-US" altLang="en-US"/>
              <a:t>, . . ., p</a:t>
            </a:r>
            <a:r>
              <a:rPr lang="en-US" altLang="en-US" baseline="-25000"/>
              <a:t>n</a:t>
            </a:r>
            <a:r>
              <a:rPr lang="en-US" altLang="en-US"/>
              <a:t> ordered by                x-coordinate (p</a:t>
            </a:r>
            <a:r>
              <a:rPr lang="en-US" altLang="en-US" baseline="-25000"/>
              <a:t>i</a:t>
            </a:r>
            <a:r>
              <a:rPr lang="en-US" altLang="en-US"/>
              <a:t> = (x</a:t>
            </a:r>
            <a:r>
              <a:rPr lang="en-US" altLang="en-US" baseline="-25000"/>
              <a:t>i</a:t>
            </a:r>
            <a:r>
              <a:rPr lang="en-US" altLang="en-US"/>
              <a:t>, y</a:t>
            </a:r>
            <a:r>
              <a:rPr lang="en-US" altLang="en-US" baseline="-25000"/>
              <a:t>i</a:t>
            </a:r>
            <a:r>
              <a:rPr lang="en-US" altLang="en-US"/>
              <a:t>))</a:t>
            </a:r>
          </a:p>
          <a:p>
            <a:pPr eaLnBrk="1" hangingPunct="1"/>
            <a:r>
              <a:rPr lang="en-US" altLang="en-US"/>
              <a:t>E</a:t>
            </a:r>
            <a:r>
              <a:rPr lang="en-US" altLang="en-US" baseline="-25000"/>
              <a:t>i,j</a:t>
            </a:r>
            <a:r>
              <a:rPr lang="en-US" altLang="en-US"/>
              <a:t> is the least squares error for the optimal line interpolating p</a:t>
            </a:r>
            <a:r>
              <a:rPr lang="en-US" altLang="en-US" baseline="-25000"/>
              <a:t>i</a:t>
            </a:r>
            <a:r>
              <a:rPr lang="en-US" altLang="en-US"/>
              <a:t>, . . . p</a:t>
            </a:r>
            <a:r>
              <a:rPr lang="en-US" altLang="en-US" baseline="-2500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24858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 an equation for the optimal interpolation of p</a:t>
            </a:r>
            <a:r>
              <a:rPr lang="en-US" altLang="en-US" sz="2800" baseline="-25000"/>
              <a:t>1</a:t>
            </a:r>
            <a:r>
              <a:rPr lang="en-US" altLang="en-US" sz="2800"/>
              <a:t>,…,p</a:t>
            </a:r>
            <a:r>
              <a:rPr lang="en-US" altLang="en-US" sz="2800" baseline="-25000"/>
              <a:t>n</a:t>
            </a:r>
            <a:r>
              <a:rPr lang="en-US" altLang="en-US" sz="2800"/>
              <a:t> with two line segments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E</a:t>
            </a:r>
            <a:r>
              <a:rPr lang="en-US" altLang="en-US" sz="2800" baseline="-25000"/>
              <a:t>i,j</a:t>
            </a:r>
            <a:r>
              <a:rPr lang="en-US" altLang="en-US" sz="2800"/>
              <a:t> is the least squares error for the optimal line interpolating p</a:t>
            </a:r>
            <a:r>
              <a:rPr lang="en-US" altLang="en-US" sz="2800" baseline="-25000"/>
              <a:t>i</a:t>
            </a:r>
            <a:r>
              <a:rPr lang="en-US" altLang="en-US" sz="2800"/>
              <a:t>, . . . p</a:t>
            </a:r>
            <a:r>
              <a:rPr lang="en-US" altLang="en-US" sz="2800" baseline="-25000"/>
              <a:t>j</a:t>
            </a:r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44290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segmentation with three segments</a:t>
            </a:r>
          </a:p>
          <a:p>
            <a:pPr lvl="1" eaLnBrk="1" hangingPunct="1"/>
            <a:r>
              <a:rPr lang="en-US" altLang="en-US"/>
              <a:t>Min</a:t>
            </a:r>
            <a:r>
              <a:rPr lang="en-US" altLang="en-US" baseline="-25000"/>
              <a:t>i,j</a:t>
            </a:r>
            <a:r>
              <a:rPr lang="en-US" altLang="en-US"/>
              <a:t>{E</a:t>
            </a:r>
            <a:r>
              <a:rPr lang="en-US" altLang="en-US" baseline="-25000"/>
              <a:t>1,i</a:t>
            </a:r>
            <a:r>
              <a:rPr lang="en-US" altLang="en-US"/>
              <a:t> + E</a:t>
            </a:r>
            <a:r>
              <a:rPr lang="en-US" altLang="en-US" baseline="-25000"/>
              <a:t>i,j</a:t>
            </a:r>
            <a:r>
              <a:rPr lang="en-US" altLang="en-US"/>
              <a:t> + E</a:t>
            </a:r>
            <a:r>
              <a:rPr lang="en-US" altLang="en-US" baseline="-25000"/>
              <a:t>j,n</a:t>
            </a:r>
            <a:r>
              <a:rPr lang="en-US" altLang="en-US"/>
              <a:t>}</a:t>
            </a:r>
          </a:p>
          <a:p>
            <a:pPr lvl="1"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combinations considered</a:t>
            </a:r>
          </a:p>
          <a:p>
            <a:pPr eaLnBrk="1" hangingPunct="1"/>
            <a:r>
              <a:rPr lang="en-US" altLang="en-US"/>
              <a:t>Generalization to k segments leads to considering O(n</a:t>
            </a:r>
            <a:r>
              <a:rPr lang="en-US" altLang="en-US" baseline="30000"/>
              <a:t>k-1</a:t>
            </a:r>
            <a:r>
              <a:rPr lang="en-US" altLang="en-US"/>
              <a:t>) combinations</a:t>
            </a:r>
          </a:p>
        </p:txBody>
      </p:sp>
    </p:spTree>
    <p:extLst>
      <p:ext uri="{BB962C8B-B14F-4D97-AF65-F5344CB8AC3E}">
        <p14:creationId xmlns:p14="http://schemas.microsoft.com/office/powerpoint/2010/main" val="4213281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/>
              <a:t>Opt</a:t>
            </a:r>
            <a:r>
              <a:rPr lang="en-US" altLang="en-US" sz="4000" baseline="-25000" dirty="0" err="1"/>
              <a:t>k</a:t>
            </a:r>
            <a:r>
              <a:rPr lang="en-US" altLang="en-US" sz="4000" dirty="0"/>
              <a:t>[ j ] : Minimum error approximating p</a:t>
            </a:r>
            <a:r>
              <a:rPr lang="en-US" altLang="en-US" sz="4000" baseline="-25000" dirty="0"/>
              <a:t>1</a:t>
            </a:r>
            <a:r>
              <a:rPr lang="en-US" altLang="en-US" sz="4000" dirty="0"/>
              <a:t>…</a:t>
            </a:r>
            <a:r>
              <a:rPr lang="en-US" altLang="en-US" sz="4000" dirty="0" err="1"/>
              <a:t>p</a:t>
            </a:r>
            <a:r>
              <a:rPr lang="en-US" altLang="en-US" sz="4000" baseline="-25000" dirty="0" err="1"/>
              <a:t>j</a:t>
            </a:r>
            <a:r>
              <a:rPr lang="en-US" altLang="en-US" sz="4000" dirty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</p:spTree>
    <p:extLst>
      <p:ext uri="{BB962C8B-B14F-4D97-AF65-F5344CB8AC3E}">
        <p14:creationId xmlns:p14="http://schemas.microsoft.com/office/powerpoint/2010/main" val="2222290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  <p:extLst>
      <p:ext uri="{BB962C8B-B14F-4D97-AF65-F5344CB8AC3E}">
        <p14:creationId xmlns:p14="http://schemas.microsoft.com/office/powerpoint/2010/main" val="867866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7192995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Compute Opt[ k, j ] for 0 &lt; k &lt; j &lt; n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j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to n</a:t>
            </a: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Opt[1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j]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1,j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k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to n-1</a:t>
            </a: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to n</a:t>
            </a: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1,j</a:t>
            </a: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to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j-1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t =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min(t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Opt[k-1,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Opt[k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j] = t</a:t>
            </a:r>
          </a:p>
        </p:txBody>
      </p:sp>
    </p:spTree>
    <p:extLst>
      <p:ext uri="{BB962C8B-B14F-4D97-AF65-F5344CB8AC3E}">
        <p14:creationId xmlns:p14="http://schemas.microsoft.com/office/powerpoint/2010/main" val="1428640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Opt[k,j] is computed, record the value of i that minimized the sum</a:t>
            </a:r>
          </a:p>
          <a:p>
            <a:pPr eaLnBrk="1" hangingPunct="1"/>
            <a:r>
              <a:rPr lang="en-US" altLang="en-US"/>
              <a:t>Store this value in a auxiliary array</a:t>
            </a:r>
          </a:p>
          <a:p>
            <a:pPr eaLnBrk="1" hangingPunct="1"/>
            <a:r>
              <a:rPr lang="en-US" altLang="en-US"/>
              <a:t>Use to reconstruct solution</a:t>
            </a:r>
          </a:p>
        </p:txBody>
      </p:sp>
    </p:spTree>
    <p:extLst>
      <p:ext uri="{BB962C8B-B14F-4D97-AF65-F5344CB8AC3E}">
        <p14:creationId xmlns:p14="http://schemas.microsoft.com/office/powerpoint/2010/main" val="1941780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/>
              <a:t>Segments not specified in advance</a:t>
            </a:r>
          </a:p>
          <a:p>
            <a:pPr eaLnBrk="1" hangingPunct="1"/>
            <a:r>
              <a:rPr lang="en-US" altLang="en-US"/>
              <a:t>Penalty function associated with segments</a:t>
            </a:r>
          </a:p>
          <a:p>
            <a:pPr eaLnBrk="1" hangingPunct="1"/>
            <a:r>
              <a:rPr lang="en-US" altLang="en-US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97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= min(E</a:t>
            </a:r>
            <a:r>
              <a:rPr lang="en-US" altLang="en-US" baseline="-25000"/>
              <a:t>1,j</a:t>
            </a:r>
            <a:r>
              <a:rPr lang="en-US" altLang="en-US"/>
              <a:t>, min</a:t>
            </a:r>
            <a:r>
              <a:rPr lang="en-US" altLang="en-US" baseline="-25000"/>
              <a:t>i</a:t>
            </a:r>
            <a:r>
              <a:rPr lang="en-US" altLang="en-US"/>
              <a:t>(Opt[ i ] + E</a:t>
            </a:r>
            <a:r>
              <a:rPr lang="en-US" altLang="en-US" baseline="-25000"/>
              <a:t>i,j</a:t>
            </a:r>
            <a:r>
              <a:rPr lang="en-US" altLang="en-US"/>
              <a:t> + P))</a:t>
            </a:r>
          </a:p>
        </p:txBody>
      </p:sp>
    </p:spTree>
    <p:extLst>
      <p:ext uri="{BB962C8B-B14F-4D97-AF65-F5344CB8AC3E}">
        <p14:creationId xmlns:p14="http://schemas.microsoft.com/office/powerpoint/2010/main" val="287860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Reading: </a:t>
            </a:r>
          </a:p>
          <a:p>
            <a:pPr lvl="1"/>
            <a:r>
              <a:rPr lang="en-US" dirty="0" smtClean="0"/>
              <a:t>6.1-6.2,  Weighted Interval Scheduling</a:t>
            </a:r>
          </a:p>
          <a:p>
            <a:pPr lvl="1"/>
            <a:r>
              <a:rPr lang="en-US" dirty="0" smtClean="0"/>
              <a:t>6.3 Segmented Least Squares</a:t>
            </a:r>
          </a:p>
          <a:p>
            <a:pPr lvl="1"/>
            <a:r>
              <a:rPr lang="en-US" dirty="0" smtClean="0"/>
              <a:t>6.4 Knapsack and Subset Sum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7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Weighted Interval Scheduling</a:t>
            </a:r>
          </a:p>
          <a:p>
            <a:pPr eaLnBrk="1" hangingPunct="1"/>
            <a:r>
              <a:rPr lang="en-US" altLang="en-US" dirty="0"/>
              <a:t>Given a collection of intervals I</a:t>
            </a:r>
            <a:r>
              <a:rPr lang="en-US" altLang="en-US" baseline="-25000" dirty="0"/>
              <a:t>1</a:t>
            </a:r>
            <a:r>
              <a:rPr lang="en-US" altLang="en-US" dirty="0"/>
              <a:t>,…,I</a:t>
            </a:r>
            <a:r>
              <a:rPr lang="en-US" altLang="en-US" baseline="-25000" dirty="0"/>
              <a:t>n</a:t>
            </a:r>
            <a:r>
              <a:rPr lang="en-US" altLang="en-US" dirty="0"/>
              <a:t> with weights w</a:t>
            </a:r>
            <a:r>
              <a:rPr lang="en-US" altLang="en-US" baseline="-25000" dirty="0"/>
              <a:t>1</a:t>
            </a:r>
            <a:r>
              <a:rPr lang="en-US" altLang="en-US" dirty="0"/>
              <a:t>,…,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r>
              <a:rPr lang="en-US" altLang="en-US" dirty="0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 sorted by end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61310" y="623831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P[I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] = 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327" y="430982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40468" y="464689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2831729" y="503058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09602" y="553033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2804927" y="597583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63950" y="641298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649147" y="399253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P[I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]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48790" y="4443195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P[I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]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05777" y="4869336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P[I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] = 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89440" y="528217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P[I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] = 0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91739" y="573507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P[I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] = 1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M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[n+1];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char[] R = new char[n+1];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M[0] = 0;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 = 1; j &lt; n+1;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v1 = M[j-1];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v2 = W[j] + M[P[j]];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(v1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v2)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M[j] = v1;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R[j] = ‘A’;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M[j] = v2;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R[j] = ‘B’;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263265588"/>
              </p:ext>
            </p:ext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855813569"/>
              </p:ext>
            </p:ext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6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63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811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11194</TotalTime>
  <Words>671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Symbol</vt:lpstr>
      <vt:lpstr>Times New Roman</vt:lpstr>
      <vt:lpstr>1_Default Design</vt:lpstr>
      <vt:lpstr>CSE 418 Algorithms</vt:lpstr>
      <vt:lpstr>Announcements</vt:lpstr>
      <vt:lpstr>Dynamic Programming</vt:lpstr>
      <vt:lpstr>Optimality Condition</vt:lpstr>
      <vt:lpstr>Iterative Algorithm</vt:lpstr>
      <vt:lpstr>Computing the solution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84</cp:revision>
  <dcterms:created xsi:type="dcterms:W3CDTF">1601-01-01T00:00:00Z</dcterms:created>
  <dcterms:modified xsi:type="dcterms:W3CDTF">2020-02-21T17:06:38Z</dcterms:modified>
</cp:coreProperties>
</file>