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9"/>
  </p:handoutMasterIdLst>
  <p:sldIdLst>
    <p:sldId id="381" r:id="rId2"/>
    <p:sldId id="382" r:id="rId3"/>
    <p:sldId id="383" r:id="rId4"/>
    <p:sldId id="404" r:id="rId5"/>
    <p:sldId id="405" r:id="rId6"/>
    <p:sldId id="406" r:id="rId7"/>
    <p:sldId id="407" r:id="rId8"/>
    <p:sldId id="409" r:id="rId9"/>
    <p:sldId id="408" r:id="rId10"/>
    <p:sldId id="357" r:id="rId11"/>
    <p:sldId id="359" r:id="rId12"/>
    <p:sldId id="360" r:id="rId13"/>
    <p:sldId id="362" r:id="rId14"/>
    <p:sldId id="363" r:id="rId15"/>
    <p:sldId id="380" r:id="rId16"/>
    <p:sldId id="364" r:id="rId17"/>
    <p:sldId id="365" r:id="rId18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96" d="100"/>
          <a:sy n="96" d="100"/>
        </p:scale>
        <p:origin x="14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10" Type="http://schemas.openxmlformats.org/officeDocument/2006/relationships/tags" Target="../tags/tag6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17,  </a:t>
            </a:r>
            <a:r>
              <a:rPr lang="en-US" altLang="en-US" dirty="0" smtClean="0"/>
              <a:t>Winter 2020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Divide and Conquer</a:t>
            </a:r>
          </a:p>
          <a:p>
            <a:pPr eaLnBrk="1" hangingPunct="1"/>
            <a:r>
              <a:rPr lang="en-US" altLang="en-US" dirty="0" smtClean="0"/>
              <a:t>Dynamic Programming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M[ j ] = max(MaxValue(j-1), w</a:t>
            </a:r>
            <a:r>
              <a:rPr lang="en-US" altLang="en-US" sz="2400" baseline="-25000"/>
              <a:t>j</a:t>
            </a:r>
            <a:r>
              <a:rPr lang="en-US" altLang="en-US" sz="2400"/>
              <a:t> + MaxValue(p[ j ]));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return M[ j ];</a:t>
            </a:r>
            <a:r>
              <a:rPr lang="en-US" altLang="en-US" sz="2800"/>
              <a:t>                                                       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717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436688"/>
            <a:ext cx="63801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Express the MaxValue algorithm as an </a:t>
            </a:r>
          </a:p>
          <a:p>
            <a:pPr eaLnBrk="1" hangingPunct="1"/>
            <a:r>
              <a:rPr lang="en-US" altLang="en-US" sz="2800"/>
              <a:t>iterative algorithm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MaxValue {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most important algorithmic technique covered in CSE 421</a:t>
            </a:r>
          </a:p>
          <a:p>
            <a:pPr eaLnBrk="1" hangingPunct="1"/>
            <a:r>
              <a:rPr lang="en-US" altLang="en-US"/>
              <a:t>Key ideas</a:t>
            </a:r>
          </a:p>
          <a:p>
            <a:pPr lvl="1" eaLnBrk="1" hangingPunct="1"/>
            <a:r>
              <a:rPr lang="en-US" altLang="en-US"/>
              <a:t>Express solution in terms of a polynomial number of sub problems</a:t>
            </a:r>
          </a:p>
          <a:p>
            <a:pPr lvl="1" eaLnBrk="1" hangingPunct="1"/>
            <a:r>
              <a:rPr lang="en-US" altLang="en-US"/>
              <a:t>Order sub problems to avoid recomputation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7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/>
              <a:t>Mergesort</a:t>
            </a:r>
            <a:r>
              <a:rPr lang="en-US" altLang="en-US" sz="2800" dirty="0"/>
              <a:t>, Quicksort</a:t>
            </a:r>
          </a:p>
          <a:p>
            <a:pPr eaLnBrk="1" hangingPunct="1"/>
            <a:r>
              <a:rPr lang="en-US" altLang="en-US" sz="2800" dirty="0"/>
              <a:t>Strassen’s Algorithm</a:t>
            </a:r>
          </a:p>
          <a:p>
            <a:pPr eaLnBrk="1" hangingPunct="1"/>
            <a:r>
              <a:rPr lang="en-US" altLang="en-US" sz="2800" dirty="0" smtClean="0"/>
              <a:t>Median</a:t>
            </a:r>
          </a:p>
          <a:p>
            <a:pPr eaLnBrk="1" hangingPunct="1"/>
            <a:r>
              <a:rPr lang="en-US" altLang="en-US" sz="2800" dirty="0" smtClean="0"/>
              <a:t>Inversion </a:t>
            </a:r>
            <a:r>
              <a:rPr lang="en-US" altLang="en-US" sz="2800" dirty="0"/>
              <a:t>counting</a:t>
            </a:r>
          </a:p>
          <a:p>
            <a:pPr eaLnBrk="1" hangingPunct="1"/>
            <a:r>
              <a:rPr lang="en-US" altLang="en-US" sz="2800" dirty="0" smtClean="0"/>
              <a:t>Closest </a:t>
            </a:r>
            <a:r>
              <a:rPr lang="en-US" altLang="en-US" sz="2800" dirty="0"/>
              <a:t>Pair Algorithm (2d)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Integer Multiplication (Karatsuba’s Algorithm</a:t>
            </a:r>
            <a:r>
              <a:rPr lang="en-US" altLang="en-US" sz="2800" dirty="0" smtClean="0">
                <a:solidFill>
                  <a:srgbClr val="FF0000"/>
                </a:solidFill>
              </a:rPr>
              <a:t>)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</p:spTree>
    <p:extLst>
      <p:ext uri="{BB962C8B-B14F-4D97-AF65-F5344CB8AC3E}">
        <p14:creationId xmlns:p14="http://schemas.microsoft.com/office/powerpoint/2010/main" val="206040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Recursive </a:t>
            </a:r>
            <a:r>
              <a:rPr lang="en-US" altLang="en-US" sz="4000" dirty="0" smtClean="0"/>
              <a:t>Multiplication Algorithm </a:t>
            </a:r>
            <a:r>
              <a:rPr lang="en-US" altLang="en-US" sz="4000" dirty="0"/>
              <a:t>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</p:spTree>
    <p:extLst>
      <p:ext uri="{BB962C8B-B14F-4D97-AF65-F5344CB8AC3E}">
        <p14:creationId xmlns:p14="http://schemas.microsoft.com/office/powerpoint/2010/main" val="235772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</p:spTree>
    <p:extLst>
      <p:ext uri="{BB962C8B-B14F-4D97-AF65-F5344CB8AC3E}">
        <p14:creationId xmlns:p14="http://schemas.microsoft.com/office/powerpoint/2010/main" val="15123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3 = 1.58496250073…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974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Integer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School 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Karatsuba O(n</a:t>
            </a:r>
            <a:r>
              <a:rPr lang="en-US" baseline="30000" dirty="0" smtClean="0"/>
              <a:t>1.58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Toom-Cook  O(n</a:t>
            </a:r>
            <a:r>
              <a:rPr lang="en-US" baseline="30000" dirty="0" smtClean="0"/>
              <a:t>1.46</a:t>
            </a:r>
            <a:r>
              <a:rPr lang="en-US" dirty="0" smtClean="0"/>
              <a:t>)  [For 3 pieces]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1+eps</a:t>
            </a:r>
            <a:r>
              <a:rPr lang="en-US" dirty="0" smtClean="0"/>
              <a:t>)  [For k pieces]</a:t>
            </a:r>
          </a:p>
          <a:p>
            <a:r>
              <a:rPr lang="en-US" dirty="0" err="1" smtClean="0"/>
              <a:t>Schonhage</a:t>
            </a:r>
            <a:r>
              <a:rPr lang="en-US" dirty="0" smtClean="0"/>
              <a:t>-Strassen</a:t>
            </a:r>
          </a:p>
          <a:p>
            <a:pPr lvl="1"/>
            <a:r>
              <a:rPr lang="en-US" dirty="0" smtClean="0"/>
              <a:t>Fast Fourier Transform based algorithm</a:t>
            </a:r>
          </a:p>
          <a:p>
            <a:pPr lvl="1"/>
            <a:r>
              <a:rPr lang="en-US" dirty="0" smtClean="0"/>
              <a:t>O(n log n  </a:t>
            </a:r>
            <a:r>
              <a:rPr lang="en-US" dirty="0" err="1" smtClean="0"/>
              <a:t>loglog</a:t>
            </a:r>
            <a:r>
              <a:rPr lang="en-US" dirty="0" smtClean="0"/>
              <a:t> n)</a:t>
            </a:r>
          </a:p>
          <a:p>
            <a:pPr lvl="1"/>
            <a:r>
              <a:rPr lang="en-US" dirty="0" smtClean="0"/>
              <a:t>Becomes practical for ~25,000 digits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6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047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11143</TotalTime>
  <Words>622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1_Default Design</vt:lpstr>
      <vt:lpstr>CSE 417 Algorithms</vt:lpstr>
      <vt:lpstr>Announcements</vt:lpstr>
      <vt:lpstr>Divide and Conquer Algorithms</vt:lpstr>
      <vt:lpstr>Integer Arithmetic</vt:lpstr>
      <vt:lpstr>Recursive Multiplication Algorithm (First attempt)</vt:lpstr>
      <vt:lpstr>Simple algebra</vt:lpstr>
      <vt:lpstr>Karatsuba’s Algorithm</vt:lpstr>
      <vt:lpstr>Fast Integer Multiplication</vt:lpstr>
      <vt:lpstr>Dynamic Programming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Dynamic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77</cp:revision>
  <dcterms:created xsi:type="dcterms:W3CDTF">1601-01-01T00:00:00Z</dcterms:created>
  <dcterms:modified xsi:type="dcterms:W3CDTF">2020-02-17T01:32:26Z</dcterms:modified>
</cp:coreProperties>
</file>