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7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8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9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0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11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12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13.xml" ContentType="application/vnd.openxmlformats-officedocument.presentationml.notesSlide+xml"/>
  <Override PartName="/ppt/tags/tag46.xml" ContentType="application/vnd.openxmlformats-officedocument.presentationml.tags+xml"/>
  <Override PartName="/ppt/notesSlides/notesSlide14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5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16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17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0"/>
  </p:notesMasterIdLst>
  <p:handoutMasterIdLst>
    <p:handoutMasterId r:id="rId21"/>
  </p:handoutMasterIdLst>
  <p:sldIdLst>
    <p:sldId id="256" r:id="rId2"/>
    <p:sldId id="319" r:id="rId3"/>
    <p:sldId id="318" r:id="rId4"/>
    <p:sldId id="313" r:id="rId5"/>
    <p:sldId id="303" r:id="rId6"/>
    <p:sldId id="305" r:id="rId7"/>
    <p:sldId id="304" r:id="rId8"/>
    <p:sldId id="314" r:id="rId9"/>
    <p:sldId id="315" r:id="rId10"/>
    <p:sldId id="306" r:id="rId11"/>
    <p:sldId id="316" r:id="rId12"/>
    <p:sldId id="307" r:id="rId13"/>
    <p:sldId id="308" r:id="rId14"/>
    <p:sldId id="317" r:id="rId15"/>
    <p:sldId id="309" r:id="rId16"/>
    <p:sldId id="310" r:id="rId17"/>
    <p:sldId id="311" r:id="rId18"/>
    <p:sldId id="312" r:id="rId19"/>
  </p:sldIdLst>
  <p:sldSz cx="9144000" cy="6858000" type="screen4x3"/>
  <p:notesSz cx="7315200" cy="96012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 varScale="1">
        <p:scale>
          <a:sx n="109" d="100"/>
          <a:sy n="109" d="100"/>
        </p:scale>
        <p:origin x="114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96FEE121-6249-4050-A02B-4AFC21D4653C}"/>
    <pc:docChg chg="delSld modSld">
      <pc:chgData name="Richard Anderson" userId="4654cc452026b74c" providerId="LiveId" clId="{96FEE121-6249-4050-A02B-4AFC21D4653C}" dt="2020-02-04T14:29:20.946" v="127" actId="2696"/>
      <pc:docMkLst>
        <pc:docMk/>
      </pc:docMkLst>
      <pc:sldChg chg="modSp">
        <pc:chgData name="Richard Anderson" userId="4654cc452026b74c" providerId="LiveId" clId="{96FEE121-6249-4050-A02B-4AFC21D4653C}" dt="2020-02-04T14:28:05.195" v="29" actId="20577"/>
        <pc:sldMkLst>
          <pc:docMk/>
          <pc:sldMk cId="0" sldId="256"/>
        </pc:sldMkLst>
        <pc:spChg chg="mod">
          <ac:chgData name="Richard Anderson" userId="4654cc452026b74c" providerId="LiveId" clId="{96FEE121-6249-4050-A02B-4AFC21D4653C}" dt="2020-02-04T14:27:53.849" v="17" actId="20577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Richard Anderson" userId="4654cc452026b74c" providerId="LiveId" clId="{96FEE121-6249-4050-A02B-4AFC21D4653C}" dt="2020-02-04T14:28:05.195" v="29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96FEE121-6249-4050-A02B-4AFC21D4653C}" dt="2020-02-04T14:28:58.750" v="126" actId="20577"/>
        <pc:sldMkLst>
          <pc:docMk/>
          <pc:sldMk cId="0" sldId="319"/>
        </pc:sldMkLst>
        <pc:spChg chg="mod">
          <ac:chgData name="Richard Anderson" userId="4654cc452026b74c" providerId="LiveId" clId="{96FEE121-6249-4050-A02B-4AFC21D4653C}" dt="2020-02-04T14:28:58.750" v="126" actId="20577"/>
          <ac:spMkLst>
            <pc:docMk/>
            <pc:sldMk cId="0" sldId="319"/>
            <ac:spMk id="3075" creationId="{00000000-0000-0000-0000-000000000000}"/>
          </ac:spMkLst>
        </pc:spChg>
      </pc:sldChg>
      <pc:sldChg chg="del">
        <pc:chgData name="Richard Anderson" userId="4654cc452026b74c" providerId="LiveId" clId="{96FEE121-6249-4050-A02B-4AFC21D4653C}" dt="2020-02-04T14:29:20.946" v="127" actId="2696"/>
        <pc:sldMkLst>
          <pc:docMk/>
          <pc:sldMk cId="4283137824" sldId="320"/>
        </pc:sldMkLst>
      </pc:sldChg>
      <pc:sldChg chg="del">
        <pc:chgData name="Richard Anderson" userId="4654cc452026b74c" providerId="LiveId" clId="{96FEE121-6249-4050-A02B-4AFC21D4653C}" dt="2020-02-04T14:29:20.946" v="127" actId="2696"/>
        <pc:sldMkLst>
          <pc:docMk/>
          <pc:sldMk cId="3458190593" sldId="321"/>
        </pc:sldMkLst>
      </pc:sldChg>
      <pc:sldChg chg="del">
        <pc:chgData name="Richard Anderson" userId="4654cc452026b74c" providerId="LiveId" clId="{96FEE121-6249-4050-A02B-4AFC21D4653C}" dt="2020-02-04T14:29:20.946" v="127" actId="2696"/>
        <pc:sldMkLst>
          <pc:docMk/>
          <pc:sldMk cId="1792596795" sldId="322"/>
        </pc:sldMkLst>
      </pc:sldChg>
      <pc:sldChg chg="del">
        <pc:chgData name="Richard Anderson" userId="4654cc452026b74c" providerId="LiveId" clId="{96FEE121-6249-4050-A02B-4AFC21D4653C}" dt="2020-02-04T14:29:20.946" v="127" actId="2696"/>
        <pc:sldMkLst>
          <pc:docMk/>
          <pc:sldMk cId="626842742" sldId="323"/>
        </pc:sldMkLst>
      </pc:sldChg>
      <pc:sldChg chg="del">
        <pc:chgData name="Richard Anderson" userId="4654cc452026b74c" providerId="LiveId" clId="{96FEE121-6249-4050-A02B-4AFC21D4653C}" dt="2020-02-04T14:29:20.946" v="127" actId="2696"/>
        <pc:sldMkLst>
          <pc:docMk/>
          <pc:sldMk cId="656425689" sldId="324"/>
        </pc:sldMkLst>
      </pc:sldChg>
      <pc:sldChg chg="del">
        <pc:chgData name="Richard Anderson" userId="4654cc452026b74c" providerId="LiveId" clId="{96FEE121-6249-4050-A02B-4AFC21D4653C}" dt="2020-02-04T14:29:20.946" v="127" actId="2696"/>
        <pc:sldMkLst>
          <pc:docMk/>
          <pc:sldMk cId="1741833917" sldId="325"/>
        </pc:sldMkLst>
      </pc:sldChg>
      <pc:sldChg chg="del">
        <pc:chgData name="Richard Anderson" userId="4654cc452026b74c" providerId="LiveId" clId="{96FEE121-6249-4050-A02B-4AFC21D4653C}" dt="2020-02-04T14:29:20.946" v="127" actId="2696"/>
        <pc:sldMkLst>
          <pc:docMk/>
          <pc:sldMk cId="3367647636" sldId="32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43BAF5F0-835E-452B-9BD8-5A1E4BC47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44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39622F8-A635-4ACB-AF4C-1C6D2BE3090A}" type="datetimeFigureOut">
              <a:rPr lang="en-US"/>
              <a:pPr>
                <a:defRPr/>
              </a:pPr>
              <a:t>2/4/2020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B32B1C8-55EE-4F0D-B867-671F177FC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144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D05D9B-0C08-40A4-863D-A81173E279D2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028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5E52E0-F1E0-403C-BF34-E3D0B2D5CA35}" type="slidenum">
              <a:rPr lang="en-US" altLang="en-US" smtClean="0"/>
              <a:pPr eaLnBrk="1" hangingPunct="1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0106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C5AE56C-CD0B-495D-941F-3C0AD06B2964}" type="slidenum">
              <a:rPr lang="en-US" altLang="en-US" smtClean="0"/>
              <a:pPr eaLnBrk="1" hangingPunct="1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8048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4CE33E-7C57-40EE-AEBC-BAF5E11C9D1B}" type="slidenum">
              <a:rPr lang="en-US" altLang="en-US" smtClean="0"/>
              <a:pPr eaLnBrk="1" hangingPunct="1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0514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11DADD-AF6C-47D4-B1A4-29FC186274AE}" type="slidenum">
              <a:rPr lang="en-US" altLang="en-US" smtClean="0"/>
              <a:pPr eaLnBrk="1" hangingPunct="1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97140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1AB98D-E94F-4B39-AAF7-39B15C7EE1AE}" type="slidenum">
              <a:rPr lang="en-US" altLang="en-US" smtClean="0"/>
              <a:pPr eaLnBrk="1" hangingPunct="1"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43390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C7F558-134E-4026-BDB7-DFFCA362BF3C}" type="slidenum">
              <a:rPr lang="en-US" altLang="en-US" smtClean="0"/>
              <a:pPr eaLnBrk="1" hangingPunct="1"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88105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DB50FB-F8E3-4EC4-AC8A-AC01C1208464}" type="slidenum">
              <a:rPr lang="en-US" altLang="en-US" smtClean="0"/>
              <a:pPr eaLnBrk="1" hangingPunct="1"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66580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D416265-AF11-49C5-960E-4D92BC2D9CD5}" type="slidenum">
              <a:rPr lang="en-US" altLang="en-US" smtClean="0"/>
              <a:pPr eaLnBrk="1" hangingPunct="1"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21331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D3878BF-EBD1-43B6-A71A-1E7CF58A391E}" type="slidenum">
              <a:rPr lang="en-US" altLang="en-US" smtClean="0"/>
              <a:pPr eaLnBrk="1" hangingPunct="1"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7637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545227-8E75-4A08-81A0-6DC1E8106AFC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3279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28A477-DF2F-4F03-AB1E-421969288D18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5051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6281B0-7957-4628-90A5-0B605E476E25}" type="slidenum">
              <a:rPr lang="en-US" altLang="en-US" smtClean="0"/>
              <a:pPr eaLnBrk="1" hangingPunct="1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9282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DAE097-2742-4081-9769-DAF4F5CCF03C}" type="slidenum">
              <a:rPr lang="en-US" altLang="en-US" smtClean="0"/>
              <a:pPr eaLnBrk="1" hangingPunct="1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051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083960A-B09A-4B03-93F3-3BAE50C382B5}" type="slidenum">
              <a:rPr lang="en-US" altLang="en-US" smtClean="0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5108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E721CCB-0855-49E8-8E94-60C9DD7A12C2}" type="slidenum">
              <a:rPr lang="en-US" altLang="en-US" smtClean="0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8702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CC71CC-526F-4452-8CA4-F7C72A8A4744}" type="slidenum">
              <a:rPr lang="en-US" altLang="en-US" smtClean="0"/>
              <a:pPr eaLnBrk="1" hangingPunct="1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0152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1DA3AFB-A6F8-4C09-87BE-F5C75B0DB467}" type="slidenum">
              <a:rPr lang="en-US" altLang="en-US" smtClean="0"/>
              <a:pPr eaLnBrk="1" hangingPunct="1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5883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1F8B-E6EC-4F79-AAB9-3FAF640C6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2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97416-F3EE-46A5-9DCD-6CB4AD693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750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45C86-F086-48FA-A115-DB7586A88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6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2D2D0-7616-440D-898E-E08178D6B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8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064CE-6711-4927-BB37-BB201409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1A1E3-2456-470D-ACA9-E7DE0368D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1F27F-0C1B-4080-B254-210ECAC96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1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3FBBC-8A59-4DFA-98BC-35967DA93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16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C0B8E-D996-4253-80F6-9FFE474B7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4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34747-7505-4C0E-9551-9A00BAF72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09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14D79-906D-4B6D-BA94-1D696EDA9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4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5506AEF-3972-45D5-A408-A8F489E3B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4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13" Type="http://schemas.openxmlformats.org/officeDocument/2006/relationships/tags" Target="../tags/tag28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12" Type="http://schemas.openxmlformats.org/officeDocument/2006/relationships/tags" Target="../tags/tag27.xml"/><Relationship Id="rId17" Type="http://schemas.openxmlformats.org/officeDocument/2006/relationships/tags" Target="../tags/tag32.xml"/><Relationship Id="rId2" Type="http://schemas.openxmlformats.org/officeDocument/2006/relationships/tags" Target="../tags/tag17.xml"/><Relationship Id="rId16" Type="http://schemas.openxmlformats.org/officeDocument/2006/relationships/tags" Target="../tags/tag31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tags" Target="../tags/tag26.xml"/><Relationship Id="rId5" Type="http://schemas.openxmlformats.org/officeDocument/2006/relationships/tags" Target="../tags/tag20.xml"/><Relationship Id="rId15" Type="http://schemas.openxmlformats.org/officeDocument/2006/relationships/tags" Target="../tags/tag30.xml"/><Relationship Id="rId10" Type="http://schemas.openxmlformats.org/officeDocument/2006/relationships/tags" Target="../tags/tag25.xml"/><Relationship Id="rId19" Type="http://schemas.openxmlformats.org/officeDocument/2006/relationships/notesSlide" Target="../notesSlides/notesSlide8.xml"/><Relationship Id="rId4" Type="http://schemas.openxmlformats.org/officeDocument/2006/relationships/tags" Target="../tags/tag19.xml"/><Relationship Id="rId9" Type="http://schemas.openxmlformats.org/officeDocument/2006/relationships/tags" Target="../tags/tag24.xml"/><Relationship Id="rId14" Type="http://schemas.openxmlformats.org/officeDocument/2006/relationships/tags" Target="../tags/tag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417</a:t>
            </a:r>
            <a:br>
              <a:rPr lang="en-US" altLang="en-US" dirty="0"/>
            </a:br>
            <a:r>
              <a:rPr lang="en-US" altLang="en-US" dirty="0"/>
              <a:t>Algorithms and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Richard Anderson</a:t>
            </a:r>
          </a:p>
          <a:p>
            <a:pPr eaLnBrk="1" hangingPunct="1"/>
            <a:r>
              <a:rPr lang="en-US" altLang="en-US" dirty="0"/>
              <a:t>Lecture 13, Winter 2020</a:t>
            </a:r>
          </a:p>
          <a:p>
            <a:pPr eaLnBrk="1" hangingPunct="1"/>
            <a:r>
              <a:rPr lang="en-US" altLang="en-US" dirty="0"/>
              <a:t>Recurrences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better mergesort (?)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 into 3 subarrays and recursively sort</a:t>
            </a:r>
          </a:p>
          <a:p>
            <a:pPr eaLnBrk="1" hangingPunct="1"/>
            <a:r>
              <a:rPr lang="en-US" altLang="en-US"/>
              <a:t>Apply 3-way merge</a:t>
            </a:r>
          </a:p>
        </p:txBody>
      </p:sp>
      <p:sp>
        <p:nvSpPr>
          <p:cNvPr id="1126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6172200"/>
            <a:ext cx="2609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What is the recurrence?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Unroll recurrence for                  T(n) = 3T(n/3) + dn</a:t>
            </a:r>
          </a:p>
        </p:txBody>
      </p:sp>
      <p:sp>
        <p:nvSpPr>
          <p:cNvPr id="12291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= aT(n/b) + f(n)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= T(n/2) + cn</a:t>
            </a:r>
          </a:p>
        </p:txBody>
      </p:sp>
      <p:sp>
        <p:nvSpPr>
          <p:cNvPr id="1433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600200"/>
            <a:ext cx="5630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Where does this recurrence arise?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Solving the recurrence exactly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T(n) = 4T(n/2) + n</a:t>
            </a:r>
          </a:p>
        </p:txBody>
      </p:sp>
      <p:sp>
        <p:nvSpPr>
          <p:cNvPr id="16387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= 2T(n/2) + n</a:t>
            </a:r>
            <a:r>
              <a:rPr lang="en-US" altLang="en-US" baseline="30000"/>
              <a:t>2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= 2T(n/2) + n</a:t>
            </a:r>
            <a:r>
              <a:rPr lang="en-US" altLang="en-US" baseline="30000"/>
              <a:t>1/2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Recurrences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Three basic behaviors</a:t>
            </a:r>
          </a:p>
          <a:p>
            <a:pPr lvl="1" eaLnBrk="1" hangingPunct="1"/>
            <a:r>
              <a:rPr lang="en-US" altLang="en-US"/>
              <a:t>Dominated by initial case</a:t>
            </a:r>
          </a:p>
          <a:p>
            <a:pPr lvl="1" eaLnBrk="1" hangingPunct="1"/>
            <a:r>
              <a:rPr lang="en-US" altLang="en-US"/>
              <a:t>Dominated by base case</a:t>
            </a:r>
          </a:p>
          <a:p>
            <a:pPr lvl="1" eaLnBrk="1" hangingPunct="1"/>
            <a:r>
              <a:rPr lang="en-US" altLang="en-US"/>
              <a:t>All cases equal – we care about the depth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Midterm,  Monday,  February 10, 2020</a:t>
            </a:r>
          </a:p>
          <a:p>
            <a:pPr lvl="1" eaLnBrk="1" hangingPunct="1"/>
            <a:r>
              <a:rPr lang="en-US" altLang="en-US" dirty="0"/>
              <a:t>Coverage through KT 5.2</a:t>
            </a:r>
          </a:p>
          <a:p>
            <a:pPr lvl="1" eaLnBrk="1" hangingPunct="1"/>
            <a:r>
              <a:rPr lang="en-US" altLang="en-US" dirty="0"/>
              <a:t>Sample midterm questions will be posted</a:t>
            </a:r>
          </a:p>
          <a:p>
            <a:pPr lvl="1" eaLnBrk="1" hangingPunct="1"/>
            <a:r>
              <a:rPr lang="en-US" altLang="en-US" dirty="0"/>
              <a:t>50 minutes</a:t>
            </a:r>
          </a:p>
          <a:p>
            <a:pPr lvl="1" eaLnBrk="1" hangingPunct="1"/>
            <a:r>
              <a:rPr lang="en-US" altLang="en-US" dirty="0"/>
              <a:t>Closed book</a:t>
            </a:r>
          </a:p>
          <a:p>
            <a:pPr lvl="1" eaLnBrk="1" hangingPunct="1"/>
            <a:r>
              <a:rPr lang="en-US" altLang="en-US" dirty="0"/>
              <a:t>No notes</a:t>
            </a:r>
          </a:p>
          <a:p>
            <a:pPr lvl="1" eaLnBrk="1" hangingPunct="1"/>
            <a:r>
              <a:rPr lang="en-US" altLang="en-US" dirty="0"/>
              <a:t>No calculators or electronic devices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 and Conquer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Recurrences, Sections 5.1 and 5.2</a:t>
            </a:r>
          </a:p>
          <a:p>
            <a:pPr eaLnBrk="1" hangingPunct="1"/>
            <a:r>
              <a:rPr lang="en-US" altLang="en-US" dirty="0"/>
              <a:t>Algorithms</a:t>
            </a:r>
          </a:p>
          <a:p>
            <a:pPr lvl="1" eaLnBrk="1" hangingPunct="1"/>
            <a:r>
              <a:rPr lang="en-US" altLang="en-US" dirty="0"/>
              <a:t>Fast Matrix Multiplication</a:t>
            </a:r>
          </a:p>
          <a:p>
            <a:pPr lvl="1" eaLnBrk="1" hangingPunct="1"/>
            <a:r>
              <a:rPr lang="en-US" altLang="en-US" dirty="0"/>
              <a:t>Counting Inversions (5.3)</a:t>
            </a:r>
          </a:p>
          <a:p>
            <a:pPr lvl="1" eaLnBrk="1" hangingPunct="1"/>
            <a:r>
              <a:rPr lang="en-US" altLang="en-US" dirty="0"/>
              <a:t>Closest Pair (5.4)</a:t>
            </a:r>
          </a:p>
          <a:p>
            <a:pPr lvl="1" eaLnBrk="1" hangingPunct="1"/>
            <a:r>
              <a:rPr lang="en-US" altLang="en-US" dirty="0"/>
              <a:t>Multiplication (5.5)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 and Conquer</a:t>
            </a:r>
          </a:p>
        </p:txBody>
      </p:sp>
      <p:sp>
        <p:nvSpPr>
          <p:cNvPr id="5123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1905000"/>
            <a:ext cx="6324600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Array Mergesort(Array a){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n = a.Length;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if (n &lt;= 1)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	return a;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b = Mergesort(a[0 .. n/2]);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c = Mergesort(a[n/2+1 .. n-1]);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return Merge(b, c);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Algorithm Analysis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Cost of Merge</a:t>
            </a:r>
          </a:p>
          <a:p>
            <a:pPr eaLnBrk="1" hangingPunct="1"/>
            <a:r>
              <a:rPr lang="en-US" altLang="en-US"/>
              <a:t>Cost of Mergesort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T(n) = 2T(n/2) + </a:t>
            </a:r>
            <a:r>
              <a:rPr lang="en-US" altLang="en-US" dirty="0" err="1"/>
              <a:t>cn</a:t>
            </a:r>
            <a:r>
              <a:rPr lang="en-US" altLang="en-US" dirty="0"/>
              <a:t>; T(1) = c;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Recurrence Analysis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Solution methods</a:t>
            </a:r>
          </a:p>
          <a:p>
            <a:pPr lvl="1" eaLnBrk="1" hangingPunct="1"/>
            <a:r>
              <a:rPr lang="en-US" altLang="en-US"/>
              <a:t>Unrolling recurrence</a:t>
            </a:r>
          </a:p>
          <a:p>
            <a:pPr lvl="1" eaLnBrk="1" hangingPunct="1"/>
            <a:r>
              <a:rPr lang="en-US" altLang="en-US"/>
              <a:t>Guess and verify</a:t>
            </a:r>
          </a:p>
          <a:p>
            <a:pPr lvl="1" eaLnBrk="1" hangingPunct="1"/>
            <a:r>
              <a:rPr lang="en-US" altLang="en-US"/>
              <a:t>Plugging in to a “Master Theorem”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Unrolling the recurrence</a:t>
            </a:r>
          </a:p>
        </p:txBody>
      </p:sp>
      <p:sp>
        <p:nvSpPr>
          <p:cNvPr id="9219" name="Line 1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1828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Line 1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27432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1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54864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Freeform 19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2743200" y="1600200"/>
            <a:ext cx="365760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Freeform 21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13716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Freeform 22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32004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Freeform 23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50292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Freeform 24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68580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Oval 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Oval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9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6400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Oval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3528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1" name="Oval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5240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2" name="Oval 1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104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3" name="Oval 1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1816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4" name="Oval 1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0960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Substitution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Prove T(n) &lt;= n (log</a:t>
            </a:r>
            <a:r>
              <a:rPr lang="en-US" altLang="en-US" baseline="-25000" dirty="0"/>
              <a:t>2</a:t>
            </a:r>
            <a:r>
              <a:rPr lang="en-US" altLang="en-US" dirty="0"/>
              <a:t>n + 1) for n &gt;= 1</a:t>
            </a:r>
          </a:p>
        </p:txBody>
      </p:sp>
      <p:sp>
        <p:nvSpPr>
          <p:cNvPr id="1024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2514600"/>
            <a:ext cx="3589338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Induction:</a:t>
            </a:r>
          </a:p>
          <a:p>
            <a:pPr eaLnBrk="1" hangingPunct="1"/>
            <a:r>
              <a:rPr lang="en-US" altLang="en-US" sz="2800"/>
              <a:t>Base Case: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Induction Hypothesis:</a:t>
            </a:r>
          </a:p>
        </p:txBody>
      </p:sp>
      <p:sp>
        <p:nvSpPr>
          <p:cNvPr id="10245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937125" y="4075113"/>
            <a:ext cx="2703513" cy="376237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T(n/2) &lt;= c(n/2) log</a:t>
            </a:r>
            <a:r>
              <a:rPr lang="en-US" altLang="en-US" baseline="-25000">
                <a:solidFill>
                  <a:srgbClr val="FF0000"/>
                </a:solidFill>
              </a:rPr>
              <a:t>2</a:t>
            </a:r>
            <a:r>
              <a:rPr lang="en-US" altLang="en-US">
                <a:solidFill>
                  <a:srgbClr val="FF0000"/>
                </a:solidFill>
              </a:rPr>
              <a:t>(n/2)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" y="89972"/>
            <a:ext cx="312420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dirty="0"/>
              <a:t>T(n) = 2T(n/2) + n; T(1) = 1;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15167</TotalTime>
  <Words>401</Words>
  <Application>Microsoft Office PowerPoint</Application>
  <PresentationFormat>On-screen Show (4:3)</PresentationFormat>
  <Paragraphs>83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1_Default Design</vt:lpstr>
      <vt:lpstr>CSE 417 Algorithms and Complexity</vt:lpstr>
      <vt:lpstr>Announcements</vt:lpstr>
      <vt:lpstr>Divide and Conquer</vt:lpstr>
      <vt:lpstr>Divide and Conquer</vt:lpstr>
      <vt:lpstr>Algorithm Analysis</vt:lpstr>
      <vt:lpstr>T(n) = 2T(n/2) + cn; T(1) = c;</vt:lpstr>
      <vt:lpstr>Recurrence Analysis</vt:lpstr>
      <vt:lpstr>Unrolling the recurrence</vt:lpstr>
      <vt:lpstr>Substitution</vt:lpstr>
      <vt:lpstr>A better mergesort (?)</vt:lpstr>
      <vt:lpstr>Unroll recurrence for                  T(n) = 3T(n/3) + dn</vt:lpstr>
      <vt:lpstr>T(n) = aT(n/b) + f(n)</vt:lpstr>
      <vt:lpstr>T(n) = T(n/2) + cn</vt:lpstr>
      <vt:lpstr>Solving the recurrence exactly</vt:lpstr>
      <vt:lpstr>T(n) = 4T(n/2) + n</vt:lpstr>
      <vt:lpstr>T(n) = 2T(n/2) + n2</vt:lpstr>
      <vt:lpstr>T(n) = 2T(n/2) + n1/2</vt:lpstr>
      <vt:lpstr>Recurrences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172</cp:revision>
  <dcterms:created xsi:type="dcterms:W3CDTF">1601-01-01T00:00:00Z</dcterms:created>
  <dcterms:modified xsi:type="dcterms:W3CDTF">2020-02-04T14:29:29Z</dcterms:modified>
</cp:coreProperties>
</file>