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4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6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7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8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9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0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1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2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3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4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5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9" r:id="rId3"/>
    <p:sldId id="275" r:id="rId4"/>
    <p:sldId id="276" r:id="rId5"/>
    <p:sldId id="277" r:id="rId6"/>
    <p:sldId id="280" r:id="rId7"/>
    <p:sldId id="294" r:id="rId8"/>
    <p:sldId id="292" r:id="rId9"/>
    <p:sldId id="293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9" d="100"/>
          <a:sy n="109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4FAA3-15BE-48D4-89DF-E136FD248444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0851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656C4-5A2B-4A17-865E-745C5293402A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4378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45ED-F21B-4472-A453-4FC26E41272F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832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7076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6480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587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30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485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038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58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662F-D2A9-4B01-A2A8-59DAD30D38A5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741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835D6-D271-45B4-8B14-6A8609F1AC91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993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10" Type="http://schemas.openxmlformats.org/officeDocument/2006/relationships/tags" Target="../tags/tag167.xml"/><Relationship Id="rId4" Type="http://schemas.openxmlformats.org/officeDocument/2006/relationships/tags" Target="../tags/tag161.xml"/><Relationship Id="rId9" Type="http://schemas.openxmlformats.org/officeDocument/2006/relationships/tags" Target="../tags/tag16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3" Type="http://schemas.openxmlformats.org/officeDocument/2006/relationships/tags" Target="../tags/tag170.xml"/><Relationship Id="rId7" Type="http://schemas.openxmlformats.org/officeDocument/2006/relationships/tags" Target="../tags/tag174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2.xml"/><Relationship Id="rId10" Type="http://schemas.openxmlformats.org/officeDocument/2006/relationships/tags" Target="../tags/tag177.xml"/><Relationship Id="rId4" Type="http://schemas.openxmlformats.org/officeDocument/2006/relationships/tags" Target="../tags/tag171.xml"/><Relationship Id="rId9" Type="http://schemas.openxmlformats.org/officeDocument/2006/relationships/tags" Target="../tags/tag17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10" Type="http://schemas.openxmlformats.org/officeDocument/2006/relationships/tags" Target="../tags/tag18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26" Type="http://schemas.openxmlformats.org/officeDocument/2006/relationships/tags" Target="../tags/tag223.xml"/><Relationship Id="rId39" Type="http://schemas.openxmlformats.org/officeDocument/2006/relationships/tags" Target="../tags/tag236.xml"/><Relationship Id="rId21" Type="http://schemas.openxmlformats.org/officeDocument/2006/relationships/tags" Target="../tags/tag218.xml"/><Relationship Id="rId34" Type="http://schemas.openxmlformats.org/officeDocument/2006/relationships/tags" Target="../tags/tag231.xml"/><Relationship Id="rId42" Type="http://schemas.openxmlformats.org/officeDocument/2006/relationships/tags" Target="../tags/tag239.xml"/><Relationship Id="rId47" Type="http://schemas.openxmlformats.org/officeDocument/2006/relationships/notesSlide" Target="../notesSlides/notesSlide15.xml"/><Relationship Id="rId7" Type="http://schemas.openxmlformats.org/officeDocument/2006/relationships/tags" Target="../tags/tag204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9" Type="http://schemas.openxmlformats.org/officeDocument/2006/relationships/tags" Target="../tags/tag226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24" Type="http://schemas.openxmlformats.org/officeDocument/2006/relationships/tags" Target="../tags/tag221.xml"/><Relationship Id="rId32" Type="http://schemas.openxmlformats.org/officeDocument/2006/relationships/tags" Target="../tags/tag229.xml"/><Relationship Id="rId37" Type="http://schemas.openxmlformats.org/officeDocument/2006/relationships/tags" Target="../tags/tag234.xml"/><Relationship Id="rId40" Type="http://schemas.openxmlformats.org/officeDocument/2006/relationships/tags" Target="../tags/tag237.xml"/><Relationship Id="rId45" Type="http://schemas.openxmlformats.org/officeDocument/2006/relationships/tags" Target="../tags/tag242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23" Type="http://schemas.openxmlformats.org/officeDocument/2006/relationships/tags" Target="../tags/tag220.xml"/><Relationship Id="rId28" Type="http://schemas.openxmlformats.org/officeDocument/2006/relationships/tags" Target="../tags/tag225.xml"/><Relationship Id="rId36" Type="http://schemas.openxmlformats.org/officeDocument/2006/relationships/tags" Target="../tags/tag233.xml"/><Relationship Id="rId10" Type="http://schemas.openxmlformats.org/officeDocument/2006/relationships/tags" Target="../tags/tag207.xml"/><Relationship Id="rId19" Type="http://schemas.openxmlformats.org/officeDocument/2006/relationships/tags" Target="../tags/tag216.xml"/><Relationship Id="rId31" Type="http://schemas.openxmlformats.org/officeDocument/2006/relationships/tags" Target="../tags/tag228.xml"/><Relationship Id="rId44" Type="http://schemas.openxmlformats.org/officeDocument/2006/relationships/tags" Target="../tags/tag241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Relationship Id="rId22" Type="http://schemas.openxmlformats.org/officeDocument/2006/relationships/tags" Target="../tags/tag219.xml"/><Relationship Id="rId27" Type="http://schemas.openxmlformats.org/officeDocument/2006/relationships/tags" Target="../tags/tag224.xml"/><Relationship Id="rId30" Type="http://schemas.openxmlformats.org/officeDocument/2006/relationships/tags" Target="../tags/tag227.xml"/><Relationship Id="rId35" Type="http://schemas.openxmlformats.org/officeDocument/2006/relationships/tags" Target="../tags/tag232.xml"/><Relationship Id="rId43" Type="http://schemas.openxmlformats.org/officeDocument/2006/relationships/tags" Target="../tags/tag240.xml"/><Relationship Id="rId8" Type="http://schemas.openxmlformats.org/officeDocument/2006/relationships/tags" Target="../tags/tag205.xml"/><Relationship Id="rId3" Type="http://schemas.openxmlformats.org/officeDocument/2006/relationships/tags" Target="../tags/tag200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5" Type="http://schemas.openxmlformats.org/officeDocument/2006/relationships/tags" Target="../tags/tag222.xml"/><Relationship Id="rId33" Type="http://schemas.openxmlformats.org/officeDocument/2006/relationships/tags" Target="../tags/tag230.xml"/><Relationship Id="rId38" Type="http://schemas.openxmlformats.org/officeDocument/2006/relationships/tags" Target="../tags/tag235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17.xml"/><Relationship Id="rId41" Type="http://schemas.openxmlformats.org/officeDocument/2006/relationships/tags" Target="../tags/tag2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9" Type="http://schemas.openxmlformats.org/officeDocument/2006/relationships/tags" Target="../tags/tag70.xml"/><Relationship Id="rId21" Type="http://schemas.openxmlformats.org/officeDocument/2006/relationships/tags" Target="../tags/tag52.xml"/><Relationship Id="rId34" Type="http://schemas.openxmlformats.org/officeDocument/2006/relationships/tags" Target="../tags/tag65.xml"/><Relationship Id="rId42" Type="http://schemas.openxmlformats.org/officeDocument/2006/relationships/tags" Target="../tags/tag73.xml"/><Relationship Id="rId47" Type="http://schemas.openxmlformats.org/officeDocument/2006/relationships/notesSlide" Target="../notesSlides/notesSlide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9" Type="http://schemas.openxmlformats.org/officeDocument/2006/relationships/tags" Target="../tags/tag60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tags" Target="../tags/tag68.xml"/><Relationship Id="rId40" Type="http://schemas.openxmlformats.org/officeDocument/2006/relationships/tags" Target="../tags/tag71.xml"/><Relationship Id="rId45" Type="http://schemas.openxmlformats.org/officeDocument/2006/relationships/tags" Target="../tags/tag76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tags" Target="../tags/tag67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4" Type="http://schemas.openxmlformats.org/officeDocument/2006/relationships/tags" Target="../tags/tag75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Relationship Id="rId43" Type="http://schemas.openxmlformats.org/officeDocument/2006/relationships/tags" Target="../tags/tag74.xml"/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38" Type="http://schemas.openxmlformats.org/officeDocument/2006/relationships/tags" Target="../tags/tag69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51.xml"/><Relationship Id="rId41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7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notesSlide" Target="../notesSlides/notesSlide6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90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notesSlide" Target="../notesSlides/notesSlide7.xml"/><Relationship Id="rId8" Type="http://schemas.openxmlformats.org/officeDocument/2006/relationships/tags" Target="../tags/tag1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</a:t>
            </a:r>
            <a:r>
              <a:rPr lang="en-US" altLang="en-US" dirty="0" smtClean="0"/>
              <a:t>417Algorithms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Autumn 2019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Lecture </a:t>
            </a:r>
            <a:r>
              <a:rPr lang="en-US" altLang="en-US" sz="2800" dirty="0" smtClean="0"/>
              <a:t>10</a:t>
            </a: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Dijkstra’s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Dijkstra’s Algorithm as a greedy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committed to the solution by order of minimum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Elements in S have the correct label</a:t>
            </a:r>
          </a:p>
          <a:p>
            <a:pPr eaLnBrk="1" hangingPunct="1"/>
            <a:r>
              <a:rPr lang="en-US" altLang="en-US" smtClean="0"/>
              <a:t>Key to proof:  when v is added to S, it has the correct distance label.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v be a vertex in V-S with minimum d[v]</a:t>
            </a:r>
          </a:p>
          <a:p>
            <a:pPr eaLnBrk="1" hangingPunct="1"/>
            <a:r>
              <a:rPr lang="en-US" altLang="en-US" sz="2800" smtClean="0"/>
              <a:t>Let P</a:t>
            </a:r>
            <a:r>
              <a:rPr lang="en-US" altLang="en-US" sz="2800" baseline="-25000" smtClean="0"/>
              <a:t>v</a:t>
            </a:r>
            <a:r>
              <a:rPr lang="en-US" altLang="en-US" sz="2800" smtClean="0"/>
              <a:t> be a path of length d[v], with an edge (u,v)</a:t>
            </a:r>
          </a:p>
          <a:p>
            <a:pPr eaLnBrk="1" hangingPunct="1"/>
            <a:r>
              <a:rPr lang="en-US" altLang="en-US" sz="2800" smtClean="0"/>
              <a:t>Let P be some other path to v.  Suppose P first leaves S on the edge (x, y)</a:t>
            </a:r>
          </a:p>
          <a:p>
            <a:pPr lvl="1" eaLnBrk="1" hangingPunct="1"/>
            <a:r>
              <a:rPr lang="en-US" altLang="en-US" sz="2400" smtClean="0"/>
              <a:t>P = 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 + c(x,y) + P</a:t>
            </a:r>
            <a:r>
              <a:rPr lang="en-US" altLang="en-US" sz="2400" baseline="-25000" smtClean="0"/>
              <a:t>yv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) + c(x,y) &gt;= d[y]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yv</a:t>
            </a:r>
            <a:r>
              <a:rPr lang="en-US" altLang="en-US" sz="2400" smtClean="0"/>
              <a:t>) &gt;= 0</a:t>
            </a:r>
          </a:p>
          <a:p>
            <a:pPr lvl="1" eaLnBrk="1" hangingPunct="1"/>
            <a:r>
              <a:rPr lang="en-US" altLang="en-US" sz="2400" smtClean="0"/>
              <a:t>Len(P) &gt;= d[y] + 0 &gt;= d[v]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3886200"/>
            <a:ext cx="24384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2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257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239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543800" y="5410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Draw a small example a negative cost edge and show that </a:t>
            </a:r>
            <a:r>
              <a:rPr lang="en-US" altLang="en-US" dirty="0" err="1" smtClean="0"/>
              <a:t>Dijkstra’s</a:t>
            </a:r>
            <a:r>
              <a:rPr lang="en-US" altLang="en-US" dirty="0" smtClean="0"/>
              <a:t> algorithm fails on this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the correctness proof still apply?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Upcoming lectures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</a:t>
            </a:r>
          </a:p>
          <a:p>
            <a:pPr lvl="1" eaLnBrk="1" hangingPunct="1"/>
            <a:r>
              <a:rPr lang="en-US" altLang="en-US" dirty="0" smtClean="0"/>
              <a:t>Dijkstra’s Algorithm (Section 4.4)</a:t>
            </a:r>
          </a:p>
          <a:p>
            <a:pPr lvl="1" eaLnBrk="1" hangingPunct="1"/>
            <a:r>
              <a:rPr lang="en-US" altLang="en-US" dirty="0" smtClean="0"/>
              <a:t>Friday: </a:t>
            </a:r>
            <a:r>
              <a:rPr lang="en-US" altLang="en-US" dirty="0" smtClean="0"/>
              <a:t>Shortest Paths / Minimum Spanning Trees</a:t>
            </a:r>
          </a:p>
          <a:p>
            <a:pPr lvl="1" eaLnBrk="1" hangingPunct="1"/>
            <a:r>
              <a:rPr lang="en-US" altLang="en-US" dirty="0" smtClean="0"/>
              <a:t>Monday</a:t>
            </a:r>
            <a:r>
              <a:rPr lang="en-US" altLang="en-US" dirty="0" smtClean="0"/>
              <a:t>: Minimum Spanning Trees</a:t>
            </a:r>
          </a:p>
          <a:p>
            <a:pPr eaLnBrk="1" hangingPunct="1"/>
            <a:r>
              <a:rPr lang="en-US" altLang="en-US" dirty="0" smtClean="0"/>
              <a:t>Reading</a:t>
            </a:r>
          </a:p>
          <a:p>
            <a:pPr lvl="1" eaLnBrk="1" hangingPunct="1"/>
            <a:r>
              <a:rPr lang="en-US" altLang="en-US" dirty="0" smtClean="0"/>
              <a:t>4.4, 4.5, 4.7, 4.8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Simulate </a:t>
            </a:r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 (starting </a:t>
            </a:r>
            <a:r>
              <a:rPr lang="en-US" altLang="en-US" sz="4000" dirty="0" smtClean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5790704"/>
              </p:ext>
            </p:extLst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337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was Dijkstra?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were his major contributions?</a:t>
            </a:r>
          </a:p>
        </p:txBody>
      </p:sp>
      <p:pic>
        <p:nvPicPr>
          <p:cNvPr id="11268" name="Picture 2" descr="http://www.citidel.org/bitstream/10117/333/2/edsger_dijkstr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http://www.cs.utexas.edu/users/EWD/</a:t>
            </a:r>
          </a:p>
        </p:txBody>
      </p:sp>
      <p:pic>
        <p:nvPicPr>
          <p:cNvPr id="12292" name="Picture 4" descr="EWDwww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962400"/>
            <a:ext cx="2171700" cy="2895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Edsger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Wybe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Dijkstra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was one of the most influential members of computing science's founding generation. Among the domains in which his scientific contributions are fundamental 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algorithm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programming languages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operating systems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distributed processing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formal specification and verification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design of mathematical arguments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</TotalTime>
  <Words>567</Words>
  <Application>Microsoft Office PowerPoint</Application>
  <PresentationFormat>On-screen Show (4:3)</PresentationFormat>
  <Paragraphs>226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CSE 417Algorithms</vt:lpstr>
      <vt:lpstr>Upcoming lectures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  <vt:lpstr>Who was Dijkstra?</vt:lpstr>
      <vt:lpstr>http://www.cs.utexas.edu/users/EWD/</vt:lpstr>
      <vt:lpstr>Dijkstra’s Algorithm as a greedy algorithm</vt:lpstr>
      <vt:lpstr>Correctness Proof</vt:lpstr>
      <vt:lpstr>Proof</vt:lpstr>
      <vt:lpstr>Negative Cost Edges</vt:lpstr>
      <vt:lpstr>Bottleneck Shortest Path</vt:lpstr>
      <vt:lpstr>Compute the bottleneck shortest paths</vt:lpstr>
      <vt:lpstr>How do you adapt Dijkstra’s algorithm  to handle bottleneck distances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62</cp:revision>
  <dcterms:created xsi:type="dcterms:W3CDTF">1601-01-01T00:00:00Z</dcterms:created>
  <dcterms:modified xsi:type="dcterms:W3CDTF">2020-01-23T23:16:00Z</dcterms:modified>
</cp:coreProperties>
</file>