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3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4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5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6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7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notesSlides/notesSlide9.xml" ContentType="application/vnd.openxmlformats-officedocument.presentationml.notesSlide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10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notesSlides/notesSlide11.xml" ContentType="application/vnd.openxmlformats-officedocument.presentationml.notesSlide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12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3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4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5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16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275" r:id="rId9"/>
    <p:sldId id="308" r:id="rId10"/>
    <p:sldId id="277" r:id="rId11"/>
    <p:sldId id="309" r:id="rId12"/>
    <p:sldId id="310" r:id="rId13"/>
    <p:sldId id="285" r:id="rId14"/>
    <p:sldId id="286" r:id="rId15"/>
    <p:sldId id="287" r:id="rId16"/>
    <p:sldId id="288" r:id="rId17"/>
    <p:sldId id="289" r:id="rId18"/>
    <p:sldId id="299" r:id="rId19"/>
    <p:sldId id="290" r:id="rId20"/>
    <p:sldId id="291" r:id="rId21"/>
    <p:sldId id="292" r:id="rId22"/>
    <p:sldId id="293" r:id="rId23"/>
    <p:sldId id="294" r:id="rId24"/>
    <p:sldId id="301" r:id="rId25"/>
    <p:sldId id="296" r:id="rId26"/>
    <p:sldId id="297" r:id="rId27"/>
    <p:sldId id="298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9" d="100"/>
          <a:sy n="109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FC1D2-5360-457F-B77B-267761536B15}" type="datetime4">
              <a:rPr lang="en-US"/>
              <a:pPr>
                <a:defRPr/>
              </a:pPr>
              <a:t>January 10, 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University of Washington, Autumn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422E-E402-4287-8846-24CFB5E9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4.xml"/><Relationship Id="rId1" Type="http://schemas.openxmlformats.org/officeDocument/2006/relationships/tags" Target="../tags/tag2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4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4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4.xml"/><Relationship Id="rId1" Type="http://schemas.openxmlformats.org/officeDocument/2006/relationships/tags" Target="../tags/tag263.xml"/><Relationship Id="rId4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4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4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3.xml"/><Relationship Id="rId4" Type="http://schemas.openxmlformats.org/officeDocument/2006/relationships/tags" Target="../tags/tag27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4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3" Type="http://schemas.openxmlformats.org/officeDocument/2006/relationships/tags" Target="../tags/tag13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56.xml"/><Relationship Id="rId21" Type="http://schemas.openxmlformats.org/officeDocument/2006/relationships/tags" Target="../tags/tag51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63" Type="http://schemas.openxmlformats.org/officeDocument/2006/relationships/tags" Target="../tags/tag93.xml"/><Relationship Id="rId68" Type="http://schemas.openxmlformats.org/officeDocument/2006/relationships/tags" Target="../tags/tag98.xml"/><Relationship Id="rId84" Type="http://schemas.openxmlformats.org/officeDocument/2006/relationships/tags" Target="../tags/tag114.xml"/><Relationship Id="rId89" Type="http://schemas.openxmlformats.org/officeDocument/2006/relationships/tags" Target="../tags/tag119.xml"/><Relationship Id="rId16" Type="http://schemas.openxmlformats.org/officeDocument/2006/relationships/tags" Target="../tags/tag46.xml"/><Relationship Id="rId11" Type="http://schemas.openxmlformats.org/officeDocument/2006/relationships/tags" Target="../tags/tag41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53" Type="http://schemas.openxmlformats.org/officeDocument/2006/relationships/tags" Target="../tags/tag83.xml"/><Relationship Id="rId58" Type="http://schemas.openxmlformats.org/officeDocument/2006/relationships/tags" Target="../tags/tag88.xml"/><Relationship Id="rId74" Type="http://schemas.openxmlformats.org/officeDocument/2006/relationships/tags" Target="../tags/tag104.xml"/><Relationship Id="rId79" Type="http://schemas.openxmlformats.org/officeDocument/2006/relationships/tags" Target="../tags/tag109.xml"/><Relationship Id="rId5" Type="http://schemas.openxmlformats.org/officeDocument/2006/relationships/tags" Target="../tags/tag35.xml"/><Relationship Id="rId90" Type="http://schemas.openxmlformats.org/officeDocument/2006/relationships/tags" Target="../tags/tag120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64" Type="http://schemas.openxmlformats.org/officeDocument/2006/relationships/tags" Target="../tags/tag94.xml"/><Relationship Id="rId69" Type="http://schemas.openxmlformats.org/officeDocument/2006/relationships/tags" Target="../tags/tag99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72" Type="http://schemas.openxmlformats.org/officeDocument/2006/relationships/tags" Target="../tags/tag102.xml"/><Relationship Id="rId80" Type="http://schemas.openxmlformats.org/officeDocument/2006/relationships/tags" Target="../tags/tag110.xml"/><Relationship Id="rId85" Type="http://schemas.openxmlformats.org/officeDocument/2006/relationships/tags" Target="../tags/tag115.xml"/><Relationship Id="rId93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59" Type="http://schemas.openxmlformats.org/officeDocument/2006/relationships/tags" Target="../tags/tag89.xml"/><Relationship Id="rId67" Type="http://schemas.openxmlformats.org/officeDocument/2006/relationships/tags" Target="../tags/tag97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54" Type="http://schemas.openxmlformats.org/officeDocument/2006/relationships/tags" Target="../tags/tag84.xml"/><Relationship Id="rId62" Type="http://schemas.openxmlformats.org/officeDocument/2006/relationships/tags" Target="../tags/tag92.xml"/><Relationship Id="rId70" Type="http://schemas.openxmlformats.org/officeDocument/2006/relationships/tags" Target="../tags/tag100.xml"/><Relationship Id="rId75" Type="http://schemas.openxmlformats.org/officeDocument/2006/relationships/tags" Target="../tags/tag105.xml"/><Relationship Id="rId83" Type="http://schemas.openxmlformats.org/officeDocument/2006/relationships/tags" Target="../tags/tag113.xml"/><Relationship Id="rId88" Type="http://schemas.openxmlformats.org/officeDocument/2006/relationships/tags" Target="../tags/tag118.xml"/><Relationship Id="rId91" Type="http://schemas.openxmlformats.org/officeDocument/2006/relationships/tags" Target="../tags/tag121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57" Type="http://schemas.openxmlformats.org/officeDocument/2006/relationships/tags" Target="../tags/tag87.xml"/><Relationship Id="rId10" Type="http://schemas.openxmlformats.org/officeDocument/2006/relationships/tags" Target="../tags/tag40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60" Type="http://schemas.openxmlformats.org/officeDocument/2006/relationships/tags" Target="../tags/tag90.xml"/><Relationship Id="rId65" Type="http://schemas.openxmlformats.org/officeDocument/2006/relationships/tags" Target="../tags/tag95.xml"/><Relationship Id="rId73" Type="http://schemas.openxmlformats.org/officeDocument/2006/relationships/tags" Target="../tags/tag103.xml"/><Relationship Id="rId78" Type="http://schemas.openxmlformats.org/officeDocument/2006/relationships/tags" Target="../tags/tag108.xml"/><Relationship Id="rId81" Type="http://schemas.openxmlformats.org/officeDocument/2006/relationships/tags" Target="../tags/tag111.xml"/><Relationship Id="rId86" Type="http://schemas.openxmlformats.org/officeDocument/2006/relationships/tags" Target="../tags/tag116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39" Type="http://schemas.openxmlformats.org/officeDocument/2006/relationships/tags" Target="../tags/tag69.xml"/><Relationship Id="rId34" Type="http://schemas.openxmlformats.org/officeDocument/2006/relationships/tags" Target="../tags/tag64.xml"/><Relationship Id="rId50" Type="http://schemas.openxmlformats.org/officeDocument/2006/relationships/tags" Target="../tags/tag80.xml"/><Relationship Id="rId55" Type="http://schemas.openxmlformats.org/officeDocument/2006/relationships/tags" Target="../tags/tag85.xml"/><Relationship Id="rId76" Type="http://schemas.openxmlformats.org/officeDocument/2006/relationships/tags" Target="../tags/tag106.xml"/><Relationship Id="rId7" Type="http://schemas.openxmlformats.org/officeDocument/2006/relationships/tags" Target="../tags/tag37.xml"/><Relationship Id="rId71" Type="http://schemas.openxmlformats.org/officeDocument/2006/relationships/tags" Target="../tags/tag101.xml"/><Relationship Id="rId92" Type="http://schemas.openxmlformats.org/officeDocument/2006/relationships/tags" Target="../tags/tag122.xml"/><Relationship Id="rId2" Type="http://schemas.openxmlformats.org/officeDocument/2006/relationships/tags" Target="../tags/tag32.xml"/><Relationship Id="rId29" Type="http://schemas.openxmlformats.org/officeDocument/2006/relationships/tags" Target="../tags/tag59.xml"/><Relationship Id="rId24" Type="http://schemas.openxmlformats.org/officeDocument/2006/relationships/tags" Target="../tags/tag54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66" Type="http://schemas.openxmlformats.org/officeDocument/2006/relationships/tags" Target="../tags/tag96.xml"/><Relationship Id="rId87" Type="http://schemas.openxmlformats.org/officeDocument/2006/relationships/tags" Target="../tags/tag117.xml"/><Relationship Id="rId61" Type="http://schemas.openxmlformats.org/officeDocument/2006/relationships/tags" Target="../tags/tag91.xml"/><Relationship Id="rId82" Type="http://schemas.openxmlformats.org/officeDocument/2006/relationships/tags" Target="../tags/tag112.xml"/><Relationship Id="rId19" Type="http://schemas.openxmlformats.org/officeDocument/2006/relationships/tags" Target="../tags/tag49.xml"/><Relationship Id="rId14" Type="http://schemas.openxmlformats.org/officeDocument/2006/relationships/tags" Target="../tags/tag44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56" Type="http://schemas.openxmlformats.org/officeDocument/2006/relationships/tags" Target="../tags/tag86.xml"/><Relationship Id="rId77" Type="http://schemas.openxmlformats.org/officeDocument/2006/relationships/tags" Target="../tags/tag10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26" Type="http://schemas.openxmlformats.org/officeDocument/2006/relationships/tags" Target="../tags/tag148.xml"/><Relationship Id="rId39" Type="http://schemas.openxmlformats.org/officeDocument/2006/relationships/tags" Target="../tags/tag161.xml"/><Relationship Id="rId21" Type="http://schemas.openxmlformats.org/officeDocument/2006/relationships/tags" Target="../tags/tag143.xml"/><Relationship Id="rId34" Type="http://schemas.openxmlformats.org/officeDocument/2006/relationships/tags" Target="../tags/tag156.xml"/><Relationship Id="rId42" Type="http://schemas.openxmlformats.org/officeDocument/2006/relationships/tags" Target="../tags/tag164.xml"/><Relationship Id="rId47" Type="http://schemas.openxmlformats.org/officeDocument/2006/relationships/tags" Target="../tags/tag169.xml"/><Relationship Id="rId50" Type="http://schemas.openxmlformats.org/officeDocument/2006/relationships/tags" Target="../tags/tag172.xml"/><Relationship Id="rId55" Type="http://schemas.openxmlformats.org/officeDocument/2006/relationships/tags" Target="../tags/tag177.xml"/><Relationship Id="rId7" Type="http://schemas.openxmlformats.org/officeDocument/2006/relationships/tags" Target="../tags/tag129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9" Type="http://schemas.openxmlformats.org/officeDocument/2006/relationships/tags" Target="../tags/tag151.xml"/><Relationship Id="rId11" Type="http://schemas.openxmlformats.org/officeDocument/2006/relationships/tags" Target="../tags/tag133.xml"/><Relationship Id="rId24" Type="http://schemas.openxmlformats.org/officeDocument/2006/relationships/tags" Target="../tags/tag146.xml"/><Relationship Id="rId32" Type="http://schemas.openxmlformats.org/officeDocument/2006/relationships/tags" Target="../tags/tag154.xml"/><Relationship Id="rId37" Type="http://schemas.openxmlformats.org/officeDocument/2006/relationships/tags" Target="../tags/tag159.xml"/><Relationship Id="rId40" Type="http://schemas.openxmlformats.org/officeDocument/2006/relationships/tags" Target="../tags/tag162.xml"/><Relationship Id="rId45" Type="http://schemas.openxmlformats.org/officeDocument/2006/relationships/tags" Target="../tags/tag167.xml"/><Relationship Id="rId53" Type="http://schemas.openxmlformats.org/officeDocument/2006/relationships/tags" Target="../tags/tag175.xml"/><Relationship Id="rId58" Type="http://schemas.openxmlformats.org/officeDocument/2006/relationships/tags" Target="../tags/tag180.xml"/><Relationship Id="rId5" Type="http://schemas.openxmlformats.org/officeDocument/2006/relationships/tags" Target="../tags/tag127.xml"/><Relationship Id="rId61" Type="http://schemas.openxmlformats.org/officeDocument/2006/relationships/tags" Target="../tags/tag183.xml"/><Relationship Id="rId19" Type="http://schemas.openxmlformats.org/officeDocument/2006/relationships/tags" Target="../tags/tag141.xml"/><Relationship Id="rId14" Type="http://schemas.openxmlformats.org/officeDocument/2006/relationships/tags" Target="../tags/tag136.xml"/><Relationship Id="rId22" Type="http://schemas.openxmlformats.org/officeDocument/2006/relationships/tags" Target="../tags/tag144.xml"/><Relationship Id="rId27" Type="http://schemas.openxmlformats.org/officeDocument/2006/relationships/tags" Target="../tags/tag149.xml"/><Relationship Id="rId30" Type="http://schemas.openxmlformats.org/officeDocument/2006/relationships/tags" Target="../tags/tag152.xml"/><Relationship Id="rId35" Type="http://schemas.openxmlformats.org/officeDocument/2006/relationships/tags" Target="../tags/tag157.xml"/><Relationship Id="rId43" Type="http://schemas.openxmlformats.org/officeDocument/2006/relationships/tags" Target="../tags/tag165.xml"/><Relationship Id="rId48" Type="http://schemas.openxmlformats.org/officeDocument/2006/relationships/tags" Target="../tags/tag170.xml"/><Relationship Id="rId56" Type="http://schemas.openxmlformats.org/officeDocument/2006/relationships/tags" Target="../tags/tag178.xml"/><Relationship Id="rId8" Type="http://schemas.openxmlformats.org/officeDocument/2006/relationships/tags" Target="../tags/tag130.xml"/><Relationship Id="rId51" Type="http://schemas.openxmlformats.org/officeDocument/2006/relationships/tags" Target="../tags/tag173.xml"/><Relationship Id="rId3" Type="http://schemas.openxmlformats.org/officeDocument/2006/relationships/tags" Target="../tags/tag125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5" Type="http://schemas.openxmlformats.org/officeDocument/2006/relationships/tags" Target="../tags/tag147.xml"/><Relationship Id="rId33" Type="http://schemas.openxmlformats.org/officeDocument/2006/relationships/tags" Target="../tags/tag155.xml"/><Relationship Id="rId38" Type="http://schemas.openxmlformats.org/officeDocument/2006/relationships/tags" Target="../tags/tag160.xml"/><Relationship Id="rId46" Type="http://schemas.openxmlformats.org/officeDocument/2006/relationships/tags" Target="../tags/tag168.xml"/><Relationship Id="rId59" Type="http://schemas.openxmlformats.org/officeDocument/2006/relationships/tags" Target="../tags/tag181.xml"/><Relationship Id="rId20" Type="http://schemas.openxmlformats.org/officeDocument/2006/relationships/tags" Target="../tags/tag142.xml"/><Relationship Id="rId41" Type="http://schemas.openxmlformats.org/officeDocument/2006/relationships/tags" Target="../tags/tag163.xml"/><Relationship Id="rId54" Type="http://schemas.openxmlformats.org/officeDocument/2006/relationships/tags" Target="../tags/tag176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5" Type="http://schemas.openxmlformats.org/officeDocument/2006/relationships/tags" Target="../tags/tag137.xml"/><Relationship Id="rId23" Type="http://schemas.openxmlformats.org/officeDocument/2006/relationships/tags" Target="../tags/tag145.xml"/><Relationship Id="rId28" Type="http://schemas.openxmlformats.org/officeDocument/2006/relationships/tags" Target="../tags/tag150.xml"/><Relationship Id="rId36" Type="http://schemas.openxmlformats.org/officeDocument/2006/relationships/tags" Target="../tags/tag158.xml"/><Relationship Id="rId49" Type="http://schemas.openxmlformats.org/officeDocument/2006/relationships/tags" Target="../tags/tag171.xml"/><Relationship Id="rId57" Type="http://schemas.openxmlformats.org/officeDocument/2006/relationships/tags" Target="../tags/tag179.xml"/><Relationship Id="rId10" Type="http://schemas.openxmlformats.org/officeDocument/2006/relationships/tags" Target="../tags/tag132.xml"/><Relationship Id="rId31" Type="http://schemas.openxmlformats.org/officeDocument/2006/relationships/tags" Target="../tags/tag153.xml"/><Relationship Id="rId44" Type="http://schemas.openxmlformats.org/officeDocument/2006/relationships/tags" Target="../tags/tag166.xml"/><Relationship Id="rId52" Type="http://schemas.openxmlformats.org/officeDocument/2006/relationships/tags" Target="../tags/tag174.xml"/><Relationship Id="rId60" Type="http://schemas.openxmlformats.org/officeDocument/2006/relationships/tags" Target="../tags/tag182.xml"/><Relationship Id="rId4" Type="http://schemas.openxmlformats.org/officeDocument/2006/relationships/tags" Target="../tags/tag126.xml"/><Relationship Id="rId9" Type="http://schemas.openxmlformats.org/officeDocument/2006/relationships/tags" Target="../tags/tag1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3" Type="http://schemas.openxmlformats.org/officeDocument/2006/relationships/tags" Target="../tags/tag188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21" Type="http://schemas.openxmlformats.org/officeDocument/2006/relationships/tags" Target="../tags/tag225.xml"/><Relationship Id="rId34" Type="http://schemas.openxmlformats.org/officeDocument/2006/relationships/tags" Target="../tags/tag238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33" Type="http://schemas.openxmlformats.org/officeDocument/2006/relationships/tags" Target="../tags/tag237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tags" Target="../tags/tag233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32" Type="http://schemas.openxmlformats.org/officeDocument/2006/relationships/tags" Target="../tags/tag23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36" Type="http://schemas.openxmlformats.org/officeDocument/2006/relationships/tags" Target="../tags/tag240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31" Type="http://schemas.openxmlformats.org/officeDocument/2006/relationships/tags" Target="../tags/tag235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tags" Target="../tags/tag234.xml"/><Relationship Id="rId35" Type="http://schemas.openxmlformats.org/officeDocument/2006/relationships/tags" Target="../tags/tag239.xml"/><Relationship Id="rId8" Type="http://schemas.openxmlformats.org/officeDocument/2006/relationships/tags" Target="../tags/tag212.xml"/><Relationship Id="rId3" Type="http://schemas.openxmlformats.org/officeDocument/2006/relationships/tags" Target="../tags/tag2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Winter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Competitive Facility Location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Choose location for a facility</a:t>
            </a:r>
          </a:p>
          <a:p>
            <a:pPr lvl="1" eaLnBrk="1" hangingPunct="1"/>
            <a:r>
              <a:rPr lang="en-US" altLang="en-US" dirty="0"/>
              <a:t>Value associated with placement</a:t>
            </a:r>
          </a:p>
          <a:p>
            <a:pPr lvl="1" eaLnBrk="1" hangingPunct="1"/>
            <a:r>
              <a:rPr lang="en-US" altLang="en-US" dirty="0"/>
              <a:t>Restriction on placing facilities too close together</a:t>
            </a:r>
          </a:p>
          <a:p>
            <a:pPr lvl="1" eaLnBrk="1" hangingPunct="1"/>
            <a:r>
              <a:rPr lang="en-US" altLang="en-US" dirty="0"/>
              <a:t>Competitive placement of facilities</a:t>
            </a:r>
          </a:p>
          <a:p>
            <a:pPr lvl="2" eaLnBrk="1" hangingPunct="1"/>
            <a:r>
              <a:rPr lang="en-US" altLang="en-US" dirty="0"/>
              <a:t>E.g., KFC and McDonald’s</a:t>
            </a:r>
          </a:p>
          <a:p>
            <a:pPr eaLnBrk="1" hangingPunct="1"/>
            <a:r>
              <a:rPr lang="en-US" altLang="en-US" dirty="0"/>
              <a:t>P-Space complete instead of NP-Complete</a:t>
            </a:r>
          </a:p>
          <a:p>
            <a:pPr lvl="1" eaLnBrk="1" hangingPunct="1"/>
            <a:r>
              <a:rPr lang="en-US" altLang="en-US" dirty="0"/>
              <a:t>Appear to be much harder</a:t>
            </a:r>
          </a:p>
          <a:p>
            <a:pPr lvl="1" eaLnBrk="1" hangingPunct="1"/>
            <a:r>
              <a:rPr lang="en-US" altLang="en-US" dirty="0"/>
              <a:t>No obvious certificate</a:t>
            </a:r>
          </a:p>
          <a:p>
            <a:pPr lvl="2" eaLnBrk="1" hangingPunct="1"/>
            <a:r>
              <a:rPr lang="en-US" altLang="en-US" dirty="0"/>
              <a:t>G has a Maximum Independent Set of size 10</a:t>
            </a:r>
          </a:p>
          <a:p>
            <a:pPr lvl="2" eaLnBrk="1" hangingPunct="1"/>
            <a:r>
              <a:rPr lang="en-US" altLang="en-US" dirty="0"/>
              <a:t>Player 1 wins by at least 10 points</a:t>
            </a:r>
          </a:p>
          <a:p>
            <a:pPr lvl="2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problems are P-Space complete instead of NP-Complete</a:t>
            </a:r>
          </a:p>
          <a:p>
            <a:pPr lvl="1" eaLnBrk="1" hangingPunct="1"/>
            <a:r>
              <a:rPr lang="en-US" altLang="en-US"/>
              <a:t>Appear to be much harder</a:t>
            </a:r>
          </a:p>
          <a:p>
            <a:pPr lvl="1" eaLnBrk="1" hangingPunct="1"/>
            <a:r>
              <a:rPr lang="en-US" altLang="en-US"/>
              <a:t>No obvious certificate</a:t>
            </a:r>
          </a:p>
          <a:p>
            <a:pPr lvl="2" eaLnBrk="1" hangingPunct="1"/>
            <a:r>
              <a:rPr lang="en-US" altLang="en-US"/>
              <a:t>G has a Maximum Independent Set of size 10</a:t>
            </a:r>
          </a:p>
          <a:p>
            <a:pPr lvl="2" eaLnBrk="1" hangingPunct="1"/>
            <a:r>
              <a:rPr lang="en-US" altLang="en-US"/>
              <a:t>Player 1 wins by at least 10 points</a:t>
            </a:r>
          </a:p>
        </p:txBody>
      </p:sp>
    </p:spTree>
    <p:extLst>
      <p:ext uri="{BB962C8B-B14F-4D97-AF65-F5344CB8AC3E}">
        <p14:creationId xmlns:p14="http://schemas.microsoft.com/office/powerpoint/2010/main" val="261790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 – Five Problems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</a:t>
            </a:r>
          </a:p>
          <a:p>
            <a:pPr eaLnBrk="1" hangingPunct="1"/>
            <a:r>
              <a:rPr lang="en-US" altLang="en-US"/>
              <a:t>Weighted Scheduling</a:t>
            </a:r>
          </a:p>
          <a:p>
            <a:pPr eaLnBrk="1" hangingPunct="1"/>
            <a:r>
              <a:rPr lang="en-US" altLang="en-US"/>
              <a:t>Bipartite Matching</a:t>
            </a:r>
          </a:p>
          <a:p>
            <a:pPr eaLnBrk="1" hangingPunct="1"/>
            <a:r>
              <a:rPr lang="en-US" altLang="en-US"/>
              <a:t>Maximum Independent Set</a:t>
            </a:r>
          </a:p>
          <a:p>
            <a:pPr eaLnBrk="1" hangingPunct="1"/>
            <a:r>
              <a:rPr lang="en-US" altLang="en-US"/>
              <a:t>Competitive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285405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Reading</a:t>
            </a:r>
            <a:endParaRPr lang="en-US" dirty="0"/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Canvas</a:t>
            </a:r>
          </a:p>
          <a:p>
            <a:pPr lvl="2">
              <a:defRPr/>
            </a:pPr>
            <a:r>
              <a:rPr lang="en-US" dirty="0"/>
              <a:t>Submit problems separately</a:t>
            </a:r>
          </a:p>
          <a:p>
            <a:pPr lvl="2">
              <a:defRPr/>
            </a:pPr>
            <a:r>
              <a:rPr lang="en-US" dirty="0"/>
              <a:t>Deadline is </a:t>
            </a:r>
            <a:r>
              <a:rPr lang="en-US" dirty="0" smtClean="0"/>
              <a:t>9:30 AM on Wednesday</a:t>
            </a:r>
            <a:endParaRPr lang="en-US" dirty="0"/>
          </a:p>
          <a:p>
            <a:pPr lvl="1">
              <a:defRPr/>
            </a:pPr>
            <a:r>
              <a:rPr lang="en-US" dirty="0"/>
              <a:t>Describing 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lim (f(n) / g(n)) = c for c &gt; 0 then           f(n) =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(g(n))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O(g(n)) and g(n) is O(h(n)) then     f(n) is O(h(n))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Maximum Independent Set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Given an undirected graph G=(V,E), find a set I of vertices such that there are no edges between vertices of I</a:t>
            </a:r>
          </a:p>
          <a:p>
            <a:pPr eaLnBrk="1" hangingPunct="1"/>
            <a:r>
              <a:rPr lang="en-US" altLang="en-US" sz="2800"/>
              <a:t>Find a set I as large as possible</a:t>
            </a:r>
          </a:p>
        </p:txBody>
      </p:sp>
      <p:sp>
        <p:nvSpPr>
          <p:cNvPr id="16389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5" name="Oval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17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Line 8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59100" y="5734050"/>
            <a:ext cx="2227263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 a Maximum Independent Set</a:t>
            </a:r>
          </a:p>
        </p:txBody>
      </p:sp>
      <p:sp>
        <p:nvSpPr>
          <p:cNvPr id="17413" name="Line 2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2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2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2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2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3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3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Oval 3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4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Line 4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4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4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62025" y="2046288"/>
            <a:ext cx="920750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4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4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5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5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Oval 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5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46138" y="19304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5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Line 6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6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6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6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6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6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187825" y="1970088"/>
            <a:ext cx="2803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6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7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7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7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7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7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7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8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8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Oval 42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5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5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7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6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3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3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3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2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37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7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Text Box 8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318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7472" name="Text Box 8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67013" y="1700213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7473" name="Text Box 8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13843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J</a:t>
            </a:r>
          </a:p>
        </p:txBody>
      </p:sp>
      <p:sp>
        <p:nvSpPr>
          <p:cNvPr id="17474" name="Text Box 8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877050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D</a:t>
            </a:r>
          </a:p>
        </p:txBody>
      </p:sp>
      <p:sp>
        <p:nvSpPr>
          <p:cNvPr id="17475" name="Text Box 8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995738" y="15081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7476" name="Text Box 8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3838" y="30622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K</a:t>
            </a:r>
          </a:p>
        </p:txBody>
      </p:sp>
      <p:sp>
        <p:nvSpPr>
          <p:cNvPr id="17477" name="Text Box 90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224463" y="19700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E</a:t>
            </a:r>
          </a:p>
        </p:txBody>
      </p:sp>
      <p:sp>
        <p:nvSpPr>
          <p:cNvPr id="17478" name="Text Box 9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30375" y="5041900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M</a:t>
            </a:r>
          </a:p>
        </p:txBody>
      </p:sp>
      <p:sp>
        <p:nvSpPr>
          <p:cNvPr id="17479" name="Text Box 92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071938" y="45815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N</a:t>
            </a:r>
          </a:p>
        </p:txBody>
      </p:sp>
      <p:sp>
        <p:nvSpPr>
          <p:cNvPr id="17480" name="Text Box 9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0" y="3813175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O</a:t>
            </a:r>
          </a:p>
        </p:txBody>
      </p:sp>
      <p:sp>
        <p:nvSpPr>
          <p:cNvPr id="17481" name="Text Box 94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613025" y="60023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P</a:t>
            </a:r>
          </a:p>
        </p:txBody>
      </p:sp>
      <p:sp>
        <p:nvSpPr>
          <p:cNvPr id="17482" name="Text Box 9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878513" y="492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R</a:t>
            </a:r>
          </a:p>
        </p:txBody>
      </p:sp>
      <p:sp>
        <p:nvSpPr>
          <p:cNvPr id="17483" name="Text Box 96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879975" y="581025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Q</a:t>
            </a:r>
          </a:p>
        </p:txBody>
      </p:sp>
      <p:sp>
        <p:nvSpPr>
          <p:cNvPr id="17484" name="Text Box 9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501650" y="400526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</a:t>
            </a:r>
          </a:p>
        </p:txBody>
      </p:sp>
      <p:sp>
        <p:nvSpPr>
          <p:cNvPr id="17485" name="Text Box 9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2266950" y="39290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</a:t>
            </a:r>
          </a:p>
        </p:txBody>
      </p:sp>
      <p:sp>
        <p:nvSpPr>
          <p:cNvPr id="17486" name="Text Box 99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8642350" y="25844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H</a:t>
            </a:r>
          </a:p>
        </p:txBody>
      </p:sp>
      <p:sp>
        <p:nvSpPr>
          <p:cNvPr id="17487" name="Text Box 10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8181975" y="4619625"/>
            <a:ext cx="349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</a:t>
            </a:r>
          </a:p>
        </p:txBody>
      </p:sp>
      <p:sp>
        <p:nvSpPr>
          <p:cNvPr id="17488" name="Text Box 10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3688" y="57340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U</a:t>
            </a:r>
          </a:p>
        </p:txBody>
      </p:sp>
      <p:sp>
        <p:nvSpPr>
          <p:cNvPr id="17489" name="Text Box 102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6453188" y="38131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</a:t>
            </a:r>
          </a:p>
        </p:txBody>
      </p:sp>
      <p:sp>
        <p:nvSpPr>
          <p:cNvPr id="17490" name="Text Box 103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835900" y="246856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</a:t>
            </a:r>
          </a:p>
        </p:txBody>
      </p:sp>
      <p:sp>
        <p:nvSpPr>
          <p:cNvPr id="17491" name="Text Box 104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530975" y="25066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</a:t>
            </a:r>
          </a:p>
        </p:txBody>
      </p:sp>
      <p:sp>
        <p:nvSpPr>
          <p:cNvPr id="17492" name="Oval 105" hidden="1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846138" y="40052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3" name="Oval 106" hidden="1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4341813" y="3352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4" name="Oval 107" hidden="1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2843213" y="200818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5" name="Oval 108" hidden="1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806575" y="34671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6" name="Oval 109" hidden="1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2959100" y="5926138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7" name="Oval 110" hidden="1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8682038" y="2890838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8" name="Oval 111" hidden="1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7721600" y="573405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99" name="Oval 112" hidden="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918075" y="3889375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0" name="Oval 113" hidden="1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6761163" y="38893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501" name="Oval 114" hidden="1"/>
          <p:cNvSpPr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953250" y="1892300"/>
            <a:ext cx="192088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16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5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7797800" y="4657725"/>
            <a:ext cx="34607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Line 4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5032375" y="2928938"/>
            <a:ext cx="153670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572000" y="2238375"/>
            <a:ext cx="1114425" cy="1190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Verification: Prove the graph has an independent set of size 8</a:t>
            </a:r>
          </a:p>
        </p:txBody>
      </p:sp>
      <p:sp>
        <p:nvSpPr>
          <p:cNvPr id="1843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645275" y="2890838"/>
            <a:ext cx="231775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072063" y="2276475"/>
            <a:ext cx="614362" cy="169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762625" y="2008188"/>
            <a:ext cx="1306513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724525" y="2314575"/>
            <a:ext cx="84455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72063" y="4005263"/>
            <a:ext cx="1074737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300788" y="4695825"/>
            <a:ext cx="1843087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913688" y="2928938"/>
            <a:ext cx="268287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261100" y="40052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7029450" y="2008188"/>
            <a:ext cx="76835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877050" y="2890838"/>
            <a:ext cx="1036638" cy="1114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27988" y="454342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1163" y="38893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70538" y="2162175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22463" y="3582988"/>
            <a:ext cx="152400" cy="1382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68475" y="34290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923925" y="2084388"/>
            <a:ext cx="38100" cy="1958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038225" y="2008188"/>
            <a:ext cx="19208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962025" y="2008188"/>
            <a:ext cx="844550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962025" y="4119563"/>
            <a:ext cx="1074738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190750" y="4810125"/>
            <a:ext cx="1843088" cy="1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4071938" y="3429000"/>
            <a:ext cx="346075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151063" y="4119563"/>
            <a:ext cx="615950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997200" y="1968500"/>
            <a:ext cx="1228725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67013" y="2162175"/>
            <a:ext cx="192087" cy="1957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Oval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8038" y="3965575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3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6138" y="1854200"/>
            <a:ext cx="230187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4" name="Oval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3213" y="2006600"/>
            <a:ext cx="230187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5" name="Line 4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805113" y="3429000"/>
            <a:ext cx="157480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4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805113" y="1970088"/>
            <a:ext cx="1458912" cy="2130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071938" y="4811713"/>
            <a:ext cx="1076325" cy="922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032375" y="3967163"/>
            <a:ext cx="115888" cy="180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264025" y="2008188"/>
            <a:ext cx="153988" cy="142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267200" y="1930400"/>
            <a:ext cx="2762250" cy="77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5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114550" y="5003800"/>
            <a:ext cx="844550" cy="998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5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997200" y="4773613"/>
            <a:ext cx="998538" cy="122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5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6223000" y="4927600"/>
            <a:ext cx="1574800" cy="882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5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6363" y="5772150"/>
            <a:ext cx="2649537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0075" y="3044825"/>
            <a:ext cx="538163" cy="153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7951788" y="2890838"/>
            <a:ext cx="806450" cy="77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6645275" y="2852738"/>
            <a:ext cx="1190625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97200" y="5772150"/>
            <a:ext cx="2151063" cy="23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767013" y="4119563"/>
            <a:ext cx="122872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038225" y="2084388"/>
            <a:ext cx="1690688" cy="1997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Oval 35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11625" y="185420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2" name="Oval 4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530975" y="27765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3" name="Oval 17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797800" y="28146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4" name="Oval 51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642350" y="2890838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5" name="Oval 20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953250" y="1892300"/>
            <a:ext cx="230188" cy="23018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6" name="Oval 41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341813" y="3313113"/>
            <a:ext cx="230187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7" name="Oval 3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917950" y="465772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3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651125" y="40036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33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998663" y="4887913"/>
            <a:ext cx="230187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Oval 3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032375" y="5618163"/>
            <a:ext cx="230188" cy="23018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Oval 1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918075" y="3851275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2" name="Oval 5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882900" y="5886450"/>
            <a:ext cx="230188" cy="230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3" name="Oval 40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683500" y="569436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4" name="Oval 1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108700" y="4773613"/>
            <a:ext cx="230188" cy="2301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36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NP-Completeness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 to find a solution</a:t>
            </a:r>
          </a:p>
          <a:p>
            <a:pPr eaLnBrk="1" hangingPunct="1"/>
            <a:r>
              <a:rPr lang="en-US" altLang="en-US"/>
              <a:t>Easy to verify a solution once you have one</a:t>
            </a:r>
          </a:p>
          <a:p>
            <a:pPr eaLnBrk="1" hangingPunct="1"/>
            <a:r>
              <a:rPr lang="en-US" altLang="en-US"/>
              <a:t>Other problems like this</a:t>
            </a:r>
          </a:p>
          <a:p>
            <a:pPr lvl="1" eaLnBrk="1" hangingPunct="1"/>
            <a:r>
              <a:rPr lang="en-US" altLang="en-US"/>
              <a:t>Hamiltonian circuit</a:t>
            </a:r>
          </a:p>
          <a:p>
            <a:pPr lvl="1" eaLnBrk="1" hangingPunct="1"/>
            <a:r>
              <a:rPr lang="en-US" altLang="en-US"/>
              <a:t>Clique</a:t>
            </a:r>
          </a:p>
          <a:p>
            <a:pPr lvl="1" eaLnBrk="1" hangingPunct="1"/>
            <a:r>
              <a:rPr lang="en-US" altLang="en-US"/>
              <a:t>Subset sum</a:t>
            </a:r>
          </a:p>
          <a:p>
            <a:pPr lvl="1" eaLnBrk="1" hangingPunct="1"/>
            <a:r>
              <a:rPr lang="en-US" altLang="en-US"/>
              <a:t>Graph coloring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00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Are there even harder problems?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9175"/>
          </a:xfrm>
        </p:spPr>
        <p:txBody>
          <a:bodyPr/>
          <a:lstStyle/>
          <a:p>
            <a:pPr eaLnBrk="1" hangingPunct="1"/>
            <a:r>
              <a:rPr lang="en-US" altLang="en-US" sz="2800"/>
              <a:t>Simple game:</a:t>
            </a:r>
          </a:p>
          <a:p>
            <a:pPr lvl="1" eaLnBrk="1" hangingPunct="1"/>
            <a:r>
              <a:rPr lang="en-US" altLang="en-US" sz="2400"/>
              <a:t>Players alternating selecting nodes in a graph</a:t>
            </a:r>
          </a:p>
          <a:p>
            <a:pPr lvl="2" eaLnBrk="1" hangingPunct="1"/>
            <a:r>
              <a:rPr lang="en-US" altLang="en-US" sz="2000"/>
              <a:t>Score points associated with node</a:t>
            </a:r>
          </a:p>
          <a:p>
            <a:pPr lvl="2" eaLnBrk="1" hangingPunct="1"/>
            <a:r>
              <a:rPr lang="en-US" altLang="en-US" sz="2000"/>
              <a:t>Remove nodes neighbors</a:t>
            </a:r>
          </a:p>
          <a:p>
            <a:pPr lvl="1" eaLnBrk="1" hangingPunct="1"/>
            <a:r>
              <a:rPr lang="en-US" altLang="en-US" sz="2400"/>
              <a:t>When neither can move, player with most points wins</a:t>
            </a:r>
          </a:p>
        </p:txBody>
      </p:sp>
      <p:sp>
        <p:nvSpPr>
          <p:cNvPr id="21508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30313" y="4581525"/>
            <a:ext cx="426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192213" y="5734050"/>
            <a:ext cx="430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192213" y="4581525"/>
            <a:ext cx="38100" cy="1112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82838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35363" y="4543425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0" y="45815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00125" y="4311650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52650" y="4351338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16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4327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17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40225" y="4311650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1518" name="Oval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0225" y="5502275"/>
            <a:ext cx="461963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1519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0517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1520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52650" y="54260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1521" name="Oval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00125" y="5464175"/>
            <a:ext cx="461963" cy="4984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494338" y="46196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224463" y="4311650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152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62563" y="5502275"/>
            <a:ext cx="461962" cy="500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2531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709863" y="158591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74796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68713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87875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494338" y="1584325"/>
            <a:ext cx="0" cy="3687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434138" y="1585913"/>
            <a:ext cx="0" cy="3687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09863" y="2506663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9863" y="3425825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09863" y="435133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709863" y="5272088"/>
            <a:ext cx="3724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7775" y="14335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19475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3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608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262563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5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84900" y="143192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872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4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57575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4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60863" y="22764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49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62563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0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184900" y="2314575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22551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3682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2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9872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3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9872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54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419475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2555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457575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56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19475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22557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608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58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608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22559" name="Oval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3608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0" name="Oval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262563" y="51181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22561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62563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2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2563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22563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184900" y="3236913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22564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184900" y="415925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22565" name="Oval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184900" y="5080000"/>
            <a:ext cx="422275" cy="3841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87775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1027</Words>
  <Application>Microsoft Office PowerPoint</Application>
  <PresentationFormat>On-screen Show (4:3)</PresentationFormat>
  <Paragraphs>228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Five Problems</vt:lpstr>
      <vt:lpstr>Maximum Independent Set</vt:lpstr>
      <vt:lpstr>Find a Maximum Independent Set</vt:lpstr>
      <vt:lpstr>Verification: Prove the graph has an independent set of size 8</vt:lpstr>
      <vt:lpstr>NP-Completeness</vt:lpstr>
      <vt:lpstr>Are there even harder problems?</vt:lpstr>
      <vt:lpstr>PowerPoint Presentation</vt:lpstr>
      <vt:lpstr>Competitive Facility Location</vt:lpstr>
      <vt:lpstr>Complexity theory</vt:lpstr>
      <vt:lpstr>Summary – Five Problems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33</cp:revision>
  <dcterms:created xsi:type="dcterms:W3CDTF">1601-01-01T00:00:00Z</dcterms:created>
  <dcterms:modified xsi:type="dcterms:W3CDTF">2020-01-10T21:38:02Z</dcterms:modified>
</cp:coreProperties>
</file>