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7" r:id="rId4"/>
    <p:sldId id="305" r:id="rId5"/>
    <p:sldId id="299" r:id="rId6"/>
    <p:sldId id="261" r:id="rId7"/>
    <p:sldId id="260" r:id="rId8"/>
    <p:sldId id="262" r:id="rId9"/>
    <p:sldId id="263" r:id="rId10"/>
    <p:sldId id="264" r:id="rId11"/>
    <p:sldId id="294" r:id="rId12"/>
    <p:sldId id="295" r:id="rId13"/>
    <p:sldId id="300" r:id="rId14"/>
    <p:sldId id="272" r:id="rId15"/>
    <p:sldId id="273" r:id="rId16"/>
    <p:sldId id="296" r:id="rId17"/>
    <p:sldId id="274" r:id="rId18"/>
    <p:sldId id="306" r:id="rId19"/>
    <p:sldId id="275" r:id="rId20"/>
    <p:sldId id="297" r:id="rId21"/>
    <p:sldId id="277" r:id="rId22"/>
    <p:sldId id="278" r:id="rId23"/>
  </p:sldIdLst>
  <p:sldSz cx="9144000" cy="6858000" type="screen4x3"/>
  <p:notesSz cx="7315200" cy="96012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2B7AF-C0C5-4A4A-96E5-80FAE716A361}" v="3" dt="2020-01-01T21:09:51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742B7AF-C0C5-4A4A-96E5-80FAE716A361}"/>
    <pc:docChg chg="custSel modSld">
      <pc:chgData name="Richard Anderson" userId="4654cc452026b74c" providerId="LiveId" clId="{7742B7AF-C0C5-4A4A-96E5-80FAE716A361}" dt="2020-01-01T21:11:11.474" v="341" actId="20577"/>
      <pc:docMkLst>
        <pc:docMk/>
      </pc:docMkLst>
      <pc:sldChg chg="modSp">
        <pc:chgData name="Richard Anderson" userId="4654cc452026b74c" providerId="LiveId" clId="{7742B7AF-C0C5-4A4A-96E5-80FAE716A361}" dt="2020-01-01T20:47:23.848" v="53" actId="20577"/>
        <pc:sldMkLst>
          <pc:docMk/>
          <pc:sldMk cId="0" sldId="256"/>
        </pc:sldMkLst>
        <pc:spChg chg="mod">
          <ac:chgData name="Richard Anderson" userId="4654cc452026b74c" providerId="LiveId" clId="{7742B7AF-C0C5-4A4A-96E5-80FAE716A361}" dt="2020-01-01T20:47:10.399" v="41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47:23.848" v="5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3:43.858" v="133" actId="27636"/>
        <pc:sldMkLst>
          <pc:docMk/>
          <pc:sldMk cId="0" sldId="257"/>
        </pc:sldMkLst>
        <pc:spChg chg="mod">
          <ac:chgData name="Richard Anderson" userId="4654cc452026b74c" providerId="LiveId" clId="{7742B7AF-C0C5-4A4A-96E5-80FAE716A361}" dt="2020-01-01T20:49:16.991" v="56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53:43.858" v="133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8:58.905" v="151" actId="20577"/>
        <pc:sldMkLst>
          <pc:docMk/>
          <pc:sldMk cId="0" sldId="287"/>
        </pc:sldMkLst>
        <pc:spChg chg="mod">
          <ac:chgData name="Richard Anderson" userId="4654cc452026b74c" providerId="LiveId" clId="{7742B7AF-C0C5-4A4A-96E5-80FAE716A361}" dt="2020-01-01T20:58:58.905" v="15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11:11.474" v="341" actId="20577"/>
        <pc:sldMkLst>
          <pc:docMk/>
          <pc:sldMk cId="0" sldId="299"/>
        </pc:sldMkLst>
        <pc:spChg chg="mod">
          <ac:chgData name="Richard Anderson" userId="4654cc452026b74c" providerId="LiveId" clId="{7742B7AF-C0C5-4A4A-96E5-80FAE716A361}" dt="2020-01-01T21:11:11.474" v="341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08:26.024" v="269" actId="33524"/>
        <pc:sldMkLst>
          <pc:docMk/>
          <pc:sldMk cId="3980153487" sldId="305"/>
        </pc:sldMkLst>
        <pc:spChg chg="mod">
          <ac:chgData name="Richard Anderson" userId="4654cc452026b74c" providerId="LiveId" clId="{7742B7AF-C0C5-4A4A-96E5-80FAE716A361}" dt="2020-01-01T21:08:26.024" v="269" actId="33524"/>
          <ac:spMkLst>
            <pc:docMk/>
            <pc:sldMk cId="3980153487" sldId="305"/>
            <ac:spMk id="5122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1:07:56.488" v="268" actId="20577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01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77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9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3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1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67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4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8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4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8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9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8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Computational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Winter 2020</a:t>
            </a:r>
          </a:p>
          <a:p>
            <a:pPr eaLnBrk="1" hangingPunct="1"/>
            <a:r>
              <a:rPr lang="en-US" altLang="en-US" dirty="0"/>
              <a:t>Lecture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1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Preference lists for m</a:t>
            </a:r>
            <a:r>
              <a:rPr lang="en-US" altLang="en-US" baseline="-25000"/>
              <a:t>1</a:t>
            </a:r>
            <a:r>
              <a:rPr lang="en-US" altLang="en-US"/>
              <a:t>, m</a:t>
            </a:r>
            <a:r>
              <a:rPr lang="en-US" altLang="en-US" baseline="-25000"/>
              <a:t>2</a:t>
            </a:r>
            <a:r>
              <a:rPr lang="en-US" altLang="en-US"/>
              <a:t>, …, m</a:t>
            </a:r>
            <a:r>
              <a:rPr lang="en-US" altLang="en-US" baseline="-25000"/>
              <a:t>n</a:t>
            </a:r>
          </a:p>
          <a:p>
            <a:pPr lvl="1"/>
            <a:r>
              <a:rPr lang="en-US" altLang="en-US"/>
              <a:t>Preference lists for w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, …, w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2800" dirty="0"/>
              <a:t>CSE 417,  Algorithms and Computational Complexity</a:t>
            </a:r>
          </a:p>
          <a:p>
            <a:pPr lvl="1" eaLnBrk="1" hangingPunct="1">
              <a:defRPr/>
            </a:pPr>
            <a:r>
              <a:rPr lang="en-US" sz="2400" dirty="0"/>
              <a:t>MWF, 9:30-10:20 am  </a:t>
            </a:r>
          </a:p>
          <a:p>
            <a:pPr lvl="1" eaLnBrk="1" hangingPunct="1">
              <a:defRPr/>
            </a:pPr>
            <a:r>
              <a:rPr lang="en-US" sz="2400" dirty="0"/>
              <a:t>CSE2 G01</a:t>
            </a:r>
          </a:p>
          <a:p>
            <a:pPr eaLnBrk="1" hangingPunct="1">
              <a:defRPr/>
            </a:pPr>
            <a:r>
              <a:rPr lang="en-US" dirty="0"/>
              <a:t>Instructor</a:t>
            </a:r>
          </a:p>
          <a:p>
            <a:pPr lvl="1" eaLnBrk="1" hangingPunct="1">
              <a:defRPr/>
            </a:pPr>
            <a:r>
              <a:rPr lang="en-US" sz="2400" dirty="0"/>
              <a:t>Richard Anderson, </a:t>
            </a:r>
            <a:r>
              <a:rPr lang="en-US" sz="2400" dirty="0">
                <a:hlinkClick r:id="rId5"/>
              </a:rPr>
              <a:t>anderson@cs.washington.edu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Office hours: </a:t>
            </a:r>
          </a:p>
          <a:p>
            <a:pPr lvl="2" eaLnBrk="1" hangingPunct="1">
              <a:defRPr/>
            </a:pPr>
            <a:r>
              <a:rPr lang="en-US" sz="2000" dirty="0"/>
              <a:t>CSE2 344  </a:t>
            </a:r>
          </a:p>
          <a:p>
            <a:pPr lvl="2" eaLnBrk="1" hangingPunct="1">
              <a:defRPr/>
            </a:pPr>
            <a:r>
              <a:rPr lang="en-US" sz="2000" dirty="0"/>
              <a:t>Office hours: Monday 2:30-3:30,  Wednesday 2:30-3:30  </a:t>
            </a:r>
          </a:p>
          <a:p>
            <a:pPr eaLnBrk="1" hangingPunct="1">
              <a:defRPr/>
            </a:pPr>
            <a:r>
              <a:rPr lang="en-US" sz="2800" dirty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 err="1" smtClean="0"/>
              <a:t>Yuqing</a:t>
            </a:r>
            <a:r>
              <a:rPr lang="en-US" sz="2400" dirty="0" smtClean="0"/>
              <a:t> Ai, Alex Fang,  Anny Kong, </a:t>
            </a:r>
            <a:r>
              <a:rPr lang="en-US" sz="2400" dirty="0" err="1" smtClean="0"/>
              <a:t>Zhichao</a:t>
            </a:r>
            <a:r>
              <a:rPr lang="en-US" sz="2400" dirty="0" smtClean="0"/>
              <a:t> Lei,          </a:t>
            </a:r>
            <a:r>
              <a:rPr lang="en-US" sz="2400" dirty="0" err="1" smtClean="0"/>
              <a:t>Ansh</a:t>
            </a:r>
            <a:r>
              <a:rPr lang="en-US" sz="2400" dirty="0" smtClean="0"/>
              <a:t> </a:t>
            </a:r>
            <a:r>
              <a:rPr lang="en-US" sz="2400" dirty="0" err="1" smtClean="0"/>
              <a:t>Nagda</a:t>
            </a:r>
            <a:r>
              <a:rPr lang="en-US" sz="2400" dirty="0" smtClean="0"/>
              <a:t>, Chris </a:t>
            </a:r>
            <a:r>
              <a:rPr lang="en-US" sz="2400" dirty="0" err="1" smtClean="0"/>
              <a:t>Nie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course website</a:t>
            </a:r>
            <a:endParaRPr lang="en-US" altLang="en-US" dirty="0"/>
          </a:p>
          <a:p>
            <a:pPr eaLnBrk="1" hangingPunct="1"/>
            <a:r>
              <a:rPr lang="en-US" altLang="en-US" dirty="0"/>
              <a:t>Homework  due Wednesdays</a:t>
            </a:r>
          </a:p>
          <a:p>
            <a:pPr lvl="1" eaLnBrk="1" hangingPunct="1"/>
            <a:r>
              <a:rPr lang="en-US" altLang="en-US" dirty="0"/>
              <a:t>HW 1, Due January 15, </a:t>
            </a:r>
            <a:r>
              <a:rPr lang="en-US" altLang="en-US" dirty="0" smtClean="0"/>
              <a:t>2020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website </a:t>
            </a:r>
            <a:r>
              <a:rPr lang="en-US" altLang="en-US" dirty="0"/>
              <a:t>(or will be soon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Homework is to be submitted electronically</a:t>
            </a:r>
          </a:p>
          <a:p>
            <a:pPr lvl="1" eaLnBrk="1" hangingPunct="1"/>
            <a:r>
              <a:rPr lang="en-US" altLang="en-US" dirty="0" smtClean="0"/>
              <a:t>Due at 9:30 AM.  No late days.</a:t>
            </a:r>
            <a:endParaRPr lang="en-US" altLang="en-US" dirty="0"/>
          </a:p>
          <a:p>
            <a:pPr eaLnBrk="1" hangingPunct="1"/>
            <a:r>
              <a:rPr lang="en-US" altLang="en-US" dirty="0"/>
              <a:t>You should be on the course mailing list</a:t>
            </a:r>
          </a:p>
          <a:p>
            <a:pPr lvl="1" eaLnBrk="1" hangingPunct="1"/>
            <a:r>
              <a:rPr lang="en-US" altLang="en-US" dirty="0"/>
              <a:t>But it will probably go to your uw.edu account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/>
              <a:t>Algorithm Design</a:t>
            </a:r>
          </a:p>
          <a:p>
            <a:pPr eaLnBrk="1" hangingPunct="1"/>
            <a:r>
              <a:rPr lang="en-US" dirty="0"/>
              <a:t>Jon Kleinberg, Eva </a:t>
            </a:r>
            <a:r>
              <a:rPr lang="en-US" dirty="0" err="1" smtClean="0"/>
              <a:t>Tardos</a:t>
            </a:r>
            <a:endParaRPr lang="en-US" dirty="0" smtClean="0"/>
          </a:p>
          <a:p>
            <a:pPr lvl="1" eaLnBrk="1" hangingPunct="1"/>
            <a:r>
              <a:rPr lang="en-US" dirty="0" smtClean="0"/>
              <a:t>Only one edition</a:t>
            </a:r>
            <a:endParaRPr lang="en-US" dirty="0"/>
          </a:p>
          <a:p>
            <a:pPr eaLnBrk="1" hangingPunct="1"/>
            <a:r>
              <a:rPr lang="en-US" dirty="0"/>
              <a:t>Read Chapters 1 &amp; 2</a:t>
            </a:r>
          </a:p>
          <a:p>
            <a:pPr eaLnBrk="1" hangingPunct="1"/>
            <a:r>
              <a:rPr lang="en-US" dirty="0"/>
              <a:t>Expected coverage:</a:t>
            </a:r>
          </a:p>
          <a:p>
            <a:pPr lvl="1" eaLnBrk="1" hangingPunct="1"/>
            <a:r>
              <a:rPr lang="en-US" dirty="0"/>
              <a:t>Chapter 1 through 7</a:t>
            </a:r>
          </a:p>
          <a:p>
            <a:pPr eaLnBrk="1" hangingPunct="1"/>
            <a:r>
              <a:rPr lang="en-US" dirty="0"/>
              <a:t>Book available at:</a:t>
            </a:r>
          </a:p>
          <a:p>
            <a:pPr lvl="1" eaLnBrk="1" hangingPunct="1"/>
            <a:r>
              <a:rPr lang="en-US" dirty="0"/>
              <a:t>UW Bookstore ($171.25/$128.45)</a:t>
            </a:r>
          </a:p>
          <a:p>
            <a:pPr lvl="1" eaLnBrk="1" hangingPunct="1"/>
            <a:r>
              <a:rPr lang="en-US" dirty="0" err="1"/>
              <a:t>Ebay</a:t>
            </a:r>
            <a:r>
              <a:rPr lang="en-US" dirty="0"/>
              <a:t> ($24.10)</a:t>
            </a:r>
          </a:p>
          <a:p>
            <a:pPr lvl="1" eaLnBrk="1" hangingPunct="1"/>
            <a:r>
              <a:rPr lang="en-US" dirty="0"/>
              <a:t>Amazon ($29.10 and up)</a:t>
            </a:r>
          </a:p>
          <a:p>
            <a:pPr lvl="1" eaLnBrk="1" hangingPunct="1"/>
            <a:r>
              <a:rPr lang="en-US" dirty="0"/>
              <a:t>Electronic ($74.99 / $44.99)</a:t>
            </a:r>
          </a:p>
          <a:p>
            <a:pPr lvl="1" eaLnBrk="1" hangingPunct="1"/>
            <a:r>
              <a:rPr lang="en-US" dirty="0"/>
              <a:t>Paperback ($39.95)</a:t>
            </a:r>
          </a:p>
          <a:p>
            <a:pPr lvl="1" eaLnBrk="1" hangingPunct="1"/>
            <a:r>
              <a:rPr lang="en-US" dirty="0"/>
              <a:t>PDF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Mix of written problems and programming</a:t>
            </a:r>
          </a:p>
          <a:p>
            <a:pPr lvl="1">
              <a:defRPr/>
            </a:pPr>
            <a:r>
              <a:rPr lang="en-US" dirty="0"/>
              <a:t>Target: 1-week turnaround on grading</a:t>
            </a:r>
          </a:p>
          <a:p>
            <a:pPr>
              <a:defRPr/>
            </a:pPr>
            <a:r>
              <a:rPr lang="en-US" dirty="0"/>
              <a:t>Exams (In class)</a:t>
            </a:r>
          </a:p>
          <a:p>
            <a:pPr lvl="1">
              <a:defRPr/>
            </a:pPr>
            <a:r>
              <a:rPr lang="en-US" dirty="0"/>
              <a:t>Midterm,  </a:t>
            </a:r>
            <a:r>
              <a:rPr lang="en-US" dirty="0" smtClean="0"/>
              <a:t>Approximately Friday, February 7</a:t>
            </a:r>
            <a:endParaRPr lang="en-US" dirty="0"/>
          </a:p>
          <a:p>
            <a:pPr lvl="1">
              <a:defRPr/>
            </a:pPr>
            <a:r>
              <a:rPr lang="en-US" dirty="0"/>
              <a:t>Final, Wednesday, March 18, 8:30-10:20 am </a:t>
            </a:r>
          </a:p>
          <a:p>
            <a:pPr>
              <a:defRPr/>
            </a:pPr>
            <a:r>
              <a:rPr lang="en-US" dirty="0"/>
              <a:t>Approximate grade weighting: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Handouts, Piazza Discussion Board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Zoology</a:t>
            </a:r>
          </a:p>
          <a:p>
            <a:pPr eaLnBrk="1" hangingPunct="1"/>
            <a:r>
              <a:rPr lang="en-US" altLang="en-US" dirty="0"/>
              <a:t>Mine is faster than yours is</a:t>
            </a:r>
          </a:p>
          <a:p>
            <a:pPr eaLnBrk="1" hangingPunct="1"/>
            <a:r>
              <a:rPr lang="en-US" altLang="en-US" dirty="0"/>
              <a:t>Algorithmic ideas</a:t>
            </a:r>
          </a:p>
          <a:p>
            <a:pPr lvl="1" eaLnBrk="1" hangingPunct="1"/>
            <a:r>
              <a:rPr lang="en-US" altLang="en-US" dirty="0"/>
              <a:t>Where algorithms apply</a:t>
            </a:r>
          </a:p>
          <a:p>
            <a:pPr lvl="1" eaLnBrk="1" hangingPunct="1"/>
            <a:r>
              <a:rPr lang="en-US" altLang="en-US" dirty="0"/>
              <a:t>What makes an algorithm work</a:t>
            </a:r>
          </a:p>
          <a:p>
            <a:pPr lvl="1" eaLnBrk="1" hangingPunct="1"/>
            <a:r>
              <a:rPr lang="en-US" altLang="en-US" dirty="0"/>
              <a:t>Algorithmic </a:t>
            </a:r>
            <a:r>
              <a:rPr lang="en-US" altLang="en-US" dirty="0" smtClean="0"/>
              <a:t>thinking</a:t>
            </a:r>
          </a:p>
          <a:p>
            <a:pPr eaLnBrk="1" hangingPunct="1"/>
            <a:r>
              <a:rPr lang="en-US" altLang="en-US" dirty="0" smtClean="0"/>
              <a:t>Algorithm practice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Introductory Problem:</a:t>
            </a:r>
            <a:br>
              <a:rPr lang="en-US" altLang="en-US" sz="4000"/>
            </a:br>
            <a:r>
              <a:rPr lang="en-US" altLang="en-US" sz="400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Setting:</a:t>
            </a:r>
          </a:p>
          <a:p>
            <a:pPr lvl="1" eaLnBrk="1" hangingPunct="1"/>
            <a:r>
              <a:rPr lang="en-US" altLang="en-US"/>
              <a:t>Assign TAs to Instructors</a:t>
            </a:r>
          </a:p>
          <a:p>
            <a:pPr lvl="1" eaLnBrk="1" hangingPunct="1"/>
            <a:r>
              <a:rPr lang="en-US" altLang="en-US"/>
              <a:t>Avoid having TAs and Instructors wanting changes</a:t>
            </a:r>
          </a:p>
          <a:p>
            <a:pPr lvl="2" eaLnBrk="1" hangingPunct="1"/>
            <a:r>
              <a:rPr lang="en-US" altLang="en-US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/>
              <a:t>Perfect matching</a:t>
            </a:r>
          </a:p>
          <a:p>
            <a:pPr eaLnBrk="1" hangingPunct="1"/>
            <a:r>
              <a:rPr lang="en-US" altLang="en-US"/>
              <a:t>Ranked preference lists</a:t>
            </a:r>
          </a:p>
          <a:p>
            <a:pPr eaLnBrk="1" hangingPunct="1"/>
            <a:r>
              <a:rPr lang="en-US" altLang="en-US"/>
              <a:t>Stability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1567</TotalTime>
  <Words>766</Words>
  <Application>Microsoft Office PowerPoint</Application>
  <PresentationFormat>On-screen Show (4:3)</PresentationFormat>
  <Paragraphs>207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Symbol</vt:lpstr>
      <vt:lpstr>1_Default Design</vt:lpstr>
      <vt:lpstr>CSE 417 Algorithms and Computational Complexity</vt:lpstr>
      <vt:lpstr>CSE 417 Course Introduction</vt:lpstr>
      <vt:lpstr>Announcements</vt:lpstr>
      <vt:lpstr>Textbook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50</cp:revision>
  <dcterms:created xsi:type="dcterms:W3CDTF">1601-01-01T00:00:00Z</dcterms:created>
  <dcterms:modified xsi:type="dcterms:W3CDTF">2020-01-03T19:18:45Z</dcterms:modified>
</cp:coreProperties>
</file>