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6"/>
  </p:notesMasterIdLst>
  <p:handoutMasterIdLst>
    <p:handoutMasterId r:id="rId37"/>
  </p:handoutMasterIdLst>
  <p:sldIdLst>
    <p:sldId id="256" r:id="rId2"/>
    <p:sldId id="445" r:id="rId3"/>
    <p:sldId id="530" r:id="rId4"/>
    <p:sldId id="552" r:id="rId5"/>
    <p:sldId id="531" r:id="rId6"/>
    <p:sldId id="542" r:id="rId7"/>
    <p:sldId id="543" r:id="rId8"/>
    <p:sldId id="545" r:id="rId9"/>
    <p:sldId id="546" r:id="rId10"/>
    <p:sldId id="547" r:id="rId11"/>
    <p:sldId id="548" r:id="rId12"/>
    <p:sldId id="551" r:id="rId13"/>
    <p:sldId id="556" r:id="rId14"/>
    <p:sldId id="557" r:id="rId15"/>
    <p:sldId id="558" r:id="rId16"/>
    <p:sldId id="559" r:id="rId17"/>
    <p:sldId id="560" r:id="rId18"/>
    <p:sldId id="561" r:id="rId19"/>
    <p:sldId id="562" r:id="rId20"/>
    <p:sldId id="563" r:id="rId21"/>
    <p:sldId id="564" r:id="rId22"/>
    <p:sldId id="565" r:id="rId23"/>
    <p:sldId id="566" r:id="rId24"/>
    <p:sldId id="567" r:id="rId25"/>
    <p:sldId id="568" r:id="rId26"/>
    <p:sldId id="569" r:id="rId27"/>
    <p:sldId id="570" r:id="rId28"/>
    <p:sldId id="571" r:id="rId29"/>
    <p:sldId id="572" r:id="rId30"/>
    <p:sldId id="573" r:id="rId31"/>
    <p:sldId id="574" r:id="rId32"/>
    <p:sldId id="575" r:id="rId33"/>
    <p:sldId id="576" r:id="rId34"/>
    <p:sldId id="577" r:id="rId35"/>
  </p:sldIdLst>
  <p:sldSz cx="9144000" cy="6858000" type="screen4x3"/>
  <p:notesSz cx="7315200" cy="9601200"/>
  <p:custDataLst>
    <p:tags r:id="rId3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CC9900"/>
    <a:srgbClr val="FF0066"/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CA6354-4166-4290-A9B7-E69EA2EBED7D}" v="1" dt="2019-11-21T06:19:47.4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 varScale="1">
        <p:scale>
          <a:sx n="106" d="100"/>
          <a:sy n="106" d="100"/>
        </p:scale>
        <p:origin x="10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3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6ECA6354-4166-4290-A9B7-E69EA2EBED7D}"/>
    <pc:docChg chg="modSld">
      <pc:chgData name="Richard Anderson" userId="4654cc452026b74c" providerId="LiveId" clId="{6ECA6354-4166-4290-A9B7-E69EA2EBED7D}" dt="2019-11-21T06:17:48.687" v="20" actId="20577"/>
      <pc:docMkLst>
        <pc:docMk/>
      </pc:docMkLst>
      <pc:sldChg chg="modSp">
        <pc:chgData name="Richard Anderson" userId="4654cc452026b74c" providerId="LiveId" clId="{6ECA6354-4166-4290-A9B7-E69EA2EBED7D}" dt="2019-11-21T06:17:48.687" v="20" actId="20577"/>
        <pc:sldMkLst>
          <pc:docMk/>
          <pc:sldMk cId="0" sldId="256"/>
        </pc:sldMkLst>
        <pc:spChg chg="mod">
          <ac:chgData name="Richard Anderson" userId="4654cc452026b74c" providerId="LiveId" clId="{6ECA6354-4166-4290-A9B7-E69EA2EBED7D}" dt="2019-11-21T06:17:48.687" v="20" actId="20577"/>
          <ac:spMkLst>
            <pc:docMk/>
            <pc:sldMk cId="0" sldId="256"/>
            <ac:spMk id="2051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B73537A-BE46-4875-816D-7E3C979B8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6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B2ED40-FBB4-4059-8729-C340CDE56775}" type="datetimeFigureOut">
              <a:rPr lang="en-US"/>
              <a:pPr>
                <a:defRPr/>
              </a:pPr>
              <a:t>12/11/2020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820811-B9BD-4E85-A266-696F0EC7A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89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A60BB59-92F0-4EDF-9225-43871F7DB004}" type="slidenum">
              <a:rPr lang="en-US" sz="1200" smtClean="0">
                <a:solidFill>
                  <a:srgbClr val="000000"/>
                </a:solidFill>
              </a:rPr>
              <a:pPr eaLnBrk="1" hangingPunct="1"/>
              <a:t>5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Any logical formula can be expressed in CNF.</a:t>
            </a:r>
          </a:p>
          <a:p>
            <a:endParaRPr lang="en-US" smtClean="0"/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40702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D86B5-AD6F-4711-995B-7084C1EF1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3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66F18-5A31-4D7E-8C0F-12CD844CF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4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F152-5B35-4E4A-B6C8-EC436DF50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4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2D15E-EDBE-4100-ACA1-325B941D4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9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533E3-04A8-47E4-B182-1D1DD8170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9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29630-65E6-4824-A284-DCE508D38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5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B76A6-694C-4A13-B688-4D1236E0A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5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017CC-BEDF-43D7-9C9C-DF9AA144C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8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9607D-C91A-439A-A81D-F6D7AB29D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9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3FBE9-DD93-47EA-ADA5-CBC882E56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AC93-641E-4315-B17F-E052EF46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6866F86-0F09-45A1-9712-295893CE9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10" Type="http://schemas.openxmlformats.org/officeDocument/2006/relationships/image" Target="../media/image1.jpeg"/><Relationship Id="rId4" Type="http://schemas.openxmlformats.org/officeDocument/2006/relationships/tags" Target="../tags/tag5.xml"/><Relationship Id="rId9" Type="http://schemas.openxmlformats.org/officeDocument/2006/relationships/hyperlink" Target="http://www.google.com/url?sa=i&amp;rct=j&amp;q=&amp;esrc=s&amp;frm=1&amp;source=images&amp;cd=&amp;cad=rja&amp;docid=XU9flIOrWmTaFM&amp;tbnid=W8hogqFNBI2XiM:&amp;ved=0CAUQjRw&amp;url=http://quashieart.blogspot.com/2010/05/on-beyond-zebra.html&amp;ei=EoE6UaLMHInIyAGKwoCQDw&amp;bvm=bv.43287494,d.aWc&amp;psig=AFQjCNGmkUZqRw9FnONlRkfysCIwmuKeTw&amp;ust=1362874997471973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83.xml"/><Relationship Id="rId13" Type="http://schemas.openxmlformats.org/officeDocument/2006/relationships/tags" Target="../tags/tag88.xml"/><Relationship Id="rId18" Type="http://schemas.openxmlformats.org/officeDocument/2006/relationships/tags" Target="../tags/tag93.xml"/><Relationship Id="rId3" Type="http://schemas.openxmlformats.org/officeDocument/2006/relationships/tags" Target="../tags/tag78.xml"/><Relationship Id="rId21" Type="http://schemas.openxmlformats.org/officeDocument/2006/relationships/tags" Target="../tags/tag96.xml"/><Relationship Id="rId7" Type="http://schemas.openxmlformats.org/officeDocument/2006/relationships/tags" Target="../tags/tag82.xml"/><Relationship Id="rId12" Type="http://schemas.openxmlformats.org/officeDocument/2006/relationships/tags" Target="../tags/tag87.xml"/><Relationship Id="rId17" Type="http://schemas.openxmlformats.org/officeDocument/2006/relationships/tags" Target="../tags/tag92.xml"/><Relationship Id="rId2" Type="http://schemas.openxmlformats.org/officeDocument/2006/relationships/tags" Target="../tags/tag77.xml"/><Relationship Id="rId16" Type="http://schemas.openxmlformats.org/officeDocument/2006/relationships/tags" Target="../tags/tag91.xml"/><Relationship Id="rId20" Type="http://schemas.openxmlformats.org/officeDocument/2006/relationships/tags" Target="../tags/tag95.xml"/><Relationship Id="rId1" Type="http://schemas.openxmlformats.org/officeDocument/2006/relationships/tags" Target="../tags/tag76.xml"/><Relationship Id="rId6" Type="http://schemas.openxmlformats.org/officeDocument/2006/relationships/tags" Target="../tags/tag81.xml"/><Relationship Id="rId11" Type="http://schemas.openxmlformats.org/officeDocument/2006/relationships/tags" Target="../tags/tag86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80.xml"/><Relationship Id="rId15" Type="http://schemas.openxmlformats.org/officeDocument/2006/relationships/tags" Target="../tags/tag90.xml"/><Relationship Id="rId23" Type="http://schemas.openxmlformats.org/officeDocument/2006/relationships/tags" Target="../tags/tag98.xml"/><Relationship Id="rId10" Type="http://schemas.openxmlformats.org/officeDocument/2006/relationships/tags" Target="../tags/tag85.xml"/><Relationship Id="rId19" Type="http://schemas.openxmlformats.org/officeDocument/2006/relationships/tags" Target="../tags/tag94.xml"/><Relationship Id="rId4" Type="http://schemas.openxmlformats.org/officeDocument/2006/relationships/tags" Target="../tags/tag79.xml"/><Relationship Id="rId9" Type="http://schemas.openxmlformats.org/officeDocument/2006/relationships/tags" Target="../tags/tag84.xml"/><Relationship Id="rId14" Type="http://schemas.openxmlformats.org/officeDocument/2006/relationships/tags" Target="../tags/tag89.xml"/><Relationship Id="rId22" Type="http://schemas.openxmlformats.org/officeDocument/2006/relationships/tags" Target="../tags/tag9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06.xml"/><Relationship Id="rId13" Type="http://schemas.openxmlformats.org/officeDocument/2006/relationships/tags" Target="../tags/tag111.xml"/><Relationship Id="rId18" Type="http://schemas.openxmlformats.org/officeDocument/2006/relationships/tags" Target="../tags/tag116.xml"/><Relationship Id="rId3" Type="http://schemas.openxmlformats.org/officeDocument/2006/relationships/tags" Target="../tags/tag101.xml"/><Relationship Id="rId21" Type="http://schemas.openxmlformats.org/officeDocument/2006/relationships/tags" Target="../tags/tag119.xml"/><Relationship Id="rId7" Type="http://schemas.openxmlformats.org/officeDocument/2006/relationships/tags" Target="../tags/tag105.xml"/><Relationship Id="rId12" Type="http://schemas.openxmlformats.org/officeDocument/2006/relationships/tags" Target="../tags/tag110.xml"/><Relationship Id="rId17" Type="http://schemas.openxmlformats.org/officeDocument/2006/relationships/tags" Target="../tags/tag115.xml"/><Relationship Id="rId25" Type="http://schemas.openxmlformats.org/officeDocument/2006/relationships/slideLayout" Target="../slideLayouts/slideLayout4.xml"/><Relationship Id="rId2" Type="http://schemas.openxmlformats.org/officeDocument/2006/relationships/tags" Target="../tags/tag100.xml"/><Relationship Id="rId16" Type="http://schemas.openxmlformats.org/officeDocument/2006/relationships/tags" Target="../tags/tag114.xml"/><Relationship Id="rId20" Type="http://schemas.openxmlformats.org/officeDocument/2006/relationships/tags" Target="../tags/tag118.xml"/><Relationship Id="rId1" Type="http://schemas.openxmlformats.org/officeDocument/2006/relationships/tags" Target="../tags/tag99.xml"/><Relationship Id="rId6" Type="http://schemas.openxmlformats.org/officeDocument/2006/relationships/tags" Target="../tags/tag104.xml"/><Relationship Id="rId11" Type="http://schemas.openxmlformats.org/officeDocument/2006/relationships/tags" Target="../tags/tag109.xml"/><Relationship Id="rId24" Type="http://schemas.openxmlformats.org/officeDocument/2006/relationships/tags" Target="../tags/tag122.xml"/><Relationship Id="rId5" Type="http://schemas.openxmlformats.org/officeDocument/2006/relationships/tags" Target="../tags/tag103.xml"/><Relationship Id="rId15" Type="http://schemas.openxmlformats.org/officeDocument/2006/relationships/tags" Target="../tags/tag113.xml"/><Relationship Id="rId23" Type="http://schemas.openxmlformats.org/officeDocument/2006/relationships/tags" Target="../tags/tag121.xml"/><Relationship Id="rId10" Type="http://schemas.openxmlformats.org/officeDocument/2006/relationships/tags" Target="../tags/tag108.xml"/><Relationship Id="rId19" Type="http://schemas.openxmlformats.org/officeDocument/2006/relationships/tags" Target="../tags/tag117.xml"/><Relationship Id="rId4" Type="http://schemas.openxmlformats.org/officeDocument/2006/relationships/tags" Target="../tags/tag102.xml"/><Relationship Id="rId9" Type="http://schemas.openxmlformats.org/officeDocument/2006/relationships/tags" Target="../tags/tag107.xml"/><Relationship Id="rId14" Type="http://schemas.openxmlformats.org/officeDocument/2006/relationships/tags" Target="../tags/tag112.xml"/><Relationship Id="rId22" Type="http://schemas.openxmlformats.org/officeDocument/2006/relationships/tags" Target="../tags/tag12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4.xml"/><Relationship Id="rId1" Type="http://schemas.openxmlformats.org/officeDocument/2006/relationships/tags" Target="../tags/tag1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www.google.com/url?sa=i&amp;rct=j&amp;q=&amp;esrc=s&amp;frm=1&amp;source=images&amp;cd=&amp;cad=rja&amp;docid=wAlWsu-D4FGYaM&amp;tbnid=VGbphMWdKd1QoM:&amp;ved=0CAUQjRw&amp;url=http://inf421.wordpress.com/2011/10/20/usefulness-of-p-and-np/&amp;ei=eNs4UaqLKYXOrQHzoICYBA&amp;bvm=bv.43287494,d.aWM&amp;psig=AFQjCNEoWp8txWo2oF-xJqcpCNapYshSpg&amp;ust=1362767052234834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132.xml"/><Relationship Id="rId3" Type="http://schemas.openxmlformats.org/officeDocument/2006/relationships/tags" Target="../tags/tag127.xml"/><Relationship Id="rId7" Type="http://schemas.openxmlformats.org/officeDocument/2006/relationships/tags" Target="../tags/tag131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6" Type="http://schemas.openxmlformats.org/officeDocument/2006/relationships/tags" Target="../tags/tag130.xml"/><Relationship Id="rId5" Type="http://schemas.openxmlformats.org/officeDocument/2006/relationships/tags" Target="../tags/tag129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28.xml"/><Relationship Id="rId9" Type="http://schemas.openxmlformats.org/officeDocument/2006/relationships/tags" Target="../tags/tag13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4" Type="http://schemas.openxmlformats.org/officeDocument/2006/relationships/tags" Target="../tags/tag12.xml"/><Relationship Id="rId9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url?sa=i&amp;rct=j&amp;q=&amp;esrc=s&amp;frm=1&amp;source=images&amp;cd=&amp;cad=rja&amp;docid=XU9flIOrWmTaFM&amp;tbnid=W8hogqFNBI2XiM:&amp;ved=0CAUQjRw&amp;url=http://quashieart.blogspot.com/2010/05/on-beyond-zebra.html&amp;ei=EoE6UaLMHInIyAGKwoCQDw&amp;bvm=bv.43287494,d.aWc&amp;psig=AFQjCNGmkUZqRw9FnONlRkfysCIwmuKeTw&amp;ust=1362874997471973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13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6" Type="http://schemas.openxmlformats.org/officeDocument/2006/relationships/tags" Target="../tags/tag139.xml"/><Relationship Id="rId5" Type="http://schemas.openxmlformats.org/officeDocument/2006/relationships/tags" Target="../tags/tag138.xml"/><Relationship Id="rId4" Type="http://schemas.openxmlformats.org/officeDocument/2006/relationships/tags" Target="../tags/tag1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18" Type="http://schemas.openxmlformats.org/officeDocument/2006/relationships/tags" Target="../tags/tag34.xml"/><Relationship Id="rId3" Type="http://schemas.openxmlformats.org/officeDocument/2006/relationships/tags" Target="../tags/tag19.xml"/><Relationship Id="rId21" Type="http://schemas.openxmlformats.org/officeDocument/2006/relationships/tags" Target="../tags/tag37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17" Type="http://schemas.openxmlformats.org/officeDocument/2006/relationships/tags" Target="../tags/tag33.xml"/><Relationship Id="rId2" Type="http://schemas.openxmlformats.org/officeDocument/2006/relationships/tags" Target="../tags/tag18.xml"/><Relationship Id="rId16" Type="http://schemas.openxmlformats.org/officeDocument/2006/relationships/tags" Target="../tags/tag32.xml"/><Relationship Id="rId20" Type="http://schemas.openxmlformats.org/officeDocument/2006/relationships/tags" Target="../tags/tag36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21.xml"/><Relationship Id="rId15" Type="http://schemas.openxmlformats.org/officeDocument/2006/relationships/tags" Target="../tags/tag31.xml"/><Relationship Id="rId23" Type="http://schemas.openxmlformats.org/officeDocument/2006/relationships/tags" Target="../tags/tag39.xml"/><Relationship Id="rId10" Type="http://schemas.openxmlformats.org/officeDocument/2006/relationships/tags" Target="../tags/tag26.xml"/><Relationship Id="rId19" Type="http://schemas.openxmlformats.org/officeDocument/2006/relationships/tags" Target="../tags/tag35.xml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tags" Target="../tags/tag30.xml"/><Relationship Id="rId22" Type="http://schemas.openxmlformats.org/officeDocument/2006/relationships/tags" Target="../tags/tag3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54.xml"/><Relationship Id="rId18" Type="http://schemas.openxmlformats.org/officeDocument/2006/relationships/tags" Target="../tags/tag59.xml"/><Relationship Id="rId26" Type="http://schemas.openxmlformats.org/officeDocument/2006/relationships/tags" Target="../tags/tag67.xml"/><Relationship Id="rId3" Type="http://schemas.openxmlformats.org/officeDocument/2006/relationships/tags" Target="../tags/tag44.xml"/><Relationship Id="rId21" Type="http://schemas.openxmlformats.org/officeDocument/2006/relationships/tags" Target="../tags/tag62.xml"/><Relationship Id="rId34" Type="http://schemas.openxmlformats.org/officeDocument/2006/relationships/tags" Target="../tags/tag75.xml"/><Relationship Id="rId7" Type="http://schemas.openxmlformats.org/officeDocument/2006/relationships/tags" Target="../tags/tag48.xml"/><Relationship Id="rId12" Type="http://schemas.openxmlformats.org/officeDocument/2006/relationships/tags" Target="../tags/tag53.xml"/><Relationship Id="rId17" Type="http://schemas.openxmlformats.org/officeDocument/2006/relationships/tags" Target="../tags/tag58.xml"/><Relationship Id="rId25" Type="http://schemas.openxmlformats.org/officeDocument/2006/relationships/tags" Target="../tags/tag66.xml"/><Relationship Id="rId33" Type="http://schemas.openxmlformats.org/officeDocument/2006/relationships/tags" Target="../tags/tag74.xml"/><Relationship Id="rId2" Type="http://schemas.openxmlformats.org/officeDocument/2006/relationships/tags" Target="../tags/tag43.xml"/><Relationship Id="rId16" Type="http://schemas.openxmlformats.org/officeDocument/2006/relationships/tags" Target="../tags/tag57.xml"/><Relationship Id="rId20" Type="http://schemas.openxmlformats.org/officeDocument/2006/relationships/tags" Target="../tags/tag61.xml"/><Relationship Id="rId29" Type="http://schemas.openxmlformats.org/officeDocument/2006/relationships/tags" Target="../tags/tag70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tags" Target="../tags/tag52.xml"/><Relationship Id="rId24" Type="http://schemas.openxmlformats.org/officeDocument/2006/relationships/tags" Target="../tags/tag65.xml"/><Relationship Id="rId32" Type="http://schemas.openxmlformats.org/officeDocument/2006/relationships/tags" Target="../tags/tag73.xml"/><Relationship Id="rId5" Type="http://schemas.openxmlformats.org/officeDocument/2006/relationships/tags" Target="../tags/tag46.xml"/><Relationship Id="rId15" Type="http://schemas.openxmlformats.org/officeDocument/2006/relationships/tags" Target="../tags/tag56.xml"/><Relationship Id="rId23" Type="http://schemas.openxmlformats.org/officeDocument/2006/relationships/tags" Target="../tags/tag64.xml"/><Relationship Id="rId28" Type="http://schemas.openxmlformats.org/officeDocument/2006/relationships/tags" Target="../tags/tag69.xml"/><Relationship Id="rId10" Type="http://schemas.openxmlformats.org/officeDocument/2006/relationships/tags" Target="../tags/tag51.xml"/><Relationship Id="rId19" Type="http://schemas.openxmlformats.org/officeDocument/2006/relationships/tags" Target="../tags/tag60.xml"/><Relationship Id="rId31" Type="http://schemas.openxmlformats.org/officeDocument/2006/relationships/tags" Target="../tags/tag72.xml"/><Relationship Id="rId4" Type="http://schemas.openxmlformats.org/officeDocument/2006/relationships/tags" Target="../tags/tag45.xml"/><Relationship Id="rId9" Type="http://schemas.openxmlformats.org/officeDocument/2006/relationships/tags" Target="../tags/tag50.xml"/><Relationship Id="rId14" Type="http://schemas.openxmlformats.org/officeDocument/2006/relationships/tags" Target="../tags/tag55.xml"/><Relationship Id="rId22" Type="http://schemas.openxmlformats.org/officeDocument/2006/relationships/tags" Target="../tags/tag63.xml"/><Relationship Id="rId27" Type="http://schemas.openxmlformats.org/officeDocument/2006/relationships/tags" Target="../tags/tag68.xml"/><Relationship Id="rId30" Type="http://schemas.openxmlformats.org/officeDocument/2006/relationships/tags" Target="../tags/tag71.xml"/><Relationship Id="rId35" Type="http://schemas.openxmlformats.org/officeDocument/2006/relationships/slideLayout" Target="../slideLayouts/slideLayout2.xml"/><Relationship Id="rId8" Type="http://schemas.openxmlformats.org/officeDocument/2006/relationships/tags" Target="../tags/tag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777250" y="3236931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CSE </a:t>
            </a:r>
            <a:r>
              <a:rPr lang="en-US" altLang="en-US" dirty="0" smtClean="0"/>
              <a:t>417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>Algorithms and Complexity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271861" y="4822052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Autumn 2020</a:t>
            </a:r>
            <a:endParaRPr lang="en-US" altLang="en-US" dirty="0"/>
          </a:p>
          <a:p>
            <a:pPr eaLnBrk="1" hangingPunct="1"/>
            <a:r>
              <a:rPr lang="en-US" altLang="en-US" dirty="0"/>
              <a:t>Lecture </a:t>
            </a:r>
            <a:r>
              <a:rPr lang="en-US" altLang="en-US" dirty="0" smtClean="0"/>
              <a:t>30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NP-Completeness and Beyond</a:t>
            </a:r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17" name="Oval 16"/>
          <p:cNvSpPr/>
          <p:nvPr/>
        </p:nvSpPr>
        <p:spPr>
          <a:xfrm>
            <a:off x="0" y="89620"/>
            <a:ext cx="3585365" cy="3415275"/>
          </a:xfrm>
          <a:prstGeom prst="ellipse">
            <a:avLst/>
          </a:prstGeom>
          <a:solidFill>
            <a:srgbClr val="FFD3C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09774" y="242896"/>
            <a:ext cx="2959905" cy="2857695"/>
          </a:xfrm>
          <a:prstGeom prst="ellipse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4750" y="343620"/>
            <a:ext cx="2352745" cy="242814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0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62402" y="1671744"/>
            <a:ext cx="1017439" cy="932094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9443" y="624129"/>
            <a:ext cx="1843361" cy="96247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58901" y="751424"/>
            <a:ext cx="146165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NP-Complete</a:t>
            </a:r>
          </a:p>
        </p:txBody>
      </p:sp>
      <p:sp>
        <p:nvSpPr>
          <p:cNvPr id="2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271861" y="2003130"/>
            <a:ext cx="6357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P</a:t>
            </a:r>
          </a:p>
        </p:txBody>
      </p:sp>
      <p:pic>
        <p:nvPicPr>
          <p:cNvPr id="24" name="Picture 2" descr="http://1.bp.blogspot.com/_0Y-AYb-z8Bw/S--chJjH0JI/AAAAAAAAATU/QngzjH9rMa0/s1600/dr-seuss-on-beyond-zebra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2430" y="163913"/>
            <a:ext cx="1792223" cy="243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Thm:  HC &lt;</a:t>
            </a:r>
            <a:r>
              <a:rPr lang="en-US" baseline="-25000" smtClean="0"/>
              <a:t>P</a:t>
            </a:r>
            <a:r>
              <a:rPr lang="en-US" smtClean="0"/>
              <a:t> TSP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16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43125" y="380841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57288" y="5249863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433763" y="54784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99013" y="36560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710238" y="593407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4847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586163" y="28971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1308100" y="4035425"/>
            <a:ext cx="911225" cy="121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384300" y="5402263"/>
            <a:ext cx="204946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813175" y="3049588"/>
            <a:ext cx="985838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4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51413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5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7563" y="41878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371725" y="3049588"/>
            <a:ext cx="1214438" cy="758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027613" y="3808413"/>
            <a:ext cx="1820862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660775" y="5629275"/>
            <a:ext cx="20494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5862638" y="4340225"/>
            <a:ext cx="1138237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5178425" y="4264025"/>
            <a:ext cx="17446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1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86163" y="4340225"/>
            <a:ext cx="1363662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2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371725" y="3960813"/>
            <a:ext cx="985838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3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103813" y="4870450"/>
            <a:ext cx="68262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4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509963" y="4414838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24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767600" y="198699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30367" y="365668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710425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740517" y="282184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754235" y="198699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717002" y="365668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69706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727152" y="282184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683695" y="198699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646462" y="365668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62652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656612" y="282184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endCxn id="11" idx="5"/>
          </p:cNvCxnSpPr>
          <p:nvPr/>
        </p:nvCxnSpPr>
        <p:spPr>
          <a:xfrm>
            <a:off x="1216877" y="2132351"/>
            <a:ext cx="1017846" cy="88383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145007" y="2906680"/>
            <a:ext cx="1017846" cy="88383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10" idx="6"/>
          </p:cNvCxnSpPr>
          <p:nvPr/>
        </p:nvCxnSpPr>
        <p:spPr>
          <a:xfrm>
            <a:off x="1157439" y="4681267"/>
            <a:ext cx="1080536" cy="1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35331" y="3764311"/>
            <a:ext cx="1080536" cy="1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214614" y="2132350"/>
            <a:ext cx="1080536" cy="1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3"/>
          </p:cNvCxnSpPr>
          <p:nvPr/>
        </p:nvCxnSpPr>
        <p:spPr>
          <a:xfrm flipV="1">
            <a:off x="1056999" y="2132352"/>
            <a:ext cx="1123224" cy="2629414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0" idx="5"/>
          </p:cNvCxnSpPr>
          <p:nvPr/>
        </p:nvCxnSpPr>
        <p:spPr>
          <a:xfrm flipH="1" flipV="1">
            <a:off x="1157439" y="2906680"/>
            <a:ext cx="1047192" cy="1855086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5" idx="3"/>
            <a:endCxn id="11" idx="3"/>
          </p:cNvCxnSpPr>
          <p:nvPr/>
        </p:nvCxnSpPr>
        <p:spPr>
          <a:xfrm flipV="1">
            <a:off x="1076941" y="3016181"/>
            <a:ext cx="996785" cy="834845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023655" y="1986995"/>
            <a:ext cx="1271495" cy="2808115"/>
            <a:chOff x="1023655" y="1986995"/>
            <a:chExt cx="1271495" cy="2808115"/>
          </a:xfrm>
        </p:grpSpPr>
        <p:sp>
          <p:nvSpPr>
            <p:cNvPr id="4" name="Oval 3"/>
            <p:cNvSpPr/>
            <p:nvPr/>
          </p:nvSpPr>
          <p:spPr>
            <a:xfrm>
              <a:off x="1080830" y="198699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043597" y="365668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023655" y="456742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053747" y="2821840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067465" y="198699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030232" y="365668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010290" y="456742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040382" y="2821840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Freeform 43"/>
          <p:cNvSpPr/>
          <p:nvPr/>
        </p:nvSpPr>
        <p:spPr>
          <a:xfrm>
            <a:off x="5419482" y="3447059"/>
            <a:ext cx="2719584" cy="589101"/>
          </a:xfrm>
          <a:custGeom>
            <a:avLst/>
            <a:gdLst>
              <a:gd name="connsiteX0" fmla="*/ 66919 w 2804779"/>
              <a:gd name="connsiteY0" fmla="*/ 309203 h 739107"/>
              <a:gd name="connsiteX1" fmla="*/ 608786 w 2804779"/>
              <a:gd name="connsiteY1" fmla="*/ 29803 h 739107"/>
              <a:gd name="connsiteX2" fmla="*/ 2505319 w 2804779"/>
              <a:gd name="connsiteY2" fmla="*/ 80603 h 739107"/>
              <a:gd name="connsiteX3" fmla="*/ 2573052 w 2804779"/>
              <a:gd name="connsiteY3" fmla="*/ 673270 h 739107"/>
              <a:gd name="connsiteX4" fmla="*/ 287052 w 2804779"/>
              <a:gd name="connsiteY4" fmla="*/ 681736 h 739107"/>
              <a:gd name="connsiteX5" fmla="*/ 66919 w 2804779"/>
              <a:gd name="connsiteY5" fmla="*/ 309203 h 739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4779" h="739107">
                <a:moveTo>
                  <a:pt x="66919" y="309203"/>
                </a:moveTo>
                <a:cubicBezTo>
                  <a:pt x="120541" y="200548"/>
                  <a:pt x="202386" y="67903"/>
                  <a:pt x="608786" y="29803"/>
                </a:cubicBezTo>
                <a:cubicBezTo>
                  <a:pt x="1015186" y="-8297"/>
                  <a:pt x="2177941" y="-26641"/>
                  <a:pt x="2505319" y="80603"/>
                </a:cubicBezTo>
                <a:cubicBezTo>
                  <a:pt x="2832697" y="187847"/>
                  <a:pt x="2942763" y="573081"/>
                  <a:pt x="2573052" y="673270"/>
                </a:cubicBezTo>
                <a:cubicBezTo>
                  <a:pt x="2203341" y="773459"/>
                  <a:pt x="701919" y="745236"/>
                  <a:pt x="287052" y="681736"/>
                </a:cubicBezTo>
                <a:cubicBezTo>
                  <a:pt x="-127815" y="618236"/>
                  <a:pt x="13297" y="417858"/>
                  <a:pt x="66919" y="309203"/>
                </a:cubicBezTo>
                <a:close/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367360" y="2641131"/>
            <a:ext cx="2719584" cy="589101"/>
          </a:xfrm>
          <a:custGeom>
            <a:avLst/>
            <a:gdLst>
              <a:gd name="connsiteX0" fmla="*/ 66919 w 2804779"/>
              <a:gd name="connsiteY0" fmla="*/ 309203 h 739107"/>
              <a:gd name="connsiteX1" fmla="*/ 608786 w 2804779"/>
              <a:gd name="connsiteY1" fmla="*/ 29803 h 739107"/>
              <a:gd name="connsiteX2" fmla="*/ 2505319 w 2804779"/>
              <a:gd name="connsiteY2" fmla="*/ 80603 h 739107"/>
              <a:gd name="connsiteX3" fmla="*/ 2573052 w 2804779"/>
              <a:gd name="connsiteY3" fmla="*/ 673270 h 739107"/>
              <a:gd name="connsiteX4" fmla="*/ 287052 w 2804779"/>
              <a:gd name="connsiteY4" fmla="*/ 681736 h 739107"/>
              <a:gd name="connsiteX5" fmla="*/ 66919 w 2804779"/>
              <a:gd name="connsiteY5" fmla="*/ 309203 h 739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4779" h="739107">
                <a:moveTo>
                  <a:pt x="66919" y="309203"/>
                </a:moveTo>
                <a:cubicBezTo>
                  <a:pt x="120541" y="200548"/>
                  <a:pt x="202386" y="67903"/>
                  <a:pt x="608786" y="29803"/>
                </a:cubicBezTo>
                <a:cubicBezTo>
                  <a:pt x="1015186" y="-8297"/>
                  <a:pt x="2177941" y="-26641"/>
                  <a:pt x="2505319" y="80603"/>
                </a:cubicBezTo>
                <a:cubicBezTo>
                  <a:pt x="2832697" y="187847"/>
                  <a:pt x="2942763" y="573081"/>
                  <a:pt x="2573052" y="673270"/>
                </a:cubicBezTo>
                <a:cubicBezTo>
                  <a:pt x="2203341" y="773459"/>
                  <a:pt x="701919" y="745236"/>
                  <a:pt x="287052" y="681736"/>
                </a:cubicBezTo>
                <a:cubicBezTo>
                  <a:pt x="-127815" y="618236"/>
                  <a:pt x="13297" y="417858"/>
                  <a:pt x="66919" y="309203"/>
                </a:cubicBezTo>
                <a:close/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5419482" y="4386716"/>
            <a:ext cx="2719584" cy="589101"/>
          </a:xfrm>
          <a:custGeom>
            <a:avLst/>
            <a:gdLst>
              <a:gd name="connsiteX0" fmla="*/ 66919 w 2804779"/>
              <a:gd name="connsiteY0" fmla="*/ 309203 h 739107"/>
              <a:gd name="connsiteX1" fmla="*/ 608786 w 2804779"/>
              <a:gd name="connsiteY1" fmla="*/ 29803 h 739107"/>
              <a:gd name="connsiteX2" fmla="*/ 2505319 w 2804779"/>
              <a:gd name="connsiteY2" fmla="*/ 80603 h 739107"/>
              <a:gd name="connsiteX3" fmla="*/ 2573052 w 2804779"/>
              <a:gd name="connsiteY3" fmla="*/ 673270 h 739107"/>
              <a:gd name="connsiteX4" fmla="*/ 287052 w 2804779"/>
              <a:gd name="connsiteY4" fmla="*/ 681736 h 739107"/>
              <a:gd name="connsiteX5" fmla="*/ 66919 w 2804779"/>
              <a:gd name="connsiteY5" fmla="*/ 309203 h 739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4779" h="739107">
                <a:moveTo>
                  <a:pt x="66919" y="309203"/>
                </a:moveTo>
                <a:cubicBezTo>
                  <a:pt x="120541" y="200548"/>
                  <a:pt x="202386" y="67903"/>
                  <a:pt x="608786" y="29803"/>
                </a:cubicBezTo>
                <a:cubicBezTo>
                  <a:pt x="1015186" y="-8297"/>
                  <a:pt x="2177941" y="-26641"/>
                  <a:pt x="2505319" y="80603"/>
                </a:cubicBezTo>
                <a:cubicBezTo>
                  <a:pt x="2832697" y="187847"/>
                  <a:pt x="2942763" y="573081"/>
                  <a:pt x="2573052" y="673270"/>
                </a:cubicBezTo>
                <a:cubicBezTo>
                  <a:pt x="2203341" y="773459"/>
                  <a:pt x="701919" y="745236"/>
                  <a:pt x="287052" y="681736"/>
                </a:cubicBezTo>
                <a:cubicBezTo>
                  <a:pt x="-127815" y="618236"/>
                  <a:pt x="13297" y="417858"/>
                  <a:pt x="66919" y="309203"/>
                </a:cubicBezTo>
                <a:close/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5536572" y="1757408"/>
            <a:ext cx="2564148" cy="1478743"/>
          </a:xfrm>
          <a:custGeom>
            <a:avLst/>
            <a:gdLst>
              <a:gd name="connsiteX0" fmla="*/ 9095 w 2564148"/>
              <a:gd name="connsiteY0" fmla="*/ 257659 h 1478743"/>
              <a:gd name="connsiteX1" fmla="*/ 381628 w 2564148"/>
              <a:gd name="connsiteY1" fmla="*/ 54459 h 1478743"/>
              <a:gd name="connsiteX2" fmla="*/ 1406095 w 2564148"/>
              <a:gd name="connsiteY2" fmla="*/ 62925 h 1478743"/>
              <a:gd name="connsiteX3" fmla="*/ 2168095 w 2564148"/>
              <a:gd name="connsiteY3" fmla="*/ 757192 h 1478743"/>
              <a:gd name="connsiteX4" fmla="*/ 2447495 w 2564148"/>
              <a:gd name="connsiteY4" fmla="*/ 1172059 h 1478743"/>
              <a:gd name="connsiteX5" fmla="*/ 2549095 w 2564148"/>
              <a:gd name="connsiteY5" fmla="*/ 1417592 h 1478743"/>
              <a:gd name="connsiteX6" fmla="*/ 2142695 w 2564148"/>
              <a:gd name="connsiteY6" fmla="*/ 1451459 h 1478743"/>
              <a:gd name="connsiteX7" fmla="*/ 1829428 w 2564148"/>
              <a:gd name="connsiteY7" fmla="*/ 1070459 h 1478743"/>
              <a:gd name="connsiteX8" fmla="*/ 1550028 w 2564148"/>
              <a:gd name="connsiteY8" fmla="*/ 706392 h 1478743"/>
              <a:gd name="connsiteX9" fmla="*/ 1101295 w 2564148"/>
              <a:gd name="connsiteY9" fmla="*/ 621725 h 1478743"/>
              <a:gd name="connsiteX10" fmla="*/ 483228 w 2564148"/>
              <a:gd name="connsiteY10" fmla="*/ 604792 h 1478743"/>
              <a:gd name="connsiteX11" fmla="*/ 144561 w 2564148"/>
              <a:gd name="connsiteY11" fmla="*/ 613259 h 1478743"/>
              <a:gd name="connsiteX12" fmla="*/ 9095 w 2564148"/>
              <a:gd name="connsiteY12" fmla="*/ 257659 h 147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64148" h="1478743">
                <a:moveTo>
                  <a:pt x="9095" y="257659"/>
                </a:moveTo>
                <a:cubicBezTo>
                  <a:pt x="48606" y="164526"/>
                  <a:pt x="148795" y="86915"/>
                  <a:pt x="381628" y="54459"/>
                </a:cubicBezTo>
                <a:cubicBezTo>
                  <a:pt x="614461" y="22003"/>
                  <a:pt x="1108351" y="-54197"/>
                  <a:pt x="1406095" y="62925"/>
                </a:cubicBezTo>
                <a:cubicBezTo>
                  <a:pt x="1703839" y="180047"/>
                  <a:pt x="1994528" y="572336"/>
                  <a:pt x="2168095" y="757192"/>
                </a:cubicBezTo>
                <a:cubicBezTo>
                  <a:pt x="2341662" y="942048"/>
                  <a:pt x="2383995" y="1061992"/>
                  <a:pt x="2447495" y="1172059"/>
                </a:cubicBezTo>
                <a:cubicBezTo>
                  <a:pt x="2510995" y="1282126"/>
                  <a:pt x="2599895" y="1371025"/>
                  <a:pt x="2549095" y="1417592"/>
                </a:cubicBezTo>
                <a:cubicBezTo>
                  <a:pt x="2498295" y="1464159"/>
                  <a:pt x="2262640" y="1509315"/>
                  <a:pt x="2142695" y="1451459"/>
                </a:cubicBezTo>
                <a:cubicBezTo>
                  <a:pt x="2022750" y="1393603"/>
                  <a:pt x="1928206" y="1194637"/>
                  <a:pt x="1829428" y="1070459"/>
                </a:cubicBezTo>
                <a:cubicBezTo>
                  <a:pt x="1730650" y="946281"/>
                  <a:pt x="1671383" y="781181"/>
                  <a:pt x="1550028" y="706392"/>
                </a:cubicBezTo>
                <a:cubicBezTo>
                  <a:pt x="1428673" y="631603"/>
                  <a:pt x="1279095" y="638658"/>
                  <a:pt x="1101295" y="621725"/>
                </a:cubicBezTo>
                <a:cubicBezTo>
                  <a:pt x="923495" y="604792"/>
                  <a:pt x="642684" y="606203"/>
                  <a:pt x="483228" y="604792"/>
                </a:cubicBezTo>
                <a:cubicBezTo>
                  <a:pt x="323772" y="603381"/>
                  <a:pt x="222172" y="673937"/>
                  <a:pt x="144561" y="613259"/>
                </a:cubicBezTo>
                <a:cubicBezTo>
                  <a:pt x="66950" y="552581"/>
                  <a:pt x="-30416" y="350792"/>
                  <a:pt x="9095" y="257659"/>
                </a:cubicBezTo>
                <a:close/>
              </a:path>
            </a:pathLst>
          </a:custGeom>
          <a:noFill/>
          <a:ln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5324792" y="1857023"/>
            <a:ext cx="2851241" cy="2263341"/>
          </a:xfrm>
          <a:custGeom>
            <a:avLst/>
            <a:gdLst>
              <a:gd name="connsiteX0" fmla="*/ 2693141 w 2851241"/>
              <a:gd name="connsiteY0" fmla="*/ 31044 h 2263341"/>
              <a:gd name="connsiteX1" fmla="*/ 2794741 w 2851241"/>
              <a:gd name="connsiteY1" fmla="*/ 251177 h 2263341"/>
              <a:gd name="connsiteX2" fmla="*/ 1922675 w 2851241"/>
              <a:gd name="connsiteY2" fmla="*/ 1140177 h 2263341"/>
              <a:gd name="connsiteX3" fmla="*/ 364808 w 2851241"/>
              <a:gd name="connsiteY3" fmla="*/ 2232377 h 2263341"/>
              <a:gd name="connsiteX4" fmla="*/ 51541 w 2851241"/>
              <a:gd name="connsiteY4" fmla="*/ 1885244 h 2263341"/>
              <a:gd name="connsiteX5" fmla="*/ 1169141 w 2851241"/>
              <a:gd name="connsiteY5" fmla="*/ 1063977 h 2263341"/>
              <a:gd name="connsiteX6" fmla="*/ 2346008 w 2851241"/>
              <a:gd name="connsiteY6" fmla="*/ 73377 h 2263341"/>
              <a:gd name="connsiteX7" fmla="*/ 2769341 w 2851241"/>
              <a:gd name="connsiteY7" fmla="*/ 73377 h 2263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1241" h="2263341">
                <a:moveTo>
                  <a:pt x="2693141" y="31044"/>
                </a:moveTo>
                <a:cubicBezTo>
                  <a:pt x="2808146" y="48683"/>
                  <a:pt x="2923152" y="66322"/>
                  <a:pt x="2794741" y="251177"/>
                </a:cubicBezTo>
                <a:cubicBezTo>
                  <a:pt x="2666330" y="436033"/>
                  <a:pt x="2327664" y="809977"/>
                  <a:pt x="1922675" y="1140177"/>
                </a:cubicBezTo>
                <a:cubicBezTo>
                  <a:pt x="1517686" y="1470377"/>
                  <a:pt x="676664" y="2108199"/>
                  <a:pt x="364808" y="2232377"/>
                </a:cubicBezTo>
                <a:cubicBezTo>
                  <a:pt x="52952" y="2356555"/>
                  <a:pt x="-82514" y="2079977"/>
                  <a:pt x="51541" y="1885244"/>
                </a:cubicBezTo>
                <a:cubicBezTo>
                  <a:pt x="185596" y="1690511"/>
                  <a:pt x="786730" y="1365955"/>
                  <a:pt x="1169141" y="1063977"/>
                </a:cubicBezTo>
                <a:cubicBezTo>
                  <a:pt x="1551552" y="761999"/>
                  <a:pt x="2079308" y="238477"/>
                  <a:pt x="2346008" y="73377"/>
                </a:cubicBezTo>
                <a:cubicBezTo>
                  <a:pt x="2612708" y="-91723"/>
                  <a:pt x="2769341" y="73377"/>
                  <a:pt x="2769341" y="73377"/>
                </a:cubicBezTo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5521892" y="2581550"/>
            <a:ext cx="2609913" cy="2381069"/>
          </a:xfrm>
          <a:custGeom>
            <a:avLst/>
            <a:gdLst>
              <a:gd name="connsiteX0" fmla="*/ 49175 w 2609913"/>
              <a:gd name="connsiteY0" fmla="*/ 2235983 h 2381069"/>
              <a:gd name="connsiteX1" fmla="*/ 159241 w 2609913"/>
              <a:gd name="connsiteY1" fmla="*/ 2379917 h 2381069"/>
              <a:gd name="connsiteX2" fmla="*/ 557175 w 2609913"/>
              <a:gd name="connsiteY2" fmla="*/ 2168250 h 2381069"/>
              <a:gd name="connsiteX3" fmla="*/ 1742508 w 2609913"/>
              <a:gd name="connsiteY3" fmla="*/ 1076050 h 2381069"/>
              <a:gd name="connsiteX4" fmla="*/ 2580708 w 2609913"/>
              <a:gd name="connsiteY4" fmla="*/ 280183 h 2381069"/>
              <a:gd name="connsiteX5" fmla="*/ 2369041 w 2609913"/>
              <a:gd name="connsiteY5" fmla="*/ 783 h 2381069"/>
              <a:gd name="connsiteX6" fmla="*/ 1886441 w 2609913"/>
              <a:gd name="connsiteY6" fmla="*/ 347917 h 2381069"/>
              <a:gd name="connsiteX7" fmla="*/ 904308 w 2609913"/>
              <a:gd name="connsiteY7" fmla="*/ 1219983 h 2381069"/>
              <a:gd name="connsiteX8" fmla="*/ 74575 w 2609913"/>
              <a:gd name="connsiteY8" fmla="*/ 1888850 h 2381069"/>
              <a:gd name="connsiteX9" fmla="*/ 49175 w 2609913"/>
              <a:gd name="connsiteY9" fmla="*/ 2235983 h 2381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09913" h="2381069">
                <a:moveTo>
                  <a:pt x="49175" y="2235983"/>
                </a:moveTo>
                <a:cubicBezTo>
                  <a:pt x="63286" y="2317828"/>
                  <a:pt x="74574" y="2391206"/>
                  <a:pt x="159241" y="2379917"/>
                </a:cubicBezTo>
                <a:cubicBezTo>
                  <a:pt x="243908" y="2368628"/>
                  <a:pt x="293297" y="2385561"/>
                  <a:pt x="557175" y="2168250"/>
                </a:cubicBezTo>
                <a:cubicBezTo>
                  <a:pt x="821053" y="1950939"/>
                  <a:pt x="1405253" y="1390728"/>
                  <a:pt x="1742508" y="1076050"/>
                </a:cubicBezTo>
                <a:cubicBezTo>
                  <a:pt x="2079764" y="761372"/>
                  <a:pt x="2476286" y="459394"/>
                  <a:pt x="2580708" y="280183"/>
                </a:cubicBezTo>
                <a:cubicBezTo>
                  <a:pt x="2685130" y="100972"/>
                  <a:pt x="2484752" y="-10506"/>
                  <a:pt x="2369041" y="783"/>
                </a:cubicBezTo>
                <a:cubicBezTo>
                  <a:pt x="2253330" y="12072"/>
                  <a:pt x="2130563" y="144717"/>
                  <a:pt x="1886441" y="347917"/>
                </a:cubicBezTo>
                <a:cubicBezTo>
                  <a:pt x="1642319" y="551117"/>
                  <a:pt x="1206286" y="963161"/>
                  <a:pt x="904308" y="1219983"/>
                </a:cubicBezTo>
                <a:cubicBezTo>
                  <a:pt x="602330" y="1476805"/>
                  <a:pt x="217097" y="1715283"/>
                  <a:pt x="74575" y="1888850"/>
                </a:cubicBezTo>
                <a:cubicBezTo>
                  <a:pt x="-67947" y="2062417"/>
                  <a:pt x="35064" y="2154138"/>
                  <a:pt x="49175" y="2235983"/>
                </a:cubicBezTo>
                <a:close/>
              </a:path>
            </a:pathLst>
          </a:custGeom>
          <a:noFill/>
          <a:ln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5614053" y="1779781"/>
            <a:ext cx="2562263" cy="3297057"/>
          </a:xfrm>
          <a:custGeom>
            <a:avLst/>
            <a:gdLst>
              <a:gd name="connsiteX0" fmla="*/ 16280 w 2562263"/>
              <a:gd name="connsiteY0" fmla="*/ 159086 h 3297057"/>
              <a:gd name="connsiteX1" fmla="*/ 490414 w 2562263"/>
              <a:gd name="connsiteY1" fmla="*/ 32086 h 3297057"/>
              <a:gd name="connsiteX2" fmla="*/ 1133880 w 2562263"/>
              <a:gd name="connsiteY2" fmla="*/ 743286 h 3297057"/>
              <a:gd name="connsiteX3" fmla="*/ 1574147 w 2562263"/>
              <a:gd name="connsiteY3" fmla="*/ 1081952 h 3297057"/>
              <a:gd name="connsiteX4" fmla="*/ 1743480 w 2562263"/>
              <a:gd name="connsiteY4" fmla="*/ 1776219 h 3297057"/>
              <a:gd name="connsiteX5" fmla="*/ 2446214 w 2562263"/>
              <a:gd name="connsiteY5" fmla="*/ 2766819 h 3297057"/>
              <a:gd name="connsiteX6" fmla="*/ 2530880 w 2562263"/>
              <a:gd name="connsiteY6" fmla="*/ 3173219 h 3297057"/>
              <a:gd name="connsiteX7" fmla="*/ 2124480 w 2562263"/>
              <a:gd name="connsiteY7" fmla="*/ 3266352 h 3297057"/>
              <a:gd name="connsiteX8" fmla="*/ 1709614 w 2562263"/>
              <a:gd name="connsiteY8" fmla="*/ 2699086 h 3297057"/>
              <a:gd name="connsiteX9" fmla="*/ 1413280 w 2562263"/>
              <a:gd name="connsiteY9" fmla="*/ 1615352 h 3297057"/>
              <a:gd name="connsiteX10" fmla="*/ 973014 w 2562263"/>
              <a:gd name="connsiteY10" fmla="*/ 1293619 h 3297057"/>
              <a:gd name="connsiteX11" fmla="*/ 769814 w 2562263"/>
              <a:gd name="connsiteY11" fmla="*/ 819486 h 3297057"/>
              <a:gd name="connsiteX12" fmla="*/ 168680 w 2562263"/>
              <a:gd name="connsiteY12" fmla="*/ 489286 h 3297057"/>
              <a:gd name="connsiteX13" fmla="*/ 16280 w 2562263"/>
              <a:gd name="connsiteY13" fmla="*/ 159086 h 329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62263" h="3297057">
                <a:moveTo>
                  <a:pt x="16280" y="159086"/>
                </a:moveTo>
                <a:cubicBezTo>
                  <a:pt x="69902" y="82886"/>
                  <a:pt x="304147" y="-65281"/>
                  <a:pt x="490414" y="32086"/>
                </a:cubicBezTo>
                <a:cubicBezTo>
                  <a:pt x="676681" y="129453"/>
                  <a:pt x="953258" y="568308"/>
                  <a:pt x="1133880" y="743286"/>
                </a:cubicBezTo>
                <a:cubicBezTo>
                  <a:pt x="1314502" y="918264"/>
                  <a:pt x="1472547" y="909797"/>
                  <a:pt x="1574147" y="1081952"/>
                </a:cubicBezTo>
                <a:cubicBezTo>
                  <a:pt x="1675747" y="1254107"/>
                  <a:pt x="1598136" y="1495408"/>
                  <a:pt x="1743480" y="1776219"/>
                </a:cubicBezTo>
                <a:cubicBezTo>
                  <a:pt x="1888824" y="2057030"/>
                  <a:pt x="2314981" y="2533986"/>
                  <a:pt x="2446214" y="2766819"/>
                </a:cubicBezTo>
                <a:cubicBezTo>
                  <a:pt x="2577447" y="2999652"/>
                  <a:pt x="2584502" y="3089964"/>
                  <a:pt x="2530880" y="3173219"/>
                </a:cubicBezTo>
                <a:cubicBezTo>
                  <a:pt x="2477258" y="3256474"/>
                  <a:pt x="2261358" y="3345374"/>
                  <a:pt x="2124480" y="3266352"/>
                </a:cubicBezTo>
                <a:cubicBezTo>
                  <a:pt x="1987602" y="3187330"/>
                  <a:pt x="1828147" y="2974253"/>
                  <a:pt x="1709614" y="2699086"/>
                </a:cubicBezTo>
                <a:cubicBezTo>
                  <a:pt x="1591081" y="2423919"/>
                  <a:pt x="1536047" y="1849597"/>
                  <a:pt x="1413280" y="1615352"/>
                </a:cubicBezTo>
                <a:cubicBezTo>
                  <a:pt x="1290513" y="1381108"/>
                  <a:pt x="1080258" y="1426263"/>
                  <a:pt x="973014" y="1293619"/>
                </a:cubicBezTo>
                <a:cubicBezTo>
                  <a:pt x="865770" y="1160975"/>
                  <a:pt x="903870" y="953541"/>
                  <a:pt x="769814" y="819486"/>
                </a:cubicBezTo>
                <a:cubicBezTo>
                  <a:pt x="635758" y="685431"/>
                  <a:pt x="288624" y="599353"/>
                  <a:pt x="168680" y="489286"/>
                </a:cubicBezTo>
                <a:cubicBezTo>
                  <a:pt x="48736" y="379219"/>
                  <a:pt x="-37342" y="235286"/>
                  <a:pt x="16280" y="159086"/>
                </a:cubicBezTo>
                <a:close/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sysDot"/>
              </a:ln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49565" y="5326375"/>
            <a:ext cx="2352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dimensional matching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5727590" y="5335683"/>
            <a:ext cx="2352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Three dimensional matching (3DM)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3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Graph Coloring</a:t>
            </a:r>
          </a:p>
        </p:txBody>
      </p:sp>
      <p:sp>
        <p:nvSpPr>
          <p:cNvPr id="93187" name="Rectangle 25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NP-Complete</a:t>
            </a:r>
          </a:p>
          <a:p>
            <a:pPr lvl="1"/>
            <a:r>
              <a:rPr lang="en-US" smtClean="0"/>
              <a:t>Graph K-coloring</a:t>
            </a:r>
          </a:p>
          <a:p>
            <a:pPr lvl="1"/>
            <a:r>
              <a:rPr lang="en-US" smtClean="0"/>
              <a:t>Graph 3-coloring</a:t>
            </a:r>
          </a:p>
        </p:txBody>
      </p:sp>
      <p:sp>
        <p:nvSpPr>
          <p:cNvPr id="93188" name="Rectangle 26"/>
          <p:cNvSpPr>
            <a:spLocks noGrp="1" noChangeArrowheads="1"/>
          </p:cNvSpPr>
          <p:nvPr>
            <p:ph type="body" sz="half" idx="2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Polynomial</a:t>
            </a:r>
          </a:p>
          <a:p>
            <a:pPr lvl="1"/>
            <a:r>
              <a:rPr lang="en-US" smtClean="0"/>
              <a:t>Graph 2-Coloring</a:t>
            </a:r>
          </a:p>
        </p:txBody>
      </p:sp>
      <p:sp>
        <p:nvSpPr>
          <p:cNvPr id="93189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12900" y="5705475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0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9375" y="5934075"/>
            <a:ext cx="227013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1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5462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1763713" y="4491038"/>
            <a:ext cx="911225" cy="1214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839913" y="5857875"/>
            <a:ext cx="2049462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268788" y="3505200"/>
            <a:ext cx="985837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407025" y="5099050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13175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483225" y="4264025"/>
            <a:ext cx="1820863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116388" y="6084888"/>
            <a:ext cx="2049462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318250" y="4795838"/>
            <a:ext cx="1138238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5634038" y="4719638"/>
            <a:ext cx="1744662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041775" y="4795838"/>
            <a:ext cx="1363663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7338" y="4416425"/>
            <a:ext cx="985837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559425" y="5326063"/>
            <a:ext cx="682625" cy="1138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965575" y="4870450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5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65850" y="638968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6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751138" y="3505200"/>
            <a:ext cx="1365250" cy="835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7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98738" y="42640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8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041775" y="3352800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9" name="Oval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304088" y="456723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6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Number Problems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 smtClean="0"/>
              <a:t>Subset sum problem</a:t>
            </a:r>
          </a:p>
          <a:p>
            <a:pPr lvl="1"/>
            <a:r>
              <a:rPr lang="en-US" altLang="en-US" dirty="0" smtClean="0"/>
              <a:t>Given natural numbers w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,. . ., </a:t>
            </a:r>
            <a:r>
              <a:rPr lang="en-US" altLang="en-US" dirty="0" err="1" smtClean="0"/>
              <a:t>w</a:t>
            </a:r>
            <a:r>
              <a:rPr lang="en-US" altLang="en-US" baseline="-25000" dirty="0" err="1" smtClean="0"/>
              <a:t>n</a:t>
            </a:r>
            <a:r>
              <a:rPr lang="en-US" altLang="en-US" dirty="0" smtClean="0"/>
              <a:t> and a target number W, is there a subset that adds up to exactly W?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Subset sum problem is NP-Complete</a:t>
            </a:r>
          </a:p>
          <a:p>
            <a:r>
              <a:rPr lang="en-US" altLang="en-US" dirty="0" smtClean="0"/>
              <a:t>Subset Sum problem can be solved in O(</a:t>
            </a:r>
            <a:r>
              <a:rPr lang="en-US" altLang="en-US" dirty="0" err="1" smtClean="0"/>
              <a:t>nW</a:t>
            </a:r>
            <a:r>
              <a:rPr lang="en-US" altLang="en-US" dirty="0" smtClean="0"/>
              <a:t>) time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961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Linear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63645"/>
          </a:xfrm>
        </p:spPr>
        <p:txBody>
          <a:bodyPr/>
          <a:lstStyle/>
          <a:p>
            <a:r>
              <a:rPr lang="en-US" dirty="0" smtClean="0"/>
              <a:t>Linear Programming </a:t>
            </a:r>
            <a:r>
              <a:rPr lang="en-US" smtClean="0"/>
              <a:t>– maximize a </a:t>
            </a:r>
            <a:r>
              <a:rPr lang="en-US" dirty="0" smtClean="0"/>
              <a:t>linear function subject to linear constraints</a:t>
            </a:r>
          </a:p>
          <a:p>
            <a:r>
              <a:rPr lang="en-US" dirty="0" smtClean="0"/>
              <a:t>Integer Linear Programming – require an integer solution</a:t>
            </a:r>
          </a:p>
          <a:p>
            <a:r>
              <a:rPr lang="en-US" dirty="0" smtClean="0"/>
              <a:t>NP Completeness reduction from 3-SAT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32620" y="4367370"/>
            <a:ext cx="6375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Use 0-1 variables for 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’s</a:t>
            </a:r>
            <a:endParaRPr lang="en-US" sz="2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3821590" y="4860404"/>
          <a:ext cx="1400660" cy="597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3" imgW="622080" imgH="253800" progId="Equation.3">
                  <p:embed/>
                </p:oleObj>
              </mc:Choice>
              <mc:Fallback>
                <p:oleObj name="Equation" r:id="rId3" imgW="622080" imgH="2538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1590" y="4860404"/>
                        <a:ext cx="1400660" cy="5973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41160" y="4959048"/>
            <a:ext cx="2580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Constraint for clause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317055" y="5629955"/>
            <a:ext cx="53041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+ (1 – 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 + (1-x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 &gt; 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6127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Coping with NP-Completeness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Approximation Algorithms</a:t>
            </a:r>
          </a:p>
          <a:p>
            <a:r>
              <a:rPr lang="en-US" dirty="0" smtClean="0"/>
              <a:t>Exact solution via Branch and Bound</a:t>
            </a:r>
          </a:p>
          <a:p>
            <a:r>
              <a:rPr lang="en-US" dirty="0" smtClean="0"/>
              <a:t>Local Search</a:t>
            </a:r>
            <a:endParaRPr lang="en-US" dirty="0"/>
          </a:p>
        </p:txBody>
      </p:sp>
      <p:pic>
        <p:nvPicPr>
          <p:cNvPr id="4" name="Picture 4" descr="http://inf421.files.wordpress.com/2011/10/gj3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7" b="13608"/>
          <a:stretch/>
        </p:blipFill>
        <p:spPr bwMode="auto">
          <a:xfrm>
            <a:off x="1915675" y="3353105"/>
            <a:ext cx="5160860" cy="303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63885" y="6235016"/>
            <a:ext cx="82725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 can’t find an efficient algorithm, but neither can all these famous people.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632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Multiprocessor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3670" y="1621388"/>
            <a:ext cx="4038600" cy="4525963"/>
          </a:xfrm>
        </p:spPr>
        <p:txBody>
          <a:bodyPr/>
          <a:lstStyle/>
          <a:p>
            <a:r>
              <a:rPr lang="en-US" dirty="0" smtClean="0"/>
              <a:t>Unit execution tasks</a:t>
            </a:r>
          </a:p>
          <a:p>
            <a:r>
              <a:rPr lang="en-US" dirty="0" smtClean="0"/>
              <a:t>Precedence graph</a:t>
            </a:r>
          </a:p>
          <a:p>
            <a:r>
              <a:rPr lang="en-US" dirty="0" smtClean="0"/>
              <a:t>K-Processors</a:t>
            </a:r>
          </a:p>
          <a:p>
            <a:endParaRPr lang="en-US" dirty="0"/>
          </a:p>
          <a:p>
            <a:r>
              <a:rPr lang="en-US" dirty="0" smtClean="0"/>
              <a:t>Polynomial time for k=2</a:t>
            </a:r>
          </a:p>
          <a:p>
            <a:r>
              <a:rPr lang="en-US" dirty="0" smtClean="0"/>
              <a:t>Open for k = constant</a:t>
            </a:r>
          </a:p>
          <a:p>
            <a:r>
              <a:rPr lang="en-US" dirty="0" smtClean="0"/>
              <a:t>NP-complete </a:t>
            </a:r>
            <a:r>
              <a:rPr lang="en-US" dirty="0" smtClean="0"/>
              <a:t>if </a:t>
            </a:r>
            <a:r>
              <a:rPr lang="en-US" dirty="0" smtClean="0"/>
              <a:t>k is part of the problem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799685" y="206289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482740" y="206289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41690" y="206289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482740" y="282184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456010" y="282184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482740" y="365668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214960" y="365668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48274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84885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75959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67033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848850" y="365668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317585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30422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21496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5" idx="5"/>
            <a:endCxn id="9" idx="1"/>
          </p:cNvCxnSpPr>
          <p:nvPr/>
        </p:nvCxnSpPr>
        <p:spPr>
          <a:xfrm>
            <a:off x="4994026" y="2257231"/>
            <a:ext cx="522058" cy="597953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596582" y="2290575"/>
            <a:ext cx="0" cy="531265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5710425" y="2257230"/>
            <a:ext cx="531265" cy="564610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4"/>
          </p:cNvCxnSpPr>
          <p:nvPr/>
        </p:nvCxnSpPr>
        <p:spPr>
          <a:xfrm flipH="1">
            <a:off x="5596582" y="3049525"/>
            <a:ext cx="1" cy="648045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3" idx="0"/>
          </p:cNvCxnSpPr>
          <p:nvPr/>
        </p:nvCxnSpPr>
        <p:spPr>
          <a:xfrm>
            <a:off x="5596582" y="3884370"/>
            <a:ext cx="1" cy="683055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18" idx="7"/>
          </p:cNvCxnSpPr>
          <p:nvPr/>
        </p:nvCxnSpPr>
        <p:spPr>
          <a:xfrm flipH="1">
            <a:off x="7043191" y="3050921"/>
            <a:ext cx="470640" cy="639108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12" idx="1"/>
          </p:cNvCxnSpPr>
          <p:nvPr/>
        </p:nvCxnSpPr>
        <p:spPr>
          <a:xfrm>
            <a:off x="7644079" y="3049525"/>
            <a:ext cx="604225" cy="640504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19" idx="0"/>
          </p:cNvCxnSpPr>
          <p:nvPr/>
        </p:nvCxnSpPr>
        <p:spPr>
          <a:xfrm flipH="1">
            <a:off x="6431428" y="3843506"/>
            <a:ext cx="492020" cy="723919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15" idx="0"/>
          </p:cNvCxnSpPr>
          <p:nvPr/>
        </p:nvCxnSpPr>
        <p:spPr>
          <a:xfrm flipH="1">
            <a:off x="6962693" y="3884370"/>
            <a:ext cx="15653" cy="683055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20" idx="0"/>
          </p:cNvCxnSpPr>
          <p:nvPr/>
        </p:nvCxnSpPr>
        <p:spPr>
          <a:xfrm>
            <a:off x="7043192" y="3843506"/>
            <a:ext cx="374871" cy="723919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8371161" y="3843505"/>
            <a:ext cx="374871" cy="723919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21" idx="0"/>
          </p:cNvCxnSpPr>
          <p:nvPr/>
        </p:nvCxnSpPr>
        <p:spPr>
          <a:xfrm>
            <a:off x="8295459" y="3843504"/>
            <a:ext cx="33344" cy="723921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2" idx="3"/>
          </p:cNvCxnSpPr>
          <p:nvPr/>
        </p:nvCxnSpPr>
        <p:spPr>
          <a:xfrm flipH="1">
            <a:off x="7884605" y="3851026"/>
            <a:ext cx="363699" cy="733072"/>
          </a:xfrm>
          <a:prstGeom prst="straightConnector1">
            <a:avLst/>
          </a:prstGeom>
          <a:ln w="28575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840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Highest level first is 2-Optimal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Choose k items on the highest level</a:t>
            </a:r>
          </a:p>
          <a:p>
            <a:pPr marL="0" indent="0">
              <a:buNone/>
            </a:pPr>
            <a:r>
              <a:rPr lang="en-US" dirty="0" smtClean="0"/>
              <a:t>Claim: number of rounds is at least twice the optimal.</a:t>
            </a:r>
          </a:p>
        </p:txBody>
      </p:sp>
    </p:spTree>
    <p:extLst>
      <p:ext uri="{BB962C8B-B14F-4D97-AF65-F5344CB8AC3E}">
        <p14:creationId xmlns:p14="http://schemas.microsoft.com/office/powerpoint/2010/main" val="6418560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Christofides</a:t>
            </a:r>
            <a:r>
              <a:rPr lang="en-US" dirty="0" smtClean="0"/>
              <a:t> TSP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49325"/>
          </a:xfrm>
        </p:spPr>
        <p:txBody>
          <a:bodyPr/>
          <a:lstStyle/>
          <a:p>
            <a:r>
              <a:rPr lang="en-US" dirty="0" smtClean="0"/>
              <a:t>Undirected graph satisfying triangle inequality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77052" y="3482357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77250" y="5402270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71671" y="4189780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88138" y="4499667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85991" y="3400828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763981" y="4722265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48866" y="5781745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85991" y="5288427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221181" y="3277210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4" idx="5"/>
            <a:endCxn id="9" idx="1"/>
          </p:cNvCxnSpPr>
          <p:nvPr/>
        </p:nvCxnSpPr>
        <p:spPr>
          <a:xfrm>
            <a:off x="1471393" y="3676698"/>
            <a:ext cx="325932" cy="107891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3"/>
            <a:endCxn id="7" idx="0"/>
          </p:cNvCxnSpPr>
          <p:nvPr/>
        </p:nvCxnSpPr>
        <p:spPr>
          <a:xfrm flipH="1">
            <a:off x="1001981" y="3676698"/>
            <a:ext cx="308415" cy="82296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6"/>
            <a:endCxn id="12" idx="2"/>
          </p:cNvCxnSpPr>
          <p:nvPr/>
        </p:nvCxnSpPr>
        <p:spPr>
          <a:xfrm flipV="1">
            <a:off x="1504737" y="3391053"/>
            <a:ext cx="716444" cy="20514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2" idx="6"/>
            <a:endCxn id="8" idx="2"/>
          </p:cNvCxnSpPr>
          <p:nvPr/>
        </p:nvCxnSpPr>
        <p:spPr>
          <a:xfrm>
            <a:off x="2448866" y="3391053"/>
            <a:ext cx="1437125" cy="1236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2" idx="4"/>
            <a:endCxn id="6" idx="1"/>
          </p:cNvCxnSpPr>
          <p:nvPr/>
        </p:nvCxnSpPr>
        <p:spPr>
          <a:xfrm>
            <a:off x="2335024" y="3504895"/>
            <a:ext cx="369991" cy="71822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8" idx="4"/>
            <a:endCxn id="6" idx="7"/>
          </p:cNvCxnSpPr>
          <p:nvPr/>
        </p:nvCxnSpPr>
        <p:spPr>
          <a:xfrm flipH="1">
            <a:off x="2866012" y="3628513"/>
            <a:ext cx="1133822" cy="59461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9" idx="7"/>
            <a:endCxn id="6" idx="3"/>
          </p:cNvCxnSpPr>
          <p:nvPr/>
        </p:nvCxnSpPr>
        <p:spPr>
          <a:xfrm flipV="1">
            <a:off x="1958322" y="4384121"/>
            <a:ext cx="746693" cy="3714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7" idx="5"/>
            <a:endCxn id="9" idx="2"/>
          </p:cNvCxnSpPr>
          <p:nvPr/>
        </p:nvCxnSpPr>
        <p:spPr>
          <a:xfrm>
            <a:off x="1082479" y="4694008"/>
            <a:ext cx="681502" cy="14210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7" idx="4"/>
            <a:endCxn id="5" idx="0"/>
          </p:cNvCxnSpPr>
          <p:nvPr/>
        </p:nvCxnSpPr>
        <p:spPr>
          <a:xfrm flipH="1">
            <a:off x="891093" y="4727352"/>
            <a:ext cx="110888" cy="6749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5" idx="7"/>
            <a:endCxn id="9" idx="2"/>
          </p:cNvCxnSpPr>
          <p:nvPr/>
        </p:nvCxnSpPr>
        <p:spPr>
          <a:xfrm flipV="1">
            <a:off x="971591" y="4836108"/>
            <a:ext cx="792390" cy="59950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6" idx="4"/>
            <a:endCxn id="10" idx="0"/>
          </p:cNvCxnSpPr>
          <p:nvPr/>
        </p:nvCxnSpPr>
        <p:spPr>
          <a:xfrm flipH="1">
            <a:off x="2562709" y="4417465"/>
            <a:ext cx="222805" cy="136428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8" idx="4"/>
            <a:endCxn id="11" idx="0"/>
          </p:cNvCxnSpPr>
          <p:nvPr/>
        </p:nvCxnSpPr>
        <p:spPr>
          <a:xfrm>
            <a:off x="3999834" y="3628513"/>
            <a:ext cx="0" cy="165991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5"/>
            <a:endCxn id="11" idx="1"/>
          </p:cNvCxnSpPr>
          <p:nvPr/>
        </p:nvCxnSpPr>
        <p:spPr>
          <a:xfrm>
            <a:off x="2866012" y="4384121"/>
            <a:ext cx="1053323" cy="93765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0" idx="6"/>
            <a:endCxn id="11" idx="2"/>
          </p:cNvCxnSpPr>
          <p:nvPr/>
        </p:nvCxnSpPr>
        <p:spPr>
          <a:xfrm flipV="1">
            <a:off x="2676551" y="5402270"/>
            <a:ext cx="1209440" cy="4933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9" idx="5"/>
            <a:endCxn id="10" idx="1"/>
          </p:cNvCxnSpPr>
          <p:nvPr/>
        </p:nvCxnSpPr>
        <p:spPr>
          <a:xfrm>
            <a:off x="1958322" y="4916606"/>
            <a:ext cx="523888" cy="898483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5" idx="5"/>
            <a:endCxn id="10" idx="2"/>
          </p:cNvCxnSpPr>
          <p:nvPr/>
        </p:nvCxnSpPr>
        <p:spPr>
          <a:xfrm>
            <a:off x="971591" y="5596611"/>
            <a:ext cx="1477275" cy="29897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902310" y="316634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999833" y="423648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132031" y="371004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327322" y="457805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264229" y="368210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634359" y="322177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1586342" y="400649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958223" y="382034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703500" y="491660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1473229" y="568522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1127812" y="489553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071941" y="499062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480954" y="468366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281271" y="56299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2150386" y="430936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256703" y="445847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5179160" y="2670050"/>
            <a:ext cx="37188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Find MST</a:t>
            </a:r>
          </a:p>
          <a:p>
            <a:pPr marL="342900" indent="-342900">
              <a:buAutoNum type="arabicPeriod"/>
            </a:pPr>
            <a:r>
              <a:rPr lang="en-US" dirty="0" smtClean="0"/>
              <a:t>Add additional edges so that all vertices have even degree</a:t>
            </a:r>
          </a:p>
          <a:p>
            <a:pPr marL="342900" indent="-342900">
              <a:buAutoNum type="arabicPeriod"/>
            </a:pPr>
            <a:r>
              <a:rPr lang="en-US" dirty="0" smtClean="0"/>
              <a:t>Build Eulerian Tour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30950" y="4166519"/>
            <a:ext cx="2732220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3/2 Approximation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94195" y="6313010"/>
            <a:ext cx="8803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Improved to a 1.499999999999999999999999999999999999 approximation algorithm by Karlin, Klein, and Gharan in 2020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718176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Christofides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77052" y="1392271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77250" y="3312184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71671" y="2099694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88138" y="2409581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85991" y="1310742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763981" y="2632179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48866" y="3691659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885991" y="3198341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221181" y="1187124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4" idx="5"/>
            <a:endCxn id="9" idx="1"/>
          </p:cNvCxnSpPr>
          <p:nvPr/>
        </p:nvCxnSpPr>
        <p:spPr>
          <a:xfrm>
            <a:off x="1471393" y="1586612"/>
            <a:ext cx="325932" cy="107891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4" idx="3"/>
            <a:endCxn id="7" idx="0"/>
          </p:cNvCxnSpPr>
          <p:nvPr/>
        </p:nvCxnSpPr>
        <p:spPr>
          <a:xfrm flipH="1">
            <a:off x="1001981" y="1586612"/>
            <a:ext cx="308415" cy="82296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6"/>
            <a:endCxn id="12" idx="2"/>
          </p:cNvCxnSpPr>
          <p:nvPr/>
        </p:nvCxnSpPr>
        <p:spPr>
          <a:xfrm flipV="1">
            <a:off x="1504737" y="1300967"/>
            <a:ext cx="716444" cy="20514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6"/>
            <a:endCxn id="8" idx="2"/>
          </p:cNvCxnSpPr>
          <p:nvPr/>
        </p:nvCxnSpPr>
        <p:spPr>
          <a:xfrm>
            <a:off x="2448866" y="1300967"/>
            <a:ext cx="1437125" cy="1236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2" idx="4"/>
            <a:endCxn id="6" idx="1"/>
          </p:cNvCxnSpPr>
          <p:nvPr/>
        </p:nvCxnSpPr>
        <p:spPr>
          <a:xfrm>
            <a:off x="2335024" y="1414809"/>
            <a:ext cx="369991" cy="71822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4"/>
            <a:endCxn id="6" idx="7"/>
          </p:cNvCxnSpPr>
          <p:nvPr/>
        </p:nvCxnSpPr>
        <p:spPr>
          <a:xfrm flipH="1">
            <a:off x="2866012" y="1538427"/>
            <a:ext cx="1133822" cy="59461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7"/>
            <a:endCxn id="6" idx="3"/>
          </p:cNvCxnSpPr>
          <p:nvPr/>
        </p:nvCxnSpPr>
        <p:spPr>
          <a:xfrm flipV="1">
            <a:off x="1958322" y="2294035"/>
            <a:ext cx="746693" cy="3714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5"/>
            <a:endCxn id="9" idx="2"/>
          </p:cNvCxnSpPr>
          <p:nvPr/>
        </p:nvCxnSpPr>
        <p:spPr>
          <a:xfrm>
            <a:off x="1082479" y="2603922"/>
            <a:ext cx="681502" cy="14210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4"/>
            <a:endCxn id="5" idx="0"/>
          </p:cNvCxnSpPr>
          <p:nvPr/>
        </p:nvCxnSpPr>
        <p:spPr>
          <a:xfrm flipH="1">
            <a:off x="891093" y="2637266"/>
            <a:ext cx="110888" cy="6749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7"/>
            <a:endCxn id="9" idx="2"/>
          </p:cNvCxnSpPr>
          <p:nvPr/>
        </p:nvCxnSpPr>
        <p:spPr>
          <a:xfrm flipV="1">
            <a:off x="971591" y="2746022"/>
            <a:ext cx="792390" cy="59950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6" idx="4"/>
            <a:endCxn id="10" idx="0"/>
          </p:cNvCxnSpPr>
          <p:nvPr/>
        </p:nvCxnSpPr>
        <p:spPr>
          <a:xfrm flipH="1">
            <a:off x="2562709" y="2327379"/>
            <a:ext cx="222805" cy="136428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8" idx="4"/>
            <a:endCxn id="11" idx="0"/>
          </p:cNvCxnSpPr>
          <p:nvPr/>
        </p:nvCxnSpPr>
        <p:spPr>
          <a:xfrm>
            <a:off x="3999834" y="1538427"/>
            <a:ext cx="0" cy="165991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6" idx="5"/>
            <a:endCxn id="11" idx="1"/>
          </p:cNvCxnSpPr>
          <p:nvPr/>
        </p:nvCxnSpPr>
        <p:spPr>
          <a:xfrm>
            <a:off x="2866012" y="2294035"/>
            <a:ext cx="1053323" cy="93765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0" idx="6"/>
            <a:endCxn id="11" idx="2"/>
          </p:cNvCxnSpPr>
          <p:nvPr/>
        </p:nvCxnSpPr>
        <p:spPr>
          <a:xfrm flipV="1">
            <a:off x="2676551" y="3312184"/>
            <a:ext cx="1209440" cy="4933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9" idx="5"/>
            <a:endCxn id="10" idx="1"/>
          </p:cNvCxnSpPr>
          <p:nvPr/>
        </p:nvCxnSpPr>
        <p:spPr>
          <a:xfrm>
            <a:off x="1958322" y="2826520"/>
            <a:ext cx="523888" cy="898483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5" idx="5"/>
            <a:endCxn id="10" idx="2"/>
          </p:cNvCxnSpPr>
          <p:nvPr/>
        </p:nvCxnSpPr>
        <p:spPr>
          <a:xfrm>
            <a:off x="971591" y="3506525"/>
            <a:ext cx="1477275" cy="29897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902310" y="107625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999833" y="214639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132031" y="161995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327322" y="248796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264229" y="159202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634359" y="113168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586342" y="191641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58223" y="173025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03500" y="28265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473229" y="358079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127812" y="280544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071941" y="290053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480954" y="259358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281271" y="353986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150386" y="221927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256703" y="236838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5269594" y="1316376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769792" y="3236289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664213" y="2023799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880680" y="2333686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7878533" y="1234847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756523" y="2556284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441408" y="3615764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7878533" y="3122446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213723" y="1111229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>
            <a:stCxn id="45" idx="5"/>
            <a:endCxn id="50" idx="1"/>
          </p:cNvCxnSpPr>
          <p:nvPr/>
        </p:nvCxnSpPr>
        <p:spPr>
          <a:xfrm>
            <a:off x="5463935" y="1510717"/>
            <a:ext cx="325932" cy="107891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45" idx="3"/>
            <a:endCxn id="48" idx="0"/>
          </p:cNvCxnSpPr>
          <p:nvPr/>
        </p:nvCxnSpPr>
        <p:spPr>
          <a:xfrm flipH="1">
            <a:off x="4994523" y="1510717"/>
            <a:ext cx="308415" cy="82296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5" idx="6"/>
            <a:endCxn id="53" idx="2"/>
          </p:cNvCxnSpPr>
          <p:nvPr/>
        </p:nvCxnSpPr>
        <p:spPr>
          <a:xfrm flipV="1">
            <a:off x="5497279" y="1225072"/>
            <a:ext cx="716444" cy="20514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3" idx="6"/>
            <a:endCxn id="49" idx="2"/>
          </p:cNvCxnSpPr>
          <p:nvPr/>
        </p:nvCxnSpPr>
        <p:spPr>
          <a:xfrm>
            <a:off x="6441408" y="1225072"/>
            <a:ext cx="1437125" cy="1236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53" idx="4"/>
            <a:endCxn id="47" idx="1"/>
          </p:cNvCxnSpPr>
          <p:nvPr/>
        </p:nvCxnSpPr>
        <p:spPr>
          <a:xfrm>
            <a:off x="6327566" y="1338914"/>
            <a:ext cx="369991" cy="71822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49" idx="4"/>
            <a:endCxn id="47" idx="7"/>
          </p:cNvCxnSpPr>
          <p:nvPr/>
        </p:nvCxnSpPr>
        <p:spPr>
          <a:xfrm flipH="1">
            <a:off x="6858554" y="1462532"/>
            <a:ext cx="1133822" cy="59461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0" idx="7"/>
            <a:endCxn id="47" idx="3"/>
          </p:cNvCxnSpPr>
          <p:nvPr/>
        </p:nvCxnSpPr>
        <p:spPr>
          <a:xfrm flipV="1">
            <a:off x="5950864" y="2218140"/>
            <a:ext cx="746693" cy="3714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8" idx="5"/>
            <a:endCxn id="50" idx="2"/>
          </p:cNvCxnSpPr>
          <p:nvPr/>
        </p:nvCxnSpPr>
        <p:spPr>
          <a:xfrm>
            <a:off x="5075021" y="2528027"/>
            <a:ext cx="681502" cy="14210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48" idx="4"/>
            <a:endCxn id="46" idx="0"/>
          </p:cNvCxnSpPr>
          <p:nvPr/>
        </p:nvCxnSpPr>
        <p:spPr>
          <a:xfrm flipH="1">
            <a:off x="4883635" y="2561371"/>
            <a:ext cx="110888" cy="6749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46" idx="7"/>
            <a:endCxn id="50" idx="2"/>
          </p:cNvCxnSpPr>
          <p:nvPr/>
        </p:nvCxnSpPr>
        <p:spPr>
          <a:xfrm flipV="1">
            <a:off x="4964133" y="2670127"/>
            <a:ext cx="792390" cy="59950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7" idx="4"/>
            <a:endCxn id="51" idx="0"/>
          </p:cNvCxnSpPr>
          <p:nvPr/>
        </p:nvCxnSpPr>
        <p:spPr>
          <a:xfrm flipH="1">
            <a:off x="6555251" y="2251484"/>
            <a:ext cx="222805" cy="136428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49" idx="4"/>
            <a:endCxn id="52" idx="0"/>
          </p:cNvCxnSpPr>
          <p:nvPr/>
        </p:nvCxnSpPr>
        <p:spPr>
          <a:xfrm>
            <a:off x="7992376" y="1462532"/>
            <a:ext cx="0" cy="165991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47" idx="5"/>
            <a:endCxn id="52" idx="1"/>
          </p:cNvCxnSpPr>
          <p:nvPr/>
        </p:nvCxnSpPr>
        <p:spPr>
          <a:xfrm>
            <a:off x="6858554" y="2218140"/>
            <a:ext cx="1053323" cy="937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51" idx="6"/>
            <a:endCxn id="52" idx="2"/>
          </p:cNvCxnSpPr>
          <p:nvPr/>
        </p:nvCxnSpPr>
        <p:spPr>
          <a:xfrm flipV="1">
            <a:off x="6669093" y="3236289"/>
            <a:ext cx="1209440" cy="4933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50" idx="5"/>
            <a:endCxn id="51" idx="1"/>
          </p:cNvCxnSpPr>
          <p:nvPr/>
        </p:nvCxnSpPr>
        <p:spPr>
          <a:xfrm>
            <a:off x="5950864" y="2750625"/>
            <a:ext cx="523888" cy="89848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6" idx="5"/>
            <a:endCxn id="51" idx="2"/>
          </p:cNvCxnSpPr>
          <p:nvPr/>
        </p:nvCxnSpPr>
        <p:spPr>
          <a:xfrm>
            <a:off x="4964133" y="3430630"/>
            <a:ext cx="1477275" cy="29897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894852" y="100036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7992375" y="207050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7124573" y="154406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7319864" y="241207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6256771" y="151612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626901" y="105579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5578884" y="184051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4950765" y="165436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4696042" y="2750625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5465771" y="351924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5120354" y="272955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6064483" y="282464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6473496" y="251768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7273813" y="346397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6142928" y="214337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5249245" y="2292489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86" name="Oval 85"/>
          <p:cNvSpPr/>
          <p:nvPr/>
        </p:nvSpPr>
        <p:spPr>
          <a:xfrm>
            <a:off x="1350802" y="4302853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851000" y="6222766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745421" y="5010276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961888" y="5320163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3959741" y="4221324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1837731" y="5542761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2522616" y="6602241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3959741" y="6108923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2294931" y="4097706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Connector 95"/>
          <p:cNvCxnSpPr>
            <a:stCxn id="86" idx="3"/>
            <a:endCxn id="89" idx="0"/>
          </p:cNvCxnSpPr>
          <p:nvPr/>
        </p:nvCxnSpPr>
        <p:spPr>
          <a:xfrm flipH="1">
            <a:off x="1075731" y="4497194"/>
            <a:ext cx="308415" cy="82296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94" idx="6"/>
            <a:endCxn id="90" idx="2"/>
          </p:cNvCxnSpPr>
          <p:nvPr/>
        </p:nvCxnSpPr>
        <p:spPr>
          <a:xfrm>
            <a:off x="2522616" y="4211549"/>
            <a:ext cx="1437125" cy="1236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90" idx="4"/>
            <a:endCxn id="88" idx="7"/>
          </p:cNvCxnSpPr>
          <p:nvPr/>
        </p:nvCxnSpPr>
        <p:spPr>
          <a:xfrm flipH="1">
            <a:off x="2939762" y="4449009"/>
            <a:ext cx="1133822" cy="59461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91" idx="7"/>
            <a:endCxn id="88" idx="3"/>
          </p:cNvCxnSpPr>
          <p:nvPr/>
        </p:nvCxnSpPr>
        <p:spPr>
          <a:xfrm flipV="1">
            <a:off x="2032072" y="5204617"/>
            <a:ext cx="746693" cy="3714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89" idx="4"/>
            <a:endCxn id="87" idx="0"/>
          </p:cNvCxnSpPr>
          <p:nvPr/>
        </p:nvCxnSpPr>
        <p:spPr>
          <a:xfrm flipH="1">
            <a:off x="964843" y="5547848"/>
            <a:ext cx="110888" cy="6749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87" idx="7"/>
            <a:endCxn id="91" idx="2"/>
          </p:cNvCxnSpPr>
          <p:nvPr/>
        </p:nvCxnSpPr>
        <p:spPr>
          <a:xfrm flipV="1">
            <a:off x="1045341" y="5656604"/>
            <a:ext cx="792390" cy="59950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88" idx="5"/>
            <a:endCxn id="93" idx="1"/>
          </p:cNvCxnSpPr>
          <p:nvPr/>
        </p:nvCxnSpPr>
        <p:spPr>
          <a:xfrm>
            <a:off x="2939762" y="5204617"/>
            <a:ext cx="1053323" cy="937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91" idx="5"/>
            <a:endCxn id="92" idx="1"/>
          </p:cNvCxnSpPr>
          <p:nvPr/>
        </p:nvCxnSpPr>
        <p:spPr>
          <a:xfrm>
            <a:off x="2032072" y="5737102"/>
            <a:ext cx="523888" cy="89848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2902310" y="398683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3205781" y="453053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4" name="TextBox 113"/>
          <p:cNvSpPr txBox="1"/>
          <p:nvPr/>
        </p:nvSpPr>
        <p:spPr>
          <a:xfrm>
            <a:off x="3401072" y="539854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1031973" y="464084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777250" y="573710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1201562" y="571603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2145691" y="5811117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2224136" y="512985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135" name="Straight Connector 134"/>
          <p:cNvCxnSpPr/>
          <p:nvPr/>
        </p:nvCxnSpPr>
        <p:spPr>
          <a:xfrm>
            <a:off x="1536200" y="4491530"/>
            <a:ext cx="325932" cy="1078911"/>
          </a:xfrm>
          <a:prstGeom prst="line">
            <a:avLst/>
          </a:prstGeom>
          <a:ln w="28575">
            <a:solidFill>
              <a:srgbClr val="66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2446940" y="4304566"/>
            <a:ext cx="369991" cy="718229"/>
          </a:xfrm>
          <a:prstGeom prst="line">
            <a:avLst/>
          </a:prstGeom>
          <a:ln w="28575">
            <a:solidFill>
              <a:srgbClr val="66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V="1">
            <a:off x="2755400" y="6237115"/>
            <a:ext cx="1209440" cy="493318"/>
          </a:xfrm>
          <a:prstGeom prst="line">
            <a:avLst/>
          </a:prstGeom>
          <a:ln w="28575">
            <a:solidFill>
              <a:srgbClr val="66FF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3135095" y="61612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39" name="TextBox 138"/>
          <p:cNvSpPr txBox="1"/>
          <p:nvPr/>
        </p:nvSpPr>
        <p:spPr>
          <a:xfrm>
            <a:off x="1612095" y="4836031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2598730" y="445655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41" name="Oval 140"/>
          <p:cNvSpPr/>
          <p:nvPr/>
        </p:nvSpPr>
        <p:spPr>
          <a:xfrm>
            <a:off x="5681916" y="4241307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Oval 141"/>
          <p:cNvSpPr/>
          <p:nvPr/>
        </p:nvSpPr>
        <p:spPr>
          <a:xfrm>
            <a:off x="5182114" y="6161220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7076535" y="4948730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5293002" y="5258617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8290855" y="4159778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6168845" y="5481215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6853730" y="6540695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8290855" y="6047377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/>
          <p:cNvSpPr/>
          <p:nvPr/>
        </p:nvSpPr>
        <p:spPr>
          <a:xfrm>
            <a:off x="6626045" y="4036160"/>
            <a:ext cx="227685" cy="227685"/>
          </a:xfrm>
          <a:prstGeom prst="ellips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0" name="Straight Connector 149"/>
          <p:cNvCxnSpPr>
            <a:stCxn id="141" idx="3"/>
            <a:endCxn id="144" idx="0"/>
          </p:cNvCxnSpPr>
          <p:nvPr/>
        </p:nvCxnSpPr>
        <p:spPr>
          <a:xfrm flipH="1">
            <a:off x="5406845" y="4435648"/>
            <a:ext cx="308415" cy="822969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49" idx="6"/>
            <a:endCxn id="145" idx="2"/>
          </p:cNvCxnSpPr>
          <p:nvPr/>
        </p:nvCxnSpPr>
        <p:spPr>
          <a:xfrm>
            <a:off x="6853730" y="4150003"/>
            <a:ext cx="1437125" cy="123618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stCxn id="145" idx="4"/>
            <a:endCxn id="143" idx="7"/>
          </p:cNvCxnSpPr>
          <p:nvPr/>
        </p:nvCxnSpPr>
        <p:spPr>
          <a:xfrm flipH="1">
            <a:off x="7270876" y="4387463"/>
            <a:ext cx="1133822" cy="594611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stCxn id="144" idx="4"/>
            <a:endCxn id="142" idx="0"/>
          </p:cNvCxnSpPr>
          <p:nvPr/>
        </p:nvCxnSpPr>
        <p:spPr>
          <a:xfrm flipH="1">
            <a:off x="5295957" y="5486302"/>
            <a:ext cx="110888" cy="67491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>
            <a:stCxn id="142" idx="7"/>
            <a:endCxn id="147" idx="2"/>
          </p:cNvCxnSpPr>
          <p:nvPr/>
        </p:nvCxnSpPr>
        <p:spPr>
          <a:xfrm>
            <a:off x="5376455" y="6194564"/>
            <a:ext cx="1477275" cy="45997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>
            <a:stCxn id="143" idx="5"/>
            <a:endCxn id="148" idx="1"/>
          </p:cNvCxnSpPr>
          <p:nvPr/>
        </p:nvCxnSpPr>
        <p:spPr>
          <a:xfrm>
            <a:off x="7270876" y="5143071"/>
            <a:ext cx="1053323" cy="93765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>
            <a:off x="5867314" y="4429984"/>
            <a:ext cx="325932" cy="1078911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>
            <a:endCxn id="146" idx="0"/>
          </p:cNvCxnSpPr>
          <p:nvPr/>
        </p:nvCxnSpPr>
        <p:spPr>
          <a:xfrm flipH="1">
            <a:off x="6282688" y="4243020"/>
            <a:ext cx="495366" cy="123819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 flipV="1">
            <a:off x="7086514" y="6175569"/>
            <a:ext cx="1209440" cy="49331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0644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091" y="1600200"/>
            <a:ext cx="8879714" cy="4561019"/>
          </a:xfrm>
        </p:spPr>
        <p:txBody>
          <a:bodyPr/>
          <a:lstStyle/>
          <a:p>
            <a:r>
              <a:rPr lang="en-US" sz="2800" dirty="0" smtClean="0"/>
              <a:t>Final Exam:  Monday,  December 14</a:t>
            </a:r>
          </a:p>
          <a:p>
            <a:pPr lvl="1"/>
            <a:r>
              <a:rPr lang="en-US" dirty="0" smtClean="0"/>
              <a:t>24 hour take home </a:t>
            </a:r>
            <a:r>
              <a:rPr lang="en-US" dirty="0" smtClean="0"/>
              <a:t>exam</a:t>
            </a:r>
          </a:p>
          <a:p>
            <a:pPr lvl="2"/>
            <a:r>
              <a:rPr lang="en-US" dirty="0" smtClean="0"/>
              <a:t>Available 2:30 PM 12/14,  Due 2:29 PM 12/15</a:t>
            </a:r>
            <a:endParaRPr lang="en-US" dirty="0" smtClean="0"/>
          </a:p>
          <a:p>
            <a:pPr lvl="1"/>
            <a:r>
              <a:rPr lang="en-US" dirty="0" smtClean="0"/>
              <a:t>Target: 2 to 4 hours of work time</a:t>
            </a:r>
          </a:p>
          <a:p>
            <a:pPr lvl="1"/>
            <a:r>
              <a:rPr lang="en-US" dirty="0" smtClean="0"/>
              <a:t>Clarifying questions may be asked on Piazza</a:t>
            </a:r>
            <a:endParaRPr lang="en-US" dirty="0" smtClean="0"/>
          </a:p>
          <a:p>
            <a:pPr lvl="1"/>
            <a:r>
              <a:rPr lang="en-US" dirty="0" smtClean="0"/>
              <a:t>Open book / notes. </a:t>
            </a:r>
          </a:p>
          <a:p>
            <a:r>
              <a:rPr lang="en-US" dirty="0" smtClean="0"/>
              <a:t>Extra office hours</a:t>
            </a:r>
          </a:p>
          <a:p>
            <a:r>
              <a:rPr lang="en-US" dirty="0" smtClean="0"/>
              <a:t>Approximate grade weighting</a:t>
            </a:r>
          </a:p>
          <a:p>
            <a:pPr lvl="1"/>
            <a:r>
              <a:rPr lang="en-US" dirty="0" smtClean="0"/>
              <a:t>75% HW,  25% Final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0305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 Packing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N items with weight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, pack the items into as few unit capacity bins as possible</a:t>
            </a:r>
          </a:p>
          <a:p>
            <a:r>
              <a:rPr lang="en-US" dirty="0" smtClean="0"/>
              <a:t>Example:  .3, .3, .3, .3, .4, 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8673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Fit Packing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Fit   </a:t>
            </a:r>
          </a:p>
          <a:p>
            <a:pPr lvl="1"/>
            <a:r>
              <a:rPr lang="en-US" dirty="0" smtClean="0"/>
              <a:t>Theorem:  FF(I) is at most 17/10 Opt(I) + 2</a:t>
            </a:r>
          </a:p>
          <a:p>
            <a:r>
              <a:rPr lang="en-US" dirty="0" smtClean="0"/>
              <a:t>First Fit Decreasing</a:t>
            </a:r>
          </a:p>
          <a:p>
            <a:pPr lvl="1"/>
            <a:r>
              <a:rPr lang="en-US" dirty="0" smtClean="0"/>
              <a:t>Theorem:  FFD(I) is at most 11/9 Opt (I) + 4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3399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and 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Brute force search – tree of all possible solutions</a:t>
            </a:r>
          </a:p>
          <a:p>
            <a:r>
              <a:rPr lang="en-US" dirty="0" smtClean="0"/>
              <a:t>Branch and bound – compute a lower bound on all possible extensions</a:t>
            </a:r>
          </a:p>
          <a:p>
            <a:pPr lvl="1"/>
            <a:r>
              <a:rPr lang="en-US" dirty="0" smtClean="0"/>
              <a:t>Prune sub-trees that cannot be better than optimal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572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and Bound for TSP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238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Enumerate all possible paths</a:t>
            </a:r>
          </a:p>
          <a:p>
            <a:r>
              <a:rPr lang="en-US" dirty="0" smtClean="0"/>
              <a:t>Lower bound,  Current path cost plus MST of remaining points</a:t>
            </a:r>
          </a:p>
          <a:p>
            <a:r>
              <a:rPr lang="en-US" dirty="0" smtClean="0"/>
              <a:t>Euclidean TSP</a:t>
            </a:r>
          </a:p>
          <a:p>
            <a:pPr lvl="1"/>
            <a:r>
              <a:rPr lang="en-US" dirty="0" smtClean="0"/>
              <a:t>Points on the plane with Euclidean Distance</a:t>
            </a:r>
          </a:p>
          <a:p>
            <a:pPr lvl="1"/>
            <a:r>
              <a:rPr lang="en-US" dirty="0" smtClean="0"/>
              <a:t>Sample data set: State Capitals</a:t>
            </a:r>
            <a:endParaRPr lang="en-US" dirty="0"/>
          </a:p>
        </p:txBody>
      </p:sp>
      <p:pic>
        <p:nvPicPr>
          <p:cNvPr id="3074" name="Picture 2" descr="Image result for Euclidean TSP State Capita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90" y="4021301"/>
            <a:ext cx="2749300" cy="2147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315" y="3429000"/>
            <a:ext cx="4472176" cy="303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3702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an optimization problem by local improvement</a:t>
            </a:r>
          </a:p>
          <a:p>
            <a:pPr lvl="1"/>
            <a:r>
              <a:rPr lang="en-US" dirty="0" smtClean="0"/>
              <a:t>Neighborhood structure on solutions</a:t>
            </a:r>
          </a:p>
          <a:p>
            <a:pPr lvl="1"/>
            <a:r>
              <a:rPr lang="en-US" dirty="0" smtClean="0"/>
              <a:t>Travelling Salesman 2-Opt (or K-Opt)</a:t>
            </a:r>
          </a:p>
          <a:p>
            <a:pPr lvl="1"/>
            <a:r>
              <a:rPr lang="en-US" dirty="0" smtClean="0"/>
              <a:t>Independent Set Local Replacement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5135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What we don’t know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222375"/>
          </a:xfrm>
        </p:spPr>
        <p:txBody>
          <a:bodyPr/>
          <a:lstStyle/>
          <a:p>
            <a:r>
              <a:rPr lang="en-US" smtClean="0"/>
              <a:t>P vs. NP</a:t>
            </a:r>
          </a:p>
        </p:txBody>
      </p:sp>
      <p:sp>
        <p:nvSpPr>
          <p:cNvPr id="1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80658" y="2518760"/>
            <a:ext cx="2808287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15683" y="4238083"/>
            <a:ext cx="1214437" cy="1165166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385458" y="2684040"/>
            <a:ext cx="2200275" cy="120314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11923" y="3063515"/>
            <a:ext cx="1744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NP-Complete</a:t>
            </a: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44283" y="5023835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P</a:t>
            </a:r>
          </a:p>
        </p:txBody>
      </p:sp>
      <p:sp>
        <p:nvSpPr>
          <p:cNvPr id="15" name="Oval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254883" y="2442365"/>
            <a:ext cx="2808287" cy="3035300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710425" y="3028890"/>
            <a:ext cx="121339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 smtClean="0"/>
              <a:t>P = NP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5073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P != NP, is there anything in between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1543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Yes, Ladner [1975]</a:t>
            </a:r>
          </a:p>
          <a:p>
            <a:r>
              <a:rPr lang="en-US" dirty="0" smtClean="0"/>
              <a:t>Problems not known to be in P or NP Complete</a:t>
            </a:r>
          </a:p>
          <a:p>
            <a:pPr lvl="1"/>
            <a:r>
              <a:rPr lang="en-US" dirty="0" smtClean="0"/>
              <a:t>Factorization</a:t>
            </a:r>
          </a:p>
          <a:p>
            <a:pPr lvl="1"/>
            <a:r>
              <a:rPr lang="en-US" dirty="0" smtClean="0"/>
              <a:t>Discrete Log</a:t>
            </a:r>
          </a:p>
          <a:p>
            <a:pPr lvl="1"/>
            <a:r>
              <a:rPr lang="en-US" dirty="0" smtClean="0"/>
              <a:t>Graph Isomorphism</a:t>
            </a:r>
            <a:endParaRPr lang="en-US" dirty="0"/>
          </a:p>
        </p:txBody>
      </p:sp>
      <p:pic>
        <p:nvPicPr>
          <p:cNvPr id="1026" name="Picture 2" descr="https://www.sonoma.edu/users/f/fordb/M416S01/PS1Solutions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65" y="5013301"/>
            <a:ext cx="3278970" cy="1366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68420" y="3504895"/>
            <a:ext cx="30358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Solve </a:t>
            </a:r>
            <a:r>
              <a:rPr lang="en-US" dirty="0" err="1" smtClean="0"/>
              <a:t>g</a:t>
            </a:r>
            <a:r>
              <a:rPr lang="en-US" baseline="30000" dirty="0" err="1" smtClean="0"/>
              <a:t>k</a:t>
            </a:r>
            <a:r>
              <a:rPr lang="en-US" dirty="0" smtClean="0"/>
              <a:t> = b over a finite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07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Theory</a:t>
            </a:r>
          </a:p>
        </p:txBody>
      </p:sp>
      <p:sp>
        <p:nvSpPr>
          <p:cNvPr id="993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Computational requirements to recognize  languages</a:t>
            </a:r>
          </a:p>
          <a:p>
            <a:r>
              <a:rPr lang="en-US" dirty="0" smtClean="0"/>
              <a:t>Models of Computation</a:t>
            </a:r>
          </a:p>
          <a:p>
            <a:r>
              <a:rPr lang="en-US" dirty="0" smtClean="0"/>
              <a:t>Resources</a:t>
            </a:r>
          </a:p>
          <a:p>
            <a:r>
              <a:rPr lang="en-US" dirty="0" smtClean="0"/>
              <a:t>Hierarchies</a:t>
            </a:r>
          </a:p>
        </p:txBody>
      </p:sp>
      <p:sp>
        <p:nvSpPr>
          <p:cNvPr id="2" name="Oval 1"/>
          <p:cNvSpPr/>
          <p:nvPr/>
        </p:nvSpPr>
        <p:spPr>
          <a:xfrm>
            <a:off x="6019800" y="4343400"/>
            <a:ext cx="1600200" cy="1447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638800" y="3581400"/>
            <a:ext cx="2362200" cy="2667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358581" y="2895600"/>
            <a:ext cx="2947219" cy="3581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129981" y="2286000"/>
            <a:ext cx="3810000" cy="457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00800" y="4813238"/>
            <a:ext cx="1084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Regular Languages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6210300" y="382018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Context Free Languages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247171" y="305818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Decidable Languages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6400800" y="237238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All Languages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2644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P:  (Deterministic) Polynomial Time</a:t>
            </a:r>
          </a:p>
          <a:p>
            <a:r>
              <a:rPr lang="en-US" dirty="0" smtClean="0"/>
              <a:t>NP: Non-deterministic Polynomial Time</a:t>
            </a:r>
          </a:p>
          <a:p>
            <a:r>
              <a:rPr lang="en-US" dirty="0" smtClean="0"/>
              <a:t>EXP:  Exponential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61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Amount of Space (Exclusive of Input) </a:t>
            </a:r>
          </a:p>
          <a:p>
            <a:r>
              <a:rPr lang="en-US" dirty="0" smtClean="0"/>
              <a:t>L: </a:t>
            </a:r>
            <a:r>
              <a:rPr lang="en-US" dirty="0" err="1" smtClean="0"/>
              <a:t>Logspace</a:t>
            </a:r>
            <a:r>
              <a:rPr lang="en-US" dirty="0" smtClean="0"/>
              <a:t>,  problems that can be solved in O(log n) space for input of size n</a:t>
            </a:r>
          </a:p>
          <a:p>
            <a:pPr lvl="1"/>
            <a:r>
              <a:rPr lang="en-US" dirty="0" smtClean="0"/>
              <a:t>Related to Parallel Complexity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PSPACE,  problems that can be required in a polynomial amount of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85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Populating the NP-Completeness Universe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Circuit Sat &lt;</a:t>
            </a:r>
            <a:r>
              <a:rPr lang="en-US" sz="2400" baseline="-25000" smtClean="0"/>
              <a:t>P</a:t>
            </a:r>
            <a:r>
              <a:rPr lang="en-US" sz="2400" smtClean="0"/>
              <a:t> 3-SAT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Independent Set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Vertex Cover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Independent Set &lt;</a:t>
            </a:r>
            <a:r>
              <a:rPr lang="en-US" sz="2400" baseline="-25000" smtClean="0"/>
              <a:t>P</a:t>
            </a:r>
            <a:r>
              <a:rPr lang="en-US" sz="2400" smtClean="0"/>
              <a:t> Clique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Hamiltonian Circuit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Hamiltonian Circuit &lt;</a:t>
            </a:r>
            <a:r>
              <a:rPr lang="en-US" sz="2400" baseline="-25000" smtClean="0"/>
              <a:t>P</a:t>
            </a:r>
            <a:r>
              <a:rPr lang="en-US" sz="2400" smtClean="0"/>
              <a:t> Traveling Salesman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Integer Linear Programming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Graph Coloring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Subset Sum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Subset Sum &lt;</a:t>
            </a:r>
            <a:r>
              <a:rPr lang="en-US" sz="2400" baseline="-25000" smtClean="0"/>
              <a:t>P</a:t>
            </a:r>
            <a:r>
              <a:rPr lang="en-US" sz="2400" smtClean="0"/>
              <a:t> Scheduling with Release times and deadlines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72200" y="914400"/>
            <a:ext cx="2808288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578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67600" y="3048000"/>
            <a:ext cx="754063" cy="750888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477000" y="1066800"/>
            <a:ext cx="2200275" cy="1905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78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934200" y="1143000"/>
            <a:ext cx="1744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NP-Complete</a:t>
            </a:r>
          </a:p>
        </p:txBody>
      </p:sp>
      <p:sp>
        <p:nvSpPr>
          <p:cNvPr id="75784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71800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NP</a:t>
            </a:r>
          </a:p>
        </p:txBody>
      </p:sp>
      <p:sp>
        <p:nvSpPr>
          <p:cNvPr id="75785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543800" y="3429000"/>
            <a:ext cx="30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319802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is beyond NP?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3970" name="Picture 2" descr="http://1.bp.blogspot.com/_0Y-AYb-z8Bw/S--chJjH0JI/AAAAAAAAATU/QngzjH9rMa0/s1600/dr-seuss-on-beyond-zebr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111" y="1600200"/>
            <a:ext cx="3414289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046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 vs. Co-NP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Boolean formula, is it true for some choice of inputs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Given a Boolean formula, is it true for all choices of inputs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82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beyond NP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Exact TSP,  Given a graph with edge lengths and an integer K, does the minimum tour have length K</a:t>
            </a:r>
          </a:p>
          <a:p>
            <a:endParaRPr lang="en-US" dirty="0"/>
          </a:p>
          <a:p>
            <a:r>
              <a:rPr lang="en-US" dirty="0" smtClean="0"/>
              <a:t>Minimum circuit,  Given a circuit C, is it true that there is no smaller circuit that computes the same function a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01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Level 1</a:t>
            </a:r>
          </a:p>
          <a:p>
            <a:pPr lvl="1"/>
            <a:r>
              <a:rPr lang="en-US" dirty="0" smtClean="0">
                <a:sym typeface="Symbol"/>
              </a:rPr>
              <a:t>X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(X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),  X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(X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</a:t>
            </a:r>
          </a:p>
          <a:p>
            <a:r>
              <a:rPr lang="en-US" dirty="0" smtClean="0">
                <a:sym typeface="Symbol"/>
              </a:rPr>
              <a:t>Level 2</a:t>
            </a:r>
          </a:p>
          <a:p>
            <a:pPr lvl="1"/>
            <a:r>
              <a:rPr lang="en-US" dirty="0" smtClean="0">
                <a:sym typeface="Symbol"/>
              </a:rPr>
              <a:t>X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X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(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), X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X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</a:t>
            </a:r>
            <a:r>
              <a:rPr lang="en-US" dirty="0" smtClean="0">
                <a:sym typeface="Symbol"/>
              </a:rPr>
              <a:t>(X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</a:t>
            </a:r>
          </a:p>
          <a:p>
            <a:r>
              <a:rPr lang="en-US" dirty="0" smtClean="0">
                <a:sym typeface="Symbol"/>
              </a:rPr>
              <a:t>Level 3</a:t>
            </a:r>
          </a:p>
          <a:p>
            <a:pPr lvl="1"/>
            <a:r>
              <a:rPr lang="en-US" dirty="0">
                <a:sym typeface="Symbol"/>
              </a:rPr>
              <a:t>X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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X</a:t>
            </a:r>
            <a:r>
              <a:rPr lang="en-US" baseline="-25000" dirty="0" smtClean="0">
                <a:sym typeface="Symbol"/>
              </a:rPr>
              <a:t>3 </a:t>
            </a:r>
            <a:r>
              <a:rPr lang="en-US" dirty="0" smtClean="0">
                <a:sym typeface="Symbol"/>
              </a:rPr>
              <a:t></a:t>
            </a:r>
            <a:r>
              <a:rPr lang="en-US" dirty="0">
                <a:sym typeface="Symbol"/>
              </a:rPr>
              <a:t>(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), </a:t>
            </a:r>
            <a:r>
              <a:rPr lang="en-US" dirty="0">
                <a:sym typeface="Symbol"/>
              </a:rPr>
              <a:t>X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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X</a:t>
            </a:r>
            <a:r>
              <a:rPr lang="en-US" baseline="-25000" dirty="0" smtClean="0">
                <a:sym typeface="Symbol"/>
              </a:rPr>
              <a:t>3 </a:t>
            </a:r>
            <a:r>
              <a:rPr lang="en-US" dirty="0" smtClean="0">
                <a:sym typeface="Symbol"/>
              </a:rPr>
              <a:t></a:t>
            </a:r>
            <a:r>
              <a:rPr lang="en-US" dirty="0">
                <a:sym typeface="Symbol"/>
              </a:rPr>
              <a:t>(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)</a:t>
            </a:r>
            <a:endParaRPr lang="en-US" dirty="0">
              <a:sym typeface="Symbo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3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295" y="1625512"/>
            <a:ext cx="8229600" cy="349849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Quantified Boolean Expressions</a:t>
            </a:r>
          </a:p>
          <a:p>
            <a:pPr lvl="1"/>
            <a:r>
              <a:rPr lang="en-US" dirty="0">
                <a:sym typeface="Symbol"/>
              </a:rPr>
              <a:t>X</a:t>
            </a:r>
            <a:r>
              <a:rPr lang="en-US" baseline="-25000" dirty="0">
                <a:sym typeface="Symbol"/>
              </a:rPr>
              <a:t>1</a:t>
            </a:r>
            <a:r>
              <a:rPr lang="en-US" dirty="0">
                <a:sym typeface="Symbol"/>
              </a:rPr>
              <a:t>X</a:t>
            </a:r>
            <a:r>
              <a:rPr lang="en-US" baseline="-25000" dirty="0">
                <a:sym typeface="Symbol"/>
              </a:rPr>
              <a:t>2</a:t>
            </a:r>
            <a:r>
              <a:rPr lang="en-US" dirty="0">
                <a:sym typeface="Symbol"/>
              </a:rPr>
              <a:t>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...X</a:t>
            </a:r>
            <a:r>
              <a:rPr lang="en-US" baseline="-25000" dirty="0" smtClean="0">
                <a:sym typeface="Symbol"/>
              </a:rPr>
              <a:t>n-1</a:t>
            </a:r>
            <a:r>
              <a:rPr lang="en-US" dirty="0" smtClean="0">
                <a:sym typeface="Symbol"/>
              </a:rPr>
              <a:t>X</a:t>
            </a:r>
            <a:r>
              <a:rPr lang="en-US" baseline="-25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</a:t>
            </a:r>
            <a:r>
              <a:rPr lang="en-US" dirty="0">
                <a:sym typeface="Symbol"/>
              </a:rPr>
              <a:t>(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…X</a:t>
            </a:r>
            <a:r>
              <a:rPr lang="en-US" baseline="-25000" dirty="0" smtClean="0">
                <a:sym typeface="Symbol"/>
              </a:rPr>
              <a:t>n-1</a:t>
            </a:r>
            <a:r>
              <a:rPr lang="en-US" dirty="0" smtClean="0">
                <a:sym typeface="Symbol"/>
              </a:rPr>
              <a:t>X</a:t>
            </a:r>
            <a:r>
              <a:rPr lang="en-US" baseline="-25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</a:t>
            </a:r>
          </a:p>
          <a:p>
            <a:r>
              <a:rPr lang="en-US" dirty="0" smtClean="0">
                <a:sym typeface="Symbol"/>
              </a:rPr>
              <a:t>Space bounded games</a:t>
            </a:r>
          </a:p>
          <a:p>
            <a:pPr lvl="1"/>
            <a:r>
              <a:rPr lang="en-US" dirty="0" smtClean="0">
                <a:sym typeface="Symbol"/>
              </a:rPr>
              <a:t>Competitive Facility Location Problem</a:t>
            </a:r>
          </a:p>
          <a:p>
            <a:pPr lvl="1"/>
            <a:r>
              <a:rPr lang="en-US" dirty="0" smtClean="0">
                <a:sym typeface="Symbol"/>
              </a:rPr>
              <a:t>N x N Chess</a:t>
            </a:r>
          </a:p>
          <a:p>
            <a:pPr lvl="1"/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Counting problems</a:t>
            </a:r>
          </a:p>
          <a:p>
            <a:pPr lvl="1"/>
            <a:r>
              <a:rPr lang="en-US" dirty="0" smtClean="0">
                <a:sym typeface="Symbol"/>
              </a:rPr>
              <a:t>The number of Hamiltonian Circuits  </a:t>
            </a:r>
          </a:p>
          <a:p>
            <a:pPr lvl="1"/>
            <a:endParaRPr lang="en-US" dirty="0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241518" y="3353105"/>
            <a:ext cx="2808287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029113" y="4886810"/>
            <a:ext cx="1611938" cy="1350784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546318" y="3518385"/>
            <a:ext cx="2200275" cy="120314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29112" y="3674459"/>
            <a:ext cx="17446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 err="1" smtClean="0"/>
              <a:t>PSpace</a:t>
            </a:r>
            <a:r>
              <a:rPr lang="en-US" sz="2000" dirty="0" smtClean="0"/>
              <a:t>-Complete</a:t>
            </a:r>
            <a:endParaRPr lang="en-US" sz="2000" dirty="0"/>
          </a:p>
        </p:txBody>
      </p:sp>
      <p:sp>
        <p:nvSpPr>
          <p:cNvPr id="8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115945" y="5719349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P</a:t>
            </a:r>
          </a:p>
        </p:txBody>
      </p:sp>
      <p:sp>
        <p:nvSpPr>
          <p:cNvPr id="9" name="Oval 8"/>
          <p:cNvSpPr/>
          <p:nvPr/>
        </p:nvSpPr>
        <p:spPr>
          <a:xfrm>
            <a:off x="7128950" y="5031116"/>
            <a:ext cx="1033422" cy="854589"/>
          </a:xfrm>
          <a:prstGeom prst="ellipse">
            <a:avLst/>
          </a:prstGeom>
          <a:solidFill>
            <a:srgbClr val="FFD3C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71257" y="5124002"/>
            <a:ext cx="11384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dirty="0" smtClean="0"/>
              <a:t>Log Space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164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NP-Completeness Proofs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Prove that problem X is NP-Complete</a:t>
            </a:r>
          </a:p>
          <a:p>
            <a:pPr lvl="1"/>
            <a:r>
              <a:rPr lang="en-US" dirty="0" smtClean="0"/>
              <a:t>Show that X is in NP (usually easy)</a:t>
            </a:r>
          </a:p>
          <a:p>
            <a:pPr lvl="1"/>
            <a:r>
              <a:rPr lang="en-US" dirty="0" smtClean="0"/>
              <a:t>Pick a known NP complete problem Y</a:t>
            </a:r>
          </a:p>
          <a:p>
            <a:pPr lvl="1"/>
            <a:r>
              <a:rPr lang="en-US" dirty="0" smtClean="0"/>
              <a:t>Show Y &lt;</a:t>
            </a:r>
            <a:r>
              <a:rPr lang="en-US" baseline="-25000" dirty="0" smtClean="0"/>
              <a:t>P</a:t>
            </a:r>
            <a:r>
              <a:rPr lang="en-US" dirty="0" smtClean="0"/>
              <a:t> X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53145" y="4567425"/>
            <a:ext cx="6754656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notation: </a:t>
            </a:r>
            <a:r>
              <a:rPr lang="en-US" sz="3200" dirty="0"/>
              <a:t>Y &lt;</a:t>
            </a:r>
            <a:r>
              <a:rPr lang="en-US" sz="3200" baseline="-25000" dirty="0"/>
              <a:t>P</a:t>
            </a:r>
            <a:r>
              <a:rPr lang="en-US" sz="3200" dirty="0"/>
              <a:t> X </a:t>
            </a:r>
            <a:r>
              <a:rPr lang="en-US" sz="3200" dirty="0" smtClean="0"/>
              <a:t> should can be read as X is at least as hard as 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87136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2"/>
          <p:cNvSpPr>
            <a:spLocks noChangeArrowheads="1"/>
          </p:cNvSpPr>
          <p:nvPr/>
        </p:nvSpPr>
        <p:spPr bwMode="auto">
          <a:xfrm>
            <a:off x="985838" y="5364163"/>
            <a:ext cx="6950075" cy="900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lIns="92075" tIns="46038" rIns="92075" bIns="46038" anchor="ctr"/>
          <a:lstStyle/>
          <a:p>
            <a:pPr eaLnBrk="0" hangingPunct="0">
              <a:lnSpc>
                <a:spcPts val="3000"/>
              </a:lnSpc>
            </a:pPr>
            <a:r>
              <a:rPr kumimoji="1" lang="en-US">
                <a:solidFill>
                  <a:srgbClr val="003399"/>
                </a:solidFill>
                <a:latin typeface="+mj-lt"/>
                <a:ea typeface="ＭＳ Ｐゴシック" pitchFamily="34" charset="-128"/>
              </a:rPr>
              <a:t>Ex: </a:t>
            </a:r>
          </a:p>
          <a:p>
            <a:pPr eaLnBrk="0" hangingPunct="0">
              <a:lnSpc>
                <a:spcPts val="3000"/>
              </a:lnSpc>
            </a:pPr>
            <a:r>
              <a:rPr kumimoji="1" lang="en-US">
                <a:solidFill>
                  <a:srgbClr val="003399"/>
                </a:solidFill>
                <a:latin typeface="+mj-lt"/>
                <a:ea typeface="ＭＳ Ｐゴシック" pitchFamily="34" charset="-128"/>
              </a:rPr>
              <a:t>Yes:  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x</a:t>
            </a:r>
            <a:r>
              <a:rPr kumimoji="1" lang="en-US" baseline="-250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1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 = true, x</a:t>
            </a:r>
            <a:r>
              <a:rPr kumimoji="1" lang="en-US" baseline="-250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2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 = true x</a:t>
            </a:r>
            <a:r>
              <a:rPr kumimoji="1" lang="en-US" baseline="-25000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3</a:t>
            </a:r>
            <a:r>
              <a:rPr kumimoji="1" lang="en-US">
                <a:solidFill>
                  <a:srgbClr val="000000"/>
                </a:solidFill>
                <a:latin typeface="+mj-lt"/>
                <a:ea typeface="ＭＳ Ｐゴシック" pitchFamily="34" charset="-128"/>
              </a:rPr>
              <a:t> = false.</a:t>
            </a:r>
          </a:p>
        </p:txBody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Literal:	</a:t>
            </a:r>
            <a:r>
              <a:rPr lang="en-US" sz="1600" dirty="0" smtClean="0">
                <a:solidFill>
                  <a:schemeClr val="tx1"/>
                </a:solidFill>
              </a:rPr>
              <a:t>A Boolean variable or its negation.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Clause:	</a:t>
            </a:r>
            <a:r>
              <a:rPr lang="en-US" sz="1600" dirty="0" smtClean="0">
                <a:solidFill>
                  <a:schemeClr val="tx1"/>
                </a:solidFill>
              </a:rPr>
              <a:t>A disjunction of literals.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Conjunctive normal form:  </a:t>
            </a:r>
            <a:r>
              <a:rPr lang="en-US" sz="1600" dirty="0" smtClean="0">
                <a:solidFill>
                  <a:schemeClr val="tx1"/>
                </a:solidFill>
              </a:rPr>
              <a:t>A propositional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formula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 </a:t>
            </a:r>
            <a:r>
              <a:rPr lang="en-US" sz="1600" dirty="0" smtClean="0">
                <a:solidFill>
                  <a:schemeClr val="tx1"/>
                </a:solidFill>
              </a:rPr>
              <a:t>that is the conjunction of clauses.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SAT:  </a:t>
            </a:r>
            <a:r>
              <a:rPr lang="en-US" sz="1600" dirty="0" smtClean="0">
                <a:solidFill>
                  <a:schemeClr val="tx1"/>
                </a:solidFill>
              </a:rPr>
              <a:t>Given CNF formula </a:t>
            </a:r>
            <a:r>
              <a:rPr lang="en-US" sz="1600" dirty="0" smtClean="0">
                <a:solidFill>
                  <a:schemeClr val="tx1"/>
                </a:solidFill>
                <a:sym typeface="Symbol" pitchFamily="18" charset="2"/>
              </a:rPr>
              <a:t></a:t>
            </a:r>
            <a:r>
              <a:rPr lang="en-US" sz="1600" dirty="0" smtClean="0">
                <a:solidFill>
                  <a:schemeClr val="tx1"/>
                </a:solidFill>
              </a:rPr>
              <a:t>, does it have a satisfying truth assignment?</a:t>
            </a:r>
          </a:p>
          <a:p>
            <a:pPr marL="0" indent="0"/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3-SAT:  </a:t>
            </a:r>
            <a:r>
              <a:rPr lang="en-US" sz="1600" dirty="0" smtClean="0">
                <a:solidFill>
                  <a:schemeClr val="tx1"/>
                </a:solidFill>
              </a:rPr>
              <a:t>SAT where each clause contains exa</a:t>
            </a:r>
            <a:r>
              <a:rPr lang="en-US" sz="1600" dirty="0" smtClean="0"/>
              <a:t>ctly </a:t>
            </a:r>
            <a:r>
              <a:rPr lang="en-US" sz="1600" dirty="0" smtClean="0">
                <a:solidFill>
                  <a:schemeClr val="tx1"/>
                </a:solidFill>
              </a:rPr>
              <a:t>3 literals.</a:t>
            </a:r>
          </a:p>
        </p:txBody>
      </p:sp>
      <p:sp>
        <p:nvSpPr>
          <p:cNvPr id="10035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Satisfiability</a:t>
            </a:r>
          </a:p>
        </p:txBody>
      </p:sp>
      <p:graphicFrame>
        <p:nvGraphicFramePr>
          <p:cNvPr id="100358" name="Object 5"/>
          <p:cNvGraphicFramePr>
            <a:graphicFrameLocks noChangeAspect="1"/>
          </p:cNvGraphicFramePr>
          <p:nvPr>
            <p:extLst/>
          </p:nvPr>
        </p:nvGraphicFramePr>
        <p:xfrm>
          <a:off x="5883275" y="2273300"/>
          <a:ext cx="1812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4" imgW="1816100" imgH="317500" progId="Equation.3">
                  <p:embed/>
                </p:oleObj>
              </mc:Choice>
              <mc:Fallback>
                <p:oleObj name="Equation" r:id="rId4" imgW="1816100" imgH="317500" progId="Equation.3">
                  <p:embed/>
                  <p:pic>
                    <p:nvPicPr>
                      <p:cNvPr id="100358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3275" y="2273300"/>
                        <a:ext cx="1812925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9" name="Object 6"/>
          <p:cNvGraphicFramePr>
            <a:graphicFrameLocks noChangeAspect="1"/>
          </p:cNvGraphicFramePr>
          <p:nvPr>
            <p:extLst/>
          </p:nvPr>
        </p:nvGraphicFramePr>
        <p:xfrm>
          <a:off x="6183313" y="1687512"/>
          <a:ext cx="827087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6" imgW="825500" imgH="292100" progId="Equation.3">
                  <p:embed/>
                </p:oleObj>
              </mc:Choice>
              <mc:Fallback>
                <p:oleObj name="Equation" r:id="rId6" imgW="825500" imgH="292100" progId="Equation.3">
                  <p:embed/>
                  <p:pic>
                    <p:nvPicPr>
                      <p:cNvPr id="10035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3313" y="1687512"/>
                        <a:ext cx="827087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0" name="Object 7"/>
          <p:cNvGraphicFramePr>
            <a:graphicFrameLocks noChangeAspect="1"/>
          </p:cNvGraphicFramePr>
          <p:nvPr>
            <p:extLst/>
          </p:nvPr>
        </p:nvGraphicFramePr>
        <p:xfrm>
          <a:off x="5715000" y="3009900"/>
          <a:ext cx="2255837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Equation" r:id="rId8" imgW="2260600" imgH="266700" progId="Equation.3">
                  <p:embed/>
                </p:oleObj>
              </mc:Choice>
              <mc:Fallback>
                <p:oleObj name="Equation" r:id="rId8" imgW="2260600" imgH="266700" progId="Equation.3">
                  <p:embed/>
                  <p:pic>
                    <p:nvPicPr>
                      <p:cNvPr id="10036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009900"/>
                        <a:ext cx="2255837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1" name="Object 8"/>
          <p:cNvGraphicFramePr>
            <a:graphicFrameLocks noChangeAspect="1"/>
          </p:cNvGraphicFramePr>
          <p:nvPr/>
        </p:nvGraphicFramePr>
        <p:xfrm>
          <a:off x="1568450" y="5526088"/>
          <a:ext cx="617378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Equation" r:id="rId10" imgW="6540500" imgH="355600" progId="Equation.3">
                  <p:embed/>
                </p:oleObj>
              </mc:Choice>
              <mc:Fallback>
                <p:oleObj name="Equation" r:id="rId10" imgW="6540500" imgH="355600" progId="Equation.3">
                  <p:embed/>
                  <p:pic>
                    <p:nvPicPr>
                      <p:cNvPr id="10036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8450" y="5526088"/>
                        <a:ext cx="6173788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270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Hamiltonian Circuit Problem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3188"/>
          </a:xfrm>
        </p:spPr>
        <p:txBody>
          <a:bodyPr/>
          <a:lstStyle/>
          <a:p>
            <a:pPr eaLnBrk="1" hangingPunct="1"/>
            <a:r>
              <a:rPr lang="en-US" smtClean="0"/>
              <a:t>Hamiltonian Circuit – a simple cycle including all the vertices of the graph</a:t>
            </a:r>
          </a:p>
        </p:txBody>
      </p:sp>
      <p:sp>
        <p:nvSpPr>
          <p:cNvPr id="8909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57288" y="5249863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433763" y="54784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99013" y="36560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5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4847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6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1308100" y="4035425"/>
            <a:ext cx="911225" cy="121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7" name="Line 1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384300" y="5402263"/>
            <a:ext cx="204946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8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813175" y="3049588"/>
            <a:ext cx="985838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9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951413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0" name="Oval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7563" y="41878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1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027613" y="3808413"/>
            <a:ext cx="1820862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2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660775" y="5629275"/>
            <a:ext cx="20494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3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862638" y="4340225"/>
            <a:ext cx="1138237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4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5178425" y="4264025"/>
            <a:ext cx="17446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5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586163" y="4340225"/>
            <a:ext cx="1363662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6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371725" y="3960813"/>
            <a:ext cx="985838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7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103813" y="4870450"/>
            <a:ext cx="68262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8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509963" y="4414838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9" name="Oval 8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710238" y="593407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10" name="Line 1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295525" y="3049588"/>
            <a:ext cx="1365250" cy="835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11" name="Oval 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143125" y="380841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12" name="Oval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86163" y="28971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7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5055" y="1152150"/>
            <a:ext cx="3680908" cy="339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1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Thm: Hamiltonian Circuit is NP Complete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>
          <a:xfrm>
            <a:off x="321880" y="1600200"/>
            <a:ext cx="417392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Reduction from 3-SAT</a:t>
            </a:r>
          </a:p>
          <a:p>
            <a:pPr eaLnBrk="1" hangingPunct="1"/>
            <a:r>
              <a:rPr lang="en-US" dirty="0" smtClean="0"/>
              <a:t>Formula F to Graph G</a:t>
            </a:r>
          </a:p>
          <a:p>
            <a:pPr eaLnBrk="1" hangingPunct="1"/>
            <a:r>
              <a:rPr lang="en-US" dirty="0" smtClean="0"/>
              <a:t>G has a Hamiltonian Circuit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smtClean="0"/>
              <a:t>F has a satisfying assignment</a:t>
            </a:r>
          </a:p>
          <a:p>
            <a:pPr eaLnBrk="1" hangingPunct="1"/>
            <a:r>
              <a:rPr lang="en-US" dirty="0" smtClean="0"/>
              <a:t>See Page 475 in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729399" y="4795110"/>
            <a:ext cx="2732220" cy="1593795"/>
            <a:chOff x="2933810" y="2493404"/>
            <a:chExt cx="5669683" cy="3136551"/>
          </a:xfrm>
        </p:grpSpPr>
        <p:grpSp>
          <p:nvGrpSpPr>
            <p:cNvPr id="9" name="Group 8"/>
            <p:cNvGrpSpPr/>
            <p:nvPr/>
          </p:nvGrpSpPr>
          <p:grpSpPr>
            <a:xfrm>
              <a:off x="2933810" y="3323624"/>
              <a:ext cx="3156090" cy="227685"/>
              <a:chOff x="2933810" y="3323624"/>
              <a:chExt cx="3156090" cy="227685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2933810" y="3323624"/>
                <a:ext cx="227685" cy="22768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0" name="Straight Arrow Connector 39"/>
              <p:cNvCxnSpPr>
                <a:stCxn id="39" idx="7"/>
                <a:endCxn id="46" idx="1"/>
              </p:cNvCxnSpPr>
              <p:nvPr/>
            </p:nvCxnSpPr>
            <p:spPr>
              <a:xfrm>
                <a:off x="3128151" y="3356968"/>
                <a:ext cx="794138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/>
              <p:nvPr/>
            </p:nvCxnSpPr>
            <p:spPr>
              <a:xfrm>
                <a:off x="4116630" y="3356968"/>
                <a:ext cx="794138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/>
            </p:nvCxnSpPr>
            <p:spPr>
              <a:xfrm>
                <a:off x="5063168" y="3356968"/>
                <a:ext cx="794138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/>
              <p:nvPr/>
            </p:nvCxnSpPr>
            <p:spPr>
              <a:xfrm>
                <a:off x="3129995" y="3504895"/>
                <a:ext cx="794138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/>
            </p:nvCxnSpPr>
            <p:spPr>
              <a:xfrm>
                <a:off x="4116630" y="3504895"/>
                <a:ext cx="794138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>
                <a:off x="5103265" y="3504895"/>
                <a:ext cx="794138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Oval 45"/>
              <p:cNvSpPr/>
              <p:nvPr/>
            </p:nvSpPr>
            <p:spPr>
              <a:xfrm>
                <a:off x="3888945" y="3323624"/>
                <a:ext cx="227685" cy="22768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4875580" y="3323624"/>
                <a:ext cx="227685" cy="22768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5862215" y="3323624"/>
                <a:ext cx="227685" cy="22768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2978205" y="5402270"/>
              <a:ext cx="3156090" cy="227685"/>
              <a:chOff x="2933810" y="3323624"/>
              <a:chExt cx="3156090" cy="227685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2933810" y="3323624"/>
                <a:ext cx="227685" cy="22768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0" name="Straight Arrow Connector 29"/>
              <p:cNvCxnSpPr>
                <a:stCxn id="29" idx="7"/>
                <a:endCxn id="36" idx="1"/>
              </p:cNvCxnSpPr>
              <p:nvPr/>
            </p:nvCxnSpPr>
            <p:spPr>
              <a:xfrm>
                <a:off x="3128151" y="3356968"/>
                <a:ext cx="794138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>
                <a:off x="4116630" y="3356968"/>
                <a:ext cx="794138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>
                <a:off x="5063168" y="3356968"/>
                <a:ext cx="794138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>
                <a:off x="3129995" y="3504895"/>
                <a:ext cx="794138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/>
              <p:nvPr/>
            </p:nvCxnSpPr>
            <p:spPr>
              <a:xfrm>
                <a:off x="4116630" y="3504895"/>
                <a:ext cx="794138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>
                <a:off x="5103265" y="3504895"/>
                <a:ext cx="794138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Oval 35"/>
              <p:cNvSpPr/>
              <p:nvPr/>
            </p:nvSpPr>
            <p:spPr>
              <a:xfrm>
                <a:off x="3888945" y="3323624"/>
                <a:ext cx="227685" cy="22768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4875580" y="3323624"/>
                <a:ext cx="227685" cy="22768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5862215" y="3323624"/>
                <a:ext cx="227685" cy="22768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2978205" y="4339740"/>
              <a:ext cx="3156090" cy="227685"/>
              <a:chOff x="2933810" y="3323624"/>
              <a:chExt cx="3156090" cy="227685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2933810" y="3323624"/>
                <a:ext cx="227685" cy="22768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" name="Straight Arrow Connector 19"/>
              <p:cNvCxnSpPr>
                <a:stCxn id="19" idx="7"/>
                <a:endCxn id="26" idx="1"/>
              </p:cNvCxnSpPr>
              <p:nvPr/>
            </p:nvCxnSpPr>
            <p:spPr>
              <a:xfrm>
                <a:off x="3128151" y="3356968"/>
                <a:ext cx="794138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>
                <a:off x="4116630" y="3356968"/>
                <a:ext cx="794138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>
                <a:off x="5063168" y="3356968"/>
                <a:ext cx="794138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>
                <a:off x="3129995" y="3504895"/>
                <a:ext cx="794138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>
                <a:off x="4116630" y="3504895"/>
                <a:ext cx="794138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>
                <a:off x="5103265" y="3504895"/>
                <a:ext cx="794138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Oval 25"/>
              <p:cNvSpPr/>
              <p:nvPr/>
            </p:nvSpPr>
            <p:spPr>
              <a:xfrm>
                <a:off x="3888945" y="3323624"/>
                <a:ext cx="227685" cy="22768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4875580" y="3323624"/>
                <a:ext cx="227685" cy="22768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5862215" y="3323624"/>
                <a:ext cx="227685" cy="22768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" name="Oval 11"/>
            <p:cNvSpPr/>
            <p:nvPr/>
          </p:nvSpPr>
          <p:spPr>
            <a:xfrm>
              <a:off x="7607800" y="259415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996267" y="2493404"/>
              <a:ext cx="3547533" cy="808596"/>
            </a:xfrm>
            <a:custGeom>
              <a:avLst/>
              <a:gdLst>
                <a:gd name="connsiteX0" fmla="*/ 0 w 3547533"/>
                <a:gd name="connsiteY0" fmla="*/ 808596 h 808596"/>
                <a:gd name="connsiteX1" fmla="*/ 1430866 w 3547533"/>
                <a:gd name="connsiteY1" fmla="*/ 46596 h 808596"/>
                <a:gd name="connsiteX2" fmla="*/ 3547533 w 3547533"/>
                <a:gd name="connsiteY2" fmla="*/ 148196 h 808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47533" h="808596">
                  <a:moveTo>
                    <a:pt x="0" y="808596"/>
                  </a:moveTo>
                  <a:cubicBezTo>
                    <a:pt x="419805" y="482629"/>
                    <a:pt x="839611" y="156663"/>
                    <a:pt x="1430866" y="46596"/>
                  </a:cubicBezTo>
                  <a:cubicBezTo>
                    <a:pt x="2022121" y="-63471"/>
                    <a:pt x="2784827" y="42362"/>
                    <a:pt x="3547533" y="148196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020733" y="2758286"/>
              <a:ext cx="2565400" cy="509847"/>
            </a:xfrm>
            <a:custGeom>
              <a:avLst/>
              <a:gdLst>
                <a:gd name="connsiteX0" fmla="*/ 2565400 w 2565400"/>
                <a:gd name="connsiteY0" fmla="*/ 1847 h 509847"/>
                <a:gd name="connsiteX1" fmla="*/ 939800 w 2565400"/>
                <a:gd name="connsiteY1" fmla="*/ 78047 h 509847"/>
                <a:gd name="connsiteX2" fmla="*/ 0 w 2565400"/>
                <a:gd name="connsiteY2" fmla="*/ 509847 h 509847"/>
                <a:gd name="connsiteX3" fmla="*/ 0 w 2565400"/>
                <a:gd name="connsiteY3" fmla="*/ 509847 h 509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65400" h="509847">
                  <a:moveTo>
                    <a:pt x="2565400" y="1847"/>
                  </a:moveTo>
                  <a:cubicBezTo>
                    <a:pt x="1966383" y="-2387"/>
                    <a:pt x="1367367" y="-6620"/>
                    <a:pt x="939800" y="78047"/>
                  </a:cubicBezTo>
                  <a:cubicBezTo>
                    <a:pt x="512233" y="162714"/>
                    <a:pt x="0" y="509847"/>
                    <a:pt x="0" y="509847"/>
                  </a:cubicBezTo>
                  <a:lnTo>
                    <a:pt x="0" y="509847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4089400" y="2819400"/>
              <a:ext cx="3564467" cy="1481667"/>
            </a:xfrm>
            <a:custGeom>
              <a:avLst/>
              <a:gdLst>
                <a:gd name="connsiteX0" fmla="*/ 3564467 w 3564467"/>
                <a:gd name="connsiteY0" fmla="*/ 0 h 1481667"/>
                <a:gd name="connsiteX1" fmla="*/ 1921933 w 3564467"/>
                <a:gd name="connsiteY1" fmla="*/ 914400 h 1481667"/>
                <a:gd name="connsiteX2" fmla="*/ 423333 w 3564467"/>
                <a:gd name="connsiteY2" fmla="*/ 1092200 h 1481667"/>
                <a:gd name="connsiteX3" fmla="*/ 0 w 3564467"/>
                <a:gd name="connsiteY3" fmla="*/ 1481667 h 1481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64467" h="1481667">
                  <a:moveTo>
                    <a:pt x="3564467" y="0"/>
                  </a:moveTo>
                  <a:cubicBezTo>
                    <a:pt x="3004961" y="366183"/>
                    <a:pt x="2445455" y="732367"/>
                    <a:pt x="1921933" y="914400"/>
                  </a:cubicBezTo>
                  <a:cubicBezTo>
                    <a:pt x="1398411" y="1096433"/>
                    <a:pt x="743655" y="997656"/>
                    <a:pt x="423333" y="1092200"/>
                  </a:cubicBezTo>
                  <a:cubicBezTo>
                    <a:pt x="103011" y="1186744"/>
                    <a:pt x="51505" y="1334205"/>
                    <a:pt x="0" y="1481667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5080000" y="2853267"/>
              <a:ext cx="2675467" cy="1473200"/>
            </a:xfrm>
            <a:custGeom>
              <a:avLst/>
              <a:gdLst>
                <a:gd name="connsiteX0" fmla="*/ 0 w 2675467"/>
                <a:gd name="connsiteY0" fmla="*/ 1473200 h 1473200"/>
                <a:gd name="connsiteX1" fmla="*/ 397933 w 2675467"/>
                <a:gd name="connsiteY1" fmla="*/ 1210733 h 1473200"/>
                <a:gd name="connsiteX2" fmla="*/ 2040467 w 2675467"/>
                <a:gd name="connsiteY2" fmla="*/ 973666 h 1473200"/>
                <a:gd name="connsiteX3" fmla="*/ 2675467 w 2675467"/>
                <a:gd name="connsiteY3" fmla="*/ 0 h 147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5467" h="1473200">
                  <a:moveTo>
                    <a:pt x="0" y="1473200"/>
                  </a:moveTo>
                  <a:cubicBezTo>
                    <a:pt x="28927" y="1383594"/>
                    <a:pt x="57855" y="1293989"/>
                    <a:pt x="397933" y="1210733"/>
                  </a:cubicBezTo>
                  <a:cubicBezTo>
                    <a:pt x="738011" y="1127477"/>
                    <a:pt x="1660878" y="1175455"/>
                    <a:pt x="2040467" y="973666"/>
                  </a:cubicBezTo>
                  <a:cubicBezTo>
                    <a:pt x="2420056" y="771877"/>
                    <a:pt x="2547761" y="385938"/>
                    <a:pt x="2675467" y="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072467" y="2853267"/>
              <a:ext cx="4020223" cy="2497666"/>
            </a:xfrm>
            <a:custGeom>
              <a:avLst/>
              <a:gdLst>
                <a:gd name="connsiteX0" fmla="*/ 3759200 w 4020223"/>
                <a:gd name="connsiteY0" fmla="*/ 0 h 2497666"/>
                <a:gd name="connsiteX1" fmla="*/ 3826933 w 4020223"/>
                <a:gd name="connsiteY1" fmla="*/ 1761066 h 2497666"/>
                <a:gd name="connsiteX2" fmla="*/ 1600200 w 4020223"/>
                <a:gd name="connsiteY2" fmla="*/ 1955800 h 2497666"/>
                <a:gd name="connsiteX3" fmla="*/ 482600 w 4020223"/>
                <a:gd name="connsiteY3" fmla="*/ 1989666 h 2497666"/>
                <a:gd name="connsiteX4" fmla="*/ 0 w 4020223"/>
                <a:gd name="connsiteY4" fmla="*/ 2497666 h 2497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20223" h="2497666">
                  <a:moveTo>
                    <a:pt x="3759200" y="0"/>
                  </a:moveTo>
                  <a:cubicBezTo>
                    <a:pt x="3972983" y="717549"/>
                    <a:pt x="4186766" y="1435099"/>
                    <a:pt x="3826933" y="1761066"/>
                  </a:cubicBezTo>
                  <a:cubicBezTo>
                    <a:pt x="3467100" y="2087033"/>
                    <a:pt x="2157589" y="1917700"/>
                    <a:pt x="1600200" y="1955800"/>
                  </a:cubicBezTo>
                  <a:cubicBezTo>
                    <a:pt x="1042811" y="1993900"/>
                    <a:pt x="749300" y="1899355"/>
                    <a:pt x="482600" y="1989666"/>
                  </a:cubicBezTo>
                  <a:cubicBezTo>
                    <a:pt x="215900" y="2079977"/>
                    <a:pt x="107950" y="2288821"/>
                    <a:pt x="0" y="2497666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5080000" y="2768600"/>
              <a:ext cx="3523493" cy="2616200"/>
            </a:xfrm>
            <a:custGeom>
              <a:avLst/>
              <a:gdLst>
                <a:gd name="connsiteX0" fmla="*/ 2794000 w 3523493"/>
                <a:gd name="connsiteY0" fmla="*/ 0 h 2616200"/>
                <a:gd name="connsiteX1" fmla="*/ 3225800 w 3523493"/>
                <a:gd name="connsiteY1" fmla="*/ 584200 h 2616200"/>
                <a:gd name="connsiteX2" fmla="*/ 3505200 w 3523493"/>
                <a:gd name="connsiteY2" fmla="*/ 1854200 h 2616200"/>
                <a:gd name="connsiteX3" fmla="*/ 2700867 w 3523493"/>
                <a:gd name="connsiteY3" fmla="*/ 2345267 h 2616200"/>
                <a:gd name="connsiteX4" fmla="*/ 702733 w 3523493"/>
                <a:gd name="connsiteY4" fmla="*/ 2286000 h 2616200"/>
                <a:gd name="connsiteX5" fmla="*/ 0 w 3523493"/>
                <a:gd name="connsiteY5" fmla="*/ 2616200 h 261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23493" h="2616200">
                  <a:moveTo>
                    <a:pt x="2794000" y="0"/>
                  </a:moveTo>
                  <a:cubicBezTo>
                    <a:pt x="2950633" y="137583"/>
                    <a:pt x="3107267" y="275167"/>
                    <a:pt x="3225800" y="584200"/>
                  </a:cubicBezTo>
                  <a:cubicBezTo>
                    <a:pt x="3344333" y="893233"/>
                    <a:pt x="3592689" y="1560689"/>
                    <a:pt x="3505200" y="1854200"/>
                  </a:cubicBezTo>
                  <a:cubicBezTo>
                    <a:pt x="3417711" y="2147711"/>
                    <a:pt x="3167945" y="2273300"/>
                    <a:pt x="2700867" y="2345267"/>
                  </a:cubicBezTo>
                  <a:cubicBezTo>
                    <a:pt x="2233789" y="2417234"/>
                    <a:pt x="1152877" y="2240845"/>
                    <a:pt x="702733" y="2286000"/>
                  </a:cubicBezTo>
                  <a:cubicBezTo>
                    <a:pt x="252589" y="2331155"/>
                    <a:pt x="126294" y="2473677"/>
                    <a:pt x="0" y="261620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1036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 Hamiltonian Circuit to Hamiltonian Path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6712" y="1531625"/>
            <a:ext cx="81207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has a Hamiltonian Path </a:t>
            </a:r>
            <a:r>
              <a:rPr lang="en-US" sz="2800" dirty="0" err="1" smtClean="0"/>
              <a:t>iff</a:t>
            </a:r>
            <a:r>
              <a:rPr lang="en-US" sz="2800" dirty="0" smtClean="0"/>
              <a:t> G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has a Hamiltonian Circuit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2295150" y="3133887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460305" y="4263845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95150" y="4264455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129995" y="4264455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Cloud 9"/>
          <p:cNvSpPr/>
          <p:nvPr/>
        </p:nvSpPr>
        <p:spPr>
          <a:xfrm>
            <a:off x="625460" y="3960265"/>
            <a:ext cx="3642960" cy="180790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6" idx="3"/>
            <a:endCxn id="7" idx="7"/>
          </p:cNvCxnSpPr>
          <p:nvPr/>
        </p:nvCxnSpPr>
        <p:spPr>
          <a:xfrm flipH="1">
            <a:off x="1719427" y="3393009"/>
            <a:ext cx="620181" cy="915294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4"/>
            <a:endCxn id="8" idx="0"/>
          </p:cNvCxnSpPr>
          <p:nvPr/>
        </p:nvCxnSpPr>
        <p:spPr>
          <a:xfrm>
            <a:off x="2446940" y="3437467"/>
            <a:ext cx="0" cy="826988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5"/>
            <a:endCxn id="9" idx="1"/>
          </p:cNvCxnSpPr>
          <p:nvPr/>
        </p:nvCxnSpPr>
        <p:spPr>
          <a:xfrm>
            <a:off x="2554272" y="3393009"/>
            <a:ext cx="620181" cy="915904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938110" y="3125420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aseline="-2500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710425" y="4255378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545270" y="4255988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7380115" y="4255988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Cloud 20"/>
          <p:cNvSpPr/>
          <p:nvPr/>
        </p:nvSpPr>
        <p:spPr>
          <a:xfrm>
            <a:off x="4875580" y="3951798"/>
            <a:ext cx="3642960" cy="180790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stCxn id="17" idx="3"/>
            <a:endCxn id="18" idx="0"/>
          </p:cNvCxnSpPr>
          <p:nvPr/>
        </p:nvCxnSpPr>
        <p:spPr>
          <a:xfrm flipH="1">
            <a:off x="5862215" y="3384542"/>
            <a:ext cx="120353" cy="870836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7" idx="4"/>
            <a:endCxn id="19" idx="0"/>
          </p:cNvCxnSpPr>
          <p:nvPr/>
        </p:nvCxnSpPr>
        <p:spPr>
          <a:xfrm>
            <a:off x="6089900" y="3429000"/>
            <a:ext cx="607160" cy="826988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7" idx="5"/>
            <a:endCxn id="20" idx="1"/>
          </p:cNvCxnSpPr>
          <p:nvPr/>
        </p:nvCxnSpPr>
        <p:spPr>
          <a:xfrm>
            <a:off x="6197232" y="3384542"/>
            <a:ext cx="1227341" cy="915904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7152430" y="3125420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38110" y="3121223"/>
            <a:ext cx="455370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</a:t>
            </a:r>
            <a:r>
              <a:rPr lang="en-US" sz="1400" baseline="-25000" dirty="0" smtClean="0"/>
              <a:t>1</a:t>
            </a:r>
            <a:endParaRPr lang="en-US" sz="1400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7152430" y="3121223"/>
            <a:ext cx="4553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</a:t>
            </a:r>
            <a:r>
              <a:rPr lang="en-US" sz="1400" baseline="-25000" dirty="0"/>
              <a:t>2</a:t>
            </a:r>
          </a:p>
        </p:txBody>
      </p:sp>
      <p:cxnSp>
        <p:nvCxnSpPr>
          <p:cNvPr id="29" name="Straight Connector 28"/>
          <p:cNvCxnSpPr>
            <a:stCxn id="25" idx="5"/>
            <a:endCxn id="20" idx="0"/>
          </p:cNvCxnSpPr>
          <p:nvPr/>
        </p:nvCxnSpPr>
        <p:spPr>
          <a:xfrm>
            <a:off x="7411552" y="3384542"/>
            <a:ext cx="120353" cy="871446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9" idx="0"/>
            <a:endCxn id="25" idx="4"/>
          </p:cNvCxnSpPr>
          <p:nvPr/>
        </p:nvCxnSpPr>
        <p:spPr>
          <a:xfrm flipV="1">
            <a:off x="6697060" y="3429000"/>
            <a:ext cx="607160" cy="826988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8" idx="7"/>
            <a:endCxn id="25" idx="3"/>
          </p:cNvCxnSpPr>
          <p:nvPr/>
        </p:nvCxnSpPr>
        <p:spPr>
          <a:xfrm flipV="1">
            <a:off x="5969547" y="3384542"/>
            <a:ext cx="1227341" cy="915294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5179160" y="2518260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7911380" y="2518260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1" name="Straight Connector 40"/>
          <p:cNvCxnSpPr>
            <a:stCxn id="39" idx="5"/>
            <a:endCxn id="17" idx="1"/>
          </p:cNvCxnSpPr>
          <p:nvPr/>
        </p:nvCxnSpPr>
        <p:spPr>
          <a:xfrm>
            <a:off x="5438282" y="2777382"/>
            <a:ext cx="544286" cy="392496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40" idx="3"/>
          </p:cNvCxnSpPr>
          <p:nvPr/>
        </p:nvCxnSpPr>
        <p:spPr>
          <a:xfrm flipV="1">
            <a:off x="7424573" y="2777382"/>
            <a:ext cx="531265" cy="410912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82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Line 33" hidden="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2825750" y="3884613"/>
            <a:ext cx="1214438" cy="2124075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39" name="Line 34" hidden="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2901950" y="4870450"/>
            <a:ext cx="2276475" cy="1138238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Traveling Salesman Problem</a:t>
            </a:r>
          </a:p>
        </p:txBody>
      </p:sp>
      <p:sp>
        <p:nvSpPr>
          <p:cNvPr id="9114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Given a complete graph with edge weights, determine the shortest tour that includes all of the vertices (visit each vertex exactly once, and get back to the starting point)</a:t>
            </a:r>
          </a:p>
        </p:txBody>
      </p:sp>
      <p:sp>
        <p:nvSpPr>
          <p:cNvPr id="91142" name="Oval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674938" y="60086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3" name="Oval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040188" y="3656013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4" name="Oval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254625" y="4795838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5" name="Oval 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344988" y="62372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6" name="Oval 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71725" y="4264025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7" name="Line 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598738" y="3808413"/>
            <a:ext cx="1441450" cy="531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8" name="Line 1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522538" y="4491038"/>
            <a:ext cx="228600" cy="151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9" name="Line 1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901950" y="6161088"/>
            <a:ext cx="144303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0" name="Line 1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192588" y="3884613"/>
            <a:ext cx="1062037" cy="911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1" name="Line 1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4572000" y="5022850"/>
            <a:ext cx="758825" cy="121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2" name="Line 1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598738" y="4414838"/>
            <a:ext cx="2655887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3" name="Line 15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598738" y="4491038"/>
            <a:ext cx="1746250" cy="174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4" name="Line 16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116388" y="3884613"/>
            <a:ext cx="303212" cy="2352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5" name="Line 17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901950" y="3884613"/>
            <a:ext cx="1214438" cy="2124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6" name="Line 18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901950" y="4946650"/>
            <a:ext cx="235267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7" name="Text Box 19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357563" y="5326063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91158" name="Text Box 20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192588" y="4870450"/>
            <a:ext cx="37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91159" name="Text Box 21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889375" y="5249863"/>
            <a:ext cx="379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91160" name="Text Box 22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81363" y="4719638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91161" name="Text Box 23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978150" y="3808413"/>
            <a:ext cx="379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3</a:t>
            </a:r>
          </a:p>
        </p:txBody>
      </p:sp>
      <p:sp>
        <p:nvSpPr>
          <p:cNvPr id="91162" name="Text Box 2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371725" y="5099050"/>
            <a:ext cx="379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5</a:t>
            </a:r>
          </a:p>
        </p:txBody>
      </p:sp>
      <p:sp>
        <p:nvSpPr>
          <p:cNvPr id="91163" name="Text Box 2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357563" y="6161088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91164" name="Text Box 26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813175" y="4340225"/>
            <a:ext cx="379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91165" name="Text Box 27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799013" y="4187825"/>
            <a:ext cx="37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91166" name="Text Box 28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875213" y="5554663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91167" name="Text Box 29" hidden="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165850" y="0"/>
            <a:ext cx="2978150" cy="346075"/>
          </a:xfrm>
          <a:prstGeom prst="rect">
            <a:avLst/>
          </a:prstGeom>
          <a:solidFill>
            <a:srgbClr val="FFFF99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Minimum cost tour highlighted</a:t>
            </a:r>
          </a:p>
        </p:txBody>
      </p:sp>
      <p:sp>
        <p:nvSpPr>
          <p:cNvPr id="91168" name="Line 30" hidden="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495800" y="5022850"/>
            <a:ext cx="758825" cy="1214438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69" name="Line 31" hidden="1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2598738" y="4414838"/>
            <a:ext cx="1820862" cy="1822450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0" name="Line 32" hidden="1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2598738" y="3884613"/>
            <a:ext cx="1441450" cy="530225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1" name="Text Box 37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298715" y="6251575"/>
            <a:ext cx="3243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dirty="0"/>
              <a:t>Find the minimum cost tour</a:t>
            </a:r>
          </a:p>
        </p:txBody>
      </p:sp>
    </p:spTree>
    <p:extLst>
      <p:ext uri="{BB962C8B-B14F-4D97-AF65-F5344CB8AC3E}">
        <p14:creationId xmlns:p14="http://schemas.microsoft.com/office/powerpoint/2010/main" val="121604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10476</TotalTime>
  <Words>1182</Words>
  <Application>Microsoft Office PowerPoint</Application>
  <PresentationFormat>On-screen Show (4:3)</PresentationFormat>
  <Paragraphs>276</Paragraphs>
  <Slides>34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ＭＳ Ｐゴシック</vt:lpstr>
      <vt:lpstr>Arial</vt:lpstr>
      <vt:lpstr>Calibri</vt:lpstr>
      <vt:lpstr>Symbol</vt:lpstr>
      <vt:lpstr>Times New Roman</vt:lpstr>
      <vt:lpstr>1_Default Design</vt:lpstr>
      <vt:lpstr>Equation</vt:lpstr>
      <vt:lpstr>CSE 417 Algorithms and Complexity</vt:lpstr>
      <vt:lpstr>Announcements</vt:lpstr>
      <vt:lpstr>Populating the NP-Completeness Universe</vt:lpstr>
      <vt:lpstr>NP-Completeness Proofs</vt:lpstr>
      <vt:lpstr>Satisfiability</vt:lpstr>
      <vt:lpstr>Hamiltonian Circuit Problem</vt:lpstr>
      <vt:lpstr>Thm: Hamiltonian Circuit is NP Complete</vt:lpstr>
      <vt:lpstr>Reduce Hamiltonian Circuit to Hamiltonian Path</vt:lpstr>
      <vt:lpstr>Traveling Salesman Problem</vt:lpstr>
      <vt:lpstr>Thm:  HC &lt;P TSP</vt:lpstr>
      <vt:lpstr>Matching</vt:lpstr>
      <vt:lpstr>Graph Coloring</vt:lpstr>
      <vt:lpstr>Number Problems</vt:lpstr>
      <vt:lpstr>Integer Linear Programming</vt:lpstr>
      <vt:lpstr>Coping with NP-Completeness</vt:lpstr>
      <vt:lpstr>Multiprocessor Scheduling</vt:lpstr>
      <vt:lpstr>Highest level first is 2-Optimal</vt:lpstr>
      <vt:lpstr>Christofides TSP Algorithm</vt:lpstr>
      <vt:lpstr>Christofides Algorithm</vt:lpstr>
      <vt:lpstr>Bin Packing</vt:lpstr>
      <vt:lpstr>First Fit Packing</vt:lpstr>
      <vt:lpstr>Branch and Bound</vt:lpstr>
      <vt:lpstr>Branch and Bound for TSP</vt:lpstr>
      <vt:lpstr>Local Optimization</vt:lpstr>
      <vt:lpstr>What we don’t know</vt:lpstr>
      <vt:lpstr>If P != NP, is there anything in between</vt:lpstr>
      <vt:lpstr>Complexity Theory</vt:lpstr>
      <vt:lpstr>Time complexity</vt:lpstr>
      <vt:lpstr>Space Complexity</vt:lpstr>
      <vt:lpstr>So what is beyond NP?</vt:lpstr>
      <vt:lpstr>NP vs. Co-NP</vt:lpstr>
      <vt:lpstr>Problems beyond NP</vt:lpstr>
      <vt:lpstr>Polynomial Hierarchy</vt:lpstr>
      <vt:lpstr>Polynomial Space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129</cp:revision>
  <dcterms:created xsi:type="dcterms:W3CDTF">1601-01-01T00:00:00Z</dcterms:created>
  <dcterms:modified xsi:type="dcterms:W3CDTF">2020-12-11T19:38:56Z</dcterms:modified>
</cp:coreProperties>
</file>