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notesSlides/notesSlide6.xml" ContentType="application/vnd.openxmlformats-officedocument.presentationml.notesSlide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9"/>
  </p:notesMasterIdLst>
  <p:handoutMasterIdLst>
    <p:handoutMasterId r:id="rId30"/>
  </p:handoutMasterIdLst>
  <p:sldIdLst>
    <p:sldId id="256" r:id="rId2"/>
    <p:sldId id="445" r:id="rId3"/>
    <p:sldId id="528" r:id="rId4"/>
    <p:sldId id="529" r:id="rId5"/>
    <p:sldId id="530" r:id="rId6"/>
    <p:sldId id="552" r:id="rId7"/>
    <p:sldId id="531" r:id="rId8"/>
    <p:sldId id="532" r:id="rId9"/>
    <p:sldId id="533" r:id="rId10"/>
    <p:sldId id="534" r:id="rId11"/>
    <p:sldId id="535" r:id="rId12"/>
    <p:sldId id="536" r:id="rId13"/>
    <p:sldId id="537" r:id="rId14"/>
    <p:sldId id="538" r:id="rId15"/>
    <p:sldId id="539" r:id="rId16"/>
    <p:sldId id="540" r:id="rId17"/>
    <p:sldId id="541" r:id="rId18"/>
    <p:sldId id="542" r:id="rId19"/>
    <p:sldId id="543" r:id="rId20"/>
    <p:sldId id="544" r:id="rId21"/>
    <p:sldId id="545" r:id="rId22"/>
    <p:sldId id="546" r:id="rId23"/>
    <p:sldId id="547" r:id="rId24"/>
    <p:sldId id="548" r:id="rId25"/>
    <p:sldId id="549" r:id="rId26"/>
    <p:sldId id="550" r:id="rId27"/>
    <p:sldId id="551" r:id="rId28"/>
  </p:sldIdLst>
  <p:sldSz cx="9144000" cy="6858000" type="screen4x3"/>
  <p:notesSz cx="7315200" cy="9601200"/>
  <p:custDataLst>
    <p:tags r:id="rId3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CC9900"/>
    <a:srgbClr val="FF0066"/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CA6354-4166-4290-A9B7-E69EA2EBED7D}" v="1" dt="2019-11-21T06:19:47.4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43" autoAdjust="0"/>
    <p:restoredTop sz="94660"/>
  </p:normalViewPr>
  <p:slideViewPr>
    <p:cSldViewPr>
      <p:cViewPr varScale="1">
        <p:scale>
          <a:sx n="106" d="100"/>
          <a:sy n="106" d="100"/>
        </p:scale>
        <p:origin x="10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5895" cy="7589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3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52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6ECA6354-4166-4290-A9B7-E69EA2EBED7D}"/>
    <pc:docChg chg="modSld">
      <pc:chgData name="Richard Anderson" userId="4654cc452026b74c" providerId="LiveId" clId="{6ECA6354-4166-4290-A9B7-E69EA2EBED7D}" dt="2019-11-21T06:17:48.687" v="20" actId="20577"/>
      <pc:docMkLst>
        <pc:docMk/>
      </pc:docMkLst>
      <pc:sldChg chg="modSp">
        <pc:chgData name="Richard Anderson" userId="4654cc452026b74c" providerId="LiveId" clId="{6ECA6354-4166-4290-A9B7-E69EA2EBED7D}" dt="2019-11-21T06:17:48.687" v="20" actId="20577"/>
        <pc:sldMkLst>
          <pc:docMk/>
          <pc:sldMk cId="0" sldId="256"/>
        </pc:sldMkLst>
        <pc:spChg chg="mod">
          <ac:chgData name="Richard Anderson" userId="4654cc452026b74c" providerId="LiveId" clId="{6ECA6354-4166-4290-A9B7-E69EA2EBED7D}" dt="2019-11-21T06:17:48.687" v="20" actId="20577"/>
          <ac:spMkLst>
            <pc:docMk/>
            <pc:sldMk cId="0" sldId="256"/>
            <ac:spMk id="2051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17.wmf"/><Relationship Id="rId2" Type="http://schemas.openxmlformats.org/officeDocument/2006/relationships/image" Target="../media/image18.wmf"/><Relationship Id="rId1" Type="http://schemas.openxmlformats.org/officeDocument/2006/relationships/image" Target="../media/image16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3B73537A-BE46-4875-816D-7E3C979B8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61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5B2ED40-FBB4-4059-8729-C340CDE56775}" type="datetimeFigureOut">
              <a:rPr lang="en-US"/>
              <a:pPr>
                <a:defRPr/>
              </a:pPr>
              <a:t>12/9/2020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7820811-B9BD-4E85-A266-696F0EC7A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898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A60BB59-92F0-4EDF-9225-43871F7DB004}" type="slidenum">
              <a:rPr lang="en-US" sz="1200" smtClean="0">
                <a:solidFill>
                  <a:srgbClr val="000000"/>
                </a:solidFill>
              </a:rPr>
              <a:pPr eaLnBrk="1" hangingPunct="1"/>
              <a:t>7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Any logical formula can be expressed in CNF.</a:t>
            </a:r>
          </a:p>
          <a:p>
            <a:endParaRPr lang="en-US" smtClean="0"/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40702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BCDA53E-D2FC-4C23-A9D6-8CD3F50265C2}" type="slidenum">
              <a:rPr lang="en-US" sz="1200" smtClean="0">
                <a:solidFill>
                  <a:srgbClr val="000000"/>
                </a:solidFill>
              </a:rPr>
              <a:pPr eaLnBrk="1" hangingPunct="1"/>
              <a:t>8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19398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4F9FDA9-D0EB-4012-87CA-8C2A2B715E63}" type="slidenum">
              <a:rPr lang="en-US" sz="1200" smtClean="0"/>
              <a:pPr eaLnBrk="1" hangingPunct="1"/>
              <a:t>9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4098156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B06C22E-718F-49D5-8CD9-73399997FAF3}" type="slidenum">
              <a:rPr lang="en-US" sz="1200" smtClean="0">
                <a:solidFill>
                  <a:srgbClr val="000000"/>
                </a:solidFill>
              </a:rPr>
              <a:pPr eaLnBrk="1" hangingPunct="1"/>
              <a:t>10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2475"/>
            <a:ext cx="5365750" cy="4318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339490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4247840-8CF6-4D24-ADF0-FD0AF3BE4667}" type="slidenum">
              <a:rPr lang="en-US" sz="1200" smtClean="0">
                <a:solidFill>
                  <a:srgbClr val="000000"/>
                </a:solidFill>
              </a:rPr>
              <a:pPr eaLnBrk="1" hangingPunct="1"/>
              <a:t>11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2475"/>
            <a:ext cx="5365750" cy="4318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006587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843E396-127A-40C3-9314-18C36C3A4FF1}" type="slidenum">
              <a:rPr lang="en-US" sz="1200" smtClean="0"/>
              <a:pPr eaLnBrk="1" hangingPunct="1"/>
              <a:t>12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3467214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D86B5-AD6F-4711-995B-7084C1EF1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3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66F18-5A31-4D7E-8C0F-12CD844CF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44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F152-5B35-4E4A-B6C8-EC436DF50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4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2D15E-EDBE-4100-ACA1-325B941D4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96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533E3-04A8-47E4-B182-1D1DD8170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93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29630-65E6-4824-A284-DCE508D38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55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B76A6-694C-4A13-B688-4D1236E0A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85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017CC-BEDF-43D7-9C9C-DF9AA144C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8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9607D-C91A-439A-A81D-F6D7AB29D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9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3FBE9-DD93-47EA-ADA5-CBC882E56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7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DAC93-641E-4315-B17F-E052EF466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5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6866F86-0F09-45A1-9712-295893CE9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image" Target="../media/image4.jpeg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image" Target="../media/image3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image" Target="../media/image2.jpeg"/><Relationship Id="rId5" Type="http://schemas.openxmlformats.org/officeDocument/2006/relationships/tags" Target="../tags/tag6.xml"/><Relationship Id="rId10" Type="http://schemas.openxmlformats.org/officeDocument/2006/relationships/image" Target="../media/image1.jpeg"/><Relationship Id="rId4" Type="http://schemas.openxmlformats.org/officeDocument/2006/relationships/tags" Target="../tags/tag5.xml"/><Relationship Id="rId9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20.wmf"/><Relationship Id="rId18" Type="http://schemas.openxmlformats.org/officeDocument/2006/relationships/oleObject" Target="../embeddings/oleObject18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23.png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14.bin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1.wmf"/><Relationship Id="rId20" Type="http://schemas.openxmlformats.org/officeDocument/2006/relationships/oleObject" Target="../embeddings/oleObject19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5" Type="http://schemas.openxmlformats.org/officeDocument/2006/relationships/oleObject" Target="../embeddings/oleObject16.bin"/><Relationship Id="rId10" Type="http://schemas.openxmlformats.org/officeDocument/2006/relationships/oleObject" Target="../embeddings/oleObject13.bin"/><Relationship Id="rId19" Type="http://schemas.openxmlformats.org/officeDocument/2006/relationships/image" Target="../media/image22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15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oleObject" Target="../embeddings/oleObject25.bin"/><Relationship Id="rId18" Type="http://schemas.openxmlformats.org/officeDocument/2006/relationships/oleObject" Target="../embeddings/oleObject28.bin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23.png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24.bin"/><Relationship Id="rId1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7.bin"/><Relationship Id="rId20" Type="http://schemas.openxmlformats.org/officeDocument/2006/relationships/image" Target="../media/image17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0.wmf"/><Relationship Id="rId5" Type="http://schemas.openxmlformats.org/officeDocument/2006/relationships/image" Target="../media/image16.wmf"/><Relationship Id="rId15" Type="http://schemas.openxmlformats.org/officeDocument/2006/relationships/oleObject" Target="../embeddings/oleObject26.bin"/><Relationship Id="rId10" Type="http://schemas.openxmlformats.org/officeDocument/2006/relationships/oleObject" Target="../embeddings/oleObject23.bin"/><Relationship Id="rId19" Type="http://schemas.openxmlformats.org/officeDocument/2006/relationships/oleObject" Target="../embeddings/oleObject29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19.wmf"/><Relationship Id="rId14" Type="http://schemas.openxmlformats.org/officeDocument/2006/relationships/image" Target="../media/image21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44.xml"/><Relationship Id="rId13" Type="http://schemas.openxmlformats.org/officeDocument/2006/relationships/tags" Target="../tags/tag49.xml"/><Relationship Id="rId18" Type="http://schemas.openxmlformats.org/officeDocument/2006/relationships/tags" Target="../tags/tag54.xml"/><Relationship Id="rId3" Type="http://schemas.openxmlformats.org/officeDocument/2006/relationships/tags" Target="../tags/tag39.xml"/><Relationship Id="rId21" Type="http://schemas.openxmlformats.org/officeDocument/2006/relationships/notesSlide" Target="../notesSlides/notesSlide6.xml"/><Relationship Id="rId7" Type="http://schemas.openxmlformats.org/officeDocument/2006/relationships/tags" Target="../tags/tag43.xml"/><Relationship Id="rId12" Type="http://schemas.openxmlformats.org/officeDocument/2006/relationships/tags" Target="../tags/tag48.xml"/><Relationship Id="rId17" Type="http://schemas.openxmlformats.org/officeDocument/2006/relationships/tags" Target="../tags/tag53.xml"/><Relationship Id="rId2" Type="http://schemas.openxmlformats.org/officeDocument/2006/relationships/tags" Target="../tags/tag38.xml"/><Relationship Id="rId16" Type="http://schemas.openxmlformats.org/officeDocument/2006/relationships/tags" Target="../tags/tag52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37.xml"/><Relationship Id="rId6" Type="http://schemas.openxmlformats.org/officeDocument/2006/relationships/tags" Target="../tags/tag42.xml"/><Relationship Id="rId11" Type="http://schemas.openxmlformats.org/officeDocument/2006/relationships/tags" Target="../tags/tag47.xml"/><Relationship Id="rId5" Type="http://schemas.openxmlformats.org/officeDocument/2006/relationships/tags" Target="../tags/tag41.xml"/><Relationship Id="rId15" Type="http://schemas.openxmlformats.org/officeDocument/2006/relationships/tags" Target="../tags/tag51.xml"/><Relationship Id="rId10" Type="http://schemas.openxmlformats.org/officeDocument/2006/relationships/tags" Target="../tags/tag46.xml"/><Relationship Id="rId19" Type="http://schemas.openxmlformats.org/officeDocument/2006/relationships/tags" Target="../tags/tag55.xml"/><Relationship Id="rId4" Type="http://schemas.openxmlformats.org/officeDocument/2006/relationships/tags" Target="../tags/tag40.xml"/><Relationship Id="rId9" Type="http://schemas.openxmlformats.org/officeDocument/2006/relationships/tags" Target="../tags/tag45.xml"/><Relationship Id="rId14" Type="http://schemas.openxmlformats.org/officeDocument/2006/relationships/tags" Target="../tags/tag5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7.xml"/><Relationship Id="rId1" Type="http://schemas.openxmlformats.org/officeDocument/2006/relationships/tags" Target="../tags/tag56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tags" Target="../tags/tag70.xml"/><Relationship Id="rId18" Type="http://schemas.openxmlformats.org/officeDocument/2006/relationships/tags" Target="../tags/tag75.xml"/><Relationship Id="rId26" Type="http://schemas.openxmlformats.org/officeDocument/2006/relationships/tags" Target="../tags/tag83.xml"/><Relationship Id="rId39" Type="http://schemas.openxmlformats.org/officeDocument/2006/relationships/slideLayout" Target="../slideLayouts/slideLayout2.xml"/><Relationship Id="rId21" Type="http://schemas.openxmlformats.org/officeDocument/2006/relationships/tags" Target="../tags/tag78.xml"/><Relationship Id="rId34" Type="http://schemas.openxmlformats.org/officeDocument/2006/relationships/tags" Target="../tags/tag91.xml"/><Relationship Id="rId7" Type="http://schemas.openxmlformats.org/officeDocument/2006/relationships/tags" Target="../tags/tag64.xml"/><Relationship Id="rId12" Type="http://schemas.openxmlformats.org/officeDocument/2006/relationships/tags" Target="../tags/tag69.xml"/><Relationship Id="rId17" Type="http://schemas.openxmlformats.org/officeDocument/2006/relationships/tags" Target="../tags/tag74.xml"/><Relationship Id="rId25" Type="http://schemas.openxmlformats.org/officeDocument/2006/relationships/tags" Target="../tags/tag82.xml"/><Relationship Id="rId33" Type="http://schemas.openxmlformats.org/officeDocument/2006/relationships/tags" Target="../tags/tag90.xml"/><Relationship Id="rId38" Type="http://schemas.openxmlformats.org/officeDocument/2006/relationships/tags" Target="../tags/tag95.xml"/><Relationship Id="rId2" Type="http://schemas.openxmlformats.org/officeDocument/2006/relationships/tags" Target="../tags/tag59.xml"/><Relationship Id="rId16" Type="http://schemas.openxmlformats.org/officeDocument/2006/relationships/tags" Target="../tags/tag73.xml"/><Relationship Id="rId20" Type="http://schemas.openxmlformats.org/officeDocument/2006/relationships/tags" Target="../tags/tag77.xml"/><Relationship Id="rId29" Type="http://schemas.openxmlformats.org/officeDocument/2006/relationships/tags" Target="../tags/tag86.xml"/><Relationship Id="rId1" Type="http://schemas.openxmlformats.org/officeDocument/2006/relationships/tags" Target="../tags/tag58.xml"/><Relationship Id="rId6" Type="http://schemas.openxmlformats.org/officeDocument/2006/relationships/tags" Target="../tags/tag63.xml"/><Relationship Id="rId11" Type="http://schemas.openxmlformats.org/officeDocument/2006/relationships/tags" Target="../tags/tag68.xml"/><Relationship Id="rId24" Type="http://schemas.openxmlformats.org/officeDocument/2006/relationships/tags" Target="../tags/tag81.xml"/><Relationship Id="rId32" Type="http://schemas.openxmlformats.org/officeDocument/2006/relationships/tags" Target="../tags/tag89.xml"/><Relationship Id="rId37" Type="http://schemas.openxmlformats.org/officeDocument/2006/relationships/tags" Target="../tags/tag94.xml"/><Relationship Id="rId5" Type="http://schemas.openxmlformats.org/officeDocument/2006/relationships/tags" Target="../tags/tag62.xml"/><Relationship Id="rId15" Type="http://schemas.openxmlformats.org/officeDocument/2006/relationships/tags" Target="../tags/tag72.xml"/><Relationship Id="rId23" Type="http://schemas.openxmlformats.org/officeDocument/2006/relationships/tags" Target="../tags/tag80.xml"/><Relationship Id="rId28" Type="http://schemas.openxmlformats.org/officeDocument/2006/relationships/tags" Target="../tags/tag85.xml"/><Relationship Id="rId36" Type="http://schemas.openxmlformats.org/officeDocument/2006/relationships/tags" Target="../tags/tag93.xml"/><Relationship Id="rId10" Type="http://schemas.openxmlformats.org/officeDocument/2006/relationships/tags" Target="../tags/tag67.xml"/><Relationship Id="rId19" Type="http://schemas.openxmlformats.org/officeDocument/2006/relationships/tags" Target="../tags/tag76.xml"/><Relationship Id="rId31" Type="http://schemas.openxmlformats.org/officeDocument/2006/relationships/tags" Target="../tags/tag88.xml"/><Relationship Id="rId4" Type="http://schemas.openxmlformats.org/officeDocument/2006/relationships/tags" Target="../tags/tag61.xml"/><Relationship Id="rId9" Type="http://schemas.openxmlformats.org/officeDocument/2006/relationships/tags" Target="../tags/tag66.xml"/><Relationship Id="rId14" Type="http://schemas.openxmlformats.org/officeDocument/2006/relationships/tags" Target="../tags/tag71.xml"/><Relationship Id="rId22" Type="http://schemas.openxmlformats.org/officeDocument/2006/relationships/tags" Target="../tags/tag79.xml"/><Relationship Id="rId27" Type="http://schemas.openxmlformats.org/officeDocument/2006/relationships/tags" Target="../tags/tag84.xml"/><Relationship Id="rId30" Type="http://schemas.openxmlformats.org/officeDocument/2006/relationships/tags" Target="../tags/tag87.xml"/><Relationship Id="rId35" Type="http://schemas.openxmlformats.org/officeDocument/2006/relationships/tags" Target="../tags/tag92.xml"/><Relationship Id="rId8" Type="http://schemas.openxmlformats.org/officeDocument/2006/relationships/tags" Target="../tags/tag65.xml"/><Relationship Id="rId3" Type="http://schemas.openxmlformats.org/officeDocument/2006/relationships/tags" Target="../tags/tag60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03.xml"/><Relationship Id="rId13" Type="http://schemas.openxmlformats.org/officeDocument/2006/relationships/tags" Target="../tags/tag108.xml"/><Relationship Id="rId18" Type="http://schemas.openxmlformats.org/officeDocument/2006/relationships/tags" Target="../tags/tag113.xml"/><Relationship Id="rId3" Type="http://schemas.openxmlformats.org/officeDocument/2006/relationships/tags" Target="../tags/tag98.xml"/><Relationship Id="rId21" Type="http://schemas.openxmlformats.org/officeDocument/2006/relationships/tags" Target="../tags/tag116.xml"/><Relationship Id="rId7" Type="http://schemas.openxmlformats.org/officeDocument/2006/relationships/tags" Target="../tags/tag102.xml"/><Relationship Id="rId12" Type="http://schemas.openxmlformats.org/officeDocument/2006/relationships/tags" Target="../tags/tag107.xml"/><Relationship Id="rId17" Type="http://schemas.openxmlformats.org/officeDocument/2006/relationships/tags" Target="../tags/tag112.xml"/><Relationship Id="rId2" Type="http://schemas.openxmlformats.org/officeDocument/2006/relationships/tags" Target="../tags/tag97.xml"/><Relationship Id="rId16" Type="http://schemas.openxmlformats.org/officeDocument/2006/relationships/tags" Target="../tags/tag111.xml"/><Relationship Id="rId20" Type="http://schemas.openxmlformats.org/officeDocument/2006/relationships/tags" Target="../tags/tag115.xml"/><Relationship Id="rId1" Type="http://schemas.openxmlformats.org/officeDocument/2006/relationships/tags" Target="../tags/tag96.xml"/><Relationship Id="rId6" Type="http://schemas.openxmlformats.org/officeDocument/2006/relationships/tags" Target="../tags/tag101.xml"/><Relationship Id="rId11" Type="http://schemas.openxmlformats.org/officeDocument/2006/relationships/tags" Target="../tags/tag106.xml"/><Relationship Id="rId5" Type="http://schemas.openxmlformats.org/officeDocument/2006/relationships/tags" Target="../tags/tag100.xml"/><Relationship Id="rId15" Type="http://schemas.openxmlformats.org/officeDocument/2006/relationships/tags" Target="../tags/tag110.xml"/><Relationship Id="rId10" Type="http://schemas.openxmlformats.org/officeDocument/2006/relationships/tags" Target="../tags/tag105.xml"/><Relationship Id="rId19" Type="http://schemas.openxmlformats.org/officeDocument/2006/relationships/tags" Target="../tags/tag114.xml"/><Relationship Id="rId4" Type="http://schemas.openxmlformats.org/officeDocument/2006/relationships/tags" Target="../tags/tag99.xml"/><Relationship Id="rId9" Type="http://schemas.openxmlformats.org/officeDocument/2006/relationships/tags" Target="../tags/tag104.xml"/><Relationship Id="rId14" Type="http://schemas.openxmlformats.org/officeDocument/2006/relationships/tags" Target="../tags/tag109.xml"/><Relationship Id="rId2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124.xml"/><Relationship Id="rId13" Type="http://schemas.openxmlformats.org/officeDocument/2006/relationships/tags" Target="../tags/tag129.xml"/><Relationship Id="rId18" Type="http://schemas.openxmlformats.org/officeDocument/2006/relationships/tags" Target="../tags/tag134.xml"/><Relationship Id="rId26" Type="http://schemas.openxmlformats.org/officeDocument/2006/relationships/tags" Target="../tags/tag142.xml"/><Relationship Id="rId3" Type="http://schemas.openxmlformats.org/officeDocument/2006/relationships/tags" Target="../tags/tag119.xml"/><Relationship Id="rId21" Type="http://schemas.openxmlformats.org/officeDocument/2006/relationships/tags" Target="../tags/tag137.xml"/><Relationship Id="rId7" Type="http://schemas.openxmlformats.org/officeDocument/2006/relationships/tags" Target="../tags/tag123.xml"/><Relationship Id="rId12" Type="http://schemas.openxmlformats.org/officeDocument/2006/relationships/tags" Target="../tags/tag128.xml"/><Relationship Id="rId17" Type="http://schemas.openxmlformats.org/officeDocument/2006/relationships/tags" Target="../tags/tag133.xml"/><Relationship Id="rId25" Type="http://schemas.openxmlformats.org/officeDocument/2006/relationships/tags" Target="../tags/tag141.xml"/><Relationship Id="rId2" Type="http://schemas.openxmlformats.org/officeDocument/2006/relationships/tags" Target="../tags/tag118.xml"/><Relationship Id="rId16" Type="http://schemas.openxmlformats.org/officeDocument/2006/relationships/tags" Target="../tags/tag132.xml"/><Relationship Id="rId20" Type="http://schemas.openxmlformats.org/officeDocument/2006/relationships/tags" Target="../tags/tag136.xml"/><Relationship Id="rId1" Type="http://schemas.openxmlformats.org/officeDocument/2006/relationships/tags" Target="../tags/tag117.xml"/><Relationship Id="rId6" Type="http://schemas.openxmlformats.org/officeDocument/2006/relationships/tags" Target="../tags/tag122.xml"/><Relationship Id="rId11" Type="http://schemas.openxmlformats.org/officeDocument/2006/relationships/tags" Target="../tags/tag127.xml"/><Relationship Id="rId24" Type="http://schemas.openxmlformats.org/officeDocument/2006/relationships/tags" Target="../tags/tag140.xml"/><Relationship Id="rId5" Type="http://schemas.openxmlformats.org/officeDocument/2006/relationships/tags" Target="../tags/tag121.xml"/><Relationship Id="rId15" Type="http://schemas.openxmlformats.org/officeDocument/2006/relationships/tags" Target="../tags/tag131.xml"/><Relationship Id="rId23" Type="http://schemas.openxmlformats.org/officeDocument/2006/relationships/tags" Target="../tags/tag139.xml"/><Relationship Id="rId10" Type="http://schemas.openxmlformats.org/officeDocument/2006/relationships/tags" Target="../tags/tag126.xml"/><Relationship Id="rId19" Type="http://schemas.openxmlformats.org/officeDocument/2006/relationships/tags" Target="../tags/tag135.xml"/><Relationship Id="rId4" Type="http://schemas.openxmlformats.org/officeDocument/2006/relationships/tags" Target="../tags/tag120.xml"/><Relationship Id="rId9" Type="http://schemas.openxmlformats.org/officeDocument/2006/relationships/tags" Target="../tags/tag125.xml"/><Relationship Id="rId14" Type="http://schemas.openxmlformats.org/officeDocument/2006/relationships/tags" Target="../tags/tag130.xml"/><Relationship Id="rId22" Type="http://schemas.openxmlformats.org/officeDocument/2006/relationships/tags" Target="../tags/tag138.xml"/><Relationship Id="rId27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4.xml"/><Relationship Id="rId1" Type="http://schemas.openxmlformats.org/officeDocument/2006/relationships/tags" Target="../tags/tag14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152.xml"/><Relationship Id="rId13" Type="http://schemas.openxmlformats.org/officeDocument/2006/relationships/tags" Target="../tags/tag157.xml"/><Relationship Id="rId18" Type="http://schemas.openxmlformats.org/officeDocument/2006/relationships/tags" Target="../tags/tag162.xml"/><Relationship Id="rId3" Type="http://schemas.openxmlformats.org/officeDocument/2006/relationships/tags" Target="../tags/tag147.xml"/><Relationship Id="rId21" Type="http://schemas.openxmlformats.org/officeDocument/2006/relationships/tags" Target="../tags/tag165.xml"/><Relationship Id="rId7" Type="http://schemas.openxmlformats.org/officeDocument/2006/relationships/tags" Target="../tags/tag151.xml"/><Relationship Id="rId12" Type="http://schemas.openxmlformats.org/officeDocument/2006/relationships/tags" Target="../tags/tag156.xml"/><Relationship Id="rId17" Type="http://schemas.openxmlformats.org/officeDocument/2006/relationships/tags" Target="../tags/tag161.xml"/><Relationship Id="rId2" Type="http://schemas.openxmlformats.org/officeDocument/2006/relationships/tags" Target="../tags/tag146.xml"/><Relationship Id="rId16" Type="http://schemas.openxmlformats.org/officeDocument/2006/relationships/tags" Target="../tags/tag160.xml"/><Relationship Id="rId20" Type="http://schemas.openxmlformats.org/officeDocument/2006/relationships/tags" Target="../tags/tag164.xml"/><Relationship Id="rId1" Type="http://schemas.openxmlformats.org/officeDocument/2006/relationships/tags" Target="../tags/tag145.xml"/><Relationship Id="rId6" Type="http://schemas.openxmlformats.org/officeDocument/2006/relationships/tags" Target="../tags/tag150.xml"/><Relationship Id="rId11" Type="http://schemas.openxmlformats.org/officeDocument/2006/relationships/tags" Target="../tags/tag155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149.xml"/><Relationship Id="rId15" Type="http://schemas.openxmlformats.org/officeDocument/2006/relationships/tags" Target="../tags/tag159.xml"/><Relationship Id="rId23" Type="http://schemas.openxmlformats.org/officeDocument/2006/relationships/tags" Target="../tags/tag167.xml"/><Relationship Id="rId10" Type="http://schemas.openxmlformats.org/officeDocument/2006/relationships/tags" Target="../tags/tag154.xml"/><Relationship Id="rId19" Type="http://schemas.openxmlformats.org/officeDocument/2006/relationships/tags" Target="../tags/tag163.xml"/><Relationship Id="rId4" Type="http://schemas.openxmlformats.org/officeDocument/2006/relationships/tags" Target="../tags/tag148.xml"/><Relationship Id="rId9" Type="http://schemas.openxmlformats.org/officeDocument/2006/relationships/tags" Target="../tags/tag153.xml"/><Relationship Id="rId14" Type="http://schemas.openxmlformats.org/officeDocument/2006/relationships/tags" Target="../tags/tag158.xml"/><Relationship Id="rId22" Type="http://schemas.openxmlformats.org/officeDocument/2006/relationships/tags" Target="../tags/tag16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9.xml"/><Relationship Id="rId1" Type="http://schemas.openxmlformats.org/officeDocument/2006/relationships/tags" Target="../tags/tag168.xml"/><Relationship Id="rId5" Type="http://schemas.openxmlformats.org/officeDocument/2006/relationships/image" Target="../media/image23.png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3.png"/><Relationship Id="rId4" Type="http://schemas.openxmlformats.org/officeDocument/2006/relationships/image" Target="../media/image25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tags" Target="../tags/tag182.xml"/><Relationship Id="rId18" Type="http://schemas.openxmlformats.org/officeDocument/2006/relationships/tags" Target="../tags/tag187.xml"/><Relationship Id="rId26" Type="http://schemas.openxmlformats.org/officeDocument/2006/relationships/tags" Target="../tags/tag195.xml"/><Relationship Id="rId3" Type="http://schemas.openxmlformats.org/officeDocument/2006/relationships/tags" Target="../tags/tag172.xml"/><Relationship Id="rId21" Type="http://schemas.openxmlformats.org/officeDocument/2006/relationships/tags" Target="../tags/tag190.xml"/><Relationship Id="rId34" Type="http://schemas.openxmlformats.org/officeDocument/2006/relationships/tags" Target="../tags/tag203.xml"/><Relationship Id="rId7" Type="http://schemas.openxmlformats.org/officeDocument/2006/relationships/tags" Target="../tags/tag176.xml"/><Relationship Id="rId12" Type="http://schemas.openxmlformats.org/officeDocument/2006/relationships/tags" Target="../tags/tag181.xml"/><Relationship Id="rId17" Type="http://schemas.openxmlformats.org/officeDocument/2006/relationships/tags" Target="../tags/tag186.xml"/><Relationship Id="rId25" Type="http://schemas.openxmlformats.org/officeDocument/2006/relationships/tags" Target="../tags/tag194.xml"/><Relationship Id="rId33" Type="http://schemas.openxmlformats.org/officeDocument/2006/relationships/tags" Target="../tags/tag202.xml"/><Relationship Id="rId2" Type="http://schemas.openxmlformats.org/officeDocument/2006/relationships/tags" Target="../tags/tag171.xml"/><Relationship Id="rId16" Type="http://schemas.openxmlformats.org/officeDocument/2006/relationships/tags" Target="../tags/tag185.xml"/><Relationship Id="rId20" Type="http://schemas.openxmlformats.org/officeDocument/2006/relationships/tags" Target="../tags/tag189.xml"/><Relationship Id="rId29" Type="http://schemas.openxmlformats.org/officeDocument/2006/relationships/tags" Target="../tags/tag198.xml"/><Relationship Id="rId1" Type="http://schemas.openxmlformats.org/officeDocument/2006/relationships/tags" Target="../tags/tag170.xml"/><Relationship Id="rId6" Type="http://schemas.openxmlformats.org/officeDocument/2006/relationships/tags" Target="../tags/tag175.xml"/><Relationship Id="rId11" Type="http://schemas.openxmlformats.org/officeDocument/2006/relationships/tags" Target="../tags/tag180.xml"/><Relationship Id="rId24" Type="http://schemas.openxmlformats.org/officeDocument/2006/relationships/tags" Target="../tags/tag193.xml"/><Relationship Id="rId32" Type="http://schemas.openxmlformats.org/officeDocument/2006/relationships/tags" Target="../tags/tag201.xml"/><Relationship Id="rId5" Type="http://schemas.openxmlformats.org/officeDocument/2006/relationships/tags" Target="../tags/tag174.xml"/><Relationship Id="rId15" Type="http://schemas.openxmlformats.org/officeDocument/2006/relationships/tags" Target="../tags/tag184.xml"/><Relationship Id="rId23" Type="http://schemas.openxmlformats.org/officeDocument/2006/relationships/tags" Target="../tags/tag192.xml"/><Relationship Id="rId28" Type="http://schemas.openxmlformats.org/officeDocument/2006/relationships/tags" Target="../tags/tag197.xml"/><Relationship Id="rId10" Type="http://schemas.openxmlformats.org/officeDocument/2006/relationships/tags" Target="../tags/tag179.xml"/><Relationship Id="rId19" Type="http://schemas.openxmlformats.org/officeDocument/2006/relationships/tags" Target="../tags/tag188.xml"/><Relationship Id="rId31" Type="http://schemas.openxmlformats.org/officeDocument/2006/relationships/tags" Target="../tags/tag200.xml"/><Relationship Id="rId4" Type="http://schemas.openxmlformats.org/officeDocument/2006/relationships/tags" Target="../tags/tag173.xml"/><Relationship Id="rId9" Type="http://schemas.openxmlformats.org/officeDocument/2006/relationships/tags" Target="../tags/tag178.xml"/><Relationship Id="rId14" Type="http://schemas.openxmlformats.org/officeDocument/2006/relationships/tags" Target="../tags/tag183.xml"/><Relationship Id="rId22" Type="http://schemas.openxmlformats.org/officeDocument/2006/relationships/tags" Target="../tags/tag191.xml"/><Relationship Id="rId27" Type="http://schemas.openxmlformats.org/officeDocument/2006/relationships/tags" Target="../tags/tag196.xml"/><Relationship Id="rId30" Type="http://schemas.openxmlformats.org/officeDocument/2006/relationships/tags" Target="../tags/tag199.xml"/><Relationship Id="rId35" Type="http://schemas.openxmlformats.org/officeDocument/2006/relationships/slideLayout" Target="../slideLayouts/slideLayout2.xml"/><Relationship Id="rId8" Type="http://schemas.openxmlformats.org/officeDocument/2006/relationships/tags" Target="../tags/tag17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211.xml"/><Relationship Id="rId13" Type="http://schemas.openxmlformats.org/officeDocument/2006/relationships/tags" Target="../tags/tag216.xml"/><Relationship Id="rId18" Type="http://schemas.openxmlformats.org/officeDocument/2006/relationships/tags" Target="../tags/tag221.xml"/><Relationship Id="rId3" Type="http://schemas.openxmlformats.org/officeDocument/2006/relationships/tags" Target="../tags/tag206.xml"/><Relationship Id="rId21" Type="http://schemas.openxmlformats.org/officeDocument/2006/relationships/tags" Target="../tags/tag224.xml"/><Relationship Id="rId7" Type="http://schemas.openxmlformats.org/officeDocument/2006/relationships/tags" Target="../tags/tag210.xml"/><Relationship Id="rId12" Type="http://schemas.openxmlformats.org/officeDocument/2006/relationships/tags" Target="../tags/tag215.xml"/><Relationship Id="rId17" Type="http://schemas.openxmlformats.org/officeDocument/2006/relationships/tags" Target="../tags/tag220.xml"/><Relationship Id="rId2" Type="http://schemas.openxmlformats.org/officeDocument/2006/relationships/tags" Target="../tags/tag205.xml"/><Relationship Id="rId16" Type="http://schemas.openxmlformats.org/officeDocument/2006/relationships/tags" Target="../tags/tag219.xml"/><Relationship Id="rId20" Type="http://schemas.openxmlformats.org/officeDocument/2006/relationships/tags" Target="../tags/tag223.xml"/><Relationship Id="rId1" Type="http://schemas.openxmlformats.org/officeDocument/2006/relationships/tags" Target="../tags/tag204.xml"/><Relationship Id="rId6" Type="http://schemas.openxmlformats.org/officeDocument/2006/relationships/tags" Target="../tags/tag209.xml"/><Relationship Id="rId11" Type="http://schemas.openxmlformats.org/officeDocument/2006/relationships/tags" Target="../tags/tag214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208.xml"/><Relationship Id="rId15" Type="http://schemas.openxmlformats.org/officeDocument/2006/relationships/tags" Target="../tags/tag218.xml"/><Relationship Id="rId23" Type="http://schemas.openxmlformats.org/officeDocument/2006/relationships/tags" Target="../tags/tag226.xml"/><Relationship Id="rId10" Type="http://schemas.openxmlformats.org/officeDocument/2006/relationships/tags" Target="../tags/tag213.xml"/><Relationship Id="rId19" Type="http://schemas.openxmlformats.org/officeDocument/2006/relationships/tags" Target="../tags/tag222.xml"/><Relationship Id="rId4" Type="http://schemas.openxmlformats.org/officeDocument/2006/relationships/tags" Target="../tags/tag207.xml"/><Relationship Id="rId9" Type="http://schemas.openxmlformats.org/officeDocument/2006/relationships/tags" Target="../tags/tag212.xml"/><Relationship Id="rId14" Type="http://schemas.openxmlformats.org/officeDocument/2006/relationships/tags" Target="../tags/tag217.xml"/><Relationship Id="rId22" Type="http://schemas.openxmlformats.org/officeDocument/2006/relationships/tags" Target="../tags/tag2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234.xml"/><Relationship Id="rId13" Type="http://schemas.openxmlformats.org/officeDocument/2006/relationships/tags" Target="../tags/tag239.xml"/><Relationship Id="rId18" Type="http://schemas.openxmlformats.org/officeDocument/2006/relationships/tags" Target="../tags/tag244.xml"/><Relationship Id="rId3" Type="http://schemas.openxmlformats.org/officeDocument/2006/relationships/tags" Target="../tags/tag229.xml"/><Relationship Id="rId21" Type="http://schemas.openxmlformats.org/officeDocument/2006/relationships/tags" Target="../tags/tag247.xml"/><Relationship Id="rId7" Type="http://schemas.openxmlformats.org/officeDocument/2006/relationships/tags" Target="../tags/tag233.xml"/><Relationship Id="rId12" Type="http://schemas.openxmlformats.org/officeDocument/2006/relationships/tags" Target="../tags/tag238.xml"/><Relationship Id="rId17" Type="http://schemas.openxmlformats.org/officeDocument/2006/relationships/tags" Target="../tags/tag243.xml"/><Relationship Id="rId25" Type="http://schemas.openxmlformats.org/officeDocument/2006/relationships/slideLayout" Target="../slideLayouts/slideLayout4.xml"/><Relationship Id="rId2" Type="http://schemas.openxmlformats.org/officeDocument/2006/relationships/tags" Target="../tags/tag228.xml"/><Relationship Id="rId16" Type="http://schemas.openxmlformats.org/officeDocument/2006/relationships/tags" Target="../tags/tag242.xml"/><Relationship Id="rId20" Type="http://schemas.openxmlformats.org/officeDocument/2006/relationships/tags" Target="../tags/tag246.xml"/><Relationship Id="rId1" Type="http://schemas.openxmlformats.org/officeDocument/2006/relationships/tags" Target="../tags/tag227.xml"/><Relationship Id="rId6" Type="http://schemas.openxmlformats.org/officeDocument/2006/relationships/tags" Target="../tags/tag232.xml"/><Relationship Id="rId11" Type="http://schemas.openxmlformats.org/officeDocument/2006/relationships/tags" Target="../tags/tag237.xml"/><Relationship Id="rId24" Type="http://schemas.openxmlformats.org/officeDocument/2006/relationships/tags" Target="../tags/tag250.xml"/><Relationship Id="rId5" Type="http://schemas.openxmlformats.org/officeDocument/2006/relationships/tags" Target="../tags/tag231.xml"/><Relationship Id="rId15" Type="http://schemas.openxmlformats.org/officeDocument/2006/relationships/tags" Target="../tags/tag241.xml"/><Relationship Id="rId23" Type="http://schemas.openxmlformats.org/officeDocument/2006/relationships/tags" Target="../tags/tag249.xml"/><Relationship Id="rId10" Type="http://schemas.openxmlformats.org/officeDocument/2006/relationships/tags" Target="../tags/tag236.xml"/><Relationship Id="rId19" Type="http://schemas.openxmlformats.org/officeDocument/2006/relationships/tags" Target="../tags/tag245.xml"/><Relationship Id="rId4" Type="http://schemas.openxmlformats.org/officeDocument/2006/relationships/tags" Target="../tags/tag230.xml"/><Relationship Id="rId9" Type="http://schemas.openxmlformats.org/officeDocument/2006/relationships/tags" Target="../tags/tag235.xml"/><Relationship Id="rId14" Type="http://schemas.openxmlformats.org/officeDocument/2006/relationships/tags" Target="../tags/tag240.xml"/><Relationship Id="rId22" Type="http://schemas.openxmlformats.org/officeDocument/2006/relationships/tags" Target="../tags/tag24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9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5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tags" Target="../tags/tag30.xml"/><Relationship Id="rId18" Type="http://schemas.openxmlformats.org/officeDocument/2006/relationships/tags" Target="../tags/tag35.xml"/><Relationship Id="rId3" Type="http://schemas.openxmlformats.org/officeDocument/2006/relationships/tags" Target="../tags/tag20.xml"/><Relationship Id="rId21" Type="http://schemas.openxmlformats.org/officeDocument/2006/relationships/notesSlide" Target="../notesSlides/notesSlide3.xml"/><Relationship Id="rId7" Type="http://schemas.openxmlformats.org/officeDocument/2006/relationships/tags" Target="../tags/tag24.xml"/><Relationship Id="rId12" Type="http://schemas.openxmlformats.org/officeDocument/2006/relationships/tags" Target="../tags/tag29.xml"/><Relationship Id="rId17" Type="http://schemas.openxmlformats.org/officeDocument/2006/relationships/tags" Target="../tags/tag34.xml"/><Relationship Id="rId2" Type="http://schemas.openxmlformats.org/officeDocument/2006/relationships/tags" Target="../tags/tag19.xml"/><Relationship Id="rId16" Type="http://schemas.openxmlformats.org/officeDocument/2006/relationships/tags" Target="../tags/tag33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5" Type="http://schemas.openxmlformats.org/officeDocument/2006/relationships/tags" Target="../tags/tag22.xml"/><Relationship Id="rId15" Type="http://schemas.openxmlformats.org/officeDocument/2006/relationships/tags" Target="../tags/tag32.xml"/><Relationship Id="rId10" Type="http://schemas.openxmlformats.org/officeDocument/2006/relationships/tags" Target="../tags/tag27.xml"/><Relationship Id="rId19" Type="http://schemas.openxmlformats.org/officeDocument/2006/relationships/tags" Target="../tags/tag36.xml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tags" Target="../tags/tag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</a:t>
            </a:r>
            <a:r>
              <a:rPr lang="en-US" altLang="en-US" dirty="0" smtClean="0"/>
              <a:t>417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 smtClean="0"/>
              <a:t>Algorithms and Complexity</a:t>
            </a:r>
            <a:endParaRPr lang="en-US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Autumn 2020</a:t>
            </a:r>
            <a:endParaRPr lang="en-US" altLang="en-US" dirty="0"/>
          </a:p>
          <a:p>
            <a:pPr eaLnBrk="1" hangingPunct="1"/>
            <a:r>
              <a:rPr lang="en-US" altLang="en-US" dirty="0"/>
              <a:t>Lecture </a:t>
            </a:r>
            <a:r>
              <a:rPr lang="en-US" altLang="en-US" dirty="0" smtClean="0"/>
              <a:t>29</a:t>
            </a:r>
            <a:endParaRPr lang="en-US" altLang="en-US" dirty="0"/>
          </a:p>
          <a:p>
            <a:pPr eaLnBrk="1" hangingPunct="1"/>
            <a:r>
              <a:rPr lang="en-US" altLang="en-US" dirty="0" smtClean="0"/>
              <a:t>NP-Completeness</a:t>
            </a:r>
            <a:endParaRPr lang="en-US" altLang="en-US" dirty="0"/>
          </a:p>
          <a:p>
            <a:pPr eaLnBrk="1" hangingPunct="1"/>
            <a:endParaRPr lang="en-US" altLang="en-US" dirty="0"/>
          </a:p>
        </p:txBody>
      </p:sp>
      <p:pic>
        <p:nvPicPr>
          <p:cNvPr id="7" name="Picture 2" descr="http://news.utoronto.ca/sites/default/files/Cook-NSERC-13-2-26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95" y="150819"/>
            <a:ext cx="2755095" cy="1836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www.eecs.berkeley.edu/Faculty/Photos/Homepages/karp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9011" y="171099"/>
            <a:ext cx="1428750" cy="20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https://las.inf.ethz.ch/discml/edmonds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329" y="179738"/>
            <a:ext cx="1783533" cy="1991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https://upload.wikimedia.org/wikipedia/commons/thumb/5/50/LeonidLevin2010.jpg/220px-LeonidLevin2010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2430" y="171099"/>
            <a:ext cx="1856973" cy="1772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4195" y="3719681"/>
            <a:ext cx="2808287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29220" y="5540544"/>
            <a:ext cx="1214437" cy="1063625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98995" y="4253081"/>
            <a:ext cx="2200275" cy="83502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78407" y="4402306"/>
            <a:ext cx="1744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NP-Complete</a:t>
            </a:r>
          </a:p>
        </p:txBody>
      </p:sp>
      <p:sp>
        <p:nvSpPr>
          <p:cNvPr id="15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157820" y="6224756"/>
            <a:ext cx="758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P</a:t>
            </a:r>
          </a:p>
        </p:txBody>
      </p:sp>
      <p:sp>
        <p:nvSpPr>
          <p:cNvPr id="16" name="Text 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165882" y="5099219"/>
            <a:ext cx="1290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NP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 Satisfiability Reduces to Independent Set</a:t>
            </a:r>
          </a:p>
        </p:txBody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en-US" sz="1600" dirty="0" smtClean="0"/>
              <a:t>Claim.  </a:t>
            </a:r>
            <a:r>
              <a:rPr lang="en-US" sz="1600" dirty="0" smtClean="0">
                <a:solidFill>
                  <a:schemeClr val="tx1"/>
                </a:solidFill>
              </a:rPr>
              <a:t>3-SAT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 </a:t>
            </a:r>
            <a:r>
              <a:rPr lang="en-US" sz="1600" baseline="-25000" dirty="0" smtClean="0">
                <a:solidFill>
                  <a:schemeClr val="tx1"/>
                </a:solidFill>
                <a:sym typeface="Symbol" pitchFamily="18" charset="2"/>
              </a:rPr>
              <a:t>P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 INDEPENDENT-SET.</a:t>
            </a:r>
          </a:p>
          <a:p>
            <a:pPr marL="0" indent="0">
              <a:buNone/>
            </a:pPr>
            <a:r>
              <a:rPr lang="en-US" sz="1600" dirty="0" smtClean="0"/>
              <a:t>Pf. 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Given an instance  of 3-SAT, we construct an instance (G, k) of INDEPENDENT-SET that has an independent set of size k </a:t>
            </a:r>
            <a:r>
              <a:rPr lang="en-US" sz="1600" dirty="0" err="1" smtClean="0">
                <a:solidFill>
                  <a:schemeClr val="tx1"/>
                </a:solidFill>
                <a:sym typeface="Symbol" pitchFamily="18" charset="2"/>
              </a:rPr>
              <a:t>iff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  is </a:t>
            </a:r>
            <a:r>
              <a:rPr lang="en-US" sz="1600" dirty="0" err="1" smtClean="0">
                <a:solidFill>
                  <a:schemeClr val="tx1"/>
                </a:solidFill>
                <a:sym typeface="Symbol" pitchFamily="18" charset="2"/>
              </a:rPr>
              <a:t>satisfiable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.</a:t>
            </a:r>
          </a:p>
          <a:p>
            <a:pPr marL="0" indent="0"/>
            <a:endParaRPr lang="en-US" sz="1600" dirty="0" smtClean="0">
              <a:solidFill>
                <a:schemeClr val="tx1"/>
              </a:solidFill>
              <a:sym typeface="Symbol" pitchFamily="18" charset="2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1600" dirty="0" smtClean="0"/>
              <a:t>Construction.</a:t>
            </a:r>
          </a:p>
          <a:p>
            <a:pPr lvl="1">
              <a:lnSpc>
                <a:spcPct val="110000"/>
              </a:lnSpc>
            </a:pPr>
            <a:r>
              <a:rPr lang="en-US" sz="1600" dirty="0" smtClean="0">
                <a:sym typeface="Symbol" pitchFamily="18" charset="2"/>
              </a:rPr>
              <a:t>G contains 3 vertices for each clause, one for each literal.</a:t>
            </a:r>
          </a:p>
          <a:p>
            <a:pPr lvl="1"/>
            <a:r>
              <a:rPr lang="en-US" sz="1600" dirty="0" smtClean="0">
                <a:sym typeface="Symbol" pitchFamily="18" charset="2"/>
              </a:rPr>
              <a:t>Connect 3 literals in a clause in a triangle.</a:t>
            </a:r>
          </a:p>
          <a:p>
            <a:pPr lvl="1"/>
            <a:r>
              <a:rPr lang="en-US" sz="1600" dirty="0" smtClean="0">
                <a:sym typeface="Symbol" pitchFamily="18" charset="2"/>
              </a:rPr>
              <a:t>Connect literal to each of its negations.</a:t>
            </a:r>
          </a:p>
          <a:p>
            <a:pPr marL="0" indent="0">
              <a:lnSpc>
                <a:spcPct val="110000"/>
              </a:lnSpc>
            </a:pPr>
            <a:endParaRPr lang="en-US" sz="1600" dirty="0" smtClean="0">
              <a:solidFill>
                <a:schemeClr val="tx1"/>
              </a:solidFill>
              <a:sym typeface="Symbol" pitchFamily="18" charset="2"/>
            </a:endParaRPr>
          </a:p>
          <a:p>
            <a:pPr marL="0" indent="0">
              <a:lnSpc>
                <a:spcPct val="110000"/>
              </a:lnSpc>
            </a:pPr>
            <a:endParaRPr lang="en-US" sz="1600" dirty="0" smtClean="0">
              <a:sym typeface="Symbol" pitchFamily="18" charset="2"/>
            </a:endParaRPr>
          </a:p>
        </p:txBody>
      </p:sp>
      <p:sp>
        <p:nvSpPr>
          <p:cNvPr id="101381" name="Oval 4"/>
          <p:cNvSpPr>
            <a:spLocks noChangeArrowheads="1"/>
          </p:cNvSpPr>
          <p:nvPr/>
        </p:nvSpPr>
        <p:spPr bwMode="auto">
          <a:xfrm>
            <a:off x="1612900" y="5551488"/>
            <a:ext cx="177800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1382" name="Oval 5"/>
          <p:cNvSpPr>
            <a:spLocks noChangeArrowheads="1"/>
          </p:cNvSpPr>
          <p:nvPr/>
        </p:nvSpPr>
        <p:spPr bwMode="auto">
          <a:xfrm>
            <a:off x="2703513" y="5551488"/>
            <a:ext cx="176212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1383" name="Oval 6"/>
          <p:cNvSpPr>
            <a:spLocks noChangeArrowheads="1"/>
          </p:cNvSpPr>
          <p:nvPr/>
        </p:nvSpPr>
        <p:spPr bwMode="auto">
          <a:xfrm>
            <a:off x="2201863" y="4699000"/>
            <a:ext cx="176212" cy="1762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graphicFrame>
        <p:nvGraphicFramePr>
          <p:cNvPr id="101384" name="Object 7"/>
          <p:cNvGraphicFramePr>
            <a:graphicFrameLocks noChangeAspect="1"/>
          </p:cNvGraphicFramePr>
          <p:nvPr/>
        </p:nvGraphicFramePr>
        <p:xfrm>
          <a:off x="1587500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2" name="Equation" r:id="rId4" imgW="215900" imgH="266700" progId="Equation.3">
                  <p:embed/>
                </p:oleObj>
              </mc:Choice>
              <mc:Fallback>
                <p:oleObj name="Equation" r:id="rId4" imgW="215900" imgH="266700" progId="Equation.3">
                  <p:embed/>
                  <p:pic>
                    <p:nvPicPr>
                      <p:cNvPr id="101384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0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5" name="Object 8"/>
          <p:cNvGraphicFramePr>
            <a:graphicFrameLocks noChangeAspect="1"/>
          </p:cNvGraphicFramePr>
          <p:nvPr>
            <p:extLst/>
          </p:nvPr>
        </p:nvGraphicFramePr>
        <p:xfrm>
          <a:off x="1936750" y="6096000"/>
          <a:ext cx="596900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3" name="Equation" r:id="rId6" imgW="5829300" imgH="355600" progId="Equation.3">
                  <p:embed/>
                </p:oleObj>
              </mc:Choice>
              <mc:Fallback>
                <p:oleObj name="Equation" r:id="rId6" imgW="5829300" imgH="355600" progId="Equation.3">
                  <p:embed/>
                  <p:pic>
                    <p:nvPicPr>
                      <p:cNvPr id="101385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3137" t="-25714" r="-3137" b="-25714"/>
                      <a:stretch>
                        <a:fillRect/>
                      </a:stretch>
                    </p:blipFill>
                    <p:spPr bwMode="auto">
                      <a:xfrm>
                        <a:off x="1936750" y="6096000"/>
                        <a:ext cx="5969000" cy="5222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6" name="Object 9"/>
          <p:cNvGraphicFramePr>
            <a:graphicFrameLocks noChangeAspect="1"/>
          </p:cNvGraphicFramePr>
          <p:nvPr/>
        </p:nvGraphicFramePr>
        <p:xfrm>
          <a:off x="2689225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4" name="Equation" r:id="rId8" imgW="215900" imgH="266700" progId="Equation.3">
                  <p:embed/>
                </p:oleObj>
              </mc:Choice>
              <mc:Fallback>
                <p:oleObj name="Equation" r:id="rId8" imgW="215900" imgH="266700" progId="Equation.3">
                  <p:embed/>
                  <p:pic>
                    <p:nvPicPr>
                      <p:cNvPr id="10138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9225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87" name="Object 10"/>
          <p:cNvGraphicFramePr>
            <a:graphicFrameLocks noChangeAspect="1"/>
          </p:cNvGraphicFramePr>
          <p:nvPr/>
        </p:nvGraphicFramePr>
        <p:xfrm>
          <a:off x="2206625" y="4356100"/>
          <a:ext cx="209550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5" name="Equation" r:id="rId10" imgW="215900" imgH="292100" progId="Equation.3">
                  <p:embed/>
                </p:oleObj>
              </mc:Choice>
              <mc:Fallback>
                <p:oleObj name="Equation" r:id="rId10" imgW="215900" imgH="292100" progId="Equation.3">
                  <p:embed/>
                  <p:pic>
                    <p:nvPicPr>
                      <p:cNvPr id="101387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25" y="4356100"/>
                        <a:ext cx="209550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88" name="Oval 11"/>
          <p:cNvSpPr>
            <a:spLocks noChangeArrowheads="1"/>
          </p:cNvSpPr>
          <p:nvPr/>
        </p:nvSpPr>
        <p:spPr bwMode="auto">
          <a:xfrm>
            <a:off x="4017963" y="5551488"/>
            <a:ext cx="176212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1389" name="Oval 12"/>
          <p:cNvSpPr>
            <a:spLocks noChangeArrowheads="1"/>
          </p:cNvSpPr>
          <p:nvPr/>
        </p:nvSpPr>
        <p:spPr bwMode="auto">
          <a:xfrm>
            <a:off x="5108575" y="5551488"/>
            <a:ext cx="176213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1390" name="Oval 13"/>
          <p:cNvSpPr>
            <a:spLocks noChangeArrowheads="1"/>
          </p:cNvSpPr>
          <p:nvPr/>
        </p:nvSpPr>
        <p:spPr bwMode="auto">
          <a:xfrm>
            <a:off x="4606925" y="4699000"/>
            <a:ext cx="176213" cy="1762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graphicFrame>
        <p:nvGraphicFramePr>
          <p:cNvPr id="101391" name="Object 14"/>
          <p:cNvGraphicFramePr>
            <a:graphicFrameLocks noChangeAspect="1"/>
          </p:cNvGraphicFramePr>
          <p:nvPr/>
        </p:nvGraphicFramePr>
        <p:xfrm>
          <a:off x="4003675" y="5729288"/>
          <a:ext cx="18415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6" name="Equation" r:id="rId12" imgW="190500" imgH="266700" progId="Equation.3">
                  <p:embed/>
                </p:oleObj>
              </mc:Choice>
              <mc:Fallback>
                <p:oleObj name="Equation" r:id="rId12" imgW="190500" imgH="266700" progId="Equation.3">
                  <p:embed/>
                  <p:pic>
                    <p:nvPicPr>
                      <p:cNvPr id="101391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3675" y="5729288"/>
                        <a:ext cx="184150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92" name="Oval 15"/>
          <p:cNvSpPr>
            <a:spLocks noChangeArrowheads="1"/>
          </p:cNvSpPr>
          <p:nvPr/>
        </p:nvSpPr>
        <p:spPr bwMode="auto">
          <a:xfrm>
            <a:off x="6407150" y="5551488"/>
            <a:ext cx="176213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1393" name="Oval 16"/>
          <p:cNvSpPr>
            <a:spLocks noChangeArrowheads="1"/>
          </p:cNvSpPr>
          <p:nvPr/>
        </p:nvSpPr>
        <p:spPr bwMode="auto">
          <a:xfrm>
            <a:off x="7497763" y="5551488"/>
            <a:ext cx="176212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1394" name="Oval 17"/>
          <p:cNvSpPr>
            <a:spLocks noChangeArrowheads="1"/>
          </p:cNvSpPr>
          <p:nvPr/>
        </p:nvSpPr>
        <p:spPr bwMode="auto">
          <a:xfrm>
            <a:off x="6996113" y="4699000"/>
            <a:ext cx="176212" cy="1762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grpSp>
        <p:nvGrpSpPr>
          <p:cNvPr id="43026" name="Group 18"/>
          <p:cNvGrpSpPr>
            <a:grpSpLocks/>
          </p:cNvGrpSpPr>
          <p:nvPr/>
        </p:nvGrpSpPr>
        <p:grpSpPr bwMode="auto">
          <a:xfrm>
            <a:off x="1763713" y="4849813"/>
            <a:ext cx="5759450" cy="790575"/>
            <a:chOff x="1111" y="3055"/>
            <a:chExt cx="3628" cy="498"/>
          </a:xfrm>
        </p:grpSpPr>
        <p:cxnSp>
          <p:nvCxnSpPr>
            <p:cNvPr id="101409" name="AutoShape 19"/>
            <p:cNvCxnSpPr>
              <a:cxnSpLocks noChangeShapeType="1"/>
              <a:stCxn id="101383" idx="5"/>
              <a:endCxn id="101382" idx="1"/>
            </p:cNvCxnSpPr>
            <p:nvPr/>
          </p:nvCxnSpPr>
          <p:spPr bwMode="auto">
            <a:xfrm>
              <a:off x="1482" y="3055"/>
              <a:ext cx="238" cy="4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0" name="AutoShape 20"/>
            <p:cNvCxnSpPr>
              <a:cxnSpLocks noChangeShapeType="1"/>
              <a:stCxn id="101381" idx="6"/>
              <a:endCxn id="101382" idx="2"/>
            </p:cNvCxnSpPr>
            <p:nvPr/>
          </p:nvCxnSpPr>
          <p:spPr bwMode="auto">
            <a:xfrm>
              <a:off x="1128" y="3553"/>
              <a:ext cx="57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1" name="AutoShape 21"/>
            <p:cNvCxnSpPr>
              <a:cxnSpLocks noChangeShapeType="1"/>
              <a:stCxn id="101381" idx="7"/>
              <a:endCxn id="101383" idx="3"/>
            </p:cNvCxnSpPr>
            <p:nvPr/>
          </p:nvCxnSpPr>
          <p:spPr bwMode="auto">
            <a:xfrm flipV="1">
              <a:off x="1111" y="3055"/>
              <a:ext cx="293" cy="4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2" name="AutoShape 22"/>
            <p:cNvCxnSpPr>
              <a:cxnSpLocks noChangeShapeType="1"/>
              <a:stCxn id="101390" idx="5"/>
              <a:endCxn id="101389" idx="1"/>
            </p:cNvCxnSpPr>
            <p:nvPr/>
          </p:nvCxnSpPr>
          <p:spPr bwMode="auto">
            <a:xfrm>
              <a:off x="2997" y="3055"/>
              <a:ext cx="237" cy="4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3" name="AutoShape 23"/>
            <p:cNvCxnSpPr>
              <a:cxnSpLocks noChangeShapeType="1"/>
              <a:stCxn id="101388" idx="6"/>
              <a:endCxn id="101389" idx="2"/>
            </p:cNvCxnSpPr>
            <p:nvPr/>
          </p:nvCxnSpPr>
          <p:spPr bwMode="auto">
            <a:xfrm>
              <a:off x="2642" y="3553"/>
              <a:ext cx="57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4" name="AutoShape 24"/>
            <p:cNvCxnSpPr>
              <a:cxnSpLocks noChangeShapeType="1"/>
              <a:stCxn id="101388" idx="7"/>
              <a:endCxn id="101390" idx="3"/>
            </p:cNvCxnSpPr>
            <p:nvPr/>
          </p:nvCxnSpPr>
          <p:spPr bwMode="auto">
            <a:xfrm flipV="1">
              <a:off x="2626" y="3055"/>
              <a:ext cx="292" cy="4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5" name="AutoShape 25"/>
            <p:cNvCxnSpPr>
              <a:cxnSpLocks noChangeShapeType="1"/>
              <a:stCxn id="101394" idx="5"/>
              <a:endCxn id="101393" idx="1"/>
            </p:cNvCxnSpPr>
            <p:nvPr/>
          </p:nvCxnSpPr>
          <p:spPr bwMode="auto">
            <a:xfrm>
              <a:off x="4502" y="3055"/>
              <a:ext cx="237" cy="4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6" name="AutoShape 26"/>
            <p:cNvCxnSpPr>
              <a:cxnSpLocks noChangeShapeType="1"/>
              <a:stCxn id="101392" idx="6"/>
              <a:endCxn id="101393" idx="2"/>
            </p:cNvCxnSpPr>
            <p:nvPr/>
          </p:nvCxnSpPr>
          <p:spPr bwMode="auto">
            <a:xfrm>
              <a:off x="4147" y="3553"/>
              <a:ext cx="57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17" name="AutoShape 27"/>
            <p:cNvCxnSpPr>
              <a:cxnSpLocks noChangeShapeType="1"/>
              <a:stCxn id="101392" idx="7"/>
              <a:endCxn id="101394" idx="3"/>
            </p:cNvCxnSpPr>
            <p:nvPr/>
          </p:nvCxnSpPr>
          <p:spPr bwMode="auto">
            <a:xfrm flipV="1">
              <a:off x="4131" y="3055"/>
              <a:ext cx="292" cy="4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graphicFrame>
        <p:nvGraphicFramePr>
          <p:cNvPr id="101396" name="Object 28"/>
          <p:cNvGraphicFramePr>
            <a:graphicFrameLocks noChangeAspect="1"/>
          </p:cNvGraphicFramePr>
          <p:nvPr/>
        </p:nvGraphicFramePr>
        <p:xfrm>
          <a:off x="6381750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7" name="Equation" r:id="rId14" imgW="215900" imgH="266700" progId="Equation.3">
                  <p:embed/>
                </p:oleObj>
              </mc:Choice>
              <mc:Fallback>
                <p:oleObj name="Equation" r:id="rId14" imgW="215900" imgH="266700" progId="Equation.3">
                  <p:embed/>
                  <p:pic>
                    <p:nvPicPr>
                      <p:cNvPr id="101396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750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97" name="Object 29"/>
          <p:cNvGraphicFramePr>
            <a:graphicFrameLocks noChangeAspect="1"/>
          </p:cNvGraphicFramePr>
          <p:nvPr/>
        </p:nvGraphicFramePr>
        <p:xfrm>
          <a:off x="7475538" y="5729288"/>
          <a:ext cx="220662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8" name="Equation" r:id="rId15" imgW="228600" imgH="266700" progId="Equation.3">
                  <p:embed/>
                </p:oleObj>
              </mc:Choice>
              <mc:Fallback>
                <p:oleObj name="Equation" r:id="rId15" imgW="228600" imgH="266700" progId="Equation.3">
                  <p:embed/>
                  <p:pic>
                    <p:nvPicPr>
                      <p:cNvPr id="101397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5538" y="5729288"/>
                        <a:ext cx="220662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98" name="Object 30"/>
          <p:cNvGraphicFramePr>
            <a:graphicFrameLocks noChangeAspect="1"/>
          </p:cNvGraphicFramePr>
          <p:nvPr/>
        </p:nvGraphicFramePr>
        <p:xfrm>
          <a:off x="7000875" y="4356100"/>
          <a:ext cx="207963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9" name="Equation" r:id="rId17" imgW="215900" imgH="292100" progId="Equation.3">
                  <p:embed/>
                </p:oleObj>
              </mc:Choice>
              <mc:Fallback>
                <p:oleObj name="Equation" r:id="rId17" imgW="215900" imgH="292100" progId="Equation.3">
                  <p:embed/>
                  <p:pic>
                    <p:nvPicPr>
                      <p:cNvPr id="101398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75" y="4356100"/>
                        <a:ext cx="207963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99" name="Object 31"/>
          <p:cNvGraphicFramePr>
            <a:graphicFrameLocks noChangeAspect="1"/>
          </p:cNvGraphicFramePr>
          <p:nvPr/>
        </p:nvGraphicFramePr>
        <p:xfrm>
          <a:off x="4592638" y="4343400"/>
          <a:ext cx="233362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0" name="Equation" r:id="rId18" imgW="241300" imgH="292100" progId="Equation.3">
                  <p:embed/>
                </p:oleObj>
              </mc:Choice>
              <mc:Fallback>
                <p:oleObj name="Equation" r:id="rId18" imgW="241300" imgH="292100" progId="Equation.3">
                  <p:embed/>
                  <p:pic>
                    <p:nvPicPr>
                      <p:cNvPr id="101399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2638" y="4343400"/>
                        <a:ext cx="233362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400" name="Object 32"/>
          <p:cNvGraphicFramePr>
            <a:graphicFrameLocks noChangeAspect="1"/>
          </p:cNvGraphicFramePr>
          <p:nvPr/>
        </p:nvGraphicFramePr>
        <p:xfrm>
          <a:off x="5105400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1" name="Equation" r:id="rId20" imgW="215900" imgH="266700" progId="Equation.3">
                  <p:embed/>
                </p:oleObj>
              </mc:Choice>
              <mc:Fallback>
                <p:oleObj name="Equation" r:id="rId20" imgW="215900" imgH="266700" progId="Equation.3">
                  <p:embed/>
                  <p:pic>
                    <p:nvPicPr>
                      <p:cNvPr id="10140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3041" name="Group 33"/>
          <p:cNvGrpSpPr>
            <a:grpSpLocks/>
          </p:cNvGrpSpPr>
          <p:nvPr/>
        </p:nvGrpSpPr>
        <p:grpSpPr bwMode="auto">
          <a:xfrm>
            <a:off x="1765300" y="4787900"/>
            <a:ext cx="5230813" cy="788988"/>
            <a:chOff x="1112" y="3016"/>
            <a:chExt cx="3295" cy="497"/>
          </a:xfrm>
        </p:grpSpPr>
        <p:cxnSp>
          <p:nvCxnSpPr>
            <p:cNvPr id="101405" name="AutoShape 34"/>
            <p:cNvCxnSpPr>
              <a:cxnSpLocks noChangeShapeType="1"/>
              <a:stCxn id="101383" idx="6"/>
              <a:endCxn id="101388" idx="1"/>
            </p:cNvCxnSpPr>
            <p:nvPr/>
          </p:nvCxnSpPr>
          <p:spPr bwMode="auto">
            <a:xfrm>
              <a:off x="1498" y="3016"/>
              <a:ext cx="1049" cy="4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06" name="AutoShape 35"/>
            <p:cNvCxnSpPr>
              <a:cxnSpLocks noChangeShapeType="1"/>
              <a:stCxn id="101394" idx="2"/>
              <a:endCxn id="101388" idx="7"/>
            </p:cNvCxnSpPr>
            <p:nvPr/>
          </p:nvCxnSpPr>
          <p:spPr bwMode="auto">
            <a:xfrm flipH="1">
              <a:off x="2626" y="3016"/>
              <a:ext cx="1781" cy="4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07" name="AutoShape 36"/>
            <p:cNvCxnSpPr>
              <a:cxnSpLocks noChangeShapeType="1"/>
              <a:stCxn id="101381" idx="7"/>
              <a:endCxn id="101390" idx="2"/>
            </p:cNvCxnSpPr>
            <p:nvPr/>
          </p:nvCxnSpPr>
          <p:spPr bwMode="auto">
            <a:xfrm flipV="1">
              <a:off x="1112" y="3016"/>
              <a:ext cx="1790" cy="4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1408" name="AutoShape 37"/>
            <p:cNvCxnSpPr>
              <a:cxnSpLocks noChangeShapeType="1"/>
              <a:stCxn id="101392" idx="1"/>
              <a:endCxn id="101390" idx="6"/>
            </p:cNvCxnSpPr>
            <p:nvPr/>
          </p:nvCxnSpPr>
          <p:spPr bwMode="auto">
            <a:xfrm flipH="1" flipV="1">
              <a:off x="3013" y="3016"/>
              <a:ext cx="1039" cy="4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101402" name="Rectangle 38"/>
          <p:cNvSpPr>
            <a:spLocks noChangeArrowheads="1"/>
          </p:cNvSpPr>
          <p:nvPr/>
        </p:nvSpPr>
        <p:spPr bwMode="auto">
          <a:xfrm>
            <a:off x="322263" y="6172200"/>
            <a:ext cx="578685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k = 3</a:t>
            </a:r>
          </a:p>
        </p:txBody>
      </p:sp>
      <p:sp>
        <p:nvSpPr>
          <p:cNvPr id="101403" name="Rectangle 39"/>
          <p:cNvSpPr>
            <a:spLocks noChangeArrowheads="1"/>
          </p:cNvSpPr>
          <p:nvPr/>
        </p:nvSpPr>
        <p:spPr bwMode="auto">
          <a:xfrm>
            <a:off x="328613" y="4876800"/>
            <a:ext cx="325410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 dirty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G</a:t>
            </a:r>
          </a:p>
        </p:txBody>
      </p:sp>
      <p:pic>
        <p:nvPicPr>
          <p:cNvPr id="101404" name="Picture 12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0"/>
            <a:ext cx="571500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901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 Satisfiability Reduces to Independent Set</a:t>
            </a:r>
          </a:p>
        </p:txBody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/>
              <a:t>Claim. 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G contains independent set of size k = || </a:t>
            </a:r>
            <a:r>
              <a:rPr lang="en-US" sz="1600" dirty="0" err="1" smtClean="0">
                <a:solidFill>
                  <a:schemeClr val="tx1"/>
                </a:solidFill>
                <a:sym typeface="Symbol" pitchFamily="18" charset="2"/>
              </a:rPr>
              <a:t>iff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  is </a:t>
            </a:r>
            <a:r>
              <a:rPr lang="en-US" sz="1600" dirty="0" err="1" smtClean="0">
                <a:solidFill>
                  <a:schemeClr val="tx1"/>
                </a:solidFill>
                <a:sym typeface="Symbol" pitchFamily="18" charset="2"/>
              </a:rPr>
              <a:t>satisfiable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.</a:t>
            </a:r>
          </a:p>
          <a:p>
            <a:pPr marL="0" indent="0"/>
            <a:endParaRPr lang="en-US" sz="1600" dirty="0" smtClean="0">
              <a:sym typeface="Symbol" pitchFamily="18" charset="2"/>
            </a:endParaRPr>
          </a:p>
          <a:p>
            <a:pPr marL="0" indent="0">
              <a:buNone/>
            </a:pPr>
            <a:r>
              <a:rPr lang="en-US" sz="1600" dirty="0" smtClean="0">
                <a:sym typeface="Symbol" pitchFamily="18" charset="2"/>
              </a:rPr>
              <a:t>Pf.   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Let S be independent set of size k.</a:t>
            </a:r>
          </a:p>
          <a:p>
            <a:pPr lvl="1"/>
            <a:r>
              <a:rPr lang="en-US" sz="1600" dirty="0" smtClean="0">
                <a:sym typeface="Symbol" pitchFamily="18" charset="2"/>
              </a:rPr>
              <a:t>S must contain exactly one vertex in each triangle.</a:t>
            </a:r>
          </a:p>
          <a:p>
            <a:pPr lvl="1"/>
            <a:r>
              <a:rPr lang="en-US" sz="1600" dirty="0" smtClean="0">
                <a:sym typeface="Symbol" pitchFamily="18" charset="2"/>
              </a:rPr>
              <a:t>Set these literals to true.</a:t>
            </a:r>
          </a:p>
          <a:p>
            <a:pPr lvl="1"/>
            <a:r>
              <a:rPr lang="en-US" sz="1600" dirty="0" smtClean="0">
                <a:sym typeface="Symbol" pitchFamily="18" charset="2"/>
              </a:rPr>
              <a:t>Truth assignment is consistent and all clauses are satisfied.</a:t>
            </a:r>
          </a:p>
          <a:p>
            <a:pPr lvl="1"/>
            <a:endParaRPr lang="en-US" sz="1600" dirty="0" smtClean="0">
              <a:sym typeface="Symbol" pitchFamily="18" charset="2"/>
            </a:endParaRPr>
          </a:p>
          <a:p>
            <a:pPr marL="0" indent="0">
              <a:buNone/>
            </a:pPr>
            <a:r>
              <a:rPr lang="en-US" sz="1600" dirty="0" smtClean="0"/>
              <a:t>Pf  </a:t>
            </a:r>
            <a:r>
              <a:rPr lang="en-US" sz="1600" dirty="0" smtClean="0">
                <a:sym typeface="Symbol" pitchFamily="18" charset="2"/>
              </a:rPr>
              <a:t>  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Given satisfying assignment, select one true literal from each triangle. This is an independent set of size k.  </a:t>
            </a:r>
            <a:r>
              <a:rPr lang="en-US" sz="1600" dirty="0" smtClean="0">
                <a:solidFill>
                  <a:schemeClr val="tx1"/>
                </a:solidFill>
                <a:ea typeface="Lucida Grande"/>
                <a:cs typeface="Lucida Grande"/>
              </a:rPr>
              <a:t>▪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0" indent="0"/>
            <a:endParaRPr lang="en-US" dirty="0" smtClean="0">
              <a:sym typeface="Symbol" pitchFamily="18" charset="2"/>
            </a:endParaRPr>
          </a:p>
          <a:p>
            <a:pPr marL="0" indent="0"/>
            <a:endParaRPr lang="en-US" dirty="0" smtClean="0"/>
          </a:p>
        </p:txBody>
      </p:sp>
      <p:sp>
        <p:nvSpPr>
          <p:cNvPr id="102405" name="Oval 4"/>
          <p:cNvSpPr>
            <a:spLocks noChangeArrowheads="1"/>
          </p:cNvSpPr>
          <p:nvPr/>
        </p:nvSpPr>
        <p:spPr bwMode="auto">
          <a:xfrm>
            <a:off x="1612900" y="5551488"/>
            <a:ext cx="177800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2406" name="Oval 5"/>
          <p:cNvSpPr>
            <a:spLocks noChangeArrowheads="1"/>
          </p:cNvSpPr>
          <p:nvPr/>
        </p:nvSpPr>
        <p:spPr bwMode="auto">
          <a:xfrm>
            <a:off x="2703513" y="5551488"/>
            <a:ext cx="176212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102407" name="AutoShape 6"/>
          <p:cNvCxnSpPr>
            <a:cxnSpLocks noChangeShapeType="1"/>
            <a:stCxn id="102408" idx="5"/>
            <a:endCxn id="102406" idx="1"/>
          </p:cNvCxnSpPr>
          <p:nvPr/>
        </p:nvCxnSpPr>
        <p:spPr bwMode="auto">
          <a:xfrm>
            <a:off x="2352675" y="4849813"/>
            <a:ext cx="377825" cy="727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408" name="Oval 7"/>
          <p:cNvSpPr>
            <a:spLocks noChangeArrowheads="1"/>
          </p:cNvSpPr>
          <p:nvPr/>
        </p:nvSpPr>
        <p:spPr bwMode="auto">
          <a:xfrm>
            <a:off x="2201863" y="4699000"/>
            <a:ext cx="176212" cy="1762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102409" name="AutoShape 8"/>
          <p:cNvCxnSpPr>
            <a:cxnSpLocks noChangeShapeType="1"/>
            <a:stCxn id="102405" idx="6"/>
            <a:endCxn id="102406" idx="2"/>
          </p:cNvCxnSpPr>
          <p:nvPr/>
        </p:nvCxnSpPr>
        <p:spPr bwMode="auto">
          <a:xfrm>
            <a:off x="1790700" y="5640388"/>
            <a:ext cx="9128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410" name="AutoShape 9"/>
          <p:cNvCxnSpPr>
            <a:cxnSpLocks noChangeShapeType="1"/>
            <a:stCxn id="102405" idx="7"/>
            <a:endCxn id="102408" idx="3"/>
          </p:cNvCxnSpPr>
          <p:nvPr/>
        </p:nvCxnSpPr>
        <p:spPr bwMode="auto">
          <a:xfrm flipV="1">
            <a:off x="1763713" y="4849813"/>
            <a:ext cx="465137" cy="727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aphicFrame>
        <p:nvGraphicFramePr>
          <p:cNvPr id="102411" name="Object 10"/>
          <p:cNvGraphicFramePr>
            <a:graphicFrameLocks noChangeAspect="1"/>
          </p:cNvGraphicFramePr>
          <p:nvPr/>
        </p:nvGraphicFramePr>
        <p:xfrm>
          <a:off x="1587500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6" name="Equation" r:id="rId4" imgW="215900" imgH="266700" progId="Equation.3">
                  <p:embed/>
                </p:oleObj>
              </mc:Choice>
              <mc:Fallback>
                <p:oleObj name="Equation" r:id="rId4" imgW="215900" imgH="266700" progId="Equation.3">
                  <p:embed/>
                  <p:pic>
                    <p:nvPicPr>
                      <p:cNvPr id="1024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0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12" name="Object 11"/>
          <p:cNvGraphicFramePr>
            <a:graphicFrameLocks noChangeAspect="1"/>
          </p:cNvGraphicFramePr>
          <p:nvPr/>
        </p:nvGraphicFramePr>
        <p:xfrm>
          <a:off x="2689225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7" name="Equation" r:id="rId6" imgW="215900" imgH="266700" progId="Equation.3">
                  <p:embed/>
                </p:oleObj>
              </mc:Choice>
              <mc:Fallback>
                <p:oleObj name="Equation" r:id="rId6" imgW="215900" imgH="266700" progId="Equation.3">
                  <p:embed/>
                  <p:pic>
                    <p:nvPicPr>
                      <p:cNvPr id="1024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9225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13" name="Object 12"/>
          <p:cNvGraphicFramePr>
            <a:graphicFrameLocks noChangeAspect="1"/>
          </p:cNvGraphicFramePr>
          <p:nvPr/>
        </p:nvGraphicFramePr>
        <p:xfrm>
          <a:off x="2206625" y="4356100"/>
          <a:ext cx="209550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8" name="Equation" r:id="rId8" imgW="215900" imgH="292100" progId="Equation.3">
                  <p:embed/>
                </p:oleObj>
              </mc:Choice>
              <mc:Fallback>
                <p:oleObj name="Equation" r:id="rId8" imgW="215900" imgH="292100" progId="Equation.3">
                  <p:embed/>
                  <p:pic>
                    <p:nvPicPr>
                      <p:cNvPr id="1024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25" y="4356100"/>
                        <a:ext cx="209550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14" name="Oval 13"/>
          <p:cNvSpPr>
            <a:spLocks noChangeArrowheads="1"/>
          </p:cNvSpPr>
          <p:nvPr/>
        </p:nvSpPr>
        <p:spPr bwMode="auto">
          <a:xfrm>
            <a:off x="4017963" y="5551488"/>
            <a:ext cx="176212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2415" name="Oval 14"/>
          <p:cNvSpPr>
            <a:spLocks noChangeArrowheads="1"/>
          </p:cNvSpPr>
          <p:nvPr/>
        </p:nvSpPr>
        <p:spPr bwMode="auto">
          <a:xfrm>
            <a:off x="5108575" y="5551488"/>
            <a:ext cx="176213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102416" name="AutoShape 15"/>
          <p:cNvCxnSpPr>
            <a:cxnSpLocks noChangeShapeType="1"/>
            <a:stCxn id="102417" idx="5"/>
            <a:endCxn id="102415" idx="1"/>
          </p:cNvCxnSpPr>
          <p:nvPr/>
        </p:nvCxnSpPr>
        <p:spPr bwMode="auto">
          <a:xfrm>
            <a:off x="4757738" y="4849813"/>
            <a:ext cx="376237" cy="727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417" name="Oval 16"/>
          <p:cNvSpPr>
            <a:spLocks noChangeArrowheads="1"/>
          </p:cNvSpPr>
          <p:nvPr/>
        </p:nvSpPr>
        <p:spPr bwMode="auto">
          <a:xfrm>
            <a:off x="4606925" y="4699000"/>
            <a:ext cx="176213" cy="1762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102418" name="AutoShape 17"/>
          <p:cNvCxnSpPr>
            <a:cxnSpLocks noChangeShapeType="1"/>
            <a:stCxn id="102414" idx="6"/>
            <a:endCxn id="102415" idx="2"/>
          </p:cNvCxnSpPr>
          <p:nvPr/>
        </p:nvCxnSpPr>
        <p:spPr bwMode="auto">
          <a:xfrm>
            <a:off x="4194175" y="5640388"/>
            <a:ext cx="914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419" name="AutoShape 18"/>
          <p:cNvCxnSpPr>
            <a:cxnSpLocks noChangeShapeType="1"/>
            <a:stCxn id="102414" idx="7"/>
            <a:endCxn id="102417" idx="3"/>
          </p:cNvCxnSpPr>
          <p:nvPr/>
        </p:nvCxnSpPr>
        <p:spPr bwMode="auto">
          <a:xfrm flipV="1">
            <a:off x="4168775" y="4849813"/>
            <a:ext cx="463550" cy="727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aphicFrame>
        <p:nvGraphicFramePr>
          <p:cNvPr id="102420" name="Object 19"/>
          <p:cNvGraphicFramePr>
            <a:graphicFrameLocks noChangeAspect="1"/>
          </p:cNvGraphicFramePr>
          <p:nvPr/>
        </p:nvGraphicFramePr>
        <p:xfrm>
          <a:off x="4003675" y="5729288"/>
          <a:ext cx="18415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9" name="Equation" r:id="rId10" imgW="190500" imgH="266700" progId="Equation.3">
                  <p:embed/>
                </p:oleObj>
              </mc:Choice>
              <mc:Fallback>
                <p:oleObj name="Equation" r:id="rId10" imgW="190500" imgH="266700" progId="Equation.3">
                  <p:embed/>
                  <p:pic>
                    <p:nvPicPr>
                      <p:cNvPr id="1024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3675" y="5729288"/>
                        <a:ext cx="184150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21" name="Oval 20"/>
          <p:cNvSpPr>
            <a:spLocks noChangeArrowheads="1"/>
          </p:cNvSpPr>
          <p:nvPr/>
        </p:nvSpPr>
        <p:spPr bwMode="auto">
          <a:xfrm>
            <a:off x="6407150" y="5551488"/>
            <a:ext cx="176213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102422" name="Oval 21"/>
          <p:cNvSpPr>
            <a:spLocks noChangeArrowheads="1"/>
          </p:cNvSpPr>
          <p:nvPr/>
        </p:nvSpPr>
        <p:spPr bwMode="auto">
          <a:xfrm>
            <a:off x="7497763" y="5551488"/>
            <a:ext cx="176212" cy="1762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102423" name="AutoShape 22"/>
          <p:cNvCxnSpPr>
            <a:cxnSpLocks noChangeShapeType="1"/>
            <a:stCxn id="102424" idx="5"/>
            <a:endCxn id="102422" idx="1"/>
          </p:cNvCxnSpPr>
          <p:nvPr/>
        </p:nvCxnSpPr>
        <p:spPr bwMode="auto">
          <a:xfrm>
            <a:off x="7146925" y="4849813"/>
            <a:ext cx="376238" cy="727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424" name="Oval 23"/>
          <p:cNvSpPr>
            <a:spLocks noChangeArrowheads="1"/>
          </p:cNvSpPr>
          <p:nvPr/>
        </p:nvSpPr>
        <p:spPr bwMode="auto">
          <a:xfrm>
            <a:off x="6996113" y="4699000"/>
            <a:ext cx="176212" cy="1762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n-US" sz="1400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102425" name="AutoShape 24"/>
          <p:cNvCxnSpPr>
            <a:cxnSpLocks noChangeShapeType="1"/>
            <a:stCxn id="102421" idx="6"/>
            <a:endCxn id="102422" idx="2"/>
          </p:cNvCxnSpPr>
          <p:nvPr/>
        </p:nvCxnSpPr>
        <p:spPr bwMode="auto">
          <a:xfrm>
            <a:off x="6583363" y="5640388"/>
            <a:ext cx="914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426" name="AutoShape 25"/>
          <p:cNvCxnSpPr>
            <a:cxnSpLocks noChangeShapeType="1"/>
            <a:stCxn id="102421" idx="7"/>
            <a:endCxn id="102424" idx="3"/>
          </p:cNvCxnSpPr>
          <p:nvPr/>
        </p:nvCxnSpPr>
        <p:spPr bwMode="auto">
          <a:xfrm flipV="1">
            <a:off x="6557963" y="4849813"/>
            <a:ext cx="463550" cy="727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aphicFrame>
        <p:nvGraphicFramePr>
          <p:cNvPr id="102427" name="Object 26"/>
          <p:cNvGraphicFramePr>
            <a:graphicFrameLocks noChangeAspect="1"/>
          </p:cNvGraphicFramePr>
          <p:nvPr/>
        </p:nvGraphicFramePr>
        <p:xfrm>
          <a:off x="6381750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0" name="Equation" r:id="rId12" imgW="215900" imgH="266700" progId="Equation.3">
                  <p:embed/>
                </p:oleObj>
              </mc:Choice>
              <mc:Fallback>
                <p:oleObj name="Equation" r:id="rId12" imgW="215900" imgH="266700" progId="Equation.3">
                  <p:embed/>
                  <p:pic>
                    <p:nvPicPr>
                      <p:cNvPr id="102427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750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28" name="Object 27"/>
          <p:cNvGraphicFramePr>
            <a:graphicFrameLocks noChangeAspect="1"/>
          </p:cNvGraphicFramePr>
          <p:nvPr/>
        </p:nvGraphicFramePr>
        <p:xfrm>
          <a:off x="7475538" y="5729288"/>
          <a:ext cx="220662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1" name="Equation" r:id="rId13" imgW="228600" imgH="266700" progId="Equation.3">
                  <p:embed/>
                </p:oleObj>
              </mc:Choice>
              <mc:Fallback>
                <p:oleObj name="Equation" r:id="rId13" imgW="228600" imgH="266700" progId="Equation.3">
                  <p:embed/>
                  <p:pic>
                    <p:nvPicPr>
                      <p:cNvPr id="102428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5538" y="5729288"/>
                        <a:ext cx="220662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29" name="Object 28"/>
          <p:cNvGraphicFramePr>
            <a:graphicFrameLocks noChangeAspect="1"/>
          </p:cNvGraphicFramePr>
          <p:nvPr/>
        </p:nvGraphicFramePr>
        <p:xfrm>
          <a:off x="7000875" y="4356100"/>
          <a:ext cx="207963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2" name="Equation" r:id="rId15" imgW="215900" imgH="292100" progId="Equation.3">
                  <p:embed/>
                </p:oleObj>
              </mc:Choice>
              <mc:Fallback>
                <p:oleObj name="Equation" r:id="rId15" imgW="215900" imgH="292100" progId="Equation.3">
                  <p:embed/>
                  <p:pic>
                    <p:nvPicPr>
                      <p:cNvPr id="102429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75" y="4356100"/>
                        <a:ext cx="207963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0" name="Object 29"/>
          <p:cNvGraphicFramePr>
            <a:graphicFrameLocks noChangeAspect="1"/>
          </p:cNvGraphicFramePr>
          <p:nvPr/>
        </p:nvGraphicFramePr>
        <p:xfrm>
          <a:off x="4592638" y="4343400"/>
          <a:ext cx="233362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3" name="Equation" r:id="rId16" imgW="241300" imgH="292100" progId="Equation.3">
                  <p:embed/>
                </p:oleObj>
              </mc:Choice>
              <mc:Fallback>
                <p:oleObj name="Equation" r:id="rId16" imgW="241300" imgH="292100" progId="Equation.3">
                  <p:embed/>
                  <p:pic>
                    <p:nvPicPr>
                      <p:cNvPr id="10243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2638" y="4343400"/>
                        <a:ext cx="233362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1" name="Object 30"/>
          <p:cNvGraphicFramePr>
            <a:graphicFrameLocks noChangeAspect="1"/>
          </p:cNvGraphicFramePr>
          <p:nvPr/>
        </p:nvGraphicFramePr>
        <p:xfrm>
          <a:off x="5105400" y="5729288"/>
          <a:ext cx="2079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4" name="Equation" r:id="rId18" imgW="215900" imgH="266700" progId="Equation.3">
                  <p:embed/>
                </p:oleObj>
              </mc:Choice>
              <mc:Fallback>
                <p:oleObj name="Equation" r:id="rId18" imgW="215900" imgH="266700" progId="Equation.3">
                  <p:embed/>
                  <p:pic>
                    <p:nvPicPr>
                      <p:cNvPr id="102431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729288"/>
                        <a:ext cx="207963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2432" name="AutoShape 31"/>
          <p:cNvCxnSpPr>
            <a:cxnSpLocks noChangeShapeType="1"/>
            <a:stCxn id="102408" idx="6"/>
            <a:endCxn id="102414" idx="1"/>
          </p:cNvCxnSpPr>
          <p:nvPr/>
        </p:nvCxnSpPr>
        <p:spPr bwMode="auto">
          <a:xfrm>
            <a:off x="2378075" y="4787900"/>
            <a:ext cx="1665288" cy="7889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433" name="AutoShape 32"/>
          <p:cNvCxnSpPr>
            <a:cxnSpLocks noChangeShapeType="1"/>
            <a:stCxn id="102424" idx="2"/>
            <a:endCxn id="102414" idx="7"/>
          </p:cNvCxnSpPr>
          <p:nvPr/>
        </p:nvCxnSpPr>
        <p:spPr bwMode="auto">
          <a:xfrm flipH="1">
            <a:off x="4168775" y="4787900"/>
            <a:ext cx="2827338" cy="7889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434" name="AutoShape 33"/>
          <p:cNvCxnSpPr>
            <a:cxnSpLocks noChangeShapeType="1"/>
            <a:stCxn id="102405" idx="7"/>
            <a:endCxn id="102417" idx="2"/>
          </p:cNvCxnSpPr>
          <p:nvPr/>
        </p:nvCxnSpPr>
        <p:spPr bwMode="auto">
          <a:xfrm flipV="1">
            <a:off x="1765300" y="4787900"/>
            <a:ext cx="2841625" cy="7889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435" name="AutoShape 34"/>
          <p:cNvCxnSpPr>
            <a:cxnSpLocks noChangeShapeType="1"/>
            <a:stCxn id="102421" idx="1"/>
            <a:endCxn id="102417" idx="6"/>
          </p:cNvCxnSpPr>
          <p:nvPr/>
        </p:nvCxnSpPr>
        <p:spPr bwMode="auto">
          <a:xfrm flipH="1" flipV="1">
            <a:off x="4783138" y="4787900"/>
            <a:ext cx="1649412" cy="7889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436" name="Rectangle 35"/>
          <p:cNvSpPr>
            <a:spLocks noChangeArrowheads="1"/>
          </p:cNvSpPr>
          <p:nvPr/>
        </p:nvSpPr>
        <p:spPr bwMode="auto">
          <a:xfrm>
            <a:off x="322263" y="6172200"/>
            <a:ext cx="578685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k = 3</a:t>
            </a:r>
          </a:p>
        </p:txBody>
      </p:sp>
      <p:sp>
        <p:nvSpPr>
          <p:cNvPr id="102437" name="Rectangle 36"/>
          <p:cNvSpPr>
            <a:spLocks noChangeArrowheads="1"/>
          </p:cNvSpPr>
          <p:nvPr/>
        </p:nvSpPr>
        <p:spPr bwMode="auto">
          <a:xfrm>
            <a:off x="328613" y="4876800"/>
            <a:ext cx="325410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G</a:t>
            </a:r>
          </a:p>
        </p:txBody>
      </p:sp>
      <p:sp>
        <p:nvSpPr>
          <p:cNvPr id="102438" name="Line 37"/>
          <p:cNvSpPr>
            <a:spLocks noChangeShapeType="1"/>
          </p:cNvSpPr>
          <p:nvPr/>
        </p:nvSpPr>
        <p:spPr bwMode="auto">
          <a:xfrm flipH="1">
            <a:off x="4267200" y="2971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02439" name="Rectangle 38"/>
          <p:cNvSpPr>
            <a:spLocks noChangeArrowheads="1"/>
          </p:cNvSpPr>
          <p:nvPr/>
        </p:nvSpPr>
        <p:spPr bwMode="auto">
          <a:xfrm>
            <a:off x="4473191" y="2819400"/>
            <a:ext cx="3119444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200" dirty="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and any other variables in a consistent way</a:t>
            </a:r>
          </a:p>
        </p:txBody>
      </p:sp>
      <p:graphicFrame>
        <p:nvGraphicFramePr>
          <p:cNvPr id="102440" name="Object 39"/>
          <p:cNvGraphicFramePr>
            <a:graphicFrameLocks noChangeAspect="1"/>
          </p:cNvGraphicFramePr>
          <p:nvPr>
            <p:extLst/>
          </p:nvPr>
        </p:nvGraphicFramePr>
        <p:xfrm>
          <a:off x="1936750" y="6096000"/>
          <a:ext cx="596900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5" name="Equation" r:id="rId19" imgW="5829300" imgH="355600" progId="Equation.3">
                  <p:embed/>
                </p:oleObj>
              </mc:Choice>
              <mc:Fallback>
                <p:oleObj name="Equation" r:id="rId19" imgW="5829300" imgH="355600" progId="Equation.3">
                  <p:embed/>
                  <p:pic>
                    <p:nvPicPr>
                      <p:cNvPr id="10244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3137" t="-25714" r="-3137" b="-25714"/>
                      <a:stretch>
                        <a:fillRect/>
                      </a:stretch>
                    </p:blipFill>
                    <p:spPr bwMode="auto">
                      <a:xfrm>
                        <a:off x="1936750" y="6096000"/>
                        <a:ext cx="5969000" cy="5222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41" name="Picture 12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913" y="0"/>
            <a:ext cx="571500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644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Vertex Cover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055813"/>
          </a:xfrm>
        </p:spPr>
        <p:txBody>
          <a:bodyPr/>
          <a:lstStyle/>
          <a:p>
            <a:pPr eaLnBrk="1" hangingPunct="1"/>
            <a:r>
              <a:rPr lang="en-US" smtClean="0"/>
              <a:t>Vertex Cover</a:t>
            </a:r>
          </a:p>
          <a:p>
            <a:pPr lvl="1" eaLnBrk="1" hangingPunct="1"/>
            <a:r>
              <a:rPr lang="en-US" smtClean="0"/>
              <a:t>Graph G = (V, E), a subset S of the vertices is a vertex cover if every edge in E has at least one endpoint in S</a:t>
            </a:r>
          </a:p>
        </p:txBody>
      </p:sp>
      <p:sp>
        <p:nvSpPr>
          <p:cNvPr id="7168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7493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7168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875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7168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258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7168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46338" y="5934075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7168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268788" y="600868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7168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3175" y="494665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71690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990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7169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992313" y="4187825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054350" y="4035425"/>
            <a:ext cx="1138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3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495800" y="4187825"/>
            <a:ext cx="4556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4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4040188" y="4264025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5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066925" y="4187825"/>
            <a:ext cx="2201863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6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992313" y="5249863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7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066925" y="5099050"/>
            <a:ext cx="2201863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8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25750" y="6084888"/>
            <a:ext cx="1443038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9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116388" y="5326063"/>
            <a:ext cx="2286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0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4572000" y="5249863"/>
            <a:ext cx="3794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31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IS &lt;</a:t>
            </a:r>
            <a:r>
              <a:rPr lang="en-US" baseline="-25000" smtClean="0"/>
              <a:t>P</a:t>
            </a:r>
            <a:r>
              <a:rPr lang="en-US" smtClean="0"/>
              <a:t> VC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Lemma: A set S is independent iff V-S is a vertex cover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To reduce IS to VC, we show that we can determine if a graph has an independent set of size K by testing for a Vertex cover of size n - K</a:t>
            </a:r>
          </a:p>
        </p:txBody>
      </p:sp>
    </p:spTree>
    <p:extLst>
      <p:ext uri="{BB962C8B-B14F-4D97-AF65-F5344CB8AC3E}">
        <p14:creationId xmlns:p14="http://schemas.microsoft.com/office/powerpoint/2010/main" val="136267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IS &lt;</a:t>
            </a:r>
            <a:r>
              <a:rPr lang="en-US" baseline="-25000" smtClean="0"/>
              <a:t>P</a:t>
            </a:r>
            <a:r>
              <a:rPr lang="en-US" smtClean="0"/>
              <a:t> VC</a:t>
            </a:r>
          </a:p>
        </p:txBody>
      </p:sp>
      <p:sp>
        <p:nvSpPr>
          <p:cNvPr id="84995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08100" y="335280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84996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0675" y="4338638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84997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825750" y="335280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84998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079500" y="5402263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84999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901950" y="5476875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85000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446338" y="441483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85001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32175" y="4338638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85002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25475" y="3656013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3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687513" y="3503613"/>
            <a:ext cx="11382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4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128963" y="3656013"/>
            <a:ext cx="455612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5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2673350" y="3732213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6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700088" y="3656013"/>
            <a:ext cx="2201862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7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625475" y="4718050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8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700088" y="4567238"/>
            <a:ext cx="2201862" cy="1062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9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458913" y="5553075"/>
            <a:ext cx="1443037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0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749550" y="4794250"/>
            <a:ext cx="2286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1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3205163" y="4718050"/>
            <a:ext cx="379412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2" name="Oval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392863" y="335280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85013" name="Oval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405438" y="433863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85014" name="Oval 2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910513" y="335280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85015" name="Oval 2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164263" y="540226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85016" name="Oval 2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7986713" y="5476875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85017" name="Oval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531100" y="4414838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85018" name="Oval 2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516938" y="433863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85019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5710238" y="3656013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0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6772275" y="3503613"/>
            <a:ext cx="1138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1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8213725" y="3656013"/>
            <a:ext cx="4556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2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7758113" y="3732213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3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5784850" y="3656013"/>
            <a:ext cx="2201863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4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5710238" y="4718050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5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5784850" y="4567238"/>
            <a:ext cx="2201863" cy="1062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6" name="Line 3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6543675" y="5553075"/>
            <a:ext cx="1443038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7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7834313" y="4794250"/>
            <a:ext cx="2286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8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8289925" y="4718050"/>
            <a:ext cx="3794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9" name="Text Box 40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22263" y="2214563"/>
            <a:ext cx="37957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Find a maximum independent set S</a:t>
            </a:r>
          </a:p>
        </p:txBody>
      </p:sp>
      <p:sp>
        <p:nvSpPr>
          <p:cNvPr id="85030" name="Text Box 41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557838" y="2214563"/>
            <a:ext cx="34147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/>
              <a:t>Show that V-S is a vertex cover</a:t>
            </a:r>
          </a:p>
        </p:txBody>
      </p:sp>
      <p:sp>
        <p:nvSpPr>
          <p:cNvPr id="85031" name="Content Placeholder 41"/>
          <p:cNvSpPr>
            <a:spLocks noGrp="1"/>
          </p:cNvSpPr>
          <p:nvPr>
            <p:ph idx="1"/>
            <p:custDataLst>
              <p:tags r:id="rId38"/>
            </p:custDataLst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9807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Line 23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5103813" y="5099050"/>
            <a:ext cx="6064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Clique</a:t>
            </a:r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8229600" cy="2055813"/>
          </a:xfrm>
        </p:spPr>
        <p:txBody>
          <a:bodyPr/>
          <a:lstStyle/>
          <a:p>
            <a:pPr eaLnBrk="1" hangingPunct="1"/>
            <a:r>
              <a:rPr lang="en-US" smtClean="0"/>
              <a:t>Clique</a:t>
            </a:r>
          </a:p>
          <a:p>
            <a:pPr lvl="1" eaLnBrk="1" hangingPunct="1"/>
            <a:r>
              <a:rPr lang="en-US" smtClean="0"/>
              <a:t>Graph G = (V, E), a subset S of the vertices is a clique if there is an edge between every pair of vertices in S</a:t>
            </a:r>
          </a:p>
        </p:txBody>
      </p:sp>
      <p:sp>
        <p:nvSpPr>
          <p:cNvPr id="86021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67493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86022" name="Oval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875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86023" name="Oval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19258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86024" name="Oval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446338" y="5934075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8602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7990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8602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483225" y="487045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8602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992313" y="4187825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8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054350" y="4035425"/>
            <a:ext cx="1138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9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495800" y="4187825"/>
            <a:ext cx="4556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0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572000" y="4111625"/>
            <a:ext cx="985838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1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066925" y="4187825"/>
            <a:ext cx="2201863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2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992313" y="5249863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3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066925" y="5099050"/>
            <a:ext cx="2201863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4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25750" y="6084888"/>
            <a:ext cx="1443038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5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4572000" y="5249863"/>
            <a:ext cx="11382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6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4572000" y="5249863"/>
            <a:ext cx="3794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7" name="Line 2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419600" y="4264025"/>
            <a:ext cx="0" cy="18208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8" name="Oval 8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268788" y="600868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34191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Complement of a Graph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Defn: G’=(V,E’) is the complement of G=(V,E) if (u,v) is in E’ iff (u,v) is not in E</a:t>
            </a:r>
          </a:p>
        </p:txBody>
      </p:sp>
      <p:sp>
        <p:nvSpPr>
          <p:cNvPr id="8704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08100" y="335280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8704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0675" y="4338638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8704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825750" y="335280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8704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079500" y="5402263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8704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901950" y="5476875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8704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46338" y="441483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87050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432175" y="4338638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8705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25475" y="3656013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687513" y="3503613"/>
            <a:ext cx="11382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3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128963" y="3656013"/>
            <a:ext cx="455612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4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2673350" y="3732213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5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700088" y="3656013"/>
            <a:ext cx="2201862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6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25475" y="4718050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7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00088" y="4567238"/>
            <a:ext cx="2201862" cy="1062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8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1458913" y="5553075"/>
            <a:ext cx="1443037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9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749550" y="4794250"/>
            <a:ext cx="2286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0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3205163" y="4718050"/>
            <a:ext cx="379412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1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392863" y="335280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87062" name="Oval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405438" y="433863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87063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7910513" y="335280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87064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164263" y="540226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87065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986713" y="5476875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87066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531100" y="4414838"/>
            <a:ext cx="379413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87067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8516938" y="433863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55295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IS &lt;</a:t>
            </a:r>
            <a:r>
              <a:rPr lang="en-US" baseline="-25000" smtClean="0"/>
              <a:t>P</a:t>
            </a:r>
            <a:r>
              <a:rPr lang="en-US" smtClean="0"/>
              <a:t> Clique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Lemma: S is Independent in G iff S is a Clique in the complement of G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To reduce IS to Clique, we compute the complement of the graph.  The complement has a clique of size K iff the original graph has an independent set of size K</a:t>
            </a:r>
          </a:p>
        </p:txBody>
      </p:sp>
    </p:spTree>
    <p:extLst>
      <p:ext uri="{BB962C8B-B14F-4D97-AF65-F5344CB8AC3E}">
        <p14:creationId xmlns:p14="http://schemas.microsoft.com/office/powerpoint/2010/main" val="46098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Hamiltonian Circuit Problem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373188"/>
          </a:xfrm>
        </p:spPr>
        <p:txBody>
          <a:bodyPr/>
          <a:lstStyle/>
          <a:p>
            <a:pPr eaLnBrk="1" hangingPunct="1"/>
            <a:r>
              <a:rPr lang="en-US" smtClean="0"/>
              <a:t>Hamiltonian Circuit – a simple cycle including all the vertices of the graph</a:t>
            </a:r>
          </a:p>
        </p:txBody>
      </p:sp>
      <p:sp>
        <p:nvSpPr>
          <p:cNvPr id="89092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57288" y="5249863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3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433763" y="54784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4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799013" y="3656013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5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848475" y="411162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6" name="Line 1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1308100" y="4035425"/>
            <a:ext cx="911225" cy="1214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7" name="Line 12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384300" y="5402263"/>
            <a:ext cx="2049463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8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813175" y="3049588"/>
            <a:ext cx="985838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9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951413" y="464343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00" name="Oval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57563" y="418782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01" name="Line 1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027613" y="3808413"/>
            <a:ext cx="1820862" cy="379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2" name="Line 1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660775" y="5629275"/>
            <a:ext cx="2049463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3" name="Line 2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5862638" y="4340225"/>
            <a:ext cx="1138237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4" name="Line 2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5178425" y="4264025"/>
            <a:ext cx="1744663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5" name="Line 2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586163" y="4340225"/>
            <a:ext cx="1363662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6" name="Line 2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371725" y="3960813"/>
            <a:ext cx="985838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7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103813" y="4870450"/>
            <a:ext cx="682625" cy="1138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8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509963" y="4414838"/>
            <a:ext cx="76200" cy="1063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9" name="Oval 8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710238" y="593407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10" name="Line 1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2295525" y="3049588"/>
            <a:ext cx="1365250" cy="835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11" name="Oval 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143125" y="3808413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12" name="Oval 10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586163" y="2897188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7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Thm: Hamiltonian Circuit is NP Complete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Reduction from 3-SAT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360" y="2290575"/>
            <a:ext cx="5009070" cy="4008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4195" y="6388905"/>
            <a:ext cx="17455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Page 475 in text</a:t>
            </a:r>
            <a:endParaRPr lang="en-US" sz="1400" dirty="0"/>
          </a:p>
        </p:txBody>
      </p:sp>
      <p:pic>
        <p:nvPicPr>
          <p:cNvPr id="6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0"/>
            <a:ext cx="571500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036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091" y="1600200"/>
            <a:ext cx="8879714" cy="4561019"/>
          </a:xfrm>
        </p:spPr>
        <p:txBody>
          <a:bodyPr/>
          <a:lstStyle/>
          <a:p>
            <a:r>
              <a:rPr lang="en-US" sz="2800" dirty="0"/>
              <a:t>Homework </a:t>
            </a:r>
            <a:r>
              <a:rPr lang="en-US" sz="2800" dirty="0" smtClean="0"/>
              <a:t>9, Deadline, Sunday December 13</a:t>
            </a:r>
          </a:p>
          <a:p>
            <a:r>
              <a:rPr lang="en-US" sz="2800" dirty="0" smtClean="0"/>
              <a:t>Exam practice problems on  course homepage</a:t>
            </a:r>
            <a:endParaRPr lang="en-US" sz="2800" dirty="0"/>
          </a:p>
          <a:p>
            <a:r>
              <a:rPr lang="en-US" sz="2800" dirty="0" smtClean="0"/>
              <a:t>Final Exam:  Monday,  December 14</a:t>
            </a:r>
          </a:p>
          <a:p>
            <a:pPr lvl="1"/>
            <a:r>
              <a:rPr lang="en-US" dirty="0" smtClean="0"/>
              <a:t>24 hour take home exam</a:t>
            </a:r>
          </a:p>
          <a:p>
            <a:pPr lvl="1"/>
            <a:r>
              <a:rPr lang="en-US" dirty="0" smtClean="0"/>
              <a:t>Target: 2 to 4 hours of work time</a:t>
            </a:r>
          </a:p>
          <a:p>
            <a:r>
              <a:rPr lang="en-US" dirty="0" smtClean="0"/>
              <a:t>Possibly some extra office hours</a:t>
            </a:r>
          </a:p>
          <a:p>
            <a:r>
              <a:rPr lang="en-US" dirty="0" smtClean="0"/>
              <a:t>Approximate grade weighting</a:t>
            </a:r>
          </a:p>
          <a:p>
            <a:pPr lvl="1"/>
            <a:r>
              <a:rPr lang="en-US" dirty="0" smtClean="0"/>
              <a:t>75% HW,  25% Final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0305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Clause Gadget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625460" y="1683415"/>
          <a:ext cx="2312205" cy="9855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3" imgW="622080" imgH="253800" progId="Equation.3">
                  <p:embed/>
                </p:oleObj>
              </mc:Choice>
              <mc:Fallback>
                <p:oleObj name="Equation" r:id="rId3" imgW="622080" imgH="25380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60" y="1683415"/>
                        <a:ext cx="2312205" cy="9855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2933810" y="3323624"/>
            <a:ext cx="3156090" cy="227685"/>
            <a:chOff x="2933810" y="3323624"/>
            <a:chExt cx="3156090" cy="227685"/>
          </a:xfrm>
        </p:grpSpPr>
        <p:sp>
          <p:nvSpPr>
            <p:cNvPr id="6" name="Oval 5"/>
            <p:cNvSpPr/>
            <p:nvPr/>
          </p:nvSpPr>
          <p:spPr>
            <a:xfrm>
              <a:off x="2933810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Arrow Connector 10"/>
            <p:cNvCxnSpPr>
              <a:stCxn id="6" idx="7"/>
              <a:endCxn id="7" idx="1"/>
            </p:cNvCxnSpPr>
            <p:nvPr/>
          </p:nvCxnSpPr>
          <p:spPr>
            <a:xfrm>
              <a:off x="3128151" y="3356968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4116630" y="3356968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5063168" y="3356968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3129995" y="3504895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4116630" y="3504895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5103265" y="3504895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3888945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875580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5862215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978205" y="5402270"/>
            <a:ext cx="3156090" cy="227685"/>
            <a:chOff x="2933810" y="3323624"/>
            <a:chExt cx="3156090" cy="227685"/>
          </a:xfrm>
        </p:grpSpPr>
        <p:sp>
          <p:nvSpPr>
            <p:cNvPr id="19" name="Oval 18"/>
            <p:cNvSpPr/>
            <p:nvPr/>
          </p:nvSpPr>
          <p:spPr>
            <a:xfrm>
              <a:off x="2933810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Arrow Connector 19"/>
            <p:cNvCxnSpPr>
              <a:stCxn id="19" idx="7"/>
              <a:endCxn id="26" idx="1"/>
            </p:cNvCxnSpPr>
            <p:nvPr/>
          </p:nvCxnSpPr>
          <p:spPr>
            <a:xfrm>
              <a:off x="3128151" y="3356968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4116630" y="3356968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5063168" y="3356968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3129995" y="3504895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4116630" y="3504895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5103265" y="3504895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val 25"/>
            <p:cNvSpPr/>
            <p:nvPr/>
          </p:nvSpPr>
          <p:spPr>
            <a:xfrm>
              <a:off x="3888945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4875580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5862215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978205" y="4339740"/>
            <a:ext cx="3156090" cy="227685"/>
            <a:chOff x="2933810" y="3323624"/>
            <a:chExt cx="3156090" cy="227685"/>
          </a:xfrm>
        </p:grpSpPr>
        <p:sp>
          <p:nvSpPr>
            <p:cNvPr id="30" name="Oval 29"/>
            <p:cNvSpPr/>
            <p:nvPr/>
          </p:nvSpPr>
          <p:spPr>
            <a:xfrm>
              <a:off x="2933810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Arrow Connector 30"/>
            <p:cNvCxnSpPr>
              <a:stCxn id="30" idx="7"/>
              <a:endCxn id="37" idx="1"/>
            </p:cNvCxnSpPr>
            <p:nvPr/>
          </p:nvCxnSpPr>
          <p:spPr>
            <a:xfrm>
              <a:off x="3128151" y="3356968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4116630" y="3356968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5063168" y="3356968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3129995" y="3504895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4116630" y="3504895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5103265" y="3504895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3888945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4875580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862215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261845" y="3212755"/>
            <a:ext cx="13661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1 </a:t>
            </a:r>
            <a:r>
              <a:rPr lang="en-US" dirty="0" smtClean="0"/>
              <a:t>Group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21880" y="4304766"/>
            <a:ext cx="13661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2 </a:t>
            </a:r>
            <a:r>
              <a:rPr lang="en-US" dirty="0" smtClean="0"/>
              <a:t>Group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282817" y="5300039"/>
            <a:ext cx="13661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/>
              <a:t>3</a:t>
            </a:r>
            <a:r>
              <a:rPr lang="en-US" baseline="-25000" dirty="0" smtClean="0"/>
              <a:t> </a:t>
            </a:r>
            <a:r>
              <a:rPr lang="en-US" dirty="0" smtClean="0"/>
              <a:t>Group</a:t>
            </a:r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7607800" y="259415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3996267" y="2493404"/>
            <a:ext cx="3547533" cy="808596"/>
          </a:xfrm>
          <a:custGeom>
            <a:avLst/>
            <a:gdLst>
              <a:gd name="connsiteX0" fmla="*/ 0 w 3547533"/>
              <a:gd name="connsiteY0" fmla="*/ 808596 h 808596"/>
              <a:gd name="connsiteX1" fmla="*/ 1430866 w 3547533"/>
              <a:gd name="connsiteY1" fmla="*/ 46596 h 808596"/>
              <a:gd name="connsiteX2" fmla="*/ 3547533 w 3547533"/>
              <a:gd name="connsiteY2" fmla="*/ 148196 h 808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47533" h="808596">
                <a:moveTo>
                  <a:pt x="0" y="808596"/>
                </a:moveTo>
                <a:cubicBezTo>
                  <a:pt x="419805" y="482629"/>
                  <a:pt x="839611" y="156663"/>
                  <a:pt x="1430866" y="46596"/>
                </a:cubicBezTo>
                <a:cubicBezTo>
                  <a:pt x="2022121" y="-63471"/>
                  <a:pt x="2784827" y="42362"/>
                  <a:pt x="3547533" y="148196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5020733" y="2758286"/>
            <a:ext cx="2565400" cy="509847"/>
          </a:xfrm>
          <a:custGeom>
            <a:avLst/>
            <a:gdLst>
              <a:gd name="connsiteX0" fmla="*/ 2565400 w 2565400"/>
              <a:gd name="connsiteY0" fmla="*/ 1847 h 509847"/>
              <a:gd name="connsiteX1" fmla="*/ 939800 w 2565400"/>
              <a:gd name="connsiteY1" fmla="*/ 78047 h 509847"/>
              <a:gd name="connsiteX2" fmla="*/ 0 w 2565400"/>
              <a:gd name="connsiteY2" fmla="*/ 509847 h 509847"/>
              <a:gd name="connsiteX3" fmla="*/ 0 w 2565400"/>
              <a:gd name="connsiteY3" fmla="*/ 509847 h 509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5400" h="509847">
                <a:moveTo>
                  <a:pt x="2565400" y="1847"/>
                </a:moveTo>
                <a:cubicBezTo>
                  <a:pt x="1966383" y="-2387"/>
                  <a:pt x="1367367" y="-6620"/>
                  <a:pt x="939800" y="78047"/>
                </a:cubicBezTo>
                <a:cubicBezTo>
                  <a:pt x="512233" y="162714"/>
                  <a:pt x="0" y="509847"/>
                  <a:pt x="0" y="509847"/>
                </a:cubicBezTo>
                <a:lnTo>
                  <a:pt x="0" y="509847"/>
                </a:ln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4089400" y="2819400"/>
            <a:ext cx="3564467" cy="1481667"/>
          </a:xfrm>
          <a:custGeom>
            <a:avLst/>
            <a:gdLst>
              <a:gd name="connsiteX0" fmla="*/ 3564467 w 3564467"/>
              <a:gd name="connsiteY0" fmla="*/ 0 h 1481667"/>
              <a:gd name="connsiteX1" fmla="*/ 1921933 w 3564467"/>
              <a:gd name="connsiteY1" fmla="*/ 914400 h 1481667"/>
              <a:gd name="connsiteX2" fmla="*/ 423333 w 3564467"/>
              <a:gd name="connsiteY2" fmla="*/ 1092200 h 1481667"/>
              <a:gd name="connsiteX3" fmla="*/ 0 w 3564467"/>
              <a:gd name="connsiteY3" fmla="*/ 1481667 h 148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64467" h="1481667">
                <a:moveTo>
                  <a:pt x="3564467" y="0"/>
                </a:moveTo>
                <a:cubicBezTo>
                  <a:pt x="3004961" y="366183"/>
                  <a:pt x="2445455" y="732367"/>
                  <a:pt x="1921933" y="914400"/>
                </a:cubicBezTo>
                <a:cubicBezTo>
                  <a:pt x="1398411" y="1096433"/>
                  <a:pt x="743655" y="997656"/>
                  <a:pt x="423333" y="1092200"/>
                </a:cubicBezTo>
                <a:cubicBezTo>
                  <a:pt x="103011" y="1186744"/>
                  <a:pt x="51505" y="1334205"/>
                  <a:pt x="0" y="1481667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5080000" y="2853267"/>
            <a:ext cx="2675467" cy="1473200"/>
          </a:xfrm>
          <a:custGeom>
            <a:avLst/>
            <a:gdLst>
              <a:gd name="connsiteX0" fmla="*/ 0 w 2675467"/>
              <a:gd name="connsiteY0" fmla="*/ 1473200 h 1473200"/>
              <a:gd name="connsiteX1" fmla="*/ 397933 w 2675467"/>
              <a:gd name="connsiteY1" fmla="*/ 1210733 h 1473200"/>
              <a:gd name="connsiteX2" fmla="*/ 2040467 w 2675467"/>
              <a:gd name="connsiteY2" fmla="*/ 973666 h 1473200"/>
              <a:gd name="connsiteX3" fmla="*/ 2675467 w 2675467"/>
              <a:gd name="connsiteY3" fmla="*/ 0 h 147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75467" h="1473200">
                <a:moveTo>
                  <a:pt x="0" y="1473200"/>
                </a:moveTo>
                <a:cubicBezTo>
                  <a:pt x="28927" y="1383594"/>
                  <a:pt x="57855" y="1293989"/>
                  <a:pt x="397933" y="1210733"/>
                </a:cubicBezTo>
                <a:cubicBezTo>
                  <a:pt x="738011" y="1127477"/>
                  <a:pt x="1660878" y="1175455"/>
                  <a:pt x="2040467" y="973666"/>
                </a:cubicBezTo>
                <a:cubicBezTo>
                  <a:pt x="2420056" y="771877"/>
                  <a:pt x="2547761" y="385938"/>
                  <a:pt x="2675467" y="0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4072467" y="2853267"/>
            <a:ext cx="4020223" cy="2497666"/>
          </a:xfrm>
          <a:custGeom>
            <a:avLst/>
            <a:gdLst>
              <a:gd name="connsiteX0" fmla="*/ 3759200 w 4020223"/>
              <a:gd name="connsiteY0" fmla="*/ 0 h 2497666"/>
              <a:gd name="connsiteX1" fmla="*/ 3826933 w 4020223"/>
              <a:gd name="connsiteY1" fmla="*/ 1761066 h 2497666"/>
              <a:gd name="connsiteX2" fmla="*/ 1600200 w 4020223"/>
              <a:gd name="connsiteY2" fmla="*/ 1955800 h 2497666"/>
              <a:gd name="connsiteX3" fmla="*/ 482600 w 4020223"/>
              <a:gd name="connsiteY3" fmla="*/ 1989666 h 2497666"/>
              <a:gd name="connsiteX4" fmla="*/ 0 w 4020223"/>
              <a:gd name="connsiteY4" fmla="*/ 2497666 h 2497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20223" h="2497666">
                <a:moveTo>
                  <a:pt x="3759200" y="0"/>
                </a:moveTo>
                <a:cubicBezTo>
                  <a:pt x="3972983" y="717549"/>
                  <a:pt x="4186766" y="1435099"/>
                  <a:pt x="3826933" y="1761066"/>
                </a:cubicBezTo>
                <a:cubicBezTo>
                  <a:pt x="3467100" y="2087033"/>
                  <a:pt x="2157589" y="1917700"/>
                  <a:pt x="1600200" y="1955800"/>
                </a:cubicBezTo>
                <a:cubicBezTo>
                  <a:pt x="1042811" y="1993900"/>
                  <a:pt x="749300" y="1899355"/>
                  <a:pt x="482600" y="1989666"/>
                </a:cubicBezTo>
                <a:cubicBezTo>
                  <a:pt x="215900" y="2079977"/>
                  <a:pt x="107950" y="2288821"/>
                  <a:pt x="0" y="2497666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5080000" y="2768600"/>
            <a:ext cx="3523493" cy="2616200"/>
          </a:xfrm>
          <a:custGeom>
            <a:avLst/>
            <a:gdLst>
              <a:gd name="connsiteX0" fmla="*/ 2794000 w 3523493"/>
              <a:gd name="connsiteY0" fmla="*/ 0 h 2616200"/>
              <a:gd name="connsiteX1" fmla="*/ 3225800 w 3523493"/>
              <a:gd name="connsiteY1" fmla="*/ 584200 h 2616200"/>
              <a:gd name="connsiteX2" fmla="*/ 3505200 w 3523493"/>
              <a:gd name="connsiteY2" fmla="*/ 1854200 h 2616200"/>
              <a:gd name="connsiteX3" fmla="*/ 2700867 w 3523493"/>
              <a:gd name="connsiteY3" fmla="*/ 2345267 h 2616200"/>
              <a:gd name="connsiteX4" fmla="*/ 702733 w 3523493"/>
              <a:gd name="connsiteY4" fmla="*/ 2286000 h 2616200"/>
              <a:gd name="connsiteX5" fmla="*/ 0 w 3523493"/>
              <a:gd name="connsiteY5" fmla="*/ 2616200 h 261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3493" h="2616200">
                <a:moveTo>
                  <a:pt x="2794000" y="0"/>
                </a:moveTo>
                <a:cubicBezTo>
                  <a:pt x="2950633" y="137583"/>
                  <a:pt x="3107267" y="275167"/>
                  <a:pt x="3225800" y="584200"/>
                </a:cubicBezTo>
                <a:cubicBezTo>
                  <a:pt x="3344333" y="893233"/>
                  <a:pt x="3592689" y="1560689"/>
                  <a:pt x="3505200" y="1854200"/>
                </a:cubicBezTo>
                <a:cubicBezTo>
                  <a:pt x="3417711" y="2147711"/>
                  <a:pt x="3167945" y="2273300"/>
                  <a:pt x="2700867" y="2345267"/>
                </a:cubicBezTo>
                <a:cubicBezTo>
                  <a:pt x="2233789" y="2417234"/>
                  <a:pt x="1152877" y="2240845"/>
                  <a:pt x="702733" y="2286000"/>
                </a:cubicBezTo>
                <a:cubicBezTo>
                  <a:pt x="252589" y="2331155"/>
                  <a:pt x="126294" y="2473677"/>
                  <a:pt x="0" y="2616200"/>
                </a:cubicBezTo>
              </a:path>
            </a:pathLst>
          </a:custGeom>
          <a:noFill/>
          <a:ln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9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0"/>
            <a:ext cx="571500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914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 Hamiltonian Circuit to Hamiltonian Path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76712" y="1531625"/>
            <a:ext cx="81207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has a Hamiltonian Path </a:t>
            </a:r>
            <a:r>
              <a:rPr lang="en-US" sz="2800" dirty="0" err="1" smtClean="0"/>
              <a:t>iff</a:t>
            </a:r>
            <a:r>
              <a:rPr lang="en-US" sz="2800" dirty="0" smtClean="0"/>
              <a:t> G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has a Hamiltonian Circuit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2295150" y="3133887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460305" y="4263845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295150" y="4264455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129995" y="4264455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z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Cloud 9"/>
          <p:cNvSpPr/>
          <p:nvPr/>
        </p:nvSpPr>
        <p:spPr>
          <a:xfrm>
            <a:off x="625460" y="3960265"/>
            <a:ext cx="3642960" cy="1807902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stCxn id="6" idx="3"/>
            <a:endCxn id="7" idx="7"/>
          </p:cNvCxnSpPr>
          <p:nvPr/>
        </p:nvCxnSpPr>
        <p:spPr>
          <a:xfrm flipH="1">
            <a:off x="1719427" y="3393009"/>
            <a:ext cx="620181" cy="915294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4"/>
            <a:endCxn id="8" idx="0"/>
          </p:cNvCxnSpPr>
          <p:nvPr/>
        </p:nvCxnSpPr>
        <p:spPr>
          <a:xfrm>
            <a:off x="2446940" y="3437467"/>
            <a:ext cx="0" cy="826988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5"/>
            <a:endCxn id="9" idx="1"/>
          </p:cNvCxnSpPr>
          <p:nvPr/>
        </p:nvCxnSpPr>
        <p:spPr>
          <a:xfrm>
            <a:off x="2554272" y="3393009"/>
            <a:ext cx="620181" cy="915904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938110" y="3125420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aseline="-25000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5710425" y="4255378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6545270" y="4255988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7380115" y="4255988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z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Cloud 20"/>
          <p:cNvSpPr/>
          <p:nvPr/>
        </p:nvSpPr>
        <p:spPr>
          <a:xfrm>
            <a:off x="4875580" y="3951798"/>
            <a:ext cx="3642960" cy="1807902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>
            <a:stCxn id="17" idx="3"/>
            <a:endCxn id="18" idx="0"/>
          </p:cNvCxnSpPr>
          <p:nvPr/>
        </p:nvCxnSpPr>
        <p:spPr>
          <a:xfrm flipH="1">
            <a:off x="5862215" y="3384542"/>
            <a:ext cx="120353" cy="870836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7" idx="4"/>
            <a:endCxn id="19" idx="0"/>
          </p:cNvCxnSpPr>
          <p:nvPr/>
        </p:nvCxnSpPr>
        <p:spPr>
          <a:xfrm>
            <a:off x="6089900" y="3429000"/>
            <a:ext cx="607160" cy="826988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7" idx="5"/>
            <a:endCxn id="20" idx="1"/>
          </p:cNvCxnSpPr>
          <p:nvPr/>
        </p:nvCxnSpPr>
        <p:spPr>
          <a:xfrm>
            <a:off x="6197232" y="3384542"/>
            <a:ext cx="1227341" cy="915904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7152430" y="3125420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938110" y="3121223"/>
            <a:ext cx="455370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</a:t>
            </a:r>
            <a:r>
              <a:rPr lang="en-US" sz="1400" baseline="-25000" dirty="0" smtClean="0"/>
              <a:t>1</a:t>
            </a:r>
            <a:endParaRPr lang="en-US" sz="1400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7152430" y="3121223"/>
            <a:ext cx="4553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</a:t>
            </a:r>
            <a:r>
              <a:rPr lang="en-US" sz="1400" baseline="-25000" dirty="0"/>
              <a:t>2</a:t>
            </a:r>
          </a:p>
        </p:txBody>
      </p:sp>
      <p:cxnSp>
        <p:nvCxnSpPr>
          <p:cNvPr id="29" name="Straight Connector 28"/>
          <p:cNvCxnSpPr>
            <a:stCxn id="25" idx="5"/>
            <a:endCxn id="20" idx="0"/>
          </p:cNvCxnSpPr>
          <p:nvPr/>
        </p:nvCxnSpPr>
        <p:spPr>
          <a:xfrm>
            <a:off x="7411552" y="3384542"/>
            <a:ext cx="120353" cy="871446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9" idx="0"/>
            <a:endCxn id="25" idx="4"/>
          </p:cNvCxnSpPr>
          <p:nvPr/>
        </p:nvCxnSpPr>
        <p:spPr>
          <a:xfrm flipV="1">
            <a:off x="6697060" y="3429000"/>
            <a:ext cx="607160" cy="826988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8" idx="7"/>
            <a:endCxn id="25" idx="3"/>
          </p:cNvCxnSpPr>
          <p:nvPr/>
        </p:nvCxnSpPr>
        <p:spPr>
          <a:xfrm flipV="1">
            <a:off x="5969547" y="3384542"/>
            <a:ext cx="1227341" cy="915294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5179160" y="2518260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7911380" y="2518260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1" name="Straight Connector 40"/>
          <p:cNvCxnSpPr>
            <a:stCxn id="39" idx="5"/>
            <a:endCxn id="17" idx="1"/>
          </p:cNvCxnSpPr>
          <p:nvPr/>
        </p:nvCxnSpPr>
        <p:spPr>
          <a:xfrm>
            <a:off x="5438282" y="2777382"/>
            <a:ext cx="544286" cy="392496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40" idx="3"/>
          </p:cNvCxnSpPr>
          <p:nvPr/>
        </p:nvCxnSpPr>
        <p:spPr>
          <a:xfrm flipV="1">
            <a:off x="7424573" y="2777382"/>
            <a:ext cx="531265" cy="410912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582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Line 33" hidden="1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>
            <a:off x="2825750" y="3884613"/>
            <a:ext cx="1214438" cy="2124075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39" name="Line 34" hidden="1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2901950" y="4870450"/>
            <a:ext cx="2276475" cy="1138238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Traveling Salesman Problem</a:t>
            </a:r>
          </a:p>
        </p:txBody>
      </p:sp>
      <p:sp>
        <p:nvSpPr>
          <p:cNvPr id="91141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Given a complete graph with edge weights, determine the shortest tour that includes all of the vertices (visit each vertex exactly once, and get back to the starting point)</a:t>
            </a:r>
          </a:p>
        </p:txBody>
      </p:sp>
      <p:sp>
        <p:nvSpPr>
          <p:cNvPr id="91142" name="Oval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674938" y="6008688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3" name="Oval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040188" y="3656013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4" name="Oval 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254625" y="4795838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5" name="Oval 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344988" y="6237288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6" name="Oval 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371725" y="4264025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7" name="Line 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598738" y="3808413"/>
            <a:ext cx="1441450" cy="531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8" name="Line 1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522538" y="4491038"/>
            <a:ext cx="228600" cy="151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9" name="Line 11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901950" y="6161088"/>
            <a:ext cx="144303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0" name="Line 12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192588" y="3884613"/>
            <a:ext cx="1062037" cy="911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1" name="Line 1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4572000" y="5022850"/>
            <a:ext cx="758825" cy="1214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2" name="Line 14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598738" y="4414838"/>
            <a:ext cx="2655887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3" name="Line 15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598738" y="4491038"/>
            <a:ext cx="1746250" cy="1746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4" name="Line 16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116388" y="3884613"/>
            <a:ext cx="303212" cy="2352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5" name="Line 17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2901950" y="3884613"/>
            <a:ext cx="1214438" cy="2124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6" name="Line 18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901950" y="4946650"/>
            <a:ext cx="2352675" cy="1138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7" name="Text Box 19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357563" y="5326063"/>
            <a:ext cx="37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1</a:t>
            </a:r>
          </a:p>
        </p:txBody>
      </p:sp>
      <p:sp>
        <p:nvSpPr>
          <p:cNvPr id="91158" name="Text Box 20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192588" y="4870450"/>
            <a:ext cx="379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2</a:t>
            </a:r>
          </a:p>
        </p:txBody>
      </p:sp>
      <p:sp>
        <p:nvSpPr>
          <p:cNvPr id="91159" name="Text Box 21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889375" y="5249863"/>
            <a:ext cx="3794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  <p:sp>
        <p:nvSpPr>
          <p:cNvPr id="91160" name="Text Box 22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281363" y="4719638"/>
            <a:ext cx="37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2</a:t>
            </a:r>
          </a:p>
        </p:txBody>
      </p:sp>
      <p:sp>
        <p:nvSpPr>
          <p:cNvPr id="91161" name="Text Box 23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978150" y="3808413"/>
            <a:ext cx="3794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3</a:t>
            </a:r>
          </a:p>
        </p:txBody>
      </p:sp>
      <p:sp>
        <p:nvSpPr>
          <p:cNvPr id="91162" name="Text Box 24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371725" y="5099050"/>
            <a:ext cx="379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5</a:t>
            </a:r>
          </a:p>
        </p:txBody>
      </p:sp>
      <p:sp>
        <p:nvSpPr>
          <p:cNvPr id="91163" name="Text Box 25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357563" y="6161088"/>
            <a:ext cx="37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  <p:sp>
        <p:nvSpPr>
          <p:cNvPr id="91164" name="Text Box 26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813175" y="4340225"/>
            <a:ext cx="379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7</a:t>
            </a:r>
          </a:p>
        </p:txBody>
      </p:sp>
      <p:sp>
        <p:nvSpPr>
          <p:cNvPr id="91165" name="Text Box 27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799013" y="4187825"/>
            <a:ext cx="379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7</a:t>
            </a:r>
          </a:p>
        </p:txBody>
      </p:sp>
      <p:sp>
        <p:nvSpPr>
          <p:cNvPr id="91166" name="Text Box 28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875213" y="5554663"/>
            <a:ext cx="37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1</a:t>
            </a:r>
          </a:p>
        </p:txBody>
      </p:sp>
      <p:sp>
        <p:nvSpPr>
          <p:cNvPr id="91167" name="Text Box 29" hidden="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165850" y="0"/>
            <a:ext cx="2978150" cy="346075"/>
          </a:xfrm>
          <a:prstGeom prst="rect">
            <a:avLst/>
          </a:prstGeom>
          <a:solidFill>
            <a:srgbClr val="FFFF99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Minimum cost tour highlighted</a:t>
            </a:r>
          </a:p>
        </p:txBody>
      </p:sp>
      <p:sp>
        <p:nvSpPr>
          <p:cNvPr id="91168" name="Line 30" hidden="1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4495800" y="5022850"/>
            <a:ext cx="758825" cy="1214438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69" name="Line 31" hidden="1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 flipV="1">
            <a:off x="2598738" y="4414838"/>
            <a:ext cx="1820862" cy="1822450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0" name="Line 32" hidden="1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2598738" y="3884613"/>
            <a:ext cx="1441450" cy="530225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1" name="Text Box 37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298715" y="6251575"/>
            <a:ext cx="32432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 dirty="0"/>
              <a:t>Find the minimum cost tour</a:t>
            </a:r>
          </a:p>
        </p:txBody>
      </p:sp>
    </p:spTree>
    <p:extLst>
      <p:ext uri="{BB962C8B-B14F-4D97-AF65-F5344CB8AC3E}">
        <p14:creationId xmlns:p14="http://schemas.microsoft.com/office/powerpoint/2010/main" val="121604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Thm:  HC &lt;</a:t>
            </a:r>
            <a:r>
              <a:rPr lang="en-US" baseline="-25000" smtClean="0"/>
              <a:t>P</a:t>
            </a:r>
            <a:r>
              <a:rPr lang="en-US" smtClean="0"/>
              <a:t> TSP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216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43125" y="3808413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57288" y="5249863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433763" y="54784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799013" y="3656013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710238" y="593407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48475" y="411162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0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586163" y="2897188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1308100" y="4035425"/>
            <a:ext cx="911225" cy="1214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384300" y="5402263"/>
            <a:ext cx="2049463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3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813175" y="3049588"/>
            <a:ext cx="985838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4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951413" y="464343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5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357563" y="418782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6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371725" y="3049588"/>
            <a:ext cx="1214438" cy="758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7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027613" y="3808413"/>
            <a:ext cx="1820862" cy="379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8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660775" y="5629275"/>
            <a:ext cx="2049463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9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5862638" y="4340225"/>
            <a:ext cx="1138237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0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5178425" y="4264025"/>
            <a:ext cx="1744663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1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586163" y="4340225"/>
            <a:ext cx="1363662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2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371725" y="3960813"/>
            <a:ext cx="985838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3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103813" y="4870450"/>
            <a:ext cx="682625" cy="1138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4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509963" y="4414838"/>
            <a:ext cx="76200" cy="1063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24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767600" y="198699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730367" y="365668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710425" y="456742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740517" y="282184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754235" y="198699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717002" y="365668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697060" y="456742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727152" y="282184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683695" y="198699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646462" y="365668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626520" y="456742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656612" y="282184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>
            <a:endCxn id="11" idx="5"/>
          </p:cNvCxnSpPr>
          <p:nvPr/>
        </p:nvCxnSpPr>
        <p:spPr>
          <a:xfrm>
            <a:off x="1216877" y="2132351"/>
            <a:ext cx="1017846" cy="88383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145007" y="2906680"/>
            <a:ext cx="1017846" cy="88383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10" idx="6"/>
          </p:cNvCxnSpPr>
          <p:nvPr/>
        </p:nvCxnSpPr>
        <p:spPr>
          <a:xfrm>
            <a:off x="1157439" y="4681267"/>
            <a:ext cx="1080536" cy="1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135331" y="3764311"/>
            <a:ext cx="1080536" cy="1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214614" y="2132350"/>
            <a:ext cx="1080536" cy="1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3"/>
          </p:cNvCxnSpPr>
          <p:nvPr/>
        </p:nvCxnSpPr>
        <p:spPr>
          <a:xfrm flipV="1">
            <a:off x="1056999" y="2132352"/>
            <a:ext cx="1123224" cy="2629414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0" idx="5"/>
          </p:cNvCxnSpPr>
          <p:nvPr/>
        </p:nvCxnSpPr>
        <p:spPr>
          <a:xfrm flipH="1" flipV="1">
            <a:off x="1157439" y="2906680"/>
            <a:ext cx="1047192" cy="1855086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5" idx="3"/>
            <a:endCxn id="11" idx="3"/>
          </p:cNvCxnSpPr>
          <p:nvPr/>
        </p:nvCxnSpPr>
        <p:spPr>
          <a:xfrm flipV="1">
            <a:off x="1076941" y="3016181"/>
            <a:ext cx="996785" cy="834845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023655" y="1986995"/>
            <a:ext cx="1271495" cy="2808115"/>
            <a:chOff x="1023655" y="1986995"/>
            <a:chExt cx="1271495" cy="2808115"/>
          </a:xfrm>
        </p:grpSpPr>
        <p:sp>
          <p:nvSpPr>
            <p:cNvPr id="4" name="Oval 3"/>
            <p:cNvSpPr/>
            <p:nvPr/>
          </p:nvSpPr>
          <p:spPr>
            <a:xfrm>
              <a:off x="1080830" y="1986995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043597" y="3656685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023655" y="4567425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053747" y="2821840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067465" y="1986995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030232" y="3656685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010290" y="4567425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040382" y="2821840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Freeform 43"/>
          <p:cNvSpPr/>
          <p:nvPr/>
        </p:nvSpPr>
        <p:spPr>
          <a:xfrm>
            <a:off x="5419482" y="3447059"/>
            <a:ext cx="2719584" cy="589101"/>
          </a:xfrm>
          <a:custGeom>
            <a:avLst/>
            <a:gdLst>
              <a:gd name="connsiteX0" fmla="*/ 66919 w 2804779"/>
              <a:gd name="connsiteY0" fmla="*/ 309203 h 739107"/>
              <a:gd name="connsiteX1" fmla="*/ 608786 w 2804779"/>
              <a:gd name="connsiteY1" fmla="*/ 29803 h 739107"/>
              <a:gd name="connsiteX2" fmla="*/ 2505319 w 2804779"/>
              <a:gd name="connsiteY2" fmla="*/ 80603 h 739107"/>
              <a:gd name="connsiteX3" fmla="*/ 2573052 w 2804779"/>
              <a:gd name="connsiteY3" fmla="*/ 673270 h 739107"/>
              <a:gd name="connsiteX4" fmla="*/ 287052 w 2804779"/>
              <a:gd name="connsiteY4" fmla="*/ 681736 h 739107"/>
              <a:gd name="connsiteX5" fmla="*/ 66919 w 2804779"/>
              <a:gd name="connsiteY5" fmla="*/ 309203 h 739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4779" h="739107">
                <a:moveTo>
                  <a:pt x="66919" y="309203"/>
                </a:moveTo>
                <a:cubicBezTo>
                  <a:pt x="120541" y="200548"/>
                  <a:pt x="202386" y="67903"/>
                  <a:pt x="608786" y="29803"/>
                </a:cubicBezTo>
                <a:cubicBezTo>
                  <a:pt x="1015186" y="-8297"/>
                  <a:pt x="2177941" y="-26641"/>
                  <a:pt x="2505319" y="80603"/>
                </a:cubicBezTo>
                <a:cubicBezTo>
                  <a:pt x="2832697" y="187847"/>
                  <a:pt x="2942763" y="573081"/>
                  <a:pt x="2573052" y="673270"/>
                </a:cubicBezTo>
                <a:cubicBezTo>
                  <a:pt x="2203341" y="773459"/>
                  <a:pt x="701919" y="745236"/>
                  <a:pt x="287052" y="681736"/>
                </a:cubicBezTo>
                <a:cubicBezTo>
                  <a:pt x="-127815" y="618236"/>
                  <a:pt x="13297" y="417858"/>
                  <a:pt x="66919" y="309203"/>
                </a:cubicBezTo>
                <a:close/>
              </a:path>
            </a:pathLst>
          </a:custGeom>
          <a:noFill/>
          <a:ln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5367360" y="2641131"/>
            <a:ext cx="2719584" cy="589101"/>
          </a:xfrm>
          <a:custGeom>
            <a:avLst/>
            <a:gdLst>
              <a:gd name="connsiteX0" fmla="*/ 66919 w 2804779"/>
              <a:gd name="connsiteY0" fmla="*/ 309203 h 739107"/>
              <a:gd name="connsiteX1" fmla="*/ 608786 w 2804779"/>
              <a:gd name="connsiteY1" fmla="*/ 29803 h 739107"/>
              <a:gd name="connsiteX2" fmla="*/ 2505319 w 2804779"/>
              <a:gd name="connsiteY2" fmla="*/ 80603 h 739107"/>
              <a:gd name="connsiteX3" fmla="*/ 2573052 w 2804779"/>
              <a:gd name="connsiteY3" fmla="*/ 673270 h 739107"/>
              <a:gd name="connsiteX4" fmla="*/ 287052 w 2804779"/>
              <a:gd name="connsiteY4" fmla="*/ 681736 h 739107"/>
              <a:gd name="connsiteX5" fmla="*/ 66919 w 2804779"/>
              <a:gd name="connsiteY5" fmla="*/ 309203 h 739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4779" h="739107">
                <a:moveTo>
                  <a:pt x="66919" y="309203"/>
                </a:moveTo>
                <a:cubicBezTo>
                  <a:pt x="120541" y="200548"/>
                  <a:pt x="202386" y="67903"/>
                  <a:pt x="608786" y="29803"/>
                </a:cubicBezTo>
                <a:cubicBezTo>
                  <a:pt x="1015186" y="-8297"/>
                  <a:pt x="2177941" y="-26641"/>
                  <a:pt x="2505319" y="80603"/>
                </a:cubicBezTo>
                <a:cubicBezTo>
                  <a:pt x="2832697" y="187847"/>
                  <a:pt x="2942763" y="573081"/>
                  <a:pt x="2573052" y="673270"/>
                </a:cubicBezTo>
                <a:cubicBezTo>
                  <a:pt x="2203341" y="773459"/>
                  <a:pt x="701919" y="745236"/>
                  <a:pt x="287052" y="681736"/>
                </a:cubicBezTo>
                <a:cubicBezTo>
                  <a:pt x="-127815" y="618236"/>
                  <a:pt x="13297" y="417858"/>
                  <a:pt x="66919" y="309203"/>
                </a:cubicBezTo>
                <a:close/>
              </a:path>
            </a:pathLst>
          </a:custGeom>
          <a:noFill/>
          <a:ln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5419482" y="4386716"/>
            <a:ext cx="2719584" cy="589101"/>
          </a:xfrm>
          <a:custGeom>
            <a:avLst/>
            <a:gdLst>
              <a:gd name="connsiteX0" fmla="*/ 66919 w 2804779"/>
              <a:gd name="connsiteY0" fmla="*/ 309203 h 739107"/>
              <a:gd name="connsiteX1" fmla="*/ 608786 w 2804779"/>
              <a:gd name="connsiteY1" fmla="*/ 29803 h 739107"/>
              <a:gd name="connsiteX2" fmla="*/ 2505319 w 2804779"/>
              <a:gd name="connsiteY2" fmla="*/ 80603 h 739107"/>
              <a:gd name="connsiteX3" fmla="*/ 2573052 w 2804779"/>
              <a:gd name="connsiteY3" fmla="*/ 673270 h 739107"/>
              <a:gd name="connsiteX4" fmla="*/ 287052 w 2804779"/>
              <a:gd name="connsiteY4" fmla="*/ 681736 h 739107"/>
              <a:gd name="connsiteX5" fmla="*/ 66919 w 2804779"/>
              <a:gd name="connsiteY5" fmla="*/ 309203 h 739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4779" h="739107">
                <a:moveTo>
                  <a:pt x="66919" y="309203"/>
                </a:moveTo>
                <a:cubicBezTo>
                  <a:pt x="120541" y="200548"/>
                  <a:pt x="202386" y="67903"/>
                  <a:pt x="608786" y="29803"/>
                </a:cubicBezTo>
                <a:cubicBezTo>
                  <a:pt x="1015186" y="-8297"/>
                  <a:pt x="2177941" y="-26641"/>
                  <a:pt x="2505319" y="80603"/>
                </a:cubicBezTo>
                <a:cubicBezTo>
                  <a:pt x="2832697" y="187847"/>
                  <a:pt x="2942763" y="573081"/>
                  <a:pt x="2573052" y="673270"/>
                </a:cubicBezTo>
                <a:cubicBezTo>
                  <a:pt x="2203341" y="773459"/>
                  <a:pt x="701919" y="745236"/>
                  <a:pt x="287052" y="681736"/>
                </a:cubicBezTo>
                <a:cubicBezTo>
                  <a:pt x="-127815" y="618236"/>
                  <a:pt x="13297" y="417858"/>
                  <a:pt x="66919" y="309203"/>
                </a:cubicBezTo>
                <a:close/>
              </a:path>
            </a:pathLst>
          </a:custGeom>
          <a:noFill/>
          <a:ln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5536572" y="1757408"/>
            <a:ext cx="2564148" cy="1478743"/>
          </a:xfrm>
          <a:custGeom>
            <a:avLst/>
            <a:gdLst>
              <a:gd name="connsiteX0" fmla="*/ 9095 w 2564148"/>
              <a:gd name="connsiteY0" fmla="*/ 257659 h 1478743"/>
              <a:gd name="connsiteX1" fmla="*/ 381628 w 2564148"/>
              <a:gd name="connsiteY1" fmla="*/ 54459 h 1478743"/>
              <a:gd name="connsiteX2" fmla="*/ 1406095 w 2564148"/>
              <a:gd name="connsiteY2" fmla="*/ 62925 h 1478743"/>
              <a:gd name="connsiteX3" fmla="*/ 2168095 w 2564148"/>
              <a:gd name="connsiteY3" fmla="*/ 757192 h 1478743"/>
              <a:gd name="connsiteX4" fmla="*/ 2447495 w 2564148"/>
              <a:gd name="connsiteY4" fmla="*/ 1172059 h 1478743"/>
              <a:gd name="connsiteX5" fmla="*/ 2549095 w 2564148"/>
              <a:gd name="connsiteY5" fmla="*/ 1417592 h 1478743"/>
              <a:gd name="connsiteX6" fmla="*/ 2142695 w 2564148"/>
              <a:gd name="connsiteY6" fmla="*/ 1451459 h 1478743"/>
              <a:gd name="connsiteX7" fmla="*/ 1829428 w 2564148"/>
              <a:gd name="connsiteY7" fmla="*/ 1070459 h 1478743"/>
              <a:gd name="connsiteX8" fmla="*/ 1550028 w 2564148"/>
              <a:gd name="connsiteY8" fmla="*/ 706392 h 1478743"/>
              <a:gd name="connsiteX9" fmla="*/ 1101295 w 2564148"/>
              <a:gd name="connsiteY9" fmla="*/ 621725 h 1478743"/>
              <a:gd name="connsiteX10" fmla="*/ 483228 w 2564148"/>
              <a:gd name="connsiteY10" fmla="*/ 604792 h 1478743"/>
              <a:gd name="connsiteX11" fmla="*/ 144561 w 2564148"/>
              <a:gd name="connsiteY11" fmla="*/ 613259 h 1478743"/>
              <a:gd name="connsiteX12" fmla="*/ 9095 w 2564148"/>
              <a:gd name="connsiteY12" fmla="*/ 257659 h 1478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64148" h="1478743">
                <a:moveTo>
                  <a:pt x="9095" y="257659"/>
                </a:moveTo>
                <a:cubicBezTo>
                  <a:pt x="48606" y="164526"/>
                  <a:pt x="148795" y="86915"/>
                  <a:pt x="381628" y="54459"/>
                </a:cubicBezTo>
                <a:cubicBezTo>
                  <a:pt x="614461" y="22003"/>
                  <a:pt x="1108351" y="-54197"/>
                  <a:pt x="1406095" y="62925"/>
                </a:cubicBezTo>
                <a:cubicBezTo>
                  <a:pt x="1703839" y="180047"/>
                  <a:pt x="1994528" y="572336"/>
                  <a:pt x="2168095" y="757192"/>
                </a:cubicBezTo>
                <a:cubicBezTo>
                  <a:pt x="2341662" y="942048"/>
                  <a:pt x="2383995" y="1061992"/>
                  <a:pt x="2447495" y="1172059"/>
                </a:cubicBezTo>
                <a:cubicBezTo>
                  <a:pt x="2510995" y="1282126"/>
                  <a:pt x="2599895" y="1371025"/>
                  <a:pt x="2549095" y="1417592"/>
                </a:cubicBezTo>
                <a:cubicBezTo>
                  <a:pt x="2498295" y="1464159"/>
                  <a:pt x="2262640" y="1509315"/>
                  <a:pt x="2142695" y="1451459"/>
                </a:cubicBezTo>
                <a:cubicBezTo>
                  <a:pt x="2022750" y="1393603"/>
                  <a:pt x="1928206" y="1194637"/>
                  <a:pt x="1829428" y="1070459"/>
                </a:cubicBezTo>
                <a:cubicBezTo>
                  <a:pt x="1730650" y="946281"/>
                  <a:pt x="1671383" y="781181"/>
                  <a:pt x="1550028" y="706392"/>
                </a:cubicBezTo>
                <a:cubicBezTo>
                  <a:pt x="1428673" y="631603"/>
                  <a:pt x="1279095" y="638658"/>
                  <a:pt x="1101295" y="621725"/>
                </a:cubicBezTo>
                <a:cubicBezTo>
                  <a:pt x="923495" y="604792"/>
                  <a:pt x="642684" y="606203"/>
                  <a:pt x="483228" y="604792"/>
                </a:cubicBezTo>
                <a:cubicBezTo>
                  <a:pt x="323772" y="603381"/>
                  <a:pt x="222172" y="673937"/>
                  <a:pt x="144561" y="613259"/>
                </a:cubicBezTo>
                <a:cubicBezTo>
                  <a:pt x="66950" y="552581"/>
                  <a:pt x="-30416" y="350792"/>
                  <a:pt x="9095" y="257659"/>
                </a:cubicBezTo>
                <a:close/>
              </a:path>
            </a:pathLst>
          </a:custGeom>
          <a:noFill/>
          <a:ln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5324792" y="1857023"/>
            <a:ext cx="2851241" cy="2263341"/>
          </a:xfrm>
          <a:custGeom>
            <a:avLst/>
            <a:gdLst>
              <a:gd name="connsiteX0" fmla="*/ 2693141 w 2851241"/>
              <a:gd name="connsiteY0" fmla="*/ 31044 h 2263341"/>
              <a:gd name="connsiteX1" fmla="*/ 2794741 w 2851241"/>
              <a:gd name="connsiteY1" fmla="*/ 251177 h 2263341"/>
              <a:gd name="connsiteX2" fmla="*/ 1922675 w 2851241"/>
              <a:gd name="connsiteY2" fmla="*/ 1140177 h 2263341"/>
              <a:gd name="connsiteX3" fmla="*/ 364808 w 2851241"/>
              <a:gd name="connsiteY3" fmla="*/ 2232377 h 2263341"/>
              <a:gd name="connsiteX4" fmla="*/ 51541 w 2851241"/>
              <a:gd name="connsiteY4" fmla="*/ 1885244 h 2263341"/>
              <a:gd name="connsiteX5" fmla="*/ 1169141 w 2851241"/>
              <a:gd name="connsiteY5" fmla="*/ 1063977 h 2263341"/>
              <a:gd name="connsiteX6" fmla="*/ 2346008 w 2851241"/>
              <a:gd name="connsiteY6" fmla="*/ 73377 h 2263341"/>
              <a:gd name="connsiteX7" fmla="*/ 2769341 w 2851241"/>
              <a:gd name="connsiteY7" fmla="*/ 73377 h 2263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51241" h="2263341">
                <a:moveTo>
                  <a:pt x="2693141" y="31044"/>
                </a:moveTo>
                <a:cubicBezTo>
                  <a:pt x="2808146" y="48683"/>
                  <a:pt x="2923152" y="66322"/>
                  <a:pt x="2794741" y="251177"/>
                </a:cubicBezTo>
                <a:cubicBezTo>
                  <a:pt x="2666330" y="436033"/>
                  <a:pt x="2327664" y="809977"/>
                  <a:pt x="1922675" y="1140177"/>
                </a:cubicBezTo>
                <a:cubicBezTo>
                  <a:pt x="1517686" y="1470377"/>
                  <a:pt x="676664" y="2108199"/>
                  <a:pt x="364808" y="2232377"/>
                </a:cubicBezTo>
                <a:cubicBezTo>
                  <a:pt x="52952" y="2356555"/>
                  <a:pt x="-82514" y="2079977"/>
                  <a:pt x="51541" y="1885244"/>
                </a:cubicBezTo>
                <a:cubicBezTo>
                  <a:pt x="185596" y="1690511"/>
                  <a:pt x="786730" y="1365955"/>
                  <a:pt x="1169141" y="1063977"/>
                </a:cubicBezTo>
                <a:cubicBezTo>
                  <a:pt x="1551552" y="761999"/>
                  <a:pt x="2079308" y="238477"/>
                  <a:pt x="2346008" y="73377"/>
                </a:cubicBezTo>
                <a:cubicBezTo>
                  <a:pt x="2612708" y="-91723"/>
                  <a:pt x="2769341" y="73377"/>
                  <a:pt x="2769341" y="73377"/>
                </a:cubicBezTo>
              </a:path>
            </a:pathLst>
          </a:custGeom>
          <a:noFill/>
          <a:ln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5521892" y="2581550"/>
            <a:ext cx="2609913" cy="2381069"/>
          </a:xfrm>
          <a:custGeom>
            <a:avLst/>
            <a:gdLst>
              <a:gd name="connsiteX0" fmla="*/ 49175 w 2609913"/>
              <a:gd name="connsiteY0" fmla="*/ 2235983 h 2381069"/>
              <a:gd name="connsiteX1" fmla="*/ 159241 w 2609913"/>
              <a:gd name="connsiteY1" fmla="*/ 2379917 h 2381069"/>
              <a:gd name="connsiteX2" fmla="*/ 557175 w 2609913"/>
              <a:gd name="connsiteY2" fmla="*/ 2168250 h 2381069"/>
              <a:gd name="connsiteX3" fmla="*/ 1742508 w 2609913"/>
              <a:gd name="connsiteY3" fmla="*/ 1076050 h 2381069"/>
              <a:gd name="connsiteX4" fmla="*/ 2580708 w 2609913"/>
              <a:gd name="connsiteY4" fmla="*/ 280183 h 2381069"/>
              <a:gd name="connsiteX5" fmla="*/ 2369041 w 2609913"/>
              <a:gd name="connsiteY5" fmla="*/ 783 h 2381069"/>
              <a:gd name="connsiteX6" fmla="*/ 1886441 w 2609913"/>
              <a:gd name="connsiteY6" fmla="*/ 347917 h 2381069"/>
              <a:gd name="connsiteX7" fmla="*/ 904308 w 2609913"/>
              <a:gd name="connsiteY7" fmla="*/ 1219983 h 2381069"/>
              <a:gd name="connsiteX8" fmla="*/ 74575 w 2609913"/>
              <a:gd name="connsiteY8" fmla="*/ 1888850 h 2381069"/>
              <a:gd name="connsiteX9" fmla="*/ 49175 w 2609913"/>
              <a:gd name="connsiteY9" fmla="*/ 2235983 h 2381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09913" h="2381069">
                <a:moveTo>
                  <a:pt x="49175" y="2235983"/>
                </a:moveTo>
                <a:cubicBezTo>
                  <a:pt x="63286" y="2317828"/>
                  <a:pt x="74574" y="2391206"/>
                  <a:pt x="159241" y="2379917"/>
                </a:cubicBezTo>
                <a:cubicBezTo>
                  <a:pt x="243908" y="2368628"/>
                  <a:pt x="293297" y="2385561"/>
                  <a:pt x="557175" y="2168250"/>
                </a:cubicBezTo>
                <a:cubicBezTo>
                  <a:pt x="821053" y="1950939"/>
                  <a:pt x="1405253" y="1390728"/>
                  <a:pt x="1742508" y="1076050"/>
                </a:cubicBezTo>
                <a:cubicBezTo>
                  <a:pt x="2079764" y="761372"/>
                  <a:pt x="2476286" y="459394"/>
                  <a:pt x="2580708" y="280183"/>
                </a:cubicBezTo>
                <a:cubicBezTo>
                  <a:pt x="2685130" y="100972"/>
                  <a:pt x="2484752" y="-10506"/>
                  <a:pt x="2369041" y="783"/>
                </a:cubicBezTo>
                <a:cubicBezTo>
                  <a:pt x="2253330" y="12072"/>
                  <a:pt x="2130563" y="144717"/>
                  <a:pt x="1886441" y="347917"/>
                </a:cubicBezTo>
                <a:cubicBezTo>
                  <a:pt x="1642319" y="551117"/>
                  <a:pt x="1206286" y="963161"/>
                  <a:pt x="904308" y="1219983"/>
                </a:cubicBezTo>
                <a:cubicBezTo>
                  <a:pt x="602330" y="1476805"/>
                  <a:pt x="217097" y="1715283"/>
                  <a:pt x="74575" y="1888850"/>
                </a:cubicBezTo>
                <a:cubicBezTo>
                  <a:pt x="-67947" y="2062417"/>
                  <a:pt x="35064" y="2154138"/>
                  <a:pt x="49175" y="2235983"/>
                </a:cubicBezTo>
                <a:close/>
              </a:path>
            </a:pathLst>
          </a:custGeom>
          <a:noFill/>
          <a:ln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5614053" y="1779781"/>
            <a:ext cx="2562263" cy="3297057"/>
          </a:xfrm>
          <a:custGeom>
            <a:avLst/>
            <a:gdLst>
              <a:gd name="connsiteX0" fmla="*/ 16280 w 2562263"/>
              <a:gd name="connsiteY0" fmla="*/ 159086 h 3297057"/>
              <a:gd name="connsiteX1" fmla="*/ 490414 w 2562263"/>
              <a:gd name="connsiteY1" fmla="*/ 32086 h 3297057"/>
              <a:gd name="connsiteX2" fmla="*/ 1133880 w 2562263"/>
              <a:gd name="connsiteY2" fmla="*/ 743286 h 3297057"/>
              <a:gd name="connsiteX3" fmla="*/ 1574147 w 2562263"/>
              <a:gd name="connsiteY3" fmla="*/ 1081952 h 3297057"/>
              <a:gd name="connsiteX4" fmla="*/ 1743480 w 2562263"/>
              <a:gd name="connsiteY4" fmla="*/ 1776219 h 3297057"/>
              <a:gd name="connsiteX5" fmla="*/ 2446214 w 2562263"/>
              <a:gd name="connsiteY5" fmla="*/ 2766819 h 3297057"/>
              <a:gd name="connsiteX6" fmla="*/ 2530880 w 2562263"/>
              <a:gd name="connsiteY6" fmla="*/ 3173219 h 3297057"/>
              <a:gd name="connsiteX7" fmla="*/ 2124480 w 2562263"/>
              <a:gd name="connsiteY7" fmla="*/ 3266352 h 3297057"/>
              <a:gd name="connsiteX8" fmla="*/ 1709614 w 2562263"/>
              <a:gd name="connsiteY8" fmla="*/ 2699086 h 3297057"/>
              <a:gd name="connsiteX9" fmla="*/ 1413280 w 2562263"/>
              <a:gd name="connsiteY9" fmla="*/ 1615352 h 3297057"/>
              <a:gd name="connsiteX10" fmla="*/ 973014 w 2562263"/>
              <a:gd name="connsiteY10" fmla="*/ 1293619 h 3297057"/>
              <a:gd name="connsiteX11" fmla="*/ 769814 w 2562263"/>
              <a:gd name="connsiteY11" fmla="*/ 819486 h 3297057"/>
              <a:gd name="connsiteX12" fmla="*/ 168680 w 2562263"/>
              <a:gd name="connsiteY12" fmla="*/ 489286 h 3297057"/>
              <a:gd name="connsiteX13" fmla="*/ 16280 w 2562263"/>
              <a:gd name="connsiteY13" fmla="*/ 159086 h 329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62263" h="3297057">
                <a:moveTo>
                  <a:pt x="16280" y="159086"/>
                </a:moveTo>
                <a:cubicBezTo>
                  <a:pt x="69902" y="82886"/>
                  <a:pt x="304147" y="-65281"/>
                  <a:pt x="490414" y="32086"/>
                </a:cubicBezTo>
                <a:cubicBezTo>
                  <a:pt x="676681" y="129453"/>
                  <a:pt x="953258" y="568308"/>
                  <a:pt x="1133880" y="743286"/>
                </a:cubicBezTo>
                <a:cubicBezTo>
                  <a:pt x="1314502" y="918264"/>
                  <a:pt x="1472547" y="909797"/>
                  <a:pt x="1574147" y="1081952"/>
                </a:cubicBezTo>
                <a:cubicBezTo>
                  <a:pt x="1675747" y="1254107"/>
                  <a:pt x="1598136" y="1495408"/>
                  <a:pt x="1743480" y="1776219"/>
                </a:cubicBezTo>
                <a:cubicBezTo>
                  <a:pt x="1888824" y="2057030"/>
                  <a:pt x="2314981" y="2533986"/>
                  <a:pt x="2446214" y="2766819"/>
                </a:cubicBezTo>
                <a:cubicBezTo>
                  <a:pt x="2577447" y="2999652"/>
                  <a:pt x="2584502" y="3089964"/>
                  <a:pt x="2530880" y="3173219"/>
                </a:cubicBezTo>
                <a:cubicBezTo>
                  <a:pt x="2477258" y="3256474"/>
                  <a:pt x="2261358" y="3345374"/>
                  <a:pt x="2124480" y="3266352"/>
                </a:cubicBezTo>
                <a:cubicBezTo>
                  <a:pt x="1987602" y="3187330"/>
                  <a:pt x="1828147" y="2974253"/>
                  <a:pt x="1709614" y="2699086"/>
                </a:cubicBezTo>
                <a:cubicBezTo>
                  <a:pt x="1591081" y="2423919"/>
                  <a:pt x="1536047" y="1849597"/>
                  <a:pt x="1413280" y="1615352"/>
                </a:cubicBezTo>
                <a:cubicBezTo>
                  <a:pt x="1290513" y="1381108"/>
                  <a:pt x="1080258" y="1426263"/>
                  <a:pt x="973014" y="1293619"/>
                </a:cubicBezTo>
                <a:cubicBezTo>
                  <a:pt x="865770" y="1160975"/>
                  <a:pt x="903870" y="953541"/>
                  <a:pt x="769814" y="819486"/>
                </a:cubicBezTo>
                <a:cubicBezTo>
                  <a:pt x="635758" y="685431"/>
                  <a:pt x="288624" y="599353"/>
                  <a:pt x="168680" y="489286"/>
                </a:cubicBezTo>
                <a:cubicBezTo>
                  <a:pt x="48736" y="379219"/>
                  <a:pt x="-37342" y="235286"/>
                  <a:pt x="16280" y="159086"/>
                </a:cubicBezTo>
                <a:close/>
              </a:path>
            </a:pathLst>
          </a:custGeom>
          <a:noFill/>
          <a:ln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sysDot"/>
              </a:ln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49565" y="5326375"/>
            <a:ext cx="2352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Two dimensional matching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5727590" y="5335683"/>
            <a:ext cx="2352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Three dimensional matching (3DM)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3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3-SAT &lt;</a:t>
            </a:r>
            <a:r>
              <a:rPr lang="en-US" baseline="-25000" dirty="0" smtClean="0"/>
              <a:t>P</a:t>
            </a:r>
            <a:r>
              <a:rPr lang="en-US" dirty="0" smtClean="0"/>
              <a:t> 3DM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53145" y="297363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87991" y="2518260"/>
            <a:ext cx="227685" cy="2276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687990" y="3542843"/>
            <a:ext cx="227685" cy="227685"/>
          </a:xfrm>
          <a:prstGeom prst="ellipse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750520" y="2518260"/>
            <a:ext cx="227685" cy="227685"/>
          </a:xfrm>
          <a:prstGeom prst="ellipse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750519" y="3542843"/>
            <a:ext cx="227685" cy="2276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219255" y="433974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219255" y="175931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585365" y="297363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520572" y="1573481"/>
            <a:ext cx="1623379" cy="1377779"/>
          </a:xfrm>
          <a:custGeom>
            <a:avLst/>
            <a:gdLst>
              <a:gd name="connsiteX0" fmla="*/ 807761 w 1623379"/>
              <a:gd name="connsiteY0" fmla="*/ 18252 h 1377779"/>
              <a:gd name="connsiteX1" fmla="*/ 1112561 w 1623379"/>
              <a:gd name="connsiteY1" fmla="*/ 246852 h 1377779"/>
              <a:gd name="connsiteX2" fmla="*/ 1620561 w 1623379"/>
              <a:gd name="connsiteY2" fmla="*/ 1085052 h 1377779"/>
              <a:gd name="connsiteX3" fmla="*/ 1256495 w 1623379"/>
              <a:gd name="connsiteY3" fmla="*/ 1355986 h 1377779"/>
              <a:gd name="connsiteX4" fmla="*/ 71161 w 1623379"/>
              <a:gd name="connsiteY4" fmla="*/ 1279786 h 1377779"/>
              <a:gd name="connsiteX5" fmla="*/ 206628 w 1623379"/>
              <a:gd name="connsiteY5" fmla="*/ 636319 h 1377779"/>
              <a:gd name="connsiteX6" fmla="*/ 807761 w 1623379"/>
              <a:gd name="connsiteY6" fmla="*/ 18252 h 13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379" h="1377779">
                <a:moveTo>
                  <a:pt x="807761" y="18252"/>
                </a:moveTo>
                <a:cubicBezTo>
                  <a:pt x="958750" y="-46659"/>
                  <a:pt x="977094" y="69052"/>
                  <a:pt x="1112561" y="246852"/>
                </a:cubicBezTo>
                <a:cubicBezTo>
                  <a:pt x="1248028" y="424652"/>
                  <a:pt x="1596572" y="900196"/>
                  <a:pt x="1620561" y="1085052"/>
                </a:cubicBezTo>
                <a:cubicBezTo>
                  <a:pt x="1644550" y="1269908"/>
                  <a:pt x="1514728" y="1323530"/>
                  <a:pt x="1256495" y="1355986"/>
                </a:cubicBezTo>
                <a:cubicBezTo>
                  <a:pt x="998262" y="1388442"/>
                  <a:pt x="246139" y="1399731"/>
                  <a:pt x="71161" y="1279786"/>
                </a:cubicBezTo>
                <a:cubicBezTo>
                  <a:pt x="-103817" y="1159841"/>
                  <a:pt x="83861" y="843752"/>
                  <a:pt x="206628" y="636319"/>
                </a:cubicBezTo>
                <a:cubicBezTo>
                  <a:pt x="329395" y="428886"/>
                  <a:pt x="656772" y="83163"/>
                  <a:pt x="807761" y="18252"/>
                </a:cubicBezTo>
                <a:close/>
              </a:path>
            </a:pathLst>
          </a:custGeom>
          <a:noFill/>
          <a:ln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 rot="5400000">
            <a:off x="2475930" y="2486091"/>
            <a:ext cx="1623379" cy="1377779"/>
          </a:xfrm>
          <a:custGeom>
            <a:avLst/>
            <a:gdLst>
              <a:gd name="connsiteX0" fmla="*/ 807761 w 1623379"/>
              <a:gd name="connsiteY0" fmla="*/ 18252 h 1377779"/>
              <a:gd name="connsiteX1" fmla="*/ 1112561 w 1623379"/>
              <a:gd name="connsiteY1" fmla="*/ 246852 h 1377779"/>
              <a:gd name="connsiteX2" fmla="*/ 1620561 w 1623379"/>
              <a:gd name="connsiteY2" fmla="*/ 1085052 h 1377779"/>
              <a:gd name="connsiteX3" fmla="*/ 1256495 w 1623379"/>
              <a:gd name="connsiteY3" fmla="*/ 1355986 h 1377779"/>
              <a:gd name="connsiteX4" fmla="*/ 71161 w 1623379"/>
              <a:gd name="connsiteY4" fmla="*/ 1279786 h 1377779"/>
              <a:gd name="connsiteX5" fmla="*/ 206628 w 1623379"/>
              <a:gd name="connsiteY5" fmla="*/ 636319 h 1377779"/>
              <a:gd name="connsiteX6" fmla="*/ 807761 w 1623379"/>
              <a:gd name="connsiteY6" fmla="*/ 18252 h 13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379" h="1377779">
                <a:moveTo>
                  <a:pt x="807761" y="18252"/>
                </a:moveTo>
                <a:cubicBezTo>
                  <a:pt x="958750" y="-46659"/>
                  <a:pt x="977094" y="69052"/>
                  <a:pt x="1112561" y="246852"/>
                </a:cubicBezTo>
                <a:cubicBezTo>
                  <a:pt x="1248028" y="424652"/>
                  <a:pt x="1596572" y="900196"/>
                  <a:pt x="1620561" y="1085052"/>
                </a:cubicBezTo>
                <a:cubicBezTo>
                  <a:pt x="1644550" y="1269908"/>
                  <a:pt x="1514728" y="1323530"/>
                  <a:pt x="1256495" y="1355986"/>
                </a:cubicBezTo>
                <a:cubicBezTo>
                  <a:pt x="998262" y="1388442"/>
                  <a:pt x="246139" y="1399731"/>
                  <a:pt x="71161" y="1279786"/>
                </a:cubicBezTo>
                <a:cubicBezTo>
                  <a:pt x="-103817" y="1159841"/>
                  <a:pt x="83861" y="843752"/>
                  <a:pt x="206628" y="636319"/>
                </a:cubicBezTo>
                <a:cubicBezTo>
                  <a:pt x="329395" y="428886"/>
                  <a:pt x="656772" y="83163"/>
                  <a:pt x="807761" y="18252"/>
                </a:cubicBezTo>
                <a:close/>
              </a:path>
            </a:pathLst>
          </a:custGeom>
          <a:noFill/>
          <a:ln>
            <a:solidFill>
              <a:srgbClr val="FF006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 rot="16200000">
            <a:off x="502660" y="2512425"/>
            <a:ext cx="1623379" cy="1377779"/>
          </a:xfrm>
          <a:custGeom>
            <a:avLst/>
            <a:gdLst>
              <a:gd name="connsiteX0" fmla="*/ 807761 w 1623379"/>
              <a:gd name="connsiteY0" fmla="*/ 18252 h 1377779"/>
              <a:gd name="connsiteX1" fmla="*/ 1112561 w 1623379"/>
              <a:gd name="connsiteY1" fmla="*/ 246852 h 1377779"/>
              <a:gd name="connsiteX2" fmla="*/ 1620561 w 1623379"/>
              <a:gd name="connsiteY2" fmla="*/ 1085052 h 1377779"/>
              <a:gd name="connsiteX3" fmla="*/ 1256495 w 1623379"/>
              <a:gd name="connsiteY3" fmla="*/ 1355986 h 1377779"/>
              <a:gd name="connsiteX4" fmla="*/ 71161 w 1623379"/>
              <a:gd name="connsiteY4" fmla="*/ 1279786 h 1377779"/>
              <a:gd name="connsiteX5" fmla="*/ 206628 w 1623379"/>
              <a:gd name="connsiteY5" fmla="*/ 636319 h 1377779"/>
              <a:gd name="connsiteX6" fmla="*/ 807761 w 1623379"/>
              <a:gd name="connsiteY6" fmla="*/ 18252 h 13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379" h="1377779">
                <a:moveTo>
                  <a:pt x="807761" y="18252"/>
                </a:moveTo>
                <a:cubicBezTo>
                  <a:pt x="958750" y="-46659"/>
                  <a:pt x="977094" y="69052"/>
                  <a:pt x="1112561" y="246852"/>
                </a:cubicBezTo>
                <a:cubicBezTo>
                  <a:pt x="1248028" y="424652"/>
                  <a:pt x="1596572" y="900196"/>
                  <a:pt x="1620561" y="1085052"/>
                </a:cubicBezTo>
                <a:cubicBezTo>
                  <a:pt x="1644550" y="1269908"/>
                  <a:pt x="1514728" y="1323530"/>
                  <a:pt x="1256495" y="1355986"/>
                </a:cubicBezTo>
                <a:cubicBezTo>
                  <a:pt x="998262" y="1388442"/>
                  <a:pt x="246139" y="1399731"/>
                  <a:pt x="71161" y="1279786"/>
                </a:cubicBezTo>
                <a:cubicBezTo>
                  <a:pt x="-103817" y="1159841"/>
                  <a:pt x="83861" y="843752"/>
                  <a:pt x="206628" y="636319"/>
                </a:cubicBezTo>
                <a:cubicBezTo>
                  <a:pt x="329395" y="428886"/>
                  <a:pt x="656772" y="83163"/>
                  <a:pt x="807761" y="18252"/>
                </a:cubicBezTo>
                <a:close/>
              </a:path>
            </a:pathLst>
          </a:custGeom>
          <a:noFill/>
          <a:ln>
            <a:solidFill>
              <a:srgbClr val="FF006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 rot="10800000">
            <a:off x="1490524" y="3429000"/>
            <a:ext cx="1623379" cy="1377779"/>
          </a:xfrm>
          <a:custGeom>
            <a:avLst/>
            <a:gdLst>
              <a:gd name="connsiteX0" fmla="*/ 807761 w 1623379"/>
              <a:gd name="connsiteY0" fmla="*/ 18252 h 1377779"/>
              <a:gd name="connsiteX1" fmla="*/ 1112561 w 1623379"/>
              <a:gd name="connsiteY1" fmla="*/ 246852 h 1377779"/>
              <a:gd name="connsiteX2" fmla="*/ 1620561 w 1623379"/>
              <a:gd name="connsiteY2" fmla="*/ 1085052 h 1377779"/>
              <a:gd name="connsiteX3" fmla="*/ 1256495 w 1623379"/>
              <a:gd name="connsiteY3" fmla="*/ 1355986 h 1377779"/>
              <a:gd name="connsiteX4" fmla="*/ 71161 w 1623379"/>
              <a:gd name="connsiteY4" fmla="*/ 1279786 h 1377779"/>
              <a:gd name="connsiteX5" fmla="*/ 206628 w 1623379"/>
              <a:gd name="connsiteY5" fmla="*/ 636319 h 1377779"/>
              <a:gd name="connsiteX6" fmla="*/ 807761 w 1623379"/>
              <a:gd name="connsiteY6" fmla="*/ 18252 h 13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379" h="1377779">
                <a:moveTo>
                  <a:pt x="807761" y="18252"/>
                </a:moveTo>
                <a:cubicBezTo>
                  <a:pt x="958750" y="-46659"/>
                  <a:pt x="977094" y="69052"/>
                  <a:pt x="1112561" y="246852"/>
                </a:cubicBezTo>
                <a:cubicBezTo>
                  <a:pt x="1248028" y="424652"/>
                  <a:pt x="1596572" y="900196"/>
                  <a:pt x="1620561" y="1085052"/>
                </a:cubicBezTo>
                <a:cubicBezTo>
                  <a:pt x="1644550" y="1269908"/>
                  <a:pt x="1514728" y="1323530"/>
                  <a:pt x="1256495" y="1355986"/>
                </a:cubicBezTo>
                <a:cubicBezTo>
                  <a:pt x="998262" y="1388442"/>
                  <a:pt x="246139" y="1399731"/>
                  <a:pt x="71161" y="1279786"/>
                </a:cubicBezTo>
                <a:cubicBezTo>
                  <a:pt x="-103817" y="1159841"/>
                  <a:pt x="83861" y="843752"/>
                  <a:pt x="206628" y="636319"/>
                </a:cubicBezTo>
                <a:cubicBezTo>
                  <a:pt x="329395" y="428886"/>
                  <a:pt x="656772" y="83163"/>
                  <a:pt x="807761" y="18252"/>
                </a:cubicBezTo>
                <a:close/>
              </a:path>
            </a:pathLst>
          </a:custGeom>
          <a:noFill/>
          <a:ln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446940" y="4228871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974228" y="1835205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625460" y="2635076"/>
            <a:ext cx="320922" cy="338554"/>
            <a:chOff x="6089900" y="2518260"/>
            <a:chExt cx="320922" cy="338554"/>
          </a:xfrm>
        </p:grpSpPr>
        <p:sp>
          <p:nvSpPr>
            <p:cNvPr id="18" name="TextBox 17"/>
            <p:cNvSpPr txBox="1"/>
            <p:nvPr/>
          </p:nvSpPr>
          <p:spPr>
            <a:xfrm>
              <a:off x="6089900" y="2518260"/>
              <a:ext cx="3209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6203743" y="2594155"/>
              <a:ext cx="11384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3737155" y="2710971"/>
            <a:ext cx="320922" cy="338554"/>
            <a:chOff x="6089900" y="2518260"/>
            <a:chExt cx="320922" cy="338554"/>
          </a:xfrm>
        </p:grpSpPr>
        <p:sp>
          <p:nvSpPr>
            <p:cNvPr id="32" name="TextBox 31"/>
            <p:cNvSpPr txBox="1"/>
            <p:nvPr/>
          </p:nvSpPr>
          <p:spPr>
            <a:xfrm>
              <a:off x="6089900" y="2518260"/>
              <a:ext cx="3209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6203743" y="2594155"/>
              <a:ext cx="11384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Oval 33"/>
          <p:cNvSpPr/>
          <p:nvPr/>
        </p:nvSpPr>
        <p:spPr>
          <a:xfrm>
            <a:off x="5465398" y="2931774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300244" y="2476404"/>
            <a:ext cx="227685" cy="2276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6300243" y="3500987"/>
            <a:ext cx="227685" cy="227685"/>
          </a:xfrm>
          <a:prstGeom prst="ellipse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362773" y="2476404"/>
            <a:ext cx="227685" cy="227685"/>
          </a:xfrm>
          <a:prstGeom prst="ellipse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362772" y="3500987"/>
            <a:ext cx="227685" cy="2276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831508" y="4297884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6831508" y="1717454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197618" y="2931774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6132825" y="1531625"/>
            <a:ext cx="1623379" cy="1377779"/>
          </a:xfrm>
          <a:custGeom>
            <a:avLst/>
            <a:gdLst>
              <a:gd name="connsiteX0" fmla="*/ 807761 w 1623379"/>
              <a:gd name="connsiteY0" fmla="*/ 18252 h 1377779"/>
              <a:gd name="connsiteX1" fmla="*/ 1112561 w 1623379"/>
              <a:gd name="connsiteY1" fmla="*/ 246852 h 1377779"/>
              <a:gd name="connsiteX2" fmla="*/ 1620561 w 1623379"/>
              <a:gd name="connsiteY2" fmla="*/ 1085052 h 1377779"/>
              <a:gd name="connsiteX3" fmla="*/ 1256495 w 1623379"/>
              <a:gd name="connsiteY3" fmla="*/ 1355986 h 1377779"/>
              <a:gd name="connsiteX4" fmla="*/ 71161 w 1623379"/>
              <a:gd name="connsiteY4" fmla="*/ 1279786 h 1377779"/>
              <a:gd name="connsiteX5" fmla="*/ 206628 w 1623379"/>
              <a:gd name="connsiteY5" fmla="*/ 636319 h 1377779"/>
              <a:gd name="connsiteX6" fmla="*/ 807761 w 1623379"/>
              <a:gd name="connsiteY6" fmla="*/ 18252 h 13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379" h="1377779">
                <a:moveTo>
                  <a:pt x="807761" y="18252"/>
                </a:moveTo>
                <a:cubicBezTo>
                  <a:pt x="958750" y="-46659"/>
                  <a:pt x="977094" y="69052"/>
                  <a:pt x="1112561" y="246852"/>
                </a:cubicBezTo>
                <a:cubicBezTo>
                  <a:pt x="1248028" y="424652"/>
                  <a:pt x="1596572" y="900196"/>
                  <a:pt x="1620561" y="1085052"/>
                </a:cubicBezTo>
                <a:cubicBezTo>
                  <a:pt x="1644550" y="1269908"/>
                  <a:pt x="1514728" y="1323530"/>
                  <a:pt x="1256495" y="1355986"/>
                </a:cubicBezTo>
                <a:cubicBezTo>
                  <a:pt x="998262" y="1388442"/>
                  <a:pt x="246139" y="1399731"/>
                  <a:pt x="71161" y="1279786"/>
                </a:cubicBezTo>
                <a:cubicBezTo>
                  <a:pt x="-103817" y="1159841"/>
                  <a:pt x="83861" y="843752"/>
                  <a:pt x="206628" y="636319"/>
                </a:cubicBezTo>
                <a:cubicBezTo>
                  <a:pt x="329395" y="428886"/>
                  <a:pt x="656772" y="83163"/>
                  <a:pt x="807761" y="18252"/>
                </a:cubicBezTo>
                <a:close/>
              </a:path>
            </a:pathLst>
          </a:custGeom>
          <a:noFill/>
          <a:ln>
            <a:solidFill>
              <a:srgbClr val="FF006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5400000">
            <a:off x="7088183" y="2444235"/>
            <a:ext cx="1623379" cy="1377779"/>
          </a:xfrm>
          <a:custGeom>
            <a:avLst/>
            <a:gdLst>
              <a:gd name="connsiteX0" fmla="*/ 807761 w 1623379"/>
              <a:gd name="connsiteY0" fmla="*/ 18252 h 1377779"/>
              <a:gd name="connsiteX1" fmla="*/ 1112561 w 1623379"/>
              <a:gd name="connsiteY1" fmla="*/ 246852 h 1377779"/>
              <a:gd name="connsiteX2" fmla="*/ 1620561 w 1623379"/>
              <a:gd name="connsiteY2" fmla="*/ 1085052 h 1377779"/>
              <a:gd name="connsiteX3" fmla="*/ 1256495 w 1623379"/>
              <a:gd name="connsiteY3" fmla="*/ 1355986 h 1377779"/>
              <a:gd name="connsiteX4" fmla="*/ 71161 w 1623379"/>
              <a:gd name="connsiteY4" fmla="*/ 1279786 h 1377779"/>
              <a:gd name="connsiteX5" fmla="*/ 206628 w 1623379"/>
              <a:gd name="connsiteY5" fmla="*/ 636319 h 1377779"/>
              <a:gd name="connsiteX6" fmla="*/ 807761 w 1623379"/>
              <a:gd name="connsiteY6" fmla="*/ 18252 h 13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379" h="1377779">
                <a:moveTo>
                  <a:pt x="807761" y="18252"/>
                </a:moveTo>
                <a:cubicBezTo>
                  <a:pt x="958750" y="-46659"/>
                  <a:pt x="977094" y="69052"/>
                  <a:pt x="1112561" y="246852"/>
                </a:cubicBezTo>
                <a:cubicBezTo>
                  <a:pt x="1248028" y="424652"/>
                  <a:pt x="1596572" y="900196"/>
                  <a:pt x="1620561" y="1085052"/>
                </a:cubicBezTo>
                <a:cubicBezTo>
                  <a:pt x="1644550" y="1269908"/>
                  <a:pt x="1514728" y="1323530"/>
                  <a:pt x="1256495" y="1355986"/>
                </a:cubicBezTo>
                <a:cubicBezTo>
                  <a:pt x="998262" y="1388442"/>
                  <a:pt x="246139" y="1399731"/>
                  <a:pt x="71161" y="1279786"/>
                </a:cubicBezTo>
                <a:cubicBezTo>
                  <a:pt x="-103817" y="1159841"/>
                  <a:pt x="83861" y="843752"/>
                  <a:pt x="206628" y="636319"/>
                </a:cubicBezTo>
                <a:cubicBezTo>
                  <a:pt x="329395" y="428886"/>
                  <a:pt x="656772" y="83163"/>
                  <a:pt x="807761" y="18252"/>
                </a:cubicBezTo>
                <a:close/>
              </a:path>
            </a:pathLst>
          </a:custGeom>
          <a:noFill/>
          <a:ln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5114913" y="2470569"/>
            <a:ext cx="1623379" cy="1377779"/>
          </a:xfrm>
          <a:custGeom>
            <a:avLst/>
            <a:gdLst>
              <a:gd name="connsiteX0" fmla="*/ 807761 w 1623379"/>
              <a:gd name="connsiteY0" fmla="*/ 18252 h 1377779"/>
              <a:gd name="connsiteX1" fmla="*/ 1112561 w 1623379"/>
              <a:gd name="connsiteY1" fmla="*/ 246852 h 1377779"/>
              <a:gd name="connsiteX2" fmla="*/ 1620561 w 1623379"/>
              <a:gd name="connsiteY2" fmla="*/ 1085052 h 1377779"/>
              <a:gd name="connsiteX3" fmla="*/ 1256495 w 1623379"/>
              <a:gd name="connsiteY3" fmla="*/ 1355986 h 1377779"/>
              <a:gd name="connsiteX4" fmla="*/ 71161 w 1623379"/>
              <a:gd name="connsiteY4" fmla="*/ 1279786 h 1377779"/>
              <a:gd name="connsiteX5" fmla="*/ 206628 w 1623379"/>
              <a:gd name="connsiteY5" fmla="*/ 636319 h 1377779"/>
              <a:gd name="connsiteX6" fmla="*/ 807761 w 1623379"/>
              <a:gd name="connsiteY6" fmla="*/ 18252 h 13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379" h="1377779">
                <a:moveTo>
                  <a:pt x="807761" y="18252"/>
                </a:moveTo>
                <a:cubicBezTo>
                  <a:pt x="958750" y="-46659"/>
                  <a:pt x="977094" y="69052"/>
                  <a:pt x="1112561" y="246852"/>
                </a:cubicBezTo>
                <a:cubicBezTo>
                  <a:pt x="1248028" y="424652"/>
                  <a:pt x="1596572" y="900196"/>
                  <a:pt x="1620561" y="1085052"/>
                </a:cubicBezTo>
                <a:cubicBezTo>
                  <a:pt x="1644550" y="1269908"/>
                  <a:pt x="1514728" y="1323530"/>
                  <a:pt x="1256495" y="1355986"/>
                </a:cubicBezTo>
                <a:cubicBezTo>
                  <a:pt x="998262" y="1388442"/>
                  <a:pt x="246139" y="1399731"/>
                  <a:pt x="71161" y="1279786"/>
                </a:cubicBezTo>
                <a:cubicBezTo>
                  <a:pt x="-103817" y="1159841"/>
                  <a:pt x="83861" y="843752"/>
                  <a:pt x="206628" y="636319"/>
                </a:cubicBezTo>
                <a:cubicBezTo>
                  <a:pt x="329395" y="428886"/>
                  <a:pt x="656772" y="83163"/>
                  <a:pt x="807761" y="18252"/>
                </a:cubicBezTo>
                <a:close/>
              </a:path>
            </a:pathLst>
          </a:custGeom>
          <a:noFill/>
          <a:ln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 rot="10800000">
            <a:off x="6102777" y="3387144"/>
            <a:ext cx="1623379" cy="1377779"/>
          </a:xfrm>
          <a:custGeom>
            <a:avLst/>
            <a:gdLst>
              <a:gd name="connsiteX0" fmla="*/ 807761 w 1623379"/>
              <a:gd name="connsiteY0" fmla="*/ 18252 h 1377779"/>
              <a:gd name="connsiteX1" fmla="*/ 1112561 w 1623379"/>
              <a:gd name="connsiteY1" fmla="*/ 246852 h 1377779"/>
              <a:gd name="connsiteX2" fmla="*/ 1620561 w 1623379"/>
              <a:gd name="connsiteY2" fmla="*/ 1085052 h 1377779"/>
              <a:gd name="connsiteX3" fmla="*/ 1256495 w 1623379"/>
              <a:gd name="connsiteY3" fmla="*/ 1355986 h 1377779"/>
              <a:gd name="connsiteX4" fmla="*/ 71161 w 1623379"/>
              <a:gd name="connsiteY4" fmla="*/ 1279786 h 1377779"/>
              <a:gd name="connsiteX5" fmla="*/ 206628 w 1623379"/>
              <a:gd name="connsiteY5" fmla="*/ 636319 h 1377779"/>
              <a:gd name="connsiteX6" fmla="*/ 807761 w 1623379"/>
              <a:gd name="connsiteY6" fmla="*/ 18252 h 13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379" h="1377779">
                <a:moveTo>
                  <a:pt x="807761" y="18252"/>
                </a:moveTo>
                <a:cubicBezTo>
                  <a:pt x="958750" y="-46659"/>
                  <a:pt x="977094" y="69052"/>
                  <a:pt x="1112561" y="246852"/>
                </a:cubicBezTo>
                <a:cubicBezTo>
                  <a:pt x="1248028" y="424652"/>
                  <a:pt x="1596572" y="900196"/>
                  <a:pt x="1620561" y="1085052"/>
                </a:cubicBezTo>
                <a:cubicBezTo>
                  <a:pt x="1644550" y="1269908"/>
                  <a:pt x="1514728" y="1323530"/>
                  <a:pt x="1256495" y="1355986"/>
                </a:cubicBezTo>
                <a:cubicBezTo>
                  <a:pt x="998262" y="1388442"/>
                  <a:pt x="246139" y="1399731"/>
                  <a:pt x="71161" y="1279786"/>
                </a:cubicBezTo>
                <a:cubicBezTo>
                  <a:pt x="-103817" y="1159841"/>
                  <a:pt x="83861" y="843752"/>
                  <a:pt x="206628" y="636319"/>
                </a:cubicBezTo>
                <a:cubicBezTo>
                  <a:pt x="329395" y="428886"/>
                  <a:pt x="656772" y="83163"/>
                  <a:pt x="807761" y="18252"/>
                </a:cubicBezTo>
                <a:close/>
              </a:path>
            </a:pathLst>
          </a:custGeom>
          <a:noFill/>
          <a:ln>
            <a:solidFill>
              <a:srgbClr val="FF006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7059193" y="4187015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6586481" y="1793349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grpSp>
        <p:nvGrpSpPr>
          <p:cNvPr id="48" name="Group 47"/>
          <p:cNvGrpSpPr/>
          <p:nvPr/>
        </p:nvGrpSpPr>
        <p:grpSpPr>
          <a:xfrm>
            <a:off x="5237713" y="2593220"/>
            <a:ext cx="320922" cy="338554"/>
            <a:chOff x="6089900" y="2518260"/>
            <a:chExt cx="320922" cy="338554"/>
          </a:xfrm>
        </p:grpSpPr>
        <p:sp>
          <p:nvSpPr>
            <p:cNvPr id="49" name="TextBox 48"/>
            <p:cNvSpPr txBox="1"/>
            <p:nvPr/>
          </p:nvSpPr>
          <p:spPr>
            <a:xfrm>
              <a:off x="6089900" y="2518260"/>
              <a:ext cx="3209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6203743" y="2594155"/>
              <a:ext cx="11384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8349408" y="2669115"/>
            <a:ext cx="320922" cy="338554"/>
            <a:chOff x="6089900" y="2518260"/>
            <a:chExt cx="320922" cy="338554"/>
          </a:xfrm>
        </p:grpSpPr>
        <p:sp>
          <p:nvSpPr>
            <p:cNvPr id="52" name="TextBox 51"/>
            <p:cNvSpPr txBox="1"/>
            <p:nvPr/>
          </p:nvSpPr>
          <p:spPr>
            <a:xfrm>
              <a:off x="6089900" y="2518260"/>
              <a:ext cx="3209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cxnSp>
          <p:nvCxnSpPr>
            <p:cNvPr id="53" name="Straight Connector 52"/>
            <p:cNvCxnSpPr/>
            <p:nvPr/>
          </p:nvCxnSpPr>
          <p:spPr>
            <a:xfrm>
              <a:off x="6203743" y="2594155"/>
              <a:ext cx="11384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TextBox 53"/>
          <p:cNvSpPr txBox="1"/>
          <p:nvPr/>
        </p:nvSpPr>
        <p:spPr>
          <a:xfrm>
            <a:off x="3149058" y="5805815"/>
            <a:ext cx="3111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Truth Setting Gadget</a:t>
            </a:r>
            <a:endParaRPr lang="en-US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1845452" y="5108913"/>
            <a:ext cx="9224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True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6475322" y="5120893"/>
            <a:ext cx="9224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False</a:t>
            </a:r>
            <a:endParaRPr lang="en-US" dirty="0"/>
          </a:p>
        </p:txBody>
      </p:sp>
      <p:pic>
        <p:nvPicPr>
          <p:cNvPr id="57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0"/>
            <a:ext cx="571500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239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3-SAT &lt;</a:t>
            </a:r>
            <a:r>
              <a:rPr lang="en-US" baseline="-25000" dirty="0"/>
              <a:t>P</a:t>
            </a:r>
            <a:r>
              <a:rPr lang="en-US" dirty="0"/>
              <a:t> 3DM</a:t>
            </a:r>
          </a:p>
        </p:txBody>
      </p:sp>
      <p:sp>
        <p:nvSpPr>
          <p:cNvPr id="4" name="Oval 3"/>
          <p:cNvSpPr/>
          <p:nvPr/>
        </p:nvSpPr>
        <p:spPr>
          <a:xfrm>
            <a:off x="1411120" y="2038345"/>
            <a:ext cx="227685" cy="2276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473650" y="2059916"/>
            <a:ext cx="227685" cy="227685"/>
          </a:xfrm>
          <a:prstGeom prst="ellipse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76275" y="373258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018280" y="373258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773253" y="3808475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315468" y="3808475"/>
            <a:ext cx="320922" cy="338554"/>
            <a:chOff x="6089900" y="2518260"/>
            <a:chExt cx="320922" cy="338554"/>
          </a:xfrm>
        </p:grpSpPr>
        <p:sp>
          <p:nvSpPr>
            <p:cNvPr id="12" name="TextBox 11"/>
            <p:cNvSpPr txBox="1"/>
            <p:nvPr/>
          </p:nvSpPr>
          <p:spPr>
            <a:xfrm>
              <a:off x="6089900" y="2518260"/>
              <a:ext cx="3209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6203743" y="2594155"/>
              <a:ext cx="11384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Oval 13"/>
          <p:cNvSpPr/>
          <p:nvPr/>
        </p:nvSpPr>
        <p:spPr>
          <a:xfrm>
            <a:off x="3553522" y="373258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308495" y="3808475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20" name="Freeform 19"/>
          <p:cNvSpPr/>
          <p:nvPr/>
        </p:nvSpPr>
        <p:spPr>
          <a:xfrm>
            <a:off x="245985" y="1793628"/>
            <a:ext cx="2907853" cy="2484545"/>
          </a:xfrm>
          <a:custGeom>
            <a:avLst/>
            <a:gdLst>
              <a:gd name="connsiteX0" fmla="*/ 1094962 w 2907853"/>
              <a:gd name="connsiteY0" fmla="*/ 119839 h 2484545"/>
              <a:gd name="connsiteX1" fmla="*/ 2458095 w 2907853"/>
              <a:gd name="connsiteY1" fmla="*/ 128305 h 2484545"/>
              <a:gd name="connsiteX2" fmla="*/ 2762895 w 2907853"/>
              <a:gd name="connsiteY2" fmla="*/ 619372 h 2484545"/>
              <a:gd name="connsiteX3" fmla="*/ 307562 w 2907853"/>
              <a:gd name="connsiteY3" fmla="*/ 2465105 h 2484545"/>
              <a:gd name="connsiteX4" fmla="*/ 121295 w 2907853"/>
              <a:gd name="connsiteY4" fmla="*/ 1499905 h 2484545"/>
              <a:gd name="connsiteX5" fmla="*/ 1094962 w 2907853"/>
              <a:gd name="connsiteY5" fmla="*/ 119839 h 2484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07853" h="2484545">
                <a:moveTo>
                  <a:pt x="1094962" y="119839"/>
                </a:moveTo>
                <a:cubicBezTo>
                  <a:pt x="1484429" y="-108761"/>
                  <a:pt x="2180106" y="45049"/>
                  <a:pt x="2458095" y="128305"/>
                </a:cubicBezTo>
                <a:cubicBezTo>
                  <a:pt x="2736084" y="211561"/>
                  <a:pt x="3121317" y="229905"/>
                  <a:pt x="2762895" y="619372"/>
                </a:cubicBezTo>
                <a:cubicBezTo>
                  <a:pt x="2404473" y="1008839"/>
                  <a:pt x="747829" y="2318350"/>
                  <a:pt x="307562" y="2465105"/>
                </a:cubicBezTo>
                <a:cubicBezTo>
                  <a:pt x="-132705" y="2611860"/>
                  <a:pt x="-8527" y="1892194"/>
                  <a:pt x="121295" y="1499905"/>
                </a:cubicBezTo>
                <a:cubicBezTo>
                  <a:pt x="251117" y="1107616"/>
                  <a:pt x="705495" y="348439"/>
                  <a:pt x="1094962" y="119839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282637" y="1877914"/>
            <a:ext cx="2786679" cy="2221928"/>
          </a:xfrm>
          <a:custGeom>
            <a:avLst/>
            <a:gdLst>
              <a:gd name="connsiteX0" fmla="*/ 2589843 w 2786679"/>
              <a:gd name="connsiteY0" fmla="*/ 2194553 h 2221928"/>
              <a:gd name="connsiteX1" fmla="*/ 2716843 w 2786679"/>
              <a:gd name="connsiteY1" fmla="*/ 1669619 h 2221928"/>
              <a:gd name="connsiteX2" fmla="*/ 1607710 w 2786679"/>
              <a:gd name="connsiteY2" fmla="*/ 196419 h 2221928"/>
              <a:gd name="connsiteX3" fmla="*/ 15976 w 2786679"/>
              <a:gd name="connsiteY3" fmla="*/ 128686 h 2221928"/>
              <a:gd name="connsiteX4" fmla="*/ 854176 w 2786679"/>
              <a:gd name="connsiteY4" fmla="*/ 1246286 h 2221928"/>
              <a:gd name="connsiteX5" fmla="*/ 1920976 w 2786679"/>
              <a:gd name="connsiteY5" fmla="*/ 2050619 h 2221928"/>
              <a:gd name="connsiteX6" fmla="*/ 2589843 w 2786679"/>
              <a:gd name="connsiteY6" fmla="*/ 2194553 h 2221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6679" h="2221928">
                <a:moveTo>
                  <a:pt x="2589843" y="2194553"/>
                </a:moveTo>
                <a:cubicBezTo>
                  <a:pt x="2722487" y="2131053"/>
                  <a:pt x="2880532" y="2002641"/>
                  <a:pt x="2716843" y="1669619"/>
                </a:cubicBezTo>
                <a:cubicBezTo>
                  <a:pt x="2553154" y="1336597"/>
                  <a:pt x="2057855" y="453241"/>
                  <a:pt x="1607710" y="196419"/>
                </a:cubicBezTo>
                <a:cubicBezTo>
                  <a:pt x="1157565" y="-60403"/>
                  <a:pt x="141565" y="-46292"/>
                  <a:pt x="15976" y="128686"/>
                </a:cubicBezTo>
                <a:cubicBezTo>
                  <a:pt x="-109613" y="303664"/>
                  <a:pt x="536676" y="925964"/>
                  <a:pt x="854176" y="1246286"/>
                </a:cubicBezTo>
                <a:cubicBezTo>
                  <a:pt x="1171676" y="1566608"/>
                  <a:pt x="1630287" y="1889752"/>
                  <a:pt x="1920976" y="2050619"/>
                </a:cubicBezTo>
                <a:cubicBezTo>
                  <a:pt x="2211665" y="2211486"/>
                  <a:pt x="2457199" y="2258053"/>
                  <a:pt x="2589843" y="2194553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1192937" y="1752200"/>
            <a:ext cx="1747627" cy="2541398"/>
          </a:xfrm>
          <a:custGeom>
            <a:avLst/>
            <a:gdLst>
              <a:gd name="connsiteX0" fmla="*/ 969276 w 1747627"/>
              <a:gd name="connsiteY0" fmla="*/ 2472667 h 2541398"/>
              <a:gd name="connsiteX1" fmla="*/ 1663543 w 1747627"/>
              <a:gd name="connsiteY1" fmla="*/ 1228067 h 2541398"/>
              <a:gd name="connsiteX2" fmla="*/ 1561943 w 1747627"/>
              <a:gd name="connsiteY2" fmla="*/ 288267 h 2541398"/>
              <a:gd name="connsiteX3" fmla="*/ 105676 w 1747627"/>
              <a:gd name="connsiteY3" fmla="*/ 68133 h 2541398"/>
              <a:gd name="connsiteX4" fmla="*/ 164943 w 1747627"/>
              <a:gd name="connsiteY4" fmla="*/ 1355067 h 2541398"/>
              <a:gd name="connsiteX5" fmla="*/ 579810 w 1747627"/>
              <a:gd name="connsiteY5" fmla="*/ 2269467 h 2541398"/>
              <a:gd name="connsiteX6" fmla="*/ 969276 w 1747627"/>
              <a:gd name="connsiteY6" fmla="*/ 2472667 h 2541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47627" h="2541398">
                <a:moveTo>
                  <a:pt x="969276" y="2472667"/>
                </a:moveTo>
                <a:cubicBezTo>
                  <a:pt x="1149898" y="2299100"/>
                  <a:pt x="1564765" y="1592134"/>
                  <a:pt x="1663543" y="1228067"/>
                </a:cubicBezTo>
                <a:cubicBezTo>
                  <a:pt x="1762321" y="864000"/>
                  <a:pt x="1821587" y="481589"/>
                  <a:pt x="1561943" y="288267"/>
                </a:cubicBezTo>
                <a:cubicBezTo>
                  <a:pt x="1302299" y="94945"/>
                  <a:pt x="338509" y="-109667"/>
                  <a:pt x="105676" y="68133"/>
                </a:cubicBezTo>
                <a:cubicBezTo>
                  <a:pt x="-127157" y="245933"/>
                  <a:pt x="85921" y="988178"/>
                  <a:pt x="164943" y="1355067"/>
                </a:cubicBezTo>
                <a:cubicBezTo>
                  <a:pt x="243965" y="1721956"/>
                  <a:pt x="444343" y="2080378"/>
                  <a:pt x="579810" y="2269467"/>
                </a:cubicBezTo>
                <a:cubicBezTo>
                  <a:pt x="715277" y="2458556"/>
                  <a:pt x="788654" y="2646234"/>
                  <a:pt x="969276" y="2472667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9565" y="5098690"/>
            <a:ext cx="32161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Clause gadget for (X OR Y OR Z)</a:t>
            </a:r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2371045" y="5174585"/>
            <a:ext cx="11384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6393480" y="2745945"/>
            <a:ext cx="227685" cy="2276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152430" y="2767516"/>
            <a:ext cx="227685" cy="227685"/>
          </a:xfrm>
          <a:prstGeom prst="ellipse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772955" y="3872157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938110" y="373258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482740" y="289773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862215" y="191110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000640" y="168341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835485" y="236647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839755" y="358079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5482740" y="5022795"/>
            <a:ext cx="28840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Garbage Collection Gadget (Many copies)</a:t>
            </a:r>
            <a:endParaRPr lang="en-US" dirty="0"/>
          </a:p>
        </p:txBody>
      </p:sp>
      <p:sp>
        <p:nvSpPr>
          <p:cNvPr id="41" name="Freeform 40"/>
          <p:cNvSpPr/>
          <p:nvPr/>
        </p:nvSpPr>
        <p:spPr>
          <a:xfrm>
            <a:off x="5623910" y="1750149"/>
            <a:ext cx="1968450" cy="1385122"/>
          </a:xfrm>
          <a:custGeom>
            <a:avLst/>
            <a:gdLst>
              <a:gd name="connsiteX0" fmla="*/ 141890 w 1968450"/>
              <a:gd name="connsiteY0" fmla="*/ 10918 h 1385122"/>
              <a:gd name="connsiteX1" fmla="*/ 23357 w 1968450"/>
              <a:gd name="connsiteY1" fmla="*/ 298784 h 1385122"/>
              <a:gd name="connsiteX2" fmla="*/ 539823 w 1968450"/>
              <a:gd name="connsiteY2" fmla="*/ 1179318 h 1385122"/>
              <a:gd name="connsiteX3" fmla="*/ 1318757 w 1968450"/>
              <a:gd name="connsiteY3" fmla="*/ 1382518 h 1385122"/>
              <a:gd name="connsiteX4" fmla="*/ 1919890 w 1968450"/>
              <a:gd name="connsiteY4" fmla="*/ 1263984 h 1385122"/>
              <a:gd name="connsiteX5" fmla="*/ 1784423 w 1968450"/>
              <a:gd name="connsiteY5" fmla="*/ 849118 h 1385122"/>
              <a:gd name="connsiteX6" fmla="*/ 616023 w 1968450"/>
              <a:gd name="connsiteY6" fmla="*/ 137918 h 1385122"/>
              <a:gd name="connsiteX7" fmla="*/ 141890 w 1968450"/>
              <a:gd name="connsiteY7" fmla="*/ 10918 h 138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68450" h="1385122">
                <a:moveTo>
                  <a:pt x="141890" y="10918"/>
                </a:moveTo>
                <a:cubicBezTo>
                  <a:pt x="43112" y="37729"/>
                  <a:pt x="-42965" y="104051"/>
                  <a:pt x="23357" y="298784"/>
                </a:cubicBezTo>
                <a:cubicBezTo>
                  <a:pt x="89679" y="493517"/>
                  <a:pt x="323923" y="998696"/>
                  <a:pt x="539823" y="1179318"/>
                </a:cubicBezTo>
                <a:cubicBezTo>
                  <a:pt x="755723" y="1359940"/>
                  <a:pt x="1088746" y="1368407"/>
                  <a:pt x="1318757" y="1382518"/>
                </a:cubicBezTo>
                <a:cubicBezTo>
                  <a:pt x="1548768" y="1396629"/>
                  <a:pt x="1842279" y="1352884"/>
                  <a:pt x="1919890" y="1263984"/>
                </a:cubicBezTo>
                <a:cubicBezTo>
                  <a:pt x="1997501" y="1175084"/>
                  <a:pt x="2001734" y="1036796"/>
                  <a:pt x="1784423" y="849118"/>
                </a:cubicBezTo>
                <a:cubicBezTo>
                  <a:pt x="1567112" y="661440"/>
                  <a:pt x="895423" y="276207"/>
                  <a:pt x="616023" y="137918"/>
                </a:cubicBezTo>
                <a:cubicBezTo>
                  <a:pt x="336623" y="-371"/>
                  <a:pt x="240668" y="-15893"/>
                  <a:pt x="141890" y="10918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6281865" y="1551804"/>
            <a:ext cx="1260102" cy="1635014"/>
          </a:xfrm>
          <a:custGeom>
            <a:avLst/>
            <a:gdLst>
              <a:gd name="connsiteX0" fmla="*/ 948668 w 1260102"/>
              <a:gd name="connsiteY0" fmla="*/ 6063 h 1635014"/>
              <a:gd name="connsiteX1" fmla="*/ 1084135 w 1260102"/>
              <a:gd name="connsiteY1" fmla="*/ 310863 h 1635014"/>
              <a:gd name="connsiteX2" fmla="*/ 1245002 w 1260102"/>
              <a:gd name="connsiteY2" fmla="*/ 1335329 h 1635014"/>
              <a:gd name="connsiteX3" fmla="*/ 677735 w 1260102"/>
              <a:gd name="connsiteY3" fmla="*/ 1631663 h 1635014"/>
              <a:gd name="connsiteX4" fmla="*/ 402 w 1260102"/>
              <a:gd name="connsiteY4" fmla="*/ 1403063 h 1635014"/>
              <a:gd name="connsiteX5" fmla="*/ 584602 w 1260102"/>
              <a:gd name="connsiteY5" fmla="*/ 217729 h 1635014"/>
              <a:gd name="connsiteX6" fmla="*/ 948668 w 1260102"/>
              <a:gd name="connsiteY6" fmla="*/ 6063 h 1635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0102" h="1635014">
                <a:moveTo>
                  <a:pt x="948668" y="6063"/>
                </a:moveTo>
                <a:cubicBezTo>
                  <a:pt x="1031923" y="21585"/>
                  <a:pt x="1034746" y="89319"/>
                  <a:pt x="1084135" y="310863"/>
                </a:cubicBezTo>
                <a:cubicBezTo>
                  <a:pt x="1133524" y="532407"/>
                  <a:pt x="1312735" y="1115196"/>
                  <a:pt x="1245002" y="1335329"/>
                </a:cubicBezTo>
                <a:cubicBezTo>
                  <a:pt x="1177269" y="1555462"/>
                  <a:pt x="885168" y="1620374"/>
                  <a:pt x="677735" y="1631663"/>
                </a:cubicBezTo>
                <a:cubicBezTo>
                  <a:pt x="470302" y="1642952"/>
                  <a:pt x="15924" y="1638719"/>
                  <a:pt x="402" y="1403063"/>
                </a:cubicBezTo>
                <a:cubicBezTo>
                  <a:pt x="-15120" y="1167407"/>
                  <a:pt x="422324" y="447740"/>
                  <a:pt x="584602" y="217729"/>
                </a:cubicBezTo>
                <a:cubicBezTo>
                  <a:pt x="746880" y="-12282"/>
                  <a:pt x="865413" y="-9459"/>
                  <a:pt x="948668" y="6063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6199957" y="2284411"/>
            <a:ext cx="2040503" cy="893672"/>
          </a:xfrm>
          <a:custGeom>
            <a:avLst/>
            <a:gdLst>
              <a:gd name="connsiteX0" fmla="*/ 1978843 w 2040503"/>
              <a:gd name="connsiteY0" fmla="*/ 35456 h 893672"/>
              <a:gd name="connsiteX1" fmla="*/ 1936510 w 2040503"/>
              <a:gd name="connsiteY1" fmla="*/ 314856 h 893672"/>
              <a:gd name="connsiteX2" fmla="*/ 1140643 w 2040503"/>
              <a:gd name="connsiteY2" fmla="*/ 865189 h 893672"/>
              <a:gd name="connsiteX3" fmla="*/ 107710 w 2040503"/>
              <a:gd name="connsiteY3" fmla="*/ 763589 h 893672"/>
              <a:gd name="connsiteX4" fmla="*/ 183910 w 2040503"/>
              <a:gd name="connsiteY4" fmla="*/ 323322 h 893672"/>
              <a:gd name="connsiteX5" fmla="*/ 1453910 w 2040503"/>
              <a:gd name="connsiteY5" fmla="*/ 35456 h 893672"/>
              <a:gd name="connsiteX6" fmla="*/ 1978843 w 2040503"/>
              <a:gd name="connsiteY6" fmla="*/ 35456 h 893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40503" h="893672">
                <a:moveTo>
                  <a:pt x="1978843" y="35456"/>
                </a:moveTo>
                <a:cubicBezTo>
                  <a:pt x="2059276" y="82023"/>
                  <a:pt x="2076210" y="176567"/>
                  <a:pt x="1936510" y="314856"/>
                </a:cubicBezTo>
                <a:cubicBezTo>
                  <a:pt x="1796810" y="453145"/>
                  <a:pt x="1445443" y="790400"/>
                  <a:pt x="1140643" y="865189"/>
                </a:cubicBezTo>
                <a:cubicBezTo>
                  <a:pt x="835843" y="939978"/>
                  <a:pt x="267165" y="853900"/>
                  <a:pt x="107710" y="763589"/>
                </a:cubicBezTo>
                <a:cubicBezTo>
                  <a:pt x="-51745" y="673278"/>
                  <a:pt x="-40457" y="444678"/>
                  <a:pt x="183910" y="323322"/>
                </a:cubicBezTo>
                <a:cubicBezTo>
                  <a:pt x="408277" y="201967"/>
                  <a:pt x="1149110" y="83434"/>
                  <a:pt x="1453910" y="35456"/>
                </a:cubicBezTo>
                <a:cubicBezTo>
                  <a:pt x="1758710" y="-12522"/>
                  <a:pt x="1898410" y="-11111"/>
                  <a:pt x="1978843" y="35456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6222626" y="2578802"/>
            <a:ext cx="2006853" cy="1297401"/>
          </a:xfrm>
          <a:custGeom>
            <a:avLst/>
            <a:gdLst>
              <a:gd name="connsiteX0" fmla="*/ 1956174 w 2006853"/>
              <a:gd name="connsiteY0" fmla="*/ 1273531 h 1297401"/>
              <a:gd name="connsiteX1" fmla="*/ 1896907 w 2006853"/>
              <a:gd name="connsiteY1" fmla="*/ 833265 h 1297401"/>
              <a:gd name="connsiteX2" fmla="*/ 1253441 w 2006853"/>
              <a:gd name="connsiteY2" fmla="*/ 215198 h 1297401"/>
              <a:gd name="connsiteX3" fmla="*/ 779307 w 2006853"/>
              <a:gd name="connsiteY3" fmla="*/ 3531 h 1297401"/>
              <a:gd name="connsiteX4" fmla="*/ 25774 w 2006853"/>
              <a:gd name="connsiteY4" fmla="*/ 130531 h 1297401"/>
              <a:gd name="connsiteX5" fmla="*/ 288241 w 2006853"/>
              <a:gd name="connsiteY5" fmla="*/ 697798 h 1297401"/>
              <a:gd name="connsiteX6" fmla="*/ 1371974 w 2006853"/>
              <a:gd name="connsiteY6" fmla="*/ 1180398 h 1297401"/>
              <a:gd name="connsiteX7" fmla="*/ 1956174 w 2006853"/>
              <a:gd name="connsiteY7" fmla="*/ 1273531 h 129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06853" h="1297401">
                <a:moveTo>
                  <a:pt x="1956174" y="1273531"/>
                </a:moveTo>
                <a:cubicBezTo>
                  <a:pt x="2043663" y="1215676"/>
                  <a:pt x="2014029" y="1009654"/>
                  <a:pt x="1896907" y="833265"/>
                </a:cubicBezTo>
                <a:cubicBezTo>
                  <a:pt x="1779785" y="656876"/>
                  <a:pt x="1439708" y="353487"/>
                  <a:pt x="1253441" y="215198"/>
                </a:cubicBezTo>
                <a:cubicBezTo>
                  <a:pt x="1067174" y="76909"/>
                  <a:pt x="983918" y="17642"/>
                  <a:pt x="779307" y="3531"/>
                </a:cubicBezTo>
                <a:cubicBezTo>
                  <a:pt x="574696" y="-10580"/>
                  <a:pt x="107618" y="14820"/>
                  <a:pt x="25774" y="130531"/>
                </a:cubicBezTo>
                <a:cubicBezTo>
                  <a:pt x="-56070" y="246242"/>
                  <a:pt x="63874" y="522820"/>
                  <a:pt x="288241" y="697798"/>
                </a:cubicBezTo>
                <a:cubicBezTo>
                  <a:pt x="512608" y="872776"/>
                  <a:pt x="1092574" y="1083031"/>
                  <a:pt x="1371974" y="1180398"/>
                </a:cubicBezTo>
                <a:cubicBezTo>
                  <a:pt x="1651374" y="1277765"/>
                  <a:pt x="1868685" y="1331386"/>
                  <a:pt x="1956174" y="1273531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5178725" y="2580940"/>
            <a:ext cx="2483469" cy="636867"/>
          </a:xfrm>
          <a:custGeom>
            <a:avLst/>
            <a:gdLst>
              <a:gd name="connsiteX0" fmla="*/ 96008 w 2483469"/>
              <a:gd name="connsiteY0" fmla="*/ 399327 h 636867"/>
              <a:gd name="connsiteX1" fmla="*/ 180675 w 2483469"/>
              <a:gd name="connsiteY1" fmla="*/ 602527 h 636867"/>
              <a:gd name="connsiteX2" fmla="*/ 1112008 w 2483469"/>
              <a:gd name="connsiteY2" fmla="*/ 619460 h 636867"/>
              <a:gd name="connsiteX3" fmla="*/ 2398942 w 2483469"/>
              <a:gd name="connsiteY3" fmla="*/ 424727 h 636867"/>
              <a:gd name="connsiteX4" fmla="*/ 2238075 w 2483469"/>
              <a:gd name="connsiteY4" fmla="*/ 102993 h 636867"/>
              <a:gd name="connsiteX5" fmla="*/ 1247475 w 2483469"/>
              <a:gd name="connsiteY5" fmla="*/ 18327 h 636867"/>
              <a:gd name="connsiteX6" fmla="*/ 96008 w 2483469"/>
              <a:gd name="connsiteY6" fmla="*/ 399327 h 636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83469" h="636867">
                <a:moveTo>
                  <a:pt x="96008" y="399327"/>
                </a:moveTo>
                <a:cubicBezTo>
                  <a:pt x="-81792" y="496694"/>
                  <a:pt x="11342" y="565838"/>
                  <a:pt x="180675" y="602527"/>
                </a:cubicBezTo>
                <a:cubicBezTo>
                  <a:pt x="350008" y="639216"/>
                  <a:pt x="742297" y="649093"/>
                  <a:pt x="1112008" y="619460"/>
                </a:cubicBezTo>
                <a:cubicBezTo>
                  <a:pt x="1481719" y="589827"/>
                  <a:pt x="2211264" y="510805"/>
                  <a:pt x="2398942" y="424727"/>
                </a:cubicBezTo>
                <a:cubicBezTo>
                  <a:pt x="2586620" y="338649"/>
                  <a:pt x="2429986" y="170726"/>
                  <a:pt x="2238075" y="102993"/>
                </a:cubicBezTo>
                <a:cubicBezTo>
                  <a:pt x="2046164" y="35260"/>
                  <a:pt x="1607308" y="-33884"/>
                  <a:pt x="1247475" y="18327"/>
                </a:cubicBezTo>
                <a:cubicBezTo>
                  <a:pt x="887642" y="70538"/>
                  <a:pt x="273808" y="301960"/>
                  <a:pt x="96008" y="399327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5883544" y="2570108"/>
            <a:ext cx="1700875" cy="1542119"/>
          </a:xfrm>
          <a:custGeom>
            <a:avLst/>
            <a:gdLst>
              <a:gd name="connsiteX0" fmla="*/ 26189 w 1700875"/>
              <a:gd name="connsiteY0" fmla="*/ 1493892 h 1542119"/>
              <a:gd name="connsiteX1" fmla="*/ 449523 w 1700875"/>
              <a:gd name="connsiteY1" fmla="*/ 1366892 h 1542119"/>
              <a:gd name="connsiteX2" fmla="*/ 1660256 w 1700875"/>
              <a:gd name="connsiteY2" fmla="*/ 359359 h 1542119"/>
              <a:gd name="connsiteX3" fmla="*/ 1330056 w 1700875"/>
              <a:gd name="connsiteY3" fmla="*/ 54559 h 1542119"/>
              <a:gd name="connsiteX4" fmla="*/ 500323 w 1700875"/>
              <a:gd name="connsiteY4" fmla="*/ 79959 h 1542119"/>
              <a:gd name="connsiteX5" fmla="*/ 93923 w 1700875"/>
              <a:gd name="connsiteY5" fmla="*/ 841959 h 1542119"/>
              <a:gd name="connsiteX6" fmla="*/ 26189 w 1700875"/>
              <a:gd name="connsiteY6" fmla="*/ 1493892 h 1542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00875" h="1542119">
                <a:moveTo>
                  <a:pt x="26189" y="1493892"/>
                </a:moveTo>
                <a:cubicBezTo>
                  <a:pt x="85456" y="1581381"/>
                  <a:pt x="177179" y="1555981"/>
                  <a:pt x="449523" y="1366892"/>
                </a:cubicBezTo>
                <a:cubicBezTo>
                  <a:pt x="721867" y="1177803"/>
                  <a:pt x="1513501" y="578081"/>
                  <a:pt x="1660256" y="359359"/>
                </a:cubicBezTo>
                <a:cubicBezTo>
                  <a:pt x="1807011" y="140637"/>
                  <a:pt x="1523378" y="101126"/>
                  <a:pt x="1330056" y="54559"/>
                </a:cubicBezTo>
                <a:cubicBezTo>
                  <a:pt x="1136734" y="7992"/>
                  <a:pt x="706345" y="-51274"/>
                  <a:pt x="500323" y="79959"/>
                </a:cubicBezTo>
                <a:cubicBezTo>
                  <a:pt x="294301" y="211192"/>
                  <a:pt x="171534" y="606303"/>
                  <a:pt x="93923" y="841959"/>
                </a:cubicBezTo>
                <a:cubicBezTo>
                  <a:pt x="16312" y="1077614"/>
                  <a:pt x="-33078" y="1406403"/>
                  <a:pt x="26189" y="1493892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6271223" y="2583688"/>
            <a:ext cx="1320583" cy="1752109"/>
          </a:xfrm>
          <a:custGeom>
            <a:avLst/>
            <a:gdLst>
              <a:gd name="connsiteX0" fmla="*/ 671444 w 1320583"/>
              <a:gd name="connsiteY0" fmla="*/ 1751245 h 1752109"/>
              <a:gd name="connsiteX1" fmla="*/ 1137110 w 1320583"/>
              <a:gd name="connsiteY1" fmla="*/ 870712 h 1752109"/>
              <a:gd name="connsiteX2" fmla="*/ 1247177 w 1320583"/>
              <a:gd name="connsiteY2" fmla="*/ 134112 h 1752109"/>
              <a:gd name="connsiteX3" fmla="*/ 61844 w 1320583"/>
              <a:gd name="connsiteY3" fmla="*/ 83312 h 1752109"/>
              <a:gd name="connsiteX4" fmla="*/ 222710 w 1320583"/>
              <a:gd name="connsiteY4" fmla="*/ 1014645 h 1752109"/>
              <a:gd name="connsiteX5" fmla="*/ 671444 w 1320583"/>
              <a:gd name="connsiteY5" fmla="*/ 1751245 h 175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0583" h="1752109">
                <a:moveTo>
                  <a:pt x="671444" y="1751245"/>
                </a:moveTo>
                <a:cubicBezTo>
                  <a:pt x="823844" y="1727256"/>
                  <a:pt x="1041155" y="1140234"/>
                  <a:pt x="1137110" y="870712"/>
                </a:cubicBezTo>
                <a:cubicBezTo>
                  <a:pt x="1233066" y="601190"/>
                  <a:pt x="1426388" y="265345"/>
                  <a:pt x="1247177" y="134112"/>
                </a:cubicBezTo>
                <a:cubicBezTo>
                  <a:pt x="1067966" y="2879"/>
                  <a:pt x="232588" y="-63444"/>
                  <a:pt x="61844" y="83312"/>
                </a:cubicBezTo>
                <a:cubicBezTo>
                  <a:pt x="-108901" y="230067"/>
                  <a:pt x="116877" y="735245"/>
                  <a:pt x="222710" y="1014645"/>
                </a:cubicBezTo>
                <a:cubicBezTo>
                  <a:pt x="328543" y="1294045"/>
                  <a:pt x="519044" y="1775234"/>
                  <a:pt x="671444" y="1751245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0"/>
            <a:ext cx="571500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119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Graph Coloring</a:t>
            </a:r>
          </a:p>
        </p:txBody>
      </p:sp>
      <p:sp>
        <p:nvSpPr>
          <p:cNvPr id="93187" name="Rectangle 25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NP-Complete</a:t>
            </a:r>
          </a:p>
          <a:p>
            <a:pPr lvl="1"/>
            <a:r>
              <a:rPr lang="en-US" smtClean="0"/>
              <a:t>Graph K-coloring</a:t>
            </a:r>
          </a:p>
          <a:p>
            <a:pPr lvl="1"/>
            <a:r>
              <a:rPr lang="en-US" smtClean="0"/>
              <a:t>Graph 3-coloring</a:t>
            </a:r>
          </a:p>
        </p:txBody>
      </p:sp>
      <p:sp>
        <p:nvSpPr>
          <p:cNvPr id="93188" name="Rectangle 26"/>
          <p:cNvSpPr>
            <a:spLocks noGrp="1" noChangeArrowheads="1"/>
          </p:cNvSpPr>
          <p:nvPr>
            <p:ph type="body" sz="half" idx="2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Polynomial</a:t>
            </a:r>
          </a:p>
          <a:p>
            <a:pPr lvl="1"/>
            <a:r>
              <a:rPr lang="en-US" smtClean="0"/>
              <a:t>Graph 2-Coloring</a:t>
            </a:r>
          </a:p>
        </p:txBody>
      </p:sp>
      <p:sp>
        <p:nvSpPr>
          <p:cNvPr id="93189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12900" y="5705475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0" name="Oval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9375" y="5934075"/>
            <a:ext cx="227013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1" name="Oval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254625" y="411162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1763713" y="4491038"/>
            <a:ext cx="911225" cy="1214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839913" y="5857875"/>
            <a:ext cx="2049462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268788" y="3505200"/>
            <a:ext cx="985837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5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407025" y="5099050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6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813175" y="464343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483225" y="4264025"/>
            <a:ext cx="1820863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8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116388" y="6084888"/>
            <a:ext cx="2049462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6318250" y="4795838"/>
            <a:ext cx="1138238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0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5634038" y="4719638"/>
            <a:ext cx="1744662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1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4041775" y="4795838"/>
            <a:ext cx="1363663" cy="379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27338" y="4416425"/>
            <a:ext cx="985837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3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559425" y="5326063"/>
            <a:ext cx="682625" cy="1138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4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965575" y="4870450"/>
            <a:ext cx="76200" cy="1063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5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165850" y="638968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06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2751138" y="3505200"/>
            <a:ext cx="1365250" cy="835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7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598738" y="426402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08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041775" y="3352800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09" name="Oval 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304088" y="456723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66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pic>
        <p:nvPicPr>
          <p:cNvPr id="4" name="Picture 4" descr="http://www.eecs.berkeley.edu/Faculty/Photos/Homepages/kar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58" y="3353105"/>
            <a:ext cx="1973270" cy="276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0210" y="1303940"/>
            <a:ext cx="4392195" cy="5341328"/>
          </a:xfrm>
          <a:prstGeom prst="rect">
            <a:avLst/>
          </a:prstGeom>
        </p:spPr>
      </p:pic>
      <p:sp>
        <p:nvSpPr>
          <p:cNvPr id="7" name="Rounded Rectangular Callout 6"/>
          <p:cNvSpPr/>
          <p:nvPr/>
        </p:nvSpPr>
        <p:spPr>
          <a:xfrm>
            <a:off x="853145" y="2062890"/>
            <a:ext cx="2808115" cy="102458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There are a whole bunch of other important problems which are NP-Complete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69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Reducibility Among Combinatorial Problems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064965" y="699280"/>
            <a:ext cx="5260354" cy="7380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828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Populating the NP-Completeness Universe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Circuit Sat &lt;</a:t>
            </a:r>
            <a:r>
              <a:rPr lang="en-US" sz="2400" baseline="-25000" smtClean="0"/>
              <a:t>P</a:t>
            </a:r>
            <a:r>
              <a:rPr lang="en-US" sz="2400" smtClean="0"/>
              <a:t> 3-SAT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Independent Set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Vertex Cover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Independent Set &lt;</a:t>
            </a:r>
            <a:r>
              <a:rPr lang="en-US" sz="2400" baseline="-25000" smtClean="0"/>
              <a:t>P</a:t>
            </a:r>
            <a:r>
              <a:rPr lang="en-US" sz="2400" smtClean="0"/>
              <a:t> Clique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Hamiltonian Circuit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Hamiltonian Circuit &lt;</a:t>
            </a:r>
            <a:r>
              <a:rPr lang="en-US" sz="2400" baseline="-25000" smtClean="0"/>
              <a:t>P</a:t>
            </a:r>
            <a:r>
              <a:rPr lang="en-US" sz="2400" smtClean="0"/>
              <a:t> Traveling Salesman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Integer Linear Programming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Graph Coloring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Subset Sum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Subset Sum &lt;</a:t>
            </a:r>
            <a:r>
              <a:rPr lang="en-US" sz="2400" baseline="-25000" smtClean="0"/>
              <a:t>P</a:t>
            </a:r>
            <a:r>
              <a:rPr lang="en-US" sz="2400" smtClean="0"/>
              <a:t> Scheduling with Release times and deadlines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172200" y="914400"/>
            <a:ext cx="2808288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578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67600" y="3048000"/>
            <a:ext cx="754063" cy="750888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477000" y="1066800"/>
            <a:ext cx="2200275" cy="1905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3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934200" y="1143000"/>
            <a:ext cx="17446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NP-Complete</a:t>
            </a:r>
          </a:p>
        </p:txBody>
      </p:sp>
      <p:sp>
        <p:nvSpPr>
          <p:cNvPr id="75784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71800"/>
            <a:ext cx="533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NP</a:t>
            </a:r>
          </a:p>
        </p:txBody>
      </p:sp>
      <p:sp>
        <p:nvSpPr>
          <p:cNvPr id="75785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543800" y="3429000"/>
            <a:ext cx="307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319802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NP-Completeness Proofs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Prove that problem X is NP-Complete</a:t>
            </a:r>
          </a:p>
          <a:p>
            <a:r>
              <a:rPr lang="en-US" dirty="0" smtClean="0"/>
              <a:t>Show that X is in NP (usually easy)</a:t>
            </a:r>
          </a:p>
          <a:p>
            <a:r>
              <a:rPr lang="en-US" dirty="0" smtClean="0"/>
              <a:t>Pick a known </a:t>
            </a:r>
            <a:r>
              <a:rPr lang="en-US" dirty="0" smtClean="0"/>
              <a:t>NP-Complete </a:t>
            </a:r>
            <a:r>
              <a:rPr lang="en-US" dirty="0" smtClean="0"/>
              <a:t>problem Y</a:t>
            </a:r>
          </a:p>
          <a:p>
            <a:r>
              <a:rPr lang="en-US" dirty="0" smtClean="0"/>
              <a:t>Show Y &lt;</a:t>
            </a:r>
            <a:r>
              <a:rPr lang="en-US" baseline="-25000" dirty="0" smtClean="0"/>
              <a:t>P</a:t>
            </a:r>
            <a:r>
              <a:rPr lang="en-US" dirty="0" smtClean="0"/>
              <a:t> X </a:t>
            </a:r>
          </a:p>
          <a:p>
            <a:endParaRPr lang="en-US" dirty="0"/>
          </a:p>
          <a:p>
            <a:r>
              <a:rPr lang="en-US" dirty="0" smtClean="0"/>
              <a:t>Types of </a:t>
            </a:r>
            <a:r>
              <a:rPr lang="en-US" dirty="0" smtClean="0"/>
              <a:t>NP-Completeness proofs:</a:t>
            </a:r>
            <a:endParaRPr lang="en-US" dirty="0" smtClean="0"/>
          </a:p>
          <a:p>
            <a:pPr lvl="1"/>
            <a:r>
              <a:rPr lang="en-US" dirty="0" smtClean="0"/>
              <a:t>Easy modifications from other </a:t>
            </a:r>
            <a:r>
              <a:rPr lang="en-US" dirty="0" smtClean="0"/>
              <a:t>NP-Complete </a:t>
            </a:r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Complicated gadget constructions from 3-SAT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136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2"/>
          <p:cNvSpPr>
            <a:spLocks noChangeArrowheads="1"/>
          </p:cNvSpPr>
          <p:nvPr/>
        </p:nvSpPr>
        <p:spPr bwMode="auto">
          <a:xfrm>
            <a:off x="985838" y="5364163"/>
            <a:ext cx="6950075" cy="900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lIns="92075" tIns="46038" rIns="92075" bIns="46038" anchor="ctr"/>
          <a:lstStyle/>
          <a:p>
            <a:pPr eaLnBrk="0" hangingPunct="0">
              <a:lnSpc>
                <a:spcPts val="3000"/>
              </a:lnSpc>
            </a:pPr>
            <a:r>
              <a:rPr kumimoji="1" lang="en-US">
                <a:solidFill>
                  <a:srgbClr val="003399"/>
                </a:solidFill>
                <a:latin typeface="+mj-lt"/>
                <a:ea typeface="ＭＳ Ｐゴシック" pitchFamily="34" charset="-128"/>
              </a:rPr>
              <a:t>Ex: </a:t>
            </a:r>
          </a:p>
          <a:p>
            <a:pPr eaLnBrk="0" hangingPunct="0">
              <a:lnSpc>
                <a:spcPts val="3000"/>
              </a:lnSpc>
            </a:pPr>
            <a:r>
              <a:rPr kumimoji="1" lang="en-US">
                <a:solidFill>
                  <a:srgbClr val="003399"/>
                </a:solidFill>
                <a:latin typeface="+mj-lt"/>
                <a:ea typeface="ＭＳ Ｐゴシック" pitchFamily="34" charset="-128"/>
              </a:rPr>
              <a:t>Yes:  </a:t>
            </a:r>
            <a:r>
              <a:rPr kumimoji="1" lang="en-US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x</a:t>
            </a:r>
            <a:r>
              <a:rPr kumimoji="1" lang="en-US" baseline="-2500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1</a:t>
            </a:r>
            <a:r>
              <a:rPr kumimoji="1" lang="en-US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 = true, x</a:t>
            </a:r>
            <a:r>
              <a:rPr kumimoji="1" lang="en-US" baseline="-2500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2</a:t>
            </a:r>
            <a:r>
              <a:rPr kumimoji="1" lang="en-US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 = true x</a:t>
            </a:r>
            <a:r>
              <a:rPr kumimoji="1" lang="en-US" baseline="-2500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3</a:t>
            </a:r>
            <a:r>
              <a:rPr kumimoji="1" lang="en-US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 = false.</a:t>
            </a:r>
          </a:p>
        </p:txBody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/>
              <a:t>Literal:	</a:t>
            </a:r>
            <a:r>
              <a:rPr lang="en-US" sz="1600" dirty="0" smtClean="0">
                <a:solidFill>
                  <a:schemeClr val="tx1"/>
                </a:solidFill>
              </a:rPr>
              <a:t>A Boolean variable or its negation.</a:t>
            </a:r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/>
              <a:t>Clause:	</a:t>
            </a:r>
            <a:r>
              <a:rPr lang="en-US" sz="1600" dirty="0" smtClean="0">
                <a:solidFill>
                  <a:schemeClr val="tx1"/>
                </a:solidFill>
              </a:rPr>
              <a:t>A disjunction of literals.</a:t>
            </a:r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/>
              <a:t>Conjunctive normal form:  </a:t>
            </a:r>
            <a:r>
              <a:rPr lang="en-US" sz="1600" dirty="0" smtClean="0">
                <a:solidFill>
                  <a:schemeClr val="tx1"/>
                </a:solidFill>
              </a:rPr>
              <a:t>A propositional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formula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 </a:t>
            </a:r>
            <a:r>
              <a:rPr lang="en-US" sz="1600" dirty="0" smtClean="0">
                <a:solidFill>
                  <a:schemeClr val="tx1"/>
                </a:solidFill>
              </a:rPr>
              <a:t>that is the conjunction of clauses.</a:t>
            </a:r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/>
              <a:t>SAT:  </a:t>
            </a:r>
            <a:r>
              <a:rPr lang="en-US" sz="1600" dirty="0" smtClean="0">
                <a:solidFill>
                  <a:schemeClr val="tx1"/>
                </a:solidFill>
              </a:rPr>
              <a:t>Given CNF formula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</a:t>
            </a:r>
            <a:r>
              <a:rPr lang="en-US" sz="1600" dirty="0" smtClean="0">
                <a:solidFill>
                  <a:schemeClr val="tx1"/>
                </a:solidFill>
              </a:rPr>
              <a:t>, does it have a satisfying truth assignment?</a:t>
            </a:r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/>
              <a:t>3-SAT:  </a:t>
            </a:r>
            <a:r>
              <a:rPr lang="en-US" sz="1600" dirty="0" smtClean="0">
                <a:solidFill>
                  <a:schemeClr val="tx1"/>
                </a:solidFill>
              </a:rPr>
              <a:t>SAT where each clause contains exa</a:t>
            </a:r>
            <a:r>
              <a:rPr lang="en-US" sz="1600" dirty="0" smtClean="0"/>
              <a:t>ctly </a:t>
            </a:r>
            <a:r>
              <a:rPr lang="en-US" sz="1600" dirty="0" smtClean="0">
                <a:solidFill>
                  <a:schemeClr val="tx1"/>
                </a:solidFill>
              </a:rPr>
              <a:t>3 literals.</a:t>
            </a:r>
          </a:p>
        </p:txBody>
      </p:sp>
      <p:sp>
        <p:nvSpPr>
          <p:cNvPr id="10035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Satisfiability</a:t>
            </a:r>
          </a:p>
        </p:txBody>
      </p:sp>
      <p:graphicFrame>
        <p:nvGraphicFramePr>
          <p:cNvPr id="100358" name="Object 5"/>
          <p:cNvGraphicFramePr>
            <a:graphicFrameLocks noChangeAspect="1"/>
          </p:cNvGraphicFramePr>
          <p:nvPr>
            <p:extLst/>
          </p:nvPr>
        </p:nvGraphicFramePr>
        <p:xfrm>
          <a:off x="5883275" y="2273300"/>
          <a:ext cx="18129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Equation" r:id="rId4" imgW="1816100" imgH="317500" progId="Equation.3">
                  <p:embed/>
                </p:oleObj>
              </mc:Choice>
              <mc:Fallback>
                <p:oleObj name="Equation" r:id="rId4" imgW="1816100" imgH="317500" progId="Equation.3">
                  <p:embed/>
                  <p:pic>
                    <p:nvPicPr>
                      <p:cNvPr id="10035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3275" y="2273300"/>
                        <a:ext cx="1812925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59" name="Object 6"/>
          <p:cNvGraphicFramePr>
            <a:graphicFrameLocks noChangeAspect="1"/>
          </p:cNvGraphicFramePr>
          <p:nvPr>
            <p:extLst/>
          </p:nvPr>
        </p:nvGraphicFramePr>
        <p:xfrm>
          <a:off x="6183313" y="1687512"/>
          <a:ext cx="827087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tion" r:id="rId6" imgW="825500" imgH="292100" progId="Equation.3">
                  <p:embed/>
                </p:oleObj>
              </mc:Choice>
              <mc:Fallback>
                <p:oleObj name="Equation" r:id="rId6" imgW="825500" imgH="292100" progId="Equation.3">
                  <p:embed/>
                  <p:pic>
                    <p:nvPicPr>
                      <p:cNvPr id="10035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3313" y="1687512"/>
                        <a:ext cx="827087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0" name="Object 7"/>
          <p:cNvGraphicFramePr>
            <a:graphicFrameLocks noChangeAspect="1"/>
          </p:cNvGraphicFramePr>
          <p:nvPr>
            <p:extLst/>
          </p:nvPr>
        </p:nvGraphicFramePr>
        <p:xfrm>
          <a:off x="5715000" y="3009900"/>
          <a:ext cx="2255837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Equation" r:id="rId8" imgW="2260600" imgH="266700" progId="Equation.3">
                  <p:embed/>
                </p:oleObj>
              </mc:Choice>
              <mc:Fallback>
                <p:oleObj name="Equation" r:id="rId8" imgW="2260600" imgH="266700" progId="Equation.3">
                  <p:embed/>
                  <p:pic>
                    <p:nvPicPr>
                      <p:cNvPr id="10036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009900"/>
                        <a:ext cx="2255837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1" name="Object 8"/>
          <p:cNvGraphicFramePr>
            <a:graphicFrameLocks noChangeAspect="1"/>
          </p:cNvGraphicFramePr>
          <p:nvPr/>
        </p:nvGraphicFramePr>
        <p:xfrm>
          <a:off x="1568450" y="5526088"/>
          <a:ext cx="6173788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Equation" r:id="rId10" imgW="6540500" imgH="355600" progId="Equation.3">
                  <p:embed/>
                </p:oleObj>
              </mc:Choice>
              <mc:Fallback>
                <p:oleObj name="Equation" r:id="rId10" imgW="6540500" imgH="355600" progId="Equation.3">
                  <p:embed/>
                  <p:pic>
                    <p:nvPicPr>
                      <p:cNvPr id="100361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8450" y="5526088"/>
                        <a:ext cx="6173788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270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3-SAT is NP-Complete</a:t>
            </a:r>
          </a:p>
        </p:txBody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/>
              <a:t>Theorem.  </a:t>
            </a:r>
            <a:r>
              <a:rPr lang="en-US" sz="1600" dirty="0" smtClean="0">
                <a:solidFill>
                  <a:schemeClr val="tx1"/>
                </a:solidFill>
              </a:rPr>
              <a:t>3-SAT is NP-complete.</a:t>
            </a:r>
          </a:p>
          <a:p>
            <a:pPr marL="0" indent="0">
              <a:buNone/>
            </a:pPr>
            <a:r>
              <a:rPr lang="en-US" sz="1600" dirty="0" smtClean="0"/>
              <a:t>Pf.  </a:t>
            </a:r>
            <a:r>
              <a:rPr lang="en-US" sz="1600" dirty="0" smtClean="0">
                <a:solidFill>
                  <a:schemeClr val="tx1"/>
                </a:solidFill>
              </a:rPr>
              <a:t>Suffices to show that CIRCUIT-SAT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</a:t>
            </a:r>
            <a:r>
              <a:rPr lang="en-US" sz="1600" baseline="-25000" dirty="0" smtClean="0">
                <a:solidFill>
                  <a:schemeClr val="tx1"/>
                </a:solidFill>
                <a:sym typeface="Symbol" pitchFamily="18" charset="2"/>
              </a:rPr>
              <a:t> P</a:t>
            </a:r>
            <a:r>
              <a:rPr lang="en-US" sz="1600" dirty="0" smtClean="0">
                <a:solidFill>
                  <a:schemeClr val="tx1"/>
                </a:solidFill>
              </a:rPr>
              <a:t> 3-SAT since 3-SAT is in NP.</a:t>
            </a:r>
          </a:p>
          <a:p>
            <a:pPr lvl="1"/>
            <a:r>
              <a:rPr lang="en-US" sz="1600" dirty="0" smtClean="0"/>
              <a:t>Let K be any circuit.</a:t>
            </a:r>
          </a:p>
          <a:p>
            <a:pPr lvl="1"/>
            <a:r>
              <a:rPr lang="en-US" sz="1600" dirty="0" smtClean="0"/>
              <a:t>Create a 3-SAT variable x</a:t>
            </a:r>
            <a:r>
              <a:rPr lang="en-US" sz="1600" baseline="-25000" dirty="0" smtClean="0"/>
              <a:t>i</a:t>
            </a:r>
            <a:r>
              <a:rPr lang="en-US" sz="1600" dirty="0" smtClean="0"/>
              <a:t> for each circuit element </a:t>
            </a:r>
            <a:r>
              <a:rPr lang="en-US" sz="1600" dirty="0" err="1" smtClean="0"/>
              <a:t>i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 smtClean="0"/>
              <a:t>Make circuit compute correct values at each node:</a:t>
            </a:r>
          </a:p>
          <a:p>
            <a:pPr lvl="2"/>
            <a:r>
              <a:rPr lang="en-US" sz="1600" dirty="0" smtClean="0">
                <a:sym typeface="Symbol" pitchFamily="18" charset="2"/>
              </a:rPr>
              <a:t>x</a:t>
            </a:r>
            <a:r>
              <a:rPr lang="en-US" sz="1600" baseline="-25000" dirty="0" smtClean="0">
                <a:sym typeface="Symbol" pitchFamily="18" charset="2"/>
              </a:rPr>
              <a:t>2</a:t>
            </a:r>
            <a:r>
              <a:rPr lang="en-US" sz="1600" dirty="0" smtClean="0">
                <a:sym typeface="Symbol" pitchFamily="18" charset="2"/>
              </a:rPr>
              <a:t> =  x</a:t>
            </a:r>
            <a:r>
              <a:rPr lang="en-US" sz="1600" baseline="-25000" dirty="0" smtClean="0">
                <a:sym typeface="Symbol" pitchFamily="18" charset="2"/>
              </a:rPr>
              <a:t>3</a:t>
            </a:r>
            <a:r>
              <a:rPr lang="en-US" sz="1600" dirty="0" smtClean="0">
                <a:sym typeface="Symbol" pitchFamily="18" charset="2"/>
              </a:rPr>
              <a:t>        add 2 clauses:</a:t>
            </a:r>
          </a:p>
          <a:p>
            <a:pPr lvl="2"/>
            <a:r>
              <a:rPr lang="en-US" sz="1600" dirty="0" smtClean="0">
                <a:sym typeface="Symbol" pitchFamily="18" charset="2"/>
              </a:rPr>
              <a:t>x</a:t>
            </a:r>
            <a:r>
              <a:rPr lang="en-US" sz="1600" baseline="-25000" dirty="0" smtClean="0">
                <a:sym typeface="Symbol" pitchFamily="18" charset="2"/>
              </a:rPr>
              <a:t>1</a:t>
            </a:r>
            <a:r>
              <a:rPr lang="en-US" sz="1600" dirty="0" smtClean="0">
                <a:sym typeface="Symbol" pitchFamily="18" charset="2"/>
              </a:rPr>
              <a:t> = x</a:t>
            </a:r>
            <a:r>
              <a:rPr lang="en-US" sz="1600" baseline="-25000" dirty="0" smtClean="0">
                <a:sym typeface="Symbol" pitchFamily="18" charset="2"/>
              </a:rPr>
              <a:t>4</a:t>
            </a:r>
            <a:r>
              <a:rPr lang="en-US" sz="1600" dirty="0" smtClean="0">
                <a:sym typeface="Symbol" pitchFamily="18" charset="2"/>
              </a:rPr>
              <a:t>  x</a:t>
            </a:r>
            <a:r>
              <a:rPr lang="en-US" sz="1600" baseline="-25000" dirty="0" smtClean="0">
                <a:sym typeface="Symbol" pitchFamily="18" charset="2"/>
              </a:rPr>
              <a:t>5   </a:t>
            </a:r>
            <a:r>
              <a:rPr lang="en-US" sz="1600" dirty="0" smtClean="0">
                <a:sym typeface="Symbol" pitchFamily="18" charset="2"/>
              </a:rPr>
              <a:t>  add 3 clauses:</a:t>
            </a:r>
          </a:p>
          <a:p>
            <a:pPr lvl="2"/>
            <a:r>
              <a:rPr lang="en-US" sz="1600" dirty="0" smtClean="0">
                <a:sym typeface="Symbol" pitchFamily="18" charset="2"/>
              </a:rPr>
              <a:t>x</a:t>
            </a:r>
            <a:r>
              <a:rPr lang="en-US" sz="1600" baseline="-25000" dirty="0" smtClean="0">
                <a:sym typeface="Symbol" pitchFamily="18" charset="2"/>
              </a:rPr>
              <a:t>0</a:t>
            </a:r>
            <a:r>
              <a:rPr lang="en-US" sz="1600" dirty="0" smtClean="0">
                <a:sym typeface="Symbol" pitchFamily="18" charset="2"/>
              </a:rPr>
              <a:t> = x</a:t>
            </a:r>
            <a:r>
              <a:rPr lang="en-US" sz="1600" baseline="-25000" dirty="0" smtClean="0">
                <a:sym typeface="Symbol" pitchFamily="18" charset="2"/>
              </a:rPr>
              <a:t>1</a:t>
            </a:r>
            <a:r>
              <a:rPr lang="en-US" sz="1600" dirty="0" smtClean="0">
                <a:sym typeface="Symbol" pitchFamily="18" charset="2"/>
              </a:rPr>
              <a:t>  x</a:t>
            </a:r>
            <a:r>
              <a:rPr lang="en-US" sz="1600" baseline="-25000" dirty="0" smtClean="0">
                <a:sym typeface="Symbol" pitchFamily="18" charset="2"/>
              </a:rPr>
              <a:t>2   </a:t>
            </a:r>
            <a:r>
              <a:rPr lang="en-US" sz="1600" dirty="0" smtClean="0">
                <a:sym typeface="Symbol" pitchFamily="18" charset="2"/>
              </a:rPr>
              <a:t>  add 3 clauses:</a:t>
            </a:r>
          </a:p>
          <a:p>
            <a:pPr lvl="1">
              <a:buFont typeface="Monotype Sorts" pitchFamily="92" charset="2"/>
              <a:buNone/>
            </a:pPr>
            <a:endParaRPr lang="en-US" sz="1600" dirty="0" smtClean="0"/>
          </a:p>
          <a:p>
            <a:pPr lvl="1"/>
            <a:r>
              <a:rPr lang="en-US" sz="1600" dirty="0" smtClean="0"/>
              <a:t>Hard-coded input values and output value.</a:t>
            </a:r>
          </a:p>
          <a:p>
            <a:pPr lvl="2"/>
            <a:r>
              <a:rPr lang="en-US" sz="1600" dirty="0" smtClean="0">
                <a:sym typeface="Symbol" pitchFamily="18" charset="2"/>
              </a:rPr>
              <a:t>x</a:t>
            </a:r>
            <a:r>
              <a:rPr lang="en-US" sz="1600" baseline="-25000" dirty="0" smtClean="0">
                <a:sym typeface="Symbol" pitchFamily="18" charset="2"/>
              </a:rPr>
              <a:t>5</a:t>
            </a:r>
            <a:r>
              <a:rPr lang="en-US" sz="1600" dirty="0" smtClean="0">
                <a:sym typeface="Symbol" pitchFamily="18" charset="2"/>
              </a:rPr>
              <a:t> = 0    add 1 clause:</a:t>
            </a:r>
            <a:endParaRPr lang="en-US" sz="1600" dirty="0" smtClean="0"/>
          </a:p>
          <a:p>
            <a:pPr lvl="2"/>
            <a:r>
              <a:rPr lang="en-US" sz="1600" dirty="0" smtClean="0">
                <a:sym typeface="Symbol" pitchFamily="18" charset="2"/>
              </a:rPr>
              <a:t>x</a:t>
            </a:r>
            <a:r>
              <a:rPr lang="en-US" sz="1600" baseline="-25000" dirty="0" smtClean="0">
                <a:sym typeface="Symbol" pitchFamily="18" charset="2"/>
              </a:rPr>
              <a:t>0</a:t>
            </a:r>
            <a:r>
              <a:rPr lang="en-US" sz="1600" dirty="0" smtClean="0">
                <a:sym typeface="Symbol" pitchFamily="18" charset="2"/>
              </a:rPr>
              <a:t> = 1    add 1 clause:</a:t>
            </a:r>
            <a:endParaRPr lang="en-US" sz="1600" dirty="0" smtClean="0"/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lvl="1"/>
            <a:r>
              <a:rPr lang="en-US" sz="1600" dirty="0" smtClean="0"/>
              <a:t>Final step:  turn clauses of length &lt; 3 into</a:t>
            </a:r>
            <a:br>
              <a:rPr lang="en-US" sz="1600" dirty="0" smtClean="0"/>
            </a:br>
            <a:r>
              <a:rPr lang="en-US" sz="1600" dirty="0" smtClean="0"/>
              <a:t>clauses of length exactly 3.  </a:t>
            </a:r>
            <a:r>
              <a:rPr lang="en-US" sz="1600" dirty="0" smtClean="0">
                <a:ea typeface="Lucida Grande"/>
                <a:cs typeface="Lucida Grande"/>
              </a:rPr>
              <a:t>▪</a:t>
            </a:r>
          </a:p>
        </p:txBody>
      </p:sp>
      <p:sp>
        <p:nvSpPr>
          <p:cNvPr id="81925" name="Oval 4"/>
          <p:cNvSpPr>
            <a:spLocks noChangeArrowheads="1"/>
          </p:cNvSpPr>
          <p:nvPr/>
        </p:nvSpPr>
        <p:spPr bwMode="auto">
          <a:xfrm>
            <a:off x="7088188" y="5551488"/>
            <a:ext cx="247650" cy="2444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  <p:txBody>
          <a:bodyPr wrap="none" lIns="92075" tIns="46038" rIns="92075" bIns="46038" anchor="ctr" anchorCtr="1"/>
          <a:lstStyle/>
          <a:p>
            <a:pPr algn="ctr" eaLnBrk="0" hangingPunct="0"/>
            <a:r>
              <a:rPr lang="en-US" sz="1800" dirty="0">
                <a:solidFill>
                  <a:srgbClr val="000000"/>
                </a:solidFill>
                <a:latin typeface="+mn-lt"/>
                <a:ea typeface="ＭＳ Ｐゴシック" pitchFamily="34" charset="-128"/>
                <a:sym typeface="Symbol" pitchFamily="18" charset="2"/>
              </a:rPr>
              <a:t></a:t>
            </a:r>
          </a:p>
        </p:txBody>
      </p:sp>
      <p:sp>
        <p:nvSpPr>
          <p:cNvPr id="81926" name="Oval 5"/>
          <p:cNvSpPr>
            <a:spLocks noChangeArrowheads="1"/>
          </p:cNvSpPr>
          <p:nvPr/>
        </p:nvSpPr>
        <p:spPr bwMode="auto">
          <a:xfrm>
            <a:off x="6859588" y="6235700"/>
            <a:ext cx="63500" cy="635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800" b="1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27" name="Oval 6"/>
          <p:cNvSpPr>
            <a:spLocks noChangeArrowheads="1"/>
          </p:cNvSpPr>
          <p:nvPr/>
        </p:nvSpPr>
        <p:spPr bwMode="auto">
          <a:xfrm>
            <a:off x="7458075" y="6235700"/>
            <a:ext cx="63500" cy="635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800" b="1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</p:txBody>
      </p:sp>
      <p:cxnSp>
        <p:nvCxnSpPr>
          <p:cNvPr id="81928" name="AutoShape 7"/>
          <p:cNvCxnSpPr>
            <a:cxnSpLocks noChangeShapeType="1"/>
            <a:stCxn id="81925" idx="3"/>
            <a:endCxn id="81926" idx="7"/>
          </p:cNvCxnSpPr>
          <p:nvPr/>
        </p:nvCxnSpPr>
        <p:spPr bwMode="auto">
          <a:xfrm flipH="1">
            <a:off x="6913563" y="5759450"/>
            <a:ext cx="211137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1929" name="AutoShape 8"/>
          <p:cNvCxnSpPr>
            <a:cxnSpLocks noChangeShapeType="1"/>
            <a:stCxn id="81925" idx="5"/>
            <a:endCxn id="81927" idx="0"/>
          </p:cNvCxnSpPr>
          <p:nvPr/>
        </p:nvCxnSpPr>
        <p:spPr bwMode="auto">
          <a:xfrm>
            <a:off x="7299325" y="5759450"/>
            <a:ext cx="190500" cy="476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1930" name="Oval 9"/>
          <p:cNvSpPr>
            <a:spLocks noChangeArrowheads="1"/>
          </p:cNvSpPr>
          <p:nvPr/>
        </p:nvSpPr>
        <p:spPr bwMode="auto">
          <a:xfrm>
            <a:off x="7699375" y="4846638"/>
            <a:ext cx="247650" cy="2460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  <p:txBody>
          <a:bodyPr wrap="none" lIns="92075" tIns="46038" rIns="92075" bIns="46038" anchor="ctr" anchorCtr="1"/>
          <a:lstStyle/>
          <a:p>
            <a:pPr algn="ctr" eaLnBrk="0" hangingPunct="0"/>
            <a:r>
              <a:rPr lang="en-US" sz="1800" dirty="0">
                <a:solidFill>
                  <a:srgbClr val="000000"/>
                </a:solidFill>
                <a:latin typeface="+mn-lt"/>
                <a:ea typeface="ＭＳ Ｐゴシック" pitchFamily="34" charset="-128"/>
                <a:sym typeface="Symbol" pitchFamily="18" charset="2"/>
              </a:rPr>
              <a:t></a:t>
            </a:r>
          </a:p>
        </p:txBody>
      </p:sp>
      <p:sp>
        <p:nvSpPr>
          <p:cNvPr id="81931" name="Oval 10"/>
          <p:cNvSpPr>
            <a:spLocks noChangeArrowheads="1"/>
          </p:cNvSpPr>
          <p:nvPr/>
        </p:nvSpPr>
        <p:spPr bwMode="auto">
          <a:xfrm>
            <a:off x="8197850" y="5551488"/>
            <a:ext cx="247650" cy="2444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</p:spPr>
        <p:txBody>
          <a:bodyPr wrap="none" lIns="92075" tIns="46038" rIns="92075" bIns="46038" anchor="ctr" anchorCtr="1"/>
          <a:lstStyle/>
          <a:p>
            <a:pPr algn="ctr" eaLnBrk="0" hangingPunct="0"/>
            <a:r>
              <a:rPr lang="en-US" sz="1800" dirty="0">
                <a:solidFill>
                  <a:srgbClr val="000000"/>
                </a:solidFill>
                <a:latin typeface="+mn-lt"/>
                <a:ea typeface="ＭＳ Ｐゴシック" pitchFamily="34" charset="-128"/>
                <a:sym typeface="Symbol" pitchFamily="18" charset="2"/>
              </a:rPr>
              <a:t></a:t>
            </a:r>
          </a:p>
        </p:txBody>
      </p:sp>
      <p:cxnSp>
        <p:nvCxnSpPr>
          <p:cNvPr id="81932" name="AutoShape 11"/>
          <p:cNvCxnSpPr>
            <a:cxnSpLocks noChangeShapeType="1"/>
            <a:stCxn id="81930" idx="3"/>
            <a:endCxn id="81925" idx="7"/>
          </p:cNvCxnSpPr>
          <p:nvPr/>
        </p:nvCxnSpPr>
        <p:spPr bwMode="auto">
          <a:xfrm flipH="1">
            <a:off x="7299325" y="5056188"/>
            <a:ext cx="436563" cy="53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1933" name="AutoShape 12"/>
          <p:cNvCxnSpPr>
            <a:cxnSpLocks noChangeShapeType="1"/>
            <a:stCxn id="81930" idx="5"/>
            <a:endCxn id="81931" idx="1"/>
          </p:cNvCxnSpPr>
          <p:nvPr/>
        </p:nvCxnSpPr>
        <p:spPr bwMode="auto">
          <a:xfrm>
            <a:off x="7910513" y="5056188"/>
            <a:ext cx="323850" cy="531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1934" name="Oval 13"/>
          <p:cNvSpPr>
            <a:spLocks noChangeArrowheads="1"/>
          </p:cNvSpPr>
          <p:nvPr/>
        </p:nvSpPr>
        <p:spPr bwMode="auto">
          <a:xfrm>
            <a:off x="8281988" y="6235700"/>
            <a:ext cx="68262" cy="682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800" b="1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</p:txBody>
      </p:sp>
      <p:cxnSp>
        <p:nvCxnSpPr>
          <p:cNvPr id="81935" name="AutoShape 14"/>
          <p:cNvCxnSpPr>
            <a:cxnSpLocks noChangeShapeType="1"/>
            <a:stCxn id="81931" idx="4"/>
            <a:endCxn id="81934" idx="0"/>
          </p:cNvCxnSpPr>
          <p:nvPr/>
        </p:nvCxnSpPr>
        <p:spPr bwMode="auto">
          <a:xfrm flipH="1">
            <a:off x="8316913" y="5795963"/>
            <a:ext cx="4762" cy="439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1936" name="Rectangle 15"/>
          <p:cNvSpPr>
            <a:spLocks noChangeArrowheads="1"/>
          </p:cNvSpPr>
          <p:nvPr/>
        </p:nvSpPr>
        <p:spPr bwMode="auto">
          <a:xfrm>
            <a:off x="6738938" y="6323013"/>
            <a:ext cx="270908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  <a:latin typeface="+mn-lt"/>
                <a:ea typeface="ＭＳ Ｐゴシック" pitchFamily="34" charset="-128"/>
                <a:sym typeface="Symbol" pitchFamily="18" charset="2"/>
              </a:rPr>
              <a:t>0</a:t>
            </a:r>
            <a:endParaRPr lang="en-US" sz="1200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37" name="Rectangle 16"/>
          <p:cNvSpPr>
            <a:spLocks noChangeArrowheads="1"/>
          </p:cNvSpPr>
          <p:nvPr/>
        </p:nvSpPr>
        <p:spPr bwMode="auto">
          <a:xfrm>
            <a:off x="7392988" y="6323013"/>
            <a:ext cx="270908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  <a:latin typeface="+mn-lt"/>
                <a:ea typeface="ＭＳ Ｐゴシック" pitchFamily="34" charset="-128"/>
                <a:sym typeface="Symbol" pitchFamily="18" charset="2"/>
              </a:rPr>
              <a:t>?</a:t>
            </a:r>
            <a:endParaRPr lang="en-US" sz="1200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38" name="Rectangle 17"/>
          <p:cNvSpPr>
            <a:spLocks noChangeArrowheads="1"/>
          </p:cNvSpPr>
          <p:nvPr/>
        </p:nvSpPr>
        <p:spPr bwMode="auto">
          <a:xfrm>
            <a:off x="8191500" y="6323013"/>
            <a:ext cx="270908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  <a:latin typeface="+mn-lt"/>
                <a:ea typeface="ＭＳ Ｐゴシック" pitchFamily="34" charset="-128"/>
                <a:sym typeface="Symbol" pitchFamily="18" charset="2"/>
              </a:rPr>
              <a:t>?</a:t>
            </a:r>
            <a:endParaRPr lang="en-US" sz="1200">
              <a:solidFill>
                <a:srgbClr val="00000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39" name="Rectangle 18"/>
          <p:cNvSpPr>
            <a:spLocks noChangeArrowheads="1"/>
          </p:cNvSpPr>
          <p:nvPr/>
        </p:nvSpPr>
        <p:spPr bwMode="auto">
          <a:xfrm>
            <a:off x="7542213" y="4235450"/>
            <a:ext cx="612347" cy="27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output</a:t>
            </a:r>
          </a:p>
        </p:txBody>
      </p:sp>
      <p:sp>
        <p:nvSpPr>
          <p:cNvPr id="81940" name="Rectangle 19"/>
          <p:cNvSpPr>
            <a:spLocks noChangeArrowheads="1"/>
          </p:cNvSpPr>
          <p:nvPr/>
        </p:nvSpPr>
        <p:spPr bwMode="auto">
          <a:xfrm>
            <a:off x="7659688" y="4483100"/>
            <a:ext cx="343043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x</a:t>
            </a:r>
            <a:r>
              <a:rPr kumimoji="1" lang="en-US" sz="1400" baseline="-250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0</a:t>
            </a:r>
            <a:endParaRPr kumimoji="1" lang="en-US" sz="1400">
              <a:solidFill>
                <a:srgbClr val="003399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41" name="Rectangle 20"/>
          <p:cNvSpPr>
            <a:spLocks noChangeArrowheads="1"/>
          </p:cNvSpPr>
          <p:nvPr/>
        </p:nvSpPr>
        <p:spPr bwMode="auto">
          <a:xfrm>
            <a:off x="8177213" y="5189538"/>
            <a:ext cx="343043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x</a:t>
            </a:r>
            <a:r>
              <a:rPr kumimoji="1" lang="en-US" sz="1400" baseline="-250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2</a:t>
            </a:r>
            <a:endParaRPr kumimoji="1" lang="en-US" sz="1400">
              <a:solidFill>
                <a:srgbClr val="003399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42" name="Rectangle 21"/>
          <p:cNvSpPr>
            <a:spLocks noChangeArrowheads="1"/>
          </p:cNvSpPr>
          <p:nvPr/>
        </p:nvSpPr>
        <p:spPr bwMode="auto">
          <a:xfrm>
            <a:off x="7053263" y="5199063"/>
            <a:ext cx="343043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x</a:t>
            </a:r>
            <a:r>
              <a:rPr kumimoji="1" lang="en-US" sz="1400" baseline="-250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1</a:t>
            </a:r>
            <a:endParaRPr kumimoji="1" lang="en-US" sz="1400">
              <a:solidFill>
                <a:srgbClr val="003399"/>
              </a:solidFill>
              <a:latin typeface="+mn-lt"/>
              <a:ea typeface="ＭＳ Ｐゴシック" pitchFamily="34" charset="-128"/>
            </a:endParaRPr>
          </a:p>
        </p:txBody>
      </p:sp>
      <p:graphicFrame>
        <p:nvGraphicFramePr>
          <p:cNvPr id="81943" name="Object 22"/>
          <p:cNvGraphicFramePr>
            <a:graphicFrameLocks noChangeAspect="1"/>
          </p:cNvGraphicFramePr>
          <p:nvPr>
            <p:extLst/>
          </p:nvPr>
        </p:nvGraphicFramePr>
        <p:xfrm>
          <a:off x="4730443" y="3147706"/>
          <a:ext cx="1611312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Equation" r:id="rId4" imgW="1752600" imgH="292100" progId="Equation.3">
                  <p:embed/>
                </p:oleObj>
              </mc:Choice>
              <mc:Fallback>
                <p:oleObj name="Equation" r:id="rId4" imgW="1752600" imgH="292100" progId="Equation.3">
                  <p:embed/>
                  <p:pic>
                    <p:nvPicPr>
                      <p:cNvPr id="8194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443" y="3147706"/>
                        <a:ext cx="1611312" cy="27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44" name="Object 23"/>
          <p:cNvGraphicFramePr>
            <a:graphicFrameLocks noChangeAspect="1"/>
          </p:cNvGraphicFramePr>
          <p:nvPr>
            <p:extLst/>
          </p:nvPr>
        </p:nvGraphicFramePr>
        <p:xfrm>
          <a:off x="4705351" y="3429000"/>
          <a:ext cx="2722562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Equation" r:id="rId6" imgW="2959100" imgH="292100" progId="Equation.3">
                  <p:embed/>
                </p:oleObj>
              </mc:Choice>
              <mc:Fallback>
                <p:oleObj name="Equation" r:id="rId6" imgW="2959100" imgH="292100" progId="Equation.3">
                  <p:embed/>
                  <p:pic>
                    <p:nvPicPr>
                      <p:cNvPr id="8194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5351" y="3429000"/>
                        <a:ext cx="2722562" cy="27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45" name="Object 24"/>
          <p:cNvGraphicFramePr>
            <a:graphicFrameLocks noChangeAspect="1"/>
          </p:cNvGraphicFramePr>
          <p:nvPr>
            <p:extLst/>
          </p:nvPr>
        </p:nvGraphicFramePr>
        <p:xfrm>
          <a:off x="4686121" y="3794919"/>
          <a:ext cx="2625725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Equation" r:id="rId8" imgW="2857500" imgH="292100" progId="Equation.3">
                  <p:embed/>
                </p:oleObj>
              </mc:Choice>
              <mc:Fallback>
                <p:oleObj name="Equation" r:id="rId8" imgW="2857500" imgH="292100" progId="Equation.3">
                  <p:embed/>
                  <p:pic>
                    <p:nvPicPr>
                      <p:cNvPr id="81945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6121" y="3794919"/>
                        <a:ext cx="2625725" cy="27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46" name="Rectangle 25"/>
          <p:cNvSpPr>
            <a:spLocks noChangeArrowheads="1"/>
          </p:cNvSpPr>
          <p:nvPr/>
        </p:nvSpPr>
        <p:spPr bwMode="auto">
          <a:xfrm>
            <a:off x="8404225" y="6065838"/>
            <a:ext cx="343043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x</a:t>
            </a:r>
            <a:r>
              <a:rPr kumimoji="1" lang="en-US" sz="1400" baseline="-250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3</a:t>
            </a:r>
            <a:endParaRPr kumimoji="1" lang="en-US" sz="1400">
              <a:solidFill>
                <a:srgbClr val="003399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47" name="Rectangle 26"/>
          <p:cNvSpPr>
            <a:spLocks noChangeArrowheads="1"/>
          </p:cNvSpPr>
          <p:nvPr/>
        </p:nvSpPr>
        <p:spPr bwMode="auto">
          <a:xfrm>
            <a:off x="7545388" y="6056313"/>
            <a:ext cx="343043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x</a:t>
            </a:r>
            <a:r>
              <a:rPr kumimoji="1" lang="en-US" sz="1400" baseline="-250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4</a:t>
            </a:r>
            <a:endParaRPr kumimoji="1" lang="en-US" sz="1400">
              <a:solidFill>
                <a:srgbClr val="003399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81948" name="Rectangle 27"/>
          <p:cNvSpPr>
            <a:spLocks noChangeArrowheads="1"/>
          </p:cNvSpPr>
          <p:nvPr/>
        </p:nvSpPr>
        <p:spPr bwMode="auto">
          <a:xfrm>
            <a:off x="6397625" y="6048375"/>
            <a:ext cx="343043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kumimoji="1" lang="en-US" sz="14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x</a:t>
            </a:r>
            <a:r>
              <a:rPr kumimoji="1" lang="en-US" sz="1400" baseline="-25000">
                <a:solidFill>
                  <a:srgbClr val="003399"/>
                </a:solidFill>
                <a:latin typeface="+mn-lt"/>
                <a:ea typeface="ＭＳ Ｐゴシック" pitchFamily="34" charset="-128"/>
              </a:rPr>
              <a:t>5</a:t>
            </a:r>
            <a:endParaRPr kumimoji="1" lang="en-US" sz="1400">
              <a:solidFill>
                <a:srgbClr val="003399"/>
              </a:solidFill>
              <a:latin typeface="+mn-lt"/>
              <a:ea typeface="ＭＳ Ｐゴシック" pitchFamily="34" charset="-128"/>
            </a:endParaRPr>
          </a:p>
        </p:txBody>
      </p:sp>
      <p:graphicFrame>
        <p:nvGraphicFramePr>
          <p:cNvPr id="81949" name="Object 28"/>
          <p:cNvGraphicFramePr>
            <a:graphicFrameLocks noChangeAspect="1"/>
          </p:cNvGraphicFramePr>
          <p:nvPr>
            <p:extLst/>
          </p:nvPr>
        </p:nvGraphicFramePr>
        <p:xfrm>
          <a:off x="3962400" y="4589771"/>
          <a:ext cx="231775" cy="28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Equation" r:id="rId10" imgW="241300" imgH="292100" progId="Equation.3">
                  <p:embed/>
                </p:oleObj>
              </mc:Choice>
              <mc:Fallback>
                <p:oleObj name="Equation" r:id="rId10" imgW="241300" imgH="292100" progId="Equation.3">
                  <p:embed/>
                  <p:pic>
                    <p:nvPicPr>
                      <p:cNvPr id="81949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589771"/>
                        <a:ext cx="231775" cy="284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0" name="Object 29"/>
          <p:cNvGraphicFramePr>
            <a:graphicFrameLocks noChangeAspect="1"/>
          </p:cNvGraphicFramePr>
          <p:nvPr>
            <p:extLst/>
          </p:nvPr>
        </p:nvGraphicFramePr>
        <p:xfrm>
          <a:off x="3962400" y="4925218"/>
          <a:ext cx="207963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Equation" r:id="rId12" imgW="215900" imgH="266700" progId="Equation.3">
                  <p:embed/>
                </p:oleObj>
              </mc:Choice>
              <mc:Fallback>
                <p:oleObj name="Equation" r:id="rId12" imgW="215900" imgH="266700" progId="Equation.3">
                  <p:embed/>
                  <p:pic>
                    <p:nvPicPr>
                      <p:cNvPr id="8195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925218"/>
                        <a:ext cx="207963" cy="258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170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Independent Set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055813"/>
          </a:xfrm>
        </p:spPr>
        <p:txBody>
          <a:bodyPr/>
          <a:lstStyle/>
          <a:p>
            <a:pPr eaLnBrk="1" hangingPunct="1"/>
            <a:r>
              <a:rPr lang="en-US" smtClean="0"/>
              <a:t>Independent Set</a:t>
            </a:r>
          </a:p>
          <a:p>
            <a:pPr lvl="1" eaLnBrk="1" hangingPunct="1"/>
            <a:r>
              <a:rPr lang="en-US" smtClean="0"/>
              <a:t>Graph G = (V, E), a subset S of the vertices is independent if there are no edges between vertices in S</a:t>
            </a:r>
          </a:p>
        </p:txBody>
      </p:sp>
      <p:sp>
        <p:nvSpPr>
          <p:cNvPr id="7066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7493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7066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875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7066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2588" y="3884613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7066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46338" y="5934075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7066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268788" y="6008688"/>
            <a:ext cx="379412" cy="3794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7066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3175" y="4946650"/>
            <a:ext cx="379413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7066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99013" y="4870450"/>
            <a:ext cx="379412" cy="3794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7066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992313" y="4187825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8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054350" y="4035425"/>
            <a:ext cx="1138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9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495800" y="4187825"/>
            <a:ext cx="4556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0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4040188" y="4264025"/>
            <a:ext cx="3048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1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066925" y="4187825"/>
            <a:ext cx="2201863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2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992313" y="5249863"/>
            <a:ext cx="5302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3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066925" y="5099050"/>
            <a:ext cx="2201863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4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25750" y="6084888"/>
            <a:ext cx="1443038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5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116388" y="5326063"/>
            <a:ext cx="2286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6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4572000" y="5249863"/>
            <a:ext cx="3794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9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10409</TotalTime>
  <Words>1086</Words>
  <Application>Microsoft Office PowerPoint</Application>
  <PresentationFormat>On-screen Show (4:3)</PresentationFormat>
  <Paragraphs>248</Paragraphs>
  <Slides>27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ＭＳ Ｐゴシック</vt:lpstr>
      <vt:lpstr>Arial</vt:lpstr>
      <vt:lpstr>Calibri</vt:lpstr>
      <vt:lpstr>Comic Sans MS</vt:lpstr>
      <vt:lpstr>Lucida Grande</vt:lpstr>
      <vt:lpstr>Monotype Sorts</vt:lpstr>
      <vt:lpstr>Symbol</vt:lpstr>
      <vt:lpstr>Times New Roman</vt:lpstr>
      <vt:lpstr>1_Default Design</vt:lpstr>
      <vt:lpstr>Equation</vt:lpstr>
      <vt:lpstr>CSE 417 Algorithms and Complexity</vt:lpstr>
      <vt:lpstr>Announcements</vt:lpstr>
      <vt:lpstr>Today</vt:lpstr>
      <vt:lpstr>Reducibility Among Combinatorial Problems</vt:lpstr>
      <vt:lpstr>Populating the NP-Completeness Universe</vt:lpstr>
      <vt:lpstr>NP-Completeness Proofs</vt:lpstr>
      <vt:lpstr>Satisfiability</vt:lpstr>
      <vt:lpstr>3-SAT is NP-Complete</vt:lpstr>
      <vt:lpstr>Independent Set</vt:lpstr>
      <vt:lpstr>3 Satisfiability Reduces to Independent Set</vt:lpstr>
      <vt:lpstr>3 Satisfiability Reduces to Independent Set</vt:lpstr>
      <vt:lpstr>Vertex Cover</vt:lpstr>
      <vt:lpstr>IS &lt;P VC</vt:lpstr>
      <vt:lpstr>IS &lt;P VC</vt:lpstr>
      <vt:lpstr>Clique</vt:lpstr>
      <vt:lpstr>Complement of a Graph</vt:lpstr>
      <vt:lpstr>IS &lt;P Clique</vt:lpstr>
      <vt:lpstr>Hamiltonian Circuit Problem</vt:lpstr>
      <vt:lpstr>Thm: Hamiltonian Circuit is NP Complete</vt:lpstr>
      <vt:lpstr>Clause Gadget</vt:lpstr>
      <vt:lpstr>Reduce Hamiltonian Circuit to Hamiltonian Path</vt:lpstr>
      <vt:lpstr>Traveling Salesman Problem</vt:lpstr>
      <vt:lpstr>Thm:  HC &lt;P TSP</vt:lpstr>
      <vt:lpstr>Matching</vt:lpstr>
      <vt:lpstr>3-SAT &lt;P 3DM</vt:lpstr>
      <vt:lpstr>3-SAT &lt;P 3DM</vt:lpstr>
      <vt:lpstr>Graph Coloring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125</cp:revision>
  <dcterms:created xsi:type="dcterms:W3CDTF">1601-01-01T00:00:00Z</dcterms:created>
  <dcterms:modified xsi:type="dcterms:W3CDTF">2020-12-09T19:48:08Z</dcterms:modified>
</cp:coreProperties>
</file>