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1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2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notesSlides/notesSlide3.xml" ContentType="application/vnd.openxmlformats-officedocument.presentationml.notesSlide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notesSlides/notesSlide4.xml" ContentType="application/vnd.openxmlformats-officedocument.presentationml.notesSlide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5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8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12.xml" ContentType="application/vnd.openxmlformats-officedocument.presentationml.notesSlide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notesSlides/notesSlide13.xml" ContentType="application/vnd.openxmlformats-officedocument.presentationml.notesSlide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14.xml" ContentType="application/vnd.openxmlformats-officedocument.presentationml.notesSlide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notesSlides/notesSlide15.xml" ContentType="application/vnd.openxmlformats-officedocument.presentationml.notesSlide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notesSlides/notesSlide16.xml" ContentType="application/vnd.openxmlformats-officedocument.presentationml.notesSlide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17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notesSlides/notesSlide18.xml" ContentType="application/vnd.openxmlformats-officedocument.presentationml.notesSlide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5"/>
  </p:notesMasterIdLst>
  <p:handoutMasterIdLst>
    <p:handoutMasterId r:id="rId46"/>
  </p:handoutMasterIdLst>
  <p:sldIdLst>
    <p:sldId id="256" r:id="rId2"/>
    <p:sldId id="445" r:id="rId3"/>
    <p:sldId id="478" r:id="rId4"/>
    <p:sldId id="423" r:id="rId5"/>
    <p:sldId id="424" r:id="rId6"/>
    <p:sldId id="425" r:id="rId7"/>
    <p:sldId id="426" r:id="rId8"/>
    <p:sldId id="427" r:id="rId9"/>
    <p:sldId id="428" r:id="rId10"/>
    <p:sldId id="491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515" r:id="rId33"/>
    <p:sldId id="516" r:id="rId34"/>
    <p:sldId id="517" r:id="rId35"/>
    <p:sldId id="518" r:id="rId36"/>
    <p:sldId id="519" r:id="rId37"/>
    <p:sldId id="520" r:id="rId38"/>
    <p:sldId id="521" r:id="rId39"/>
    <p:sldId id="522" r:id="rId40"/>
    <p:sldId id="523" r:id="rId41"/>
    <p:sldId id="524" r:id="rId42"/>
    <p:sldId id="525" r:id="rId43"/>
    <p:sldId id="526" r:id="rId44"/>
  </p:sldIdLst>
  <p:sldSz cx="9144000" cy="6858000" type="screen4x3"/>
  <p:notesSz cx="7315200" cy="96012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CC9900"/>
    <a:srgbClr val="FF0066"/>
    <a:srgbClr val="FFFF99"/>
    <a:srgbClr val="CCFF99"/>
    <a:srgbClr val="0000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CA6354-4166-4290-A9B7-E69EA2EBED7D}" v="1" dt="2019-11-21T06:19:47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3" autoAdjust="0"/>
    <p:restoredTop sz="94660"/>
  </p:normalViewPr>
  <p:slideViewPr>
    <p:cSldViewPr>
      <p:cViewPr varScale="1">
        <p:scale>
          <a:sx n="106" d="100"/>
          <a:sy n="106" d="100"/>
        </p:scale>
        <p:origin x="10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6ECA6354-4166-4290-A9B7-E69EA2EBED7D}"/>
    <pc:docChg chg="modSld">
      <pc:chgData name="Richard Anderson" userId="4654cc452026b74c" providerId="LiveId" clId="{6ECA6354-4166-4290-A9B7-E69EA2EBED7D}" dt="2019-11-21T06:17:48.687" v="20" actId="20577"/>
      <pc:docMkLst>
        <pc:docMk/>
      </pc:docMkLst>
      <pc:sldChg chg="modSp">
        <pc:chgData name="Richard Anderson" userId="4654cc452026b74c" providerId="LiveId" clId="{6ECA6354-4166-4290-A9B7-E69EA2EBED7D}" dt="2019-11-21T06:17:48.687" v="20" actId="20577"/>
        <pc:sldMkLst>
          <pc:docMk/>
          <pc:sldMk cId="0" sldId="256"/>
        </pc:sldMkLst>
        <pc:spChg chg="mod">
          <ac:chgData name="Richard Anderson" userId="4654cc452026b74c" providerId="LiveId" clId="{6ECA6354-4166-4290-A9B7-E69EA2EBED7D}" dt="2019-11-21T06:17:48.687" v="20" actId="20577"/>
          <ac:spMkLst>
            <pc:docMk/>
            <pc:sldMk cId="0" sldId="256"/>
            <ac:spMk id="2051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B73537A-BE46-4875-816D-7E3C979B8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B2ED40-FBB4-4059-8729-C340CDE56775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820811-B9BD-4E85-A266-696F0EC7A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69B5BF-8E34-4D4F-9BE2-13749A477966}" type="slidenum">
              <a:rPr lang="en-US" sz="1200" smtClean="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69052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4213249-AE9A-407F-B4E2-586C6D6E1868}" type="slidenum">
              <a:rPr lang="en-US" sz="1200" smtClean="0">
                <a:solidFill>
                  <a:srgbClr val="000000"/>
                </a:solidFill>
              </a:rPr>
              <a:pPr eaLnBrk="1" hangingPunct="1"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2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C8A710-6034-4C51-80FC-5547E0FB3807}" type="slidenum">
              <a:rPr lang="en-US" sz="1200" smtClean="0">
                <a:solidFill>
                  <a:srgbClr val="000000"/>
                </a:solidFill>
              </a:rPr>
              <a:pPr eaLnBrk="1" hangingPunct="1"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8635A2-21FC-418D-B6D6-958CA8E277FF}" type="slidenum">
              <a:rPr lang="en-US" sz="1200" smtClean="0"/>
              <a:pPr eaLnBrk="1" hangingPunct="1"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69878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741BE0-EF7E-438B-BBC7-DEB9BA55FC32}" type="slidenum">
              <a:rPr lang="en-US" sz="1200" smtClean="0"/>
              <a:pPr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44276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8A92E3D-9FA9-40A9-A4F3-FB2C53C39EFF}" type="slidenum">
              <a:rPr lang="en-US" sz="1200" smtClean="0"/>
              <a:pPr eaLnBrk="1" hangingPunct="1"/>
              <a:t>38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78840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36B5831-C83B-4172-A53A-B481BB1401DC}" type="slidenum">
              <a:rPr lang="en-US" sz="1200" smtClean="0"/>
              <a:pPr eaLnBrk="1" hangingPunct="1"/>
              <a:t>39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27887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3B22B4-B020-4523-82FB-39CD13CBA986}" type="slidenum">
              <a:rPr lang="en-US" altLang="en-US" sz="1200" smtClean="0"/>
              <a:pPr eaLnBrk="1" hangingPunct="1"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87078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87470A-1EE0-40F6-845A-B88CC97B0480}" type="slidenum">
              <a:rPr lang="en-US" sz="1200" smtClean="0"/>
              <a:pPr eaLnBrk="1" hangingPunct="1"/>
              <a:t>41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52579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B684BC-C5CC-43B3-8464-57CA3C8B0135}" type="slidenum">
              <a:rPr lang="en-US" sz="1200" smtClean="0"/>
              <a:pPr eaLnBrk="1" hangingPunct="1"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1732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5F45ED-B4C5-4F47-B426-B3EB7558365E}" type="slidenum">
              <a:rPr lang="en-US" sz="1200" smtClean="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4203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C329E6-E94F-461D-8003-5D8E79CAA093}" type="slidenum">
              <a:rPr lang="en-US" sz="1200" smtClean="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21700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18DF46A-FF2D-4A50-8B71-05F910684C13}" type="slidenum">
              <a:rPr lang="en-US" sz="1200" smtClean="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18983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C58693-4031-4B37-AF7D-DEA9CAAD2204}" type="slidenum">
              <a:rPr lang="en-US" sz="1200" smtClean="0"/>
              <a:pPr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6069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CC3D91-7A4E-4C71-960B-B7EDC6502351}" type="slidenum">
              <a:rPr lang="en-US" sz="1200" smtClean="0"/>
              <a:pPr eaLnBrk="1" hangingPunct="1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76373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B9145C-4DD2-45FD-950C-8D1AE0FDFFAD}" type="slidenum">
              <a:rPr lang="en-US" sz="1200" smtClean="0">
                <a:solidFill>
                  <a:srgbClr val="000000"/>
                </a:solidFill>
              </a:rPr>
              <a:pPr eaLnBrk="1" hangingPunct="1"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93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B79EE4-0901-42BC-9314-AD2F23D16712}" type="slidenum">
              <a:rPr lang="en-US" sz="1200" smtClean="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83004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4956DD-AD14-49F4-B8FF-1D9C9F9CC223}" type="slidenum">
              <a:rPr lang="en-US" sz="1200" smtClean="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2210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86B5-AD6F-4711-995B-7084C1EF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6F18-5A31-4D7E-8C0F-12CD844C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F152-5B35-4E4A-B6C8-EC436DF50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5C82-07EC-4172-9623-16FAA4CBF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86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85D98-5423-41D1-B584-B31729E1F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D15E-EDBE-4100-ACA1-325B941D4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33E3-04A8-47E4-B182-1D1DD8170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9630-65E6-4824-A284-DCE508D38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76A6-694C-4A13-B688-4D1236E0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17CC-BEDF-43D7-9C9C-DF9AA144C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607D-C91A-439A-A81D-F6D7AB29D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FBE9-DD93-47EA-ADA5-CBC882E5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AC93-641E-4315-B17F-E052EF46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866F86-0F09-45A1-9712-295893CE9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aArqRTQsQOL3gM&amp;tbnid=xQczNBBVHrD51M:&amp;ved=0CAUQjRw&amp;url=http://www.alaska-in-pictures.com/alaska-pipeline-in-winter-5499-pictures.htm&amp;ei=-XMuUeLSO9DPiwKRoYG4AQ&amp;bvm=bv.42965579,d.cGE&amp;psig=AFQjCNGFDYvCDlQnYjvGNP3DpgCFwX85vg&amp;ust=1362085219957660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www.google.com/url?sa=i&amp;rct=j&amp;q=&amp;esrc=s&amp;frm=1&amp;source=images&amp;cd=&amp;cad=rja&amp;docid=yP4C-NneRENWmM&amp;tbnid=gHDIwxwnhAbRkM:&amp;ved=0CAUQjRw&amp;url=http://www.mlive.com/news/bay-city/index.ssf/2009/07/bay_city_cant_afford_wastewate.html&amp;ei=PXMuUYyqNci6iwL2pYGgCA&amp;bvm=bv.42965579,d.cGE&amp;psig=AFQjCNFde12At6CRDFJLSXBgiYWLeH8lzQ&amp;ust=1362085038068038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google.com/url?sa=i&amp;rct=j&amp;q=&amp;esrc=s&amp;frm=1&amp;source=images&amp;cd=&amp;cad=rja&amp;docid=B6etRZMHm5SjcM&amp;tbnid=7_Ln5CZf67rE8M:&amp;ved=0CAUQjRw&amp;url=http://miraimages.photoshelter.com/image/I00003zY0KuN5ZiY&amp;ei=DnMuUa6BNaa0igKBj4C4DA&amp;bvm=bv.42965579,d.cGE&amp;psig=AFQjCNGIT0YFPvLK9miBN_x3ptMwGbGMfw&amp;ust=1362084988000859" TargetMode="Externa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oogle.com/url?sa=i&amp;rct=j&amp;q=&amp;esrc=s&amp;frm=1&amp;source=images&amp;cd=&amp;cad=rja&amp;docid=5R93n90O-lK03M&amp;tbnid=F2HdJoi8DmNNmM:&amp;ved=0CAUQjRw&amp;url=http://www.busyatwork.com.au/page/apprenticeship-services/Get_BUSY_Mining/blog/Underground_and_Open_Cut_Mining_What_is_the_difference/&amp;ei=T5ouUaCLAeSKjALa-YDYBw&amp;bvm=bv.43148975,d.cGE&amp;psig=AFQjCNGAFMuWwF3LFguCb1UeEDTVpXFkjA&amp;ust=1362095033015910" TargetMode="External"/><Relationship Id="rId7" Type="http://schemas.openxmlformats.org/officeDocument/2006/relationships/hyperlink" Target="http://www.google.com/url?sa=i&amp;rct=j&amp;q=&amp;esrc=s&amp;frm=1&amp;source=images&amp;cd=&amp;cad=rja&amp;docid=4Q7-_Z8_c1HynM&amp;tbnid=zcfq3kJLLdVJhM:&amp;ved=0CAUQjRw&amp;url=http://www.mining-technology.com/projects/mount-margaret-mining-queensland-australia/mount-margaret-mining-queensland-australia1.html&amp;ei=4ZouUZPpCuHKiwKoyoDwBQ&amp;bvm=bv.43148975,d.cGE&amp;psig=AFQjCNGAFMuWwF3LFguCb1UeEDTVpXFkjA&amp;ust=1362095033015910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cad=rja&amp;docid=DTijjkfBwWApFM&amp;tbnid=UQEv9VyVqSqKSM:&amp;ved=0CAUQjRw&amp;url=http://www.ghosttowngallery.com/htme/kennecott.htm&amp;ei=nZouUcniEMmZiQLjhoGICw&amp;bvm=bv.43148975,d.cGE&amp;psig=AFQjCNGAFMuWwF3LFguCb1UeEDTVpXFkjA&amp;ust=1362095033015910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39" Type="http://schemas.openxmlformats.org/officeDocument/2006/relationships/tags" Target="../tags/tag127.xml"/><Relationship Id="rId21" Type="http://schemas.openxmlformats.org/officeDocument/2006/relationships/tags" Target="../tags/tag109.xml"/><Relationship Id="rId34" Type="http://schemas.openxmlformats.org/officeDocument/2006/relationships/tags" Target="../tags/tag122.xml"/><Relationship Id="rId42" Type="http://schemas.openxmlformats.org/officeDocument/2006/relationships/tags" Target="../tags/tag130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29" Type="http://schemas.openxmlformats.org/officeDocument/2006/relationships/tags" Target="../tags/tag117.xml"/><Relationship Id="rId41" Type="http://schemas.openxmlformats.org/officeDocument/2006/relationships/tags" Target="../tags/tag129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32" Type="http://schemas.openxmlformats.org/officeDocument/2006/relationships/tags" Target="../tags/tag120.xml"/><Relationship Id="rId37" Type="http://schemas.openxmlformats.org/officeDocument/2006/relationships/tags" Target="../tags/tag125.xml"/><Relationship Id="rId40" Type="http://schemas.openxmlformats.org/officeDocument/2006/relationships/tags" Target="../tags/tag128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36" Type="http://schemas.openxmlformats.org/officeDocument/2006/relationships/tags" Target="../tags/tag124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tags" Target="../tags/tag119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tags" Target="../tags/tag118.xml"/><Relationship Id="rId35" Type="http://schemas.openxmlformats.org/officeDocument/2006/relationships/tags" Target="../tags/tag123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33" Type="http://schemas.openxmlformats.org/officeDocument/2006/relationships/tags" Target="../tags/tag121.xml"/><Relationship Id="rId38" Type="http://schemas.openxmlformats.org/officeDocument/2006/relationships/tags" Target="../tags/tag126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47.xml"/><Relationship Id="rId21" Type="http://schemas.openxmlformats.org/officeDocument/2006/relationships/tags" Target="../tags/tag151.xml"/><Relationship Id="rId42" Type="http://schemas.openxmlformats.org/officeDocument/2006/relationships/tags" Target="../tags/tag172.xml"/><Relationship Id="rId63" Type="http://schemas.openxmlformats.org/officeDocument/2006/relationships/tags" Target="../tags/tag193.xml"/><Relationship Id="rId84" Type="http://schemas.openxmlformats.org/officeDocument/2006/relationships/tags" Target="../tags/tag214.xml"/><Relationship Id="rId138" Type="http://schemas.openxmlformats.org/officeDocument/2006/relationships/tags" Target="../tags/tag268.xml"/><Relationship Id="rId159" Type="http://schemas.openxmlformats.org/officeDocument/2006/relationships/tags" Target="../tags/tag289.xml"/><Relationship Id="rId170" Type="http://schemas.openxmlformats.org/officeDocument/2006/relationships/tags" Target="../tags/tag300.xml"/><Relationship Id="rId107" Type="http://schemas.openxmlformats.org/officeDocument/2006/relationships/tags" Target="../tags/tag237.xml"/><Relationship Id="rId11" Type="http://schemas.openxmlformats.org/officeDocument/2006/relationships/tags" Target="../tags/tag141.xml"/><Relationship Id="rId32" Type="http://schemas.openxmlformats.org/officeDocument/2006/relationships/tags" Target="../tags/tag162.xml"/><Relationship Id="rId53" Type="http://schemas.openxmlformats.org/officeDocument/2006/relationships/tags" Target="../tags/tag183.xml"/><Relationship Id="rId74" Type="http://schemas.openxmlformats.org/officeDocument/2006/relationships/tags" Target="../tags/tag204.xml"/><Relationship Id="rId128" Type="http://schemas.openxmlformats.org/officeDocument/2006/relationships/tags" Target="../tags/tag258.xml"/><Relationship Id="rId149" Type="http://schemas.openxmlformats.org/officeDocument/2006/relationships/tags" Target="../tags/tag279.xml"/><Relationship Id="rId5" Type="http://schemas.openxmlformats.org/officeDocument/2006/relationships/tags" Target="../tags/tag135.xml"/><Relationship Id="rId95" Type="http://schemas.openxmlformats.org/officeDocument/2006/relationships/tags" Target="../tags/tag225.xml"/><Relationship Id="rId160" Type="http://schemas.openxmlformats.org/officeDocument/2006/relationships/tags" Target="../tags/tag290.xml"/><Relationship Id="rId181" Type="http://schemas.openxmlformats.org/officeDocument/2006/relationships/tags" Target="../tags/tag311.xml"/><Relationship Id="rId22" Type="http://schemas.openxmlformats.org/officeDocument/2006/relationships/tags" Target="../tags/tag152.xml"/><Relationship Id="rId43" Type="http://schemas.openxmlformats.org/officeDocument/2006/relationships/tags" Target="../tags/tag173.xml"/><Relationship Id="rId64" Type="http://schemas.openxmlformats.org/officeDocument/2006/relationships/tags" Target="../tags/tag194.xml"/><Relationship Id="rId118" Type="http://schemas.openxmlformats.org/officeDocument/2006/relationships/tags" Target="../tags/tag248.xml"/><Relationship Id="rId139" Type="http://schemas.openxmlformats.org/officeDocument/2006/relationships/tags" Target="../tags/tag269.xml"/><Relationship Id="rId85" Type="http://schemas.openxmlformats.org/officeDocument/2006/relationships/tags" Target="../tags/tag215.xml"/><Relationship Id="rId150" Type="http://schemas.openxmlformats.org/officeDocument/2006/relationships/tags" Target="../tags/tag280.xml"/><Relationship Id="rId171" Type="http://schemas.openxmlformats.org/officeDocument/2006/relationships/tags" Target="../tags/tag301.xml"/><Relationship Id="rId12" Type="http://schemas.openxmlformats.org/officeDocument/2006/relationships/tags" Target="../tags/tag142.xml"/><Relationship Id="rId33" Type="http://schemas.openxmlformats.org/officeDocument/2006/relationships/tags" Target="../tags/tag163.xml"/><Relationship Id="rId108" Type="http://schemas.openxmlformats.org/officeDocument/2006/relationships/tags" Target="../tags/tag238.xml"/><Relationship Id="rId129" Type="http://schemas.openxmlformats.org/officeDocument/2006/relationships/tags" Target="../tags/tag259.xml"/><Relationship Id="rId54" Type="http://schemas.openxmlformats.org/officeDocument/2006/relationships/tags" Target="../tags/tag184.xml"/><Relationship Id="rId75" Type="http://schemas.openxmlformats.org/officeDocument/2006/relationships/tags" Target="../tags/tag205.xml"/><Relationship Id="rId96" Type="http://schemas.openxmlformats.org/officeDocument/2006/relationships/tags" Target="../tags/tag226.xml"/><Relationship Id="rId140" Type="http://schemas.openxmlformats.org/officeDocument/2006/relationships/tags" Target="../tags/tag270.xml"/><Relationship Id="rId161" Type="http://schemas.openxmlformats.org/officeDocument/2006/relationships/tags" Target="../tags/tag291.xml"/><Relationship Id="rId182" Type="http://schemas.openxmlformats.org/officeDocument/2006/relationships/slideLayout" Target="../slideLayouts/slideLayout2.xml"/><Relationship Id="rId6" Type="http://schemas.openxmlformats.org/officeDocument/2006/relationships/tags" Target="../tags/tag136.xml"/><Relationship Id="rId23" Type="http://schemas.openxmlformats.org/officeDocument/2006/relationships/tags" Target="../tags/tag153.xml"/><Relationship Id="rId119" Type="http://schemas.openxmlformats.org/officeDocument/2006/relationships/tags" Target="../tags/tag249.xml"/><Relationship Id="rId44" Type="http://schemas.openxmlformats.org/officeDocument/2006/relationships/tags" Target="../tags/tag174.xml"/><Relationship Id="rId60" Type="http://schemas.openxmlformats.org/officeDocument/2006/relationships/tags" Target="../tags/tag190.xml"/><Relationship Id="rId65" Type="http://schemas.openxmlformats.org/officeDocument/2006/relationships/tags" Target="../tags/tag195.xml"/><Relationship Id="rId81" Type="http://schemas.openxmlformats.org/officeDocument/2006/relationships/tags" Target="../tags/tag211.xml"/><Relationship Id="rId86" Type="http://schemas.openxmlformats.org/officeDocument/2006/relationships/tags" Target="../tags/tag216.xml"/><Relationship Id="rId130" Type="http://schemas.openxmlformats.org/officeDocument/2006/relationships/tags" Target="../tags/tag260.xml"/><Relationship Id="rId135" Type="http://schemas.openxmlformats.org/officeDocument/2006/relationships/tags" Target="../tags/tag265.xml"/><Relationship Id="rId151" Type="http://schemas.openxmlformats.org/officeDocument/2006/relationships/tags" Target="../tags/tag281.xml"/><Relationship Id="rId156" Type="http://schemas.openxmlformats.org/officeDocument/2006/relationships/tags" Target="../tags/tag286.xml"/><Relationship Id="rId177" Type="http://schemas.openxmlformats.org/officeDocument/2006/relationships/tags" Target="../tags/tag307.xml"/><Relationship Id="rId172" Type="http://schemas.openxmlformats.org/officeDocument/2006/relationships/tags" Target="../tags/tag302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39" Type="http://schemas.openxmlformats.org/officeDocument/2006/relationships/tags" Target="../tags/tag169.xml"/><Relationship Id="rId109" Type="http://schemas.openxmlformats.org/officeDocument/2006/relationships/tags" Target="../tags/tag239.xml"/><Relationship Id="rId34" Type="http://schemas.openxmlformats.org/officeDocument/2006/relationships/tags" Target="../tags/tag164.xml"/><Relationship Id="rId50" Type="http://schemas.openxmlformats.org/officeDocument/2006/relationships/tags" Target="../tags/tag180.xml"/><Relationship Id="rId55" Type="http://schemas.openxmlformats.org/officeDocument/2006/relationships/tags" Target="../tags/tag185.xml"/><Relationship Id="rId76" Type="http://schemas.openxmlformats.org/officeDocument/2006/relationships/tags" Target="../tags/tag206.xml"/><Relationship Id="rId97" Type="http://schemas.openxmlformats.org/officeDocument/2006/relationships/tags" Target="../tags/tag227.xml"/><Relationship Id="rId104" Type="http://schemas.openxmlformats.org/officeDocument/2006/relationships/tags" Target="../tags/tag234.xml"/><Relationship Id="rId120" Type="http://schemas.openxmlformats.org/officeDocument/2006/relationships/tags" Target="../tags/tag250.xml"/><Relationship Id="rId125" Type="http://schemas.openxmlformats.org/officeDocument/2006/relationships/tags" Target="../tags/tag255.xml"/><Relationship Id="rId141" Type="http://schemas.openxmlformats.org/officeDocument/2006/relationships/tags" Target="../tags/tag271.xml"/><Relationship Id="rId146" Type="http://schemas.openxmlformats.org/officeDocument/2006/relationships/tags" Target="../tags/tag276.xml"/><Relationship Id="rId167" Type="http://schemas.openxmlformats.org/officeDocument/2006/relationships/tags" Target="../tags/tag297.xml"/><Relationship Id="rId7" Type="http://schemas.openxmlformats.org/officeDocument/2006/relationships/tags" Target="../tags/tag137.xml"/><Relationship Id="rId71" Type="http://schemas.openxmlformats.org/officeDocument/2006/relationships/tags" Target="../tags/tag201.xml"/><Relationship Id="rId92" Type="http://schemas.openxmlformats.org/officeDocument/2006/relationships/tags" Target="../tags/tag222.xml"/><Relationship Id="rId162" Type="http://schemas.openxmlformats.org/officeDocument/2006/relationships/tags" Target="../tags/tag292.xml"/><Relationship Id="rId2" Type="http://schemas.openxmlformats.org/officeDocument/2006/relationships/tags" Target="../tags/tag132.xml"/><Relationship Id="rId29" Type="http://schemas.openxmlformats.org/officeDocument/2006/relationships/tags" Target="../tags/tag159.xml"/><Relationship Id="rId24" Type="http://schemas.openxmlformats.org/officeDocument/2006/relationships/tags" Target="../tags/tag154.xml"/><Relationship Id="rId40" Type="http://schemas.openxmlformats.org/officeDocument/2006/relationships/tags" Target="../tags/tag170.xml"/><Relationship Id="rId45" Type="http://schemas.openxmlformats.org/officeDocument/2006/relationships/tags" Target="../tags/tag175.xml"/><Relationship Id="rId66" Type="http://schemas.openxmlformats.org/officeDocument/2006/relationships/tags" Target="../tags/tag196.xml"/><Relationship Id="rId87" Type="http://schemas.openxmlformats.org/officeDocument/2006/relationships/tags" Target="../tags/tag217.xml"/><Relationship Id="rId110" Type="http://schemas.openxmlformats.org/officeDocument/2006/relationships/tags" Target="../tags/tag240.xml"/><Relationship Id="rId115" Type="http://schemas.openxmlformats.org/officeDocument/2006/relationships/tags" Target="../tags/tag245.xml"/><Relationship Id="rId131" Type="http://schemas.openxmlformats.org/officeDocument/2006/relationships/tags" Target="../tags/tag261.xml"/><Relationship Id="rId136" Type="http://schemas.openxmlformats.org/officeDocument/2006/relationships/tags" Target="../tags/tag266.xml"/><Relationship Id="rId157" Type="http://schemas.openxmlformats.org/officeDocument/2006/relationships/tags" Target="../tags/tag287.xml"/><Relationship Id="rId178" Type="http://schemas.openxmlformats.org/officeDocument/2006/relationships/tags" Target="../tags/tag308.xml"/><Relationship Id="rId61" Type="http://schemas.openxmlformats.org/officeDocument/2006/relationships/tags" Target="../tags/tag191.xml"/><Relationship Id="rId82" Type="http://schemas.openxmlformats.org/officeDocument/2006/relationships/tags" Target="../tags/tag212.xml"/><Relationship Id="rId152" Type="http://schemas.openxmlformats.org/officeDocument/2006/relationships/tags" Target="../tags/tag282.xml"/><Relationship Id="rId173" Type="http://schemas.openxmlformats.org/officeDocument/2006/relationships/tags" Target="../tags/tag303.xml"/><Relationship Id="rId19" Type="http://schemas.openxmlformats.org/officeDocument/2006/relationships/tags" Target="../tags/tag149.xml"/><Relationship Id="rId14" Type="http://schemas.openxmlformats.org/officeDocument/2006/relationships/tags" Target="../tags/tag144.xml"/><Relationship Id="rId30" Type="http://schemas.openxmlformats.org/officeDocument/2006/relationships/tags" Target="../tags/tag160.xml"/><Relationship Id="rId35" Type="http://schemas.openxmlformats.org/officeDocument/2006/relationships/tags" Target="../tags/tag165.xml"/><Relationship Id="rId56" Type="http://schemas.openxmlformats.org/officeDocument/2006/relationships/tags" Target="../tags/tag186.xml"/><Relationship Id="rId77" Type="http://schemas.openxmlformats.org/officeDocument/2006/relationships/tags" Target="../tags/tag207.xml"/><Relationship Id="rId100" Type="http://schemas.openxmlformats.org/officeDocument/2006/relationships/tags" Target="../tags/tag230.xml"/><Relationship Id="rId105" Type="http://schemas.openxmlformats.org/officeDocument/2006/relationships/tags" Target="../tags/tag235.xml"/><Relationship Id="rId126" Type="http://schemas.openxmlformats.org/officeDocument/2006/relationships/tags" Target="../tags/tag256.xml"/><Relationship Id="rId147" Type="http://schemas.openxmlformats.org/officeDocument/2006/relationships/tags" Target="../tags/tag277.xml"/><Relationship Id="rId168" Type="http://schemas.openxmlformats.org/officeDocument/2006/relationships/tags" Target="../tags/tag298.xml"/><Relationship Id="rId8" Type="http://schemas.openxmlformats.org/officeDocument/2006/relationships/tags" Target="../tags/tag138.xml"/><Relationship Id="rId51" Type="http://schemas.openxmlformats.org/officeDocument/2006/relationships/tags" Target="../tags/tag181.xml"/><Relationship Id="rId72" Type="http://schemas.openxmlformats.org/officeDocument/2006/relationships/tags" Target="../tags/tag202.xml"/><Relationship Id="rId93" Type="http://schemas.openxmlformats.org/officeDocument/2006/relationships/tags" Target="../tags/tag223.xml"/><Relationship Id="rId98" Type="http://schemas.openxmlformats.org/officeDocument/2006/relationships/tags" Target="../tags/tag228.xml"/><Relationship Id="rId121" Type="http://schemas.openxmlformats.org/officeDocument/2006/relationships/tags" Target="../tags/tag251.xml"/><Relationship Id="rId142" Type="http://schemas.openxmlformats.org/officeDocument/2006/relationships/tags" Target="../tags/tag272.xml"/><Relationship Id="rId163" Type="http://schemas.openxmlformats.org/officeDocument/2006/relationships/tags" Target="../tags/tag293.xml"/><Relationship Id="rId3" Type="http://schemas.openxmlformats.org/officeDocument/2006/relationships/tags" Target="../tags/tag133.xml"/><Relationship Id="rId25" Type="http://schemas.openxmlformats.org/officeDocument/2006/relationships/tags" Target="../tags/tag155.xml"/><Relationship Id="rId46" Type="http://schemas.openxmlformats.org/officeDocument/2006/relationships/tags" Target="../tags/tag176.xml"/><Relationship Id="rId67" Type="http://schemas.openxmlformats.org/officeDocument/2006/relationships/tags" Target="../tags/tag197.xml"/><Relationship Id="rId116" Type="http://schemas.openxmlformats.org/officeDocument/2006/relationships/tags" Target="../tags/tag246.xml"/><Relationship Id="rId137" Type="http://schemas.openxmlformats.org/officeDocument/2006/relationships/tags" Target="../tags/tag267.xml"/><Relationship Id="rId158" Type="http://schemas.openxmlformats.org/officeDocument/2006/relationships/tags" Target="../tags/tag288.xml"/><Relationship Id="rId20" Type="http://schemas.openxmlformats.org/officeDocument/2006/relationships/tags" Target="../tags/tag150.xml"/><Relationship Id="rId41" Type="http://schemas.openxmlformats.org/officeDocument/2006/relationships/tags" Target="../tags/tag171.xml"/><Relationship Id="rId62" Type="http://schemas.openxmlformats.org/officeDocument/2006/relationships/tags" Target="../tags/tag192.xml"/><Relationship Id="rId83" Type="http://schemas.openxmlformats.org/officeDocument/2006/relationships/tags" Target="../tags/tag213.xml"/><Relationship Id="rId88" Type="http://schemas.openxmlformats.org/officeDocument/2006/relationships/tags" Target="../tags/tag218.xml"/><Relationship Id="rId111" Type="http://schemas.openxmlformats.org/officeDocument/2006/relationships/tags" Target="../tags/tag241.xml"/><Relationship Id="rId132" Type="http://schemas.openxmlformats.org/officeDocument/2006/relationships/tags" Target="../tags/tag262.xml"/><Relationship Id="rId153" Type="http://schemas.openxmlformats.org/officeDocument/2006/relationships/tags" Target="../tags/tag283.xml"/><Relationship Id="rId174" Type="http://schemas.openxmlformats.org/officeDocument/2006/relationships/tags" Target="../tags/tag304.xml"/><Relationship Id="rId179" Type="http://schemas.openxmlformats.org/officeDocument/2006/relationships/tags" Target="../tags/tag309.xml"/><Relationship Id="rId15" Type="http://schemas.openxmlformats.org/officeDocument/2006/relationships/tags" Target="../tags/tag145.xml"/><Relationship Id="rId36" Type="http://schemas.openxmlformats.org/officeDocument/2006/relationships/tags" Target="../tags/tag166.xml"/><Relationship Id="rId57" Type="http://schemas.openxmlformats.org/officeDocument/2006/relationships/tags" Target="../tags/tag187.xml"/><Relationship Id="rId106" Type="http://schemas.openxmlformats.org/officeDocument/2006/relationships/tags" Target="../tags/tag236.xml"/><Relationship Id="rId127" Type="http://schemas.openxmlformats.org/officeDocument/2006/relationships/tags" Target="../tags/tag257.xml"/><Relationship Id="rId10" Type="http://schemas.openxmlformats.org/officeDocument/2006/relationships/tags" Target="../tags/tag140.xml"/><Relationship Id="rId31" Type="http://schemas.openxmlformats.org/officeDocument/2006/relationships/tags" Target="../tags/tag161.xml"/><Relationship Id="rId52" Type="http://schemas.openxmlformats.org/officeDocument/2006/relationships/tags" Target="../tags/tag182.xml"/><Relationship Id="rId73" Type="http://schemas.openxmlformats.org/officeDocument/2006/relationships/tags" Target="../tags/tag203.xml"/><Relationship Id="rId78" Type="http://schemas.openxmlformats.org/officeDocument/2006/relationships/tags" Target="../tags/tag208.xml"/><Relationship Id="rId94" Type="http://schemas.openxmlformats.org/officeDocument/2006/relationships/tags" Target="../tags/tag224.xml"/><Relationship Id="rId99" Type="http://schemas.openxmlformats.org/officeDocument/2006/relationships/tags" Target="../tags/tag229.xml"/><Relationship Id="rId101" Type="http://schemas.openxmlformats.org/officeDocument/2006/relationships/tags" Target="../tags/tag231.xml"/><Relationship Id="rId122" Type="http://schemas.openxmlformats.org/officeDocument/2006/relationships/tags" Target="../tags/tag252.xml"/><Relationship Id="rId143" Type="http://schemas.openxmlformats.org/officeDocument/2006/relationships/tags" Target="../tags/tag273.xml"/><Relationship Id="rId148" Type="http://schemas.openxmlformats.org/officeDocument/2006/relationships/tags" Target="../tags/tag278.xml"/><Relationship Id="rId164" Type="http://schemas.openxmlformats.org/officeDocument/2006/relationships/tags" Target="../tags/tag294.xml"/><Relationship Id="rId169" Type="http://schemas.openxmlformats.org/officeDocument/2006/relationships/tags" Target="../tags/tag299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80" Type="http://schemas.openxmlformats.org/officeDocument/2006/relationships/tags" Target="../tags/tag310.xml"/><Relationship Id="rId26" Type="http://schemas.openxmlformats.org/officeDocument/2006/relationships/tags" Target="../tags/tag156.xml"/><Relationship Id="rId47" Type="http://schemas.openxmlformats.org/officeDocument/2006/relationships/tags" Target="../tags/tag177.xml"/><Relationship Id="rId68" Type="http://schemas.openxmlformats.org/officeDocument/2006/relationships/tags" Target="../tags/tag198.xml"/><Relationship Id="rId89" Type="http://schemas.openxmlformats.org/officeDocument/2006/relationships/tags" Target="../tags/tag219.xml"/><Relationship Id="rId112" Type="http://schemas.openxmlformats.org/officeDocument/2006/relationships/tags" Target="../tags/tag242.xml"/><Relationship Id="rId133" Type="http://schemas.openxmlformats.org/officeDocument/2006/relationships/tags" Target="../tags/tag263.xml"/><Relationship Id="rId154" Type="http://schemas.openxmlformats.org/officeDocument/2006/relationships/tags" Target="../tags/tag284.xml"/><Relationship Id="rId175" Type="http://schemas.openxmlformats.org/officeDocument/2006/relationships/tags" Target="../tags/tag305.xml"/><Relationship Id="rId16" Type="http://schemas.openxmlformats.org/officeDocument/2006/relationships/tags" Target="../tags/tag146.xml"/><Relationship Id="rId37" Type="http://schemas.openxmlformats.org/officeDocument/2006/relationships/tags" Target="../tags/tag167.xml"/><Relationship Id="rId58" Type="http://schemas.openxmlformats.org/officeDocument/2006/relationships/tags" Target="../tags/tag188.xml"/><Relationship Id="rId79" Type="http://schemas.openxmlformats.org/officeDocument/2006/relationships/tags" Target="../tags/tag209.xml"/><Relationship Id="rId102" Type="http://schemas.openxmlformats.org/officeDocument/2006/relationships/tags" Target="../tags/tag232.xml"/><Relationship Id="rId123" Type="http://schemas.openxmlformats.org/officeDocument/2006/relationships/tags" Target="../tags/tag253.xml"/><Relationship Id="rId144" Type="http://schemas.openxmlformats.org/officeDocument/2006/relationships/tags" Target="../tags/tag274.xml"/><Relationship Id="rId90" Type="http://schemas.openxmlformats.org/officeDocument/2006/relationships/tags" Target="../tags/tag220.xml"/><Relationship Id="rId165" Type="http://schemas.openxmlformats.org/officeDocument/2006/relationships/tags" Target="../tags/tag295.xml"/><Relationship Id="rId27" Type="http://schemas.openxmlformats.org/officeDocument/2006/relationships/tags" Target="../tags/tag157.xml"/><Relationship Id="rId48" Type="http://schemas.openxmlformats.org/officeDocument/2006/relationships/tags" Target="../tags/tag178.xml"/><Relationship Id="rId69" Type="http://schemas.openxmlformats.org/officeDocument/2006/relationships/tags" Target="../tags/tag199.xml"/><Relationship Id="rId113" Type="http://schemas.openxmlformats.org/officeDocument/2006/relationships/tags" Target="../tags/tag243.xml"/><Relationship Id="rId134" Type="http://schemas.openxmlformats.org/officeDocument/2006/relationships/tags" Target="../tags/tag264.xml"/><Relationship Id="rId80" Type="http://schemas.openxmlformats.org/officeDocument/2006/relationships/tags" Target="../tags/tag210.xml"/><Relationship Id="rId155" Type="http://schemas.openxmlformats.org/officeDocument/2006/relationships/tags" Target="../tags/tag285.xml"/><Relationship Id="rId176" Type="http://schemas.openxmlformats.org/officeDocument/2006/relationships/tags" Target="../tags/tag306.xml"/><Relationship Id="rId17" Type="http://schemas.openxmlformats.org/officeDocument/2006/relationships/tags" Target="../tags/tag147.xml"/><Relationship Id="rId38" Type="http://schemas.openxmlformats.org/officeDocument/2006/relationships/tags" Target="../tags/tag168.xml"/><Relationship Id="rId59" Type="http://schemas.openxmlformats.org/officeDocument/2006/relationships/tags" Target="../tags/tag189.xml"/><Relationship Id="rId103" Type="http://schemas.openxmlformats.org/officeDocument/2006/relationships/tags" Target="../tags/tag233.xml"/><Relationship Id="rId124" Type="http://schemas.openxmlformats.org/officeDocument/2006/relationships/tags" Target="../tags/tag254.xml"/><Relationship Id="rId70" Type="http://schemas.openxmlformats.org/officeDocument/2006/relationships/tags" Target="../tags/tag200.xml"/><Relationship Id="rId91" Type="http://schemas.openxmlformats.org/officeDocument/2006/relationships/tags" Target="../tags/tag221.xml"/><Relationship Id="rId145" Type="http://schemas.openxmlformats.org/officeDocument/2006/relationships/tags" Target="../tags/tag275.xml"/><Relationship Id="rId166" Type="http://schemas.openxmlformats.org/officeDocument/2006/relationships/tags" Target="../tags/tag296.xml"/><Relationship Id="rId1" Type="http://schemas.openxmlformats.org/officeDocument/2006/relationships/tags" Target="../tags/tag131.xml"/><Relationship Id="rId28" Type="http://schemas.openxmlformats.org/officeDocument/2006/relationships/tags" Target="../tags/tag158.xml"/><Relationship Id="rId49" Type="http://schemas.openxmlformats.org/officeDocument/2006/relationships/tags" Target="../tags/tag179.xml"/><Relationship Id="rId114" Type="http://schemas.openxmlformats.org/officeDocument/2006/relationships/tags" Target="../tags/tag24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3" Type="http://schemas.openxmlformats.org/officeDocument/2006/relationships/tags" Target="../tags/tag314.xml"/><Relationship Id="rId21" Type="http://schemas.openxmlformats.org/officeDocument/2006/relationships/tags" Target="../tags/tag332.xml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tags" Target="../tags/tag331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23" Type="http://schemas.openxmlformats.org/officeDocument/2006/relationships/slideLayout" Target="../slideLayouts/slideLayout12.xml"/><Relationship Id="rId10" Type="http://schemas.openxmlformats.org/officeDocument/2006/relationships/tags" Target="../tags/tag321.xml"/><Relationship Id="rId19" Type="http://schemas.openxmlformats.org/officeDocument/2006/relationships/tags" Target="../tags/tag330.xml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Relationship Id="rId22" Type="http://schemas.openxmlformats.org/officeDocument/2006/relationships/tags" Target="../tags/tag3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5.xml"/><Relationship Id="rId1" Type="http://schemas.openxmlformats.org/officeDocument/2006/relationships/tags" Target="../tags/tag33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tags" Target="../tags/tag348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" Type="http://schemas.openxmlformats.org/officeDocument/2006/relationships/tags" Target="../tags/tag337.xml"/><Relationship Id="rId16" Type="http://schemas.openxmlformats.org/officeDocument/2006/relationships/tags" Target="../tags/tag351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5" Type="http://schemas.openxmlformats.org/officeDocument/2006/relationships/tags" Target="../tags/tag340.xml"/><Relationship Id="rId15" Type="http://schemas.openxmlformats.org/officeDocument/2006/relationships/tags" Target="../tags/tag350.xml"/><Relationship Id="rId10" Type="http://schemas.openxmlformats.org/officeDocument/2006/relationships/tags" Target="../tags/tag345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65.xml"/><Relationship Id="rId18" Type="http://schemas.openxmlformats.org/officeDocument/2006/relationships/tags" Target="../tags/tag370.xml"/><Relationship Id="rId26" Type="http://schemas.openxmlformats.org/officeDocument/2006/relationships/tags" Target="../tags/tag378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373.xml"/><Relationship Id="rId34" Type="http://schemas.openxmlformats.org/officeDocument/2006/relationships/tags" Target="../tags/tag386.xml"/><Relationship Id="rId7" Type="http://schemas.openxmlformats.org/officeDocument/2006/relationships/tags" Target="../tags/tag359.xml"/><Relationship Id="rId12" Type="http://schemas.openxmlformats.org/officeDocument/2006/relationships/tags" Target="../tags/tag364.xml"/><Relationship Id="rId17" Type="http://schemas.openxmlformats.org/officeDocument/2006/relationships/tags" Target="../tags/tag369.xml"/><Relationship Id="rId25" Type="http://schemas.openxmlformats.org/officeDocument/2006/relationships/tags" Target="../tags/tag377.xml"/><Relationship Id="rId33" Type="http://schemas.openxmlformats.org/officeDocument/2006/relationships/tags" Target="../tags/tag385.xml"/><Relationship Id="rId38" Type="http://schemas.openxmlformats.org/officeDocument/2006/relationships/tags" Target="../tags/tag390.xml"/><Relationship Id="rId2" Type="http://schemas.openxmlformats.org/officeDocument/2006/relationships/tags" Target="../tags/tag354.xml"/><Relationship Id="rId16" Type="http://schemas.openxmlformats.org/officeDocument/2006/relationships/tags" Target="../tags/tag368.xml"/><Relationship Id="rId20" Type="http://schemas.openxmlformats.org/officeDocument/2006/relationships/tags" Target="../tags/tag372.xml"/><Relationship Id="rId29" Type="http://schemas.openxmlformats.org/officeDocument/2006/relationships/tags" Target="../tags/tag381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24" Type="http://schemas.openxmlformats.org/officeDocument/2006/relationships/tags" Target="../tags/tag376.xml"/><Relationship Id="rId32" Type="http://schemas.openxmlformats.org/officeDocument/2006/relationships/tags" Target="../tags/tag384.xml"/><Relationship Id="rId37" Type="http://schemas.openxmlformats.org/officeDocument/2006/relationships/tags" Target="../tags/tag389.xml"/><Relationship Id="rId5" Type="http://schemas.openxmlformats.org/officeDocument/2006/relationships/tags" Target="../tags/tag357.xml"/><Relationship Id="rId15" Type="http://schemas.openxmlformats.org/officeDocument/2006/relationships/tags" Target="../tags/tag367.xml"/><Relationship Id="rId23" Type="http://schemas.openxmlformats.org/officeDocument/2006/relationships/tags" Target="../tags/tag375.xml"/><Relationship Id="rId28" Type="http://schemas.openxmlformats.org/officeDocument/2006/relationships/tags" Target="../tags/tag380.xml"/><Relationship Id="rId36" Type="http://schemas.openxmlformats.org/officeDocument/2006/relationships/tags" Target="../tags/tag388.xml"/><Relationship Id="rId10" Type="http://schemas.openxmlformats.org/officeDocument/2006/relationships/tags" Target="../tags/tag362.xml"/><Relationship Id="rId19" Type="http://schemas.openxmlformats.org/officeDocument/2006/relationships/tags" Target="../tags/tag371.xml"/><Relationship Id="rId31" Type="http://schemas.openxmlformats.org/officeDocument/2006/relationships/tags" Target="../tags/tag383.xml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tags" Target="../tags/tag366.xml"/><Relationship Id="rId22" Type="http://schemas.openxmlformats.org/officeDocument/2006/relationships/tags" Target="../tags/tag374.xml"/><Relationship Id="rId27" Type="http://schemas.openxmlformats.org/officeDocument/2006/relationships/tags" Target="../tags/tag379.xml"/><Relationship Id="rId30" Type="http://schemas.openxmlformats.org/officeDocument/2006/relationships/tags" Target="../tags/tag382.xml"/><Relationship Id="rId35" Type="http://schemas.openxmlformats.org/officeDocument/2006/relationships/tags" Target="../tags/tag387.xml"/><Relationship Id="rId8" Type="http://schemas.openxmlformats.org/officeDocument/2006/relationships/tags" Target="../tags/tag360.xml"/><Relationship Id="rId3" Type="http://schemas.openxmlformats.org/officeDocument/2006/relationships/tags" Target="../tags/tag35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tags" Target="../tags/tag403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tags" Target="../tags/tag402.xml"/><Relationship Id="rId17" Type="http://schemas.openxmlformats.org/officeDocument/2006/relationships/tags" Target="../tags/tag407.xml"/><Relationship Id="rId2" Type="http://schemas.openxmlformats.org/officeDocument/2006/relationships/tags" Target="../tags/tag392.xml"/><Relationship Id="rId16" Type="http://schemas.openxmlformats.org/officeDocument/2006/relationships/tags" Target="../tags/tag406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5" Type="http://schemas.openxmlformats.org/officeDocument/2006/relationships/tags" Target="../tags/tag395.xml"/><Relationship Id="rId15" Type="http://schemas.openxmlformats.org/officeDocument/2006/relationships/tags" Target="../tags/tag405.xml"/><Relationship Id="rId10" Type="http://schemas.openxmlformats.org/officeDocument/2006/relationships/tags" Target="../tags/tag400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26" Type="http://schemas.openxmlformats.org/officeDocument/2006/relationships/tags" Target="../tags/tag433.xml"/><Relationship Id="rId3" Type="http://schemas.openxmlformats.org/officeDocument/2006/relationships/tags" Target="../tags/tag410.xml"/><Relationship Id="rId21" Type="http://schemas.openxmlformats.org/officeDocument/2006/relationships/tags" Target="../tags/tag428.xml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tags" Target="../tags/tag432.xml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20" Type="http://schemas.openxmlformats.org/officeDocument/2006/relationships/tags" Target="../tags/tag427.xml"/><Relationship Id="rId29" Type="http://schemas.openxmlformats.org/officeDocument/2006/relationships/tags" Target="../tags/tag436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tags" Target="../tags/tag431.xml"/><Relationship Id="rId32" Type="http://schemas.openxmlformats.org/officeDocument/2006/relationships/slideLayout" Target="../slideLayouts/slideLayout12.xml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23" Type="http://schemas.openxmlformats.org/officeDocument/2006/relationships/tags" Target="../tags/tag430.xml"/><Relationship Id="rId28" Type="http://schemas.openxmlformats.org/officeDocument/2006/relationships/tags" Target="../tags/tag435.xml"/><Relationship Id="rId10" Type="http://schemas.openxmlformats.org/officeDocument/2006/relationships/tags" Target="../tags/tag417.xml"/><Relationship Id="rId19" Type="http://schemas.openxmlformats.org/officeDocument/2006/relationships/tags" Target="../tags/tag426.xml"/><Relationship Id="rId31" Type="http://schemas.openxmlformats.org/officeDocument/2006/relationships/tags" Target="../tags/tag438.xml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Relationship Id="rId22" Type="http://schemas.openxmlformats.org/officeDocument/2006/relationships/tags" Target="../tags/tag429.xml"/><Relationship Id="rId27" Type="http://schemas.openxmlformats.org/officeDocument/2006/relationships/tags" Target="../tags/tag434.xml"/><Relationship Id="rId30" Type="http://schemas.openxmlformats.org/officeDocument/2006/relationships/tags" Target="../tags/tag4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13" Type="http://schemas.openxmlformats.org/officeDocument/2006/relationships/tags" Target="../tags/tag451.xml"/><Relationship Id="rId18" Type="http://schemas.openxmlformats.org/officeDocument/2006/relationships/tags" Target="../tags/tag456.xml"/><Relationship Id="rId3" Type="http://schemas.openxmlformats.org/officeDocument/2006/relationships/tags" Target="../tags/tag441.xml"/><Relationship Id="rId21" Type="http://schemas.openxmlformats.org/officeDocument/2006/relationships/tags" Target="../tags/tag459.xml"/><Relationship Id="rId7" Type="http://schemas.openxmlformats.org/officeDocument/2006/relationships/tags" Target="../tags/tag445.xml"/><Relationship Id="rId12" Type="http://schemas.openxmlformats.org/officeDocument/2006/relationships/tags" Target="../tags/tag450.xml"/><Relationship Id="rId17" Type="http://schemas.openxmlformats.org/officeDocument/2006/relationships/tags" Target="../tags/tag455.xml"/><Relationship Id="rId2" Type="http://schemas.openxmlformats.org/officeDocument/2006/relationships/tags" Target="../tags/tag440.xml"/><Relationship Id="rId16" Type="http://schemas.openxmlformats.org/officeDocument/2006/relationships/tags" Target="../tags/tag454.xml"/><Relationship Id="rId20" Type="http://schemas.openxmlformats.org/officeDocument/2006/relationships/tags" Target="../tags/tag458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11" Type="http://schemas.openxmlformats.org/officeDocument/2006/relationships/tags" Target="../tags/tag449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443.xml"/><Relationship Id="rId15" Type="http://schemas.openxmlformats.org/officeDocument/2006/relationships/tags" Target="../tags/tag453.xml"/><Relationship Id="rId23" Type="http://schemas.openxmlformats.org/officeDocument/2006/relationships/tags" Target="../tags/tag461.xml"/><Relationship Id="rId10" Type="http://schemas.openxmlformats.org/officeDocument/2006/relationships/tags" Target="../tags/tag448.xml"/><Relationship Id="rId19" Type="http://schemas.openxmlformats.org/officeDocument/2006/relationships/tags" Target="../tags/tag457.xml"/><Relationship Id="rId4" Type="http://schemas.openxmlformats.org/officeDocument/2006/relationships/tags" Target="../tags/tag442.xml"/><Relationship Id="rId9" Type="http://schemas.openxmlformats.org/officeDocument/2006/relationships/tags" Target="../tags/tag447.xml"/><Relationship Id="rId14" Type="http://schemas.openxmlformats.org/officeDocument/2006/relationships/tags" Target="../tags/tag452.xml"/><Relationship Id="rId22" Type="http://schemas.openxmlformats.org/officeDocument/2006/relationships/tags" Target="../tags/tag46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3.xml"/><Relationship Id="rId1" Type="http://schemas.openxmlformats.org/officeDocument/2006/relationships/tags" Target="../tags/tag46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13" Type="http://schemas.openxmlformats.org/officeDocument/2006/relationships/tags" Target="../tags/tag476.xml"/><Relationship Id="rId18" Type="http://schemas.openxmlformats.org/officeDocument/2006/relationships/tags" Target="../tags/tag481.xml"/><Relationship Id="rId3" Type="http://schemas.openxmlformats.org/officeDocument/2006/relationships/tags" Target="../tags/tag466.xml"/><Relationship Id="rId21" Type="http://schemas.openxmlformats.org/officeDocument/2006/relationships/tags" Target="../tags/tag484.xml"/><Relationship Id="rId7" Type="http://schemas.openxmlformats.org/officeDocument/2006/relationships/tags" Target="../tags/tag470.xml"/><Relationship Id="rId12" Type="http://schemas.openxmlformats.org/officeDocument/2006/relationships/tags" Target="../tags/tag475.xml"/><Relationship Id="rId17" Type="http://schemas.openxmlformats.org/officeDocument/2006/relationships/tags" Target="../tags/tag480.xml"/><Relationship Id="rId2" Type="http://schemas.openxmlformats.org/officeDocument/2006/relationships/tags" Target="../tags/tag465.xml"/><Relationship Id="rId16" Type="http://schemas.openxmlformats.org/officeDocument/2006/relationships/tags" Target="../tags/tag479.xml"/><Relationship Id="rId20" Type="http://schemas.openxmlformats.org/officeDocument/2006/relationships/tags" Target="../tags/tag483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5" Type="http://schemas.openxmlformats.org/officeDocument/2006/relationships/tags" Target="../tags/tag468.xml"/><Relationship Id="rId15" Type="http://schemas.openxmlformats.org/officeDocument/2006/relationships/tags" Target="../tags/tag478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473.xml"/><Relationship Id="rId19" Type="http://schemas.openxmlformats.org/officeDocument/2006/relationships/tags" Target="../tags/tag482.xml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tags" Target="../tags/tag477.xml"/><Relationship Id="rId22" Type="http://schemas.openxmlformats.org/officeDocument/2006/relationships/tags" Target="../tags/tag4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7.xml"/><Relationship Id="rId6" Type="http://schemas.openxmlformats.org/officeDocument/2006/relationships/hyperlink" Target="http://www.google.com/url?sa=i&amp;rct=j&amp;q=&amp;esrc=s&amp;frm=1&amp;source=images&amp;cd=&amp;cad=rja&amp;docid=wAlWsu-D4FGYaM&amp;tbnid=VGbphMWdKd1QoM:&amp;ved=0CAUQjRw&amp;url=http://inf421.wordpress.com/2011/10/20/usefulness-of-p-and-np/&amp;ei=eNs4UaqLKYXOrQHzoICYBA&amp;bvm=bv.43287494,d.aWM&amp;psig=AFQjCNEoWp8txWo2oF-xJqcpCNapYshSpg&amp;ust=1362767052234834" TargetMode="External"/><Relationship Id="rId5" Type="http://schemas.openxmlformats.org/officeDocument/2006/relationships/image" Target="../media/image15.gif"/><Relationship Id="rId4" Type="http://schemas.openxmlformats.org/officeDocument/2006/relationships/hyperlink" Target="http://www.google.com/url?sa=i&amp;rct=j&amp;q=&amp;esrc=s&amp;frm=1&amp;source=images&amp;cd=&amp;cad=rja&amp;docid=wAlWsu-D4FGYaM&amp;tbnid=p8Kaz9lLaW2MKM:&amp;ved=0CAUQjRw&amp;url=http://inf421.wordpress.com/2011/10/20/usefulness-of-p-and-np/&amp;ei=XNs4UfTMLNHlqAGM2ICwDw&amp;bvm=bv.43287494,d.aWM&amp;psig=AFQjCNEoWp8txWo2oF-xJqcpCNapYshSpg&amp;ust=136276705223483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4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4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494.xml"/><Relationship Id="rId7" Type="http://schemas.openxmlformats.org/officeDocument/2006/relationships/tags" Target="../tags/tag498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4" Type="http://schemas.openxmlformats.org/officeDocument/2006/relationships/tags" Target="../tags/tag495.xml"/><Relationship Id="rId9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4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4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4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4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4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4" Type="http://schemas.openxmlformats.org/officeDocument/2006/relationships/notesSlide" Target="../notesSlides/notesSlide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4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4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tags" Target="../tags/tag540.xml"/><Relationship Id="rId21" Type="http://schemas.openxmlformats.org/officeDocument/2006/relationships/tags" Target="../tags/tag535.xml"/><Relationship Id="rId34" Type="http://schemas.openxmlformats.org/officeDocument/2006/relationships/tags" Target="../tags/tag548.xml"/><Relationship Id="rId42" Type="http://schemas.openxmlformats.org/officeDocument/2006/relationships/tags" Target="../tags/tag556.xml"/><Relationship Id="rId47" Type="http://schemas.openxmlformats.org/officeDocument/2006/relationships/tags" Target="../tags/tag561.xml"/><Relationship Id="rId50" Type="http://schemas.openxmlformats.org/officeDocument/2006/relationships/tags" Target="../tags/tag564.xml"/><Relationship Id="rId55" Type="http://schemas.openxmlformats.org/officeDocument/2006/relationships/tags" Target="../tags/tag569.xml"/><Relationship Id="rId63" Type="http://schemas.openxmlformats.org/officeDocument/2006/relationships/tags" Target="../tags/tag577.xml"/><Relationship Id="rId7" Type="http://schemas.openxmlformats.org/officeDocument/2006/relationships/tags" Target="../tags/tag521.xml"/><Relationship Id="rId2" Type="http://schemas.openxmlformats.org/officeDocument/2006/relationships/tags" Target="../tags/tag516.xml"/><Relationship Id="rId16" Type="http://schemas.openxmlformats.org/officeDocument/2006/relationships/tags" Target="../tags/tag530.xml"/><Relationship Id="rId29" Type="http://schemas.openxmlformats.org/officeDocument/2006/relationships/tags" Target="../tags/tag543.xml"/><Relationship Id="rId11" Type="http://schemas.openxmlformats.org/officeDocument/2006/relationships/tags" Target="../tags/tag525.xml"/><Relationship Id="rId24" Type="http://schemas.openxmlformats.org/officeDocument/2006/relationships/tags" Target="../tags/tag538.xml"/><Relationship Id="rId32" Type="http://schemas.openxmlformats.org/officeDocument/2006/relationships/tags" Target="../tags/tag546.xml"/><Relationship Id="rId37" Type="http://schemas.openxmlformats.org/officeDocument/2006/relationships/tags" Target="../tags/tag551.xml"/><Relationship Id="rId40" Type="http://schemas.openxmlformats.org/officeDocument/2006/relationships/tags" Target="../tags/tag554.xml"/><Relationship Id="rId45" Type="http://schemas.openxmlformats.org/officeDocument/2006/relationships/tags" Target="../tags/tag559.xml"/><Relationship Id="rId53" Type="http://schemas.openxmlformats.org/officeDocument/2006/relationships/tags" Target="../tags/tag567.xml"/><Relationship Id="rId58" Type="http://schemas.openxmlformats.org/officeDocument/2006/relationships/tags" Target="../tags/tag572.xml"/><Relationship Id="rId5" Type="http://schemas.openxmlformats.org/officeDocument/2006/relationships/tags" Target="../tags/tag519.xml"/><Relationship Id="rId61" Type="http://schemas.openxmlformats.org/officeDocument/2006/relationships/tags" Target="../tags/tag575.xml"/><Relationship Id="rId19" Type="http://schemas.openxmlformats.org/officeDocument/2006/relationships/tags" Target="../tags/tag533.xml"/><Relationship Id="rId14" Type="http://schemas.openxmlformats.org/officeDocument/2006/relationships/tags" Target="../tags/tag528.xml"/><Relationship Id="rId22" Type="http://schemas.openxmlformats.org/officeDocument/2006/relationships/tags" Target="../tags/tag536.xml"/><Relationship Id="rId27" Type="http://schemas.openxmlformats.org/officeDocument/2006/relationships/tags" Target="../tags/tag541.xml"/><Relationship Id="rId30" Type="http://schemas.openxmlformats.org/officeDocument/2006/relationships/tags" Target="../tags/tag544.xml"/><Relationship Id="rId35" Type="http://schemas.openxmlformats.org/officeDocument/2006/relationships/tags" Target="../tags/tag549.xml"/><Relationship Id="rId43" Type="http://schemas.openxmlformats.org/officeDocument/2006/relationships/tags" Target="../tags/tag557.xml"/><Relationship Id="rId48" Type="http://schemas.openxmlformats.org/officeDocument/2006/relationships/tags" Target="../tags/tag562.xml"/><Relationship Id="rId56" Type="http://schemas.openxmlformats.org/officeDocument/2006/relationships/tags" Target="../tags/tag570.xml"/><Relationship Id="rId64" Type="http://schemas.openxmlformats.org/officeDocument/2006/relationships/slideLayout" Target="../slideLayouts/slideLayout7.xml"/><Relationship Id="rId8" Type="http://schemas.openxmlformats.org/officeDocument/2006/relationships/tags" Target="../tags/tag522.xml"/><Relationship Id="rId51" Type="http://schemas.openxmlformats.org/officeDocument/2006/relationships/tags" Target="../tags/tag565.xml"/><Relationship Id="rId3" Type="http://schemas.openxmlformats.org/officeDocument/2006/relationships/tags" Target="../tags/tag517.xml"/><Relationship Id="rId12" Type="http://schemas.openxmlformats.org/officeDocument/2006/relationships/tags" Target="../tags/tag526.xml"/><Relationship Id="rId17" Type="http://schemas.openxmlformats.org/officeDocument/2006/relationships/tags" Target="../tags/tag531.xml"/><Relationship Id="rId25" Type="http://schemas.openxmlformats.org/officeDocument/2006/relationships/tags" Target="../tags/tag539.xml"/><Relationship Id="rId33" Type="http://schemas.openxmlformats.org/officeDocument/2006/relationships/tags" Target="../tags/tag547.xml"/><Relationship Id="rId38" Type="http://schemas.openxmlformats.org/officeDocument/2006/relationships/tags" Target="../tags/tag552.xml"/><Relationship Id="rId46" Type="http://schemas.openxmlformats.org/officeDocument/2006/relationships/tags" Target="../tags/tag560.xml"/><Relationship Id="rId59" Type="http://schemas.openxmlformats.org/officeDocument/2006/relationships/tags" Target="../tags/tag573.xml"/><Relationship Id="rId20" Type="http://schemas.openxmlformats.org/officeDocument/2006/relationships/tags" Target="../tags/tag534.xml"/><Relationship Id="rId41" Type="http://schemas.openxmlformats.org/officeDocument/2006/relationships/tags" Target="../tags/tag555.xml"/><Relationship Id="rId54" Type="http://schemas.openxmlformats.org/officeDocument/2006/relationships/tags" Target="../tags/tag568.xml"/><Relationship Id="rId62" Type="http://schemas.openxmlformats.org/officeDocument/2006/relationships/tags" Target="../tags/tag576.xml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15" Type="http://schemas.openxmlformats.org/officeDocument/2006/relationships/tags" Target="../tags/tag529.xml"/><Relationship Id="rId23" Type="http://schemas.openxmlformats.org/officeDocument/2006/relationships/tags" Target="../tags/tag537.xml"/><Relationship Id="rId28" Type="http://schemas.openxmlformats.org/officeDocument/2006/relationships/tags" Target="../tags/tag542.xml"/><Relationship Id="rId36" Type="http://schemas.openxmlformats.org/officeDocument/2006/relationships/tags" Target="../tags/tag550.xml"/><Relationship Id="rId49" Type="http://schemas.openxmlformats.org/officeDocument/2006/relationships/tags" Target="../tags/tag563.xml"/><Relationship Id="rId57" Type="http://schemas.openxmlformats.org/officeDocument/2006/relationships/tags" Target="../tags/tag571.xml"/><Relationship Id="rId10" Type="http://schemas.openxmlformats.org/officeDocument/2006/relationships/tags" Target="../tags/tag524.xml"/><Relationship Id="rId31" Type="http://schemas.openxmlformats.org/officeDocument/2006/relationships/tags" Target="../tags/tag545.xml"/><Relationship Id="rId44" Type="http://schemas.openxmlformats.org/officeDocument/2006/relationships/tags" Target="../tags/tag558.xml"/><Relationship Id="rId52" Type="http://schemas.openxmlformats.org/officeDocument/2006/relationships/tags" Target="../tags/tag566.xml"/><Relationship Id="rId60" Type="http://schemas.openxmlformats.org/officeDocument/2006/relationships/tags" Target="../tags/tag574.xml"/><Relationship Id="rId65" Type="http://schemas.openxmlformats.org/officeDocument/2006/relationships/notesSlide" Target="../notesSlides/notesSlide16.xml"/><Relationship Id="rId4" Type="http://schemas.openxmlformats.org/officeDocument/2006/relationships/tags" Target="../tags/tag518.xml"/><Relationship Id="rId9" Type="http://schemas.openxmlformats.org/officeDocument/2006/relationships/tags" Target="../tags/tag523.xml"/><Relationship Id="rId13" Type="http://schemas.openxmlformats.org/officeDocument/2006/relationships/tags" Target="../tags/tag527.xml"/><Relationship Id="rId18" Type="http://schemas.openxmlformats.org/officeDocument/2006/relationships/tags" Target="../tags/tag532.xml"/><Relationship Id="rId39" Type="http://schemas.openxmlformats.org/officeDocument/2006/relationships/tags" Target="../tags/tag55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9.xml"/><Relationship Id="rId1" Type="http://schemas.openxmlformats.org/officeDocument/2006/relationships/tags" Target="../tags/tag578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tags" Target="../tags/tag581.xml"/><Relationship Id="rId1" Type="http://schemas.openxmlformats.org/officeDocument/2006/relationships/tags" Target="../tags/tag58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89.xml"/><Relationship Id="rId3" Type="http://schemas.openxmlformats.org/officeDocument/2006/relationships/tags" Target="../tags/tag584.xml"/><Relationship Id="rId7" Type="http://schemas.openxmlformats.org/officeDocument/2006/relationships/tags" Target="../tags/tag588.xml"/><Relationship Id="rId2" Type="http://schemas.openxmlformats.org/officeDocument/2006/relationships/tags" Target="../tags/tag583.xml"/><Relationship Id="rId1" Type="http://schemas.openxmlformats.org/officeDocument/2006/relationships/tags" Target="../tags/tag582.xml"/><Relationship Id="rId6" Type="http://schemas.openxmlformats.org/officeDocument/2006/relationships/tags" Target="../tags/tag587.xml"/><Relationship Id="rId5" Type="http://schemas.openxmlformats.org/officeDocument/2006/relationships/tags" Target="../tags/tag586.xml"/><Relationship Id="rId4" Type="http://schemas.openxmlformats.org/officeDocument/2006/relationships/tags" Target="../tags/tag585.xml"/><Relationship Id="rId9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6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tags" Target="../tags/tag53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42" Type="http://schemas.openxmlformats.org/officeDocument/2006/relationships/tags" Target="../tags/tag56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9" Type="http://schemas.openxmlformats.org/officeDocument/2006/relationships/tags" Target="../tags/tag43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tags" Target="../tags/tag54.xml"/><Relationship Id="rId45" Type="http://schemas.openxmlformats.org/officeDocument/2006/relationships/slideLayout" Target="../slideLayouts/slideLayout6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tags" Target="../tags/tag45.xml"/><Relationship Id="rId44" Type="http://schemas.openxmlformats.org/officeDocument/2006/relationships/tags" Target="../tags/tag58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Relationship Id="rId43" Type="http://schemas.openxmlformats.org/officeDocument/2006/relationships/tags" Target="../tags/tag57.xml"/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tags" Target="../tags/tag52.xml"/><Relationship Id="rId20" Type="http://schemas.openxmlformats.org/officeDocument/2006/relationships/tags" Target="../tags/tag34.xml"/><Relationship Id="rId41" Type="http://schemas.openxmlformats.org/officeDocument/2006/relationships/tags" Target="../tags/tag5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tags" Target="../tags/tag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</a:t>
            </a:r>
            <a:r>
              <a:rPr lang="en-US" altLang="en-US" dirty="0" smtClean="0"/>
              <a:t>417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Algorithms and Complexity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Autumn 2020</a:t>
            </a:r>
            <a:endParaRPr lang="en-US" altLang="en-US" dirty="0"/>
          </a:p>
          <a:p>
            <a:pPr eaLnBrk="1" hangingPunct="1"/>
            <a:r>
              <a:rPr lang="en-US" altLang="en-US" dirty="0"/>
              <a:t>Lecture </a:t>
            </a:r>
            <a:r>
              <a:rPr lang="en-US" altLang="en-US" dirty="0" smtClean="0"/>
              <a:t>27</a:t>
            </a:r>
            <a:endParaRPr lang="en-US" altLang="en-US" dirty="0"/>
          </a:p>
          <a:p>
            <a:pPr eaLnBrk="1" hangingPunct="1"/>
            <a:r>
              <a:rPr lang="en-US" altLang="en-US" dirty="0"/>
              <a:t>Network Flow </a:t>
            </a:r>
            <a:r>
              <a:rPr lang="en-US" altLang="en-US" dirty="0" smtClean="0"/>
              <a:t>Applications</a:t>
            </a:r>
          </a:p>
          <a:p>
            <a:pPr eaLnBrk="1" hangingPunct="1"/>
            <a:r>
              <a:rPr lang="en-US" altLang="en-US" dirty="0" smtClean="0"/>
              <a:t>NP-Completeness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4" name="Picture 4" descr="http://cdn.c.photoshelter.com/img-get/I00003zY0KuN5ZiY/s/860/860/Water-Treatment-Plant-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1" y="220836"/>
            <a:ext cx="2563716" cy="16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blog.mlive.com/news/baycity_impact/2009/07/large_baycitywwP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05" y="123591"/>
            <a:ext cx="2993088" cy="19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alaska-in-pictures.com/data/media/17/alaska-pipeline-in-winter_5499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90" y="190853"/>
            <a:ext cx="2771482" cy="18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4420210" cy="1470025"/>
          </a:xfrm>
        </p:spPr>
        <p:txBody>
          <a:bodyPr/>
          <a:lstStyle/>
          <a:p>
            <a:r>
              <a:rPr lang="en-US" sz="3200" dirty="0"/>
              <a:t>Open Pit </a:t>
            </a:r>
            <a:r>
              <a:rPr lang="en-US" sz="3200" dirty="0" smtClean="0"/>
              <a:t>Mining</a:t>
            </a:r>
            <a:br>
              <a:rPr lang="en-US" sz="3200" dirty="0" smtClean="0"/>
            </a:br>
            <a:r>
              <a:rPr lang="en-US" sz="3200" dirty="0" smtClean="0"/>
              <a:t>(Task selection)</a:t>
            </a:r>
            <a:endParaRPr lang="en-US" sz="3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busyatwork.com.au/content/Image/Get%20BUSY%20Mining%20Website/Open%20cut%20min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2514600"/>
            <a:ext cx="4267076" cy="31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hosttowngallery.com/ghostsut/kennecott0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92" y="145026"/>
            <a:ext cx="4643408" cy="21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ning-technology.com/projects/7536/images/147286/large/1l-imag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37" y="3733800"/>
            <a:ext cx="4418463" cy="29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Open Pit Mining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Each unit of earth has a profit (possibly negative)</a:t>
            </a:r>
          </a:p>
          <a:p>
            <a:pPr eaLnBrk="1" hangingPunct="1"/>
            <a:r>
              <a:rPr lang="en-US" altLang="en-US"/>
              <a:t>Getting to the ore below the surface requires removing the dirt above</a:t>
            </a:r>
          </a:p>
          <a:p>
            <a:pPr eaLnBrk="1" hangingPunct="1"/>
            <a:r>
              <a:rPr lang="en-US" altLang="en-US"/>
              <a:t>Test drilling gives reasonable estimates of costs</a:t>
            </a:r>
          </a:p>
          <a:p>
            <a:pPr eaLnBrk="1" hangingPunct="1"/>
            <a:r>
              <a:rPr lang="en-US" altLang="en-US"/>
              <a:t>Plan an optimal mining operation</a:t>
            </a:r>
          </a:p>
        </p:txBody>
      </p:sp>
    </p:spTree>
    <p:extLst>
      <p:ext uri="{BB962C8B-B14F-4D97-AF65-F5344CB8AC3E}">
        <p14:creationId xmlns:p14="http://schemas.microsoft.com/office/powerpoint/2010/main" val="319097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2413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Mine Graph </a:t>
            </a:r>
          </a:p>
        </p:txBody>
      </p:sp>
      <p:sp>
        <p:nvSpPr>
          <p:cNvPr id="11267" name="Oval 7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74875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68" name="Oval 7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74875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269" name="Line 8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01888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8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01888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8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554288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30488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Oval 8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74875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1274" name="Line 8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554288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9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30488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Oval 9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84513" y="3111500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77" name="Oval 9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84513" y="4022725"/>
            <a:ext cx="455612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78" name="Line 10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31152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0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31152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0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6392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0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54012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Oval 1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8451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83" name="Line 1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46392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1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4012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Oval 1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95738" y="3111500"/>
            <a:ext cx="455612" cy="455613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286" name="Oval 1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95738" y="40227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1287" name="Line 1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222750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1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222750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1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4375150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1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51350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Oval 1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95738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92" name="Line 1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75150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1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451350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Oval 1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06963" y="3111500"/>
            <a:ext cx="455612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1295" name="Oval 1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906963" y="4022725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96" name="Line 14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3397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1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13397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1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28637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15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36257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Oval 15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0696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301" name="Line 15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528637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Line 15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36257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Oval 16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16600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1304" name="Oval 16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16600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305" name="Line 16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043613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" name="Line 16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043613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7" name="Oval 17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16600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</p:spTree>
    <p:extLst>
      <p:ext uri="{BB962C8B-B14F-4D97-AF65-F5344CB8AC3E}">
        <p14:creationId xmlns:p14="http://schemas.microsoft.com/office/powerpoint/2010/main" val="264077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Determine an optimal mine 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1675" y="2290763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675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675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1675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2868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868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2868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2868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868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08108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15728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167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-5</a:t>
            </a:r>
          </a:p>
        </p:txBody>
      </p:sp>
      <p:sp>
        <p:nvSpPr>
          <p:cNvPr id="1230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8108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15728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08108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15728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08108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15728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108108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15728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87513" y="2290763"/>
            <a:ext cx="455612" cy="455612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313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875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4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875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5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875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6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875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9145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9145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9145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145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9145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06692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14312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6875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25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206692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14312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6692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8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14312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06692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14312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206692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214312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59873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34" name="Oval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598738" y="3201988"/>
            <a:ext cx="455612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35" name="Oval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8738" y="4111625"/>
            <a:ext cx="455612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36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9873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7" name="Oval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873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8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82575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82575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0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82575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82575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82575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3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297815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05435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5" name="Oval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9873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46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297815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7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305435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8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97815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305435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0" name="Line 6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297815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1" name="Line 6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305435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97815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3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305435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Oval 6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509963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55" name="Oval 6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509963" y="3201988"/>
            <a:ext cx="455612" cy="45561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7</a:t>
            </a:r>
          </a:p>
        </p:txBody>
      </p:sp>
      <p:sp>
        <p:nvSpPr>
          <p:cNvPr id="12356" name="Oval 6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509963" y="41116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2357" name="Oval 6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509963" y="5022850"/>
            <a:ext cx="455612" cy="455613"/>
          </a:xfrm>
          <a:prstGeom prst="ellipse">
            <a:avLst/>
          </a:prstGeom>
          <a:solidFill>
            <a:srgbClr val="99990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2358" name="Oval 7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50996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59" name="Line 7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373697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" name="Line 72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373697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1" name="Line 73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373697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2" name="Line 7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373697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3" name="Line 7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373697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4" name="Line 7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388937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5" name="Line 7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96557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6" name="Oval 78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50996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67" name="Line 7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>
            <a:off x="388937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8" name="Line 80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396557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9" name="Line 8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>
            <a:off x="388937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396557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1" name="Line 8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H="1">
            <a:off x="388937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2" name="Line 8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396557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3" name="Line 8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>
            <a:off x="388937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4" name="Line 8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396557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5" name="Oval 87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419600" y="2290763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376" name="Oval 88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419600" y="3201988"/>
            <a:ext cx="455613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2377" name="Oval 8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4419600" y="4111625"/>
            <a:ext cx="455613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78" name="Oval 90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4419600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79" name="Oval 91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41960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80" name="Line 92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464661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1" name="Line 93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464661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2" name="Line 9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464661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3" name="Line 9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64661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4" name="Line 9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464661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5" name="Line 97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479901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6" name="Line 9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487521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7" name="Oval 99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4419600" y="1379538"/>
            <a:ext cx="455613" cy="455612"/>
          </a:xfrm>
          <a:prstGeom prst="ellipse">
            <a:avLst/>
          </a:prstGeom>
          <a:solidFill>
            <a:srgbClr val="9E971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2388" name="Line 100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79901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9" name="Line 101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487521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" name="Line 102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479901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" name="Line 103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487521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" name="Line 104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>
            <a:off x="479901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" name="Line 10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487521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4" name="Line 106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>
            <a:off x="479901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5" name="Line 107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487521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6" name="Oval 108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5330825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97" name="Oval 109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533082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98" name="Oval 110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5330825" y="4111625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99" name="Oval 111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5330825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00" name="Oval 112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5330825" y="60102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01" name="Line 113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555783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2" name="Line 114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555783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3" name="Line 115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555783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4" name="Line 116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555783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5" name="Line 117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555783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6" name="Line 118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H="1">
            <a:off x="571023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7" name="Line 119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>
            <a:off x="578643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33082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409" name="Line 121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 flipH="1">
            <a:off x="571023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0" name="Line 122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578643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1" name="Line 12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571023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2" name="Line 124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>
            <a:off x="578643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3" name="Line 125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H="1">
            <a:off x="571023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4" name="Line 126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>
            <a:off x="578643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5" name="Line 127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H="1">
            <a:off x="571023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6" name="Line 128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>
            <a:off x="578643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7" name="Oval 129"/>
          <p:cNvSpPr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6242050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18" name="Oval 130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6242050" y="320198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19" name="Oval 131"/>
          <p:cNvSpPr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6242050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0" name="Oval 132"/>
          <p:cNvSpPr>
            <a:spLocks noChangeArrowheads="1"/>
          </p:cNvSpPr>
          <p:nvPr>
            <p:custDataLst>
              <p:tags r:id="rId131"/>
            </p:custDataLst>
          </p:nvPr>
        </p:nvSpPr>
        <p:spPr bwMode="auto">
          <a:xfrm>
            <a:off x="6242050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1" name="Oval 133"/>
          <p:cNvSpPr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624205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2" name="Line 134"/>
          <p:cNvSpPr>
            <a:spLocks noChangeShapeType="1"/>
          </p:cNvSpPr>
          <p:nvPr>
            <p:custDataLst>
              <p:tags r:id="rId133"/>
            </p:custDataLst>
          </p:nvPr>
        </p:nvSpPr>
        <p:spPr bwMode="auto">
          <a:xfrm>
            <a:off x="646906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3" name="Line 135"/>
          <p:cNvSpPr>
            <a:spLocks noChangeShapeType="1"/>
          </p:cNvSpPr>
          <p:nvPr>
            <p:custDataLst>
              <p:tags r:id="rId134"/>
            </p:custDataLst>
          </p:nvPr>
        </p:nvSpPr>
        <p:spPr bwMode="auto">
          <a:xfrm>
            <a:off x="646906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4" name="Line 136"/>
          <p:cNvSpPr>
            <a:spLocks noChangeShapeType="1"/>
          </p:cNvSpPr>
          <p:nvPr>
            <p:custDataLst>
              <p:tags r:id="rId135"/>
            </p:custDataLst>
          </p:nvPr>
        </p:nvSpPr>
        <p:spPr bwMode="auto">
          <a:xfrm>
            <a:off x="646906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5" name="Line 137"/>
          <p:cNvSpPr>
            <a:spLocks noChangeShapeType="1"/>
          </p:cNvSpPr>
          <p:nvPr>
            <p:custDataLst>
              <p:tags r:id="rId136"/>
            </p:custDataLst>
          </p:nvPr>
        </p:nvSpPr>
        <p:spPr bwMode="auto">
          <a:xfrm>
            <a:off x="646906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6" name="Line 138"/>
          <p:cNvSpPr>
            <a:spLocks noChangeShapeType="1"/>
          </p:cNvSpPr>
          <p:nvPr>
            <p:custDataLst>
              <p:tags r:id="rId137"/>
            </p:custDataLst>
          </p:nvPr>
        </p:nvSpPr>
        <p:spPr bwMode="auto">
          <a:xfrm>
            <a:off x="646906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7" name="Line 139"/>
          <p:cNvSpPr>
            <a:spLocks noChangeShapeType="1"/>
          </p:cNvSpPr>
          <p:nvPr>
            <p:custDataLst>
              <p:tags r:id="rId138"/>
            </p:custDataLst>
          </p:nvPr>
        </p:nvSpPr>
        <p:spPr bwMode="auto">
          <a:xfrm flipH="1">
            <a:off x="662146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8" name="Line 140"/>
          <p:cNvSpPr>
            <a:spLocks noChangeShapeType="1"/>
          </p:cNvSpPr>
          <p:nvPr>
            <p:custDataLst>
              <p:tags r:id="rId139"/>
            </p:custDataLst>
          </p:nvPr>
        </p:nvSpPr>
        <p:spPr bwMode="auto">
          <a:xfrm>
            <a:off x="669766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9" name="Oval 141"/>
          <p:cNvSpPr>
            <a:spLocks noChangeArrowheads="1"/>
          </p:cNvSpPr>
          <p:nvPr>
            <p:custDataLst>
              <p:tags r:id="rId140"/>
            </p:custDataLst>
          </p:nvPr>
        </p:nvSpPr>
        <p:spPr bwMode="auto">
          <a:xfrm>
            <a:off x="6242050" y="137953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30" name="Line 142"/>
          <p:cNvSpPr>
            <a:spLocks noChangeShapeType="1"/>
          </p:cNvSpPr>
          <p:nvPr>
            <p:custDataLst>
              <p:tags r:id="rId141"/>
            </p:custDataLst>
          </p:nvPr>
        </p:nvSpPr>
        <p:spPr bwMode="auto">
          <a:xfrm flipH="1">
            <a:off x="662146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" name="Line 143"/>
          <p:cNvSpPr>
            <a:spLocks noChangeShapeType="1"/>
          </p:cNvSpPr>
          <p:nvPr>
            <p:custDataLst>
              <p:tags r:id="rId142"/>
            </p:custDataLst>
          </p:nvPr>
        </p:nvSpPr>
        <p:spPr bwMode="auto">
          <a:xfrm>
            <a:off x="669766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2" name="Line 144"/>
          <p:cNvSpPr>
            <a:spLocks noChangeShapeType="1"/>
          </p:cNvSpPr>
          <p:nvPr>
            <p:custDataLst>
              <p:tags r:id="rId143"/>
            </p:custDataLst>
          </p:nvPr>
        </p:nvSpPr>
        <p:spPr bwMode="auto">
          <a:xfrm flipH="1">
            <a:off x="662146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3" name="Line 145"/>
          <p:cNvSpPr>
            <a:spLocks noChangeShapeType="1"/>
          </p:cNvSpPr>
          <p:nvPr>
            <p:custDataLst>
              <p:tags r:id="rId144"/>
            </p:custDataLst>
          </p:nvPr>
        </p:nvSpPr>
        <p:spPr bwMode="auto">
          <a:xfrm>
            <a:off x="669766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4" name="Line 146"/>
          <p:cNvSpPr>
            <a:spLocks noChangeShapeType="1"/>
          </p:cNvSpPr>
          <p:nvPr>
            <p:custDataLst>
              <p:tags r:id="rId145"/>
            </p:custDataLst>
          </p:nvPr>
        </p:nvSpPr>
        <p:spPr bwMode="auto">
          <a:xfrm flipH="1">
            <a:off x="662146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5" name="Line 147"/>
          <p:cNvSpPr>
            <a:spLocks noChangeShapeType="1"/>
          </p:cNvSpPr>
          <p:nvPr>
            <p:custDataLst>
              <p:tags r:id="rId146"/>
            </p:custDataLst>
          </p:nvPr>
        </p:nvSpPr>
        <p:spPr bwMode="auto">
          <a:xfrm>
            <a:off x="669766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6" name="Line 148"/>
          <p:cNvSpPr>
            <a:spLocks noChangeShapeType="1"/>
          </p:cNvSpPr>
          <p:nvPr>
            <p:custDataLst>
              <p:tags r:id="rId147"/>
            </p:custDataLst>
          </p:nvPr>
        </p:nvSpPr>
        <p:spPr bwMode="auto">
          <a:xfrm flipH="1">
            <a:off x="662146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7" name="Line 149"/>
          <p:cNvSpPr>
            <a:spLocks noChangeShapeType="1"/>
          </p:cNvSpPr>
          <p:nvPr>
            <p:custDataLst>
              <p:tags r:id="rId148"/>
            </p:custDataLst>
          </p:nvPr>
        </p:nvSpPr>
        <p:spPr bwMode="auto">
          <a:xfrm>
            <a:off x="669766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8" name="Oval 150"/>
          <p:cNvSpPr>
            <a:spLocks noChangeArrowheads="1"/>
          </p:cNvSpPr>
          <p:nvPr>
            <p:custDataLst>
              <p:tags r:id="rId149"/>
            </p:custDataLst>
          </p:nvPr>
        </p:nvSpPr>
        <p:spPr bwMode="auto">
          <a:xfrm>
            <a:off x="715168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439" name="Oval 151"/>
          <p:cNvSpPr>
            <a:spLocks noChangeArrowheads="1"/>
          </p:cNvSpPr>
          <p:nvPr>
            <p:custDataLst>
              <p:tags r:id="rId150"/>
            </p:custDataLst>
          </p:nvPr>
        </p:nvSpPr>
        <p:spPr bwMode="auto">
          <a:xfrm>
            <a:off x="7151688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0" name="Oval 152"/>
          <p:cNvSpPr>
            <a:spLocks noChangeArrowheads="1"/>
          </p:cNvSpPr>
          <p:nvPr>
            <p:custDataLst>
              <p:tags r:id="rId151"/>
            </p:custDataLst>
          </p:nvPr>
        </p:nvSpPr>
        <p:spPr bwMode="auto">
          <a:xfrm>
            <a:off x="7151688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1" name="Oval 153"/>
          <p:cNvSpPr>
            <a:spLocks noChangeArrowheads="1"/>
          </p:cNvSpPr>
          <p:nvPr>
            <p:custDataLst>
              <p:tags r:id="rId152"/>
            </p:custDataLst>
          </p:nvPr>
        </p:nvSpPr>
        <p:spPr bwMode="auto">
          <a:xfrm>
            <a:off x="715168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2" name="Oval 154"/>
          <p:cNvSpPr>
            <a:spLocks noChangeArrowheads="1"/>
          </p:cNvSpPr>
          <p:nvPr>
            <p:custDataLst>
              <p:tags r:id="rId153"/>
            </p:custDataLst>
          </p:nvPr>
        </p:nvSpPr>
        <p:spPr bwMode="auto">
          <a:xfrm>
            <a:off x="715168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3" name="Line 155"/>
          <p:cNvSpPr>
            <a:spLocks noChangeShapeType="1"/>
          </p:cNvSpPr>
          <p:nvPr>
            <p:custDataLst>
              <p:tags r:id="rId154"/>
            </p:custDataLst>
          </p:nvPr>
        </p:nvSpPr>
        <p:spPr bwMode="auto">
          <a:xfrm>
            <a:off x="737870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4" name="Line 156"/>
          <p:cNvSpPr>
            <a:spLocks noChangeShapeType="1"/>
          </p:cNvSpPr>
          <p:nvPr>
            <p:custDataLst>
              <p:tags r:id="rId155"/>
            </p:custDataLst>
          </p:nvPr>
        </p:nvSpPr>
        <p:spPr bwMode="auto">
          <a:xfrm>
            <a:off x="737870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5" name="Line 157"/>
          <p:cNvSpPr>
            <a:spLocks noChangeShapeType="1"/>
          </p:cNvSpPr>
          <p:nvPr>
            <p:custDataLst>
              <p:tags r:id="rId156"/>
            </p:custDataLst>
          </p:nvPr>
        </p:nvSpPr>
        <p:spPr bwMode="auto">
          <a:xfrm>
            <a:off x="737870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6" name="Line 158"/>
          <p:cNvSpPr>
            <a:spLocks noChangeShapeType="1"/>
          </p:cNvSpPr>
          <p:nvPr>
            <p:custDataLst>
              <p:tags r:id="rId157"/>
            </p:custDataLst>
          </p:nvPr>
        </p:nvSpPr>
        <p:spPr bwMode="auto">
          <a:xfrm>
            <a:off x="737870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7" name="Line 159"/>
          <p:cNvSpPr>
            <a:spLocks noChangeShapeType="1"/>
          </p:cNvSpPr>
          <p:nvPr>
            <p:custDataLst>
              <p:tags r:id="rId158"/>
            </p:custDataLst>
          </p:nvPr>
        </p:nvSpPr>
        <p:spPr bwMode="auto">
          <a:xfrm>
            <a:off x="737870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8" name="Line 160"/>
          <p:cNvSpPr>
            <a:spLocks noChangeShapeType="1"/>
          </p:cNvSpPr>
          <p:nvPr>
            <p:custDataLst>
              <p:tags r:id="rId159"/>
            </p:custDataLst>
          </p:nvPr>
        </p:nvSpPr>
        <p:spPr bwMode="auto">
          <a:xfrm flipH="1">
            <a:off x="753110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9" name="Line 161"/>
          <p:cNvSpPr>
            <a:spLocks noChangeShapeType="1"/>
          </p:cNvSpPr>
          <p:nvPr>
            <p:custDataLst>
              <p:tags r:id="rId160"/>
            </p:custDataLst>
          </p:nvPr>
        </p:nvSpPr>
        <p:spPr bwMode="auto">
          <a:xfrm>
            <a:off x="760730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0" name="Oval 162"/>
          <p:cNvSpPr>
            <a:spLocks noChangeArrowheads="1"/>
          </p:cNvSpPr>
          <p:nvPr>
            <p:custDataLst>
              <p:tags r:id="rId161"/>
            </p:custDataLst>
          </p:nvPr>
        </p:nvSpPr>
        <p:spPr bwMode="auto">
          <a:xfrm>
            <a:off x="715168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451" name="Line 163"/>
          <p:cNvSpPr>
            <a:spLocks noChangeShapeType="1"/>
          </p:cNvSpPr>
          <p:nvPr>
            <p:custDataLst>
              <p:tags r:id="rId162"/>
            </p:custDataLst>
          </p:nvPr>
        </p:nvSpPr>
        <p:spPr bwMode="auto">
          <a:xfrm flipH="1">
            <a:off x="753110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2" name="Line 164"/>
          <p:cNvSpPr>
            <a:spLocks noChangeShapeType="1"/>
          </p:cNvSpPr>
          <p:nvPr>
            <p:custDataLst>
              <p:tags r:id="rId163"/>
            </p:custDataLst>
          </p:nvPr>
        </p:nvSpPr>
        <p:spPr bwMode="auto">
          <a:xfrm>
            <a:off x="760730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3" name="Line 165"/>
          <p:cNvSpPr>
            <a:spLocks noChangeShapeType="1"/>
          </p:cNvSpPr>
          <p:nvPr>
            <p:custDataLst>
              <p:tags r:id="rId164"/>
            </p:custDataLst>
          </p:nvPr>
        </p:nvSpPr>
        <p:spPr bwMode="auto">
          <a:xfrm flipH="1">
            <a:off x="753110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4" name="Line 166"/>
          <p:cNvSpPr>
            <a:spLocks noChangeShapeType="1"/>
          </p:cNvSpPr>
          <p:nvPr>
            <p:custDataLst>
              <p:tags r:id="rId165"/>
            </p:custDataLst>
          </p:nvPr>
        </p:nvSpPr>
        <p:spPr bwMode="auto">
          <a:xfrm>
            <a:off x="760730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5" name="Line 167"/>
          <p:cNvSpPr>
            <a:spLocks noChangeShapeType="1"/>
          </p:cNvSpPr>
          <p:nvPr>
            <p:custDataLst>
              <p:tags r:id="rId166"/>
            </p:custDataLst>
          </p:nvPr>
        </p:nvSpPr>
        <p:spPr bwMode="auto">
          <a:xfrm flipH="1">
            <a:off x="753110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6" name="Line 168"/>
          <p:cNvSpPr>
            <a:spLocks noChangeShapeType="1"/>
          </p:cNvSpPr>
          <p:nvPr>
            <p:custDataLst>
              <p:tags r:id="rId167"/>
            </p:custDataLst>
          </p:nvPr>
        </p:nvSpPr>
        <p:spPr bwMode="auto">
          <a:xfrm>
            <a:off x="760730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7" name="Line 169"/>
          <p:cNvSpPr>
            <a:spLocks noChangeShapeType="1"/>
          </p:cNvSpPr>
          <p:nvPr>
            <p:custDataLst>
              <p:tags r:id="rId168"/>
            </p:custDataLst>
          </p:nvPr>
        </p:nvSpPr>
        <p:spPr bwMode="auto">
          <a:xfrm flipH="1">
            <a:off x="753110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8" name="Line 170"/>
          <p:cNvSpPr>
            <a:spLocks noChangeShapeType="1"/>
          </p:cNvSpPr>
          <p:nvPr>
            <p:custDataLst>
              <p:tags r:id="rId169"/>
            </p:custDataLst>
          </p:nvPr>
        </p:nvSpPr>
        <p:spPr bwMode="auto">
          <a:xfrm>
            <a:off x="760730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9" name="Oval 171"/>
          <p:cNvSpPr>
            <a:spLocks noChangeArrowheads="1"/>
          </p:cNvSpPr>
          <p:nvPr>
            <p:custDataLst>
              <p:tags r:id="rId170"/>
            </p:custDataLst>
          </p:nvPr>
        </p:nvSpPr>
        <p:spPr bwMode="auto">
          <a:xfrm>
            <a:off x="7986713" y="2290763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0" name="Oval 172"/>
          <p:cNvSpPr>
            <a:spLocks noChangeArrowheads="1"/>
          </p:cNvSpPr>
          <p:nvPr>
            <p:custDataLst>
              <p:tags r:id="rId171"/>
            </p:custDataLst>
          </p:nvPr>
        </p:nvSpPr>
        <p:spPr bwMode="auto">
          <a:xfrm>
            <a:off x="79867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1" name="Oval 173"/>
          <p:cNvSpPr>
            <a:spLocks noChangeArrowheads="1"/>
          </p:cNvSpPr>
          <p:nvPr>
            <p:custDataLst>
              <p:tags r:id="rId172"/>
            </p:custDataLst>
          </p:nvPr>
        </p:nvSpPr>
        <p:spPr bwMode="auto">
          <a:xfrm>
            <a:off x="79867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2" name="Oval 174"/>
          <p:cNvSpPr>
            <a:spLocks noChangeArrowheads="1"/>
          </p:cNvSpPr>
          <p:nvPr>
            <p:custDataLst>
              <p:tags r:id="rId173"/>
            </p:custDataLst>
          </p:nvPr>
        </p:nvSpPr>
        <p:spPr bwMode="auto">
          <a:xfrm>
            <a:off x="79867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3" name="Oval 175"/>
          <p:cNvSpPr>
            <a:spLocks noChangeArrowheads="1"/>
          </p:cNvSpPr>
          <p:nvPr>
            <p:custDataLst>
              <p:tags r:id="rId174"/>
            </p:custDataLst>
          </p:nvPr>
        </p:nvSpPr>
        <p:spPr bwMode="auto">
          <a:xfrm>
            <a:off x="79867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4" name="Line 176"/>
          <p:cNvSpPr>
            <a:spLocks noChangeShapeType="1"/>
          </p:cNvSpPr>
          <p:nvPr>
            <p:custDataLst>
              <p:tags r:id="rId175"/>
            </p:custDataLst>
          </p:nvPr>
        </p:nvSpPr>
        <p:spPr bwMode="auto">
          <a:xfrm>
            <a:off x="82137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5" name="Line 177"/>
          <p:cNvSpPr>
            <a:spLocks noChangeShapeType="1"/>
          </p:cNvSpPr>
          <p:nvPr>
            <p:custDataLst>
              <p:tags r:id="rId176"/>
            </p:custDataLst>
          </p:nvPr>
        </p:nvSpPr>
        <p:spPr bwMode="auto">
          <a:xfrm>
            <a:off x="82137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6" name="Line 178"/>
          <p:cNvSpPr>
            <a:spLocks noChangeShapeType="1"/>
          </p:cNvSpPr>
          <p:nvPr>
            <p:custDataLst>
              <p:tags r:id="rId177"/>
            </p:custDataLst>
          </p:nvPr>
        </p:nvSpPr>
        <p:spPr bwMode="auto">
          <a:xfrm>
            <a:off x="82137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7" name="Line 179"/>
          <p:cNvSpPr>
            <a:spLocks noChangeShapeType="1"/>
          </p:cNvSpPr>
          <p:nvPr>
            <p:custDataLst>
              <p:tags r:id="rId178"/>
            </p:custDataLst>
          </p:nvPr>
        </p:nvSpPr>
        <p:spPr bwMode="auto">
          <a:xfrm>
            <a:off x="82137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8" name="Line 180"/>
          <p:cNvSpPr>
            <a:spLocks noChangeShapeType="1"/>
          </p:cNvSpPr>
          <p:nvPr>
            <p:custDataLst>
              <p:tags r:id="rId179"/>
            </p:custDataLst>
          </p:nvPr>
        </p:nvSpPr>
        <p:spPr bwMode="auto">
          <a:xfrm>
            <a:off x="82137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9" name="Oval 181"/>
          <p:cNvSpPr>
            <a:spLocks noChangeArrowheads="1"/>
          </p:cNvSpPr>
          <p:nvPr>
            <p:custDataLst>
              <p:tags r:id="rId180"/>
            </p:custDataLst>
          </p:nvPr>
        </p:nvSpPr>
        <p:spPr bwMode="auto">
          <a:xfrm>
            <a:off x="79867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2470" name="Content Placeholder 182"/>
          <p:cNvSpPr>
            <a:spLocks noGrp="1"/>
          </p:cNvSpPr>
          <p:nvPr>
            <p:ph idx="1"/>
            <p:custDataLst>
              <p:tags r:id="rId181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982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Precedence graph G=(V,E)</a:t>
            </a:r>
          </a:p>
          <a:p>
            <a:pPr eaLnBrk="1" hangingPunct="1"/>
            <a:r>
              <a:rPr lang="en-US" altLang="en-US" sz="2800"/>
              <a:t>Each v in V has a profit p(v)</a:t>
            </a:r>
          </a:p>
          <a:p>
            <a:pPr eaLnBrk="1" hangingPunct="1"/>
            <a:r>
              <a:rPr lang="en-US" altLang="en-US" sz="2800"/>
              <a:t>A set F is </a:t>
            </a:r>
            <a:r>
              <a:rPr lang="en-US" altLang="en-US" sz="2800" i="1"/>
              <a:t>feasible </a:t>
            </a:r>
            <a:r>
              <a:rPr lang="en-US" altLang="en-US" sz="2800"/>
              <a:t>if when w in F, and (v,w) in E, then v in F.</a:t>
            </a:r>
            <a:endParaRPr lang="en-US" altLang="en-US" sz="2800" i="1"/>
          </a:p>
          <a:p>
            <a:pPr eaLnBrk="1" hangingPunct="1"/>
            <a:r>
              <a:rPr lang="en-US" altLang="en-US" sz="2800"/>
              <a:t>Find a feasible set to maximize the profit</a:t>
            </a:r>
          </a:p>
        </p:txBody>
      </p:sp>
      <p:sp>
        <p:nvSpPr>
          <p:cNvPr id="1331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9650" y="312578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5</a:t>
            </a:r>
          </a:p>
        </p:txBody>
      </p:sp>
      <p:sp>
        <p:nvSpPr>
          <p:cNvPr id="1331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4111625"/>
            <a:ext cx="455613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3318" name="Oval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2638" y="16827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3319" name="Oval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8425" y="380841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3320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23669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3321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53275" y="25193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3322" name="Oval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86438" y="49466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3323" name="Oval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53275" y="160813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3324" name="Line 2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089650" y="3581400"/>
            <a:ext cx="228600" cy="136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2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83225" y="4264025"/>
            <a:ext cx="379413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242050" y="4567238"/>
            <a:ext cx="909638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3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545263" y="3505200"/>
            <a:ext cx="531812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3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304088" y="3049588"/>
            <a:ext cx="152400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3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51413" y="2822575"/>
            <a:ext cx="303212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3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2746375"/>
            <a:ext cx="911225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3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407025" y="2138363"/>
            <a:ext cx="606425" cy="167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3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318250" y="1835150"/>
            <a:ext cx="833438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3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380288" y="2062163"/>
            <a:ext cx="0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3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2822575"/>
            <a:ext cx="6826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4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6392863" y="1987550"/>
            <a:ext cx="83502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6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Min cut algorithm for profit maximization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Construct a flow graph where the minimum cut identifies a feasible set that maximizes profit</a:t>
            </a:r>
          </a:p>
        </p:txBody>
      </p:sp>
    </p:spTree>
    <p:extLst>
      <p:ext uri="{BB962C8B-B14F-4D97-AF65-F5344CB8AC3E}">
        <p14:creationId xmlns:p14="http://schemas.microsoft.com/office/powerpoint/2010/main" val="201746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Precedence graph construction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Precedence graph G=(V,E)</a:t>
            </a:r>
          </a:p>
          <a:p>
            <a:pPr eaLnBrk="1" hangingPunct="1"/>
            <a:r>
              <a:rPr lang="en-US" altLang="en-US" sz="2800"/>
              <a:t>Each edge in E has infinite capacity</a:t>
            </a:r>
          </a:p>
          <a:p>
            <a:pPr eaLnBrk="1" hangingPunct="1"/>
            <a:r>
              <a:rPr lang="en-US" altLang="en-US" sz="2800"/>
              <a:t>Add vertices s, t</a:t>
            </a:r>
          </a:p>
          <a:p>
            <a:pPr eaLnBrk="1" hangingPunct="1"/>
            <a:r>
              <a:rPr lang="en-US" altLang="en-US" sz="2800"/>
              <a:t>Each vertex in V is attached to s and t with finite capacity edges</a:t>
            </a:r>
          </a:p>
        </p:txBody>
      </p:sp>
      <p:sp>
        <p:nvSpPr>
          <p:cNvPr id="15364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72275" y="41878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5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25939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6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42640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67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3225" y="25177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8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86713" y="35814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9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380288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227888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786438" y="4414838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318250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3450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38838" y="33528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75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86438" y="2973388"/>
            <a:ext cx="227012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196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77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799013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875213" y="3808413"/>
            <a:ext cx="455612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7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Find a </a:t>
            </a:r>
            <a:r>
              <a:rPr lang="en-US" altLang="en-US" sz="4000">
                <a:solidFill>
                  <a:srgbClr val="FF0000"/>
                </a:solidFill>
              </a:rPr>
              <a:t>finite</a:t>
            </a:r>
            <a:r>
              <a:rPr lang="en-US" altLang="en-US" sz="4000"/>
              <a:t> value cut with at least two vertices on each side of the cut</a:t>
            </a:r>
          </a:p>
        </p:txBody>
      </p:sp>
      <p:sp>
        <p:nvSpPr>
          <p:cNvPr id="16387" name="Oval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5575" y="168275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6388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0188" y="608488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6389" name="Oval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44910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0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28971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1" name="Oval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54350" y="45672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392" name="Oval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6750" y="28209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3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38846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4" name="Line 2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3813" y="3276600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951413" y="4187825"/>
            <a:ext cx="7588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2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509963" y="4718050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41775" y="4111625"/>
            <a:ext cx="4540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736975" y="3049588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Oval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62363" y="36560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400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09963" y="3276600"/>
            <a:ext cx="227012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Oval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43125" y="3732213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402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522538" y="3200400"/>
            <a:ext cx="758825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598738" y="4111625"/>
            <a:ext cx="455612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3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509963" y="2138363"/>
            <a:ext cx="530225" cy="6842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3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268788" y="2138363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3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2588" y="2138363"/>
            <a:ext cx="531812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3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965575" y="2138363"/>
            <a:ext cx="150813" cy="1443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3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446338" y="2138363"/>
            <a:ext cx="1519237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3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3357563" y="2138363"/>
            <a:ext cx="682625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4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19600" y="2062163"/>
            <a:ext cx="1366838" cy="1822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4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433763" y="3276600"/>
            <a:ext cx="758825" cy="2808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4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44988" y="3352800"/>
            <a:ext cx="530225" cy="27320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419600" y="4340225"/>
            <a:ext cx="1443038" cy="17446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4344988" y="4927600"/>
            <a:ext cx="342900" cy="1157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813175" y="4111625"/>
            <a:ext cx="455613" cy="18970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446338" y="4187825"/>
            <a:ext cx="1593850" cy="1973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4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433763" y="5022850"/>
            <a:ext cx="606425" cy="10620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5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3675" y="5618163"/>
            <a:ext cx="6921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5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193675" y="6040438"/>
            <a:ext cx="6921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5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93675" y="6270625"/>
            <a:ext cx="6905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Text Box 5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023938" y="5411788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Infinite</a:t>
            </a:r>
          </a:p>
        </p:txBody>
      </p:sp>
      <p:sp>
        <p:nvSpPr>
          <p:cNvPr id="16422" name="Text Box 5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038225" y="5964238"/>
            <a:ext cx="67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Finite</a:t>
            </a:r>
          </a:p>
        </p:txBody>
      </p:sp>
      <p:sp>
        <p:nvSpPr>
          <p:cNvPr id="16423" name="Content Placeholder 39"/>
          <p:cNvSpPr>
            <a:spLocks noGrp="1"/>
          </p:cNvSpPr>
          <p:nvPr>
            <p:ph idx="1"/>
            <p:custDataLst>
              <p:tags r:id="rId38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18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sink side of a finite cut is a feasible set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No edges permitted from S to T</a:t>
            </a:r>
          </a:p>
          <a:p>
            <a:pPr eaLnBrk="1" hangingPunct="1"/>
            <a:r>
              <a:rPr lang="en-US" altLang="en-US" sz="2800"/>
              <a:t>If a vertex is in T, all of its ancestors are in T</a:t>
            </a:r>
          </a:p>
        </p:txBody>
      </p:sp>
      <p:sp>
        <p:nvSpPr>
          <p:cNvPr id="1741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75488" y="41878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0408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403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15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86438" y="25177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6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89925" y="35814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7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683500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531100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089650" y="44148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621463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316663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2050" y="33528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23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89650" y="29733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28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25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102225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38084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19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Setting the costs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If p(v) &gt; 0, </a:t>
            </a:r>
          </a:p>
          <a:p>
            <a:pPr lvl="1" eaLnBrk="1" hangingPunct="1"/>
            <a:r>
              <a:rPr lang="en-US" altLang="en-US" sz="2400"/>
              <a:t>cap(v,t) = p(v)</a:t>
            </a:r>
          </a:p>
          <a:p>
            <a:pPr lvl="1" eaLnBrk="1" hangingPunct="1"/>
            <a:r>
              <a:rPr lang="en-US" altLang="en-US" sz="2400"/>
              <a:t>cap(s,v) = 0</a:t>
            </a:r>
          </a:p>
          <a:p>
            <a:pPr eaLnBrk="1" hangingPunct="1"/>
            <a:r>
              <a:rPr lang="en-US" altLang="en-US" sz="2800"/>
              <a:t>If p(v) &lt; 0</a:t>
            </a:r>
          </a:p>
          <a:p>
            <a:pPr lvl="1" eaLnBrk="1" hangingPunct="1"/>
            <a:r>
              <a:rPr lang="en-US" altLang="en-US" sz="2400"/>
              <a:t>cap(s,v) = -p(v)</a:t>
            </a:r>
          </a:p>
          <a:p>
            <a:pPr lvl="1" eaLnBrk="1" hangingPunct="1"/>
            <a:r>
              <a:rPr lang="en-US" altLang="en-US" sz="2400"/>
              <a:t>cap(v,t) = 0</a:t>
            </a:r>
          </a:p>
          <a:p>
            <a:pPr eaLnBrk="1" hangingPunct="1"/>
            <a:r>
              <a:rPr lang="en-US" altLang="en-US" sz="2800"/>
              <a:t>If p(v) = 0</a:t>
            </a:r>
          </a:p>
          <a:p>
            <a:pPr lvl="1" eaLnBrk="1" hangingPunct="1"/>
            <a:r>
              <a:rPr lang="en-US" altLang="en-US" sz="2400"/>
              <a:t>cap(s,v) = 0</a:t>
            </a:r>
          </a:p>
          <a:p>
            <a:pPr lvl="1" eaLnBrk="1" hangingPunct="1"/>
            <a:r>
              <a:rPr lang="en-US" altLang="en-US" sz="2400"/>
              <a:t>cap(v,t) = 0</a:t>
            </a:r>
          </a:p>
        </p:txBody>
      </p:sp>
      <p:sp>
        <p:nvSpPr>
          <p:cNvPr id="1843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69063" y="14557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843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43675" y="58578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8438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9928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8439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27888" y="26701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40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57838" y="43402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844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1</a:t>
            </a:r>
          </a:p>
        </p:txBody>
      </p:sp>
      <p:sp>
        <p:nvSpPr>
          <p:cNvPr id="1844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13725" y="36576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0</a:t>
            </a:r>
          </a:p>
        </p:txBody>
      </p:sp>
      <p:sp>
        <p:nvSpPr>
          <p:cNvPr id="18443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07300" y="30495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454900" y="39608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013450" y="44910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545263" y="38846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240463" y="28225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6585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8449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013450" y="30495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46613" y="35052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51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026025" y="29733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02225" y="38846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772275" y="1911350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1911350"/>
            <a:ext cx="150812" cy="1443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949825" y="1911350"/>
            <a:ext cx="1519238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937250" y="3049588"/>
            <a:ext cx="758825" cy="28082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848475" y="4795838"/>
            <a:ext cx="379413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3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37250" y="4795838"/>
            <a:ext cx="606425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Text Box 3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62638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0" name="Text Box 3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18250" y="21383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61" name="Text Box 3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24675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2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38838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63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69063" y="50990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464" name="Text Box 4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00875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0391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91" y="1600201"/>
            <a:ext cx="8879714" cy="1221640"/>
          </a:xfrm>
        </p:spPr>
        <p:txBody>
          <a:bodyPr/>
          <a:lstStyle/>
          <a:p>
            <a:r>
              <a:rPr lang="en-US" sz="2800" dirty="0"/>
              <a:t>Homework </a:t>
            </a:r>
            <a:r>
              <a:rPr lang="en-US" sz="2800" dirty="0" smtClean="0"/>
              <a:t>9</a:t>
            </a:r>
            <a:endParaRPr lang="en-US" sz="2800" dirty="0" smtClean="0"/>
          </a:p>
          <a:p>
            <a:r>
              <a:rPr lang="en-US" sz="2800" dirty="0" smtClean="0"/>
              <a:t>Exam practice problems on  course homepage</a:t>
            </a:r>
            <a:endParaRPr lang="en-US" sz="2800" dirty="0"/>
          </a:p>
          <a:p>
            <a:r>
              <a:rPr lang="en-US" sz="2800" dirty="0" smtClean="0"/>
              <a:t>Final Exam:  Monday,  December 14</a:t>
            </a:r>
          </a:p>
          <a:p>
            <a:pPr lvl="1"/>
            <a:r>
              <a:rPr lang="en-US" dirty="0" smtClean="0"/>
              <a:t>24 hour take home exam</a:t>
            </a:r>
          </a:p>
          <a:p>
            <a:pPr lvl="1"/>
            <a:r>
              <a:rPr lang="en-US" dirty="0" smtClean="0"/>
              <a:t>Target: 2 to 4 hours of work time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96691"/>
              </p:ext>
            </p:extLst>
          </p:nvPr>
        </p:nvGraphicFramePr>
        <p:xfrm>
          <a:off x="853144" y="4415635"/>
          <a:ext cx="8044870" cy="22250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7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Wed,</a:t>
                      </a:r>
                      <a:r>
                        <a:rPr lang="en-US" b="0" baseline="0" dirty="0" smtClean="0"/>
                        <a:t> Dec 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Net Flow 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Fri, Dec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 Flow </a:t>
                      </a:r>
                      <a:r>
                        <a:rPr lang="en-US" dirty="0" smtClean="0"/>
                        <a:t>Applications + NP-Completeness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Mon, Dec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NP-Completeness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Wed, Dec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NP-Completeness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Fri,</a:t>
                      </a:r>
                      <a:r>
                        <a:rPr lang="en-US" baseline="0" dirty="0" smtClean="0"/>
                        <a:t> Dec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Beyond NP-Completeness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Mon, Dec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Exam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03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Minimum cut gives optimal solution</a:t>
            </a:r>
            <a:br>
              <a:rPr lang="en-US" altLang="en-US" sz="4000"/>
            </a:br>
            <a:r>
              <a:rPr lang="en-US" altLang="en-US" sz="4000"/>
              <a:t>Why?</a:t>
            </a:r>
          </a:p>
        </p:txBody>
      </p:sp>
      <p:sp>
        <p:nvSpPr>
          <p:cNvPr id="19459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43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95525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516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6388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76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4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5163" y="16081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946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5163" y="524986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39913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51138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60775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98738" y="3884613"/>
            <a:ext cx="682625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33763" y="3884613"/>
            <a:ext cx="0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6163" y="3884613"/>
            <a:ext cx="1592262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763713" y="1987550"/>
            <a:ext cx="1441450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586163" y="1987550"/>
            <a:ext cx="682625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46338" y="2214563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13175" y="2290763"/>
            <a:ext cx="379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51138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40188" y="47196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33763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480" name="Freeform 24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25475" y="2366963"/>
            <a:ext cx="5160963" cy="2644775"/>
          </a:xfrm>
          <a:custGeom>
            <a:avLst/>
            <a:gdLst>
              <a:gd name="T0" fmla="*/ 0 w 3251"/>
              <a:gd name="T1" fmla="*/ 328613 h 1666"/>
              <a:gd name="T2" fmla="*/ 1138238 w 3251"/>
              <a:gd name="T3" fmla="*/ 25400 h 1666"/>
              <a:gd name="T4" fmla="*/ 2732088 w 3251"/>
              <a:gd name="T5" fmla="*/ 481013 h 1666"/>
              <a:gd name="T6" fmla="*/ 3263901 w 3251"/>
              <a:gd name="T7" fmla="*/ 1087438 h 1666"/>
              <a:gd name="T8" fmla="*/ 3263901 w 3251"/>
              <a:gd name="T9" fmla="*/ 1998663 h 1666"/>
              <a:gd name="T10" fmla="*/ 3870326 w 3251"/>
              <a:gd name="T11" fmla="*/ 2378075 h 1666"/>
              <a:gd name="T12" fmla="*/ 4857751 w 3251"/>
              <a:gd name="T13" fmla="*/ 2606675 h 1666"/>
              <a:gd name="T14" fmla="*/ 5160963 w 3251"/>
              <a:gd name="T15" fmla="*/ 2606675 h 16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51"/>
              <a:gd name="T25" fmla="*/ 0 h 1666"/>
              <a:gd name="T26" fmla="*/ 3251 w 3251"/>
              <a:gd name="T27" fmla="*/ 1666 h 16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51" h="1666">
                <a:moveTo>
                  <a:pt x="0" y="207"/>
                </a:moveTo>
                <a:cubicBezTo>
                  <a:pt x="215" y="103"/>
                  <a:pt x="430" y="0"/>
                  <a:pt x="717" y="16"/>
                </a:cubicBezTo>
                <a:cubicBezTo>
                  <a:pt x="1004" y="32"/>
                  <a:pt x="1498" y="192"/>
                  <a:pt x="1721" y="303"/>
                </a:cubicBezTo>
                <a:cubicBezTo>
                  <a:pt x="1944" y="414"/>
                  <a:pt x="2000" y="526"/>
                  <a:pt x="2056" y="685"/>
                </a:cubicBezTo>
                <a:cubicBezTo>
                  <a:pt x="2112" y="844"/>
                  <a:pt x="1992" y="1123"/>
                  <a:pt x="2056" y="1259"/>
                </a:cubicBezTo>
                <a:cubicBezTo>
                  <a:pt x="2120" y="1395"/>
                  <a:pt x="2271" y="1434"/>
                  <a:pt x="2438" y="1498"/>
                </a:cubicBezTo>
                <a:cubicBezTo>
                  <a:pt x="2605" y="1562"/>
                  <a:pt x="2925" y="1618"/>
                  <a:pt x="3060" y="1642"/>
                </a:cubicBezTo>
                <a:cubicBezTo>
                  <a:pt x="3195" y="1666"/>
                  <a:pt x="3223" y="1654"/>
                  <a:pt x="3251" y="164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95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Computing the Profit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Cost(W) =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-25000"/>
              <a:t>{w in W; p(w) &lt; 0}</a:t>
            </a:r>
            <a:r>
              <a:rPr lang="en-US" altLang="en-US"/>
              <a:t>-p(w)</a:t>
            </a:r>
          </a:p>
          <a:p>
            <a:pPr eaLnBrk="1" hangingPunct="1"/>
            <a:r>
              <a:rPr lang="en-US" altLang="en-US"/>
              <a:t>Benefit(W) =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-25000"/>
              <a:t>{w in W; p(w) &gt; 0}</a:t>
            </a:r>
            <a:r>
              <a:rPr lang="en-US" altLang="en-US"/>
              <a:t> p(w)</a:t>
            </a:r>
          </a:p>
          <a:p>
            <a:pPr eaLnBrk="1" hangingPunct="1"/>
            <a:r>
              <a:rPr lang="en-US" altLang="en-US"/>
              <a:t>Profit(W) = Benefit(W) – Cost(W)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Maximum cost and benefit</a:t>
            </a:r>
          </a:p>
          <a:p>
            <a:pPr lvl="1" eaLnBrk="1" hangingPunct="1"/>
            <a:r>
              <a:rPr lang="en-US" altLang="en-US"/>
              <a:t>C = Cost(V) </a:t>
            </a:r>
          </a:p>
          <a:p>
            <a:pPr lvl="1" eaLnBrk="1" hangingPunct="1"/>
            <a:r>
              <a:rPr lang="en-US" altLang="en-US"/>
              <a:t>B = Benefit(V)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191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Express Cap(S,T) in terms of B, C, Cost(T), Benefit(T), and Profit(T)</a:t>
            </a:r>
          </a:p>
        </p:txBody>
      </p:sp>
      <p:sp>
        <p:nvSpPr>
          <p:cNvPr id="21507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00" y="2214563"/>
            <a:ext cx="227013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1900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6371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06638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43213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986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36700" y="509905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57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39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60500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986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368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7663" y="2430463"/>
            <a:ext cx="1152525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346200" y="2468563"/>
            <a:ext cx="230188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652588" y="2430463"/>
            <a:ext cx="692150" cy="1228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846138" y="3889375"/>
            <a:ext cx="692150" cy="1228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652588" y="3929063"/>
            <a:ext cx="192087" cy="11509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730375" y="3929063"/>
            <a:ext cx="1190625" cy="11890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Freeform 24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269875" y="2719388"/>
            <a:ext cx="2689225" cy="2054225"/>
          </a:xfrm>
          <a:custGeom>
            <a:avLst/>
            <a:gdLst>
              <a:gd name="T0" fmla="*/ 0 w 1694"/>
              <a:gd name="T1" fmla="*/ 133350 h 1294"/>
              <a:gd name="T2" fmla="*/ 461963 w 1694"/>
              <a:gd name="T3" fmla="*/ 19050 h 1294"/>
              <a:gd name="T4" fmla="*/ 1076325 w 1694"/>
              <a:gd name="T5" fmla="*/ 249238 h 1294"/>
              <a:gd name="T6" fmla="*/ 1614487 w 1694"/>
              <a:gd name="T7" fmla="*/ 517525 h 1294"/>
              <a:gd name="T8" fmla="*/ 1844675 w 1694"/>
              <a:gd name="T9" fmla="*/ 863600 h 1294"/>
              <a:gd name="T10" fmla="*/ 1882775 w 1694"/>
              <a:gd name="T11" fmla="*/ 1516062 h 1294"/>
              <a:gd name="T12" fmla="*/ 2689225 w 1694"/>
              <a:gd name="T13" fmla="*/ 2054225 h 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94"/>
              <a:gd name="T22" fmla="*/ 0 h 1294"/>
              <a:gd name="T23" fmla="*/ 1694 w 1694"/>
              <a:gd name="T24" fmla="*/ 1294 h 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94" h="1294">
                <a:moveTo>
                  <a:pt x="0" y="84"/>
                </a:moveTo>
                <a:cubicBezTo>
                  <a:pt x="89" y="42"/>
                  <a:pt x="178" y="0"/>
                  <a:pt x="291" y="12"/>
                </a:cubicBezTo>
                <a:cubicBezTo>
                  <a:pt x="404" y="24"/>
                  <a:pt x="557" y="105"/>
                  <a:pt x="678" y="157"/>
                </a:cubicBezTo>
                <a:cubicBezTo>
                  <a:pt x="799" y="209"/>
                  <a:pt x="936" y="262"/>
                  <a:pt x="1017" y="326"/>
                </a:cubicBezTo>
                <a:cubicBezTo>
                  <a:pt x="1098" y="390"/>
                  <a:pt x="1134" y="439"/>
                  <a:pt x="1162" y="544"/>
                </a:cubicBezTo>
                <a:cubicBezTo>
                  <a:pt x="1190" y="649"/>
                  <a:pt x="1097" y="830"/>
                  <a:pt x="1186" y="955"/>
                </a:cubicBezTo>
                <a:cubicBezTo>
                  <a:pt x="1275" y="1080"/>
                  <a:pt x="1484" y="1187"/>
                  <a:pt x="1694" y="129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7" name="Text Box 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8200" y="5486400"/>
            <a:ext cx="7373938" cy="788988"/>
          </a:xfrm>
          <a:prstGeom prst="rect">
            <a:avLst/>
          </a:prstGeom>
          <a:solidFill>
            <a:srgbClr val="F5FC6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Cap(S,T) = Cost(T) + Ben(S) = Cost(T) + Ben(S) + Ben(T) – Ben(T)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                = B + Cost(T) – Ben(T) = B – Profit(T)</a:t>
            </a:r>
          </a:p>
        </p:txBody>
      </p:sp>
    </p:spTree>
    <p:extLst>
      <p:ext uri="{BB962C8B-B14F-4D97-AF65-F5344CB8AC3E}">
        <p14:creationId xmlns:p14="http://schemas.microsoft.com/office/powerpoint/2010/main" val="3112700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NP-Completeness</a:t>
            </a:r>
            <a:endParaRPr lang="en-US" altLang="en-US" dirty="0"/>
          </a:p>
        </p:txBody>
      </p:sp>
      <p:pic>
        <p:nvPicPr>
          <p:cNvPr id="3074" name="Picture 2" descr="http://news.utoronto.ca/sites/default/files/Cook-NSERC-13-2-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0" y="165515"/>
            <a:ext cx="2755095" cy="18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ecs.berkeley.edu/Faculty/Photos/Homepages/kar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10" y="131083"/>
            <a:ext cx="14287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as.inf.ethz.ch/discml/edmon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9" y="4339740"/>
            <a:ext cx="1783533" cy="199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5/50/LeonidLevin2010.jpg/220px-LeonidLevin20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38" y="4339740"/>
            <a:ext cx="1856973" cy="17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62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31419" y="544990"/>
            <a:ext cx="8348450" cy="1897375"/>
          </a:xfrm>
        </p:spPr>
        <p:txBody>
          <a:bodyPr/>
          <a:lstStyle/>
          <a:p>
            <a:pPr eaLnBrk="1" hangingPunct="1"/>
            <a:r>
              <a:rPr lang="en-US" dirty="0"/>
              <a:t>NP Completeness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9874" name="Picture 2" descr="http://inf421.files.wordpress.com/2011/10/gj1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353105"/>
            <a:ext cx="4559205" cy="274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4" descr="http://inf421.files.wordpress.com/2011/10/gj3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56" y="3387365"/>
            <a:ext cx="3841844" cy="26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96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Algorithms vs. Lower bounds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Algorithmic Theory</a:t>
            </a:r>
          </a:p>
          <a:p>
            <a:pPr lvl="1" eaLnBrk="1" hangingPunct="1"/>
            <a:r>
              <a:rPr lang="en-US"/>
              <a:t>What we can compute</a:t>
            </a:r>
          </a:p>
          <a:p>
            <a:pPr lvl="2" eaLnBrk="1" hangingPunct="1"/>
            <a:r>
              <a:rPr lang="en-US"/>
              <a:t>I can solve problem X with resources R</a:t>
            </a:r>
          </a:p>
          <a:p>
            <a:pPr lvl="1" eaLnBrk="1" hangingPunct="1"/>
            <a:r>
              <a:rPr lang="en-US"/>
              <a:t>Proofs are almost always to give an algorithm that meets the resource bounds</a:t>
            </a:r>
          </a:p>
          <a:p>
            <a:pPr eaLnBrk="1" hangingPunct="1"/>
            <a:r>
              <a:rPr lang="en-US"/>
              <a:t>Lower bounds</a:t>
            </a:r>
          </a:p>
          <a:p>
            <a:pPr lvl="1" eaLnBrk="1" hangingPunct="1"/>
            <a:r>
              <a:rPr lang="en-US"/>
              <a:t>How do we show that something can’t be done?</a:t>
            </a:r>
          </a:p>
        </p:txBody>
      </p:sp>
    </p:spTree>
    <p:extLst>
      <p:ext uri="{BB962C8B-B14F-4D97-AF65-F5344CB8AC3E}">
        <p14:creationId xmlns:p14="http://schemas.microsoft.com/office/powerpoint/2010/main" val="927721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Theory of NP Completeness</a:t>
            </a:r>
          </a:p>
        </p:txBody>
      </p:sp>
      <p:sp>
        <p:nvSpPr>
          <p:cNvPr id="53251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42050" y="1379538"/>
            <a:ext cx="2655888" cy="8350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Most significant mathematical theory associated with computing</a:t>
            </a:r>
          </a:p>
        </p:txBody>
      </p:sp>
    </p:spTree>
    <p:extLst>
      <p:ext uri="{BB962C8B-B14F-4D97-AF65-F5344CB8AC3E}">
        <p14:creationId xmlns:p14="http://schemas.microsoft.com/office/powerpoint/2010/main" val="1456836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Universe</a:t>
            </a:r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5163" y="2428875"/>
            <a:ext cx="2808287" cy="30353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427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0188" y="4249738"/>
            <a:ext cx="1214437" cy="106362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9963" y="2962275"/>
            <a:ext cx="2200275" cy="8350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4278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9375" y="3111500"/>
            <a:ext cx="1744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NP-Complete</a:t>
            </a:r>
          </a:p>
        </p:txBody>
      </p:sp>
      <p:sp>
        <p:nvSpPr>
          <p:cNvPr id="5427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8788" y="4933950"/>
            <a:ext cx="75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P</a:t>
            </a:r>
          </a:p>
        </p:txBody>
      </p:sp>
      <p:sp>
        <p:nvSpPr>
          <p:cNvPr id="5428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76850" y="3808413"/>
            <a:ext cx="129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val="560881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Polynomial Time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P: Class of problems that can be solved in polynomial time</a:t>
            </a:r>
          </a:p>
          <a:p>
            <a:pPr lvl="1" eaLnBrk="1" hangingPunct="1"/>
            <a:r>
              <a:rPr lang="en-US"/>
              <a:t>Corresponds with problems that can be solved efficiently in practice</a:t>
            </a:r>
          </a:p>
          <a:p>
            <a:pPr lvl="1" eaLnBrk="1" hangingPunct="1"/>
            <a:r>
              <a:rPr lang="en-US"/>
              <a:t>Right class to work with “theoretically”</a:t>
            </a:r>
          </a:p>
        </p:txBody>
      </p:sp>
    </p:spTree>
    <p:extLst>
      <p:ext uri="{BB962C8B-B14F-4D97-AF65-F5344CB8AC3E}">
        <p14:creationId xmlns:p14="http://schemas.microsoft.com/office/powerpoint/2010/main" val="2899454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Decision Problems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Theory developed in terms of yes/no problems</a:t>
            </a:r>
          </a:p>
          <a:p>
            <a:pPr lvl="1" eaLnBrk="1" hangingPunct="1"/>
            <a:r>
              <a:rPr lang="en-US" dirty="0"/>
              <a:t>Independent set</a:t>
            </a:r>
          </a:p>
          <a:p>
            <a:pPr lvl="2" eaLnBrk="1" hangingPunct="1"/>
            <a:r>
              <a:rPr lang="en-US" dirty="0"/>
              <a:t>Given a graph G and an integer K, does G have an independent set of size at least K</a:t>
            </a:r>
          </a:p>
          <a:p>
            <a:pPr lvl="1" eaLnBrk="1" hangingPunct="1"/>
            <a:r>
              <a:rPr lang="en-US" dirty="0"/>
              <a:t>Network Flow</a:t>
            </a:r>
          </a:p>
          <a:p>
            <a:pPr lvl="2" eaLnBrk="1" hangingPunct="1"/>
            <a:r>
              <a:rPr lang="en-US" dirty="0"/>
              <a:t>Given a graph G with edge capacities, a source vertex s, and sink vertex t, and an integer K, does the graph have flow function with value at least K</a:t>
            </a:r>
          </a:p>
        </p:txBody>
      </p:sp>
    </p:spTree>
    <p:extLst>
      <p:ext uri="{BB962C8B-B14F-4D97-AF65-F5344CB8AC3E}">
        <p14:creationId xmlns:p14="http://schemas.microsoft.com/office/powerpoint/2010/main" val="401670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 Reduction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Reduce Problem A to Problem B</a:t>
            </a:r>
          </a:p>
          <a:p>
            <a:pPr lvl="1" eaLnBrk="1" hangingPunct="1"/>
            <a:r>
              <a:rPr lang="en-US" altLang="en-US" sz="2400" smtClean="0"/>
              <a:t>Convert an instance of Problem A to an instance of Problem B</a:t>
            </a:r>
          </a:p>
          <a:p>
            <a:pPr lvl="1" eaLnBrk="1" hangingPunct="1"/>
            <a:r>
              <a:rPr lang="en-US" altLang="en-US" sz="2400" smtClean="0"/>
              <a:t>Use a solution of Problem B to get a solution to Problem A</a:t>
            </a:r>
          </a:p>
          <a:p>
            <a:pPr eaLnBrk="1" hangingPunct="1"/>
            <a:r>
              <a:rPr lang="en-US" altLang="en-US" sz="2800" smtClean="0"/>
              <a:t>Practical</a:t>
            </a:r>
          </a:p>
          <a:p>
            <a:pPr lvl="1" eaLnBrk="1" hangingPunct="1"/>
            <a:r>
              <a:rPr lang="en-US" altLang="en-US" sz="2400" smtClean="0"/>
              <a:t>Use a program for Problem B to solve Problem A</a:t>
            </a:r>
          </a:p>
          <a:p>
            <a:pPr eaLnBrk="1" hangingPunct="1"/>
            <a:r>
              <a:rPr lang="en-US" altLang="en-US" sz="2800" smtClean="0"/>
              <a:t>Theoretical</a:t>
            </a:r>
          </a:p>
          <a:p>
            <a:pPr lvl="1" eaLnBrk="1" hangingPunct="1"/>
            <a:r>
              <a:rPr lang="en-US" altLang="en-US" sz="2400" smtClean="0"/>
              <a:t>Show that Problem B is at least as hard as Problem A</a:t>
            </a:r>
          </a:p>
        </p:txBody>
      </p:sp>
    </p:spTree>
    <p:extLst>
      <p:ext uri="{BB962C8B-B14F-4D97-AF65-F5344CB8AC3E}">
        <p14:creationId xmlns:p14="http://schemas.microsoft.com/office/powerpoint/2010/main" val="4631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P</a:t>
            </a:r>
          </a:p>
        </p:txBody>
      </p:sp>
      <p:graphicFrame>
        <p:nvGraphicFramePr>
          <p:cNvPr id="271449" name="Group 89"/>
          <p:cNvGraphicFramePr>
            <a:graphicFrameLocks noGrp="1"/>
          </p:cNvGraphicFramePr>
          <p:nvPr/>
        </p:nvGraphicFramePr>
        <p:xfrm>
          <a:off x="762000" y="2819400"/>
          <a:ext cx="8142287" cy="35820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76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Problem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Description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Algorithm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MULTIPLE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Is x a multiple of y?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Grade school division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51, 17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51, 16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RELPRIME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Are x and y relatively prime?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Euclid’s algorithm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34, 39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34, 51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PRIMES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 x prime?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Agrawal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Kayal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Saxena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(2002)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EDIT-DISTANCE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 the edit distance between x and y less than 5?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Dynamic programming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niether neither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acgggt ttttta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LSOLVE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 there a vector x that satisfies Ax = b?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Gaussian  elimination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92" charset="0"/>
                        <a:ea typeface="ＭＳ Ｐゴシック" pitchFamily="92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7393" name="Object 84"/>
          <p:cNvGraphicFramePr>
            <a:graphicFrameLocks noChangeAspect="1"/>
          </p:cNvGraphicFramePr>
          <p:nvPr/>
        </p:nvGraphicFramePr>
        <p:xfrm>
          <a:off x="6781800" y="5715000"/>
          <a:ext cx="8905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1790700" imgH="990600" progId="Equation.3">
                  <p:embed/>
                </p:oleObj>
              </mc:Choice>
              <mc:Fallback>
                <p:oleObj name="Equation" r:id="rId4" imgW="1790700" imgH="990600" progId="Equation.3">
                  <p:embed/>
                  <p:pic>
                    <p:nvPicPr>
                      <p:cNvPr id="57393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715000"/>
                        <a:ext cx="89058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4" name="Object 85"/>
          <p:cNvGraphicFramePr>
            <a:graphicFrameLocks noChangeAspect="1"/>
          </p:cNvGraphicFramePr>
          <p:nvPr/>
        </p:nvGraphicFramePr>
        <p:xfrm>
          <a:off x="7924800" y="5715000"/>
          <a:ext cx="7381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1485900" imgH="990600" progId="Equation.3">
                  <p:embed/>
                </p:oleObj>
              </mc:Choice>
              <mc:Fallback>
                <p:oleObj name="Equation" r:id="rId6" imgW="1485900" imgH="990600" progId="Equation.3">
                  <p:embed/>
                  <p:pic>
                    <p:nvPicPr>
                      <p:cNvPr id="57394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715000"/>
                        <a:ext cx="73818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1371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Decision problems for which there is a polynomial time algorithm</a:t>
            </a:r>
          </a:p>
        </p:txBody>
      </p:sp>
    </p:spTree>
    <p:extLst>
      <p:ext uri="{BB962C8B-B14F-4D97-AF65-F5344CB8AC3E}">
        <p14:creationId xmlns:p14="http://schemas.microsoft.com/office/powerpoint/2010/main" val="3980405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What is NP?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Problems solvable in non-deterministic polynomial time . . .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Problems where “yes” instances have polynomial time checkable certificates</a:t>
            </a:r>
          </a:p>
        </p:txBody>
      </p:sp>
    </p:spTree>
    <p:extLst>
      <p:ext uri="{BB962C8B-B14F-4D97-AF65-F5344CB8AC3E}">
        <p14:creationId xmlns:p14="http://schemas.microsoft.com/office/powerpoint/2010/main" val="3889329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Certificate examples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Independent set of size K</a:t>
            </a:r>
          </a:p>
          <a:p>
            <a:pPr lvl="1" eaLnBrk="1" hangingPunct="1"/>
            <a:r>
              <a:rPr lang="en-US"/>
              <a:t>The Independent Set</a:t>
            </a:r>
          </a:p>
          <a:p>
            <a:pPr eaLnBrk="1" hangingPunct="1"/>
            <a:r>
              <a:rPr lang="en-US"/>
              <a:t>Satifisfiable formula</a:t>
            </a:r>
          </a:p>
          <a:p>
            <a:pPr lvl="1" eaLnBrk="1" hangingPunct="1"/>
            <a:r>
              <a:rPr lang="en-US"/>
              <a:t>Truth assignment to the variables</a:t>
            </a:r>
          </a:p>
          <a:p>
            <a:pPr eaLnBrk="1" hangingPunct="1"/>
            <a:r>
              <a:rPr lang="en-US"/>
              <a:t>Hamiltonian Circuit Problem</a:t>
            </a:r>
          </a:p>
          <a:p>
            <a:pPr lvl="1" eaLnBrk="1" hangingPunct="1"/>
            <a:r>
              <a:rPr lang="en-US"/>
              <a:t>A cycle including all of the vertices</a:t>
            </a:r>
          </a:p>
          <a:p>
            <a:pPr eaLnBrk="1" hangingPunct="1"/>
            <a:r>
              <a:rPr lang="en-US"/>
              <a:t>K-coloring a graph</a:t>
            </a:r>
          </a:p>
          <a:p>
            <a:pPr lvl="1" eaLnBrk="1" hangingPunct="1"/>
            <a:r>
              <a:rPr lang="en-US"/>
              <a:t>Assignment of colors to the vertices</a:t>
            </a:r>
          </a:p>
        </p:txBody>
      </p:sp>
    </p:spTree>
    <p:extLst>
      <p:ext uri="{BB962C8B-B14F-4D97-AF65-F5344CB8AC3E}">
        <p14:creationId xmlns:p14="http://schemas.microsoft.com/office/powerpoint/2010/main" val="970755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Certifiers and Certificates:  </a:t>
            </a:r>
            <a:br>
              <a:rPr lang="en-US" sz="3600" dirty="0"/>
            </a:br>
            <a:r>
              <a:rPr lang="en-US" sz="3600" dirty="0"/>
              <a:t>3-Satisfiability</a:t>
            </a:r>
          </a:p>
        </p:txBody>
      </p:sp>
      <p:graphicFrame>
        <p:nvGraphicFramePr>
          <p:cNvPr id="60421" name="Object 4"/>
          <p:cNvGraphicFramePr>
            <a:graphicFrameLocks noChangeAspect="1"/>
          </p:cNvGraphicFramePr>
          <p:nvPr/>
        </p:nvGraphicFramePr>
        <p:xfrm>
          <a:off x="1295400" y="4343400"/>
          <a:ext cx="71786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7010400" imgH="355600" progId="Equation.3">
                  <p:embed/>
                </p:oleObj>
              </mc:Choice>
              <mc:Fallback>
                <p:oleObj name="Equation" r:id="rId4" imgW="7010400" imgH="355600" progId="Equation.3">
                  <p:embed/>
                  <p:pic>
                    <p:nvPicPr>
                      <p:cNvPr id="604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137" t="-25714" r="-3137" b="-25714"/>
                      <a:stretch>
                        <a:fillRect/>
                      </a:stretch>
                    </p:blipFill>
                    <p:spPr bwMode="auto">
                      <a:xfrm>
                        <a:off x="1295400" y="4343400"/>
                        <a:ext cx="7178675" cy="522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3352800" y="5715000"/>
          <a:ext cx="27987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6" imgW="2540000" imgH="266700" progId="Equation.3">
                  <p:embed/>
                </p:oleObj>
              </mc:Choice>
              <mc:Fallback>
                <p:oleObj name="Equation" r:id="rId6" imgW="2540000" imgH="266700" progId="Equation.3">
                  <p:embed/>
                  <p:pic>
                    <p:nvPicPr>
                      <p:cNvPr id="604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7201" t="-34285" r="-7201" b="-34285"/>
                      <a:stretch>
                        <a:fillRect/>
                      </a:stretch>
                    </p:blipFill>
                    <p:spPr bwMode="auto">
                      <a:xfrm>
                        <a:off x="3352800" y="5715000"/>
                        <a:ext cx="2798763" cy="436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04800" y="3851275"/>
            <a:ext cx="122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instance s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81000" y="5169932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certificate 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676400"/>
            <a:ext cx="71481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SAT:  Does a given CNF formula have a satisfying formula</a:t>
            </a:r>
          </a:p>
          <a:p>
            <a:endParaRPr lang="en-US" dirty="0"/>
          </a:p>
          <a:p>
            <a:r>
              <a:rPr lang="en-US" dirty="0"/>
              <a:t>Certificate:  An assignment of truth values to the n </a:t>
            </a:r>
            <a:r>
              <a:rPr lang="en-US" dirty="0" err="1"/>
              <a:t>boolean</a:t>
            </a:r>
            <a:r>
              <a:rPr lang="en-US" dirty="0"/>
              <a:t> variables</a:t>
            </a:r>
          </a:p>
          <a:p>
            <a:endParaRPr lang="en-US" dirty="0"/>
          </a:p>
          <a:p>
            <a:r>
              <a:rPr lang="en-US" dirty="0"/>
              <a:t>Certifier: Check that each clause has at least one true literal,</a:t>
            </a:r>
          </a:p>
        </p:txBody>
      </p:sp>
    </p:spTree>
    <p:extLst>
      <p:ext uri="{BB962C8B-B14F-4D97-AF65-F5344CB8AC3E}">
        <p14:creationId xmlns:p14="http://schemas.microsoft.com/office/powerpoint/2010/main" val="3535782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Certifiers and Certificates:  Hamiltonian Cycle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5334000"/>
          </a:xfrm>
        </p:spPr>
        <p:txBody>
          <a:bodyPr/>
          <a:lstStyle/>
          <a:p>
            <a:pPr marL="0" inden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/>
              <a:t>HAM-CYCLE.  </a:t>
            </a:r>
            <a:r>
              <a:rPr lang="en-US" sz="1800" dirty="0">
                <a:solidFill>
                  <a:schemeClr val="tx1"/>
                </a:solidFill>
              </a:rPr>
              <a:t>Given an undirected graph G = (V, E), does there exist a simple cycle C that visits every node?</a:t>
            </a:r>
          </a:p>
          <a:p>
            <a:pPr marL="0" indent="0">
              <a:lnSpc>
                <a:spcPct val="100000"/>
              </a:lnSpc>
              <a:buClrTx/>
              <a:buSzTx/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/>
              <a:t>Certificate.  </a:t>
            </a:r>
            <a:r>
              <a:rPr lang="en-US" sz="1800" dirty="0">
                <a:solidFill>
                  <a:schemeClr val="tx1"/>
                </a:solidFill>
              </a:rPr>
              <a:t>A permutation of the n nodes.</a:t>
            </a:r>
          </a:p>
          <a:p>
            <a:pPr marL="0" indent="0"/>
            <a:endParaRPr lang="en-US" sz="1800" dirty="0"/>
          </a:p>
          <a:p>
            <a:pPr marL="0" indent="0">
              <a:buNone/>
            </a:pPr>
            <a:r>
              <a:rPr lang="en-US" sz="1800" dirty="0"/>
              <a:t>Certifier.  </a:t>
            </a:r>
            <a:r>
              <a:rPr lang="en-US" sz="1800" dirty="0">
                <a:solidFill>
                  <a:schemeClr val="tx1"/>
                </a:solidFill>
              </a:rPr>
              <a:t>Check that the permutation contains each node in V exactly once, and that there is an edge between each pair of adjacent nodes in the permutation.</a:t>
            </a:r>
          </a:p>
          <a:p>
            <a:pPr marL="0" indent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1445" name="AutoShape 54"/>
          <p:cNvCxnSpPr>
            <a:cxnSpLocks noChangeShapeType="1"/>
            <a:stCxn id="61448" idx="7"/>
            <a:endCxn id="61447" idx="3"/>
          </p:cNvCxnSpPr>
          <p:nvPr/>
        </p:nvCxnSpPr>
        <p:spPr bwMode="auto">
          <a:xfrm flipV="1">
            <a:off x="3422650" y="5456238"/>
            <a:ext cx="85725" cy="204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46" name="Oval 55"/>
          <p:cNvSpPr>
            <a:spLocks noChangeAspect="1" noChangeArrowheads="1"/>
          </p:cNvSpPr>
          <p:nvPr/>
        </p:nvSpPr>
        <p:spPr bwMode="auto">
          <a:xfrm>
            <a:off x="3178175" y="5170488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47" name="Oval 56"/>
          <p:cNvSpPr>
            <a:spLocks noChangeAspect="1" noChangeArrowheads="1"/>
          </p:cNvSpPr>
          <p:nvPr/>
        </p:nvSpPr>
        <p:spPr bwMode="auto">
          <a:xfrm>
            <a:off x="3494088" y="5368925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48" name="Oval 57"/>
          <p:cNvSpPr>
            <a:spLocks noChangeAspect="1" noChangeArrowheads="1"/>
          </p:cNvSpPr>
          <p:nvPr/>
        </p:nvSpPr>
        <p:spPr bwMode="auto">
          <a:xfrm>
            <a:off x="3336925" y="5646738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49" name="Oval 58"/>
          <p:cNvSpPr>
            <a:spLocks noChangeAspect="1" noChangeArrowheads="1"/>
          </p:cNvSpPr>
          <p:nvPr/>
        </p:nvSpPr>
        <p:spPr bwMode="auto">
          <a:xfrm>
            <a:off x="2997200" y="5646738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50" name="Oval 59"/>
          <p:cNvSpPr>
            <a:spLocks noChangeAspect="1" noChangeArrowheads="1"/>
          </p:cNvSpPr>
          <p:nvPr/>
        </p:nvSpPr>
        <p:spPr bwMode="auto">
          <a:xfrm>
            <a:off x="2838450" y="5368925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451" name="AutoShape 60"/>
          <p:cNvCxnSpPr>
            <a:cxnSpLocks noChangeShapeType="1"/>
            <a:stCxn id="61446" idx="6"/>
            <a:endCxn id="61447" idx="1"/>
          </p:cNvCxnSpPr>
          <p:nvPr/>
        </p:nvCxnSpPr>
        <p:spPr bwMode="auto">
          <a:xfrm>
            <a:off x="3278188" y="5221288"/>
            <a:ext cx="230187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52" name="AutoShape 61"/>
          <p:cNvCxnSpPr>
            <a:cxnSpLocks noChangeShapeType="1"/>
            <a:stCxn id="61449" idx="6"/>
            <a:endCxn id="61448" idx="2"/>
          </p:cNvCxnSpPr>
          <p:nvPr/>
        </p:nvCxnSpPr>
        <p:spPr bwMode="auto">
          <a:xfrm>
            <a:off x="3098800" y="5697538"/>
            <a:ext cx="238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53" name="AutoShape 62"/>
          <p:cNvCxnSpPr>
            <a:cxnSpLocks noChangeShapeType="1"/>
            <a:stCxn id="61449" idx="1"/>
            <a:endCxn id="61450" idx="4"/>
          </p:cNvCxnSpPr>
          <p:nvPr/>
        </p:nvCxnSpPr>
        <p:spPr bwMode="auto">
          <a:xfrm flipH="1" flipV="1">
            <a:off x="2889250" y="5470525"/>
            <a:ext cx="122238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54" name="AutoShape 63"/>
          <p:cNvCxnSpPr>
            <a:cxnSpLocks noChangeShapeType="1"/>
            <a:stCxn id="61450" idx="7"/>
            <a:endCxn id="61446" idx="2"/>
          </p:cNvCxnSpPr>
          <p:nvPr/>
        </p:nvCxnSpPr>
        <p:spPr bwMode="auto">
          <a:xfrm flipV="1">
            <a:off x="2925763" y="5221288"/>
            <a:ext cx="252412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55" name="AutoShape 64"/>
          <p:cNvCxnSpPr>
            <a:cxnSpLocks noChangeShapeType="1"/>
            <a:stCxn id="61458" idx="7"/>
            <a:endCxn id="61457" idx="3"/>
          </p:cNvCxnSpPr>
          <p:nvPr/>
        </p:nvCxnSpPr>
        <p:spPr bwMode="auto">
          <a:xfrm flipV="1">
            <a:off x="3916363" y="5376863"/>
            <a:ext cx="603250" cy="936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56" name="Oval 65"/>
          <p:cNvSpPr>
            <a:spLocks noChangeAspect="1" noChangeArrowheads="1"/>
          </p:cNvSpPr>
          <p:nvPr/>
        </p:nvSpPr>
        <p:spPr bwMode="auto">
          <a:xfrm>
            <a:off x="3178175" y="4495800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57" name="Oval 66"/>
          <p:cNvSpPr>
            <a:spLocks noChangeAspect="1" noChangeArrowheads="1"/>
          </p:cNvSpPr>
          <p:nvPr/>
        </p:nvSpPr>
        <p:spPr bwMode="auto">
          <a:xfrm>
            <a:off x="4505325" y="5289550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58" name="Oval 67"/>
          <p:cNvSpPr>
            <a:spLocks noChangeAspect="1" noChangeArrowheads="1"/>
          </p:cNvSpPr>
          <p:nvPr/>
        </p:nvSpPr>
        <p:spPr bwMode="auto">
          <a:xfrm>
            <a:off x="3830638" y="6299200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59" name="Oval 68"/>
          <p:cNvSpPr>
            <a:spLocks noChangeAspect="1" noChangeArrowheads="1"/>
          </p:cNvSpPr>
          <p:nvPr/>
        </p:nvSpPr>
        <p:spPr bwMode="auto">
          <a:xfrm>
            <a:off x="2463800" y="6299200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60" name="Oval 69"/>
          <p:cNvSpPr>
            <a:spLocks noChangeAspect="1" noChangeArrowheads="1"/>
          </p:cNvSpPr>
          <p:nvPr/>
        </p:nvSpPr>
        <p:spPr bwMode="auto">
          <a:xfrm>
            <a:off x="1828800" y="5289550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461" name="AutoShape 70"/>
          <p:cNvCxnSpPr>
            <a:cxnSpLocks noChangeShapeType="1"/>
            <a:stCxn id="61456" idx="6"/>
            <a:endCxn id="61457" idx="1"/>
          </p:cNvCxnSpPr>
          <p:nvPr/>
        </p:nvCxnSpPr>
        <p:spPr bwMode="auto">
          <a:xfrm>
            <a:off x="3278188" y="4546600"/>
            <a:ext cx="1241425" cy="757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62" name="AutoShape 71"/>
          <p:cNvCxnSpPr>
            <a:cxnSpLocks noChangeShapeType="1"/>
            <a:stCxn id="61459" idx="6"/>
            <a:endCxn id="61458" idx="2"/>
          </p:cNvCxnSpPr>
          <p:nvPr/>
        </p:nvCxnSpPr>
        <p:spPr bwMode="auto">
          <a:xfrm>
            <a:off x="2563813" y="6350000"/>
            <a:ext cx="1266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63" name="AutoShape 72"/>
          <p:cNvCxnSpPr>
            <a:cxnSpLocks noChangeShapeType="1"/>
            <a:stCxn id="61459" idx="1"/>
            <a:endCxn id="61460" idx="4"/>
          </p:cNvCxnSpPr>
          <p:nvPr/>
        </p:nvCxnSpPr>
        <p:spPr bwMode="auto">
          <a:xfrm flipH="1" flipV="1">
            <a:off x="1879600" y="5391150"/>
            <a:ext cx="598488" cy="922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64" name="AutoShape 73"/>
          <p:cNvCxnSpPr>
            <a:cxnSpLocks noChangeShapeType="1"/>
            <a:stCxn id="61460" idx="7"/>
            <a:endCxn id="61456" idx="2"/>
          </p:cNvCxnSpPr>
          <p:nvPr/>
        </p:nvCxnSpPr>
        <p:spPr bwMode="auto">
          <a:xfrm flipV="1">
            <a:off x="1916113" y="4546600"/>
            <a:ext cx="1262062" cy="757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65" name="AutoShape 74"/>
          <p:cNvCxnSpPr>
            <a:cxnSpLocks noChangeShapeType="1"/>
            <a:stCxn id="61468" idx="0"/>
            <a:endCxn id="61467" idx="5"/>
          </p:cNvCxnSpPr>
          <p:nvPr/>
        </p:nvCxnSpPr>
        <p:spPr bwMode="auto">
          <a:xfrm flipH="1" flipV="1">
            <a:off x="3700463" y="5099050"/>
            <a:ext cx="180975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66" name="Oval 75"/>
          <p:cNvSpPr>
            <a:spLocks noChangeAspect="1" noChangeArrowheads="1"/>
          </p:cNvSpPr>
          <p:nvPr/>
        </p:nvSpPr>
        <p:spPr bwMode="auto">
          <a:xfrm>
            <a:off x="3178175" y="4892675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67" name="Oval 76"/>
          <p:cNvSpPr>
            <a:spLocks noChangeAspect="1" noChangeArrowheads="1"/>
          </p:cNvSpPr>
          <p:nvPr/>
        </p:nvSpPr>
        <p:spPr bwMode="auto">
          <a:xfrm>
            <a:off x="3613150" y="5011738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68" name="Oval 77"/>
          <p:cNvSpPr>
            <a:spLocks noChangeAspect="1" noChangeArrowheads="1"/>
          </p:cNvSpPr>
          <p:nvPr/>
        </p:nvSpPr>
        <p:spPr bwMode="auto">
          <a:xfrm>
            <a:off x="3830638" y="5289550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69" name="Oval 78"/>
          <p:cNvSpPr>
            <a:spLocks noChangeAspect="1" noChangeArrowheads="1"/>
          </p:cNvSpPr>
          <p:nvPr/>
        </p:nvSpPr>
        <p:spPr bwMode="auto">
          <a:xfrm>
            <a:off x="3851275" y="5646738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70" name="Oval 79"/>
          <p:cNvSpPr>
            <a:spLocks noChangeAspect="1" noChangeArrowheads="1"/>
          </p:cNvSpPr>
          <p:nvPr/>
        </p:nvSpPr>
        <p:spPr bwMode="auto">
          <a:xfrm>
            <a:off x="3552825" y="5924550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471" name="AutoShape 80"/>
          <p:cNvCxnSpPr>
            <a:cxnSpLocks noChangeShapeType="1"/>
            <a:stCxn id="61466" idx="6"/>
            <a:endCxn id="61467" idx="1"/>
          </p:cNvCxnSpPr>
          <p:nvPr/>
        </p:nvCxnSpPr>
        <p:spPr bwMode="auto">
          <a:xfrm>
            <a:off x="3278188" y="4943475"/>
            <a:ext cx="349250" cy="82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72" name="AutoShape 81"/>
          <p:cNvCxnSpPr>
            <a:cxnSpLocks noChangeShapeType="1"/>
            <a:stCxn id="61469" idx="0"/>
            <a:endCxn id="61468" idx="4"/>
          </p:cNvCxnSpPr>
          <p:nvPr/>
        </p:nvCxnSpPr>
        <p:spPr bwMode="auto">
          <a:xfrm flipH="1" flipV="1">
            <a:off x="3881438" y="5391150"/>
            <a:ext cx="20637" cy="255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73" name="AutoShape 82"/>
          <p:cNvCxnSpPr>
            <a:cxnSpLocks noChangeShapeType="1"/>
            <a:stCxn id="61469" idx="3"/>
            <a:endCxn id="61470" idx="6"/>
          </p:cNvCxnSpPr>
          <p:nvPr/>
        </p:nvCxnSpPr>
        <p:spPr bwMode="auto">
          <a:xfrm flipH="1">
            <a:off x="3652838" y="5734050"/>
            <a:ext cx="212725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74" name="Oval 83"/>
          <p:cNvSpPr>
            <a:spLocks noChangeAspect="1" noChangeArrowheads="1"/>
          </p:cNvSpPr>
          <p:nvPr/>
        </p:nvSpPr>
        <p:spPr bwMode="auto">
          <a:xfrm>
            <a:off x="2781300" y="5030788"/>
            <a:ext cx="100013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75" name="Oval 84"/>
          <p:cNvSpPr>
            <a:spLocks noChangeAspect="1" noChangeArrowheads="1"/>
          </p:cNvSpPr>
          <p:nvPr/>
        </p:nvSpPr>
        <p:spPr bwMode="auto">
          <a:xfrm>
            <a:off x="2503488" y="5289550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76" name="Oval 85"/>
          <p:cNvSpPr>
            <a:spLocks noChangeAspect="1" noChangeArrowheads="1"/>
          </p:cNvSpPr>
          <p:nvPr/>
        </p:nvSpPr>
        <p:spPr bwMode="auto">
          <a:xfrm>
            <a:off x="2582863" y="5646738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77" name="Oval 86"/>
          <p:cNvSpPr>
            <a:spLocks noChangeAspect="1" noChangeArrowheads="1"/>
          </p:cNvSpPr>
          <p:nvPr/>
        </p:nvSpPr>
        <p:spPr bwMode="auto">
          <a:xfrm>
            <a:off x="2820988" y="5943600"/>
            <a:ext cx="100012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78" name="Oval 87"/>
          <p:cNvSpPr>
            <a:spLocks noChangeAspect="1" noChangeArrowheads="1"/>
          </p:cNvSpPr>
          <p:nvPr/>
        </p:nvSpPr>
        <p:spPr bwMode="auto">
          <a:xfrm>
            <a:off x="3155950" y="6062663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479" name="AutoShape 88"/>
          <p:cNvCxnSpPr>
            <a:cxnSpLocks noChangeShapeType="1"/>
            <a:stCxn id="61466" idx="2"/>
            <a:endCxn id="61474" idx="7"/>
          </p:cNvCxnSpPr>
          <p:nvPr/>
        </p:nvCxnSpPr>
        <p:spPr bwMode="auto">
          <a:xfrm flipH="1">
            <a:off x="2867025" y="4943475"/>
            <a:ext cx="311150" cy="10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0" name="AutoShape 89"/>
          <p:cNvCxnSpPr>
            <a:cxnSpLocks noChangeShapeType="1"/>
            <a:stCxn id="61474" idx="3"/>
            <a:endCxn id="61475" idx="7"/>
          </p:cNvCxnSpPr>
          <p:nvPr/>
        </p:nvCxnSpPr>
        <p:spPr bwMode="auto">
          <a:xfrm flipH="1">
            <a:off x="2589213" y="5116513"/>
            <a:ext cx="20637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1" name="AutoShape 90"/>
          <p:cNvCxnSpPr>
            <a:cxnSpLocks noChangeShapeType="1"/>
            <a:stCxn id="61475" idx="4"/>
            <a:endCxn id="61476" idx="0"/>
          </p:cNvCxnSpPr>
          <p:nvPr/>
        </p:nvCxnSpPr>
        <p:spPr bwMode="auto">
          <a:xfrm>
            <a:off x="2554288" y="5391150"/>
            <a:ext cx="79375" cy="255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2" name="AutoShape 91"/>
          <p:cNvCxnSpPr>
            <a:cxnSpLocks noChangeShapeType="1"/>
            <a:stCxn id="61476" idx="5"/>
            <a:endCxn id="61477" idx="1"/>
          </p:cNvCxnSpPr>
          <p:nvPr/>
        </p:nvCxnSpPr>
        <p:spPr bwMode="auto">
          <a:xfrm>
            <a:off x="2668588" y="5734050"/>
            <a:ext cx="166687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3" name="AutoShape 92"/>
          <p:cNvCxnSpPr>
            <a:cxnSpLocks noChangeShapeType="1"/>
            <a:stCxn id="61477" idx="5"/>
            <a:endCxn id="61478" idx="2"/>
          </p:cNvCxnSpPr>
          <p:nvPr/>
        </p:nvCxnSpPr>
        <p:spPr bwMode="auto">
          <a:xfrm>
            <a:off x="2906713" y="6029325"/>
            <a:ext cx="249237" cy="84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4" name="AutoShape 93"/>
          <p:cNvCxnSpPr>
            <a:cxnSpLocks noChangeShapeType="1"/>
            <a:stCxn id="61478" idx="6"/>
            <a:endCxn id="61470" idx="3"/>
          </p:cNvCxnSpPr>
          <p:nvPr/>
        </p:nvCxnSpPr>
        <p:spPr bwMode="auto">
          <a:xfrm flipV="1">
            <a:off x="3257550" y="6011863"/>
            <a:ext cx="309563" cy="10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5" name="AutoShape 94"/>
          <p:cNvCxnSpPr>
            <a:cxnSpLocks noChangeShapeType="1"/>
            <a:stCxn id="61458" idx="1"/>
            <a:endCxn id="61470" idx="5"/>
          </p:cNvCxnSpPr>
          <p:nvPr/>
        </p:nvCxnSpPr>
        <p:spPr bwMode="auto">
          <a:xfrm flipH="1" flipV="1">
            <a:off x="3638550" y="6011863"/>
            <a:ext cx="206375" cy="301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6" name="AutoShape 95"/>
          <p:cNvCxnSpPr>
            <a:cxnSpLocks noChangeShapeType="1"/>
            <a:stCxn id="61477" idx="3"/>
            <a:endCxn id="61459" idx="7"/>
          </p:cNvCxnSpPr>
          <p:nvPr/>
        </p:nvCxnSpPr>
        <p:spPr bwMode="auto">
          <a:xfrm flipH="1">
            <a:off x="2549525" y="6029325"/>
            <a:ext cx="285750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7" name="AutoShape 96"/>
          <p:cNvCxnSpPr>
            <a:cxnSpLocks noChangeShapeType="1"/>
            <a:stCxn id="61475" idx="2"/>
            <a:endCxn id="61460" idx="6"/>
          </p:cNvCxnSpPr>
          <p:nvPr/>
        </p:nvCxnSpPr>
        <p:spPr bwMode="auto">
          <a:xfrm flipH="1">
            <a:off x="1930400" y="5340350"/>
            <a:ext cx="573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8" name="AutoShape 97"/>
          <p:cNvCxnSpPr>
            <a:cxnSpLocks noChangeShapeType="1"/>
            <a:stCxn id="61466" idx="0"/>
            <a:endCxn id="61456" idx="4"/>
          </p:cNvCxnSpPr>
          <p:nvPr/>
        </p:nvCxnSpPr>
        <p:spPr bwMode="auto">
          <a:xfrm flipV="1">
            <a:off x="3228975" y="4597400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9" name="AutoShape 98"/>
          <p:cNvCxnSpPr>
            <a:cxnSpLocks noChangeShapeType="1"/>
            <a:stCxn id="61468" idx="6"/>
            <a:endCxn id="61457" idx="2"/>
          </p:cNvCxnSpPr>
          <p:nvPr/>
        </p:nvCxnSpPr>
        <p:spPr bwMode="auto">
          <a:xfrm>
            <a:off x="3930650" y="5340350"/>
            <a:ext cx="574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0" name="AutoShape 99"/>
          <p:cNvCxnSpPr>
            <a:cxnSpLocks noChangeShapeType="1"/>
            <a:stCxn id="61448" idx="4"/>
            <a:endCxn id="61478" idx="7"/>
          </p:cNvCxnSpPr>
          <p:nvPr/>
        </p:nvCxnSpPr>
        <p:spPr bwMode="auto">
          <a:xfrm flipH="1">
            <a:off x="3243263" y="5748338"/>
            <a:ext cx="144462" cy="328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1" name="AutoShape 100"/>
          <p:cNvCxnSpPr>
            <a:cxnSpLocks noChangeShapeType="1"/>
            <a:stCxn id="61469" idx="2"/>
            <a:endCxn id="61447" idx="5"/>
          </p:cNvCxnSpPr>
          <p:nvPr/>
        </p:nvCxnSpPr>
        <p:spPr bwMode="auto">
          <a:xfrm flipH="1" flipV="1">
            <a:off x="3581400" y="5456238"/>
            <a:ext cx="269875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2" name="AutoShape 101"/>
          <p:cNvCxnSpPr>
            <a:cxnSpLocks noChangeShapeType="1"/>
            <a:stCxn id="61449" idx="2"/>
            <a:endCxn id="61476" idx="6"/>
          </p:cNvCxnSpPr>
          <p:nvPr/>
        </p:nvCxnSpPr>
        <p:spPr bwMode="auto">
          <a:xfrm flipH="1">
            <a:off x="2682875" y="5697538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3" name="AutoShape 102"/>
          <p:cNvCxnSpPr>
            <a:cxnSpLocks noChangeShapeType="1"/>
            <a:stCxn id="61450" idx="0"/>
            <a:endCxn id="61474" idx="4"/>
          </p:cNvCxnSpPr>
          <p:nvPr/>
        </p:nvCxnSpPr>
        <p:spPr bwMode="auto">
          <a:xfrm flipH="1" flipV="1">
            <a:off x="2832100" y="5130800"/>
            <a:ext cx="57150" cy="23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4" name="AutoShape 103"/>
          <p:cNvCxnSpPr>
            <a:cxnSpLocks noChangeShapeType="1"/>
            <a:stCxn id="61467" idx="3"/>
            <a:endCxn id="61446" idx="7"/>
          </p:cNvCxnSpPr>
          <p:nvPr/>
        </p:nvCxnSpPr>
        <p:spPr bwMode="auto">
          <a:xfrm flipH="1">
            <a:off x="3263900" y="5099050"/>
            <a:ext cx="363538" cy="8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5" name="AutoShape 127"/>
          <p:cNvCxnSpPr>
            <a:cxnSpLocks noChangeShapeType="1"/>
            <a:stCxn id="61498" idx="7"/>
            <a:endCxn id="61497" idx="3"/>
          </p:cNvCxnSpPr>
          <p:nvPr/>
        </p:nvCxnSpPr>
        <p:spPr bwMode="auto">
          <a:xfrm flipV="1">
            <a:off x="6742113" y="5440363"/>
            <a:ext cx="8572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96" name="Oval 128"/>
          <p:cNvSpPr>
            <a:spLocks noChangeAspect="1" noChangeArrowheads="1"/>
          </p:cNvSpPr>
          <p:nvPr/>
        </p:nvSpPr>
        <p:spPr bwMode="auto">
          <a:xfrm>
            <a:off x="6496050" y="5156200"/>
            <a:ext cx="101600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97" name="Oval 129"/>
          <p:cNvSpPr>
            <a:spLocks noChangeAspect="1" noChangeArrowheads="1"/>
          </p:cNvSpPr>
          <p:nvPr/>
        </p:nvSpPr>
        <p:spPr bwMode="auto">
          <a:xfrm>
            <a:off x="6813550" y="5354638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98" name="Oval 130"/>
          <p:cNvSpPr>
            <a:spLocks noChangeAspect="1" noChangeArrowheads="1"/>
          </p:cNvSpPr>
          <p:nvPr/>
        </p:nvSpPr>
        <p:spPr bwMode="auto">
          <a:xfrm>
            <a:off x="6654800" y="5632450"/>
            <a:ext cx="101600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99" name="Oval 131"/>
          <p:cNvSpPr>
            <a:spLocks noChangeAspect="1" noChangeArrowheads="1"/>
          </p:cNvSpPr>
          <p:nvPr/>
        </p:nvSpPr>
        <p:spPr bwMode="auto">
          <a:xfrm>
            <a:off x="6316663" y="5632450"/>
            <a:ext cx="100012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00" name="Oval 132"/>
          <p:cNvSpPr>
            <a:spLocks noChangeAspect="1" noChangeArrowheads="1"/>
          </p:cNvSpPr>
          <p:nvPr/>
        </p:nvSpPr>
        <p:spPr bwMode="auto">
          <a:xfrm>
            <a:off x="6157913" y="5354638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501" name="AutoShape 133"/>
          <p:cNvCxnSpPr>
            <a:cxnSpLocks noChangeShapeType="1"/>
            <a:stCxn id="61496" idx="6"/>
            <a:endCxn id="61497" idx="1"/>
          </p:cNvCxnSpPr>
          <p:nvPr/>
        </p:nvCxnSpPr>
        <p:spPr bwMode="auto">
          <a:xfrm>
            <a:off x="6597650" y="5207000"/>
            <a:ext cx="230188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02" name="AutoShape 134"/>
          <p:cNvCxnSpPr>
            <a:cxnSpLocks noChangeShapeType="1"/>
            <a:stCxn id="61499" idx="6"/>
            <a:endCxn id="61498" idx="2"/>
          </p:cNvCxnSpPr>
          <p:nvPr/>
        </p:nvCxnSpPr>
        <p:spPr bwMode="auto">
          <a:xfrm>
            <a:off x="6416675" y="5683250"/>
            <a:ext cx="238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03" name="AutoShape 135"/>
          <p:cNvCxnSpPr>
            <a:cxnSpLocks noChangeShapeType="1"/>
            <a:stCxn id="61499" idx="1"/>
            <a:endCxn id="61500" idx="4"/>
          </p:cNvCxnSpPr>
          <p:nvPr/>
        </p:nvCxnSpPr>
        <p:spPr bwMode="auto">
          <a:xfrm flipH="1" flipV="1">
            <a:off x="6208713" y="5454650"/>
            <a:ext cx="122237" cy="192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04" name="AutoShape 136"/>
          <p:cNvCxnSpPr>
            <a:cxnSpLocks noChangeShapeType="1"/>
            <a:stCxn id="61500" idx="7"/>
            <a:endCxn id="61496" idx="2"/>
          </p:cNvCxnSpPr>
          <p:nvPr/>
        </p:nvCxnSpPr>
        <p:spPr bwMode="auto">
          <a:xfrm flipV="1">
            <a:off x="6245225" y="5207000"/>
            <a:ext cx="250825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05" name="AutoShape 137"/>
          <p:cNvCxnSpPr>
            <a:cxnSpLocks noChangeShapeType="1"/>
            <a:stCxn id="61508" idx="7"/>
            <a:endCxn id="61507" idx="3"/>
          </p:cNvCxnSpPr>
          <p:nvPr/>
        </p:nvCxnSpPr>
        <p:spPr bwMode="auto">
          <a:xfrm flipV="1">
            <a:off x="7235825" y="5360988"/>
            <a:ext cx="601663" cy="938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506" name="Oval 138"/>
          <p:cNvSpPr>
            <a:spLocks noChangeAspect="1" noChangeArrowheads="1"/>
          </p:cNvSpPr>
          <p:nvPr/>
        </p:nvSpPr>
        <p:spPr bwMode="auto">
          <a:xfrm>
            <a:off x="6496050" y="4481513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07" name="Oval 139"/>
          <p:cNvSpPr>
            <a:spLocks noChangeAspect="1" noChangeArrowheads="1"/>
          </p:cNvSpPr>
          <p:nvPr/>
        </p:nvSpPr>
        <p:spPr bwMode="auto">
          <a:xfrm>
            <a:off x="7823200" y="5275263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08" name="Oval 140"/>
          <p:cNvSpPr>
            <a:spLocks noChangeAspect="1" noChangeArrowheads="1"/>
          </p:cNvSpPr>
          <p:nvPr/>
        </p:nvSpPr>
        <p:spPr bwMode="auto">
          <a:xfrm>
            <a:off x="7150100" y="6284913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09" name="Oval 141"/>
          <p:cNvSpPr>
            <a:spLocks noChangeAspect="1" noChangeArrowheads="1"/>
          </p:cNvSpPr>
          <p:nvPr/>
        </p:nvSpPr>
        <p:spPr bwMode="auto">
          <a:xfrm>
            <a:off x="5783263" y="6284913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10" name="Oval 142"/>
          <p:cNvSpPr>
            <a:spLocks noChangeAspect="1" noChangeArrowheads="1"/>
          </p:cNvSpPr>
          <p:nvPr/>
        </p:nvSpPr>
        <p:spPr bwMode="auto">
          <a:xfrm>
            <a:off x="5148263" y="5275263"/>
            <a:ext cx="100012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511" name="AutoShape 143"/>
          <p:cNvCxnSpPr>
            <a:cxnSpLocks noChangeShapeType="1"/>
            <a:stCxn id="61506" idx="6"/>
            <a:endCxn id="61507" idx="1"/>
          </p:cNvCxnSpPr>
          <p:nvPr/>
        </p:nvCxnSpPr>
        <p:spPr bwMode="auto">
          <a:xfrm>
            <a:off x="6597650" y="4532313"/>
            <a:ext cx="1239838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12" name="AutoShape 144"/>
          <p:cNvCxnSpPr>
            <a:cxnSpLocks noChangeShapeType="1"/>
            <a:stCxn id="61509" idx="6"/>
            <a:endCxn id="61508" idx="2"/>
          </p:cNvCxnSpPr>
          <p:nvPr/>
        </p:nvCxnSpPr>
        <p:spPr bwMode="auto">
          <a:xfrm>
            <a:off x="5883275" y="6335713"/>
            <a:ext cx="1266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13" name="AutoShape 145"/>
          <p:cNvCxnSpPr>
            <a:cxnSpLocks noChangeShapeType="1"/>
            <a:stCxn id="61509" idx="1"/>
            <a:endCxn id="61510" idx="4"/>
          </p:cNvCxnSpPr>
          <p:nvPr/>
        </p:nvCxnSpPr>
        <p:spPr bwMode="auto">
          <a:xfrm flipH="1" flipV="1">
            <a:off x="5199063" y="5375275"/>
            <a:ext cx="598487" cy="923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14" name="AutoShape 146"/>
          <p:cNvCxnSpPr>
            <a:cxnSpLocks noChangeShapeType="1"/>
            <a:stCxn id="61510" idx="7"/>
            <a:endCxn id="61506" idx="2"/>
          </p:cNvCxnSpPr>
          <p:nvPr/>
        </p:nvCxnSpPr>
        <p:spPr bwMode="auto">
          <a:xfrm flipV="1">
            <a:off x="5233988" y="4532313"/>
            <a:ext cx="1262062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15" name="AutoShape 147"/>
          <p:cNvCxnSpPr>
            <a:cxnSpLocks noChangeShapeType="1"/>
            <a:stCxn id="61518" idx="0"/>
            <a:endCxn id="61517" idx="5"/>
          </p:cNvCxnSpPr>
          <p:nvPr/>
        </p:nvCxnSpPr>
        <p:spPr bwMode="auto">
          <a:xfrm flipH="1" flipV="1">
            <a:off x="7019925" y="5083175"/>
            <a:ext cx="180975" cy="192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516" name="Oval 148"/>
          <p:cNvSpPr>
            <a:spLocks noChangeAspect="1" noChangeArrowheads="1"/>
          </p:cNvSpPr>
          <p:nvPr/>
        </p:nvSpPr>
        <p:spPr bwMode="auto">
          <a:xfrm>
            <a:off x="6496050" y="4878388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17" name="Oval 149"/>
          <p:cNvSpPr>
            <a:spLocks noChangeAspect="1" noChangeArrowheads="1"/>
          </p:cNvSpPr>
          <p:nvPr/>
        </p:nvSpPr>
        <p:spPr bwMode="auto">
          <a:xfrm>
            <a:off x="6932613" y="4997450"/>
            <a:ext cx="101600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18" name="Oval 150"/>
          <p:cNvSpPr>
            <a:spLocks noChangeAspect="1" noChangeArrowheads="1"/>
          </p:cNvSpPr>
          <p:nvPr/>
        </p:nvSpPr>
        <p:spPr bwMode="auto">
          <a:xfrm>
            <a:off x="7150100" y="5275263"/>
            <a:ext cx="100013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19" name="Oval 151"/>
          <p:cNvSpPr>
            <a:spLocks noChangeAspect="1" noChangeArrowheads="1"/>
          </p:cNvSpPr>
          <p:nvPr/>
        </p:nvSpPr>
        <p:spPr bwMode="auto">
          <a:xfrm>
            <a:off x="7170738" y="5632450"/>
            <a:ext cx="101600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20" name="Oval 152"/>
          <p:cNvSpPr>
            <a:spLocks noChangeAspect="1" noChangeArrowheads="1"/>
          </p:cNvSpPr>
          <p:nvPr/>
        </p:nvSpPr>
        <p:spPr bwMode="auto">
          <a:xfrm>
            <a:off x="6872288" y="5910263"/>
            <a:ext cx="100012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521" name="AutoShape 153"/>
          <p:cNvCxnSpPr>
            <a:cxnSpLocks noChangeShapeType="1"/>
            <a:stCxn id="61516" idx="6"/>
            <a:endCxn id="61517" idx="1"/>
          </p:cNvCxnSpPr>
          <p:nvPr/>
        </p:nvCxnSpPr>
        <p:spPr bwMode="auto">
          <a:xfrm>
            <a:off x="6597650" y="4929188"/>
            <a:ext cx="349250" cy="82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22" name="AutoShape 154"/>
          <p:cNvCxnSpPr>
            <a:cxnSpLocks noChangeShapeType="1"/>
            <a:stCxn id="61519" idx="0"/>
            <a:endCxn id="61518" idx="4"/>
          </p:cNvCxnSpPr>
          <p:nvPr/>
        </p:nvCxnSpPr>
        <p:spPr bwMode="auto">
          <a:xfrm flipH="1" flipV="1">
            <a:off x="7200900" y="5375275"/>
            <a:ext cx="20638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23" name="AutoShape 155"/>
          <p:cNvCxnSpPr>
            <a:cxnSpLocks noChangeShapeType="1"/>
            <a:stCxn id="61519" idx="3"/>
            <a:endCxn id="61520" idx="6"/>
          </p:cNvCxnSpPr>
          <p:nvPr/>
        </p:nvCxnSpPr>
        <p:spPr bwMode="auto">
          <a:xfrm flipH="1">
            <a:off x="6972300" y="5718175"/>
            <a:ext cx="212725" cy="242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524" name="Oval 156"/>
          <p:cNvSpPr>
            <a:spLocks noChangeAspect="1" noChangeArrowheads="1"/>
          </p:cNvSpPr>
          <p:nvPr/>
        </p:nvSpPr>
        <p:spPr bwMode="auto">
          <a:xfrm>
            <a:off x="6100763" y="5014913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25" name="Oval 157"/>
          <p:cNvSpPr>
            <a:spLocks noChangeAspect="1" noChangeArrowheads="1"/>
          </p:cNvSpPr>
          <p:nvPr/>
        </p:nvSpPr>
        <p:spPr bwMode="auto">
          <a:xfrm>
            <a:off x="5822950" y="5275263"/>
            <a:ext cx="100013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26" name="Oval 158"/>
          <p:cNvSpPr>
            <a:spLocks noChangeAspect="1" noChangeArrowheads="1"/>
          </p:cNvSpPr>
          <p:nvPr/>
        </p:nvSpPr>
        <p:spPr bwMode="auto">
          <a:xfrm>
            <a:off x="5902325" y="5632450"/>
            <a:ext cx="100013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27" name="Oval 159"/>
          <p:cNvSpPr>
            <a:spLocks noChangeAspect="1" noChangeArrowheads="1"/>
          </p:cNvSpPr>
          <p:nvPr/>
        </p:nvSpPr>
        <p:spPr bwMode="auto">
          <a:xfrm>
            <a:off x="6140450" y="5927725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28" name="Oval 160"/>
          <p:cNvSpPr>
            <a:spLocks noChangeAspect="1" noChangeArrowheads="1"/>
          </p:cNvSpPr>
          <p:nvPr/>
        </p:nvSpPr>
        <p:spPr bwMode="auto">
          <a:xfrm>
            <a:off x="6475413" y="6046788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529" name="AutoShape 161"/>
          <p:cNvCxnSpPr>
            <a:cxnSpLocks noChangeShapeType="1"/>
            <a:stCxn id="61516" idx="2"/>
            <a:endCxn id="61524" idx="7"/>
          </p:cNvCxnSpPr>
          <p:nvPr/>
        </p:nvCxnSpPr>
        <p:spPr bwMode="auto">
          <a:xfrm flipH="1">
            <a:off x="6186488" y="4929188"/>
            <a:ext cx="309562" cy="100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0" name="AutoShape 162"/>
          <p:cNvCxnSpPr>
            <a:cxnSpLocks noChangeShapeType="1"/>
            <a:stCxn id="61524" idx="3"/>
            <a:endCxn id="61525" idx="7"/>
          </p:cNvCxnSpPr>
          <p:nvPr/>
        </p:nvCxnSpPr>
        <p:spPr bwMode="auto">
          <a:xfrm flipH="1">
            <a:off x="5908675" y="5102225"/>
            <a:ext cx="20637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1" name="AutoShape 163"/>
          <p:cNvCxnSpPr>
            <a:cxnSpLocks noChangeShapeType="1"/>
            <a:stCxn id="61525" idx="4"/>
            <a:endCxn id="61526" idx="0"/>
          </p:cNvCxnSpPr>
          <p:nvPr/>
        </p:nvCxnSpPr>
        <p:spPr bwMode="auto">
          <a:xfrm>
            <a:off x="5873750" y="5375275"/>
            <a:ext cx="79375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2" name="AutoShape 164"/>
          <p:cNvCxnSpPr>
            <a:cxnSpLocks noChangeShapeType="1"/>
            <a:stCxn id="61526" idx="5"/>
            <a:endCxn id="61527" idx="1"/>
          </p:cNvCxnSpPr>
          <p:nvPr/>
        </p:nvCxnSpPr>
        <p:spPr bwMode="auto">
          <a:xfrm>
            <a:off x="5988050" y="5718175"/>
            <a:ext cx="166688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3" name="AutoShape 165"/>
          <p:cNvCxnSpPr>
            <a:cxnSpLocks noChangeShapeType="1"/>
            <a:stCxn id="61527" idx="5"/>
            <a:endCxn id="61528" idx="2"/>
          </p:cNvCxnSpPr>
          <p:nvPr/>
        </p:nvCxnSpPr>
        <p:spPr bwMode="auto">
          <a:xfrm>
            <a:off x="6226175" y="6015038"/>
            <a:ext cx="249238" cy="82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4" name="AutoShape 166"/>
          <p:cNvCxnSpPr>
            <a:cxnSpLocks noChangeShapeType="1"/>
            <a:stCxn id="61528" idx="6"/>
            <a:endCxn id="61520" idx="3"/>
          </p:cNvCxnSpPr>
          <p:nvPr/>
        </p:nvCxnSpPr>
        <p:spPr bwMode="auto">
          <a:xfrm flipV="1">
            <a:off x="6575425" y="5995988"/>
            <a:ext cx="311150" cy="10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5" name="AutoShape 167"/>
          <p:cNvCxnSpPr>
            <a:cxnSpLocks noChangeShapeType="1"/>
            <a:stCxn id="61508" idx="1"/>
            <a:endCxn id="61520" idx="5"/>
          </p:cNvCxnSpPr>
          <p:nvPr/>
        </p:nvCxnSpPr>
        <p:spPr bwMode="auto">
          <a:xfrm flipH="1" flipV="1">
            <a:off x="6958013" y="5995988"/>
            <a:ext cx="206375" cy="303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6" name="AutoShape 168"/>
          <p:cNvCxnSpPr>
            <a:cxnSpLocks noChangeShapeType="1"/>
            <a:stCxn id="61527" idx="3"/>
            <a:endCxn id="61509" idx="7"/>
          </p:cNvCxnSpPr>
          <p:nvPr/>
        </p:nvCxnSpPr>
        <p:spPr bwMode="auto">
          <a:xfrm flipH="1">
            <a:off x="5868988" y="6015038"/>
            <a:ext cx="285750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7" name="AutoShape 169"/>
          <p:cNvCxnSpPr>
            <a:cxnSpLocks noChangeShapeType="1"/>
            <a:stCxn id="61525" idx="2"/>
            <a:endCxn id="61510" idx="6"/>
          </p:cNvCxnSpPr>
          <p:nvPr/>
        </p:nvCxnSpPr>
        <p:spPr bwMode="auto">
          <a:xfrm flipH="1">
            <a:off x="5248275" y="5326063"/>
            <a:ext cx="574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8" name="AutoShape 170"/>
          <p:cNvCxnSpPr>
            <a:cxnSpLocks noChangeShapeType="1"/>
            <a:stCxn id="61516" idx="0"/>
            <a:endCxn id="61506" idx="4"/>
          </p:cNvCxnSpPr>
          <p:nvPr/>
        </p:nvCxnSpPr>
        <p:spPr bwMode="auto">
          <a:xfrm flipV="1">
            <a:off x="6546850" y="4583113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9" name="AutoShape 171"/>
          <p:cNvCxnSpPr>
            <a:cxnSpLocks noChangeShapeType="1"/>
            <a:stCxn id="61518" idx="6"/>
            <a:endCxn id="61507" idx="2"/>
          </p:cNvCxnSpPr>
          <p:nvPr/>
        </p:nvCxnSpPr>
        <p:spPr bwMode="auto">
          <a:xfrm>
            <a:off x="7250113" y="5326063"/>
            <a:ext cx="5730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40" name="AutoShape 172"/>
          <p:cNvCxnSpPr>
            <a:cxnSpLocks noChangeShapeType="1"/>
            <a:stCxn id="61498" idx="4"/>
            <a:endCxn id="61528" idx="7"/>
          </p:cNvCxnSpPr>
          <p:nvPr/>
        </p:nvCxnSpPr>
        <p:spPr bwMode="auto">
          <a:xfrm flipH="1">
            <a:off x="6561138" y="5732463"/>
            <a:ext cx="144462" cy="328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41" name="AutoShape 173"/>
          <p:cNvCxnSpPr>
            <a:cxnSpLocks noChangeShapeType="1"/>
            <a:stCxn id="61519" idx="2"/>
            <a:endCxn id="61497" idx="5"/>
          </p:cNvCxnSpPr>
          <p:nvPr/>
        </p:nvCxnSpPr>
        <p:spPr bwMode="auto">
          <a:xfrm flipH="1" flipV="1">
            <a:off x="6900863" y="5440363"/>
            <a:ext cx="269875" cy="242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42" name="AutoShape 174"/>
          <p:cNvCxnSpPr>
            <a:cxnSpLocks noChangeShapeType="1"/>
            <a:stCxn id="61499" idx="2"/>
            <a:endCxn id="61526" idx="6"/>
          </p:cNvCxnSpPr>
          <p:nvPr/>
        </p:nvCxnSpPr>
        <p:spPr bwMode="auto">
          <a:xfrm flipH="1">
            <a:off x="6002338" y="5683250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43" name="AutoShape 175"/>
          <p:cNvCxnSpPr>
            <a:cxnSpLocks noChangeShapeType="1"/>
            <a:stCxn id="61500" idx="0"/>
            <a:endCxn id="61524" idx="4"/>
          </p:cNvCxnSpPr>
          <p:nvPr/>
        </p:nvCxnSpPr>
        <p:spPr bwMode="auto">
          <a:xfrm flipH="1" flipV="1">
            <a:off x="6151563" y="5116513"/>
            <a:ext cx="57150" cy="23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44" name="AutoShape 176"/>
          <p:cNvCxnSpPr>
            <a:cxnSpLocks noChangeShapeType="1"/>
            <a:stCxn id="61517" idx="3"/>
            <a:endCxn id="61496" idx="7"/>
          </p:cNvCxnSpPr>
          <p:nvPr/>
        </p:nvCxnSpPr>
        <p:spPr bwMode="auto">
          <a:xfrm flipH="1">
            <a:off x="6583363" y="5083175"/>
            <a:ext cx="363537" cy="87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61545" name="Group 179"/>
          <p:cNvGrpSpPr>
            <a:grpSpLocks/>
          </p:cNvGrpSpPr>
          <p:nvPr/>
        </p:nvGrpSpPr>
        <p:grpSpPr bwMode="auto">
          <a:xfrm>
            <a:off x="5194300" y="4535488"/>
            <a:ext cx="2640013" cy="1763712"/>
            <a:chOff x="1008" y="1274"/>
            <a:chExt cx="3195" cy="2134"/>
          </a:xfrm>
        </p:grpSpPr>
        <p:cxnSp>
          <p:nvCxnSpPr>
            <p:cNvPr id="61548" name="AutoShape 180"/>
            <p:cNvCxnSpPr>
              <a:cxnSpLocks noChangeShapeType="1"/>
            </p:cNvCxnSpPr>
            <p:nvPr/>
          </p:nvCxnSpPr>
          <p:spPr bwMode="auto">
            <a:xfrm>
              <a:off x="2706" y="2090"/>
              <a:ext cx="275" cy="19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49" name="AutoShape 181"/>
            <p:cNvCxnSpPr>
              <a:cxnSpLocks noChangeShapeType="1"/>
            </p:cNvCxnSpPr>
            <p:nvPr/>
          </p:nvCxnSpPr>
          <p:spPr bwMode="auto">
            <a:xfrm>
              <a:off x="2488" y="2666"/>
              <a:ext cx="278" cy="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0" name="AutoShape 182"/>
            <p:cNvCxnSpPr>
              <a:cxnSpLocks noChangeShapeType="1"/>
            </p:cNvCxnSpPr>
            <p:nvPr/>
          </p:nvCxnSpPr>
          <p:spPr bwMode="auto">
            <a:xfrm flipH="1" flipV="1">
              <a:off x="2230" y="2396"/>
              <a:ext cx="149" cy="22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1" name="AutoShape 183"/>
            <p:cNvCxnSpPr>
              <a:cxnSpLocks noChangeShapeType="1"/>
            </p:cNvCxnSpPr>
            <p:nvPr/>
          </p:nvCxnSpPr>
          <p:spPr bwMode="auto">
            <a:xfrm flipV="1">
              <a:off x="2273" y="2090"/>
              <a:ext cx="301" cy="19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2" name="AutoShape 184"/>
            <p:cNvCxnSpPr>
              <a:cxnSpLocks noChangeShapeType="1"/>
            </p:cNvCxnSpPr>
            <p:nvPr/>
          </p:nvCxnSpPr>
          <p:spPr bwMode="auto">
            <a:xfrm flipV="1">
              <a:off x="3473" y="2282"/>
              <a:ext cx="730" cy="1126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3" name="AutoShape 185"/>
            <p:cNvCxnSpPr>
              <a:cxnSpLocks noChangeShapeType="1"/>
            </p:cNvCxnSpPr>
            <p:nvPr/>
          </p:nvCxnSpPr>
          <p:spPr bwMode="auto">
            <a:xfrm>
              <a:off x="2706" y="1274"/>
              <a:ext cx="1497" cy="91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4" name="AutoShape 186"/>
            <p:cNvCxnSpPr>
              <a:cxnSpLocks noChangeShapeType="1"/>
            </p:cNvCxnSpPr>
            <p:nvPr/>
          </p:nvCxnSpPr>
          <p:spPr bwMode="auto">
            <a:xfrm flipH="1" flipV="1">
              <a:off x="1008" y="2300"/>
              <a:ext cx="725" cy="110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5" name="AutoShape 187"/>
            <p:cNvCxnSpPr>
              <a:cxnSpLocks noChangeShapeType="1"/>
            </p:cNvCxnSpPr>
            <p:nvPr/>
          </p:nvCxnSpPr>
          <p:spPr bwMode="auto">
            <a:xfrm flipV="1">
              <a:off x="1051" y="1274"/>
              <a:ext cx="1523" cy="91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6" name="AutoShape 188"/>
            <p:cNvCxnSpPr>
              <a:cxnSpLocks noChangeShapeType="1"/>
            </p:cNvCxnSpPr>
            <p:nvPr/>
          </p:nvCxnSpPr>
          <p:spPr bwMode="auto">
            <a:xfrm flipH="1" flipV="1">
              <a:off x="3211" y="1946"/>
              <a:ext cx="219" cy="22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7" name="AutoShape 189"/>
            <p:cNvCxnSpPr>
              <a:cxnSpLocks noChangeShapeType="1"/>
            </p:cNvCxnSpPr>
            <p:nvPr/>
          </p:nvCxnSpPr>
          <p:spPr bwMode="auto">
            <a:xfrm>
              <a:off x="2706" y="1754"/>
              <a:ext cx="419" cy="96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8" name="AutoShape 190"/>
            <p:cNvCxnSpPr>
              <a:cxnSpLocks noChangeShapeType="1"/>
            </p:cNvCxnSpPr>
            <p:nvPr/>
          </p:nvCxnSpPr>
          <p:spPr bwMode="auto">
            <a:xfrm flipH="1" flipV="1">
              <a:off x="3430" y="2300"/>
              <a:ext cx="26" cy="30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9" name="AutoShape 191"/>
            <p:cNvCxnSpPr>
              <a:cxnSpLocks noChangeShapeType="1"/>
            </p:cNvCxnSpPr>
            <p:nvPr/>
          </p:nvCxnSpPr>
          <p:spPr bwMode="auto">
            <a:xfrm flipH="1">
              <a:off x="2203" y="1754"/>
              <a:ext cx="371" cy="11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0" name="AutoShape 192"/>
            <p:cNvCxnSpPr>
              <a:cxnSpLocks noChangeShapeType="1"/>
            </p:cNvCxnSpPr>
            <p:nvPr/>
          </p:nvCxnSpPr>
          <p:spPr bwMode="auto">
            <a:xfrm flipH="1">
              <a:off x="1867" y="1968"/>
              <a:ext cx="250" cy="21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1" name="AutoShape 193"/>
            <p:cNvCxnSpPr>
              <a:cxnSpLocks noChangeShapeType="1"/>
            </p:cNvCxnSpPr>
            <p:nvPr/>
          </p:nvCxnSpPr>
          <p:spPr bwMode="auto">
            <a:xfrm>
              <a:off x="1824" y="2300"/>
              <a:ext cx="96" cy="30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2" name="AutoShape 194"/>
            <p:cNvCxnSpPr>
              <a:cxnSpLocks noChangeShapeType="1"/>
            </p:cNvCxnSpPr>
            <p:nvPr/>
          </p:nvCxnSpPr>
          <p:spPr bwMode="auto">
            <a:xfrm>
              <a:off x="1963" y="2714"/>
              <a:ext cx="202" cy="26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3" name="AutoShape 195"/>
            <p:cNvCxnSpPr>
              <a:cxnSpLocks noChangeShapeType="1"/>
            </p:cNvCxnSpPr>
            <p:nvPr/>
          </p:nvCxnSpPr>
          <p:spPr bwMode="auto">
            <a:xfrm flipV="1">
              <a:off x="2680" y="3050"/>
              <a:ext cx="371" cy="11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4" name="AutoShape 196"/>
            <p:cNvCxnSpPr>
              <a:cxnSpLocks noChangeShapeType="1"/>
            </p:cNvCxnSpPr>
            <p:nvPr/>
          </p:nvCxnSpPr>
          <p:spPr bwMode="auto">
            <a:xfrm flipH="1" flipV="1">
              <a:off x="3137" y="3050"/>
              <a:ext cx="250" cy="35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5" name="AutoShape 197"/>
            <p:cNvCxnSpPr>
              <a:cxnSpLocks noChangeShapeType="1"/>
            </p:cNvCxnSpPr>
            <p:nvPr/>
          </p:nvCxnSpPr>
          <p:spPr bwMode="auto">
            <a:xfrm flipH="1">
              <a:off x="1819" y="3072"/>
              <a:ext cx="346" cy="336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6" name="AutoShape 198"/>
            <p:cNvCxnSpPr>
              <a:cxnSpLocks noChangeShapeType="1"/>
            </p:cNvCxnSpPr>
            <p:nvPr/>
          </p:nvCxnSpPr>
          <p:spPr bwMode="auto">
            <a:xfrm flipH="1">
              <a:off x="2657" y="2732"/>
              <a:ext cx="175" cy="38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7" name="AutoShape 199"/>
            <p:cNvCxnSpPr>
              <a:cxnSpLocks noChangeShapeType="1"/>
            </p:cNvCxnSpPr>
            <p:nvPr/>
          </p:nvCxnSpPr>
          <p:spPr bwMode="auto">
            <a:xfrm flipH="1" flipV="1">
              <a:off x="3067" y="2378"/>
              <a:ext cx="323" cy="28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61546" name="Rectangle 201"/>
          <p:cNvSpPr>
            <a:spLocks noChangeArrowheads="1"/>
          </p:cNvSpPr>
          <p:nvPr/>
        </p:nvSpPr>
        <p:spPr bwMode="auto">
          <a:xfrm>
            <a:off x="990600" y="6096000"/>
            <a:ext cx="11079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instance s</a:t>
            </a:r>
          </a:p>
        </p:txBody>
      </p:sp>
      <p:sp>
        <p:nvSpPr>
          <p:cNvPr id="61547" name="Rectangle 202"/>
          <p:cNvSpPr>
            <a:spLocks noChangeArrowheads="1"/>
          </p:cNvSpPr>
          <p:nvPr/>
        </p:nvSpPr>
        <p:spPr bwMode="auto">
          <a:xfrm>
            <a:off x="7486650" y="6096000"/>
            <a:ext cx="11785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certificate t</a:t>
            </a:r>
          </a:p>
        </p:txBody>
      </p:sp>
    </p:spTree>
    <p:extLst>
      <p:ext uri="{BB962C8B-B14F-4D97-AF65-F5344CB8AC3E}">
        <p14:creationId xmlns:p14="http://schemas.microsoft.com/office/powerpoint/2010/main" val="3139715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Polynomial time reductions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Y is Polynomial Time Reducible to X</a:t>
            </a:r>
          </a:p>
          <a:p>
            <a:pPr lvl="1" eaLnBrk="1" hangingPunct="1"/>
            <a:r>
              <a:rPr lang="en-US"/>
              <a:t>Solve problem Y with a polynomial number of computation steps and a polynomial number of calls to a black box that solves X</a:t>
            </a:r>
          </a:p>
          <a:p>
            <a:pPr lvl="1" eaLnBrk="1" hangingPunct="1"/>
            <a:r>
              <a:rPr lang="en-US"/>
              <a:t>Notations:  Y &lt;</a:t>
            </a:r>
            <a:r>
              <a:rPr lang="en-US" baseline="-25000"/>
              <a:t>P</a:t>
            </a:r>
            <a:r>
              <a:rPr lang="en-US"/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1836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Composability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X &lt;</a:t>
            </a:r>
            <a:r>
              <a:rPr lang="en-US" baseline="-25000" dirty="0"/>
              <a:t>P</a:t>
            </a:r>
            <a:r>
              <a:rPr lang="en-US" dirty="0"/>
              <a:t> Y  and Y &lt;</a:t>
            </a:r>
            <a:r>
              <a:rPr lang="en-US" baseline="-25000" dirty="0"/>
              <a:t>P</a:t>
            </a:r>
            <a:r>
              <a:rPr lang="en-US" dirty="0"/>
              <a:t> Z then X &lt;</a:t>
            </a:r>
            <a:r>
              <a:rPr lang="en-US" baseline="-25000" dirty="0"/>
              <a:t>P</a:t>
            </a:r>
            <a:r>
              <a:rPr lang="en-US" dirty="0"/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1944691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Lemmas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Suppose Y &lt;</a:t>
            </a:r>
            <a:r>
              <a:rPr lang="en-US" baseline="-25000" dirty="0"/>
              <a:t>P</a:t>
            </a:r>
            <a:r>
              <a:rPr lang="en-US" dirty="0"/>
              <a:t> X.  If X can be solved in polynomial time, then Y can be solved in polynomial time.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Suppose Y &lt;</a:t>
            </a:r>
            <a:r>
              <a:rPr lang="en-US" baseline="-25000" dirty="0"/>
              <a:t>P</a:t>
            </a:r>
            <a:r>
              <a:rPr lang="en-US" dirty="0"/>
              <a:t> X.  If Y cannot be solved in polynomial time, then X cannot be solved in polynomial time.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26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NP-Completeness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 problem X is NP-complete if </a:t>
            </a:r>
          </a:p>
          <a:p>
            <a:pPr lvl="1" eaLnBrk="1" hangingPunct="1"/>
            <a:r>
              <a:rPr lang="en-US"/>
              <a:t>X is in NP</a:t>
            </a:r>
          </a:p>
          <a:p>
            <a:pPr lvl="1" eaLnBrk="1" hangingPunct="1"/>
            <a:r>
              <a:rPr lang="en-US"/>
              <a:t>For every Y in NP,  Y &lt;</a:t>
            </a:r>
            <a:r>
              <a:rPr lang="en-US" baseline="-25000"/>
              <a:t>P</a:t>
            </a:r>
            <a:r>
              <a:rPr lang="en-US"/>
              <a:t> X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/>
              <a:t>X is a “hardest” problem in NP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If X is NP-Complete, Z is in NP and X &lt;</a:t>
            </a:r>
            <a:r>
              <a:rPr lang="en-US" baseline="-25000"/>
              <a:t>P</a:t>
            </a:r>
            <a:r>
              <a:rPr lang="en-US"/>
              <a:t> Z</a:t>
            </a:r>
          </a:p>
          <a:p>
            <a:pPr lvl="1" eaLnBrk="1" hangingPunct="1"/>
            <a:r>
              <a:rPr lang="en-US"/>
              <a:t>Then Z is NP-Complete</a:t>
            </a:r>
          </a:p>
        </p:txBody>
      </p:sp>
    </p:spTree>
    <p:extLst>
      <p:ext uri="{BB962C8B-B14F-4D97-AF65-F5344CB8AC3E}">
        <p14:creationId xmlns:p14="http://schemas.microsoft.com/office/powerpoint/2010/main" val="2488214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Cook’s Theorem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Circuit Satisfiability Problem is NP-Complete</a:t>
            </a:r>
          </a:p>
        </p:txBody>
      </p:sp>
    </p:spTree>
    <p:extLst>
      <p:ext uri="{BB962C8B-B14F-4D97-AF65-F5344CB8AC3E}">
        <p14:creationId xmlns:p14="http://schemas.microsoft.com/office/powerpoint/2010/main" val="347152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Minimum Cut Applications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Segmentation</a:t>
            </a:r>
          </a:p>
          <a:p>
            <a:pPr eaLnBrk="1" hangingPunct="1"/>
            <a:r>
              <a:rPr lang="en-US" altLang="en-US"/>
              <a:t>Open Pit Mining / Task Selection Problem</a:t>
            </a:r>
          </a:p>
          <a:p>
            <a:pPr eaLnBrk="1" hangingPunct="1"/>
            <a:r>
              <a:rPr lang="en-US" altLang="en-US"/>
              <a:t>Reduction to Min Cut problem</a:t>
            </a:r>
          </a:p>
        </p:txBody>
      </p:sp>
      <p:sp>
        <p:nvSpPr>
          <p:cNvPr id="41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4202113"/>
            <a:ext cx="7905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S, T is a cut if S, T is a partition of the vertices with </a:t>
            </a:r>
          </a:p>
          <a:p>
            <a:pPr eaLnBrk="1" hangingPunct="1"/>
            <a:r>
              <a:rPr lang="en-US" altLang="en-US" sz="2400"/>
              <a:t>s in S and t in T</a:t>
            </a:r>
          </a:p>
          <a:p>
            <a:pPr eaLnBrk="1" hangingPunct="1"/>
            <a:r>
              <a:rPr lang="en-US" altLang="en-US" sz="2400"/>
              <a:t>The capacity of an S, T cut is the sum of the capacities of</a:t>
            </a:r>
          </a:p>
          <a:p>
            <a:pPr eaLnBrk="1" hangingPunct="1"/>
            <a:r>
              <a:rPr lang="en-US" altLang="en-US" sz="2400"/>
              <a:t>all edges going from S to T</a:t>
            </a:r>
          </a:p>
        </p:txBody>
      </p:sp>
    </p:spTree>
    <p:extLst>
      <p:ext uri="{BB962C8B-B14F-4D97-AF65-F5344CB8AC3E}">
        <p14:creationId xmlns:p14="http://schemas.microsoft.com/office/powerpoint/2010/main" val="1924059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246063" y="1651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/>
              <a:t>Circuit SAT</a:t>
            </a:r>
          </a:p>
        </p:txBody>
      </p:sp>
      <p:sp>
        <p:nvSpPr>
          <p:cNvPr id="2253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2588" y="1608138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3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7613" y="244316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3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54350" y="3732213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3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5163" y="229076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3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7513" y="37322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36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62638" y="36560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37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2488" y="4946650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38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95525" y="4946650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NOT</a:t>
            </a:r>
          </a:p>
        </p:txBody>
      </p:sp>
      <p:sp>
        <p:nvSpPr>
          <p:cNvPr id="22539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16388" y="4946650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40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3450" y="5022850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NOT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52488" y="6313488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baseline="-25000"/>
              <a:t>1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71725" y="6313488"/>
            <a:ext cx="379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baseline="-25000"/>
              <a:t>2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44988" y="6237288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baseline="-25000"/>
              <a:t>3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69063" y="6237288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baseline="-25000"/>
              <a:t>4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15313" y="6237288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baseline="-25000"/>
              <a:t>5</a:t>
            </a:r>
          </a:p>
        </p:txBody>
      </p:sp>
      <p:sp>
        <p:nvSpPr>
          <p:cNvPr id="22546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5022850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47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80288" y="36560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48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44988" y="37322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NOT</a:t>
            </a:r>
          </a:p>
        </p:txBody>
      </p:sp>
      <p:sp>
        <p:nvSpPr>
          <p:cNvPr id="2254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004888" y="5478463"/>
            <a:ext cx="152400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1231900" y="5478463"/>
            <a:ext cx="1290638" cy="909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522538" y="5554663"/>
            <a:ext cx="7620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598738" y="5478463"/>
            <a:ext cx="1670050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4419600" y="5478463"/>
            <a:ext cx="7620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4572000" y="4187825"/>
            <a:ext cx="1441450" cy="2049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6318250" y="5554663"/>
            <a:ext cx="227013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6621463" y="5554663"/>
            <a:ext cx="1290637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8139113" y="5554663"/>
            <a:ext cx="15240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066925" y="4264025"/>
            <a:ext cx="40989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231900" y="4264025"/>
            <a:ext cx="531813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0" name="Oval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545263" y="236696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NOT</a:t>
            </a:r>
          </a:p>
        </p:txBody>
      </p:sp>
      <p:sp>
        <p:nvSpPr>
          <p:cNvPr id="22561" name="Oval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710238" y="1379538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62" name="Oval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86163" y="7731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63" name="Oval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143125" y="2746375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NOT</a:t>
            </a:r>
          </a:p>
        </p:txBody>
      </p:sp>
      <p:sp>
        <p:nvSpPr>
          <p:cNvPr id="22564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674938" y="4264025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5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4419600" y="4264025"/>
            <a:ext cx="1524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6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6392863" y="4111625"/>
            <a:ext cx="1063625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7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6392863" y="4111625"/>
            <a:ext cx="14430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8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4572000" y="4035425"/>
            <a:ext cx="280828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9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2219325" y="2822575"/>
            <a:ext cx="280828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0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2066925" y="3276600"/>
            <a:ext cx="228600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4724400" y="2973388"/>
            <a:ext cx="4540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2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3433763" y="4264025"/>
            <a:ext cx="7588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3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586163" y="2822575"/>
            <a:ext cx="908050" cy="985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4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2598738" y="2670175"/>
            <a:ext cx="60642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5" name="Line 4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09963" y="1303338"/>
            <a:ext cx="303212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6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674938" y="1531938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77" name="Oval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951413" y="923925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78" name="Oval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419600" y="88900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79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4648200" y="2062163"/>
            <a:ext cx="53022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0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6013450" y="1911350"/>
            <a:ext cx="76200" cy="1668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1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6924675" y="2897188"/>
            <a:ext cx="6826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2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89650" y="1911350"/>
            <a:ext cx="531813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3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2446338" y="2062163"/>
            <a:ext cx="379412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4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4648200" y="1379538"/>
            <a:ext cx="379413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5" name="Line 57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130550" y="1228725"/>
            <a:ext cx="530225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6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3130550" y="1987550"/>
            <a:ext cx="1897063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7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5483225" y="1303338"/>
            <a:ext cx="303213" cy="150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8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4040188" y="544513"/>
            <a:ext cx="455612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9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4875213" y="620713"/>
            <a:ext cx="22860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0" name="Line 6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3433763" y="2138363"/>
            <a:ext cx="911225" cy="159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1" name="Text Box 63" hidden="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545263" y="0"/>
            <a:ext cx="2598737" cy="10795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Satisfying assignment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x</a:t>
            </a:r>
            <a:r>
              <a:rPr lang="en-US" altLang="en-US" baseline="-25000">
                <a:solidFill>
                  <a:srgbClr val="FF0000"/>
                </a:solidFill>
              </a:rPr>
              <a:t>1</a:t>
            </a:r>
            <a:r>
              <a:rPr lang="en-US" altLang="en-US">
                <a:solidFill>
                  <a:srgbClr val="FF0000"/>
                </a:solidFill>
              </a:rPr>
              <a:t> = T, x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= F, x</a:t>
            </a:r>
            <a:r>
              <a:rPr lang="en-US" altLang="en-US" baseline="-25000">
                <a:solidFill>
                  <a:srgbClr val="FF0000"/>
                </a:solidFill>
              </a:rPr>
              <a:t>3</a:t>
            </a:r>
            <a:r>
              <a:rPr lang="en-US" altLang="en-US">
                <a:solidFill>
                  <a:srgbClr val="FF0000"/>
                </a:solidFill>
              </a:rPr>
              <a:t> = F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x</a:t>
            </a:r>
            <a:r>
              <a:rPr lang="en-US" altLang="en-US" baseline="-25000">
                <a:solidFill>
                  <a:srgbClr val="FF0000"/>
                </a:solidFill>
              </a:rPr>
              <a:t>4</a:t>
            </a:r>
            <a:r>
              <a:rPr lang="en-US" altLang="en-US">
                <a:solidFill>
                  <a:srgbClr val="FF0000"/>
                </a:solidFill>
              </a:rPr>
              <a:t> = T, x</a:t>
            </a:r>
            <a:r>
              <a:rPr lang="en-US" altLang="en-US" baseline="-25000">
                <a:solidFill>
                  <a:srgbClr val="FF0000"/>
                </a:solidFill>
              </a:rPr>
              <a:t>5</a:t>
            </a:r>
            <a:r>
              <a:rPr lang="en-US" altLang="en-US">
                <a:solidFill>
                  <a:srgbClr val="FF0000"/>
                </a:solidFill>
              </a:rPr>
              <a:t> = T</a:t>
            </a:r>
          </a:p>
        </p:txBody>
      </p:sp>
      <p:sp>
        <p:nvSpPr>
          <p:cNvPr id="22592" name="Text Box 6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30188" y="1211263"/>
            <a:ext cx="2746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Find a satisfying assignment</a:t>
            </a:r>
          </a:p>
        </p:txBody>
      </p:sp>
    </p:spTree>
    <p:extLst>
      <p:ext uri="{BB962C8B-B14F-4D97-AF65-F5344CB8AC3E}">
        <p14:creationId xmlns:p14="http://schemas.microsoft.com/office/powerpoint/2010/main" val="2701584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Garey and Johnson</a:t>
            </a:r>
          </a:p>
        </p:txBody>
      </p:sp>
      <p:pic>
        <p:nvPicPr>
          <p:cNvPr id="67587" name="Picture 3" descr="gj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488" y="1531938"/>
            <a:ext cx="3190875" cy="4524375"/>
          </a:xfrm>
          <a:noFill/>
        </p:spPr>
      </p:pic>
    </p:spTree>
    <p:extLst>
      <p:ext uri="{BB962C8B-B14F-4D97-AF65-F5344CB8AC3E}">
        <p14:creationId xmlns:p14="http://schemas.microsoft.com/office/powerpoint/2010/main" val="354338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History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Jack Edmonds</a:t>
            </a:r>
          </a:p>
          <a:p>
            <a:pPr lvl="1" eaLnBrk="1" hangingPunct="1"/>
            <a:r>
              <a:rPr lang="en-US" sz="2400" dirty="0"/>
              <a:t>Identified NP</a:t>
            </a:r>
          </a:p>
          <a:p>
            <a:pPr eaLnBrk="1" hangingPunct="1"/>
            <a:r>
              <a:rPr lang="en-US" sz="2800" dirty="0"/>
              <a:t>Steve Cook</a:t>
            </a:r>
          </a:p>
          <a:p>
            <a:pPr lvl="1" eaLnBrk="1" hangingPunct="1"/>
            <a:r>
              <a:rPr lang="en-US" sz="2400" dirty="0"/>
              <a:t>Cook’s Theorem – NP-Completeness</a:t>
            </a:r>
          </a:p>
          <a:p>
            <a:pPr eaLnBrk="1" hangingPunct="1"/>
            <a:r>
              <a:rPr lang="en-US" sz="2800" dirty="0"/>
              <a:t>Dick Karp</a:t>
            </a:r>
          </a:p>
          <a:p>
            <a:pPr lvl="1" eaLnBrk="1" hangingPunct="1"/>
            <a:r>
              <a:rPr lang="en-US" sz="2400" dirty="0"/>
              <a:t>Identified the “standard” collection of NP-Complete Problems</a:t>
            </a:r>
          </a:p>
          <a:p>
            <a:pPr eaLnBrk="1" hangingPunct="1"/>
            <a:r>
              <a:rPr lang="en-US" sz="2800" dirty="0"/>
              <a:t>Leonid Levin</a:t>
            </a:r>
          </a:p>
          <a:p>
            <a:pPr lvl="1" eaLnBrk="1" hangingPunct="1"/>
            <a:r>
              <a:rPr lang="en-US" sz="2400" dirty="0"/>
              <a:t>Independent discovery of NP-Completeness in USSR</a:t>
            </a:r>
          </a:p>
        </p:txBody>
      </p:sp>
      <p:pic>
        <p:nvPicPr>
          <p:cNvPr id="4" name="Picture 2" descr="http://news.utoronto.ca/sites/default/files/Cook-NSERC-13-2-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4" r="14605" b="33887"/>
          <a:stretch/>
        </p:blipFill>
        <p:spPr bwMode="auto">
          <a:xfrm>
            <a:off x="101442" y="2670050"/>
            <a:ext cx="711515" cy="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las.inf.ethz.ch/discml/edmond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19053" r="11912" b="12353"/>
          <a:stretch/>
        </p:blipFill>
        <p:spPr bwMode="auto">
          <a:xfrm>
            <a:off x="140970" y="1728538"/>
            <a:ext cx="632458" cy="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eecs.berkeley.edu/Faculty/Photos/Homepages/karp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4" t="9311" r="9697" b="18599"/>
          <a:stretch/>
        </p:blipFill>
        <p:spPr bwMode="auto">
          <a:xfrm>
            <a:off x="78121" y="3691742"/>
            <a:ext cx="719005" cy="9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upload.wikimedia.org/wikipedia/commons/thumb/5/50/LeonidLevin2010.jpg/220px-LeonidLevin201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t="6666" r="31236" b="29109"/>
          <a:stretch/>
        </p:blipFill>
        <p:spPr bwMode="auto">
          <a:xfrm>
            <a:off x="71006" y="4946900"/>
            <a:ext cx="723532" cy="83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21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vs. NP Question</a:t>
            </a:r>
          </a:p>
        </p:txBody>
      </p:sp>
      <p:sp>
        <p:nvSpPr>
          <p:cNvPr id="4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565" y="2428875"/>
            <a:ext cx="2808287" cy="30353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4590" y="4148198"/>
            <a:ext cx="1214437" cy="1165166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4365" y="2594155"/>
            <a:ext cx="2200275" cy="12031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80830" y="2973630"/>
            <a:ext cx="1744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NP-Complete</a:t>
            </a:r>
          </a:p>
        </p:txBody>
      </p:sp>
      <p:sp>
        <p:nvSpPr>
          <p:cNvPr id="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13190" y="4933950"/>
            <a:ext cx="75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P</a:t>
            </a:r>
          </a:p>
        </p:txBody>
      </p:sp>
      <p:sp>
        <p:nvSpPr>
          <p:cNvPr id="9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21252" y="3808413"/>
            <a:ext cx="129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NP</a:t>
            </a:r>
          </a:p>
        </p:txBody>
      </p:sp>
      <p:sp>
        <p:nvSpPr>
          <p:cNvPr id="10" name="Oval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0778" y="2442865"/>
            <a:ext cx="2808287" cy="30353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89602" y="3748087"/>
            <a:ext cx="1290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P        NP</a:t>
            </a:r>
          </a:p>
        </p:txBody>
      </p:sp>
    </p:spTree>
    <p:extLst>
      <p:ext uri="{BB962C8B-B14F-4D97-AF65-F5344CB8AC3E}">
        <p14:creationId xmlns:p14="http://schemas.microsoft.com/office/powerpoint/2010/main" val="937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Segmentation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Separate foreground from background</a:t>
            </a:r>
          </a:p>
        </p:txBody>
      </p:sp>
      <p:pic>
        <p:nvPicPr>
          <p:cNvPr id="5124" name="Picture 6" descr="lion-big"/>
          <p:cNvPicPr>
            <a:picLocks noGrp="1" noChangeAspect="1" noChangeArrowheads="1"/>
          </p:cNvPicPr>
          <p:nvPr>
            <p:ph sz="half" idx="2"/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16200"/>
            <a:ext cx="4038600" cy="2492375"/>
          </a:xfr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48" y="3125420"/>
            <a:ext cx="1331212" cy="182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55" y="3125419"/>
            <a:ext cx="1331212" cy="18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0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lion"/>
          <p:cNvPicPr>
            <a:picLocks noGrp="1" noChangeAspect="1" noChangeArrowheads="1"/>
          </p:cNvPicPr>
          <p:nvPr>
            <p:ph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60372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</a:t>
            </a:r>
            <a:r>
              <a:rPr lang="en-US" altLang="en-US" sz="2800" baseline="-25000"/>
              <a:t>i</a:t>
            </a:r>
            <a:r>
              <a:rPr lang="en-US" altLang="en-US" sz="2800"/>
              <a:t>: value of assigning pixel i to the foreground</a:t>
            </a:r>
          </a:p>
          <a:p>
            <a:pPr eaLnBrk="1" hangingPunct="1"/>
            <a:r>
              <a:rPr lang="en-US" altLang="en-US" sz="2800"/>
              <a:t>b</a:t>
            </a:r>
            <a:r>
              <a:rPr lang="en-US" altLang="en-US" sz="2800" baseline="-25000"/>
              <a:t>i</a:t>
            </a:r>
            <a:r>
              <a:rPr lang="en-US" altLang="en-US" sz="2800"/>
              <a:t>: value of assigning pixel i to the background</a:t>
            </a:r>
          </a:p>
          <a:p>
            <a:pPr eaLnBrk="1" hangingPunct="1"/>
            <a:r>
              <a:rPr lang="en-US" altLang="en-US" sz="2800"/>
              <a:t>p</a:t>
            </a:r>
            <a:r>
              <a:rPr lang="en-US" altLang="en-US" sz="2800" baseline="-25000"/>
              <a:t>ij</a:t>
            </a:r>
            <a:r>
              <a:rPr lang="en-US" altLang="en-US" sz="2800"/>
              <a:t>: penalty for assigning i to the foreground, j to the background or vice versa</a:t>
            </a:r>
          </a:p>
          <a:p>
            <a:pPr eaLnBrk="1" hangingPunct="1"/>
            <a:r>
              <a:rPr lang="en-US" altLang="en-US" sz="2800"/>
              <a:t>A: foreground, B: background</a:t>
            </a:r>
          </a:p>
          <a:p>
            <a:pPr eaLnBrk="1" hangingPunct="1"/>
            <a:r>
              <a:rPr lang="en-US" altLang="en-US" sz="2800"/>
              <a:t>Q(A,B) = </a:t>
            </a:r>
            <a:r>
              <a:rPr lang="en-US" altLang="en-US" sz="2800">
                <a:latin typeface="Symbol" pitchFamily="18" charset="2"/>
              </a:rPr>
              <a:t>S</a:t>
            </a:r>
            <a:r>
              <a:rPr lang="en-US" altLang="en-US" sz="2800" baseline="-25000"/>
              <a:t>{i in A}</a:t>
            </a:r>
            <a:r>
              <a:rPr lang="en-US" altLang="en-US" sz="2800"/>
              <a:t>a</a:t>
            </a:r>
            <a:r>
              <a:rPr lang="en-US" altLang="en-US" sz="2800" baseline="-25000"/>
              <a:t>i</a:t>
            </a:r>
            <a:r>
              <a:rPr lang="en-US" altLang="en-US" sz="2800"/>
              <a:t> + </a:t>
            </a:r>
            <a:r>
              <a:rPr lang="en-US" altLang="en-US" sz="2800">
                <a:latin typeface="Symbol" pitchFamily="18" charset="2"/>
              </a:rPr>
              <a:t>S</a:t>
            </a:r>
            <a:r>
              <a:rPr lang="en-US" altLang="en-US" sz="2800" baseline="-25000"/>
              <a:t>{j in B}</a:t>
            </a:r>
            <a:r>
              <a:rPr lang="en-US" altLang="en-US" sz="2800"/>
              <a:t>b</a:t>
            </a:r>
            <a:r>
              <a:rPr lang="en-US" altLang="en-US" sz="2800" baseline="-25000"/>
              <a:t>j</a:t>
            </a:r>
            <a:r>
              <a:rPr lang="en-US" altLang="en-US" sz="2800"/>
              <a:t> - </a:t>
            </a:r>
            <a:r>
              <a:rPr lang="en-US" altLang="en-US" sz="2800">
                <a:latin typeface="Symbol" pitchFamily="18" charset="2"/>
              </a:rPr>
              <a:t>S</a:t>
            </a:r>
            <a:r>
              <a:rPr lang="en-US" altLang="en-US" sz="2800" baseline="-25000"/>
              <a:t>{(i,j) in E, i in A, j in</a:t>
            </a:r>
            <a:r>
              <a:rPr lang="en-US" altLang="en-US" sz="2800"/>
              <a:t> </a:t>
            </a:r>
            <a:r>
              <a:rPr lang="en-US" altLang="en-US" sz="2800" baseline="-25000"/>
              <a:t>B}</a:t>
            </a:r>
            <a:r>
              <a:rPr lang="en-US" altLang="en-US" sz="2800"/>
              <a:t>p</a:t>
            </a:r>
            <a:r>
              <a:rPr lang="en-US" altLang="en-US" sz="2800" baseline="-25000"/>
              <a:t>ij</a:t>
            </a:r>
          </a:p>
          <a:p>
            <a:pPr eaLnBrk="1" hangingPunct="1"/>
            <a:endParaRPr lang="en-US" altLang="en-US" sz="2800" baseline="-250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lvl="1" eaLnBrk="1" hangingPunct="1"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79972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Pixel graph to flow graph</a:t>
            </a:r>
          </a:p>
        </p:txBody>
      </p:sp>
      <p:sp>
        <p:nvSpPr>
          <p:cNvPr id="819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928688" y="251777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28688" y="3429000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28688" y="5249863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928688" y="434022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2868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9913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5113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60775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0825" y="236696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9766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6291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557838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000875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8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 rot="10800000">
            <a:off x="7000875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9" name="Freeform 19"/>
          <p:cNvSpPr>
            <a:spLocks/>
          </p:cNvSpPr>
          <p:nvPr>
            <p:custDataLst>
              <p:tags r:id="rId16"/>
            </p:custDataLst>
          </p:nvPr>
        </p:nvSpPr>
        <p:spPr bwMode="auto">
          <a:xfrm rot="10800000">
            <a:off x="5557838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0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30825" y="373221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1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9766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2" name="Freeform 23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557838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3" name="Freeform 24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000875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4" name="Freeform 25"/>
          <p:cNvSpPr>
            <a:spLocks/>
          </p:cNvSpPr>
          <p:nvPr>
            <p:custDataLst>
              <p:tags r:id="rId21"/>
            </p:custDataLst>
          </p:nvPr>
        </p:nvSpPr>
        <p:spPr bwMode="auto">
          <a:xfrm rot="10800000">
            <a:off x="7000875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5" name="Freeform 26"/>
          <p:cNvSpPr>
            <a:spLocks/>
          </p:cNvSpPr>
          <p:nvPr>
            <p:custDataLst>
              <p:tags r:id="rId22"/>
            </p:custDataLst>
          </p:nvPr>
        </p:nvSpPr>
        <p:spPr bwMode="auto">
          <a:xfrm rot="10800000">
            <a:off x="5557838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6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30825" y="5099050"/>
            <a:ext cx="303213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7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9766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8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557838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9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7000875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0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0800000">
            <a:off x="7000875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1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 rot="10800000">
            <a:off x="5557838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2" name="Freeform 43"/>
          <p:cNvSpPr>
            <a:spLocks/>
          </p:cNvSpPr>
          <p:nvPr>
            <p:custDataLst>
              <p:tags r:id="rId29"/>
            </p:custDataLst>
          </p:nvPr>
        </p:nvSpPr>
        <p:spPr bwMode="auto">
          <a:xfrm rot="-5400000">
            <a:off x="4763294" y="3161506"/>
            <a:ext cx="1063625" cy="80963"/>
          </a:xfrm>
          <a:custGeom>
            <a:avLst/>
            <a:gdLst>
              <a:gd name="T0" fmla="*/ 0 w 718"/>
              <a:gd name="T1" fmla="*/ 80963 h 168"/>
              <a:gd name="T2" fmla="*/ 355529 w 718"/>
              <a:gd name="T3" fmla="*/ 11566 h 168"/>
              <a:gd name="T4" fmla="*/ 638471 w 718"/>
              <a:gd name="T5" fmla="*/ 11566 h 168"/>
              <a:gd name="T6" fmla="*/ 1063625 w 718"/>
              <a:gd name="T7" fmla="*/ 80963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3" name="Freeform 44"/>
          <p:cNvSpPr>
            <a:spLocks/>
          </p:cNvSpPr>
          <p:nvPr>
            <p:custDataLst>
              <p:tags r:id="rId30"/>
            </p:custDataLst>
          </p:nvPr>
        </p:nvSpPr>
        <p:spPr bwMode="auto">
          <a:xfrm rot="5619133">
            <a:off x="5064919" y="3163094"/>
            <a:ext cx="1062038" cy="76200"/>
          </a:xfrm>
          <a:custGeom>
            <a:avLst/>
            <a:gdLst>
              <a:gd name="T0" fmla="*/ 0 w 718"/>
              <a:gd name="T1" fmla="*/ 76200 h 168"/>
              <a:gd name="T2" fmla="*/ 354999 w 718"/>
              <a:gd name="T3" fmla="*/ 10886 h 168"/>
              <a:gd name="T4" fmla="*/ 637519 w 718"/>
              <a:gd name="T5" fmla="*/ 10886 h 168"/>
              <a:gd name="T6" fmla="*/ 1062038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4" name="Freeform 47"/>
          <p:cNvSpPr>
            <a:spLocks/>
          </p:cNvSpPr>
          <p:nvPr>
            <p:custDataLst>
              <p:tags r:id="rId31"/>
            </p:custDataLst>
          </p:nvPr>
        </p:nvSpPr>
        <p:spPr bwMode="auto">
          <a:xfrm rot="-5400000">
            <a:off x="4762500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5" name="Freeform 48"/>
          <p:cNvSpPr>
            <a:spLocks/>
          </p:cNvSpPr>
          <p:nvPr>
            <p:custDataLst>
              <p:tags r:id="rId32"/>
            </p:custDataLst>
          </p:nvPr>
        </p:nvSpPr>
        <p:spPr bwMode="auto">
          <a:xfrm rot="5619133">
            <a:off x="5064919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6" name="Freeform 49"/>
          <p:cNvSpPr>
            <a:spLocks/>
          </p:cNvSpPr>
          <p:nvPr>
            <p:custDataLst>
              <p:tags r:id="rId33"/>
            </p:custDataLst>
          </p:nvPr>
        </p:nvSpPr>
        <p:spPr bwMode="auto">
          <a:xfrm rot="-5400000">
            <a:off x="612933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7" name="Freeform 50"/>
          <p:cNvSpPr>
            <a:spLocks/>
          </p:cNvSpPr>
          <p:nvPr>
            <p:custDataLst>
              <p:tags r:id="rId34"/>
            </p:custDataLst>
          </p:nvPr>
        </p:nvSpPr>
        <p:spPr bwMode="auto">
          <a:xfrm rot="5619133">
            <a:off x="643175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8" name="Freeform 51"/>
          <p:cNvSpPr>
            <a:spLocks/>
          </p:cNvSpPr>
          <p:nvPr>
            <p:custDataLst>
              <p:tags r:id="rId35"/>
            </p:custDataLst>
          </p:nvPr>
        </p:nvSpPr>
        <p:spPr bwMode="auto">
          <a:xfrm rot="-5400000">
            <a:off x="757078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9" name="Freeform 52"/>
          <p:cNvSpPr>
            <a:spLocks/>
          </p:cNvSpPr>
          <p:nvPr>
            <p:custDataLst>
              <p:tags r:id="rId36"/>
            </p:custDataLst>
          </p:nvPr>
        </p:nvSpPr>
        <p:spPr bwMode="auto">
          <a:xfrm rot="5619133">
            <a:off x="787320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0" name="Freeform 53"/>
          <p:cNvSpPr>
            <a:spLocks/>
          </p:cNvSpPr>
          <p:nvPr>
            <p:custDataLst>
              <p:tags r:id="rId37"/>
            </p:custDataLst>
          </p:nvPr>
        </p:nvSpPr>
        <p:spPr bwMode="auto">
          <a:xfrm rot="-5400000">
            <a:off x="612933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1" name="Freeform 54"/>
          <p:cNvSpPr>
            <a:spLocks/>
          </p:cNvSpPr>
          <p:nvPr>
            <p:custDataLst>
              <p:tags r:id="rId38"/>
            </p:custDataLst>
          </p:nvPr>
        </p:nvSpPr>
        <p:spPr bwMode="auto">
          <a:xfrm rot="5619133">
            <a:off x="643175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2" name="Freeform 55"/>
          <p:cNvSpPr>
            <a:spLocks/>
          </p:cNvSpPr>
          <p:nvPr>
            <p:custDataLst>
              <p:tags r:id="rId39"/>
            </p:custDataLst>
          </p:nvPr>
        </p:nvSpPr>
        <p:spPr bwMode="auto">
          <a:xfrm rot="-5400000">
            <a:off x="757078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3" name="Freeform 56"/>
          <p:cNvSpPr>
            <a:spLocks/>
          </p:cNvSpPr>
          <p:nvPr>
            <p:custDataLst>
              <p:tags r:id="rId40"/>
            </p:custDataLst>
          </p:nvPr>
        </p:nvSpPr>
        <p:spPr bwMode="auto">
          <a:xfrm rot="5619133">
            <a:off x="787320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4" name="Oval 5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697663" y="1228725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8235" name="Oval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697663" y="6237288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8236" name="Oval 2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06291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7" name="Oval 2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06291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2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Mincut Construction</a:t>
            </a:r>
          </a:p>
        </p:txBody>
      </p:sp>
      <p:sp>
        <p:nvSpPr>
          <p:cNvPr id="9219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9963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u</a:t>
            </a:r>
          </a:p>
        </p:txBody>
      </p:sp>
      <p:sp>
        <p:nvSpPr>
          <p:cNvPr id="9220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0825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v</a:t>
            </a:r>
          </a:p>
        </p:txBody>
      </p:sp>
      <p:sp>
        <p:nvSpPr>
          <p:cNvPr id="9221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9963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7513" y="23669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9224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51688" y="60086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922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13175" y="33528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13175" y="517525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13175" y="5326063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3175" y="35052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586163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57838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407025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6975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916113" y="2670175"/>
            <a:ext cx="1593850" cy="2505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92313" y="2517775"/>
            <a:ext cx="3338512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992313" y="2670175"/>
            <a:ext cx="3262312" cy="2428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992313" y="2593975"/>
            <a:ext cx="1517650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736975" y="5402263"/>
            <a:ext cx="334010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13175" y="3581400"/>
            <a:ext cx="3414713" cy="24272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3505200"/>
            <a:ext cx="1670050" cy="2428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634038" y="5326063"/>
            <a:ext cx="151765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18250" y="4414838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b</a:t>
            </a:r>
            <a:r>
              <a:rPr lang="en-US" altLang="en-US" sz="1800" b="1" baseline="-25000"/>
              <a:t>v</a:t>
            </a:r>
          </a:p>
        </p:txBody>
      </p:sp>
      <p:sp>
        <p:nvSpPr>
          <p:cNvPr id="924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05163" y="251777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a</a:t>
            </a:r>
            <a:r>
              <a:rPr lang="en-US" altLang="en-US" sz="1800" b="1" baseline="-25000"/>
              <a:t>v</a:t>
            </a:r>
          </a:p>
        </p:txBody>
      </p:sp>
      <p:sp>
        <p:nvSpPr>
          <p:cNvPr id="924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95800" y="3429000"/>
            <a:ext cx="684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uv</a:t>
            </a:r>
          </a:p>
        </p:txBody>
      </p:sp>
      <p:sp>
        <p:nvSpPr>
          <p:cNvPr id="924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65575" y="2973388"/>
            <a:ext cx="684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vu</a:t>
            </a:r>
          </a:p>
        </p:txBody>
      </p:sp>
    </p:spTree>
    <p:extLst>
      <p:ext uri="{BB962C8B-B14F-4D97-AF65-F5344CB8AC3E}">
        <p14:creationId xmlns:p14="http://schemas.microsoft.com/office/powerpoint/2010/main" val="1032051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10308</TotalTime>
  <Words>1560</Words>
  <Application>Microsoft Office PowerPoint</Application>
  <PresentationFormat>On-screen Show (4:3)</PresentationFormat>
  <Paragraphs>406</Paragraphs>
  <Slides>43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ＭＳ Ｐゴシック</vt:lpstr>
      <vt:lpstr>Arial</vt:lpstr>
      <vt:lpstr>Calibri</vt:lpstr>
      <vt:lpstr>Comic Sans MS</vt:lpstr>
      <vt:lpstr>Courier New</vt:lpstr>
      <vt:lpstr>Symbol</vt:lpstr>
      <vt:lpstr>Times New Roman</vt:lpstr>
      <vt:lpstr>1_Default Design</vt:lpstr>
      <vt:lpstr>Equation</vt:lpstr>
      <vt:lpstr>CSE 417 Algorithms and Complexity</vt:lpstr>
      <vt:lpstr>Announcements</vt:lpstr>
      <vt:lpstr>Problem Reduction</vt:lpstr>
      <vt:lpstr>Minimum Cut Applications</vt:lpstr>
      <vt:lpstr>Image Segmentation</vt:lpstr>
      <vt:lpstr>PowerPoint Presentation</vt:lpstr>
      <vt:lpstr>Image analysis</vt:lpstr>
      <vt:lpstr>Pixel graph to flow graph</vt:lpstr>
      <vt:lpstr>Mincut Construction</vt:lpstr>
      <vt:lpstr>Open Pit Mining (Task selection)</vt:lpstr>
      <vt:lpstr>Open Pit Mining</vt:lpstr>
      <vt:lpstr>Mine Graph </vt:lpstr>
      <vt:lpstr>Determine an optimal mine </vt:lpstr>
      <vt:lpstr>Generalization</vt:lpstr>
      <vt:lpstr>Min cut algorithm for profit maximization</vt:lpstr>
      <vt:lpstr>Precedence graph construction</vt:lpstr>
      <vt:lpstr>Find a finite value cut with at least two vertices on each side of the cut</vt:lpstr>
      <vt:lpstr>The sink side of a finite cut is a feasible set</vt:lpstr>
      <vt:lpstr>Setting the costs</vt:lpstr>
      <vt:lpstr>Minimum cut gives optimal solution Why?</vt:lpstr>
      <vt:lpstr>Computing the Profit</vt:lpstr>
      <vt:lpstr>Express Cap(S,T) in terms of B, C, Cost(T), Benefit(T), and Profit(T)</vt:lpstr>
      <vt:lpstr>NP-Completeness</vt:lpstr>
      <vt:lpstr>NP Completeness</vt:lpstr>
      <vt:lpstr>Algorithms vs. Lower bounds</vt:lpstr>
      <vt:lpstr>Theory of NP Completeness</vt:lpstr>
      <vt:lpstr>The Universe</vt:lpstr>
      <vt:lpstr>Polynomial Time </vt:lpstr>
      <vt:lpstr>Decision Problems</vt:lpstr>
      <vt:lpstr>Definition of P</vt:lpstr>
      <vt:lpstr>What is NP?</vt:lpstr>
      <vt:lpstr>Certificate examples</vt:lpstr>
      <vt:lpstr>Certifiers and Certificates:   3-Satisfiability</vt:lpstr>
      <vt:lpstr>Certifiers and Certificates:  Hamiltonian Cycle</vt:lpstr>
      <vt:lpstr>Polynomial time reductions</vt:lpstr>
      <vt:lpstr>Composability Lemma</vt:lpstr>
      <vt:lpstr>Lemmas</vt:lpstr>
      <vt:lpstr>NP-Completeness</vt:lpstr>
      <vt:lpstr>Cook’s Theorem</vt:lpstr>
      <vt:lpstr>Circuit SAT</vt:lpstr>
      <vt:lpstr>Garey and Johnson</vt:lpstr>
      <vt:lpstr>History</vt:lpstr>
      <vt:lpstr>P vs. NP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116</cp:revision>
  <dcterms:created xsi:type="dcterms:W3CDTF">1601-01-01T00:00:00Z</dcterms:created>
  <dcterms:modified xsi:type="dcterms:W3CDTF">2020-12-03T20:48:14Z</dcterms:modified>
</cp:coreProperties>
</file>