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3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4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5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2"/>
  </p:notesMasterIdLst>
  <p:handoutMasterIdLst>
    <p:handoutMasterId r:id="rId43"/>
  </p:handoutMasterIdLst>
  <p:sldIdLst>
    <p:sldId id="256" r:id="rId2"/>
    <p:sldId id="445" r:id="rId3"/>
    <p:sldId id="450" r:id="rId4"/>
    <p:sldId id="451" r:id="rId5"/>
    <p:sldId id="484" r:id="rId6"/>
    <p:sldId id="452" r:id="rId7"/>
    <p:sldId id="456" r:id="rId8"/>
    <p:sldId id="478" r:id="rId9"/>
    <p:sldId id="479" r:id="rId10"/>
    <p:sldId id="505" r:id="rId11"/>
    <p:sldId id="480" r:id="rId12"/>
    <p:sldId id="481" r:id="rId13"/>
    <p:sldId id="482" r:id="rId14"/>
    <p:sldId id="483" r:id="rId15"/>
    <p:sldId id="441" r:id="rId16"/>
    <p:sldId id="442" r:id="rId17"/>
    <p:sldId id="421" r:id="rId18"/>
    <p:sldId id="418" r:id="rId19"/>
    <p:sldId id="419" r:id="rId20"/>
    <p:sldId id="420" r:id="rId21"/>
    <p:sldId id="423" r:id="rId22"/>
    <p:sldId id="424" r:id="rId23"/>
    <p:sldId id="425" r:id="rId24"/>
    <p:sldId id="426" r:id="rId25"/>
    <p:sldId id="427" r:id="rId26"/>
    <p:sldId id="428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2" r:id="rId39"/>
    <p:sldId id="503" r:id="rId40"/>
    <p:sldId id="504" r:id="rId41"/>
  </p:sldIdLst>
  <p:sldSz cx="9144000" cy="6858000" type="screen4x3"/>
  <p:notesSz cx="7315200" cy="9601200"/>
  <p:custDataLst>
    <p:tags r:id="rId4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CC9900"/>
    <a:srgbClr val="FF0066"/>
    <a:srgbClr val="FFFF99"/>
    <a:srgbClr val="CCFF99"/>
    <a:srgbClr val="0000FF"/>
    <a:srgbClr val="FFFF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CA6354-4166-4290-A9B7-E69EA2EBED7D}" v="1" dt="2019-11-21T06:19:47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43" autoAdjust="0"/>
    <p:restoredTop sz="94660"/>
  </p:normalViewPr>
  <p:slideViewPr>
    <p:cSldViewPr>
      <p:cViewPr varScale="1">
        <p:scale>
          <a:sx n="106" d="100"/>
          <a:sy n="106" d="100"/>
        </p:scale>
        <p:origin x="10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hard Anderson" userId="4654cc452026b74c" providerId="LiveId" clId="{6ECA6354-4166-4290-A9B7-E69EA2EBED7D}"/>
    <pc:docChg chg="modSld">
      <pc:chgData name="Richard Anderson" userId="4654cc452026b74c" providerId="LiveId" clId="{6ECA6354-4166-4290-A9B7-E69EA2EBED7D}" dt="2019-11-21T06:17:48.687" v="20" actId="20577"/>
      <pc:docMkLst>
        <pc:docMk/>
      </pc:docMkLst>
      <pc:sldChg chg="modSp">
        <pc:chgData name="Richard Anderson" userId="4654cc452026b74c" providerId="LiveId" clId="{6ECA6354-4166-4290-A9B7-E69EA2EBED7D}" dt="2019-11-21T06:17:48.687" v="20" actId="20577"/>
        <pc:sldMkLst>
          <pc:docMk/>
          <pc:sldMk cId="0" sldId="256"/>
        </pc:sldMkLst>
        <pc:spChg chg="mod">
          <ac:chgData name="Richard Anderson" userId="4654cc452026b74c" providerId="LiveId" clId="{6ECA6354-4166-4290-A9B7-E69EA2EBED7D}" dt="2019-11-21T06:17:48.687" v="20" actId="20577"/>
          <ac:spMkLst>
            <pc:docMk/>
            <pc:sldMk cId="0" sldId="256"/>
            <ac:spMk id="205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B73537A-BE46-4875-816D-7E3C979B8E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6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5B2ED40-FBB4-4059-8729-C340CDE56775}" type="datetimeFigureOut">
              <a:rPr lang="en-US"/>
              <a:pPr>
                <a:defRPr/>
              </a:pPr>
              <a:t>12/1/2020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820811-B9BD-4E85-A266-696F0EC7AD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89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42B3997-D5D2-49E0-B0E1-E8F14E85D917}" type="slidenum">
              <a:rPr lang="en-US" altLang="en-US" sz="120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525650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602F75-A772-4FD3-820D-12AFBD7AD21A}" type="slidenum">
              <a:rPr lang="en-US" altLang="en-US" sz="120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25763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C5600D2-915E-4201-A93F-285F4CB45434}" type="slidenum">
              <a:rPr lang="en-US" altLang="en-US" sz="120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556676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EA6859-AF7C-4D65-9278-721E7F01ACB0}" type="slidenum">
              <a:rPr lang="en-US" altLang="en-US" sz="120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87543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092A99-E37C-46E6-B525-BF9E5BF373BE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95811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D86B5-AD6F-4711-995B-7084C1EF1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9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66F18-5A31-4D7E-8C0F-12CD844CF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14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AF152-5B35-4E4A-B6C8-EC436DF50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1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E403-62CD-4F2A-8021-32D0B016C4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26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D5C82-07EC-4172-9623-16FAA4CBF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886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85D98-5423-41D1-B584-B31729E1F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67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2D15E-EDBE-4100-ACA1-325B941D4D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96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33E3-04A8-47E4-B182-1D1DD8170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93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29630-65E6-4824-A284-DCE508D383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155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B76A6-694C-4A13-B688-4D1236E0A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5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017CC-BEDF-43D7-9C9C-DF9AA144C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482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9607D-C91A-439A-A81D-F6D7AB29DE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9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3FBE9-DD93-47EA-ADA5-CBC882E5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17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DAC93-641E-4315-B17F-E052EF466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5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6866F86-0F09-45A1-9712-295893CE9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url?sa=i&amp;rct=j&amp;q=&amp;esrc=s&amp;frm=1&amp;source=images&amp;cd=&amp;cad=rja&amp;docid=aArqRTQsQOL3gM&amp;tbnid=xQczNBBVHrD51M:&amp;ved=0CAUQjRw&amp;url=http://www.alaska-in-pictures.com/alaska-pipeline-in-winter-5499-pictures.htm&amp;ei=-XMuUeLSO9DPiwKRoYG4AQ&amp;bvm=bv.42965579,d.cGE&amp;psig=AFQjCNGFDYvCDlQnYjvGNP3DpgCFwX85vg&amp;ust=1362085219957660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www.google.com/url?sa=i&amp;rct=j&amp;q=&amp;esrc=s&amp;frm=1&amp;source=images&amp;cd=&amp;cad=rja&amp;docid=yP4C-NneRENWmM&amp;tbnid=gHDIwxwnhAbRkM:&amp;ved=0CAUQjRw&amp;url=http://www.mlive.com/news/bay-city/index.ssf/2009/07/bay_city_cant_afford_wastewate.html&amp;ei=PXMuUYyqNci6iwL2pYGgCA&amp;bvm=bv.42965579,d.cGE&amp;psig=AFQjCNFde12At6CRDFJLSXBgiYWLeH8lzQ&amp;ust=1362085038068038" TargetMode="External"/><Relationship Id="rId5" Type="http://schemas.openxmlformats.org/officeDocument/2006/relationships/image" Target="../media/image1.jpeg"/><Relationship Id="rId4" Type="http://schemas.openxmlformats.org/officeDocument/2006/relationships/hyperlink" Target="http://www.google.com/url?sa=i&amp;rct=j&amp;q=&amp;esrc=s&amp;frm=1&amp;source=images&amp;cd=&amp;cad=rja&amp;docid=B6etRZMHm5SjcM&amp;tbnid=7_Ln5CZf67rE8M:&amp;ved=0CAUQjRw&amp;url=http://miraimages.photoshelter.com/image/I00003zY0KuN5ZiY&amp;ei=DnMuUa6BNaa0igKBj4C4DA&amp;bvm=bv.42965579,d.cGE&amp;psig=AFQjCNGIT0YFPvLK9miBN_x3ptMwGbGMfw&amp;ust=1362084988000859" TargetMode="External"/><Relationship Id="rId9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84.xml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10" Type="http://schemas.openxmlformats.org/officeDocument/2006/relationships/tags" Target="../tags/tag91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3" Type="http://schemas.openxmlformats.org/officeDocument/2006/relationships/tags" Target="../tags/tag103.xml"/><Relationship Id="rId21" Type="http://schemas.openxmlformats.org/officeDocument/2006/relationships/tags" Target="../tags/tag121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20" Type="http://schemas.openxmlformats.org/officeDocument/2006/relationships/tags" Target="../tags/tag120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23" Type="http://schemas.openxmlformats.org/officeDocument/2006/relationships/tags" Target="../tags/tag123.xml"/><Relationship Id="rId10" Type="http://schemas.openxmlformats.org/officeDocument/2006/relationships/tags" Target="../tags/tag110.xml"/><Relationship Id="rId19" Type="http://schemas.openxmlformats.org/officeDocument/2006/relationships/tags" Target="../tags/tag119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Relationship Id="rId22" Type="http://schemas.openxmlformats.org/officeDocument/2006/relationships/tags" Target="../tags/tag12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36.xml"/><Relationship Id="rId18" Type="http://schemas.openxmlformats.org/officeDocument/2006/relationships/tags" Target="../tags/tag141.xml"/><Relationship Id="rId26" Type="http://schemas.openxmlformats.org/officeDocument/2006/relationships/tags" Target="../tags/tag149.xml"/><Relationship Id="rId39" Type="http://schemas.openxmlformats.org/officeDocument/2006/relationships/tags" Target="../tags/tag162.xml"/><Relationship Id="rId21" Type="http://schemas.openxmlformats.org/officeDocument/2006/relationships/tags" Target="../tags/tag144.xml"/><Relationship Id="rId34" Type="http://schemas.openxmlformats.org/officeDocument/2006/relationships/tags" Target="../tags/tag157.xml"/><Relationship Id="rId42" Type="http://schemas.openxmlformats.org/officeDocument/2006/relationships/slideLayout" Target="../slideLayouts/slideLayout6.xml"/><Relationship Id="rId7" Type="http://schemas.openxmlformats.org/officeDocument/2006/relationships/tags" Target="../tags/tag130.xml"/><Relationship Id="rId2" Type="http://schemas.openxmlformats.org/officeDocument/2006/relationships/tags" Target="../tags/tag125.xml"/><Relationship Id="rId16" Type="http://schemas.openxmlformats.org/officeDocument/2006/relationships/tags" Target="../tags/tag139.xml"/><Relationship Id="rId20" Type="http://schemas.openxmlformats.org/officeDocument/2006/relationships/tags" Target="../tags/tag143.xml"/><Relationship Id="rId29" Type="http://schemas.openxmlformats.org/officeDocument/2006/relationships/tags" Target="../tags/tag152.xml"/><Relationship Id="rId41" Type="http://schemas.openxmlformats.org/officeDocument/2006/relationships/tags" Target="../tags/tag164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tags" Target="../tags/tag147.xml"/><Relationship Id="rId32" Type="http://schemas.openxmlformats.org/officeDocument/2006/relationships/tags" Target="../tags/tag155.xml"/><Relationship Id="rId37" Type="http://schemas.openxmlformats.org/officeDocument/2006/relationships/tags" Target="../tags/tag160.xml"/><Relationship Id="rId40" Type="http://schemas.openxmlformats.org/officeDocument/2006/relationships/tags" Target="../tags/tag163.xml"/><Relationship Id="rId5" Type="http://schemas.openxmlformats.org/officeDocument/2006/relationships/tags" Target="../tags/tag128.xml"/><Relationship Id="rId15" Type="http://schemas.openxmlformats.org/officeDocument/2006/relationships/tags" Target="../tags/tag138.xml"/><Relationship Id="rId23" Type="http://schemas.openxmlformats.org/officeDocument/2006/relationships/tags" Target="../tags/tag146.xml"/><Relationship Id="rId28" Type="http://schemas.openxmlformats.org/officeDocument/2006/relationships/tags" Target="../tags/tag151.xml"/><Relationship Id="rId36" Type="http://schemas.openxmlformats.org/officeDocument/2006/relationships/tags" Target="../tags/tag159.xml"/><Relationship Id="rId10" Type="http://schemas.openxmlformats.org/officeDocument/2006/relationships/tags" Target="../tags/tag133.xml"/><Relationship Id="rId19" Type="http://schemas.openxmlformats.org/officeDocument/2006/relationships/tags" Target="../tags/tag142.xml"/><Relationship Id="rId31" Type="http://schemas.openxmlformats.org/officeDocument/2006/relationships/tags" Target="../tags/tag154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tags" Target="../tags/tag145.xml"/><Relationship Id="rId27" Type="http://schemas.openxmlformats.org/officeDocument/2006/relationships/tags" Target="../tags/tag150.xml"/><Relationship Id="rId30" Type="http://schemas.openxmlformats.org/officeDocument/2006/relationships/tags" Target="../tags/tag153.xml"/><Relationship Id="rId35" Type="http://schemas.openxmlformats.org/officeDocument/2006/relationships/tags" Target="../tags/tag158.xml"/><Relationship Id="rId8" Type="http://schemas.openxmlformats.org/officeDocument/2006/relationships/tags" Target="../tags/tag131.xml"/><Relationship Id="rId3" Type="http://schemas.openxmlformats.org/officeDocument/2006/relationships/tags" Target="../tags/tag126.xml"/><Relationship Id="rId12" Type="http://schemas.openxmlformats.org/officeDocument/2006/relationships/tags" Target="../tags/tag135.xml"/><Relationship Id="rId17" Type="http://schemas.openxmlformats.org/officeDocument/2006/relationships/tags" Target="../tags/tag140.xml"/><Relationship Id="rId25" Type="http://schemas.openxmlformats.org/officeDocument/2006/relationships/tags" Target="../tags/tag148.xml"/><Relationship Id="rId33" Type="http://schemas.openxmlformats.org/officeDocument/2006/relationships/tags" Target="../tags/tag156.xml"/><Relationship Id="rId38" Type="http://schemas.openxmlformats.org/officeDocument/2006/relationships/tags" Target="../tags/tag1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67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1.xml"/><Relationship Id="rId2" Type="http://schemas.openxmlformats.org/officeDocument/2006/relationships/tags" Target="../tags/tag170.xml"/><Relationship Id="rId1" Type="http://schemas.openxmlformats.org/officeDocument/2006/relationships/tags" Target="../tags/tag169.xml"/><Relationship Id="rId4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13" Type="http://schemas.openxmlformats.org/officeDocument/2006/relationships/tags" Target="../tags/tag187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12" Type="http://schemas.openxmlformats.org/officeDocument/2006/relationships/tags" Target="../tags/tag18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76.xml"/><Relationship Id="rId16" Type="http://schemas.openxmlformats.org/officeDocument/2006/relationships/tags" Target="../tags/tag190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11" Type="http://schemas.openxmlformats.org/officeDocument/2006/relationships/tags" Target="../tags/tag185.xml"/><Relationship Id="rId5" Type="http://schemas.openxmlformats.org/officeDocument/2006/relationships/tags" Target="../tags/tag179.xml"/><Relationship Id="rId15" Type="http://schemas.openxmlformats.org/officeDocument/2006/relationships/tags" Target="../tags/tag189.xml"/><Relationship Id="rId10" Type="http://schemas.openxmlformats.org/officeDocument/2006/relationships/tags" Target="../tags/tag184.xml"/><Relationship Id="rId4" Type="http://schemas.openxmlformats.org/officeDocument/2006/relationships/tags" Target="../tags/tag178.xml"/><Relationship Id="rId9" Type="http://schemas.openxmlformats.org/officeDocument/2006/relationships/tags" Target="../tags/tag183.xml"/><Relationship Id="rId14" Type="http://schemas.openxmlformats.org/officeDocument/2006/relationships/tags" Target="../tags/tag18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93.xml"/><Relationship Id="rId2" Type="http://schemas.openxmlformats.org/officeDocument/2006/relationships/tags" Target="../tags/tag192.xml"/><Relationship Id="rId1" Type="http://schemas.openxmlformats.org/officeDocument/2006/relationships/tags" Target="../tags/tag191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196.xml"/><Relationship Id="rId7" Type="http://schemas.openxmlformats.org/officeDocument/2006/relationships/image" Target="../media/image6.jpeg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9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9.xml"/><Relationship Id="rId1" Type="http://schemas.openxmlformats.org/officeDocument/2006/relationships/tags" Target="../tags/tag198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212.xml"/><Relationship Id="rId18" Type="http://schemas.openxmlformats.org/officeDocument/2006/relationships/tags" Target="../tags/tag217.xml"/><Relationship Id="rId26" Type="http://schemas.openxmlformats.org/officeDocument/2006/relationships/tags" Target="../tags/tag225.xml"/><Relationship Id="rId39" Type="http://schemas.openxmlformats.org/officeDocument/2006/relationships/tags" Target="../tags/tag238.xml"/><Relationship Id="rId21" Type="http://schemas.openxmlformats.org/officeDocument/2006/relationships/tags" Target="../tags/tag220.xml"/><Relationship Id="rId34" Type="http://schemas.openxmlformats.org/officeDocument/2006/relationships/tags" Target="../tags/tag233.xml"/><Relationship Id="rId42" Type="http://schemas.openxmlformats.org/officeDocument/2006/relationships/tags" Target="../tags/tag241.xml"/><Relationship Id="rId7" Type="http://schemas.openxmlformats.org/officeDocument/2006/relationships/tags" Target="../tags/tag206.xml"/><Relationship Id="rId2" Type="http://schemas.openxmlformats.org/officeDocument/2006/relationships/tags" Target="../tags/tag201.xml"/><Relationship Id="rId16" Type="http://schemas.openxmlformats.org/officeDocument/2006/relationships/tags" Target="../tags/tag215.xml"/><Relationship Id="rId29" Type="http://schemas.openxmlformats.org/officeDocument/2006/relationships/tags" Target="../tags/tag228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11" Type="http://schemas.openxmlformats.org/officeDocument/2006/relationships/tags" Target="../tags/tag210.xml"/><Relationship Id="rId24" Type="http://schemas.openxmlformats.org/officeDocument/2006/relationships/tags" Target="../tags/tag223.xml"/><Relationship Id="rId32" Type="http://schemas.openxmlformats.org/officeDocument/2006/relationships/tags" Target="../tags/tag231.xml"/><Relationship Id="rId37" Type="http://schemas.openxmlformats.org/officeDocument/2006/relationships/tags" Target="../tags/tag236.xml"/><Relationship Id="rId40" Type="http://schemas.openxmlformats.org/officeDocument/2006/relationships/tags" Target="../tags/tag239.xml"/><Relationship Id="rId45" Type="http://schemas.openxmlformats.org/officeDocument/2006/relationships/slideLayout" Target="../slideLayouts/slideLayout6.xml"/><Relationship Id="rId5" Type="http://schemas.openxmlformats.org/officeDocument/2006/relationships/tags" Target="../tags/tag204.xml"/><Relationship Id="rId15" Type="http://schemas.openxmlformats.org/officeDocument/2006/relationships/tags" Target="../tags/tag214.xml"/><Relationship Id="rId23" Type="http://schemas.openxmlformats.org/officeDocument/2006/relationships/tags" Target="../tags/tag222.xml"/><Relationship Id="rId28" Type="http://schemas.openxmlformats.org/officeDocument/2006/relationships/tags" Target="../tags/tag227.xml"/><Relationship Id="rId36" Type="http://schemas.openxmlformats.org/officeDocument/2006/relationships/tags" Target="../tags/tag235.xml"/><Relationship Id="rId10" Type="http://schemas.openxmlformats.org/officeDocument/2006/relationships/tags" Target="../tags/tag209.xml"/><Relationship Id="rId19" Type="http://schemas.openxmlformats.org/officeDocument/2006/relationships/tags" Target="../tags/tag218.xml"/><Relationship Id="rId31" Type="http://schemas.openxmlformats.org/officeDocument/2006/relationships/tags" Target="../tags/tag230.xml"/><Relationship Id="rId44" Type="http://schemas.openxmlformats.org/officeDocument/2006/relationships/tags" Target="../tags/tag243.xml"/><Relationship Id="rId4" Type="http://schemas.openxmlformats.org/officeDocument/2006/relationships/tags" Target="../tags/tag203.xml"/><Relationship Id="rId9" Type="http://schemas.openxmlformats.org/officeDocument/2006/relationships/tags" Target="../tags/tag208.xml"/><Relationship Id="rId14" Type="http://schemas.openxmlformats.org/officeDocument/2006/relationships/tags" Target="../tags/tag213.xml"/><Relationship Id="rId22" Type="http://schemas.openxmlformats.org/officeDocument/2006/relationships/tags" Target="../tags/tag221.xml"/><Relationship Id="rId27" Type="http://schemas.openxmlformats.org/officeDocument/2006/relationships/tags" Target="../tags/tag226.xml"/><Relationship Id="rId30" Type="http://schemas.openxmlformats.org/officeDocument/2006/relationships/tags" Target="../tags/tag229.xml"/><Relationship Id="rId35" Type="http://schemas.openxmlformats.org/officeDocument/2006/relationships/tags" Target="../tags/tag234.xml"/><Relationship Id="rId43" Type="http://schemas.openxmlformats.org/officeDocument/2006/relationships/tags" Target="../tags/tag242.xml"/><Relationship Id="rId8" Type="http://schemas.openxmlformats.org/officeDocument/2006/relationships/tags" Target="../tags/tag207.xml"/><Relationship Id="rId3" Type="http://schemas.openxmlformats.org/officeDocument/2006/relationships/tags" Target="../tags/tag202.xml"/><Relationship Id="rId12" Type="http://schemas.openxmlformats.org/officeDocument/2006/relationships/tags" Target="../tags/tag211.xml"/><Relationship Id="rId17" Type="http://schemas.openxmlformats.org/officeDocument/2006/relationships/tags" Target="../tags/tag216.xml"/><Relationship Id="rId25" Type="http://schemas.openxmlformats.org/officeDocument/2006/relationships/tags" Target="../tags/tag224.xml"/><Relationship Id="rId33" Type="http://schemas.openxmlformats.org/officeDocument/2006/relationships/tags" Target="../tags/tag232.xml"/><Relationship Id="rId38" Type="http://schemas.openxmlformats.org/officeDocument/2006/relationships/tags" Target="../tags/tag237.xml"/><Relationship Id="rId20" Type="http://schemas.openxmlformats.org/officeDocument/2006/relationships/tags" Target="../tags/tag219.xml"/><Relationship Id="rId41" Type="http://schemas.openxmlformats.org/officeDocument/2006/relationships/tags" Target="../tags/tag24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tags" Target="../tags/tag261.xml"/><Relationship Id="rId26" Type="http://schemas.openxmlformats.org/officeDocument/2006/relationships/tags" Target="../tags/tag269.xml"/><Relationship Id="rId3" Type="http://schemas.openxmlformats.org/officeDocument/2006/relationships/tags" Target="../tags/tag246.xml"/><Relationship Id="rId21" Type="http://schemas.openxmlformats.org/officeDocument/2006/relationships/tags" Target="../tags/tag264.xml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5" Type="http://schemas.openxmlformats.org/officeDocument/2006/relationships/tags" Target="../tags/tag268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tags" Target="../tags/tag263.xml"/><Relationship Id="rId1" Type="http://schemas.openxmlformats.org/officeDocument/2006/relationships/tags" Target="../tags/tag244.x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24" Type="http://schemas.openxmlformats.org/officeDocument/2006/relationships/tags" Target="../tags/tag267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tags" Target="../tags/tag266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253.xml"/><Relationship Id="rId19" Type="http://schemas.openxmlformats.org/officeDocument/2006/relationships/tags" Target="../tags/tag262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tags" Target="../tags/tag265.xml"/><Relationship Id="rId27" Type="http://schemas.openxmlformats.org/officeDocument/2006/relationships/tags" Target="../tags/tag27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://www.google.com/url?sa=i&amp;rct=j&amp;q=&amp;esrc=s&amp;frm=1&amp;source=images&amp;cd=&amp;cad=rja&amp;docid=5R93n90O-lK03M&amp;tbnid=F2HdJoi8DmNNmM:&amp;ved=0CAUQjRw&amp;url=http://www.busyatwork.com.au/page/apprenticeship-services/Get_BUSY_Mining/blog/Underground_and_Open_Cut_Mining_What_is_the_difference/&amp;ei=T5ouUaCLAeSKjALa-YDYBw&amp;bvm=bv.43148975,d.cGE&amp;psig=AFQjCNGAFMuWwF3LFguCb1UeEDTVpXFkjA&amp;ust=1362095033015910" TargetMode="External"/><Relationship Id="rId7" Type="http://schemas.openxmlformats.org/officeDocument/2006/relationships/hyperlink" Target="http://www.google.com/url?sa=i&amp;rct=j&amp;q=&amp;esrc=s&amp;frm=1&amp;source=images&amp;cd=&amp;cad=rja&amp;docid=4Q7-_Z8_c1HynM&amp;tbnid=zcfq3kJLLdVJhM:&amp;ved=0CAUQjRw&amp;url=http://www.mining-technology.com/projects/mount-margaret-mining-queensland-australia/mount-margaret-mining-queensland-australia1.html&amp;ei=4ZouUZPpCuHKiwKoyoDwBQ&amp;bvm=bv.43148975,d.cGE&amp;psig=AFQjCNGAFMuWwF3LFguCb1UeEDTVpXFkjA&amp;ust=1362095033015910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1.xml"/><Relationship Id="rId6" Type="http://schemas.openxmlformats.org/officeDocument/2006/relationships/image" Target="../media/image9.jpeg"/><Relationship Id="rId5" Type="http://schemas.openxmlformats.org/officeDocument/2006/relationships/hyperlink" Target="http://www.google.com/url?sa=i&amp;rct=j&amp;q=&amp;esrc=s&amp;frm=1&amp;source=images&amp;cd=&amp;cad=rja&amp;docid=DTijjkfBwWApFM&amp;tbnid=UQEv9VyVqSqKSM:&amp;ved=0CAUQjRw&amp;url=http://www.ghosttowngallery.com/htme/kennecott.htm&amp;ei=nZouUcniEMmZiQLjhoGICw&amp;bvm=bv.43148975,d.cGE&amp;psig=AFQjCNGAFMuWwF3LFguCb1UeEDTVpXFkjA&amp;ust=1362095033015910" TargetMode="Externa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74.xml"/><Relationship Id="rId2" Type="http://schemas.openxmlformats.org/officeDocument/2006/relationships/tags" Target="../tags/tag273.xml"/><Relationship Id="rId1" Type="http://schemas.openxmlformats.org/officeDocument/2006/relationships/tags" Target="../tags/tag272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6.xml"/><Relationship Id="rId1" Type="http://schemas.openxmlformats.org/officeDocument/2006/relationships/tags" Target="../tags/tag2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tags" Target="../tags/tag302.xml"/><Relationship Id="rId39" Type="http://schemas.openxmlformats.org/officeDocument/2006/relationships/tags" Target="../tags/tag315.xml"/><Relationship Id="rId21" Type="http://schemas.openxmlformats.org/officeDocument/2006/relationships/tags" Target="../tags/tag297.xml"/><Relationship Id="rId34" Type="http://schemas.openxmlformats.org/officeDocument/2006/relationships/tags" Target="../tags/tag310.xml"/><Relationship Id="rId42" Type="http://schemas.openxmlformats.org/officeDocument/2006/relationships/tags" Target="../tags/tag318.xml"/><Relationship Id="rId7" Type="http://schemas.openxmlformats.org/officeDocument/2006/relationships/tags" Target="../tags/tag283.xml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tags" Target="../tags/tag296.xml"/><Relationship Id="rId29" Type="http://schemas.openxmlformats.org/officeDocument/2006/relationships/tags" Target="../tags/tag305.xml"/><Relationship Id="rId41" Type="http://schemas.openxmlformats.org/officeDocument/2006/relationships/tags" Target="../tags/tag317.xml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tags" Target="../tags/tag300.xml"/><Relationship Id="rId32" Type="http://schemas.openxmlformats.org/officeDocument/2006/relationships/tags" Target="../tags/tag308.xml"/><Relationship Id="rId37" Type="http://schemas.openxmlformats.org/officeDocument/2006/relationships/tags" Target="../tags/tag313.xml"/><Relationship Id="rId40" Type="http://schemas.openxmlformats.org/officeDocument/2006/relationships/tags" Target="../tags/tag316.xml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tags" Target="../tags/tag299.xml"/><Relationship Id="rId28" Type="http://schemas.openxmlformats.org/officeDocument/2006/relationships/tags" Target="../tags/tag304.xml"/><Relationship Id="rId36" Type="http://schemas.openxmlformats.org/officeDocument/2006/relationships/tags" Target="../tags/tag312.xml"/><Relationship Id="rId10" Type="http://schemas.openxmlformats.org/officeDocument/2006/relationships/tags" Target="../tags/tag286.xml"/><Relationship Id="rId19" Type="http://schemas.openxmlformats.org/officeDocument/2006/relationships/tags" Target="../tags/tag295.xml"/><Relationship Id="rId31" Type="http://schemas.openxmlformats.org/officeDocument/2006/relationships/tags" Target="../tags/tag307.xml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tags" Target="../tags/tag298.xml"/><Relationship Id="rId27" Type="http://schemas.openxmlformats.org/officeDocument/2006/relationships/tags" Target="../tags/tag303.xml"/><Relationship Id="rId30" Type="http://schemas.openxmlformats.org/officeDocument/2006/relationships/tags" Target="../tags/tag306.xml"/><Relationship Id="rId35" Type="http://schemas.openxmlformats.org/officeDocument/2006/relationships/tags" Target="../tags/tag311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284.xml"/><Relationship Id="rId3" Type="http://schemas.openxmlformats.org/officeDocument/2006/relationships/tags" Target="../tags/tag279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tags" Target="../tags/tag301.xml"/><Relationship Id="rId33" Type="http://schemas.openxmlformats.org/officeDocument/2006/relationships/tags" Target="../tags/tag309.xml"/><Relationship Id="rId38" Type="http://schemas.openxmlformats.org/officeDocument/2006/relationships/tags" Target="../tags/tag314.xml"/></Relationships>
</file>

<file path=ppt/slides/_rels/slide31.xml.rels><?xml version="1.0" encoding="UTF-8" standalone="yes"?>
<Relationships xmlns="http://schemas.openxmlformats.org/package/2006/relationships"><Relationship Id="rId117" Type="http://schemas.openxmlformats.org/officeDocument/2006/relationships/tags" Target="../tags/tag435.xml"/><Relationship Id="rId21" Type="http://schemas.openxmlformats.org/officeDocument/2006/relationships/tags" Target="../tags/tag339.xml"/><Relationship Id="rId42" Type="http://schemas.openxmlformats.org/officeDocument/2006/relationships/tags" Target="../tags/tag360.xml"/><Relationship Id="rId63" Type="http://schemas.openxmlformats.org/officeDocument/2006/relationships/tags" Target="../tags/tag381.xml"/><Relationship Id="rId84" Type="http://schemas.openxmlformats.org/officeDocument/2006/relationships/tags" Target="../tags/tag402.xml"/><Relationship Id="rId138" Type="http://schemas.openxmlformats.org/officeDocument/2006/relationships/tags" Target="../tags/tag456.xml"/><Relationship Id="rId159" Type="http://schemas.openxmlformats.org/officeDocument/2006/relationships/tags" Target="../tags/tag477.xml"/><Relationship Id="rId170" Type="http://schemas.openxmlformats.org/officeDocument/2006/relationships/tags" Target="../tags/tag488.xml"/><Relationship Id="rId107" Type="http://schemas.openxmlformats.org/officeDocument/2006/relationships/tags" Target="../tags/tag425.xml"/><Relationship Id="rId11" Type="http://schemas.openxmlformats.org/officeDocument/2006/relationships/tags" Target="../tags/tag329.xml"/><Relationship Id="rId32" Type="http://schemas.openxmlformats.org/officeDocument/2006/relationships/tags" Target="../tags/tag350.xml"/><Relationship Id="rId53" Type="http://schemas.openxmlformats.org/officeDocument/2006/relationships/tags" Target="../tags/tag371.xml"/><Relationship Id="rId74" Type="http://schemas.openxmlformats.org/officeDocument/2006/relationships/tags" Target="../tags/tag392.xml"/><Relationship Id="rId128" Type="http://schemas.openxmlformats.org/officeDocument/2006/relationships/tags" Target="../tags/tag446.xml"/><Relationship Id="rId149" Type="http://schemas.openxmlformats.org/officeDocument/2006/relationships/tags" Target="../tags/tag467.xml"/><Relationship Id="rId5" Type="http://schemas.openxmlformats.org/officeDocument/2006/relationships/tags" Target="../tags/tag323.xml"/><Relationship Id="rId95" Type="http://schemas.openxmlformats.org/officeDocument/2006/relationships/tags" Target="../tags/tag413.xml"/><Relationship Id="rId160" Type="http://schemas.openxmlformats.org/officeDocument/2006/relationships/tags" Target="../tags/tag478.xml"/><Relationship Id="rId181" Type="http://schemas.openxmlformats.org/officeDocument/2006/relationships/tags" Target="../tags/tag499.xml"/><Relationship Id="rId22" Type="http://schemas.openxmlformats.org/officeDocument/2006/relationships/tags" Target="../tags/tag340.xml"/><Relationship Id="rId43" Type="http://schemas.openxmlformats.org/officeDocument/2006/relationships/tags" Target="../tags/tag361.xml"/><Relationship Id="rId64" Type="http://schemas.openxmlformats.org/officeDocument/2006/relationships/tags" Target="../tags/tag382.xml"/><Relationship Id="rId118" Type="http://schemas.openxmlformats.org/officeDocument/2006/relationships/tags" Target="../tags/tag436.xml"/><Relationship Id="rId139" Type="http://schemas.openxmlformats.org/officeDocument/2006/relationships/tags" Target="../tags/tag457.xml"/><Relationship Id="rId85" Type="http://schemas.openxmlformats.org/officeDocument/2006/relationships/tags" Target="../tags/tag403.xml"/><Relationship Id="rId150" Type="http://schemas.openxmlformats.org/officeDocument/2006/relationships/tags" Target="../tags/tag468.xml"/><Relationship Id="rId171" Type="http://schemas.openxmlformats.org/officeDocument/2006/relationships/tags" Target="../tags/tag489.xml"/><Relationship Id="rId12" Type="http://schemas.openxmlformats.org/officeDocument/2006/relationships/tags" Target="../tags/tag330.xml"/><Relationship Id="rId33" Type="http://schemas.openxmlformats.org/officeDocument/2006/relationships/tags" Target="../tags/tag351.xml"/><Relationship Id="rId108" Type="http://schemas.openxmlformats.org/officeDocument/2006/relationships/tags" Target="../tags/tag426.xml"/><Relationship Id="rId129" Type="http://schemas.openxmlformats.org/officeDocument/2006/relationships/tags" Target="../tags/tag447.xml"/><Relationship Id="rId54" Type="http://schemas.openxmlformats.org/officeDocument/2006/relationships/tags" Target="../tags/tag372.xml"/><Relationship Id="rId75" Type="http://schemas.openxmlformats.org/officeDocument/2006/relationships/tags" Target="../tags/tag393.xml"/><Relationship Id="rId96" Type="http://schemas.openxmlformats.org/officeDocument/2006/relationships/tags" Target="../tags/tag414.xml"/><Relationship Id="rId140" Type="http://schemas.openxmlformats.org/officeDocument/2006/relationships/tags" Target="../tags/tag458.xml"/><Relationship Id="rId161" Type="http://schemas.openxmlformats.org/officeDocument/2006/relationships/tags" Target="../tags/tag479.xml"/><Relationship Id="rId182" Type="http://schemas.openxmlformats.org/officeDocument/2006/relationships/slideLayout" Target="../slideLayouts/slideLayout2.xml"/><Relationship Id="rId6" Type="http://schemas.openxmlformats.org/officeDocument/2006/relationships/tags" Target="../tags/tag324.xml"/><Relationship Id="rId23" Type="http://schemas.openxmlformats.org/officeDocument/2006/relationships/tags" Target="../tags/tag341.xml"/><Relationship Id="rId119" Type="http://schemas.openxmlformats.org/officeDocument/2006/relationships/tags" Target="../tags/tag437.xml"/><Relationship Id="rId44" Type="http://schemas.openxmlformats.org/officeDocument/2006/relationships/tags" Target="../tags/tag362.xml"/><Relationship Id="rId60" Type="http://schemas.openxmlformats.org/officeDocument/2006/relationships/tags" Target="../tags/tag378.xml"/><Relationship Id="rId65" Type="http://schemas.openxmlformats.org/officeDocument/2006/relationships/tags" Target="../tags/tag383.xml"/><Relationship Id="rId81" Type="http://schemas.openxmlformats.org/officeDocument/2006/relationships/tags" Target="../tags/tag399.xml"/><Relationship Id="rId86" Type="http://schemas.openxmlformats.org/officeDocument/2006/relationships/tags" Target="../tags/tag404.xml"/><Relationship Id="rId130" Type="http://schemas.openxmlformats.org/officeDocument/2006/relationships/tags" Target="../tags/tag448.xml"/><Relationship Id="rId135" Type="http://schemas.openxmlformats.org/officeDocument/2006/relationships/tags" Target="../tags/tag453.xml"/><Relationship Id="rId151" Type="http://schemas.openxmlformats.org/officeDocument/2006/relationships/tags" Target="../tags/tag469.xml"/><Relationship Id="rId156" Type="http://schemas.openxmlformats.org/officeDocument/2006/relationships/tags" Target="../tags/tag474.xml"/><Relationship Id="rId177" Type="http://schemas.openxmlformats.org/officeDocument/2006/relationships/tags" Target="../tags/tag495.xml"/><Relationship Id="rId172" Type="http://schemas.openxmlformats.org/officeDocument/2006/relationships/tags" Target="../tags/tag490.xml"/><Relationship Id="rId13" Type="http://schemas.openxmlformats.org/officeDocument/2006/relationships/tags" Target="../tags/tag331.xml"/><Relationship Id="rId18" Type="http://schemas.openxmlformats.org/officeDocument/2006/relationships/tags" Target="../tags/tag336.xml"/><Relationship Id="rId39" Type="http://schemas.openxmlformats.org/officeDocument/2006/relationships/tags" Target="../tags/tag357.xml"/><Relationship Id="rId109" Type="http://schemas.openxmlformats.org/officeDocument/2006/relationships/tags" Target="../tags/tag427.xml"/><Relationship Id="rId34" Type="http://schemas.openxmlformats.org/officeDocument/2006/relationships/tags" Target="../tags/tag352.xml"/><Relationship Id="rId50" Type="http://schemas.openxmlformats.org/officeDocument/2006/relationships/tags" Target="../tags/tag368.xml"/><Relationship Id="rId55" Type="http://schemas.openxmlformats.org/officeDocument/2006/relationships/tags" Target="../tags/tag373.xml"/><Relationship Id="rId76" Type="http://schemas.openxmlformats.org/officeDocument/2006/relationships/tags" Target="../tags/tag394.xml"/><Relationship Id="rId97" Type="http://schemas.openxmlformats.org/officeDocument/2006/relationships/tags" Target="../tags/tag415.xml"/><Relationship Id="rId104" Type="http://schemas.openxmlformats.org/officeDocument/2006/relationships/tags" Target="../tags/tag422.xml"/><Relationship Id="rId120" Type="http://schemas.openxmlformats.org/officeDocument/2006/relationships/tags" Target="../tags/tag438.xml"/><Relationship Id="rId125" Type="http://schemas.openxmlformats.org/officeDocument/2006/relationships/tags" Target="../tags/tag443.xml"/><Relationship Id="rId141" Type="http://schemas.openxmlformats.org/officeDocument/2006/relationships/tags" Target="../tags/tag459.xml"/><Relationship Id="rId146" Type="http://schemas.openxmlformats.org/officeDocument/2006/relationships/tags" Target="../tags/tag464.xml"/><Relationship Id="rId167" Type="http://schemas.openxmlformats.org/officeDocument/2006/relationships/tags" Target="../tags/tag485.xml"/><Relationship Id="rId7" Type="http://schemas.openxmlformats.org/officeDocument/2006/relationships/tags" Target="../tags/tag325.xml"/><Relationship Id="rId71" Type="http://schemas.openxmlformats.org/officeDocument/2006/relationships/tags" Target="../tags/tag389.xml"/><Relationship Id="rId92" Type="http://schemas.openxmlformats.org/officeDocument/2006/relationships/tags" Target="../tags/tag410.xml"/><Relationship Id="rId162" Type="http://schemas.openxmlformats.org/officeDocument/2006/relationships/tags" Target="../tags/tag480.xml"/><Relationship Id="rId2" Type="http://schemas.openxmlformats.org/officeDocument/2006/relationships/tags" Target="../tags/tag320.xml"/><Relationship Id="rId29" Type="http://schemas.openxmlformats.org/officeDocument/2006/relationships/tags" Target="../tags/tag347.xml"/><Relationship Id="rId24" Type="http://schemas.openxmlformats.org/officeDocument/2006/relationships/tags" Target="../tags/tag342.xml"/><Relationship Id="rId40" Type="http://schemas.openxmlformats.org/officeDocument/2006/relationships/tags" Target="../tags/tag358.xml"/><Relationship Id="rId45" Type="http://schemas.openxmlformats.org/officeDocument/2006/relationships/tags" Target="../tags/tag363.xml"/><Relationship Id="rId66" Type="http://schemas.openxmlformats.org/officeDocument/2006/relationships/tags" Target="../tags/tag384.xml"/><Relationship Id="rId87" Type="http://schemas.openxmlformats.org/officeDocument/2006/relationships/tags" Target="../tags/tag405.xml"/><Relationship Id="rId110" Type="http://schemas.openxmlformats.org/officeDocument/2006/relationships/tags" Target="../tags/tag428.xml"/><Relationship Id="rId115" Type="http://schemas.openxmlformats.org/officeDocument/2006/relationships/tags" Target="../tags/tag433.xml"/><Relationship Id="rId131" Type="http://schemas.openxmlformats.org/officeDocument/2006/relationships/tags" Target="../tags/tag449.xml"/><Relationship Id="rId136" Type="http://schemas.openxmlformats.org/officeDocument/2006/relationships/tags" Target="../tags/tag454.xml"/><Relationship Id="rId157" Type="http://schemas.openxmlformats.org/officeDocument/2006/relationships/tags" Target="../tags/tag475.xml"/><Relationship Id="rId178" Type="http://schemas.openxmlformats.org/officeDocument/2006/relationships/tags" Target="../tags/tag496.xml"/><Relationship Id="rId61" Type="http://schemas.openxmlformats.org/officeDocument/2006/relationships/tags" Target="../tags/tag379.xml"/><Relationship Id="rId82" Type="http://schemas.openxmlformats.org/officeDocument/2006/relationships/tags" Target="../tags/tag400.xml"/><Relationship Id="rId152" Type="http://schemas.openxmlformats.org/officeDocument/2006/relationships/tags" Target="../tags/tag470.xml"/><Relationship Id="rId173" Type="http://schemas.openxmlformats.org/officeDocument/2006/relationships/tags" Target="../tags/tag491.xml"/><Relationship Id="rId19" Type="http://schemas.openxmlformats.org/officeDocument/2006/relationships/tags" Target="../tags/tag337.xml"/><Relationship Id="rId14" Type="http://schemas.openxmlformats.org/officeDocument/2006/relationships/tags" Target="../tags/tag332.xml"/><Relationship Id="rId30" Type="http://schemas.openxmlformats.org/officeDocument/2006/relationships/tags" Target="../tags/tag348.xml"/><Relationship Id="rId35" Type="http://schemas.openxmlformats.org/officeDocument/2006/relationships/tags" Target="../tags/tag353.xml"/><Relationship Id="rId56" Type="http://schemas.openxmlformats.org/officeDocument/2006/relationships/tags" Target="../tags/tag374.xml"/><Relationship Id="rId77" Type="http://schemas.openxmlformats.org/officeDocument/2006/relationships/tags" Target="../tags/tag395.xml"/><Relationship Id="rId100" Type="http://schemas.openxmlformats.org/officeDocument/2006/relationships/tags" Target="../tags/tag418.xml"/><Relationship Id="rId105" Type="http://schemas.openxmlformats.org/officeDocument/2006/relationships/tags" Target="../tags/tag423.xml"/><Relationship Id="rId126" Type="http://schemas.openxmlformats.org/officeDocument/2006/relationships/tags" Target="../tags/tag444.xml"/><Relationship Id="rId147" Type="http://schemas.openxmlformats.org/officeDocument/2006/relationships/tags" Target="../tags/tag465.xml"/><Relationship Id="rId168" Type="http://schemas.openxmlformats.org/officeDocument/2006/relationships/tags" Target="../tags/tag486.xml"/><Relationship Id="rId8" Type="http://schemas.openxmlformats.org/officeDocument/2006/relationships/tags" Target="../tags/tag326.xml"/><Relationship Id="rId51" Type="http://schemas.openxmlformats.org/officeDocument/2006/relationships/tags" Target="../tags/tag369.xml"/><Relationship Id="rId72" Type="http://schemas.openxmlformats.org/officeDocument/2006/relationships/tags" Target="../tags/tag390.xml"/><Relationship Id="rId93" Type="http://schemas.openxmlformats.org/officeDocument/2006/relationships/tags" Target="../tags/tag411.xml"/><Relationship Id="rId98" Type="http://schemas.openxmlformats.org/officeDocument/2006/relationships/tags" Target="../tags/tag416.xml"/><Relationship Id="rId121" Type="http://schemas.openxmlformats.org/officeDocument/2006/relationships/tags" Target="../tags/tag439.xml"/><Relationship Id="rId142" Type="http://schemas.openxmlformats.org/officeDocument/2006/relationships/tags" Target="../tags/tag460.xml"/><Relationship Id="rId163" Type="http://schemas.openxmlformats.org/officeDocument/2006/relationships/tags" Target="../tags/tag481.xml"/><Relationship Id="rId3" Type="http://schemas.openxmlformats.org/officeDocument/2006/relationships/tags" Target="../tags/tag321.xml"/><Relationship Id="rId25" Type="http://schemas.openxmlformats.org/officeDocument/2006/relationships/tags" Target="../tags/tag343.xml"/><Relationship Id="rId46" Type="http://schemas.openxmlformats.org/officeDocument/2006/relationships/tags" Target="../tags/tag364.xml"/><Relationship Id="rId67" Type="http://schemas.openxmlformats.org/officeDocument/2006/relationships/tags" Target="../tags/tag385.xml"/><Relationship Id="rId116" Type="http://schemas.openxmlformats.org/officeDocument/2006/relationships/tags" Target="../tags/tag434.xml"/><Relationship Id="rId137" Type="http://schemas.openxmlformats.org/officeDocument/2006/relationships/tags" Target="../tags/tag455.xml"/><Relationship Id="rId158" Type="http://schemas.openxmlformats.org/officeDocument/2006/relationships/tags" Target="../tags/tag476.xml"/><Relationship Id="rId20" Type="http://schemas.openxmlformats.org/officeDocument/2006/relationships/tags" Target="../tags/tag338.xml"/><Relationship Id="rId41" Type="http://schemas.openxmlformats.org/officeDocument/2006/relationships/tags" Target="../tags/tag359.xml"/><Relationship Id="rId62" Type="http://schemas.openxmlformats.org/officeDocument/2006/relationships/tags" Target="../tags/tag380.xml"/><Relationship Id="rId83" Type="http://schemas.openxmlformats.org/officeDocument/2006/relationships/tags" Target="../tags/tag401.xml"/><Relationship Id="rId88" Type="http://schemas.openxmlformats.org/officeDocument/2006/relationships/tags" Target="../tags/tag406.xml"/><Relationship Id="rId111" Type="http://schemas.openxmlformats.org/officeDocument/2006/relationships/tags" Target="../tags/tag429.xml"/><Relationship Id="rId132" Type="http://schemas.openxmlformats.org/officeDocument/2006/relationships/tags" Target="../tags/tag450.xml"/><Relationship Id="rId153" Type="http://schemas.openxmlformats.org/officeDocument/2006/relationships/tags" Target="../tags/tag471.xml"/><Relationship Id="rId174" Type="http://schemas.openxmlformats.org/officeDocument/2006/relationships/tags" Target="../tags/tag492.xml"/><Relationship Id="rId179" Type="http://schemas.openxmlformats.org/officeDocument/2006/relationships/tags" Target="../tags/tag497.xml"/><Relationship Id="rId15" Type="http://schemas.openxmlformats.org/officeDocument/2006/relationships/tags" Target="../tags/tag333.xml"/><Relationship Id="rId36" Type="http://schemas.openxmlformats.org/officeDocument/2006/relationships/tags" Target="../tags/tag354.xml"/><Relationship Id="rId57" Type="http://schemas.openxmlformats.org/officeDocument/2006/relationships/tags" Target="../tags/tag375.xml"/><Relationship Id="rId106" Type="http://schemas.openxmlformats.org/officeDocument/2006/relationships/tags" Target="../tags/tag424.xml"/><Relationship Id="rId127" Type="http://schemas.openxmlformats.org/officeDocument/2006/relationships/tags" Target="../tags/tag445.xml"/><Relationship Id="rId10" Type="http://schemas.openxmlformats.org/officeDocument/2006/relationships/tags" Target="../tags/tag328.xml"/><Relationship Id="rId31" Type="http://schemas.openxmlformats.org/officeDocument/2006/relationships/tags" Target="../tags/tag349.xml"/><Relationship Id="rId52" Type="http://schemas.openxmlformats.org/officeDocument/2006/relationships/tags" Target="../tags/tag370.xml"/><Relationship Id="rId73" Type="http://schemas.openxmlformats.org/officeDocument/2006/relationships/tags" Target="../tags/tag391.xml"/><Relationship Id="rId78" Type="http://schemas.openxmlformats.org/officeDocument/2006/relationships/tags" Target="../tags/tag396.xml"/><Relationship Id="rId94" Type="http://schemas.openxmlformats.org/officeDocument/2006/relationships/tags" Target="../tags/tag412.xml"/><Relationship Id="rId99" Type="http://schemas.openxmlformats.org/officeDocument/2006/relationships/tags" Target="../tags/tag417.xml"/><Relationship Id="rId101" Type="http://schemas.openxmlformats.org/officeDocument/2006/relationships/tags" Target="../tags/tag419.xml"/><Relationship Id="rId122" Type="http://schemas.openxmlformats.org/officeDocument/2006/relationships/tags" Target="../tags/tag440.xml"/><Relationship Id="rId143" Type="http://schemas.openxmlformats.org/officeDocument/2006/relationships/tags" Target="../tags/tag461.xml"/><Relationship Id="rId148" Type="http://schemas.openxmlformats.org/officeDocument/2006/relationships/tags" Target="../tags/tag466.xml"/><Relationship Id="rId164" Type="http://schemas.openxmlformats.org/officeDocument/2006/relationships/tags" Target="../tags/tag482.xml"/><Relationship Id="rId169" Type="http://schemas.openxmlformats.org/officeDocument/2006/relationships/tags" Target="../tags/tag487.xml"/><Relationship Id="rId4" Type="http://schemas.openxmlformats.org/officeDocument/2006/relationships/tags" Target="../tags/tag322.xml"/><Relationship Id="rId9" Type="http://schemas.openxmlformats.org/officeDocument/2006/relationships/tags" Target="../tags/tag327.xml"/><Relationship Id="rId180" Type="http://schemas.openxmlformats.org/officeDocument/2006/relationships/tags" Target="../tags/tag498.xml"/><Relationship Id="rId26" Type="http://schemas.openxmlformats.org/officeDocument/2006/relationships/tags" Target="../tags/tag344.xml"/><Relationship Id="rId47" Type="http://schemas.openxmlformats.org/officeDocument/2006/relationships/tags" Target="../tags/tag365.xml"/><Relationship Id="rId68" Type="http://schemas.openxmlformats.org/officeDocument/2006/relationships/tags" Target="../tags/tag386.xml"/><Relationship Id="rId89" Type="http://schemas.openxmlformats.org/officeDocument/2006/relationships/tags" Target="../tags/tag407.xml"/><Relationship Id="rId112" Type="http://schemas.openxmlformats.org/officeDocument/2006/relationships/tags" Target="../tags/tag430.xml"/><Relationship Id="rId133" Type="http://schemas.openxmlformats.org/officeDocument/2006/relationships/tags" Target="../tags/tag451.xml"/><Relationship Id="rId154" Type="http://schemas.openxmlformats.org/officeDocument/2006/relationships/tags" Target="../tags/tag472.xml"/><Relationship Id="rId175" Type="http://schemas.openxmlformats.org/officeDocument/2006/relationships/tags" Target="../tags/tag493.xml"/><Relationship Id="rId16" Type="http://schemas.openxmlformats.org/officeDocument/2006/relationships/tags" Target="../tags/tag334.xml"/><Relationship Id="rId37" Type="http://schemas.openxmlformats.org/officeDocument/2006/relationships/tags" Target="../tags/tag355.xml"/><Relationship Id="rId58" Type="http://schemas.openxmlformats.org/officeDocument/2006/relationships/tags" Target="../tags/tag376.xml"/><Relationship Id="rId79" Type="http://schemas.openxmlformats.org/officeDocument/2006/relationships/tags" Target="../tags/tag397.xml"/><Relationship Id="rId102" Type="http://schemas.openxmlformats.org/officeDocument/2006/relationships/tags" Target="../tags/tag420.xml"/><Relationship Id="rId123" Type="http://schemas.openxmlformats.org/officeDocument/2006/relationships/tags" Target="../tags/tag441.xml"/><Relationship Id="rId144" Type="http://schemas.openxmlformats.org/officeDocument/2006/relationships/tags" Target="../tags/tag462.xml"/><Relationship Id="rId90" Type="http://schemas.openxmlformats.org/officeDocument/2006/relationships/tags" Target="../tags/tag408.xml"/><Relationship Id="rId165" Type="http://schemas.openxmlformats.org/officeDocument/2006/relationships/tags" Target="../tags/tag483.xml"/><Relationship Id="rId27" Type="http://schemas.openxmlformats.org/officeDocument/2006/relationships/tags" Target="../tags/tag345.xml"/><Relationship Id="rId48" Type="http://schemas.openxmlformats.org/officeDocument/2006/relationships/tags" Target="../tags/tag366.xml"/><Relationship Id="rId69" Type="http://schemas.openxmlformats.org/officeDocument/2006/relationships/tags" Target="../tags/tag387.xml"/><Relationship Id="rId113" Type="http://schemas.openxmlformats.org/officeDocument/2006/relationships/tags" Target="../tags/tag431.xml"/><Relationship Id="rId134" Type="http://schemas.openxmlformats.org/officeDocument/2006/relationships/tags" Target="../tags/tag452.xml"/><Relationship Id="rId80" Type="http://schemas.openxmlformats.org/officeDocument/2006/relationships/tags" Target="../tags/tag398.xml"/><Relationship Id="rId155" Type="http://schemas.openxmlformats.org/officeDocument/2006/relationships/tags" Target="../tags/tag473.xml"/><Relationship Id="rId176" Type="http://schemas.openxmlformats.org/officeDocument/2006/relationships/tags" Target="../tags/tag494.xml"/><Relationship Id="rId17" Type="http://schemas.openxmlformats.org/officeDocument/2006/relationships/tags" Target="../tags/tag335.xml"/><Relationship Id="rId38" Type="http://schemas.openxmlformats.org/officeDocument/2006/relationships/tags" Target="../tags/tag356.xml"/><Relationship Id="rId59" Type="http://schemas.openxmlformats.org/officeDocument/2006/relationships/tags" Target="../tags/tag377.xml"/><Relationship Id="rId103" Type="http://schemas.openxmlformats.org/officeDocument/2006/relationships/tags" Target="../tags/tag421.xml"/><Relationship Id="rId124" Type="http://schemas.openxmlformats.org/officeDocument/2006/relationships/tags" Target="../tags/tag442.xml"/><Relationship Id="rId70" Type="http://schemas.openxmlformats.org/officeDocument/2006/relationships/tags" Target="../tags/tag388.xml"/><Relationship Id="rId91" Type="http://schemas.openxmlformats.org/officeDocument/2006/relationships/tags" Target="../tags/tag409.xml"/><Relationship Id="rId145" Type="http://schemas.openxmlformats.org/officeDocument/2006/relationships/tags" Target="../tags/tag463.xml"/><Relationship Id="rId166" Type="http://schemas.openxmlformats.org/officeDocument/2006/relationships/tags" Target="../tags/tag484.xml"/><Relationship Id="rId1" Type="http://schemas.openxmlformats.org/officeDocument/2006/relationships/tags" Target="../tags/tag319.xml"/><Relationship Id="rId28" Type="http://schemas.openxmlformats.org/officeDocument/2006/relationships/tags" Target="../tags/tag346.xml"/><Relationship Id="rId49" Type="http://schemas.openxmlformats.org/officeDocument/2006/relationships/tags" Target="../tags/tag367.xml"/><Relationship Id="rId114" Type="http://schemas.openxmlformats.org/officeDocument/2006/relationships/tags" Target="../tags/tag43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07.xml"/><Relationship Id="rId13" Type="http://schemas.openxmlformats.org/officeDocument/2006/relationships/tags" Target="../tags/tag512.xml"/><Relationship Id="rId18" Type="http://schemas.openxmlformats.org/officeDocument/2006/relationships/tags" Target="../tags/tag517.xml"/><Relationship Id="rId3" Type="http://schemas.openxmlformats.org/officeDocument/2006/relationships/tags" Target="../tags/tag502.xml"/><Relationship Id="rId21" Type="http://schemas.openxmlformats.org/officeDocument/2006/relationships/tags" Target="../tags/tag520.xml"/><Relationship Id="rId7" Type="http://schemas.openxmlformats.org/officeDocument/2006/relationships/tags" Target="../tags/tag506.xml"/><Relationship Id="rId12" Type="http://schemas.openxmlformats.org/officeDocument/2006/relationships/tags" Target="../tags/tag511.xml"/><Relationship Id="rId17" Type="http://schemas.openxmlformats.org/officeDocument/2006/relationships/tags" Target="../tags/tag516.xml"/><Relationship Id="rId2" Type="http://schemas.openxmlformats.org/officeDocument/2006/relationships/tags" Target="../tags/tag501.xml"/><Relationship Id="rId16" Type="http://schemas.openxmlformats.org/officeDocument/2006/relationships/tags" Target="../tags/tag515.xml"/><Relationship Id="rId20" Type="http://schemas.openxmlformats.org/officeDocument/2006/relationships/tags" Target="../tags/tag519.xml"/><Relationship Id="rId1" Type="http://schemas.openxmlformats.org/officeDocument/2006/relationships/tags" Target="../tags/tag500.xml"/><Relationship Id="rId6" Type="http://schemas.openxmlformats.org/officeDocument/2006/relationships/tags" Target="../tags/tag505.xml"/><Relationship Id="rId11" Type="http://schemas.openxmlformats.org/officeDocument/2006/relationships/tags" Target="../tags/tag510.xml"/><Relationship Id="rId5" Type="http://schemas.openxmlformats.org/officeDocument/2006/relationships/tags" Target="../tags/tag504.xml"/><Relationship Id="rId15" Type="http://schemas.openxmlformats.org/officeDocument/2006/relationships/tags" Target="../tags/tag514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509.xml"/><Relationship Id="rId19" Type="http://schemas.openxmlformats.org/officeDocument/2006/relationships/tags" Target="../tags/tag518.xml"/><Relationship Id="rId4" Type="http://schemas.openxmlformats.org/officeDocument/2006/relationships/tags" Target="../tags/tag503.xml"/><Relationship Id="rId9" Type="http://schemas.openxmlformats.org/officeDocument/2006/relationships/tags" Target="../tags/tag508.xml"/><Relationship Id="rId14" Type="http://schemas.openxmlformats.org/officeDocument/2006/relationships/tags" Target="../tags/tag513.xml"/><Relationship Id="rId22" Type="http://schemas.openxmlformats.org/officeDocument/2006/relationships/tags" Target="../tags/tag5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3.xml"/><Relationship Id="rId1" Type="http://schemas.openxmlformats.org/officeDocument/2006/relationships/tags" Target="../tags/tag52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531.xml"/><Relationship Id="rId13" Type="http://schemas.openxmlformats.org/officeDocument/2006/relationships/tags" Target="../tags/tag536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526.xml"/><Relationship Id="rId7" Type="http://schemas.openxmlformats.org/officeDocument/2006/relationships/tags" Target="../tags/tag530.xml"/><Relationship Id="rId12" Type="http://schemas.openxmlformats.org/officeDocument/2006/relationships/tags" Target="../tags/tag535.xml"/><Relationship Id="rId17" Type="http://schemas.openxmlformats.org/officeDocument/2006/relationships/tags" Target="../tags/tag540.xml"/><Relationship Id="rId2" Type="http://schemas.openxmlformats.org/officeDocument/2006/relationships/tags" Target="../tags/tag525.xml"/><Relationship Id="rId16" Type="http://schemas.openxmlformats.org/officeDocument/2006/relationships/tags" Target="../tags/tag539.xml"/><Relationship Id="rId1" Type="http://schemas.openxmlformats.org/officeDocument/2006/relationships/tags" Target="../tags/tag524.xml"/><Relationship Id="rId6" Type="http://schemas.openxmlformats.org/officeDocument/2006/relationships/tags" Target="../tags/tag529.xml"/><Relationship Id="rId11" Type="http://schemas.openxmlformats.org/officeDocument/2006/relationships/tags" Target="../tags/tag534.xml"/><Relationship Id="rId5" Type="http://schemas.openxmlformats.org/officeDocument/2006/relationships/tags" Target="../tags/tag528.xml"/><Relationship Id="rId15" Type="http://schemas.openxmlformats.org/officeDocument/2006/relationships/tags" Target="../tags/tag538.xml"/><Relationship Id="rId10" Type="http://schemas.openxmlformats.org/officeDocument/2006/relationships/tags" Target="../tags/tag533.xml"/><Relationship Id="rId4" Type="http://schemas.openxmlformats.org/officeDocument/2006/relationships/tags" Target="../tags/tag527.xml"/><Relationship Id="rId9" Type="http://schemas.openxmlformats.org/officeDocument/2006/relationships/tags" Target="../tags/tag532.xml"/><Relationship Id="rId14" Type="http://schemas.openxmlformats.org/officeDocument/2006/relationships/tags" Target="../tags/tag537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553.xml"/><Relationship Id="rId18" Type="http://schemas.openxmlformats.org/officeDocument/2006/relationships/tags" Target="../tags/tag558.xml"/><Relationship Id="rId26" Type="http://schemas.openxmlformats.org/officeDocument/2006/relationships/tags" Target="../tags/tag566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561.xml"/><Relationship Id="rId34" Type="http://schemas.openxmlformats.org/officeDocument/2006/relationships/tags" Target="../tags/tag574.xml"/><Relationship Id="rId7" Type="http://schemas.openxmlformats.org/officeDocument/2006/relationships/tags" Target="../tags/tag547.xml"/><Relationship Id="rId12" Type="http://schemas.openxmlformats.org/officeDocument/2006/relationships/tags" Target="../tags/tag552.xml"/><Relationship Id="rId17" Type="http://schemas.openxmlformats.org/officeDocument/2006/relationships/tags" Target="../tags/tag557.xml"/><Relationship Id="rId25" Type="http://schemas.openxmlformats.org/officeDocument/2006/relationships/tags" Target="../tags/tag565.xml"/><Relationship Id="rId33" Type="http://schemas.openxmlformats.org/officeDocument/2006/relationships/tags" Target="../tags/tag573.xml"/><Relationship Id="rId38" Type="http://schemas.openxmlformats.org/officeDocument/2006/relationships/tags" Target="../tags/tag578.xml"/><Relationship Id="rId2" Type="http://schemas.openxmlformats.org/officeDocument/2006/relationships/tags" Target="../tags/tag542.xml"/><Relationship Id="rId16" Type="http://schemas.openxmlformats.org/officeDocument/2006/relationships/tags" Target="../tags/tag556.xml"/><Relationship Id="rId20" Type="http://schemas.openxmlformats.org/officeDocument/2006/relationships/tags" Target="../tags/tag560.xml"/><Relationship Id="rId29" Type="http://schemas.openxmlformats.org/officeDocument/2006/relationships/tags" Target="../tags/tag569.xml"/><Relationship Id="rId1" Type="http://schemas.openxmlformats.org/officeDocument/2006/relationships/tags" Target="../tags/tag541.xml"/><Relationship Id="rId6" Type="http://schemas.openxmlformats.org/officeDocument/2006/relationships/tags" Target="../tags/tag546.xml"/><Relationship Id="rId11" Type="http://schemas.openxmlformats.org/officeDocument/2006/relationships/tags" Target="../tags/tag551.xml"/><Relationship Id="rId24" Type="http://schemas.openxmlformats.org/officeDocument/2006/relationships/tags" Target="../tags/tag564.xml"/><Relationship Id="rId32" Type="http://schemas.openxmlformats.org/officeDocument/2006/relationships/tags" Target="../tags/tag572.xml"/><Relationship Id="rId37" Type="http://schemas.openxmlformats.org/officeDocument/2006/relationships/tags" Target="../tags/tag577.xml"/><Relationship Id="rId5" Type="http://schemas.openxmlformats.org/officeDocument/2006/relationships/tags" Target="../tags/tag545.xml"/><Relationship Id="rId15" Type="http://schemas.openxmlformats.org/officeDocument/2006/relationships/tags" Target="../tags/tag555.xml"/><Relationship Id="rId23" Type="http://schemas.openxmlformats.org/officeDocument/2006/relationships/tags" Target="../tags/tag563.xml"/><Relationship Id="rId28" Type="http://schemas.openxmlformats.org/officeDocument/2006/relationships/tags" Target="../tags/tag568.xml"/><Relationship Id="rId36" Type="http://schemas.openxmlformats.org/officeDocument/2006/relationships/tags" Target="../tags/tag576.xml"/><Relationship Id="rId10" Type="http://schemas.openxmlformats.org/officeDocument/2006/relationships/tags" Target="../tags/tag550.xml"/><Relationship Id="rId19" Type="http://schemas.openxmlformats.org/officeDocument/2006/relationships/tags" Target="../tags/tag559.xml"/><Relationship Id="rId31" Type="http://schemas.openxmlformats.org/officeDocument/2006/relationships/tags" Target="../tags/tag571.xml"/><Relationship Id="rId4" Type="http://schemas.openxmlformats.org/officeDocument/2006/relationships/tags" Target="../tags/tag544.xml"/><Relationship Id="rId9" Type="http://schemas.openxmlformats.org/officeDocument/2006/relationships/tags" Target="../tags/tag549.xml"/><Relationship Id="rId14" Type="http://schemas.openxmlformats.org/officeDocument/2006/relationships/tags" Target="../tags/tag554.xml"/><Relationship Id="rId22" Type="http://schemas.openxmlformats.org/officeDocument/2006/relationships/tags" Target="../tags/tag562.xml"/><Relationship Id="rId27" Type="http://schemas.openxmlformats.org/officeDocument/2006/relationships/tags" Target="../tags/tag567.xml"/><Relationship Id="rId30" Type="http://schemas.openxmlformats.org/officeDocument/2006/relationships/tags" Target="../tags/tag570.xml"/><Relationship Id="rId35" Type="http://schemas.openxmlformats.org/officeDocument/2006/relationships/tags" Target="../tags/tag575.xml"/><Relationship Id="rId8" Type="http://schemas.openxmlformats.org/officeDocument/2006/relationships/tags" Target="../tags/tag548.xml"/><Relationship Id="rId3" Type="http://schemas.openxmlformats.org/officeDocument/2006/relationships/tags" Target="../tags/tag54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86.xml"/><Relationship Id="rId13" Type="http://schemas.openxmlformats.org/officeDocument/2006/relationships/tags" Target="../tags/tag591.xml"/><Relationship Id="rId18" Type="http://schemas.openxmlformats.org/officeDocument/2006/relationships/slideLayout" Target="../slideLayouts/slideLayout13.xml"/><Relationship Id="rId3" Type="http://schemas.openxmlformats.org/officeDocument/2006/relationships/tags" Target="../tags/tag581.xml"/><Relationship Id="rId7" Type="http://schemas.openxmlformats.org/officeDocument/2006/relationships/tags" Target="../tags/tag585.xml"/><Relationship Id="rId12" Type="http://schemas.openxmlformats.org/officeDocument/2006/relationships/tags" Target="../tags/tag590.xml"/><Relationship Id="rId17" Type="http://schemas.openxmlformats.org/officeDocument/2006/relationships/tags" Target="../tags/tag595.xml"/><Relationship Id="rId2" Type="http://schemas.openxmlformats.org/officeDocument/2006/relationships/tags" Target="../tags/tag580.xml"/><Relationship Id="rId16" Type="http://schemas.openxmlformats.org/officeDocument/2006/relationships/tags" Target="../tags/tag594.xml"/><Relationship Id="rId1" Type="http://schemas.openxmlformats.org/officeDocument/2006/relationships/tags" Target="../tags/tag579.xml"/><Relationship Id="rId6" Type="http://schemas.openxmlformats.org/officeDocument/2006/relationships/tags" Target="../tags/tag584.xml"/><Relationship Id="rId11" Type="http://schemas.openxmlformats.org/officeDocument/2006/relationships/tags" Target="../tags/tag589.xml"/><Relationship Id="rId5" Type="http://schemas.openxmlformats.org/officeDocument/2006/relationships/tags" Target="../tags/tag583.xml"/><Relationship Id="rId15" Type="http://schemas.openxmlformats.org/officeDocument/2006/relationships/tags" Target="../tags/tag593.xml"/><Relationship Id="rId10" Type="http://schemas.openxmlformats.org/officeDocument/2006/relationships/tags" Target="../tags/tag588.xml"/><Relationship Id="rId4" Type="http://schemas.openxmlformats.org/officeDocument/2006/relationships/tags" Target="../tags/tag582.xml"/><Relationship Id="rId9" Type="http://schemas.openxmlformats.org/officeDocument/2006/relationships/tags" Target="../tags/tag587.xml"/><Relationship Id="rId14" Type="http://schemas.openxmlformats.org/officeDocument/2006/relationships/tags" Target="../tags/tag59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603.xml"/><Relationship Id="rId13" Type="http://schemas.openxmlformats.org/officeDocument/2006/relationships/tags" Target="../tags/tag608.xml"/><Relationship Id="rId18" Type="http://schemas.openxmlformats.org/officeDocument/2006/relationships/tags" Target="../tags/tag613.xml"/><Relationship Id="rId26" Type="http://schemas.openxmlformats.org/officeDocument/2006/relationships/tags" Target="../tags/tag621.xml"/><Relationship Id="rId3" Type="http://schemas.openxmlformats.org/officeDocument/2006/relationships/tags" Target="../tags/tag598.xml"/><Relationship Id="rId21" Type="http://schemas.openxmlformats.org/officeDocument/2006/relationships/tags" Target="../tags/tag616.xml"/><Relationship Id="rId7" Type="http://schemas.openxmlformats.org/officeDocument/2006/relationships/tags" Target="../tags/tag602.xml"/><Relationship Id="rId12" Type="http://schemas.openxmlformats.org/officeDocument/2006/relationships/tags" Target="../tags/tag607.xml"/><Relationship Id="rId17" Type="http://schemas.openxmlformats.org/officeDocument/2006/relationships/tags" Target="../tags/tag612.xml"/><Relationship Id="rId25" Type="http://schemas.openxmlformats.org/officeDocument/2006/relationships/tags" Target="../tags/tag620.xml"/><Relationship Id="rId2" Type="http://schemas.openxmlformats.org/officeDocument/2006/relationships/tags" Target="../tags/tag597.xml"/><Relationship Id="rId16" Type="http://schemas.openxmlformats.org/officeDocument/2006/relationships/tags" Target="../tags/tag611.xml"/><Relationship Id="rId20" Type="http://schemas.openxmlformats.org/officeDocument/2006/relationships/tags" Target="../tags/tag615.xml"/><Relationship Id="rId29" Type="http://schemas.openxmlformats.org/officeDocument/2006/relationships/tags" Target="../tags/tag624.xml"/><Relationship Id="rId1" Type="http://schemas.openxmlformats.org/officeDocument/2006/relationships/tags" Target="../tags/tag596.xml"/><Relationship Id="rId6" Type="http://schemas.openxmlformats.org/officeDocument/2006/relationships/tags" Target="../tags/tag601.xml"/><Relationship Id="rId11" Type="http://schemas.openxmlformats.org/officeDocument/2006/relationships/tags" Target="../tags/tag606.xml"/><Relationship Id="rId24" Type="http://schemas.openxmlformats.org/officeDocument/2006/relationships/tags" Target="../tags/tag619.xml"/><Relationship Id="rId32" Type="http://schemas.openxmlformats.org/officeDocument/2006/relationships/slideLayout" Target="../slideLayouts/slideLayout13.xml"/><Relationship Id="rId5" Type="http://schemas.openxmlformats.org/officeDocument/2006/relationships/tags" Target="../tags/tag600.xml"/><Relationship Id="rId15" Type="http://schemas.openxmlformats.org/officeDocument/2006/relationships/tags" Target="../tags/tag610.xml"/><Relationship Id="rId23" Type="http://schemas.openxmlformats.org/officeDocument/2006/relationships/tags" Target="../tags/tag618.xml"/><Relationship Id="rId28" Type="http://schemas.openxmlformats.org/officeDocument/2006/relationships/tags" Target="../tags/tag623.xml"/><Relationship Id="rId10" Type="http://schemas.openxmlformats.org/officeDocument/2006/relationships/tags" Target="../tags/tag605.xml"/><Relationship Id="rId19" Type="http://schemas.openxmlformats.org/officeDocument/2006/relationships/tags" Target="../tags/tag614.xml"/><Relationship Id="rId31" Type="http://schemas.openxmlformats.org/officeDocument/2006/relationships/tags" Target="../tags/tag626.xml"/><Relationship Id="rId4" Type="http://schemas.openxmlformats.org/officeDocument/2006/relationships/tags" Target="../tags/tag599.xml"/><Relationship Id="rId9" Type="http://schemas.openxmlformats.org/officeDocument/2006/relationships/tags" Target="../tags/tag604.xml"/><Relationship Id="rId14" Type="http://schemas.openxmlformats.org/officeDocument/2006/relationships/tags" Target="../tags/tag609.xml"/><Relationship Id="rId22" Type="http://schemas.openxmlformats.org/officeDocument/2006/relationships/tags" Target="../tags/tag617.xml"/><Relationship Id="rId27" Type="http://schemas.openxmlformats.org/officeDocument/2006/relationships/tags" Target="../tags/tag622.xml"/><Relationship Id="rId30" Type="http://schemas.openxmlformats.org/officeDocument/2006/relationships/tags" Target="../tags/tag62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34.xml"/><Relationship Id="rId13" Type="http://schemas.openxmlformats.org/officeDocument/2006/relationships/tags" Target="../tags/tag639.xml"/><Relationship Id="rId18" Type="http://schemas.openxmlformats.org/officeDocument/2006/relationships/tags" Target="../tags/tag644.xml"/><Relationship Id="rId3" Type="http://schemas.openxmlformats.org/officeDocument/2006/relationships/tags" Target="../tags/tag629.xml"/><Relationship Id="rId21" Type="http://schemas.openxmlformats.org/officeDocument/2006/relationships/tags" Target="../tags/tag647.xml"/><Relationship Id="rId7" Type="http://schemas.openxmlformats.org/officeDocument/2006/relationships/tags" Target="../tags/tag633.xml"/><Relationship Id="rId12" Type="http://schemas.openxmlformats.org/officeDocument/2006/relationships/tags" Target="../tags/tag638.xml"/><Relationship Id="rId17" Type="http://schemas.openxmlformats.org/officeDocument/2006/relationships/tags" Target="../tags/tag643.xml"/><Relationship Id="rId2" Type="http://schemas.openxmlformats.org/officeDocument/2006/relationships/tags" Target="../tags/tag628.xml"/><Relationship Id="rId16" Type="http://schemas.openxmlformats.org/officeDocument/2006/relationships/tags" Target="../tags/tag642.xml"/><Relationship Id="rId20" Type="http://schemas.openxmlformats.org/officeDocument/2006/relationships/tags" Target="../tags/tag646.xml"/><Relationship Id="rId1" Type="http://schemas.openxmlformats.org/officeDocument/2006/relationships/tags" Target="../tags/tag627.xml"/><Relationship Id="rId6" Type="http://schemas.openxmlformats.org/officeDocument/2006/relationships/tags" Target="../tags/tag632.xml"/><Relationship Id="rId11" Type="http://schemas.openxmlformats.org/officeDocument/2006/relationships/tags" Target="../tags/tag637.xml"/><Relationship Id="rId24" Type="http://schemas.openxmlformats.org/officeDocument/2006/relationships/slideLayout" Target="../slideLayouts/slideLayout6.xml"/><Relationship Id="rId5" Type="http://schemas.openxmlformats.org/officeDocument/2006/relationships/tags" Target="../tags/tag631.xml"/><Relationship Id="rId15" Type="http://schemas.openxmlformats.org/officeDocument/2006/relationships/tags" Target="../tags/tag641.xml"/><Relationship Id="rId23" Type="http://schemas.openxmlformats.org/officeDocument/2006/relationships/tags" Target="../tags/tag649.xml"/><Relationship Id="rId10" Type="http://schemas.openxmlformats.org/officeDocument/2006/relationships/tags" Target="../tags/tag636.xml"/><Relationship Id="rId19" Type="http://schemas.openxmlformats.org/officeDocument/2006/relationships/tags" Target="../tags/tag645.xml"/><Relationship Id="rId4" Type="http://schemas.openxmlformats.org/officeDocument/2006/relationships/tags" Target="../tags/tag630.xml"/><Relationship Id="rId9" Type="http://schemas.openxmlformats.org/officeDocument/2006/relationships/tags" Target="../tags/tag635.xml"/><Relationship Id="rId14" Type="http://schemas.openxmlformats.org/officeDocument/2006/relationships/tags" Target="../tags/tag640.xml"/><Relationship Id="rId22" Type="http://schemas.openxmlformats.org/officeDocument/2006/relationships/tags" Target="../tags/tag64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1.xml"/><Relationship Id="rId1" Type="http://schemas.openxmlformats.org/officeDocument/2006/relationships/tags" Target="../tags/tag65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659.xml"/><Relationship Id="rId13" Type="http://schemas.openxmlformats.org/officeDocument/2006/relationships/tags" Target="../tags/tag664.xml"/><Relationship Id="rId18" Type="http://schemas.openxmlformats.org/officeDocument/2006/relationships/tags" Target="../tags/tag669.xml"/><Relationship Id="rId3" Type="http://schemas.openxmlformats.org/officeDocument/2006/relationships/tags" Target="../tags/tag654.xml"/><Relationship Id="rId21" Type="http://schemas.openxmlformats.org/officeDocument/2006/relationships/tags" Target="../tags/tag672.xml"/><Relationship Id="rId7" Type="http://schemas.openxmlformats.org/officeDocument/2006/relationships/tags" Target="../tags/tag658.xml"/><Relationship Id="rId12" Type="http://schemas.openxmlformats.org/officeDocument/2006/relationships/tags" Target="../tags/tag663.xml"/><Relationship Id="rId17" Type="http://schemas.openxmlformats.org/officeDocument/2006/relationships/tags" Target="../tags/tag668.xml"/><Relationship Id="rId2" Type="http://schemas.openxmlformats.org/officeDocument/2006/relationships/tags" Target="../tags/tag653.xml"/><Relationship Id="rId16" Type="http://schemas.openxmlformats.org/officeDocument/2006/relationships/tags" Target="../tags/tag667.xml"/><Relationship Id="rId20" Type="http://schemas.openxmlformats.org/officeDocument/2006/relationships/tags" Target="../tags/tag671.xml"/><Relationship Id="rId1" Type="http://schemas.openxmlformats.org/officeDocument/2006/relationships/tags" Target="../tags/tag652.xml"/><Relationship Id="rId6" Type="http://schemas.openxmlformats.org/officeDocument/2006/relationships/tags" Target="../tags/tag657.xml"/><Relationship Id="rId11" Type="http://schemas.openxmlformats.org/officeDocument/2006/relationships/tags" Target="../tags/tag662.xml"/><Relationship Id="rId5" Type="http://schemas.openxmlformats.org/officeDocument/2006/relationships/tags" Target="../tags/tag656.xml"/><Relationship Id="rId15" Type="http://schemas.openxmlformats.org/officeDocument/2006/relationships/tags" Target="../tags/tag666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661.xml"/><Relationship Id="rId19" Type="http://schemas.openxmlformats.org/officeDocument/2006/relationships/tags" Target="../tags/tag670.xml"/><Relationship Id="rId4" Type="http://schemas.openxmlformats.org/officeDocument/2006/relationships/tags" Target="../tags/tag655.xml"/><Relationship Id="rId9" Type="http://schemas.openxmlformats.org/officeDocument/2006/relationships/tags" Target="../tags/tag660.xml"/><Relationship Id="rId14" Type="http://schemas.openxmlformats.org/officeDocument/2006/relationships/tags" Target="../tags/tag665.xml"/><Relationship Id="rId22" Type="http://schemas.openxmlformats.org/officeDocument/2006/relationships/tags" Target="../tags/tag67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tags" Target="../tags/tag37.xml"/><Relationship Id="rId39" Type="http://schemas.openxmlformats.org/officeDocument/2006/relationships/tags" Target="../tags/tag50.xml"/><Relationship Id="rId21" Type="http://schemas.openxmlformats.org/officeDocument/2006/relationships/tags" Target="../tags/tag32.xml"/><Relationship Id="rId34" Type="http://schemas.openxmlformats.org/officeDocument/2006/relationships/tags" Target="../tags/tag45.xml"/><Relationship Id="rId42" Type="http://schemas.openxmlformats.org/officeDocument/2006/relationships/tags" Target="../tags/tag53.xml"/><Relationship Id="rId47" Type="http://schemas.openxmlformats.org/officeDocument/2006/relationships/tags" Target="../tags/tag58.xml"/><Relationship Id="rId50" Type="http://schemas.openxmlformats.org/officeDocument/2006/relationships/tags" Target="../tags/tag61.xml"/><Relationship Id="rId55" Type="http://schemas.openxmlformats.org/officeDocument/2006/relationships/tags" Target="../tags/tag66.xml"/><Relationship Id="rId7" Type="http://schemas.openxmlformats.org/officeDocument/2006/relationships/tags" Target="../tags/tag18.xml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9" Type="http://schemas.openxmlformats.org/officeDocument/2006/relationships/tags" Target="../tags/tag40.xml"/><Relationship Id="rId11" Type="http://schemas.openxmlformats.org/officeDocument/2006/relationships/tags" Target="../tags/tag22.xml"/><Relationship Id="rId24" Type="http://schemas.openxmlformats.org/officeDocument/2006/relationships/tags" Target="../tags/tag35.xml"/><Relationship Id="rId32" Type="http://schemas.openxmlformats.org/officeDocument/2006/relationships/tags" Target="../tags/tag43.xml"/><Relationship Id="rId37" Type="http://schemas.openxmlformats.org/officeDocument/2006/relationships/tags" Target="../tags/tag48.xml"/><Relationship Id="rId40" Type="http://schemas.openxmlformats.org/officeDocument/2006/relationships/tags" Target="../tags/tag51.xml"/><Relationship Id="rId45" Type="http://schemas.openxmlformats.org/officeDocument/2006/relationships/tags" Target="../tags/tag56.xml"/><Relationship Id="rId53" Type="http://schemas.openxmlformats.org/officeDocument/2006/relationships/tags" Target="../tags/tag64.xml"/><Relationship Id="rId58" Type="http://schemas.openxmlformats.org/officeDocument/2006/relationships/tags" Target="../tags/tag69.xml"/><Relationship Id="rId5" Type="http://schemas.openxmlformats.org/officeDocument/2006/relationships/tags" Target="../tags/tag16.xml"/><Relationship Id="rId61" Type="http://schemas.openxmlformats.org/officeDocument/2006/relationships/slideLayout" Target="../slideLayouts/slideLayout6.xml"/><Relationship Id="rId19" Type="http://schemas.openxmlformats.org/officeDocument/2006/relationships/tags" Target="../tags/tag30.xml"/><Relationship Id="rId14" Type="http://schemas.openxmlformats.org/officeDocument/2006/relationships/tags" Target="../tags/tag25.xml"/><Relationship Id="rId22" Type="http://schemas.openxmlformats.org/officeDocument/2006/relationships/tags" Target="../tags/tag33.xml"/><Relationship Id="rId27" Type="http://schemas.openxmlformats.org/officeDocument/2006/relationships/tags" Target="../tags/tag38.xml"/><Relationship Id="rId30" Type="http://schemas.openxmlformats.org/officeDocument/2006/relationships/tags" Target="../tags/tag41.xml"/><Relationship Id="rId35" Type="http://schemas.openxmlformats.org/officeDocument/2006/relationships/tags" Target="../tags/tag46.xml"/><Relationship Id="rId43" Type="http://schemas.openxmlformats.org/officeDocument/2006/relationships/tags" Target="../tags/tag54.xml"/><Relationship Id="rId48" Type="http://schemas.openxmlformats.org/officeDocument/2006/relationships/tags" Target="../tags/tag59.xml"/><Relationship Id="rId56" Type="http://schemas.openxmlformats.org/officeDocument/2006/relationships/tags" Target="../tags/tag67.xml"/><Relationship Id="rId8" Type="http://schemas.openxmlformats.org/officeDocument/2006/relationships/tags" Target="../tags/tag19.xml"/><Relationship Id="rId51" Type="http://schemas.openxmlformats.org/officeDocument/2006/relationships/tags" Target="../tags/tag62.xml"/><Relationship Id="rId3" Type="http://schemas.openxmlformats.org/officeDocument/2006/relationships/tags" Target="../tags/tag14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tags" Target="../tags/tag36.xml"/><Relationship Id="rId33" Type="http://schemas.openxmlformats.org/officeDocument/2006/relationships/tags" Target="../tags/tag44.xml"/><Relationship Id="rId38" Type="http://schemas.openxmlformats.org/officeDocument/2006/relationships/tags" Target="../tags/tag49.xml"/><Relationship Id="rId46" Type="http://schemas.openxmlformats.org/officeDocument/2006/relationships/tags" Target="../tags/tag57.xml"/><Relationship Id="rId59" Type="http://schemas.openxmlformats.org/officeDocument/2006/relationships/tags" Target="../tags/tag70.xml"/><Relationship Id="rId20" Type="http://schemas.openxmlformats.org/officeDocument/2006/relationships/tags" Target="../tags/tag31.xml"/><Relationship Id="rId41" Type="http://schemas.openxmlformats.org/officeDocument/2006/relationships/tags" Target="../tags/tag52.xml"/><Relationship Id="rId54" Type="http://schemas.openxmlformats.org/officeDocument/2006/relationships/tags" Target="../tags/tag65.xml"/><Relationship Id="rId62" Type="http://schemas.openxmlformats.org/officeDocument/2006/relationships/notesSlide" Target="../notesSlides/notesSlide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5" Type="http://schemas.openxmlformats.org/officeDocument/2006/relationships/tags" Target="../tags/tag26.xml"/><Relationship Id="rId23" Type="http://schemas.openxmlformats.org/officeDocument/2006/relationships/tags" Target="../tags/tag34.xml"/><Relationship Id="rId28" Type="http://schemas.openxmlformats.org/officeDocument/2006/relationships/tags" Target="../tags/tag39.xml"/><Relationship Id="rId36" Type="http://schemas.openxmlformats.org/officeDocument/2006/relationships/tags" Target="../tags/tag47.xml"/><Relationship Id="rId49" Type="http://schemas.openxmlformats.org/officeDocument/2006/relationships/tags" Target="../tags/tag60.xml"/><Relationship Id="rId57" Type="http://schemas.openxmlformats.org/officeDocument/2006/relationships/tags" Target="../tags/tag68.xml"/><Relationship Id="rId10" Type="http://schemas.openxmlformats.org/officeDocument/2006/relationships/tags" Target="../tags/tag21.xml"/><Relationship Id="rId31" Type="http://schemas.openxmlformats.org/officeDocument/2006/relationships/tags" Target="../tags/tag42.xml"/><Relationship Id="rId44" Type="http://schemas.openxmlformats.org/officeDocument/2006/relationships/tags" Target="../tags/tag55.xml"/><Relationship Id="rId52" Type="http://schemas.openxmlformats.org/officeDocument/2006/relationships/tags" Target="../tags/tag63.xml"/><Relationship Id="rId60" Type="http://schemas.openxmlformats.org/officeDocument/2006/relationships/tags" Target="../tags/tag7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CSE </a:t>
            </a:r>
            <a:r>
              <a:rPr lang="en-US" altLang="en-US" dirty="0" smtClean="0"/>
              <a:t>417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 smtClean="0"/>
              <a:t>Algorithms and Complexity</a:t>
            </a:r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Autumn 2020</a:t>
            </a:r>
            <a:endParaRPr lang="en-US" altLang="en-US" dirty="0"/>
          </a:p>
          <a:p>
            <a:pPr eaLnBrk="1" hangingPunct="1"/>
            <a:r>
              <a:rPr lang="en-US" altLang="en-US" dirty="0"/>
              <a:t>Lecture </a:t>
            </a:r>
            <a:r>
              <a:rPr lang="en-US" altLang="en-US" dirty="0" smtClean="0"/>
              <a:t>26</a:t>
            </a:r>
            <a:endParaRPr lang="en-US" altLang="en-US" dirty="0"/>
          </a:p>
          <a:p>
            <a:pPr eaLnBrk="1" hangingPunct="1"/>
            <a:r>
              <a:rPr lang="en-US" altLang="en-US" dirty="0"/>
              <a:t>Network Flow Applications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4" name="Picture 4" descr="http://cdn.c.photoshelter.com/img-get/I00003zY0KuN5ZiY/s/860/860/Water-Treatment-Plant-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1" y="220836"/>
            <a:ext cx="2563716" cy="16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blog.mlive.com/news/baycity_impact/2009/07/large_baycitywwPT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05" y="123591"/>
            <a:ext cx="2993088" cy="198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alaska-in-pictures.com/data/media/17/alaska-pipeline-in-winter_5499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690" y="190853"/>
            <a:ext cx="2771482" cy="18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MST to MST+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90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P1: MST </a:t>
            </a:r>
          </a:p>
          <a:p>
            <a:pPr lvl="1"/>
            <a:r>
              <a:rPr lang="en-US" dirty="0" smtClean="0"/>
              <a:t>Find the Minimum spanning tree for a graph with integer costs</a:t>
            </a:r>
          </a:p>
          <a:p>
            <a:r>
              <a:rPr lang="en-US" dirty="0" smtClean="0"/>
              <a:t>P2: MST+</a:t>
            </a:r>
          </a:p>
          <a:p>
            <a:pPr lvl="1"/>
            <a:r>
              <a:rPr lang="en-US" dirty="0" smtClean="0"/>
              <a:t>Find the Minimum Spanning Tree for a graph with </a:t>
            </a:r>
            <a:r>
              <a:rPr lang="en-US" u="sng" dirty="0" smtClean="0"/>
              <a:t>non-negative</a:t>
            </a:r>
            <a:r>
              <a:rPr lang="en-US" dirty="0" smtClean="0"/>
              <a:t> integer costs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55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Undirected Network Flow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Undirected graph with edge capacities</a:t>
            </a:r>
          </a:p>
          <a:p>
            <a:pPr eaLnBrk="1" hangingPunct="1"/>
            <a:r>
              <a:rPr lang="en-US" altLang="en-US" smtClean="0"/>
              <a:t>Flow may go either direction along the edges (subject to the capacity constraints)</a:t>
            </a:r>
          </a:p>
        </p:txBody>
      </p:sp>
      <p:sp>
        <p:nvSpPr>
          <p:cNvPr id="922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89100" y="3505200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u</a:t>
            </a:r>
          </a:p>
        </p:txBody>
      </p:sp>
      <p:sp>
        <p:nvSpPr>
          <p:cNvPr id="922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6063" y="4643438"/>
            <a:ext cx="379412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922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282950" y="4643438"/>
            <a:ext cx="379413" cy="3794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922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9100" y="5857875"/>
            <a:ext cx="379413" cy="3794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v</a:t>
            </a:r>
          </a:p>
        </p:txBody>
      </p:sp>
      <p:sp>
        <p:nvSpPr>
          <p:cNvPr id="9224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549275" y="3808413"/>
            <a:ext cx="1139825" cy="8350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49275" y="4946650"/>
            <a:ext cx="1139825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916113" y="3884613"/>
            <a:ext cx="0" cy="1973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068513" y="3808413"/>
            <a:ext cx="1214437" cy="911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2068513" y="4946650"/>
            <a:ext cx="1214437" cy="987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Text Box 13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3075" y="388461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9230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522538" y="5478463"/>
            <a:ext cx="9874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10</a:t>
            </a:r>
          </a:p>
        </p:txBody>
      </p:sp>
      <p:sp>
        <p:nvSpPr>
          <p:cNvPr id="9231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16113" y="4567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5</a:t>
            </a:r>
          </a:p>
        </p:txBody>
      </p:sp>
      <p:sp>
        <p:nvSpPr>
          <p:cNvPr id="9232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522538" y="3884613"/>
            <a:ext cx="9112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9233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9275" y="5478463"/>
            <a:ext cx="75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20</a:t>
            </a:r>
          </a:p>
        </p:txBody>
      </p:sp>
      <p:sp>
        <p:nvSpPr>
          <p:cNvPr id="9234" name="Text Box 2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586163" y="6313488"/>
            <a:ext cx="4568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800"/>
              <a:t>Construct an equivalent flow problem</a:t>
            </a:r>
          </a:p>
        </p:txBody>
      </p:sp>
    </p:spTree>
    <p:extLst>
      <p:ext uri="{BB962C8B-B14F-4D97-AF65-F5344CB8AC3E}">
        <p14:creationId xmlns:p14="http://schemas.microsoft.com/office/powerpoint/2010/main" val="316088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Bipartite Matching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 graph G=(V,E) is bipartite if the vertices can be partitioned into disjoints sets X,Y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A matching M is a subset of the edges that does not share any vertices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Find a matching as large as possible</a:t>
            </a:r>
          </a:p>
        </p:txBody>
      </p:sp>
    </p:spTree>
    <p:extLst>
      <p:ext uri="{BB962C8B-B14F-4D97-AF65-F5344CB8AC3E}">
        <p14:creationId xmlns:p14="http://schemas.microsoft.com/office/powerpoint/2010/main" val="219722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20558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collection of teachers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 collection of courses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And a graph showing which teachers can teach which courses</a:t>
            </a:r>
          </a:p>
        </p:txBody>
      </p:sp>
      <p:sp>
        <p:nvSpPr>
          <p:cNvPr id="11268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4633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69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44633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0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44633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4633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2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4633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3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68788" y="3808413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4" name="Oval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268788" y="4414838"/>
            <a:ext cx="303212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5" name="Oval 11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68788" y="502285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Oval 12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8788" y="5705475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7" name="Oval 13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68788" y="6388100"/>
            <a:ext cx="303212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8" name="Text Box 1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763713" y="3732213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RA</a:t>
            </a:r>
          </a:p>
        </p:txBody>
      </p:sp>
      <p:sp>
        <p:nvSpPr>
          <p:cNvPr id="11279" name="Text Box 1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763713" y="441483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PB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763713" y="5022850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ME</a:t>
            </a:r>
            <a:endParaRPr lang="en-US" altLang="en-US" sz="1800" dirty="0"/>
          </a:p>
        </p:txBody>
      </p:sp>
      <p:sp>
        <p:nvSpPr>
          <p:cNvPr id="11281" name="Text Box 1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763713" y="5705475"/>
            <a:ext cx="6842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DG</a:t>
            </a:r>
          </a:p>
        </p:txBody>
      </p:sp>
      <p:sp>
        <p:nvSpPr>
          <p:cNvPr id="11282" name="Text Box 18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763713" y="6313488"/>
            <a:ext cx="684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/>
              <a:t>AK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951295" y="38212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143</a:t>
            </a:r>
            <a:endParaRPr lang="en-US" altLang="en-US" sz="1800" dirty="0"/>
          </a:p>
        </p:txBody>
      </p:sp>
      <p:sp>
        <p:nvSpPr>
          <p:cNvPr id="11284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090392" y="3808413"/>
            <a:ext cx="1062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1285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951413" y="441483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373</a:t>
            </a:r>
            <a:endParaRPr lang="en-US" altLang="en-US" sz="1800" dirty="0"/>
          </a:p>
        </p:txBody>
      </p:sp>
      <p:sp>
        <p:nvSpPr>
          <p:cNvPr id="11286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51413" y="5022850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414</a:t>
            </a:r>
            <a:endParaRPr lang="en-US" altLang="en-US" sz="1800" dirty="0"/>
          </a:p>
        </p:txBody>
      </p:sp>
      <p:sp>
        <p:nvSpPr>
          <p:cNvPr id="11287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951413" y="5705475"/>
            <a:ext cx="835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415</a:t>
            </a:r>
            <a:endParaRPr lang="en-US" altLang="en-US" sz="1800" dirty="0"/>
          </a:p>
        </p:txBody>
      </p:sp>
      <p:sp>
        <p:nvSpPr>
          <p:cNvPr id="11288" name="Text Box 2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1413" y="6313488"/>
            <a:ext cx="835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dirty="0" smtClean="0"/>
              <a:t>417</a:t>
            </a:r>
            <a:endParaRPr lang="en-US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201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Converting Matching to Network Flow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31900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900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5225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5225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5" name="Line 10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1536700" y="4643438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536700" y="4035425"/>
            <a:ext cx="985838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1384300" y="3276600"/>
            <a:ext cx="1138238" cy="684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536700" y="3201988"/>
            <a:ext cx="106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536700" y="2366963"/>
            <a:ext cx="9858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384300" y="2366963"/>
            <a:ext cx="1290638" cy="159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536700" y="2443163"/>
            <a:ext cx="985838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Oval 17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816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3" name="Oval 1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481638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4" name="Oval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4816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5" name="Oval 2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481638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6" name="Oval 21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72275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7" name="Oval 22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72275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8" name="Oval 23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772275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09" name="Oval 2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72275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0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5786438" y="4643438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5786438" y="4035425"/>
            <a:ext cx="985837" cy="531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Line 27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5786438" y="3276600"/>
            <a:ext cx="985837" cy="608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3" name="Line 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5786438" y="3201988"/>
            <a:ext cx="911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4" name="Line 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786438" y="2366963"/>
            <a:ext cx="985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5" name="Line 30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5786438" y="2443163"/>
            <a:ext cx="985837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6" name="Line 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786438" y="2443163"/>
            <a:ext cx="985837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7" name="Oval 3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231900" y="449103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18" name="Oval 3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139113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12319" name="Line 3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495800" y="2443163"/>
            <a:ext cx="987425" cy="1062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4648200" y="3201988"/>
            <a:ext cx="835025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495800" y="3505200"/>
            <a:ext cx="9874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495800" y="3505200"/>
            <a:ext cx="987425" cy="1062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7077075" y="2443163"/>
            <a:ext cx="1062038" cy="909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Line 4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7077075" y="3201988"/>
            <a:ext cx="1062038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5" name="Line 4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V="1">
            <a:off x="7077075" y="3581400"/>
            <a:ext cx="1062038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4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V="1">
            <a:off x="7077075" y="3656013"/>
            <a:ext cx="1138238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Oval 6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522538" y="221456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8" name="Oval 5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231900" y="3808413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29" name="Oval 8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522538" y="3049588"/>
            <a:ext cx="304800" cy="3032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330" name="Oval 33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344988" y="3352800"/>
            <a:ext cx="304800" cy="3032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70352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Multi-source network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Multi-source network flow</a:t>
            </a:r>
          </a:p>
          <a:p>
            <a:pPr lvl="1"/>
            <a:r>
              <a:rPr lang="en-US" dirty="0"/>
              <a:t>Sources s</a:t>
            </a:r>
            <a:r>
              <a:rPr lang="en-US" baseline="-25000" dirty="0"/>
              <a:t>1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, . . ., </a:t>
            </a:r>
            <a:r>
              <a:rPr lang="en-US" dirty="0" err="1"/>
              <a:t>s</a:t>
            </a:r>
            <a:r>
              <a:rPr lang="en-US" baseline="-25000" dirty="0" err="1"/>
              <a:t>k</a:t>
            </a:r>
            <a:endParaRPr lang="en-US" baseline="-25000" dirty="0"/>
          </a:p>
          <a:p>
            <a:pPr lvl="1"/>
            <a:r>
              <a:rPr lang="en-US" dirty="0"/>
              <a:t>Sinks t</a:t>
            </a:r>
            <a:r>
              <a:rPr lang="en-US" baseline="-25000" dirty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. . . ,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endParaRPr lang="en-US" dirty="0"/>
          </a:p>
          <a:p>
            <a:r>
              <a:rPr lang="en-US" dirty="0"/>
              <a:t>Solve </a:t>
            </a:r>
            <a:r>
              <a:rPr lang="en-US"/>
              <a:t>with </a:t>
            </a:r>
            <a:r>
              <a:rPr lang="en-US" smtClean="0"/>
              <a:t>single </a:t>
            </a:r>
            <a:r>
              <a:rPr lang="en-US" dirty="0"/>
              <a:t>source network flow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1499290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Allocation:  Assignment of reviewers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82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set of papers P</a:t>
            </a:r>
            <a:r>
              <a:rPr lang="en-US" baseline="-25000" dirty="0"/>
              <a:t>1</a:t>
            </a:r>
            <a:r>
              <a:rPr lang="en-US" dirty="0"/>
              <a:t>, . . ., </a:t>
            </a:r>
            <a:r>
              <a:rPr lang="en-US" dirty="0" err="1"/>
              <a:t>P</a:t>
            </a:r>
            <a:r>
              <a:rPr lang="en-US" baseline="-25000" dirty="0" err="1"/>
              <a:t>n</a:t>
            </a:r>
            <a:endParaRPr lang="en-US" baseline="-25000" dirty="0"/>
          </a:p>
          <a:p>
            <a:r>
              <a:rPr lang="en-US" dirty="0"/>
              <a:t>A set of reviewers R</a:t>
            </a:r>
            <a:r>
              <a:rPr lang="en-US" baseline="-25000" dirty="0"/>
              <a:t>1</a:t>
            </a:r>
            <a:r>
              <a:rPr lang="en-US" dirty="0"/>
              <a:t>, . . ., R</a:t>
            </a:r>
            <a:r>
              <a:rPr lang="en-US" baseline="-25000" dirty="0"/>
              <a:t>m</a:t>
            </a:r>
          </a:p>
          <a:p>
            <a:r>
              <a:rPr lang="en-US" dirty="0"/>
              <a:t>Paper P</a:t>
            </a:r>
            <a:r>
              <a:rPr lang="en-US" baseline="-25000" dirty="0"/>
              <a:t>i</a:t>
            </a:r>
            <a:r>
              <a:rPr lang="en-US" dirty="0"/>
              <a:t> requires A</a:t>
            </a:r>
            <a:r>
              <a:rPr lang="en-US" baseline="-25000" dirty="0"/>
              <a:t>i</a:t>
            </a:r>
            <a:r>
              <a:rPr lang="en-US" dirty="0"/>
              <a:t> reviewers</a:t>
            </a:r>
          </a:p>
          <a:p>
            <a:r>
              <a:rPr lang="en-US" dirty="0"/>
              <a:t>Reviewer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can review </a:t>
            </a:r>
            <a:r>
              <a:rPr lang="en-US" dirty="0" err="1"/>
              <a:t>B</a:t>
            </a:r>
            <a:r>
              <a:rPr lang="en-US" baseline="-25000" dirty="0" err="1"/>
              <a:t>j</a:t>
            </a:r>
            <a:r>
              <a:rPr lang="en-US" dirty="0"/>
              <a:t> papers</a:t>
            </a:r>
          </a:p>
          <a:p>
            <a:r>
              <a:rPr lang="en-US" dirty="0"/>
              <a:t>For each reviewer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, there is a list of paper L</a:t>
            </a:r>
            <a:r>
              <a:rPr lang="en-US" baseline="-25000" dirty="0"/>
              <a:t>j1</a:t>
            </a:r>
            <a:r>
              <a:rPr lang="en-US" dirty="0"/>
              <a:t>, . . ., </a:t>
            </a:r>
            <a:r>
              <a:rPr lang="en-US" dirty="0" err="1"/>
              <a:t>L</a:t>
            </a:r>
            <a:r>
              <a:rPr lang="en-US" baseline="-25000" dirty="0" err="1"/>
              <a:t>jk</a:t>
            </a:r>
            <a:r>
              <a:rPr lang="en-US" dirty="0"/>
              <a:t> that </a:t>
            </a:r>
            <a:r>
              <a:rPr lang="en-US" dirty="0" err="1"/>
              <a:t>R</a:t>
            </a:r>
            <a:r>
              <a:rPr lang="en-US" baseline="-25000" dirty="0" err="1"/>
              <a:t>j</a:t>
            </a:r>
            <a:r>
              <a:rPr lang="en-US" dirty="0"/>
              <a:t> is qualified to review</a:t>
            </a:r>
          </a:p>
        </p:txBody>
      </p:sp>
    </p:spTree>
    <p:extLst>
      <p:ext uri="{BB962C8B-B14F-4D97-AF65-F5344CB8AC3E}">
        <p14:creationId xmlns:p14="http://schemas.microsoft.com/office/powerpoint/2010/main" val="716105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Baseball elimination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Can the Dinosaurs win the league?</a:t>
            </a:r>
          </a:p>
          <a:p>
            <a:pPr eaLnBrk="1" hangingPunct="1"/>
            <a:r>
              <a:rPr lang="en-US" altLang="en-US" sz="2800"/>
              <a:t>Remaining games:</a:t>
            </a:r>
          </a:p>
          <a:p>
            <a:pPr lvl="1" eaLnBrk="1" hangingPunct="1"/>
            <a:r>
              <a:rPr lang="en-US" altLang="en-US" sz="2400"/>
              <a:t>AB, AC, AD, AD, AD, BC, BC, BC, BD, CD</a:t>
            </a:r>
          </a:p>
        </p:txBody>
      </p:sp>
      <p:graphicFrame>
        <p:nvGraphicFramePr>
          <p:cNvPr id="325675" name="Group 43"/>
          <p:cNvGraphicFramePr>
            <a:graphicFrameLocks noGrp="1"/>
          </p:cNvGraphicFramePr>
          <p:nvPr>
            <p:ph sz="quarter" idx="2"/>
            <p:custDataLst>
              <p:tags r:id="rId3"/>
            </p:custDataLst>
          </p:nvPr>
        </p:nvGraphicFramePr>
        <p:xfrm>
          <a:off x="4648200" y="1600200"/>
          <a:ext cx="4038600" cy="2590800"/>
        </p:xfrm>
        <a:graphic>
          <a:graphicData uri="http://schemas.openxmlformats.org/drawingml/2006/table">
            <a:tbl>
              <a:tblPr/>
              <a:tblGrid>
                <a:gridCol w="2795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Cockroaches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Dinosaurs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390" name="Text Box 4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88" y="5461000"/>
            <a:ext cx="887095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A team </a:t>
            </a:r>
            <a:r>
              <a:rPr lang="en-US" altLang="en-US">
                <a:solidFill>
                  <a:srgbClr val="FF0000"/>
                </a:solidFill>
              </a:rPr>
              <a:t>wins</a:t>
            </a:r>
            <a:r>
              <a:rPr lang="en-US" altLang="en-US"/>
              <a:t> the league if it has strictly more wins than any other team at the end of the season</a:t>
            </a:r>
          </a:p>
          <a:p>
            <a:pPr eaLnBrk="1" hangingPunct="1"/>
            <a:r>
              <a:rPr lang="en-US" altLang="en-US"/>
              <a:t>A team </a:t>
            </a:r>
            <a:r>
              <a:rPr lang="en-US" altLang="en-US">
                <a:solidFill>
                  <a:srgbClr val="FF0000"/>
                </a:solidFill>
              </a:rPr>
              <a:t>ties</a:t>
            </a:r>
            <a:r>
              <a:rPr lang="en-US" altLang="en-US"/>
              <a:t> for first place if no team has more wins, and there is some other team with the same </a:t>
            </a:r>
          </a:p>
          <a:p>
            <a:pPr eaLnBrk="1" hangingPunct="1"/>
            <a:r>
              <a:rPr lang="en-US" altLang="en-US"/>
              <a:t>number of wins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Baseball elimination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Can the Fruit Flies win or tie the league?</a:t>
            </a:r>
          </a:p>
          <a:p>
            <a:pPr eaLnBrk="1" hangingPunct="1"/>
            <a:r>
              <a:rPr lang="en-US" altLang="en-US" sz="2800"/>
              <a:t>Remaining games:</a:t>
            </a:r>
          </a:p>
          <a:p>
            <a:pPr lvl="1" eaLnBrk="1" hangingPunct="1"/>
            <a:r>
              <a:rPr lang="en-US" altLang="en-US" sz="2400"/>
              <a:t>AC, AD, AD, AD, AF, BC, BC, BC, BC, BC, BD, BE, BE, BE, BE, BF, CE, CE, CE, CF, CF, DE, DF, EF, EF</a:t>
            </a:r>
          </a:p>
        </p:txBody>
      </p:sp>
      <p:graphicFrame>
        <p:nvGraphicFramePr>
          <p:cNvPr id="327752" name="Group 72"/>
          <p:cNvGraphicFramePr>
            <a:graphicFrameLocks noGrp="1"/>
          </p:cNvGraphicFramePr>
          <p:nvPr>
            <p:ph sz="quarter" idx="2"/>
            <p:custDataLst>
              <p:tags r:id="rId3"/>
            </p:custDataLst>
          </p:nvPr>
        </p:nvGraphicFramePr>
        <p:xfrm>
          <a:off x="4648200" y="1600200"/>
          <a:ext cx="4038600" cy="3627435"/>
        </p:xfrm>
        <a:graphic>
          <a:graphicData uri="http://schemas.openxmlformats.org/drawingml/2006/table">
            <a:tbl>
              <a:tblPr/>
              <a:tblGrid>
                <a:gridCol w="280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Cockroaches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Dinosaurs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Earthworms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2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Fruit Flies</a:t>
                      </a: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Assume Fruit Flies win remaining games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Fruit Flies are tied for first place if no team wins more than 19 games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Allowable wins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Ants (2)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Bees (3)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Cockroaches (3)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Dinosaurs (5)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Earthworms (5)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18 games to play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AC, AD, AD, AD, BC, BC, BC, BC, BC, BD, BE, BE, BE, BE, CE, CE, CE, DE</a:t>
            </a:r>
          </a:p>
        </p:txBody>
      </p:sp>
      <p:graphicFrame>
        <p:nvGraphicFramePr>
          <p:cNvPr id="328710" name="Group 6"/>
          <p:cNvGraphicFramePr>
            <a:graphicFrameLocks noGrp="1"/>
          </p:cNvGraphicFramePr>
          <p:nvPr>
            <p:ph sz="half" idx="2"/>
            <p:custDataLst>
              <p:tags r:id="rId3"/>
            </p:custDataLst>
          </p:nvPr>
        </p:nvGraphicFramePr>
        <p:xfrm>
          <a:off x="4648200" y="1600200"/>
          <a:ext cx="4038600" cy="4105277"/>
        </p:xfrm>
        <a:graphic>
          <a:graphicData uri="http://schemas.openxmlformats.org/drawingml/2006/table">
            <a:tbl>
              <a:tblPr/>
              <a:tblGrid>
                <a:gridCol w="2808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3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Cockroaches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Dinosaurs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Earthworms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Fruit Flies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091" y="1600201"/>
            <a:ext cx="8879714" cy="1221640"/>
          </a:xfrm>
        </p:spPr>
        <p:txBody>
          <a:bodyPr/>
          <a:lstStyle/>
          <a:p>
            <a:r>
              <a:rPr lang="en-US" sz="2800" dirty="0"/>
              <a:t>Homework </a:t>
            </a:r>
            <a:r>
              <a:rPr lang="en-US" sz="2800" dirty="0" smtClean="0"/>
              <a:t>8 and 9</a:t>
            </a:r>
          </a:p>
          <a:p>
            <a:r>
              <a:rPr lang="en-US" sz="2800" dirty="0" smtClean="0"/>
              <a:t>Exam practice problems on  course homepage</a:t>
            </a:r>
            <a:endParaRPr lang="en-US" sz="2800" dirty="0"/>
          </a:p>
          <a:p>
            <a:r>
              <a:rPr lang="en-US" sz="2800" dirty="0" smtClean="0"/>
              <a:t>Final Exam:  Monday,  December 14</a:t>
            </a:r>
          </a:p>
          <a:p>
            <a:pPr lvl="1"/>
            <a:r>
              <a:rPr lang="en-US" dirty="0" smtClean="0"/>
              <a:t>24 hour take home exam</a:t>
            </a:r>
          </a:p>
          <a:p>
            <a:pPr lvl="1"/>
            <a:r>
              <a:rPr lang="en-US" dirty="0" smtClean="0"/>
              <a:t>Target: 2 to 4 hours of work time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096691"/>
              </p:ext>
            </p:extLst>
          </p:nvPr>
        </p:nvGraphicFramePr>
        <p:xfrm>
          <a:off x="853144" y="4415635"/>
          <a:ext cx="8044870" cy="222504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2768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80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Wed,</a:t>
                      </a:r>
                      <a:r>
                        <a:rPr lang="en-US" b="0" baseline="0" dirty="0" smtClean="0"/>
                        <a:t> Dec 2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Net Flow Applications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Fri, Dec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 Flow </a:t>
                      </a:r>
                      <a:r>
                        <a:rPr lang="en-US" dirty="0" smtClean="0"/>
                        <a:t>Applications + NP-Completeness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Mon, Dec 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NP-Completeness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Wed, Dec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NP-Completeness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Fri,</a:t>
                      </a:r>
                      <a:r>
                        <a:rPr lang="en-US" baseline="0" dirty="0" smtClean="0"/>
                        <a:t> Dec 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Beyond NP-Completeness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Mon, Dec 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Final Exam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3030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Remaining games</a:t>
            </a:r>
          </a:p>
        </p:txBody>
      </p:sp>
      <p:sp>
        <p:nvSpPr>
          <p:cNvPr id="18435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1379538"/>
            <a:ext cx="88979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spcBef>
                <a:spcPct val="20000"/>
              </a:spcBef>
            </a:pPr>
            <a:r>
              <a:rPr lang="en-US" altLang="en-US" sz="1800"/>
              <a:t>AC, AD, AD, AD, BC, BC, BC, BC, BC, BD, BE, BE, BE, BE, CE, CE, CE, DE</a:t>
            </a:r>
          </a:p>
        </p:txBody>
      </p:sp>
      <p:sp>
        <p:nvSpPr>
          <p:cNvPr id="1843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48200" y="244316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1843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57288" y="36560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AC</a:t>
            </a:r>
          </a:p>
        </p:txBody>
      </p:sp>
      <p:sp>
        <p:nvSpPr>
          <p:cNvPr id="1843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143125" y="365601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AD</a:t>
            </a:r>
          </a:p>
        </p:txBody>
      </p:sp>
      <p:sp>
        <p:nvSpPr>
          <p:cNvPr id="1843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357563" y="36560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BC</a:t>
            </a:r>
          </a:p>
        </p:txBody>
      </p:sp>
      <p:sp>
        <p:nvSpPr>
          <p:cNvPr id="1844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365601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BD</a:t>
            </a:r>
          </a:p>
        </p:txBody>
      </p:sp>
      <p:sp>
        <p:nvSpPr>
          <p:cNvPr id="1844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862638" y="36560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BE</a:t>
            </a:r>
          </a:p>
        </p:txBody>
      </p:sp>
      <p:sp>
        <p:nvSpPr>
          <p:cNvPr id="1844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77075" y="3732213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CE</a:t>
            </a:r>
          </a:p>
        </p:txBody>
      </p:sp>
      <p:sp>
        <p:nvSpPr>
          <p:cNvPr id="1844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143125" y="4946650"/>
            <a:ext cx="379413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A</a:t>
            </a:r>
          </a:p>
        </p:txBody>
      </p:sp>
      <p:sp>
        <p:nvSpPr>
          <p:cNvPr id="1844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357563" y="4946650"/>
            <a:ext cx="37941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B</a:t>
            </a:r>
          </a:p>
        </p:txBody>
      </p:sp>
      <p:sp>
        <p:nvSpPr>
          <p:cNvPr id="18445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648200" y="4946650"/>
            <a:ext cx="379413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C</a:t>
            </a:r>
          </a:p>
        </p:txBody>
      </p:sp>
      <p:sp>
        <p:nvSpPr>
          <p:cNvPr id="18446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862638" y="4946650"/>
            <a:ext cx="37941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</a:t>
            </a:r>
          </a:p>
        </p:txBody>
      </p:sp>
      <p:sp>
        <p:nvSpPr>
          <p:cNvPr id="18447" name="Oval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51688" y="4870450"/>
            <a:ext cx="379412" cy="3794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E</a:t>
            </a:r>
          </a:p>
        </p:txBody>
      </p:sp>
      <p:sp>
        <p:nvSpPr>
          <p:cNvPr id="18448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6161088"/>
            <a:ext cx="379413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 smtClean="0"/>
              <a:t>t</a:t>
            </a:r>
            <a:endParaRPr lang="en-US" altLang="en-US" dirty="0"/>
          </a:p>
        </p:txBody>
      </p:sp>
      <p:sp>
        <p:nvSpPr>
          <p:cNvPr id="18449" name="Oval 1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8062913" y="3732213"/>
            <a:ext cx="379412" cy="3794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DE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Minimum Cut Applications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Segmentation</a:t>
            </a:r>
          </a:p>
          <a:p>
            <a:pPr eaLnBrk="1" hangingPunct="1"/>
            <a:r>
              <a:rPr lang="en-US" altLang="en-US"/>
              <a:t>Open Pit Mining / Task Selection Problem</a:t>
            </a:r>
          </a:p>
          <a:p>
            <a:pPr eaLnBrk="1" hangingPunct="1"/>
            <a:r>
              <a:rPr lang="en-US" altLang="en-US"/>
              <a:t>Reduction to Min Cut problem</a:t>
            </a:r>
          </a:p>
        </p:txBody>
      </p:sp>
      <p:sp>
        <p:nvSpPr>
          <p:cNvPr id="410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S, T is a cut if S, T is a partition of the vertices with </a:t>
            </a:r>
          </a:p>
          <a:p>
            <a:pPr eaLnBrk="1" hangingPunct="1"/>
            <a:r>
              <a:rPr lang="en-US" altLang="en-US" sz="2400"/>
              <a:t>s in S and t in T</a:t>
            </a:r>
          </a:p>
          <a:p>
            <a:pPr eaLnBrk="1" hangingPunct="1"/>
            <a:r>
              <a:rPr lang="en-US" altLang="en-US" sz="2400"/>
              <a:t>The capacity of an S, T cut is the sum of the capacities of</a:t>
            </a:r>
          </a:p>
          <a:p>
            <a:pPr eaLnBrk="1" hangingPunct="1"/>
            <a:r>
              <a:rPr lang="en-US" altLang="en-US" sz="2400"/>
              <a:t>all edges going from S to T</a:t>
            </a:r>
          </a:p>
        </p:txBody>
      </p:sp>
    </p:spTree>
    <p:extLst>
      <p:ext uri="{BB962C8B-B14F-4D97-AF65-F5344CB8AC3E}">
        <p14:creationId xmlns:p14="http://schemas.microsoft.com/office/powerpoint/2010/main" val="1924059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Segmentation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Separate foreground from background</a:t>
            </a:r>
          </a:p>
        </p:txBody>
      </p:sp>
      <p:pic>
        <p:nvPicPr>
          <p:cNvPr id="5124" name="Picture 6" descr="lion-big"/>
          <p:cNvPicPr>
            <a:picLocks noGrp="1" noChangeAspect="1" noChangeArrowheads="1"/>
          </p:cNvPicPr>
          <p:nvPr>
            <p:ph sz="half" idx="2"/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16200"/>
            <a:ext cx="4038600" cy="2492375"/>
          </a:xfr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48" y="3125420"/>
            <a:ext cx="1331212" cy="1829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55" y="3125419"/>
            <a:ext cx="1331212" cy="18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709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lion"/>
          <p:cNvPicPr>
            <a:picLocks noGrp="1" noChangeAspect="1" noChangeArrowheads="1"/>
          </p:cNvPicPr>
          <p:nvPr>
            <p:ph/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603725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Image analysis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a</a:t>
            </a:r>
            <a:r>
              <a:rPr lang="en-US" altLang="en-US" sz="2800" baseline="-25000"/>
              <a:t>i</a:t>
            </a:r>
            <a:r>
              <a:rPr lang="en-US" altLang="en-US" sz="2800"/>
              <a:t>: value of assigning pixel i to the foreground</a:t>
            </a:r>
          </a:p>
          <a:p>
            <a:pPr eaLnBrk="1" hangingPunct="1"/>
            <a:r>
              <a:rPr lang="en-US" altLang="en-US" sz="2800"/>
              <a:t>b</a:t>
            </a:r>
            <a:r>
              <a:rPr lang="en-US" altLang="en-US" sz="2800" baseline="-25000"/>
              <a:t>i</a:t>
            </a:r>
            <a:r>
              <a:rPr lang="en-US" altLang="en-US" sz="2800"/>
              <a:t>: value of assigning pixel i to the background</a:t>
            </a:r>
          </a:p>
          <a:p>
            <a:pPr eaLnBrk="1" hangingPunct="1"/>
            <a:r>
              <a:rPr lang="en-US" altLang="en-US" sz="2800"/>
              <a:t>p</a:t>
            </a:r>
            <a:r>
              <a:rPr lang="en-US" altLang="en-US" sz="2800" baseline="-25000"/>
              <a:t>ij</a:t>
            </a:r>
            <a:r>
              <a:rPr lang="en-US" altLang="en-US" sz="2800"/>
              <a:t>: penalty for assigning i to the foreground, j to the background or vice versa</a:t>
            </a:r>
          </a:p>
          <a:p>
            <a:pPr eaLnBrk="1" hangingPunct="1"/>
            <a:r>
              <a:rPr lang="en-US" altLang="en-US" sz="2800"/>
              <a:t>A: foreground, B: background</a:t>
            </a:r>
          </a:p>
          <a:p>
            <a:pPr eaLnBrk="1" hangingPunct="1"/>
            <a:r>
              <a:rPr lang="en-US" altLang="en-US" sz="2800"/>
              <a:t>Q(A,B) =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 baseline="-25000"/>
              <a:t>{i in A}</a:t>
            </a:r>
            <a:r>
              <a:rPr lang="en-US" altLang="en-US" sz="2800"/>
              <a:t>a</a:t>
            </a:r>
            <a:r>
              <a:rPr lang="en-US" altLang="en-US" sz="2800" baseline="-25000"/>
              <a:t>i</a:t>
            </a:r>
            <a:r>
              <a:rPr lang="en-US" altLang="en-US" sz="2800"/>
              <a:t> +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 baseline="-25000"/>
              <a:t>{j in B}</a:t>
            </a:r>
            <a:r>
              <a:rPr lang="en-US" altLang="en-US" sz="2800"/>
              <a:t>b</a:t>
            </a:r>
            <a:r>
              <a:rPr lang="en-US" altLang="en-US" sz="2800" baseline="-25000"/>
              <a:t>j</a:t>
            </a:r>
            <a:r>
              <a:rPr lang="en-US" altLang="en-US" sz="2800"/>
              <a:t> - </a:t>
            </a:r>
            <a:r>
              <a:rPr lang="en-US" altLang="en-US" sz="2800">
                <a:latin typeface="Symbol" pitchFamily="18" charset="2"/>
              </a:rPr>
              <a:t>S</a:t>
            </a:r>
            <a:r>
              <a:rPr lang="en-US" altLang="en-US" sz="2800" baseline="-25000"/>
              <a:t>{(i,j) in E, i in A, j in</a:t>
            </a:r>
            <a:r>
              <a:rPr lang="en-US" altLang="en-US" sz="2800"/>
              <a:t> </a:t>
            </a:r>
            <a:r>
              <a:rPr lang="en-US" altLang="en-US" sz="2800" baseline="-25000"/>
              <a:t>B}</a:t>
            </a:r>
            <a:r>
              <a:rPr lang="en-US" altLang="en-US" sz="2800"/>
              <a:t>p</a:t>
            </a:r>
            <a:r>
              <a:rPr lang="en-US" altLang="en-US" sz="2800" baseline="-25000"/>
              <a:t>ij</a:t>
            </a:r>
          </a:p>
          <a:p>
            <a:pPr eaLnBrk="1" hangingPunct="1"/>
            <a:endParaRPr lang="en-US" altLang="en-US" sz="2800" baseline="-250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eaLnBrk="1" hangingPunct="1"/>
            <a:endParaRPr lang="en-US" altLang="en-US" sz="2800"/>
          </a:p>
          <a:p>
            <a:pPr lvl="1" eaLnBrk="1" hangingPunct="1">
              <a:buFontTx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799727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Pixel graph to flow graph</a:t>
            </a:r>
          </a:p>
        </p:txBody>
      </p:sp>
      <p:sp>
        <p:nvSpPr>
          <p:cNvPr id="8195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928688" y="251777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6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928688" y="3429000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928688" y="5249863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8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928688" y="4340225"/>
            <a:ext cx="2732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92868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9913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1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751138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60775" y="2517775"/>
            <a:ext cx="0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Oval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330825" y="236696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4" name="Oval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69766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5" name="Oval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062913" y="236696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6" name="Freeform 1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557838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7" name="Freeform 17"/>
          <p:cNvSpPr>
            <a:spLocks/>
          </p:cNvSpPr>
          <p:nvPr>
            <p:custDataLst>
              <p:tags r:id="rId14"/>
            </p:custDataLst>
          </p:nvPr>
        </p:nvSpPr>
        <p:spPr bwMode="auto">
          <a:xfrm>
            <a:off x="7000875" y="22145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8" name="Freeform 18"/>
          <p:cNvSpPr>
            <a:spLocks/>
          </p:cNvSpPr>
          <p:nvPr>
            <p:custDataLst>
              <p:tags r:id="rId15"/>
            </p:custDataLst>
          </p:nvPr>
        </p:nvSpPr>
        <p:spPr bwMode="auto">
          <a:xfrm rot="10800000">
            <a:off x="7000875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9" name="Freeform 19"/>
          <p:cNvSpPr>
            <a:spLocks/>
          </p:cNvSpPr>
          <p:nvPr>
            <p:custDataLst>
              <p:tags r:id="rId16"/>
            </p:custDataLst>
          </p:nvPr>
        </p:nvSpPr>
        <p:spPr bwMode="auto">
          <a:xfrm rot="10800000">
            <a:off x="5557838" y="259397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0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330825" y="3732213"/>
            <a:ext cx="303213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1" name="Oval 2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69766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2" name="Freeform 23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5557838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3" name="Freeform 24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7000875" y="357981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4" name="Freeform 25"/>
          <p:cNvSpPr>
            <a:spLocks/>
          </p:cNvSpPr>
          <p:nvPr>
            <p:custDataLst>
              <p:tags r:id="rId21"/>
            </p:custDataLst>
          </p:nvPr>
        </p:nvSpPr>
        <p:spPr bwMode="auto">
          <a:xfrm rot="10800000">
            <a:off x="7000875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5" name="Freeform 26"/>
          <p:cNvSpPr>
            <a:spLocks/>
          </p:cNvSpPr>
          <p:nvPr>
            <p:custDataLst>
              <p:tags r:id="rId22"/>
            </p:custDataLst>
          </p:nvPr>
        </p:nvSpPr>
        <p:spPr bwMode="auto">
          <a:xfrm rot="10800000">
            <a:off x="5557838" y="3959225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6" name="Oval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330825" y="5099050"/>
            <a:ext cx="303213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7" name="Oval 28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69766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8" name="Freeform 30"/>
          <p:cNvSpPr>
            <a:spLocks/>
          </p:cNvSpPr>
          <p:nvPr>
            <p:custDataLst>
              <p:tags r:id="rId25"/>
            </p:custDataLst>
          </p:nvPr>
        </p:nvSpPr>
        <p:spPr bwMode="auto">
          <a:xfrm>
            <a:off x="5557838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19" name="Freeform 31"/>
          <p:cNvSpPr>
            <a:spLocks/>
          </p:cNvSpPr>
          <p:nvPr>
            <p:custDataLst>
              <p:tags r:id="rId26"/>
            </p:custDataLst>
          </p:nvPr>
        </p:nvSpPr>
        <p:spPr bwMode="auto">
          <a:xfrm>
            <a:off x="7000875" y="4946650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0" name="Freeform 32"/>
          <p:cNvSpPr>
            <a:spLocks/>
          </p:cNvSpPr>
          <p:nvPr>
            <p:custDataLst>
              <p:tags r:id="rId27"/>
            </p:custDataLst>
          </p:nvPr>
        </p:nvSpPr>
        <p:spPr bwMode="auto">
          <a:xfrm rot="10800000">
            <a:off x="7000875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1" name="Freeform 33"/>
          <p:cNvSpPr>
            <a:spLocks/>
          </p:cNvSpPr>
          <p:nvPr>
            <p:custDataLst>
              <p:tags r:id="rId28"/>
            </p:custDataLst>
          </p:nvPr>
        </p:nvSpPr>
        <p:spPr bwMode="auto">
          <a:xfrm rot="10800000">
            <a:off x="5557838" y="5326063"/>
            <a:ext cx="1139825" cy="152400"/>
          </a:xfrm>
          <a:custGeom>
            <a:avLst/>
            <a:gdLst>
              <a:gd name="T0" fmla="*/ 0 w 718"/>
              <a:gd name="T1" fmla="*/ 152400 h 168"/>
              <a:gd name="T2" fmla="*/ 381000 w 718"/>
              <a:gd name="T3" fmla="*/ 21771 h 168"/>
              <a:gd name="T4" fmla="*/ 684212 w 718"/>
              <a:gd name="T5" fmla="*/ 21771 h 168"/>
              <a:gd name="T6" fmla="*/ 1139825 w 718"/>
              <a:gd name="T7" fmla="*/ 1524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2" name="Freeform 43"/>
          <p:cNvSpPr>
            <a:spLocks/>
          </p:cNvSpPr>
          <p:nvPr>
            <p:custDataLst>
              <p:tags r:id="rId29"/>
            </p:custDataLst>
          </p:nvPr>
        </p:nvSpPr>
        <p:spPr bwMode="auto">
          <a:xfrm rot="-5400000">
            <a:off x="4763294" y="3161506"/>
            <a:ext cx="1063625" cy="80963"/>
          </a:xfrm>
          <a:custGeom>
            <a:avLst/>
            <a:gdLst>
              <a:gd name="T0" fmla="*/ 0 w 718"/>
              <a:gd name="T1" fmla="*/ 80963 h 168"/>
              <a:gd name="T2" fmla="*/ 355529 w 718"/>
              <a:gd name="T3" fmla="*/ 11566 h 168"/>
              <a:gd name="T4" fmla="*/ 638471 w 718"/>
              <a:gd name="T5" fmla="*/ 11566 h 168"/>
              <a:gd name="T6" fmla="*/ 1063625 w 718"/>
              <a:gd name="T7" fmla="*/ 80963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3" name="Freeform 44"/>
          <p:cNvSpPr>
            <a:spLocks/>
          </p:cNvSpPr>
          <p:nvPr>
            <p:custDataLst>
              <p:tags r:id="rId30"/>
            </p:custDataLst>
          </p:nvPr>
        </p:nvSpPr>
        <p:spPr bwMode="auto">
          <a:xfrm rot="5619133">
            <a:off x="5064919" y="3163094"/>
            <a:ext cx="1062038" cy="76200"/>
          </a:xfrm>
          <a:custGeom>
            <a:avLst/>
            <a:gdLst>
              <a:gd name="T0" fmla="*/ 0 w 718"/>
              <a:gd name="T1" fmla="*/ 76200 h 168"/>
              <a:gd name="T2" fmla="*/ 354999 w 718"/>
              <a:gd name="T3" fmla="*/ 10886 h 168"/>
              <a:gd name="T4" fmla="*/ 637519 w 718"/>
              <a:gd name="T5" fmla="*/ 10886 h 168"/>
              <a:gd name="T6" fmla="*/ 1062038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4" name="Freeform 47"/>
          <p:cNvSpPr>
            <a:spLocks/>
          </p:cNvSpPr>
          <p:nvPr>
            <p:custDataLst>
              <p:tags r:id="rId31"/>
            </p:custDataLst>
          </p:nvPr>
        </p:nvSpPr>
        <p:spPr bwMode="auto">
          <a:xfrm rot="-5400000">
            <a:off x="4762500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5" name="Freeform 48"/>
          <p:cNvSpPr>
            <a:spLocks/>
          </p:cNvSpPr>
          <p:nvPr>
            <p:custDataLst>
              <p:tags r:id="rId32"/>
            </p:custDataLst>
          </p:nvPr>
        </p:nvSpPr>
        <p:spPr bwMode="auto">
          <a:xfrm rot="5619133">
            <a:off x="5064919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6" name="Freeform 49"/>
          <p:cNvSpPr>
            <a:spLocks/>
          </p:cNvSpPr>
          <p:nvPr>
            <p:custDataLst>
              <p:tags r:id="rId33"/>
            </p:custDataLst>
          </p:nvPr>
        </p:nvSpPr>
        <p:spPr bwMode="auto">
          <a:xfrm rot="-5400000">
            <a:off x="612933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7" name="Freeform 50"/>
          <p:cNvSpPr>
            <a:spLocks/>
          </p:cNvSpPr>
          <p:nvPr>
            <p:custDataLst>
              <p:tags r:id="rId34"/>
            </p:custDataLst>
          </p:nvPr>
        </p:nvSpPr>
        <p:spPr bwMode="auto">
          <a:xfrm rot="5619133">
            <a:off x="643175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8" name="Freeform 51"/>
          <p:cNvSpPr>
            <a:spLocks/>
          </p:cNvSpPr>
          <p:nvPr>
            <p:custDataLst>
              <p:tags r:id="rId35"/>
            </p:custDataLst>
          </p:nvPr>
        </p:nvSpPr>
        <p:spPr bwMode="auto">
          <a:xfrm rot="-5400000">
            <a:off x="7570788" y="452755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29" name="Freeform 52"/>
          <p:cNvSpPr>
            <a:spLocks/>
          </p:cNvSpPr>
          <p:nvPr>
            <p:custDataLst>
              <p:tags r:id="rId36"/>
            </p:custDataLst>
          </p:nvPr>
        </p:nvSpPr>
        <p:spPr bwMode="auto">
          <a:xfrm rot="5619133">
            <a:off x="7873206" y="452675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0" name="Freeform 53"/>
          <p:cNvSpPr>
            <a:spLocks/>
          </p:cNvSpPr>
          <p:nvPr>
            <p:custDataLst>
              <p:tags r:id="rId37"/>
            </p:custDataLst>
          </p:nvPr>
        </p:nvSpPr>
        <p:spPr bwMode="auto">
          <a:xfrm rot="-5400000">
            <a:off x="612933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1" name="Freeform 54"/>
          <p:cNvSpPr>
            <a:spLocks/>
          </p:cNvSpPr>
          <p:nvPr>
            <p:custDataLst>
              <p:tags r:id="rId38"/>
            </p:custDataLst>
          </p:nvPr>
        </p:nvSpPr>
        <p:spPr bwMode="auto">
          <a:xfrm rot="5619133">
            <a:off x="643175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2" name="Freeform 55"/>
          <p:cNvSpPr>
            <a:spLocks/>
          </p:cNvSpPr>
          <p:nvPr>
            <p:custDataLst>
              <p:tags r:id="rId39"/>
            </p:custDataLst>
          </p:nvPr>
        </p:nvSpPr>
        <p:spPr bwMode="auto">
          <a:xfrm rot="-5400000">
            <a:off x="7570788" y="3162300"/>
            <a:ext cx="1063625" cy="79375"/>
          </a:xfrm>
          <a:custGeom>
            <a:avLst/>
            <a:gdLst>
              <a:gd name="T0" fmla="*/ 0 w 718"/>
              <a:gd name="T1" fmla="*/ 79375 h 168"/>
              <a:gd name="T2" fmla="*/ 355529 w 718"/>
              <a:gd name="T3" fmla="*/ 11339 h 168"/>
              <a:gd name="T4" fmla="*/ 638471 w 718"/>
              <a:gd name="T5" fmla="*/ 11339 h 168"/>
              <a:gd name="T6" fmla="*/ 1063625 w 718"/>
              <a:gd name="T7" fmla="*/ 79375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3" name="Freeform 56"/>
          <p:cNvSpPr>
            <a:spLocks/>
          </p:cNvSpPr>
          <p:nvPr>
            <p:custDataLst>
              <p:tags r:id="rId40"/>
            </p:custDataLst>
          </p:nvPr>
        </p:nvSpPr>
        <p:spPr bwMode="auto">
          <a:xfrm rot="5619133">
            <a:off x="7873206" y="3161507"/>
            <a:ext cx="1062037" cy="76200"/>
          </a:xfrm>
          <a:custGeom>
            <a:avLst/>
            <a:gdLst>
              <a:gd name="T0" fmla="*/ 0 w 718"/>
              <a:gd name="T1" fmla="*/ 76200 h 168"/>
              <a:gd name="T2" fmla="*/ 354998 w 718"/>
              <a:gd name="T3" fmla="*/ 10886 h 168"/>
              <a:gd name="T4" fmla="*/ 637518 w 718"/>
              <a:gd name="T5" fmla="*/ 10886 h 168"/>
              <a:gd name="T6" fmla="*/ 1062037 w 718"/>
              <a:gd name="T7" fmla="*/ 76200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718"/>
              <a:gd name="T13" fmla="*/ 0 h 168"/>
              <a:gd name="T14" fmla="*/ 718 w 718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18" h="168">
                <a:moveTo>
                  <a:pt x="0" y="168"/>
                </a:moveTo>
                <a:cubicBezTo>
                  <a:pt x="84" y="108"/>
                  <a:pt x="168" y="48"/>
                  <a:pt x="240" y="24"/>
                </a:cubicBezTo>
                <a:cubicBezTo>
                  <a:pt x="312" y="0"/>
                  <a:pt x="351" y="0"/>
                  <a:pt x="431" y="24"/>
                </a:cubicBezTo>
                <a:cubicBezTo>
                  <a:pt x="511" y="48"/>
                  <a:pt x="614" y="108"/>
                  <a:pt x="718" y="168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4" name="Oval 57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6697663" y="1228725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8235" name="Oval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697663" y="6237288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8236" name="Oval 29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8062913" y="5099050"/>
            <a:ext cx="303212" cy="303213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37" name="Oval 22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062913" y="3732213"/>
            <a:ext cx="303212" cy="30321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240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Mincut Construction</a:t>
            </a:r>
          </a:p>
        </p:txBody>
      </p:sp>
      <p:sp>
        <p:nvSpPr>
          <p:cNvPr id="9219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09963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u</a:t>
            </a:r>
          </a:p>
        </p:txBody>
      </p:sp>
      <p:sp>
        <p:nvSpPr>
          <p:cNvPr id="9220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0825" y="327660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v</a:t>
            </a:r>
          </a:p>
        </p:txBody>
      </p:sp>
      <p:sp>
        <p:nvSpPr>
          <p:cNvPr id="9221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09963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2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5099050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3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687513" y="2366963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s</a:t>
            </a:r>
          </a:p>
        </p:txBody>
      </p:sp>
      <p:sp>
        <p:nvSpPr>
          <p:cNvPr id="9224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51688" y="6008688"/>
            <a:ext cx="304800" cy="30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/>
              <a:t>t</a:t>
            </a:r>
          </a:p>
        </p:txBody>
      </p:sp>
      <p:sp>
        <p:nvSpPr>
          <p:cNvPr id="9225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813175" y="33528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813175" y="517525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13175" y="5326063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813175" y="3505200"/>
            <a:ext cx="15176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586163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6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557838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40702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736975" y="3581400"/>
            <a:ext cx="0" cy="151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916113" y="2670175"/>
            <a:ext cx="1593850" cy="2505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992313" y="2517775"/>
            <a:ext cx="3338512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992313" y="2670175"/>
            <a:ext cx="3262312" cy="2428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992313" y="2593975"/>
            <a:ext cx="1517650" cy="7588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7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736975" y="5402263"/>
            <a:ext cx="334010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8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813175" y="3581400"/>
            <a:ext cx="3414713" cy="24272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9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5557838" y="3505200"/>
            <a:ext cx="1670050" cy="2428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634038" y="5326063"/>
            <a:ext cx="1517650" cy="7588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Text Box 2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318250" y="4414838"/>
            <a:ext cx="5318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b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9242" name="Text Box 2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205163" y="2517775"/>
            <a:ext cx="53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a</a:t>
            </a:r>
            <a:r>
              <a:rPr lang="en-US" altLang="en-US" sz="1800" b="1" baseline="-25000"/>
              <a:t>v</a:t>
            </a:r>
          </a:p>
        </p:txBody>
      </p:sp>
      <p:sp>
        <p:nvSpPr>
          <p:cNvPr id="9243" name="Text Box 2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495800" y="3429000"/>
            <a:ext cx="6842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uv</a:t>
            </a:r>
          </a:p>
        </p:txBody>
      </p:sp>
      <p:sp>
        <p:nvSpPr>
          <p:cNvPr id="9244" name="Text Box 3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965575" y="2973388"/>
            <a:ext cx="684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</a:t>
            </a:r>
            <a:r>
              <a:rPr lang="en-US" altLang="en-US" sz="1800" b="1" baseline="-25000"/>
              <a:t>vu</a:t>
            </a:r>
          </a:p>
        </p:txBody>
      </p:sp>
    </p:spTree>
    <p:extLst>
      <p:ext uri="{BB962C8B-B14F-4D97-AF65-F5344CB8AC3E}">
        <p14:creationId xmlns:p14="http://schemas.microsoft.com/office/powerpoint/2010/main" val="1032051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0"/>
            <a:ext cx="4420210" cy="1470025"/>
          </a:xfrm>
        </p:spPr>
        <p:txBody>
          <a:bodyPr/>
          <a:lstStyle/>
          <a:p>
            <a:r>
              <a:rPr lang="en-US" sz="3200" dirty="0"/>
              <a:t>Open Pit </a:t>
            </a:r>
            <a:r>
              <a:rPr lang="en-US" sz="3200" dirty="0" smtClean="0"/>
              <a:t>Mining</a:t>
            </a:r>
            <a:br>
              <a:rPr lang="en-US" sz="3200" dirty="0" smtClean="0"/>
            </a:br>
            <a:r>
              <a:rPr lang="en-US" sz="3200" dirty="0" smtClean="0"/>
              <a:t>(Task selection)</a:t>
            </a:r>
            <a:endParaRPr lang="en-US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busyatwork.com.au/content/Image/Get%20BUSY%20Mining%20Website/Open%20cut%20mining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2514600"/>
            <a:ext cx="4267076" cy="319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ghosttowngallery.com/ghostsut/kennecott02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92" y="145026"/>
            <a:ext cx="4643408" cy="215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ining-technology.com/projects/7536/images/147286/large/1l-image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537" y="3733800"/>
            <a:ext cx="4418463" cy="296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23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Application of Min-cut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/>
              <a:t>Open Pit Mining Problem</a:t>
            </a:r>
          </a:p>
          <a:p>
            <a:r>
              <a:rPr lang="en-US"/>
              <a:t>Task Selection Problem</a:t>
            </a:r>
          </a:p>
          <a:p>
            <a:r>
              <a:rPr lang="en-US"/>
              <a:t>Reduction to Min Cut problem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4202113"/>
            <a:ext cx="79057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S, T is a cut if S, T is a partition of the vertices with </a:t>
            </a:r>
          </a:p>
          <a:p>
            <a:r>
              <a:rPr lang="en-US" sz="2400"/>
              <a:t>s in S and t in T</a:t>
            </a:r>
          </a:p>
          <a:p>
            <a:r>
              <a:rPr lang="en-US" sz="2400"/>
              <a:t>The capacity of an S, T cut is the sum of the capacities of</a:t>
            </a:r>
          </a:p>
          <a:p>
            <a:r>
              <a:rPr lang="en-US" sz="2400"/>
              <a:t>all edges going from S to T</a:t>
            </a:r>
          </a:p>
        </p:txBody>
      </p:sp>
    </p:spTree>
    <p:extLst>
      <p:ext uri="{BB962C8B-B14F-4D97-AF65-F5344CB8AC3E}">
        <p14:creationId xmlns:p14="http://schemas.microsoft.com/office/powerpoint/2010/main" val="2463505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Open Pit Mining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Each unit of earth has a profit (possibly negative)</a:t>
            </a:r>
          </a:p>
          <a:p>
            <a:pPr eaLnBrk="1" hangingPunct="1"/>
            <a:r>
              <a:rPr lang="en-US" altLang="en-US"/>
              <a:t>Getting to the ore below the surface requires removing the dirt above</a:t>
            </a:r>
          </a:p>
          <a:p>
            <a:pPr eaLnBrk="1" hangingPunct="1"/>
            <a:r>
              <a:rPr lang="en-US" altLang="en-US"/>
              <a:t>Test drilling gives reasonable estimates of costs</a:t>
            </a:r>
          </a:p>
          <a:p>
            <a:pPr eaLnBrk="1" hangingPunct="1"/>
            <a:r>
              <a:rPr lang="en-US" altLang="en-US"/>
              <a:t>Plan an optimal mining operation</a:t>
            </a:r>
          </a:p>
        </p:txBody>
      </p:sp>
    </p:spTree>
    <p:extLst>
      <p:ext uri="{BB962C8B-B14F-4D97-AF65-F5344CB8AC3E}">
        <p14:creationId xmlns:p14="http://schemas.microsoft.com/office/powerpoint/2010/main" val="3190978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0"/>
            <a:ext cx="8229600" cy="50165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trike="sngStrike" dirty="0" smtClean="0"/>
              <a:t>Network flow definitions</a:t>
            </a:r>
          </a:p>
          <a:p>
            <a:pPr eaLnBrk="1" hangingPunct="1"/>
            <a:r>
              <a:rPr lang="en-US" altLang="en-US" strike="sngStrike" dirty="0" smtClean="0"/>
              <a:t>Flow examples</a:t>
            </a:r>
          </a:p>
          <a:p>
            <a:pPr eaLnBrk="1" hangingPunct="1"/>
            <a:r>
              <a:rPr lang="en-US" altLang="en-US" strike="sngStrike" dirty="0" smtClean="0"/>
              <a:t>Augmenting Paths</a:t>
            </a:r>
          </a:p>
          <a:p>
            <a:pPr eaLnBrk="1" hangingPunct="1"/>
            <a:r>
              <a:rPr lang="en-US" altLang="en-US" strike="sngStrike" dirty="0" smtClean="0"/>
              <a:t>Residual Graph</a:t>
            </a:r>
          </a:p>
          <a:p>
            <a:pPr eaLnBrk="1" hangingPunct="1"/>
            <a:r>
              <a:rPr lang="en-US" altLang="en-US" strike="sngStrike" dirty="0" smtClean="0"/>
              <a:t>Ford Fulkerson Algorithm</a:t>
            </a:r>
          </a:p>
          <a:p>
            <a:pPr eaLnBrk="1" hangingPunct="1"/>
            <a:r>
              <a:rPr lang="en-US" altLang="en-US" strike="sngStrike" dirty="0" smtClean="0"/>
              <a:t>Cuts</a:t>
            </a:r>
          </a:p>
          <a:p>
            <a:pPr eaLnBrk="1" hangingPunct="1"/>
            <a:r>
              <a:rPr lang="en-US" altLang="en-US" strike="sngStrike" dirty="0" err="1" smtClean="0"/>
              <a:t>Maxflow-MinCut</a:t>
            </a:r>
            <a:r>
              <a:rPr lang="en-US" altLang="en-US" strike="sngStrike" dirty="0" smtClean="0"/>
              <a:t> Theorem</a:t>
            </a:r>
          </a:p>
          <a:p>
            <a:pPr eaLnBrk="1" hangingPunct="1"/>
            <a:r>
              <a:rPr lang="en-US" altLang="en-US" strike="sngStrike" dirty="0" err="1" smtClean="0"/>
              <a:t>Maxflow</a:t>
            </a:r>
            <a:r>
              <a:rPr lang="en-US" altLang="en-US" strike="sngStrike" dirty="0" smtClean="0"/>
              <a:t> Algorithms</a:t>
            </a:r>
          </a:p>
          <a:p>
            <a:pPr eaLnBrk="1" hangingPunct="1"/>
            <a:r>
              <a:rPr lang="en-US" altLang="en-US" dirty="0" smtClean="0"/>
              <a:t>Simple applications of Max Flow</a:t>
            </a:r>
          </a:p>
          <a:p>
            <a:pPr eaLnBrk="1" hangingPunct="1"/>
            <a:r>
              <a:rPr lang="en-US" altLang="en-US" dirty="0" smtClean="0"/>
              <a:t>Non-simple applications of Max Flow</a:t>
            </a:r>
          </a:p>
        </p:txBody>
      </p:sp>
    </p:spTree>
    <p:extLst>
      <p:ext uri="{BB962C8B-B14F-4D97-AF65-F5344CB8AC3E}">
        <p14:creationId xmlns:p14="http://schemas.microsoft.com/office/powerpoint/2010/main" val="176088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23863" y="2413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Mine Graph </a:t>
            </a:r>
          </a:p>
        </p:txBody>
      </p:sp>
      <p:sp>
        <p:nvSpPr>
          <p:cNvPr id="11267" name="Oval 7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174875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68" name="Oval 7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74875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269" name="Line 8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401888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Line 8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401888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1" name="Line 8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2554288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Line 87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2630488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Oval 8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174875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1274" name="Line 8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>
            <a:off x="2554288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9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30488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Oval 9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84513" y="3111500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77" name="Oval 9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084513" y="4022725"/>
            <a:ext cx="455612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78" name="Line 10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31152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9" name="Line 10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31152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Line 10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6392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1" name="Line 10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54012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2" name="Oval 10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08451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1283" name="Line 11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346392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4" name="Line 11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54012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5" name="Oval 1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995738" y="3111500"/>
            <a:ext cx="455612" cy="455613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286" name="Oval 1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995738" y="40227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1287" name="Line 1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222750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8" name="Line 124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4222750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9" name="Line 12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4375150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0" name="Line 12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51350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1" name="Oval 13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3995738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1292" name="Line 13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75150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3" name="Line 132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4451350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4" name="Oval 13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906963" y="3111500"/>
            <a:ext cx="455612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1295" name="Oval 140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906963" y="4022725"/>
            <a:ext cx="455612" cy="455613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1296" name="Line 14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5133975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7" name="Line 14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133975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8" name="Line 14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5286375" y="257968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99" name="Line 150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362575" y="257968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0" name="Oval 151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06963" y="2200275"/>
            <a:ext cx="455612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1301" name="Line 15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5286375" y="349091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2" name="Line 15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362575" y="349091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3" name="Oval 160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816600" y="3111500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1304" name="Oval 161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5816600" y="40227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1305" name="Line 16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>
            <a:off x="6043613" y="265588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6" name="Line 166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6043613" y="35671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07" name="Oval 17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816600" y="2200275"/>
            <a:ext cx="455613" cy="455613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</p:spTree>
    <p:extLst>
      <p:ext uri="{BB962C8B-B14F-4D97-AF65-F5344CB8AC3E}">
        <p14:creationId xmlns:p14="http://schemas.microsoft.com/office/powerpoint/2010/main" val="26407786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Determine an optimal mine </a:t>
            </a:r>
          </a:p>
        </p:txBody>
      </p:sp>
      <p:sp>
        <p:nvSpPr>
          <p:cNvPr id="12291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1675" y="2290763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2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3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1675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4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01675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5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1675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296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92868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92868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2868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9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92868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0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868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1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>
            <a:off x="108108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2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15728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3" name="Oval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167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-5</a:t>
            </a:r>
          </a:p>
        </p:txBody>
      </p:sp>
      <p:sp>
        <p:nvSpPr>
          <p:cNvPr id="12304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8108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5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15728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6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108108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7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15728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08108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15728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Line 22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108108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1" name="Line 2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15728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2" name="Oval 2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687513" y="2290763"/>
            <a:ext cx="455612" cy="455612"/>
          </a:xfrm>
          <a:prstGeom prst="ellipse">
            <a:avLst/>
          </a:prstGeom>
          <a:solidFill>
            <a:srgbClr val="DDDDDD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313" name="Oval 2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6875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4" name="Oval 26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6875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5" name="Oval 27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6875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6" name="Oval 28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6875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17" name="Line 2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9145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" name="Line 30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9145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9" name="Line 3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9145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0" name="Line 3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145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1" name="Line 3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19145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2" name="Line 3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206692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3" name="Line 3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14312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4" name="Oval 3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6875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25" name="Line 37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206692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6" name="Line 3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214312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7" name="Line 3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206692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8" name="Line 40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214312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29" name="Line 41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>
            <a:off x="206692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Line 42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>
            <a:off x="214312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1" name="Line 4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>
            <a:off x="206692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2" name="Line 44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14312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3" name="Oval 4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59873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34" name="Oval 46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598738" y="3201988"/>
            <a:ext cx="455612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35" name="Oval 47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8738" y="4111625"/>
            <a:ext cx="455612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36" name="Oval 48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259873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7" name="Oval 49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9873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38" name="Line 5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282575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9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82575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0" name="Line 5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282575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1" name="Line 5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282575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2" name="Line 5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82575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3" name="Line 5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>
            <a:off x="297815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4" name="Line 5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305435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5" name="Oval 57"/>
          <p:cNvSpPr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259873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46" name="Line 58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 flipH="1">
            <a:off x="297815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7" name="Line 59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305435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8" name="Line 60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 flipH="1">
            <a:off x="297815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49" name="Line 61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05435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0" name="Line 62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297815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1" name="Line 6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305435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2" name="Line 64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297815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3" name="Line 65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>
            <a:off x="305435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54" name="Oval 6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509963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55" name="Oval 67"/>
          <p:cNvSpPr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509963" y="3201988"/>
            <a:ext cx="455612" cy="455612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7</a:t>
            </a:r>
          </a:p>
        </p:txBody>
      </p:sp>
      <p:sp>
        <p:nvSpPr>
          <p:cNvPr id="12356" name="Oval 68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3509963" y="4111625"/>
            <a:ext cx="455612" cy="455613"/>
          </a:xfrm>
          <a:prstGeom prst="ellipse">
            <a:avLst/>
          </a:prstGeom>
          <a:solidFill>
            <a:srgbClr val="FFFF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8</a:t>
            </a:r>
          </a:p>
        </p:txBody>
      </p:sp>
      <p:sp>
        <p:nvSpPr>
          <p:cNvPr id="12357" name="Oval 69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3509963" y="5022850"/>
            <a:ext cx="455612" cy="455613"/>
          </a:xfrm>
          <a:prstGeom prst="ellipse">
            <a:avLst/>
          </a:prstGeom>
          <a:solidFill>
            <a:srgbClr val="999903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2358" name="Oval 70"/>
          <p:cNvSpPr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350996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59" name="Line 71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373697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0" name="Line 72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373697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1" name="Line 73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373697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2" name="Line 74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373697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3" name="Line 75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373697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4" name="Line 76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3889375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5" name="Line 77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965575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6" name="Oval 78"/>
          <p:cNvSpPr>
            <a:spLocks noChangeArrowheads="1"/>
          </p:cNvSpPr>
          <p:nvPr>
            <p:custDataLst>
              <p:tags r:id="rId77"/>
            </p:custDataLst>
          </p:nvPr>
        </p:nvSpPr>
        <p:spPr bwMode="auto">
          <a:xfrm>
            <a:off x="350996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367" name="Line 7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>
            <a:off x="3889375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8" name="Line 80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3965575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69" name="Line 8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H="1">
            <a:off x="3889375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" name="Line 82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3965575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1" name="Line 83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 flipH="1">
            <a:off x="3889375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2" name="Line 84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3965575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3" name="Line 85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 flipH="1">
            <a:off x="3889375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4" name="Line 86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3965575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5" name="Oval 87"/>
          <p:cNvSpPr>
            <a:spLocks noChangeArrowheads="1"/>
          </p:cNvSpPr>
          <p:nvPr>
            <p:custDataLst>
              <p:tags r:id="rId86"/>
            </p:custDataLst>
          </p:nvPr>
        </p:nvSpPr>
        <p:spPr bwMode="auto">
          <a:xfrm>
            <a:off x="4419600" y="2290763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376" name="Oval 88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4419600" y="3201988"/>
            <a:ext cx="455613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2377" name="Oval 89"/>
          <p:cNvSpPr>
            <a:spLocks noChangeArrowheads="1"/>
          </p:cNvSpPr>
          <p:nvPr>
            <p:custDataLst>
              <p:tags r:id="rId88"/>
            </p:custDataLst>
          </p:nvPr>
        </p:nvSpPr>
        <p:spPr bwMode="auto">
          <a:xfrm>
            <a:off x="4419600" y="4111625"/>
            <a:ext cx="455613" cy="455613"/>
          </a:xfrm>
          <a:prstGeom prst="ellipse">
            <a:avLst/>
          </a:prstGeom>
          <a:solidFill>
            <a:srgbClr val="F0EA76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2378" name="Oval 90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4419600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79" name="Oval 91"/>
          <p:cNvSpPr>
            <a:spLocks noChangeArrowheads="1"/>
          </p:cNvSpPr>
          <p:nvPr>
            <p:custDataLst>
              <p:tags r:id="rId90"/>
            </p:custDataLst>
          </p:nvPr>
        </p:nvSpPr>
        <p:spPr bwMode="auto">
          <a:xfrm>
            <a:off x="441960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80" name="Line 92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464661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1" name="Line 93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464661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2" name="Line 94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464661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3" name="Line 95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464661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4" name="Line 96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464661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5" name="Line 97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479901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6" name="Line 9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487521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7" name="Oval 99"/>
          <p:cNvSpPr>
            <a:spLocks noChangeArrowheads="1"/>
          </p:cNvSpPr>
          <p:nvPr>
            <p:custDataLst>
              <p:tags r:id="rId98"/>
            </p:custDataLst>
          </p:nvPr>
        </p:nvSpPr>
        <p:spPr bwMode="auto">
          <a:xfrm>
            <a:off x="4419600" y="1379538"/>
            <a:ext cx="455613" cy="455612"/>
          </a:xfrm>
          <a:prstGeom prst="ellipse">
            <a:avLst/>
          </a:prstGeom>
          <a:solidFill>
            <a:srgbClr val="9E971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2388" name="Line 100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>
            <a:off x="479901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89" name="Line 101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487521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0" name="Line 102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479901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" name="Line 103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487521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2" name="Line 104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>
            <a:off x="479901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3" name="Line 105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487521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4" name="Line 106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>
            <a:off x="479901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5" name="Line 107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487521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6" name="Oval 108"/>
          <p:cNvSpPr>
            <a:spLocks noChangeArrowheads="1"/>
          </p:cNvSpPr>
          <p:nvPr>
            <p:custDataLst>
              <p:tags r:id="rId107"/>
            </p:custDataLst>
          </p:nvPr>
        </p:nvSpPr>
        <p:spPr bwMode="auto">
          <a:xfrm>
            <a:off x="5330825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397" name="Oval 109"/>
          <p:cNvSpPr>
            <a:spLocks noChangeArrowheads="1"/>
          </p:cNvSpPr>
          <p:nvPr>
            <p:custDataLst>
              <p:tags r:id="rId108"/>
            </p:custDataLst>
          </p:nvPr>
        </p:nvSpPr>
        <p:spPr bwMode="auto">
          <a:xfrm>
            <a:off x="5330825" y="3201988"/>
            <a:ext cx="455613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398" name="Oval 110"/>
          <p:cNvSpPr>
            <a:spLocks noChangeArrowheads="1"/>
          </p:cNvSpPr>
          <p:nvPr>
            <p:custDataLst>
              <p:tags r:id="rId109"/>
            </p:custDataLst>
          </p:nvPr>
        </p:nvSpPr>
        <p:spPr bwMode="auto">
          <a:xfrm>
            <a:off x="5330825" y="4111625"/>
            <a:ext cx="455613" cy="455613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399" name="Oval 111"/>
          <p:cNvSpPr>
            <a:spLocks noChangeArrowheads="1"/>
          </p:cNvSpPr>
          <p:nvPr>
            <p:custDataLst>
              <p:tags r:id="rId110"/>
            </p:custDataLst>
          </p:nvPr>
        </p:nvSpPr>
        <p:spPr bwMode="auto">
          <a:xfrm>
            <a:off x="5330825" y="5022850"/>
            <a:ext cx="455613" cy="455613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00" name="Oval 112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5330825" y="60102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01" name="Line 113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5557838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2" name="Line 114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5557838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3" name="Line 115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5557838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4" name="Line 116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5557838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5" name="Line 117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5557838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6" name="Line 118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H="1">
            <a:off x="5710238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7" name="Line 119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5786438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08" name="Oval 120"/>
          <p:cNvSpPr>
            <a:spLocks noChangeArrowheads="1"/>
          </p:cNvSpPr>
          <p:nvPr>
            <p:custDataLst>
              <p:tags r:id="rId119"/>
            </p:custDataLst>
          </p:nvPr>
        </p:nvSpPr>
        <p:spPr bwMode="auto">
          <a:xfrm>
            <a:off x="5330825" y="1379538"/>
            <a:ext cx="455613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2409" name="Line 121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 flipH="1">
            <a:off x="5710238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0" name="Line 122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5786438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1" name="Line 12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5710238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2" name="Line 124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>
            <a:off x="5786438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3" name="Line 125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H="1">
            <a:off x="5710238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4" name="Line 126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5786438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5" name="Line 127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H="1">
            <a:off x="5710238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6" name="Line 128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>
            <a:off x="5786438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17" name="Oval 129"/>
          <p:cNvSpPr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6242050" y="2290763"/>
            <a:ext cx="455613" cy="455612"/>
          </a:xfrm>
          <a:prstGeom prst="ellipse">
            <a:avLst/>
          </a:prstGeom>
          <a:solidFill>
            <a:srgbClr val="EAE24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2418" name="Oval 130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6242050" y="320198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19" name="Oval 131"/>
          <p:cNvSpPr>
            <a:spLocks noChangeArrowheads="1"/>
          </p:cNvSpPr>
          <p:nvPr>
            <p:custDataLst>
              <p:tags r:id="rId130"/>
            </p:custDataLst>
          </p:nvPr>
        </p:nvSpPr>
        <p:spPr bwMode="auto">
          <a:xfrm>
            <a:off x="6242050" y="411162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0" name="Oval 132"/>
          <p:cNvSpPr>
            <a:spLocks noChangeArrowheads="1"/>
          </p:cNvSpPr>
          <p:nvPr>
            <p:custDataLst>
              <p:tags r:id="rId131"/>
            </p:custDataLst>
          </p:nvPr>
        </p:nvSpPr>
        <p:spPr bwMode="auto">
          <a:xfrm>
            <a:off x="6242050" y="5022850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1" name="Oval 133"/>
          <p:cNvSpPr>
            <a:spLocks noChangeArrowheads="1"/>
          </p:cNvSpPr>
          <p:nvPr>
            <p:custDataLst>
              <p:tags r:id="rId132"/>
            </p:custDataLst>
          </p:nvPr>
        </p:nvSpPr>
        <p:spPr bwMode="auto">
          <a:xfrm>
            <a:off x="6242050" y="5934075"/>
            <a:ext cx="455613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22" name="Line 134"/>
          <p:cNvSpPr>
            <a:spLocks noChangeShapeType="1"/>
          </p:cNvSpPr>
          <p:nvPr>
            <p:custDataLst>
              <p:tags r:id="rId133"/>
            </p:custDataLst>
          </p:nvPr>
        </p:nvSpPr>
        <p:spPr bwMode="auto">
          <a:xfrm>
            <a:off x="6469063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3" name="Line 135"/>
          <p:cNvSpPr>
            <a:spLocks noChangeShapeType="1"/>
          </p:cNvSpPr>
          <p:nvPr>
            <p:custDataLst>
              <p:tags r:id="rId134"/>
            </p:custDataLst>
          </p:nvPr>
        </p:nvSpPr>
        <p:spPr bwMode="auto">
          <a:xfrm>
            <a:off x="6469063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4" name="Line 136"/>
          <p:cNvSpPr>
            <a:spLocks noChangeShapeType="1"/>
          </p:cNvSpPr>
          <p:nvPr>
            <p:custDataLst>
              <p:tags r:id="rId135"/>
            </p:custDataLst>
          </p:nvPr>
        </p:nvSpPr>
        <p:spPr bwMode="auto">
          <a:xfrm>
            <a:off x="6469063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5" name="Line 137"/>
          <p:cNvSpPr>
            <a:spLocks noChangeShapeType="1"/>
          </p:cNvSpPr>
          <p:nvPr>
            <p:custDataLst>
              <p:tags r:id="rId136"/>
            </p:custDataLst>
          </p:nvPr>
        </p:nvSpPr>
        <p:spPr bwMode="auto">
          <a:xfrm>
            <a:off x="6469063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6" name="Line 138"/>
          <p:cNvSpPr>
            <a:spLocks noChangeShapeType="1"/>
          </p:cNvSpPr>
          <p:nvPr>
            <p:custDataLst>
              <p:tags r:id="rId137"/>
            </p:custDataLst>
          </p:nvPr>
        </p:nvSpPr>
        <p:spPr bwMode="auto">
          <a:xfrm>
            <a:off x="6469063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7" name="Line 139"/>
          <p:cNvSpPr>
            <a:spLocks noChangeShapeType="1"/>
          </p:cNvSpPr>
          <p:nvPr>
            <p:custDataLst>
              <p:tags r:id="rId138"/>
            </p:custDataLst>
          </p:nvPr>
        </p:nvSpPr>
        <p:spPr bwMode="auto">
          <a:xfrm flipH="1">
            <a:off x="6621463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8" name="Line 140"/>
          <p:cNvSpPr>
            <a:spLocks noChangeShapeType="1"/>
          </p:cNvSpPr>
          <p:nvPr>
            <p:custDataLst>
              <p:tags r:id="rId139"/>
            </p:custDataLst>
          </p:nvPr>
        </p:nvSpPr>
        <p:spPr bwMode="auto">
          <a:xfrm>
            <a:off x="6697663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29" name="Oval 141"/>
          <p:cNvSpPr>
            <a:spLocks noChangeArrowheads="1"/>
          </p:cNvSpPr>
          <p:nvPr>
            <p:custDataLst>
              <p:tags r:id="rId140"/>
            </p:custDataLst>
          </p:nvPr>
        </p:nvSpPr>
        <p:spPr bwMode="auto">
          <a:xfrm>
            <a:off x="6242050" y="1379538"/>
            <a:ext cx="455613" cy="455612"/>
          </a:xfrm>
          <a:prstGeom prst="ellipse">
            <a:avLst/>
          </a:prstGeom>
          <a:solidFill>
            <a:srgbClr val="CDC417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2430" name="Line 142"/>
          <p:cNvSpPr>
            <a:spLocks noChangeShapeType="1"/>
          </p:cNvSpPr>
          <p:nvPr>
            <p:custDataLst>
              <p:tags r:id="rId141"/>
            </p:custDataLst>
          </p:nvPr>
        </p:nvSpPr>
        <p:spPr bwMode="auto">
          <a:xfrm flipH="1">
            <a:off x="6621463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1" name="Line 143"/>
          <p:cNvSpPr>
            <a:spLocks noChangeShapeType="1"/>
          </p:cNvSpPr>
          <p:nvPr>
            <p:custDataLst>
              <p:tags r:id="rId142"/>
            </p:custDataLst>
          </p:nvPr>
        </p:nvSpPr>
        <p:spPr bwMode="auto">
          <a:xfrm>
            <a:off x="6697663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2" name="Line 144"/>
          <p:cNvSpPr>
            <a:spLocks noChangeShapeType="1"/>
          </p:cNvSpPr>
          <p:nvPr>
            <p:custDataLst>
              <p:tags r:id="rId143"/>
            </p:custDataLst>
          </p:nvPr>
        </p:nvSpPr>
        <p:spPr bwMode="auto">
          <a:xfrm flipH="1">
            <a:off x="6621463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3" name="Line 145"/>
          <p:cNvSpPr>
            <a:spLocks noChangeShapeType="1"/>
          </p:cNvSpPr>
          <p:nvPr>
            <p:custDataLst>
              <p:tags r:id="rId144"/>
            </p:custDataLst>
          </p:nvPr>
        </p:nvSpPr>
        <p:spPr bwMode="auto">
          <a:xfrm>
            <a:off x="6697663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4" name="Line 146"/>
          <p:cNvSpPr>
            <a:spLocks noChangeShapeType="1"/>
          </p:cNvSpPr>
          <p:nvPr>
            <p:custDataLst>
              <p:tags r:id="rId145"/>
            </p:custDataLst>
          </p:nvPr>
        </p:nvSpPr>
        <p:spPr bwMode="auto">
          <a:xfrm flipH="1">
            <a:off x="6621463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5" name="Line 147"/>
          <p:cNvSpPr>
            <a:spLocks noChangeShapeType="1"/>
          </p:cNvSpPr>
          <p:nvPr>
            <p:custDataLst>
              <p:tags r:id="rId146"/>
            </p:custDataLst>
          </p:nvPr>
        </p:nvSpPr>
        <p:spPr bwMode="auto">
          <a:xfrm>
            <a:off x="6697663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6" name="Line 148"/>
          <p:cNvSpPr>
            <a:spLocks noChangeShapeType="1"/>
          </p:cNvSpPr>
          <p:nvPr>
            <p:custDataLst>
              <p:tags r:id="rId147"/>
            </p:custDataLst>
          </p:nvPr>
        </p:nvSpPr>
        <p:spPr bwMode="auto">
          <a:xfrm flipH="1">
            <a:off x="6621463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7" name="Line 149"/>
          <p:cNvSpPr>
            <a:spLocks noChangeShapeType="1"/>
          </p:cNvSpPr>
          <p:nvPr>
            <p:custDataLst>
              <p:tags r:id="rId148"/>
            </p:custDataLst>
          </p:nvPr>
        </p:nvSpPr>
        <p:spPr bwMode="auto">
          <a:xfrm>
            <a:off x="6697663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38" name="Oval 150"/>
          <p:cNvSpPr>
            <a:spLocks noChangeArrowheads="1"/>
          </p:cNvSpPr>
          <p:nvPr>
            <p:custDataLst>
              <p:tags r:id="rId149"/>
            </p:custDataLst>
          </p:nvPr>
        </p:nvSpPr>
        <p:spPr bwMode="auto">
          <a:xfrm>
            <a:off x="7151688" y="2290763"/>
            <a:ext cx="455612" cy="455612"/>
          </a:xfrm>
          <a:prstGeom prst="ellipse">
            <a:avLst/>
          </a:prstGeom>
          <a:solidFill>
            <a:srgbClr val="C0C0C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2439" name="Oval 151"/>
          <p:cNvSpPr>
            <a:spLocks noChangeArrowheads="1"/>
          </p:cNvSpPr>
          <p:nvPr>
            <p:custDataLst>
              <p:tags r:id="rId150"/>
            </p:custDataLst>
          </p:nvPr>
        </p:nvSpPr>
        <p:spPr bwMode="auto">
          <a:xfrm>
            <a:off x="7151688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0" name="Oval 152"/>
          <p:cNvSpPr>
            <a:spLocks noChangeArrowheads="1"/>
          </p:cNvSpPr>
          <p:nvPr>
            <p:custDataLst>
              <p:tags r:id="rId151"/>
            </p:custDataLst>
          </p:nvPr>
        </p:nvSpPr>
        <p:spPr bwMode="auto">
          <a:xfrm>
            <a:off x="7151688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1" name="Oval 153"/>
          <p:cNvSpPr>
            <a:spLocks noChangeArrowheads="1"/>
          </p:cNvSpPr>
          <p:nvPr>
            <p:custDataLst>
              <p:tags r:id="rId152"/>
            </p:custDataLst>
          </p:nvPr>
        </p:nvSpPr>
        <p:spPr bwMode="auto">
          <a:xfrm>
            <a:off x="7151688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2" name="Oval 154"/>
          <p:cNvSpPr>
            <a:spLocks noChangeArrowheads="1"/>
          </p:cNvSpPr>
          <p:nvPr>
            <p:custDataLst>
              <p:tags r:id="rId153"/>
            </p:custDataLst>
          </p:nvPr>
        </p:nvSpPr>
        <p:spPr bwMode="auto">
          <a:xfrm>
            <a:off x="7151688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43" name="Line 155"/>
          <p:cNvSpPr>
            <a:spLocks noChangeShapeType="1"/>
          </p:cNvSpPr>
          <p:nvPr>
            <p:custDataLst>
              <p:tags r:id="rId154"/>
            </p:custDataLst>
          </p:nvPr>
        </p:nvSpPr>
        <p:spPr bwMode="auto">
          <a:xfrm>
            <a:off x="7378700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4" name="Line 156"/>
          <p:cNvSpPr>
            <a:spLocks noChangeShapeType="1"/>
          </p:cNvSpPr>
          <p:nvPr>
            <p:custDataLst>
              <p:tags r:id="rId155"/>
            </p:custDataLst>
          </p:nvPr>
        </p:nvSpPr>
        <p:spPr bwMode="auto">
          <a:xfrm>
            <a:off x="7378700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5" name="Line 157"/>
          <p:cNvSpPr>
            <a:spLocks noChangeShapeType="1"/>
          </p:cNvSpPr>
          <p:nvPr>
            <p:custDataLst>
              <p:tags r:id="rId156"/>
            </p:custDataLst>
          </p:nvPr>
        </p:nvSpPr>
        <p:spPr bwMode="auto">
          <a:xfrm>
            <a:off x="7378700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6" name="Line 158"/>
          <p:cNvSpPr>
            <a:spLocks noChangeShapeType="1"/>
          </p:cNvSpPr>
          <p:nvPr>
            <p:custDataLst>
              <p:tags r:id="rId157"/>
            </p:custDataLst>
          </p:nvPr>
        </p:nvSpPr>
        <p:spPr bwMode="auto">
          <a:xfrm>
            <a:off x="7378700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7" name="Line 159"/>
          <p:cNvSpPr>
            <a:spLocks noChangeShapeType="1"/>
          </p:cNvSpPr>
          <p:nvPr>
            <p:custDataLst>
              <p:tags r:id="rId158"/>
            </p:custDataLst>
          </p:nvPr>
        </p:nvSpPr>
        <p:spPr bwMode="auto">
          <a:xfrm>
            <a:off x="7378700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8" name="Line 160"/>
          <p:cNvSpPr>
            <a:spLocks noChangeShapeType="1"/>
          </p:cNvSpPr>
          <p:nvPr>
            <p:custDataLst>
              <p:tags r:id="rId159"/>
            </p:custDataLst>
          </p:nvPr>
        </p:nvSpPr>
        <p:spPr bwMode="auto">
          <a:xfrm flipH="1">
            <a:off x="7531100" y="175895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49" name="Line 161"/>
          <p:cNvSpPr>
            <a:spLocks noChangeShapeType="1"/>
          </p:cNvSpPr>
          <p:nvPr>
            <p:custDataLst>
              <p:tags r:id="rId160"/>
            </p:custDataLst>
          </p:nvPr>
        </p:nvSpPr>
        <p:spPr bwMode="auto">
          <a:xfrm>
            <a:off x="7607300" y="175895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0" name="Oval 162"/>
          <p:cNvSpPr>
            <a:spLocks noChangeArrowheads="1"/>
          </p:cNvSpPr>
          <p:nvPr>
            <p:custDataLst>
              <p:tags r:id="rId161"/>
            </p:custDataLst>
          </p:nvPr>
        </p:nvSpPr>
        <p:spPr bwMode="auto">
          <a:xfrm>
            <a:off x="7151688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2451" name="Line 163"/>
          <p:cNvSpPr>
            <a:spLocks noChangeShapeType="1"/>
          </p:cNvSpPr>
          <p:nvPr>
            <p:custDataLst>
              <p:tags r:id="rId162"/>
            </p:custDataLst>
          </p:nvPr>
        </p:nvSpPr>
        <p:spPr bwMode="auto">
          <a:xfrm flipH="1">
            <a:off x="7531100" y="2670175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2" name="Line 164"/>
          <p:cNvSpPr>
            <a:spLocks noChangeShapeType="1"/>
          </p:cNvSpPr>
          <p:nvPr>
            <p:custDataLst>
              <p:tags r:id="rId163"/>
            </p:custDataLst>
          </p:nvPr>
        </p:nvSpPr>
        <p:spPr bwMode="auto">
          <a:xfrm>
            <a:off x="7607300" y="2670175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3" name="Line 165"/>
          <p:cNvSpPr>
            <a:spLocks noChangeShapeType="1"/>
          </p:cNvSpPr>
          <p:nvPr>
            <p:custDataLst>
              <p:tags r:id="rId164"/>
            </p:custDataLst>
          </p:nvPr>
        </p:nvSpPr>
        <p:spPr bwMode="auto">
          <a:xfrm flipH="1">
            <a:off x="7531100" y="3581400"/>
            <a:ext cx="6064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4" name="Line 166"/>
          <p:cNvSpPr>
            <a:spLocks noChangeShapeType="1"/>
          </p:cNvSpPr>
          <p:nvPr>
            <p:custDataLst>
              <p:tags r:id="rId165"/>
            </p:custDataLst>
          </p:nvPr>
        </p:nvSpPr>
        <p:spPr bwMode="auto">
          <a:xfrm>
            <a:off x="7607300" y="3581400"/>
            <a:ext cx="530225" cy="6080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5" name="Line 167"/>
          <p:cNvSpPr>
            <a:spLocks noChangeShapeType="1"/>
          </p:cNvSpPr>
          <p:nvPr>
            <p:custDataLst>
              <p:tags r:id="rId166"/>
            </p:custDataLst>
          </p:nvPr>
        </p:nvSpPr>
        <p:spPr bwMode="auto">
          <a:xfrm flipH="1">
            <a:off x="7531100" y="4491038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6" name="Line 168"/>
          <p:cNvSpPr>
            <a:spLocks noChangeShapeType="1"/>
          </p:cNvSpPr>
          <p:nvPr>
            <p:custDataLst>
              <p:tags r:id="rId167"/>
            </p:custDataLst>
          </p:nvPr>
        </p:nvSpPr>
        <p:spPr bwMode="auto">
          <a:xfrm>
            <a:off x="7607300" y="4491038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7" name="Line 169"/>
          <p:cNvSpPr>
            <a:spLocks noChangeShapeType="1"/>
          </p:cNvSpPr>
          <p:nvPr>
            <p:custDataLst>
              <p:tags r:id="rId168"/>
            </p:custDataLst>
          </p:nvPr>
        </p:nvSpPr>
        <p:spPr bwMode="auto">
          <a:xfrm flipH="1">
            <a:off x="7531100" y="5402263"/>
            <a:ext cx="6064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8" name="Line 170"/>
          <p:cNvSpPr>
            <a:spLocks noChangeShapeType="1"/>
          </p:cNvSpPr>
          <p:nvPr>
            <p:custDataLst>
              <p:tags r:id="rId169"/>
            </p:custDataLst>
          </p:nvPr>
        </p:nvSpPr>
        <p:spPr bwMode="auto">
          <a:xfrm>
            <a:off x="7607300" y="5402263"/>
            <a:ext cx="530225" cy="6080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59" name="Oval 171"/>
          <p:cNvSpPr>
            <a:spLocks noChangeArrowheads="1"/>
          </p:cNvSpPr>
          <p:nvPr>
            <p:custDataLst>
              <p:tags r:id="rId170"/>
            </p:custDataLst>
          </p:nvPr>
        </p:nvSpPr>
        <p:spPr bwMode="auto">
          <a:xfrm>
            <a:off x="7986713" y="2290763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0" name="Oval 172"/>
          <p:cNvSpPr>
            <a:spLocks noChangeArrowheads="1"/>
          </p:cNvSpPr>
          <p:nvPr>
            <p:custDataLst>
              <p:tags r:id="rId171"/>
            </p:custDataLst>
          </p:nvPr>
        </p:nvSpPr>
        <p:spPr bwMode="auto">
          <a:xfrm>
            <a:off x="7986713" y="3201988"/>
            <a:ext cx="455612" cy="455612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1" name="Oval 173"/>
          <p:cNvSpPr>
            <a:spLocks noChangeArrowheads="1"/>
          </p:cNvSpPr>
          <p:nvPr>
            <p:custDataLst>
              <p:tags r:id="rId172"/>
            </p:custDataLst>
          </p:nvPr>
        </p:nvSpPr>
        <p:spPr bwMode="auto">
          <a:xfrm>
            <a:off x="7986713" y="411162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2" name="Oval 174"/>
          <p:cNvSpPr>
            <a:spLocks noChangeArrowheads="1"/>
          </p:cNvSpPr>
          <p:nvPr>
            <p:custDataLst>
              <p:tags r:id="rId173"/>
            </p:custDataLst>
          </p:nvPr>
        </p:nvSpPr>
        <p:spPr bwMode="auto">
          <a:xfrm>
            <a:off x="7986713" y="5022850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3" name="Oval 175"/>
          <p:cNvSpPr>
            <a:spLocks noChangeArrowheads="1"/>
          </p:cNvSpPr>
          <p:nvPr>
            <p:custDataLst>
              <p:tags r:id="rId174"/>
            </p:custDataLst>
          </p:nvPr>
        </p:nvSpPr>
        <p:spPr bwMode="auto">
          <a:xfrm>
            <a:off x="7986713" y="5934075"/>
            <a:ext cx="455612" cy="455613"/>
          </a:xfrm>
          <a:prstGeom prst="ellipse">
            <a:avLst/>
          </a:prstGeom>
          <a:solidFill>
            <a:schemeClr val="bg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2464" name="Line 176"/>
          <p:cNvSpPr>
            <a:spLocks noChangeShapeType="1"/>
          </p:cNvSpPr>
          <p:nvPr>
            <p:custDataLst>
              <p:tags r:id="rId175"/>
            </p:custDataLst>
          </p:nvPr>
        </p:nvSpPr>
        <p:spPr bwMode="auto">
          <a:xfrm>
            <a:off x="8213725" y="1835150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5" name="Line 177"/>
          <p:cNvSpPr>
            <a:spLocks noChangeShapeType="1"/>
          </p:cNvSpPr>
          <p:nvPr>
            <p:custDataLst>
              <p:tags r:id="rId176"/>
            </p:custDataLst>
          </p:nvPr>
        </p:nvSpPr>
        <p:spPr bwMode="auto">
          <a:xfrm>
            <a:off x="8213725" y="2746375"/>
            <a:ext cx="0" cy="4556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6" name="Line 178"/>
          <p:cNvSpPr>
            <a:spLocks noChangeShapeType="1"/>
          </p:cNvSpPr>
          <p:nvPr>
            <p:custDataLst>
              <p:tags r:id="rId177"/>
            </p:custDataLst>
          </p:nvPr>
        </p:nvSpPr>
        <p:spPr bwMode="auto">
          <a:xfrm>
            <a:off x="8213725" y="365601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7" name="Line 179"/>
          <p:cNvSpPr>
            <a:spLocks noChangeShapeType="1"/>
          </p:cNvSpPr>
          <p:nvPr>
            <p:custDataLst>
              <p:tags r:id="rId178"/>
            </p:custDataLst>
          </p:nvPr>
        </p:nvSpPr>
        <p:spPr bwMode="auto">
          <a:xfrm>
            <a:off x="8213725" y="4567238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8" name="Line 180"/>
          <p:cNvSpPr>
            <a:spLocks noChangeShapeType="1"/>
          </p:cNvSpPr>
          <p:nvPr>
            <p:custDataLst>
              <p:tags r:id="rId179"/>
            </p:custDataLst>
          </p:nvPr>
        </p:nvSpPr>
        <p:spPr bwMode="auto">
          <a:xfrm>
            <a:off x="8213725" y="5478463"/>
            <a:ext cx="0" cy="455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69" name="Oval 181"/>
          <p:cNvSpPr>
            <a:spLocks noChangeArrowheads="1"/>
          </p:cNvSpPr>
          <p:nvPr>
            <p:custDataLst>
              <p:tags r:id="rId180"/>
            </p:custDataLst>
          </p:nvPr>
        </p:nvSpPr>
        <p:spPr bwMode="auto">
          <a:xfrm>
            <a:off x="7986713" y="1379538"/>
            <a:ext cx="455612" cy="455612"/>
          </a:xfrm>
          <a:prstGeom prst="ellipse">
            <a:avLst/>
          </a:prstGeom>
          <a:solidFill>
            <a:schemeClr val="fol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-7</a:t>
            </a:r>
          </a:p>
        </p:txBody>
      </p:sp>
      <p:sp>
        <p:nvSpPr>
          <p:cNvPr id="12470" name="Content Placeholder 182"/>
          <p:cNvSpPr>
            <a:spLocks noGrp="1"/>
          </p:cNvSpPr>
          <p:nvPr>
            <p:ph idx="1"/>
            <p:custDataLst>
              <p:tags r:id="rId181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982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Generalization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Precedence graph G=(V,E)</a:t>
            </a:r>
          </a:p>
          <a:p>
            <a:pPr eaLnBrk="1" hangingPunct="1"/>
            <a:r>
              <a:rPr lang="en-US" altLang="en-US" sz="2800"/>
              <a:t>Each v in V has a profit p(v)</a:t>
            </a:r>
          </a:p>
          <a:p>
            <a:pPr eaLnBrk="1" hangingPunct="1"/>
            <a:r>
              <a:rPr lang="en-US" altLang="en-US" sz="2800"/>
              <a:t>A set F is </a:t>
            </a:r>
            <a:r>
              <a:rPr lang="en-US" altLang="en-US" sz="2800" i="1"/>
              <a:t>feasible </a:t>
            </a:r>
            <a:r>
              <a:rPr lang="en-US" altLang="en-US" sz="2800"/>
              <a:t>if when w in F, and (v,w) in E, then v in F.</a:t>
            </a:r>
            <a:endParaRPr lang="en-US" altLang="en-US" sz="2800" i="1"/>
          </a:p>
          <a:p>
            <a:pPr eaLnBrk="1" hangingPunct="1"/>
            <a:r>
              <a:rPr lang="en-US" altLang="en-US" sz="2800"/>
              <a:t>Find a feasible set to maximize the profit</a:t>
            </a:r>
          </a:p>
        </p:txBody>
      </p:sp>
      <p:sp>
        <p:nvSpPr>
          <p:cNvPr id="1331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89650" y="312578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5</a:t>
            </a:r>
          </a:p>
        </p:txBody>
      </p:sp>
      <p:sp>
        <p:nvSpPr>
          <p:cNvPr id="1331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4111625"/>
            <a:ext cx="455613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-10</a:t>
            </a:r>
          </a:p>
        </p:txBody>
      </p:sp>
      <p:sp>
        <p:nvSpPr>
          <p:cNvPr id="13318" name="Oval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862638" y="16827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6</a:t>
            </a:r>
          </a:p>
        </p:txBody>
      </p:sp>
      <p:sp>
        <p:nvSpPr>
          <p:cNvPr id="13319" name="Oval 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178425" y="380841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 </a:t>
            </a:r>
          </a:p>
        </p:txBody>
      </p:sp>
      <p:sp>
        <p:nvSpPr>
          <p:cNvPr id="13320" name="Oval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24400" y="23669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3321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53275" y="2519363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3322" name="Oval 2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786438" y="4946650"/>
            <a:ext cx="455612" cy="4556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4</a:t>
            </a:r>
          </a:p>
        </p:txBody>
      </p:sp>
      <p:sp>
        <p:nvSpPr>
          <p:cNvPr id="13323" name="Oval 27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53275" y="1608138"/>
            <a:ext cx="455613" cy="4556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-4</a:t>
            </a:r>
          </a:p>
        </p:txBody>
      </p:sp>
      <p:sp>
        <p:nvSpPr>
          <p:cNvPr id="13324" name="Line 28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6089650" y="3581400"/>
            <a:ext cx="228600" cy="136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2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83225" y="4264025"/>
            <a:ext cx="379413" cy="682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Line 30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6242050" y="4567238"/>
            <a:ext cx="909638" cy="531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7" name="Line 3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545263" y="3505200"/>
            <a:ext cx="531812" cy="606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8" name="Line 3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304088" y="3049588"/>
            <a:ext cx="152400" cy="985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9" name="Line 3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951413" y="2822575"/>
            <a:ext cx="303212" cy="985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0" name="Line 34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2746375"/>
            <a:ext cx="911225" cy="53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1" name="Line 35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407025" y="2138363"/>
            <a:ext cx="606425" cy="1670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2" name="Line 36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6318250" y="1835150"/>
            <a:ext cx="833438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3" name="Line 37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7380288" y="2062163"/>
            <a:ext cx="0" cy="4556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4" name="Line 38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2822575"/>
            <a:ext cx="682625" cy="379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35" name="Line 4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6392863" y="1987550"/>
            <a:ext cx="835025" cy="1138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69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Min cut algorithm for profit maximization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Construct a flow graph where the minimum cut identifies a feasible set that maximizes profit</a:t>
            </a:r>
          </a:p>
        </p:txBody>
      </p:sp>
    </p:spTree>
    <p:extLst>
      <p:ext uri="{BB962C8B-B14F-4D97-AF65-F5344CB8AC3E}">
        <p14:creationId xmlns:p14="http://schemas.microsoft.com/office/powerpoint/2010/main" val="2017461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Precedence graph construction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Precedence graph G=(V,E)</a:t>
            </a:r>
          </a:p>
          <a:p>
            <a:pPr eaLnBrk="1" hangingPunct="1"/>
            <a:r>
              <a:rPr lang="en-US" altLang="en-US" sz="2800"/>
              <a:t>Each edge in E has infinite capacity</a:t>
            </a:r>
          </a:p>
          <a:p>
            <a:pPr eaLnBrk="1" hangingPunct="1"/>
            <a:r>
              <a:rPr lang="en-US" altLang="en-US" sz="2800"/>
              <a:t>Add vertices s, t</a:t>
            </a:r>
          </a:p>
          <a:p>
            <a:pPr eaLnBrk="1" hangingPunct="1"/>
            <a:r>
              <a:rPr lang="en-US" altLang="en-US" sz="2800"/>
              <a:t>Each vertex in V is attached to s and t with finite capacity edges</a:t>
            </a:r>
          </a:p>
        </p:txBody>
      </p:sp>
      <p:sp>
        <p:nvSpPr>
          <p:cNvPr id="15364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772275" y="41878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5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00875" y="25939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6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330825" y="426402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67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483225" y="25177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8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986713" y="35814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69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380288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227888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5786438" y="4414838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318250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013450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4" name="Oval 1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38838" y="33528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5375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786438" y="2973388"/>
            <a:ext cx="227012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6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4196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5377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4799013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8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875213" y="3808413"/>
            <a:ext cx="455612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778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Find a </a:t>
            </a:r>
            <a:r>
              <a:rPr lang="en-US" altLang="en-US" sz="4000">
                <a:solidFill>
                  <a:srgbClr val="FF0000"/>
                </a:solidFill>
              </a:rPr>
              <a:t>finite</a:t>
            </a:r>
            <a:r>
              <a:rPr lang="en-US" altLang="en-US" sz="4000"/>
              <a:t> value cut with at least two vertices on each side of the cut</a:t>
            </a:r>
          </a:p>
        </p:txBody>
      </p:sp>
      <p:sp>
        <p:nvSpPr>
          <p:cNvPr id="16387" name="Oval 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965575" y="168275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6388" name="Oval 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040188" y="608488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6389" name="Oval 1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44910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0" name="Oval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24400" y="28971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1" name="Oval 2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54350" y="456723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392" name="Oval 2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6750" y="2820988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3" name="Oval 2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38846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394" name="Line 2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103813" y="3276600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5" name="Line 2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4951413" y="4187825"/>
            <a:ext cx="7588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2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3509963" y="4718050"/>
            <a:ext cx="985837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2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041775" y="4111625"/>
            <a:ext cx="454025" cy="455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8" name="Line 2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736975" y="3049588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9" name="Oval 2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62363" y="365601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6400" name="Line 3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09963" y="3276600"/>
            <a:ext cx="227012" cy="3794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1" name="Oval 3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143125" y="3732213"/>
            <a:ext cx="455613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6402" name="Line 3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2522538" y="3200400"/>
            <a:ext cx="758825" cy="6080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3" name="Line 3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598738" y="4111625"/>
            <a:ext cx="455612" cy="5318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Line 3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3509963" y="2138363"/>
            <a:ext cx="530225" cy="6842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Line 3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268788" y="2138363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6" name="Line 3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192588" y="2138363"/>
            <a:ext cx="531812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7" name="Line 3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3965575" y="2138363"/>
            <a:ext cx="150813" cy="14430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8" name="Line 3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2446338" y="2138363"/>
            <a:ext cx="1519237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9" name="Line 3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3357563" y="2138363"/>
            <a:ext cx="682625" cy="2352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Line 4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4419600" y="2062163"/>
            <a:ext cx="1366838" cy="18224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Line 4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433763" y="3276600"/>
            <a:ext cx="758825" cy="2808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2" name="Line 4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H="1">
            <a:off x="4344988" y="3352800"/>
            <a:ext cx="530225" cy="27320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Line 4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419600" y="4340225"/>
            <a:ext cx="1443038" cy="17446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4" name="Line 4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4344988" y="4927600"/>
            <a:ext cx="342900" cy="1157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5" name="Line 4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3813175" y="4111625"/>
            <a:ext cx="455613" cy="18970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6" name="Line 4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446338" y="4187825"/>
            <a:ext cx="1593850" cy="19732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7" name="Line 4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433763" y="5022850"/>
            <a:ext cx="606425" cy="106203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8" name="Line 5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3675" y="5618163"/>
            <a:ext cx="692150" cy="6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9" name="Line 5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V="1">
            <a:off x="193675" y="6040438"/>
            <a:ext cx="69215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0" name="Line 5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93675" y="6270625"/>
            <a:ext cx="69056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1" name="Text Box 54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023938" y="5411788"/>
            <a:ext cx="7826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Infinite</a:t>
            </a:r>
          </a:p>
        </p:txBody>
      </p:sp>
      <p:sp>
        <p:nvSpPr>
          <p:cNvPr id="16422" name="Text Box 5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1038225" y="5964238"/>
            <a:ext cx="679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Finite</a:t>
            </a:r>
          </a:p>
        </p:txBody>
      </p:sp>
      <p:sp>
        <p:nvSpPr>
          <p:cNvPr id="16423" name="Content Placeholder 39"/>
          <p:cNvSpPr>
            <a:spLocks noGrp="1"/>
          </p:cNvSpPr>
          <p:nvPr>
            <p:ph idx="1"/>
            <p:custDataLst>
              <p:tags r:id="rId38"/>
            </p:custDataLst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0186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The sink side of a finite cut is a feasible set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No edges permitted from S to T</a:t>
            </a:r>
          </a:p>
          <a:p>
            <a:pPr eaLnBrk="1" hangingPunct="1"/>
            <a:r>
              <a:rPr lang="en-US" altLang="en-US" sz="2800"/>
              <a:t>If a vertex is in T, all of its ancestors are in T</a:t>
            </a:r>
          </a:p>
        </p:txBody>
      </p:sp>
      <p:sp>
        <p:nvSpPr>
          <p:cNvPr id="17412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75488" y="41878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3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0408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4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3403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15" name="Oval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786438" y="25177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6" name="Oval 1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289925" y="35814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17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683500" y="29733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7531100" y="38846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089650" y="44148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621463" y="38084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316663" y="27463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42050" y="33528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</a:t>
            </a:r>
          </a:p>
        </p:txBody>
      </p:sp>
      <p:sp>
        <p:nvSpPr>
          <p:cNvPr id="17423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89650" y="29733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228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 </a:t>
            </a:r>
          </a:p>
        </p:txBody>
      </p:sp>
      <p:sp>
        <p:nvSpPr>
          <p:cNvPr id="17425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5102225" y="28971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178425" y="38084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9196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Setting the costs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If p(v) &gt; 0, </a:t>
            </a:r>
          </a:p>
          <a:p>
            <a:pPr lvl="1" eaLnBrk="1" hangingPunct="1"/>
            <a:r>
              <a:rPr lang="en-US" altLang="en-US" sz="2400"/>
              <a:t>cap(v,t) = p(v)</a:t>
            </a:r>
          </a:p>
          <a:p>
            <a:pPr lvl="1" eaLnBrk="1" hangingPunct="1"/>
            <a:r>
              <a:rPr lang="en-US" altLang="en-US" sz="2400"/>
              <a:t>cap(s,v) = 0</a:t>
            </a:r>
          </a:p>
          <a:p>
            <a:pPr eaLnBrk="1" hangingPunct="1"/>
            <a:r>
              <a:rPr lang="en-US" altLang="en-US" sz="2800"/>
              <a:t>If p(v) &lt; 0</a:t>
            </a:r>
          </a:p>
          <a:p>
            <a:pPr lvl="1" eaLnBrk="1" hangingPunct="1"/>
            <a:r>
              <a:rPr lang="en-US" altLang="en-US" sz="2400"/>
              <a:t>cap(s,v) = -p(v)</a:t>
            </a:r>
          </a:p>
          <a:p>
            <a:pPr lvl="1" eaLnBrk="1" hangingPunct="1"/>
            <a:r>
              <a:rPr lang="en-US" altLang="en-US" sz="2400"/>
              <a:t>cap(v,t) = 0</a:t>
            </a:r>
          </a:p>
          <a:p>
            <a:pPr eaLnBrk="1" hangingPunct="1"/>
            <a:r>
              <a:rPr lang="en-US" altLang="en-US" sz="2800"/>
              <a:t>If p(v) = 0</a:t>
            </a:r>
          </a:p>
          <a:p>
            <a:pPr lvl="1" eaLnBrk="1" hangingPunct="1"/>
            <a:r>
              <a:rPr lang="en-US" altLang="en-US" sz="2400"/>
              <a:t>cap(s,v) = 0</a:t>
            </a:r>
          </a:p>
          <a:p>
            <a:pPr lvl="1" eaLnBrk="1" hangingPunct="1"/>
            <a:r>
              <a:rPr lang="en-US" altLang="en-US" sz="2400"/>
              <a:t>cap(v,t) = 0</a:t>
            </a:r>
          </a:p>
        </p:txBody>
      </p:sp>
      <p:sp>
        <p:nvSpPr>
          <p:cNvPr id="18436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469063" y="14557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8437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543675" y="5857875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 </a:t>
            </a:r>
          </a:p>
        </p:txBody>
      </p:sp>
      <p:sp>
        <p:nvSpPr>
          <p:cNvPr id="18438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999288" y="42640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3</a:t>
            </a:r>
          </a:p>
        </p:txBody>
      </p:sp>
      <p:sp>
        <p:nvSpPr>
          <p:cNvPr id="18439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227888" y="26701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40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557838" y="434022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8441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710238" y="2593975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 1</a:t>
            </a:r>
          </a:p>
        </p:txBody>
      </p:sp>
      <p:sp>
        <p:nvSpPr>
          <p:cNvPr id="18442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213725" y="36576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0</a:t>
            </a:r>
          </a:p>
        </p:txBody>
      </p:sp>
      <p:sp>
        <p:nvSpPr>
          <p:cNvPr id="18443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7607300" y="3049588"/>
            <a:ext cx="606425" cy="682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4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7454900" y="3960813"/>
            <a:ext cx="7588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V="1">
            <a:off x="6013450" y="4491038"/>
            <a:ext cx="985838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545263" y="3884613"/>
            <a:ext cx="454025" cy="4556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7" name="Line 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240463" y="2822575"/>
            <a:ext cx="911225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Oval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6585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-1</a:t>
            </a:r>
          </a:p>
        </p:txBody>
      </p:sp>
      <p:sp>
        <p:nvSpPr>
          <p:cNvPr id="18449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013450" y="3049588"/>
            <a:ext cx="227013" cy="379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0" name="Oval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646613" y="35052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-3</a:t>
            </a:r>
          </a:p>
        </p:txBody>
      </p:sp>
      <p:sp>
        <p:nvSpPr>
          <p:cNvPr id="18451" name="Line 20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5026025" y="2973388"/>
            <a:ext cx="758825" cy="6080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5102225" y="3884613"/>
            <a:ext cx="455613" cy="531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3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6772275" y="1911350"/>
            <a:ext cx="530225" cy="758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H="1">
            <a:off x="6469063" y="1911350"/>
            <a:ext cx="150812" cy="14430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Line 26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>
            <a:off x="4949825" y="1911350"/>
            <a:ext cx="1519238" cy="15176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6" name="Line 2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937250" y="3049588"/>
            <a:ext cx="758825" cy="28082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3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6848475" y="4795838"/>
            <a:ext cx="379413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35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37250" y="4795838"/>
            <a:ext cx="606425" cy="106203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Text Box 3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5862638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0" name="Text Box 37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318250" y="2138363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8461" name="Text Box 3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924675" y="19113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462" name="Text Box 39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38838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8463" name="Text Box 40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469063" y="50990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8464" name="Text Box 41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00875" y="517525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039174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Minimum cut gives optimal solution</a:t>
            </a:r>
            <a:br>
              <a:rPr lang="en-US" altLang="en-US" sz="4000"/>
            </a:br>
            <a:r>
              <a:rPr lang="en-US" altLang="en-US" sz="4000"/>
              <a:t>Why?</a:t>
            </a:r>
          </a:p>
        </p:txBody>
      </p:sp>
      <p:sp>
        <p:nvSpPr>
          <p:cNvPr id="19459" name="Oval 3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84300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0" name="Oval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95525" y="3429000"/>
            <a:ext cx="455613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1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516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2</a:t>
            </a:r>
          </a:p>
        </p:txBody>
      </p:sp>
      <p:sp>
        <p:nvSpPr>
          <p:cNvPr id="19462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16388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-2</a:t>
            </a:r>
          </a:p>
        </p:txBody>
      </p:sp>
      <p:sp>
        <p:nvSpPr>
          <p:cNvPr id="19463" name="Oval 7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027613" y="3429000"/>
            <a:ext cx="455612" cy="4556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1</a:t>
            </a:r>
          </a:p>
        </p:txBody>
      </p:sp>
      <p:sp>
        <p:nvSpPr>
          <p:cNvPr id="19464" name="Oval 8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205163" y="1608138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19465" name="Oval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205163" y="5249863"/>
            <a:ext cx="455612" cy="4556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  <p:sp>
        <p:nvSpPr>
          <p:cNvPr id="19466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839913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7" name="Line 11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751138" y="3656013"/>
            <a:ext cx="4556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8" name="Line 12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660775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9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572000" y="3656013"/>
            <a:ext cx="4556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Line 14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598738" y="3884613"/>
            <a:ext cx="682625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433763" y="3884613"/>
            <a:ext cx="0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586163" y="3884613"/>
            <a:ext cx="1592262" cy="1365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763713" y="1987550"/>
            <a:ext cx="1441450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4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586163" y="1987550"/>
            <a:ext cx="682625" cy="1441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5" name="Text Box 19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46338" y="2214563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813175" y="2290763"/>
            <a:ext cx="3794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751138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040188" y="47196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19479" name="Text Box 23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33763" y="4567238"/>
            <a:ext cx="3794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19480" name="Freeform 24"/>
          <p:cNvSpPr>
            <a:spLocks/>
          </p:cNvSpPr>
          <p:nvPr>
            <p:custDataLst>
              <p:tags r:id="rId23"/>
            </p:custDataLst>
          </p:nvPr>
        </p:nvSpPr>
        <p:spPr bwMode="auto">
          <a:xfrm>
            <a:off x="625475" y="2366963"/>
            <a:ext cx="5160963" cy="2644775"/>
          </a:xfrm>
          <a:custGeom>
            <a:avLst/>
            <a:gdLst>
              <a:gd name="T0" fmla="*/ 0 w 3251"/>
              <a:gd name="T1" fmla="*/ 328613 h 1666"/>
              <a:gd name="T2" fmla="*/ 1138238 w 3251"/>
              <a:gd name="T3" fmla="*/ 25400 h 1666"/>
              <a:gd name="T4" fmla="*/ 2732088 w 3251"/>
              <a:gd name="T5" fmla="*/ 481013 h 1666"/>
              <a:gd name="T6" fmla="*/ 3263901 w 3251"/>
              <a:gd name="T7" fmla="*/ 1087438 h 1666"/>
              <a:gd name="T8" fmla="*/ 3263901 w 3251"/>
              <a:gd name="T9" fmla="*/ 1998663 h 1666"/>
              <a:gd name="T10" fmla="*/ 3870326 w 3251"/>
              <a:gd name="T11" fmla="*/ 2378075 h 1666"/>
              <a:gd name="T12" fmla="*/ 4857751 w 3251"/>
              <a:gd name="T13" fmla="*/ 2606675 h 1666"/>
              <a:gd name="T14" fmla="*/ 5160963 w 3251"/>
              <a:gd name="T15" fmla="*/ 2606675 h 166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51"/>
              <a:gd name="T25" fmla="*/ 0 h 1666"/>
              <a:gd name="T26" fmla="*/ 3251 w 3251"/>
              <a:gd name="T27" fmla="*/ 1666 h 166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51" h="1666">
                <a:moveTo>
                  <a:pt x="0" y="207"/>
                </a:moveTo>
                <a:cubicBezTo>
                  <a:pt x="215" y="103"/>
                  <a:pt x="430" y="0"/>
                  <a:pt x="717" y="16"/>
                </a:cubicBezTo>
                <a:cubicBezTo>
                  <a:pt x="1004" y="32"/>
                  <a:pt x="1498" y="192"/>
                  <a:pt x="1721" y="303"/>
                </a:cubicBezTo>
                <a:cubicBezTo>
                  <a:pt x="1944" y="414"/>
                  <a:pt x="2000" y="526"/>
                  <a:pt x="2056" y="685"/>
                </a:cubicBezTo>
                <a:cubicBezTo>
                  <a:pt x="2112" y="844"/>
                  <a:pt x="1992" y="1123"/>
                  <a:pt x="2056" y="1259"/>
                </a:cubicBezTo>
                <a:cubicBezTo>
                  <a:pt x="2120" y="1395"/>
                  <a:pt x="2271" y="1434"/>
                  <a:pt x="2438" y="1498"/>
                </a:cubicBezTo>
                <a:cubicBezTo>
                  <a:pt x="2605" y="1562"/>
                  <a:pt x="2925" y="1618"/>
                  <a:pt x="3060" y="1642"/>
                </a:cubicBezTo>
                <a:cubicBezTo>
                  <a:pt x="3195" y="1666"/>
                  <a:pt x="3223" y="1654"/>
                  <a:pt x="3251" y="1642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8957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Computing the Profit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Cost(W) =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-25000"/>
              <a:t>{w in W; p(w) &lt; 0}</a:t>
            </a:r>
            <a:r>
              <a:rPr lang="en-US" altLang="en-US"/>
              <a:t>-p(w)</a:t>
            </a:r>
          </a:p>
          <a:p>
            <a:pPr eaLnBrk="1" hangingPunct="1"/>
            <a:r>
              <a:rPr lang="en-US" altLang="en-US"/>
              <a:t>Benefit(W) = </a:t>
            </a:r>
            <a:r>
              <a:rPr lang="en-US" altLang="en-US">
                <a:latin typeface="Symbol" pitchFamily="18" charset="2"/>
              </a:rPr>
              <a:t>S</a:t>
            </a:r>
            <a:r>
              <a:rPr lang="en-US" altLang="en-US" baseline="-25000"/>
              <a:t>{w in W; p(w) &gt; 0}</a:t>
            </a:r>
            <a:r>
              <a:rPr lang="en-US" altLang="en-US"/>
              <a:t> p(w)</a:t>
            </a:r>
          </a:p>
          <a:p>
            <a:pPr eaLnBrk="1" hangingPunct="1"/>
            <a:r>
              <a:rPr lang="en-US" altLang="en-US"/>
              <a:t>Profit(W) = Benefit(W) – Cost(W)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Maximum cost and benefit</a:t>
            </a:r>
          </a:p>
          <a:p>
            <a:pPr lvl="1" eaLnBrk="1" hangingPunct="1"/>
            <a:r>
              <a:rPr lang="en-US" altLang="en-US"/>
              <a:t>C = Cost(V) </a:t>
            </a:r>
          </a:p>
          <a:p>
            <a:pPr lvl="1" eaLnBrk="1" hangingPunct="1"/>
            <a:r>
              <a:rPr lang="en-US" altLang="en-US"/>
              <a:t>B = Benefit(V)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7191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Cuts in a graph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600201"/>
            <a:ext cx="8229600" cy="243596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Cut:  Partition of V into disjoint sets S, T with s in S and t in 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Cap(S,T): sum of the capacities of edges from   S to 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Problem: Find the s-t Cut with minimum capacity</a:t>
            </a:r>
          </a:p>
        </p:txBody>
      </p:sp>
      <p:sp>
        <p:nvSpPr>
          <p:cNvPr id="4" name="Oval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57288" y="4870450"/>
            <a:ext cx="2808287" cy="176053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" name="Oval 8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78425" y="4795838"/>
            <a:ext cx="2808288" cy="18208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Oval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843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s</a:t>
            </a:r>
          </a:p>
        </p:txBody>
      </p:sp>
      <p:sp>
        <p:nvSpPr>
          <p:cNvPr id="7" name="Oval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531100" y="5554663"/>
            <a:ext cx="228600" cy="2270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7530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Express Cap(S,T) in terms of B, C, Cost(T), Benefit(T), and Profit(T)</a:t>
            </a:r>
          </a:p>
        </p:txBody>
      </p:sp>
      <p:sp>
        <p:nvSpPr>
          <p:cNvPr id="21507" name="Oval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60500" y="2214563"/>
            <a:ext cx="227013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8" name="Oval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01675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0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31900" y="365760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0" name="Oval 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76371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1" name="Oval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306638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2" name="Oval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43213" y="3659188"/>
            <a:ext cx="227012" cy="2270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3" name="Oval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69863" y="3657600"/>
            <a:ext cx="227012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4" name="Oval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36700" y="5099050"/>
            <a:ext cx="227013" cy="22701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15" name="Line 1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857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6" name="Line 1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9239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460500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8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1998663" y="3775075"/>
            <a:ext cx="3032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Line 17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536825" y="3775075"/>
            <a:ext cx="30321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0" name="Line 18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347663" y="2430463"/>
            <a:ext cx="1152525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1" name="Line 19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1346200" y="2468563"/>
            <a:ext cx="230188" cy="1190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2" name="Line 2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652588" y="2430463"/>
            <a:ext cx="692150" cy="1228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846138" y="3889375"/>
            <a:ext cx="692150" cy="12287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4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1652588" y="3929063"/>
            <a:ext cx="192087" cy="11509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5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730375" y="3929063"/>
            <a:ext cx="1190625" cy="11890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6" name="Freeform 24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269875" y="2719388"/>
            <a:ext cx="2689225" cy="2054225"/>
          </a:xfrm>
          <a:custGeom>
            <a:avLst/>
            <a:gdLst>
              <a:gd name="T0" fmla="*/ 0 w 1694"/>
              <a:gd name="T1" fmla="*/ 133350 h 1294"/>
              <a:gd name="T2" fmla="*/ 461963 w 1694"/>
              <a:gd name="T3" fmla="*/ 19050 h 1294"/>
              <a:gd name="T4" fmla="*/ 1076325 w 1694"/>
              <a:gd name="T5" fmla="*/ 249238 h 1294"/>
              <a:gd name="T6" fmla="*/ 1614487 w 1694"/>
              <a:gd name="T7" fmla="*/ 517525 h 1294"/>
              <a:gd name="T8" fmla="*/ 1844675 w 1694"/>
              <a:gd name="T9" fmla="*/ 863600 h 1294"/>
              <a:gd name="T10" fmla="*/ 1882775 w 1694"/>
              <a:gd name="T11" fmla="*/ 1516062 h 1294"/>
              <a:gd name="T12" fmla="*/ 2689225 w 1694"/>
              <a:gd name="T13" fmla="*/ 2054225 h 129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94"/>
              <a:gd name="T22" fmla="*/ 0 h 1294"/>
              <a:gd name="T23" fmla="*/ 1694 w 1694"/>
              <a:gd name="T24" fmla="*/ 1294 h 129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94" h="1294">
                <a:moveTo>
                  <a:pt x="0" y="84"/>
                </a:moveTo>
                <a:cubicBezTo>
                  <a:pt x="89" y="42"/>
                  <a:pt x="178" y="0"/>
                  <a:pt x="291" y="12"/>
                </a:cubicBezTo>
                <a:cubicBezTo>
                  <a:pt x="404" y="24"/>
                  <a:pt x="557" y="105"/>
                  <a:pt x="678" y="157"/>
                </a:cubicBezTo>
                <a:cubicBezTo>
                  <a:pt x="799" y="209"/>
                  <a:pt x="936" y="262"/>
                  <a:pt x="1017" y="326"/>
                </a:cubicBezTo>
                <a:cubicBezTo>
                  <a:pt x="1098" y="390"/>
                  <a:pt x="1134" y="439"/>
                  <a:pt x="1162" y="544"/>
                </a:cubicBezTo>
                <a:cubicBezTo>
                  <a:pt x="1190" y="649"/>
                  <a:pt x="1097" y="830"/>
                  <a:pt x="1186" y="955"/>
                </a:cubicBezTo>
                <a:cubicBezTo>
                  <a:pt x="1275" y="1080"/>
                  <a:pt x="1484" y="1187"/>
                  <a:pt x="1694" y="1294"/>
                </a:cubicBezTo>
              </a:path>
            </a:pathLst>
          </a:cu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1527" name="Text Box 48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38200" y="5486400"/>
            <a:ext cx="7373938" cy="788988"/>
          </a:xfrm>
          <a:prstGeom prst="rect">
            <a:avLst/>
          </a:prstGeom>
          <a:solidFill>
            <a:srgbClr val="F5FC6A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Cap(S,T) = Cost(T) + Ben(S) = Cost(T) + Ben(S) + Ben(T) – Ben(T)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>
                <a:solidFill>
                  <a:srgbClr val="FF0000"/>
                </a:solidFill>
              </a:rPr>
              <a:t>                = B + Cost(T) – Ben(T) = B – Profit(T)</a:t>
            </a:r>
          </a:p>
        </p:txBody>
      </p:sp>
    </p:spTree>
    <p:extLst>
      <p:ext uri="{BB962C8B-B14F-4D97-AF65-F5344CB8AC3E}">
        <p14:creationId xmlns:p14="http://schemas.microsoft.com/office/powerpoint/2010/main" val="3112700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Max Flow / Min Cut</a:t>
            </a:r>
          </a:p>
        </p:txBody>
      </p:sp>
      <p:sp>
        <p:nvSpPr>
          <p:cNvPr id="5123" name="Oval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827338" y="2366963"/>
            <a:ext cx="379412" cy="379412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a</a:t>
            </a:r>
          </a:p>
        </p:txBody>
      </p:sp>
      <p:sp>
        <p:nvSpPr>
          <p:cNvPr id="5124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3488" y="3808413"/>
            <a:ext cx="379412" cy="379412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s</a:t>
            </a:r>
          </a:p>
        </p:txBody>
      </p:sp>
      <p:sp>
        <p:nvSpPr>
          <p:cNvPr id="5125" name="Oval 7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49580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 dirty="0"/>
              <a:t>d</a:t>
            </a:r>
          </a:p>
        </p:txBody>
      </p:sp>
      <p:sp>
        <p:nvSpPr>
          <p:cNvPr id="5126" name="Oval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01950" y="3808413"/>
            <a:ext cx="379413" cy="379412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b</a:t>
            </a:r>
          </a:p>
        </p:txBody>
      </p:sp>
      <p:sp>
        <p:nvSpPr>
          <p:cNvPr id="5127" name="Line 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612900" y="2670175"/>
            <a:ext cx="1214438" cy="11382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10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612900" y="4187825"/>
            <a:ext cx="1289050" cy="121443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469063" y="2670175"/>
            <a:ext cx="1290637" cy="121443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0" name="Line 1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206750" y="2519363"/>
            <a:ext cx="12890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6545263" y="4111625"/>
            <a:ext cx="1290637" cy="129063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Oval 14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01950" y="5326063"/>
            <a:ext cx="379413" cy="379412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c</a:t>
            </a:r>
          </a:p>
        </p:txBody>
      </p:sp>
      <p:sp>
        <p:nvSpPr>
          <p:cNvPr id="5133" name="Oval 1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49580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f</a:t>
            </a:r>
          </a:p>
        </p:txBody>
      </p:sp>
      <p:sp>
        <p:nvSpPr>
          <p:cNvPr id="5134" name="Oval 1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4958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e</a:t>
            </a:r>
          </a:p>
        </p:txBody>
      </p:sp>
      <p:sp>
        <p:nvSpPr>
          <p:cNvPr id="5135" name="Oval 17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089650" y="23669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g</a:t>
            </a:r>
          </a:p>
        </p:txBody>
      </p:sp>
      <p:sp>
        <p:nvSpPr>
          <p:cNvPr id="5136" name="Oval 1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08965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h</a:t>
            </a:r>
          </a:p>
        </p:txBody>
      </p:sp>
      <p:sp>
        <p:nvSpPr>
          <p:cNvPr id="5137" name="Oval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65850" y="532606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i</a:t>
            </a:r>
          </a:p>
        </p:txBody>
      </p:sp>
      <p:sp>
        <p:nvSpPr>
          <p:cNvPr id="5138" name="Oval 2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59700" y="3808413"/>
            <a:ext cx="379413" cy="379412"/>
          </a:xfrm>
          <a:prstGeom prst="ellipse">
            <a:avLst/>
          </a:prstGeom>
          <a:solidFill>
            <a:srgbClr val="66FF66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1800"/>
              <a:t>t</a:t>
            </a:r>
          </a:p>
        </p:txBody>
      </p:sp>
      <p:sp>
        <p:nvSpPr>
          <p:cNvPr id="5139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281363" y="4035425"/>
            <a:ext cx="1214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0" name="Line 22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281363" y="5478463"/>
            <a:ext cx="1214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1" name="Line 23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4875213" y="2519363"/>
            <a:ext cx="1214437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2" name="Line 24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4875213" y="4035425"/>
            <a:ext cx="1214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3" name="Line 25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4951413" y="5478463"/>
            <a:ext cx="1214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4" name="Line 26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687513" y="4035425"/>
            <a:ext cx="1214437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5" name="Line 27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6545263" y="4035425"/>
            <a:ext cx="1214437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6" name="Line 2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305435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7" name="Line 29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V="1">
            <a:off x="3054350" y="2746375"/>
            <a:ext cx="0" cy="1062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8" name="Line 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 flipV="1">
            <a:off x="464820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49" name="Line 31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V="1">
            <a:off x="4648200" y="4187825"/>
            <a:ext cx="0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0" name="Line 32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V="1">
            <a:off x="6318250" y="4187825"/>
            <a:ext cx="0" cy="106203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1" name="Line 33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6318250" y="2746375"/>
            <a:ext cx="0" cy="1062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2" name="Line 34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206750" y="4111625"/>
            <a:ext cx="12890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3" name="Line 35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206750" y="2670175"/>
            <a:ext cx="1365250" cy="1214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4" name="Line 36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H="1">
            <a:off x="4799013" y="2670175"/>
            <a:ext cx="1290637" cy="1138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5" name="Line 37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 flipH="1">
            <a:off x="4875213" y="4187825"/>
            <a:ext cx="1290637" cy="1138238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6" name="Line 3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 flipH="1" flipV="1">
            <a:off x="4875213" y="2670175"/>
            <a:ext cx="1366837" cy="2732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7" name="Line 39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 flipV="1">
            <a:off x="3130550" y="2670175"/>
            <a:ext cx="1441450" cy="26558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58" name="Text Box 4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153275" y="464343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15</a:t>
            </a:r>
            <a:r>
              <a:rPr lang="en-US" altLang="en-US" b="1"/>
              <a:t>/25</a:t>
            </a:r>
          </a:p>
        </p:txBody>
      </p:sp>
      <p:sp>
        <p:nvSpPr>
          <p:cNvPr id="5159" name="Text Box 4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674938" y="3125788"/>
            <a:ext cx="5318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5160" name="Text Box 4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586163" y="221456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1" name="Text Box 4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5217319" y="2182813"/>
            <a:ext cx="833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20</a:t>
            </a:r>
            <a:r>
              <a:rPr lang="en-US" altLang="en-US" b="1" dirty="0"/>
              <a:t>/30</a:t>
            </a:r>
          </a:p>
        </p:txBody>
      </p:sp>
      <p:sp>
        <p:nvSpPr>
          <p:cNvPr id="5162" name="Text Box 4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612900" y="2973388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3" name="Text Box 45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43125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25</a:t>
            </a:r>
            <a:r>
              <a:rPr lang="en-US" altLang="en-US" b="1"/>
              <a:t>/30</a:t>
            </a:r>
          </a:p>
        </p:txBody>
      </p:sp>
      <p:sp>
        <p:nvSpPr>
          <p:cNvPr id="5164" name="Text Box 4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460500" y="4643438"/>
            <a:ext cx="8350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20</a:t>
            </a:r>
            <a:r>
              <a:rPr lang="en-US" altLang="en-US" b="1" dirty="0"/>
              <a:t>/25</a:t>
            </a:r>
          </a:p>
        </p:txBody>
      </p:sp>
      <p:sp>
        <p:nvSpPr>
          <p:cNvPr id="5165" name="Text Box 4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205163" y="3352800"/>
            <a:ext cx="6842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5166" name="Text Box 50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3281363" y="37322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7" name="Text Box 51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98738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68" name="Text Box 53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66077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69" name="Text Box 55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799810" y="4762140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15</a:t>
            </a:r>
            <a:r>
              <a:rPr lang="en-US" altLang="en-US" b="1" dirty="0"/>
              <a:t>/20</a:t>
            </a:r>
          </a:p>
        </p:txBody>
      </p:sp>
      <p:sp>
        <p:nvSpPr>
          <p:cNvPr id="5170" name="Text Box 5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5330825" y="547846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10</a:t>
            </a:r>
            <a:r>
              <a:rPr lang="en-US" altLang="en-US" b="1"/>
              <a:t>/10</a:t>
            </a:r>
          </a:p>
        </p:txBody>
      </p:sp>
      <p:sp>
        <p:nvSpPr>
          <p:cNvPr id="5171" name="Text Box 59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875213" y="3960813"/>
            <a:ext cx="758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20</a:t>
            </a:r>
            <a:r>
              <a:rPr lang="en-US" altLang="en-US" b="1"/>
              <a:t>/20</a:t>
            </a:r>
          </a:p>
        </p:txBody>
      </p:sp>
      <p:sp>
        <p:nvSpPr>
          <p:cNvPr id="5172" name="Text Box 61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6242050" y="4491038"/>
            <a:ext cx="682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5</a:t>
            </a:r>
            <a:r>
              <a:rPr lang="en-US" altLang="en-US" b="1"/>
              <a:t>/5</a:t>
            </a:r>
          </a:p>
        </p:txBody>
      </p:sp>
      <p:sp>
        <p:nvSpPr>
          <p:cNvPr id="5173" name="Text Box 62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000875" y="2973388"/>
            <a:ext cx="872264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20</a:t>
            </a:r>
            <a:r>
              <a:rPr lang="en-US" altLang="en-US" b="1" dirty="0"/>
              <a:t>/30</a:t>
            </a:r>
          </a:p>
        </p:txBody>
      </p:sp>
      <p:sp>
        <p:nvSpPr>
          <p:cNvPr id="5174" name="Text Box 63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848475" y="3732213"/>
            <a:ext cx="8309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30</a:t>
            </a:r>
            <a:r>
              <a:rPr lang="en-US" altLang="en-US" b="1"/>
              <a:t>/30</a:t>
            </a:r>
          </a:p>
        </p:txBody>
      </p:sp>
      <p:sp>
        <p:nvSpPr>
          <p:cNvPr id="5175" name="Text Box 64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586163" y="2822575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6" name="Text Box 65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4192588" y="32019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7" name="Text Box 66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4572000" y="4340225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8" name="Text Box 67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103813" y="289718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79" name="Text Box 69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3433763" y="4643438"/>
            <a:ext cx="6080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80" name="Text Box 70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6242050" y="3201988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/5</a:t>
            </a:r>
          </a:p>
        </p:txBody>
      </p:sp>
      <p:sp>
        <p:nvSpPr>
          <p:cNvPr id="5181" name="Text Box 71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5407025" y="3581400"/>
            <a:ext cx="608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</a:rPr>
              <a:t>0</a:t>
            </a:r>
            <a:r>
              <a:rPr lang="en-US" altLang="en-US" b="1"/>
              <a:t>/20</a:t>
            </a:r>
          </a:p>
        </p:txBody>
      </p:sp>
      <p:sp>
        <p:nvSpPr>
          <p:cNvPr id="2" name="Freeform 1"/>
          <p:cNvSpPr/>
          <p:nvPr/>
        </p:nvSpPr>
        <p:spPr>
          <a:xfrm>
            <a:off x="2833370" y="2022764"/>
            <a:ext cx="1286659" cy="4296339"/>
          </a:xfrm>
          <a:custGeom>
            <a:avLst/>
            <a:gdLst>
              <a:gd name="connsiteX0" fmla="*/ 648739 w 1286659"/>
              <a:gd name="connsiteY0" fmla="*/ 0 h 4296339"/>
              <a:gd name="connsiteX1" fmla="*/ 741103 w 1286659"/>
              <a:gd name="connsiteY1" fmla="*/ 1136072 h 4296339"/>
              <a:gd name="connsiteX2" fmla="*/ 1249103 w 1286659"/>
              <a:gd name="connsiteY2" fmla="*/ 1745672 h 4296339"/>
              <a:gd name="connsiteX3" fmla="*/ 1129030 w 1286659"/>
              <a:gd name="connsiteY3" fmla="*/ 3048000 h 4296339"/>
              <a:gd name="connsiteX4" fmla="*/ 177685 w 1286659"/>
              <a:gd name="connsiteY4" fmla="*/ 4128654 h 4296339"/>
              <a:gd name="connsiteX5" fmla="*/ 2194 w 1286659"/>
              <a:gd name="connsiteY5" fmla="*/ 4276436 h 4296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86659" h="4296339">
                <a:moveTo>
                  <a:pt x="648739" y="0"/>
                </a:moveTo>
                <a:cubicBezTo>
                  <a:pt x="644890" y="422563"/>
                  <a:pt x="641042" y="845127"/>
                  <a:pt x="741103" y="1136072"/>
                </a:cubicBezTo>
                <a:cubicBezTo>
                  <a:pt x="841164" y="1427017"/>
                  <a:pt x="1184449" y="1427017"/>
                  <a:pt x="1249103" y="1745672"/>
                </a:cubicBezTo>
                <a:cubicBezTo>
                  <a:pt x="1313757" y="2064327"/>
                  <a:pt x="1307600" y="2650836"/>
                  <a:pt x="1129030" y="3048000"/>
                </a:cubicBezTo>
                <a:cubicBezTo>
                  <a:pt x="950460" y="3445164"/>
                  <a:pt x="365491" y="3923915"/>
                  <a:pt x="177685" y="4128654"/>
                </a:cubicBezTo>
                <a:cubicBezTo>
                  <a:pt x="-10121" y="4333393"/>
                  <a:pt x="-3964" y="4304914"/>
                  <a:pt x="2194" y="4276436"/>
                </a:cubicBezTo>
              </a:path>
            </a:pathLst>
          </a:custGeom>
          <a:noFill/>
          <a:ln w="571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94195" y="89620"/>
            <a:ext cx="990047" cy="338554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226325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Max Flow - Min Cut Theorem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There exists a cut S, T such that       			Flow(S,T</a:t>
            </a:r>
            <a:r>
              <a:rPr lang="en-US" altLang="en-US" dirty="0"/>
              <a:t>) </a:t>
            </a:r>
            <a:r>
              <a:rPr lang="en-US" altLang="en-US" dirty="0" smtClean="0"/>
              <a:t>= </a:t>
            </a:r>
            <a:r>
              <a:rPr lang="en-US" altLang="en-US" dirty="0"/>
              <a:t>Cap(S,T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dirty="0" smtClean="0"/>
              <a:t>Proof also shows that Ford Fulkerson algorithm finds a maximum flow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317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/>
              <a:t>Network flow performance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dirty="0" smtClean="0"/>
              <a:t>Ford-Fulkerson algorithm</a:t>
            </a:r>
          </a:p>
          <a:p>
            <a:pPr lvl="1" eaLnBrk="1" hangingPunct="1"/>
            <a:r>
              <a:rPr lang="en-US" altLang="en-US" dirty="0" smtClean="0"/>
              <a:t>O(</a:t>
            </a:r>
            <a:r>
              <a:rPr lang="en-US" altLang="en-US" dirty="0" err="1" smtClean="0"/>
              <a:t>mC</a:t>
            </a:r>
            <a:r>
              <a:rPr lang="en-US" altLang="en-US" dirty="0" smtClean="0"/>
              <a:t>)</a:t>
            </a:r>
          </a:p>
          <a:p>
            <a:pPr eaLnBrk="1" hangingPunct="1"/>
            <a:r>
              <a:rPr lang="en-US" altLang="en-US" dirty="0" smtClean="0"/>
              <a:t>Find the maximum capacity augmenting path</a:t>
            </a:r>
          </a:p>
          <a:p>
            <a:pPr lvl="1" eaLnBrk="1" hangingPunct="1"/>
            <a:r>
              <a:rPr lang="en-US" altLang="en-US" dirty="0" smtClean="0"/>
              <a:t>O(m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log(C)) time algorithm for network flow</a:t>
            </a:r>
          </a:p>
          <a:p>
            <a:pPr eaLnBrk="1" hangingPunct="1"/>
            <a:r>
              <a:rPr lang="en-US" altLang="en-US" dirty="0" smtClean="0"/>
              <a:t>Find the shortest augmenting path</a:t>
            </a:r>
          </a:p>
          <a:p>
            <a:pPr lvl="1" eaLnBrk="1" hangingPunct="1"/>
            <a:r>
              <a:rPr lang="en-US" altLang="en-US" dirty="0" smtClean="0"/>
              <a:t>O(m</a:t>
            </a:r>
            <a:r>
              <a:rPr lang="en-US" altLang="en-US" baseline="30000" dirty="0" smtClean="0"/>
              <a:t>2</a:t>
            </a:r>
            <a:r>
              <a:rPr lang="en-US" altLang="en-US" dirty="0" smtClean="0"/>
              <a:t>n) time algorithm for network flow</a:t>
            </a:r>
          </a:p>
          <a:p>
            <a:pPr eaLnBrk="1" hangingPunct="1"/>
            <a:r>
              <a:rPr lang="en-US" altLang="en-US" dirty="0" smtClean="0"/>
              <a:t>Find a blocking flow in the residual graph</a:t>
            </a:r>
          </a:p>
          <a:p>
            <a:pPr lvl="1" eaLnBrk="1" hangingPunct="1"/>
            <a:r>
              <a:rPr lang="en-US" altLang="en-US" dirty="0" smtClean="0"/>
              <a:t>O(</a:t>
            </a:r>
            <a:r>
              <a:rPr lang="en-US" altLang="en-US" dirty="0" err="1" smtClean="0"/>
              <a:t>mnlog</a:t>
            </a:r>
            <a:r>
              <a:rPr lang="en-US" altLang="en-US" dirty="0" smtClean="0"/>
              <a:t> n) time algorithm for network flow</a:t>
            </a:r>
          </a:p>
          <a:p>
            <a:pPr eaLnBrk="1" hangingPunct="1"/>
            <a:r>
              <a:rPr lang="en-US" altLang="en-US" dirty="0" err="1" smtClean="0"/>
              <a:t>Preflow</a:t>
            </a:r>
            <a:r>
              <a:rPr lang="en-US" altLang="en-US" dirty="0" smtClean="0"/>
              <a:t> Push Algorithm</a:t>
            </a:r>
          </a:p>
          <a:p>
            <a:pPr lvl="1" eaLnBrk="1" hangingPunct="1"/>
            <a:r>
              <a:rPr lang="en-US" altLang="en-US" dirty="0" smtClean="0"/>
              <a:t>O(</a:t>
            </a:r>
            <a:r>
              <a:rPr lang="en-US" altLang="en-US" dirty="0" err="1" smtClean="0"/>
              <a:t>mnlog</a:t>
            </a:r>
            <a:r>
              <a:rPr lang="en-US" altLang="en-US" dirty="0" smtClean="0"/>
              <a:t> n)</a:t>
            </a:r>
          </a:p>
        </p:txBody>
      </p:sp>
    </p:spTree>
    <p:extLst>
      <p:ext uri="{BB962C8B-B14F-4D97-AF65-F5344CB8AC3E}">
        <p14:creationId xmlns:p14="http://schemas.microsoft.com/office/powerpoint/2010/main" val="5678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Problem Reduction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Reduce Problem A to Problem B</a:t>
            </a:r>
          </a:p>
          <a:p>
            <a:pPr lvl="1" eaLnBrk="1" hangingPunct="1"/>
            <a:r>
              <a:rPr lang="en-US" altLang="en-US" sz="2400" smtClean="0"/>
              <a:t>Convert an instance of Problem A to an instance of Problem B</a:t>
            </a:r>
          </a:p>
          <a:p>
            <a:pPr lvl="1" eaLnBrk="1" hangingPunct="1"/>
            <a:r>
              <a:rPr lang="en-US" altLang="en-US" sz="2400" smtClean="0"/>
              <a:t>Use a solution of Problem B to get a solution to Problem A</a:t>
            </a:r>
          </a:p>
          <a:p>
            <a:pPr eaLnBrk="1" hangingPunct="1"/>
            <a:r>
              <a:rPr lang="en-US" altLang="en-US" sz="2800" smtClean="0"/>
              <a:t>Practical</a:t>
            </a:r>
          </a:p>
          <a:p>
            <a:pPr lvl="1" eaLnBrk="1" hangingPunct="1"/>
            <a:r>
              <a:rPr lang="en-US" altLang="en-US" sz="2400" smtClean="0"/>
              <a:t>Use a program for Problem B to solve Problem A</a:t>
            </a:r>
          </a:p>
          <a:p>
            <a:pPr eaLnBrk="1" hangingPunct="1"/>
            <a:r>
              <a:rPr lang="en-US" altLang="en-US" sz="2800" smtClean="0"/>
              <a:t>Theoretical</a:t>
            </a:r>
          </a:p>
          <a:p>
            <a:pPr lvl="1" eaLnBrk="1" hangingPunct="1"/>
            <a:r>
              <a:rPr lang="en-US" altLang="en-US" sz="2400" smtClean="0"/>
              <a:t>Show that Problem B is at least as hard as Problem A</a:t>
            </a:r>
          </a:p>
        </p:txBody>
      </p:sp>
    </p:spTree>
    <p:extLst>
      <p:ext uri="{BB962C8B-B14F-4D97-AF65-F5344CB8AC3E}">
        <p14:creationId xmlns:p14="http://schemas.microsoft.com/office/powerpoint/2010/main" val="4631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Problem Reduction </a:t>
            </a:r>
            <a:r>
              <a:rPr lang="en-US" altLang="en-US" dirty="0" smtClean="0"/>
              <a:t>Example</a:t>
            </a:r>
            <a:endParaRPr lang="en-US" alt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Reduce the problem of finding the Maximum of a set of integers to finding the Minimum of a set of integers</a:t>
            </a:r>
          </a:p>
        </p:txBody>
      </p:sp>
      <p:sp>
        <p:nvSpPr>
          <p:cNvPr id="8196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231900" y="3352800"/>
            <a:ext cx="6810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FF"/>
                </a:solidFill>
              </a:rPr>
              <a:t>Find the maximum of:   8,  -3,  2,  12, 1, -6</a:t>
            </a:r>
          </a:p>
        </p:txBody>
      </p:sp>
      <p:sp>
        <p:nvSpPr>
          <p:cNvPr id="8197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813175" y="6313488"/>
            <a:ext cx="4292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/>
              <a:t>Construct an equivalent minimization problem</a:t>
            </a:r>
          </a:p>
        </p:txBody>
      </p:sp>
    </p:spTree>
    <p:extLst>
      <p:ext uri="{BB962C8B-B14F-4D97-AF65-F5344CB8AC3E}">
        <p14:creationId xmlns:p14="http://schemas.microsoft.com/office/powerpoint/2010/main" val="271481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11312</TotalTime>
  <Words>1735</Words>
  <Application>Microsoft Office PowerPoint</Application>
  <PresentationFormat>On-screen Show (4:3)</PresentationFormat>
  <Paragraphs>465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1_Default Design</vt:lpstr>
      <vt:lpstr>CSE 417 Algorithms and Complexity</vt:lpstr>
      <vt:lpstr>Announcements</vt:lpstr>
      <vt:lpstr>Outline</vt:lpstr>
      <vt:lpstr>Cuts in a graph</vt:lpstr>
      <vt:lpstr>Max Flow / Min Cut</vt:lpstr>
      <vt:lpstr>Max Flow - Min Cut Theorem</vt:lpstr>
      <vt:lpstr>Network flow performance</vt:lpstr>
      <vt:lpstr>Problem Reduction</vt:lpstr>
      <vt:lpstr>Problem Reduction Example</vt:lpstr>
      <vt:lpstr>Reduce MST to MST+</vt:lpstr>
      <vt:lpstr>Undirected Network Flow</vt:lpstr>
      <vt:lpstr>Bipartite Matching</vt:lpstr>
      <vt:lpstr>Application</vt:lpstr>
      <vt:lpstr>Converting Matching to Network Flow</vt:lpstr>
      <vt:lpstr>Multi-source network flow</vt:lpstr>
      <vt:lpstr>Resource Allocation:  Assignment of reviewers</vt:lpstr>
      <vt:lpstr>Baseball elimination</vt:lpstr>
      <vt:lpstr>Baseball elimination</vt:lpstr>
      <vt:lpstr>Assume Fruit Flies win remaining games</vt:lpstr>
      <vt:lpstr>Remaining games</vt:lpstr>
      <vt:lpstr>Minimum Cut Applications</vt:lpstr>
      <vt:lpstr>Image Segmentation</vt:lpstr>
      <vt:lpstr>PowerPoint Presentation</vt:lpstr>
      <vt:lpstr>Image analysis</vt:lpstr>
      <vt:lpstr>Pixel graph to flow graph</vt:lpstr>
      <vt:lpstr>Mincut Construction</vt:lpstr>
      <vt:lpstr>Open Pit Mining (Task selection)</vt:lpstr>
      <vt:lpstr>Application of Min-cut</vt:lpstr>
      <vt:lpstr>Open Pit Mining</vt:lpstr>
      <vt:lpstr>Mine Graph </vt:lpstr>
      <vt:lpstr>Determine an optimal mine </vt:lpstr>
      <vt:lpstr>Generalization</vt:lpstr>
      <vt:lpstr>Min cut algorithm for profit maximization</vt:lpstr>
      <vt:lpstr>Precedence graph construction</vt:lpstr>
      <vt:lpstr>Find a finite value cut with at least two vertices on each side of the cut</vt:lpstr>
      <vt:lpstr>The sink side of a finite cut is a feasible set</vt:lpstr>
      <vt:lpstr>Setting the costs</vt:lpstr>
      <vt:lpstr>Minimum cut gives optimal solution Why?</vt:lpstr>
      <vt:lpstr>Computing the Profit</vt:lpstr>
      <vt:lpstr>Express Cap(S,T) in terms of B, C, Cost(T), Benefit(T), and Profit(T)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</dc:creator>
  <cp:lastModifiedBy>Richard Anderson</cp:lastModifiedBy>
  <cp:revision>115</cp:revision>
  <dcterms:created xsi:type="dcterms:W3CDTF">1601-01-01T00:00:00Z</dcterms:created>
  <dcterms:modified xsi:type="dcterms:W3CDTF">2020-12-02T19:56:48Z</dcterms:modified>
</cp:coreProperties>
</file>