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3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5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6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0" r:id="rId3"/>
    <p:sldId id="383" r:id="rId4"/>
    <p:sldId id="332" r:id="rId5"/>
    <p:sldId id="384" r:id="rId6"/>
    <p:sldId id="385" r:id="rId7"/>
    <p:sldId id="365" r:id="rId8"/>
    <p:sldId id="366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06" d="100"/>
          <a:sy n="106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37CF7504-A8A6-4AA1-A57F-4F7254D294E6}"/>
    <pc:docChg chg="modSld">
      <pc:chgData name="Richard Anderson" userId="4654cc452026b74c" providerId="LiveId" clId="{37CF7504-A8A6-4AA1-A57F-4F7254D294E6}" dt="2020-03-01T06:03:22.570" v="23" actId="20577"/>
      <pc:docMkLst>
        <pc:docMk/>
      </pc:docMkLst>
      <pc:sldChg chg="modSp mod">
        <pc:chgData name="Richard Anderson" userId="4654cc452026b74c" providerId="LiveId" clId="{37CF7504-A8A6-4AA1-A57F-4F7254D294E6}" dt="2020-03-01T06:03:22.570" v="23" actId="20577"/>
        <pc:sldMkLst>
          <pc:docMk/>
          <pc:sldMk cId="0" sldId="256"/>
        </pc:sldMkLst>
        <pc:spChg chg="mod">
          <ac:chgData name="Richard Anderson" userId="4654cc452026b74c" providerId="LiveId" clId="{37CF7504-A8A6-4AA1-A57F-4F7254D294E6}" dt="2020-03-01T06:03:22.570" v="23" actId="20577"/>
          <ac:spMkLst>
            <pc:docMk/>
            <pc:sldMk cId="0" sldId="256"/>
            <ac:spMk id="2050" creationId="{00000000-0000-0000-0000-000000000000}"/>
          </ac:spMkLst>
        </pc:spChg>
      </pc:sldChg>
    </pc:docChg>
  </pc:docChgLst>
  <pc:docChgLst>
    <pc:chgData name="Richard Anderson" userId="4654cc452026b74c" providerId="LiveId" clId="{FB44EC17-F813-4512-AAC5-09C3098186B3}"/>
    <pc:docChg chg="delSld modSld">
      <pc:chgData name="Richard Anderson" userId="4654cc452026b74c" providerId="LiveId" clId="{FB44EC17-F813-4512-AAC5-09C3098186B3}" dt="2019-11-17T18:37:32.654" v="2" actId="2696"/>
      <pc:docMkLst>
        <pc:docMk/>
      </pc:docMkLst>
      <pc:sldChg chg="modSp">
        <pc:chgData name="Richard Anderson" userId="4654cc452026b74c" providerId="LiveId" clId="{FB44EC17-F813-4512-AAC5-09C3098186B3}" dt="2019-11-17T18:28:21.084" v="1" actId="20577"/>
        <pc:sldMkLst>
          <pc:docMk/>
          <pc:sldMk cId="0" sldId="256"/>
        </pc:sldMkLst>
        <pc:spChg chg="mod">
          <ac:chgData name="Richard Anderson" userId="4654cc452026b74c" providerId="LiveId" clId="{FB44EC17-F813-4512-AAC5-09C3098186B3}" dt="2019-11-17T18:28:21.084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del">
        <pc:chgData name="Richard Anderson" userId="4654cc452026b74c" providerId="LiveId" clId="{FB44EC17-F813-4512-AAC5-09C3098186B3}" dt="2019-11-17T18:37:32.654" v="2" actId="2696"/>
        <pc:sldMkLst>
          <pc:docMk/>
          <pc:sldMk cId="0" sldId="386"/>
        </pc:sldMkLst>
      </pc:sldChg>
    </pc:docChg>
  </pc:docChgLst>
  <pc:docChgLst>
    <pc:chgData name="Richard Anderson" userId="4654cc452026b74c" providerId="LiveId" clId="{81FA6655-0106-4EFB-AC34-5E6FC534C5D4}"/>
    <pc:docChg chg="modSld">
      <pc:chgData name="Richard Anderson" userId="4654cc452026b74c" providerId="LiveId" clId="{81FA6655-0106-4EFB-AC34-5E6FC534C5D4}" dt="2020-11-24T15:22:59.772" v="1" actId="20577"/>
      <pc:docMkLst>
        <pc:docMk/>
      </pc:docMkLst>
      <pc:sldChg chg="modSp mod">
        <pc:chgData name="Richard Anderson" userId="4654cc452026b74c" providerId="LiveId" clId="{81FA6655-0106-4EFB-AC34-5E6FC534C5D4}" dt="2020-11-24T15:22:59.772" v="1" actId="20577"/>
        <pc:sldMkLst>
          <pc:docMk/>
          <pc:sldMk cId="0" sldId="256"/>
        </pc:sldMkLst>
        <pc:spChg chg="mod">
          <ac:chgData name="Richard Anderson" userId="4654cc452026b74c" providerId="LiveId" clId="{81FA6655-0106-4EFB-AC34-5E6FC534C5D4}" dt="2020-11-24T15:22:59.772" v="1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3158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22B719-BD94-4AAA-BB19-0878F244D98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681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619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6837A9-F82B-405E-8E51-E15EBB30EBDD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267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4D3E3-5DED-4B22-BB10-BBD26CFB3F3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589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EDDB7-9559-4D71-92FF-92B65EF6C39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653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211AF-D646-453E-9409-5435AD67239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34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D3C0CD-2D9C-4300-91C1-B7B57A63A6D1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05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5583D-4959-4528-9BE1-A344178A760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3129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94000-9D78-4B69-8A67-7B7CD859C2B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8389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872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9499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600D2-915E-4201-A93F-285F4CB4543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94000-9D78-4B69-8A67-7B7CD859C2B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8389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notesSlide" Target="../notesSlides/notesSlide11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8" Type="http://schemas.openxmlformats.org/officeDocument/2006/relationships/tags" Target="../tags/tag188.xml"/><Relationship Id="rId3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tags" Target="../tags/tag272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notesSlide" Target="../notesSlides/notesSlide13.xml"/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8" Type="http://schemas.openxmlformats.org/officeDocument/2006/relationships/tags" Target="../tags/tag280.xml"/><Relationship Id="rId51" Type="http://schemas.openxmlformats.org/officeDocument/2006/relationships/notesSlide" Target="../notesSlides/notesSlide14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1" Type="http://schemas.openxmlformats.org/officeDocument/2006/relationships/tags" Target="../tags/tag273.xml"/><Relationship Id="rId6" Type="http://schemas.openxmlformats.org/officeDocument/2006/relationships/tags" Target="../tags/tag27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tags" Target="../tags/tag347.xml"/><Relationship Id="rId21" Type="http://schemas.openxmlformats.org/officeDocument/2006/relationships/tags" Target="../tags/tag342.xml"/><Relationship Id="rId34" Type="http://schemas.openxmlformats.org/officeDocument/2006/relationships/tags" Target="../tags/tag355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tags" Target="../tags/tag346.xml"/><Relationship Id="rId33" Type="http://schemas.openxmlformats.org/officeDocument/2006/relationships/tags" Target="../tags/tag354.xml"/><Relationship Id="rId38" Type="http://schemas.openxmlformats.org/officeDocument/2006/relationships/notesSlide" Target="../notesSlides/notesSlide15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29" Type="http://schemas.openxmlformats.org/officeDocument/2006/relationships/tags" Target="../tags/tag350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tags" Target="../tags/tag345.xml"/><Relationship Id="rId32" Type="http://schemas.openxmlformats.org/officeDocument/2006/relationships/tags" Target="../tags/tag353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tags" Target="../tags/tag344.xml"/><Relationship Id="rId28" Type="http://schemas.openxmlformats.org/officeDocument/2006/relationships/tags" Target="../tags/tag349.xml"/><Relationship Id="rId36" Type="http://schemas.openxmlformats.org/officeDocument/2006/relationships/tags" Target="../tags/tag357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31" Type="http://schemas.openxmlformats.org/officeDocument/2006/relationships/tags" Target="../tags/tag352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tags" Target="../tags/tag343.xml"/><Relationship Id="rId27" Type="http://schemas.openxmlformats.org/officeDocument/2006/relationships/tags" Target="../tags/tag348.xml"/><Relationship Id="rId30" Type="http://schemas.openxmlformats.org/officeDocument/2006/relationships/tags" Target="../tags/tag351.xml"/><Relationship Id="rId35" Type="http://schemas.openxmlformats.org/officeDocument/2006/relationships/tags" Target="../tags/tag356.xml"/><Relationship Id="rId8" Type="http://schemas.openxmlformats.org/officeDocument/2006/relationships/tags" Target="../tags/tag329.xml"/><Relationship Id="rId3" Type="http://schemas.openxmlformats.org/officeDocument/2006/relationships/tags" Target="../tags/tag3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jpeg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68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tags" Target="../tags/tag71.xml"/><Relationship Id="rId47" Type="http://schemas.openxmlformats.org/officeDocument/2006/relationships/tags" Target="../tags/tag76.xml"/><Relationship Id="rId50" Type="http://schemas.openxmlformats.org/officeDocument/2006/relationships/tags" Target="../tags/tag79.xml"/><Relationship Id="rId55" Type="http://schemas.openxmlformats.org/officeDocument/2006/relationships/tags" Target="../tags/tag84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9" Type="http://schemas.openxmlformats.org/officeDocument/2006/relationships/tags" Target="../tags/tag58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40" Type="http://schemas.openxmlformats.org/officeDocument/2006/relationships/tags" Target="../tags/tag69.xml"/><Relationship Id="rId45" Type="http://schemas.openxmlformats.org/officeDocument/2006/relationships/tags" Target="../tags/tag74.xml"/><Relationship Id="rId53" Type="http://schemas.openxmlformats.org/officeDocument/2006/relationships/tags" Target="../tags/tag82.xml"/><Relationship Id="rId58" Type="http://schemas.openxmlformats.org/officeDocument/2006/relationships/tags" Target="../tags/tag87.xml"/><Relationship Id="rId5" Type="http://schemas.openxmlformats.org/officeDocument/2006/relationships/tags" Target="../tags/tag34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4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tags" Target="../tags/tag72.xml"/><Relationship Id="rId48" Type="http://schemas.openxmlformats.org/officeDocument/2006/relationships/tags" Target="../tags/tag77.xml"/><Relationship Id="rId56" Type="http://schemas.openxmlformats.org/officeDocument/2006/relationships/tags" Target="../tags/tag85.xml"/><Relationship Id="rId8" Type="http://schemas.openxmlformats.org/officeDocument/2006/relationships/tags" Target="../tags/tag37.xml"/><Relationship Id="rId51" Type="http://schemas.openxmlformats.org/officeDocument/2006/relationships/tags" Target="../tags/tag80.xml"/><Relationship Id="rId3" Type="http://schemas.openxmlformats.org/officeDocument/2006/relationships/tags" Target="../tags/tag32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46" Type="http://schemas.openxmlformats.org/officeDocument/2006/relationships/tags" Target="../tags/tag75.xml"/><Relationship Id="rId59" Type="http://schemas.openxmlformats.org/officeDocument/2006/relationships/tags" Target="../tags/tag88.xml"/><Relationship Id="rId20" Type="http://schemas.openxmlformats.org/officeDocument/2006/relationships/tags" Target="../tags/tag49.xml"/><Relationship Id="rId41" Type="http://schemas.openxmlformats.org/officeDocument/2006/relationships/tags" Target="../tags/tag70.xml"/><Relationship Id="rId54" Type="http://schemas.openxmlformats.org/officeDocument/2006/relationships/tags" Target="../tags/tag83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49" Type="http://schemas.openxmlformats.org/officeDocument/2006/relationships/tags" Target="../tags/tag78.xml"/><Relationship Id="rId57" Type="http://schemas.openxmlformats.org/officeDocument/2006/relationships/tags" Target="../tags/tag86.xml"/><Relationship Id="rId10" Type="http://schemas.openxmlformats.org/officeDocument/2006/relationships/tags" Target="../tags/tag39.xml"/><Relationship Id="rId31" Type="http://schemas.openxmlformats.org/officeDocument/2006/relationships/tags" Target="../tags/tag60.xml"/><Relationship Id="rId44" Type="http://schemas.openxmlformats.org/officeDocument/2006/relationships/tags" Target="../tags/tag73.xml"/><Relationship Id="rId52" Type="http://schemas.openxmlformats.org/officeDocument/2006/relationships/tags" Target="../tags/tag81.xml"/><Relationship Id="rId60" Type="http://schemas.openxmlformats.org/officeDocument/2006/relationships/tags" Target="../tags/tag8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tags" Target="../tags/tag136.xml"/><Relationship Id="rId50" Type="http://schemas.openxmlformats.org/officeDocument/2006/relationships/tags" Target="../tags/tag139.xml"/><Relationship Id="rId55" Type="http://schemas.openxmlformats.org/officeDocument/2006/relationships/tags" Target="../tags/tag144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9" Type="http://schemas.openxmlformats.org/officeDocument/2006/relationships/tags" Target="../tags/tag118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tags" Target="../tags/tag134.xml"/><Relationship Id="rId53" Type="http://schemas.openxmlformats.org/officeDocument/2006/relationships/tags" Target="../tags/tag142.xml"/><Relationship Id="rId58" Type="http://schemas.openxmlformats.org/officeDocument/2006/relationships/tags" Target="../tags/tag147.xml"/><Relationship Id="rId5" Type="http://schemas.openxmlformats.org/officeDocument/2006/relationships/tags" Target="../tags/tag94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tags" Target="../tags/tag137.xml"/><Relationship Id="rId56" Type="http://schemas.openxmlformats.org/officeDocument/2006/relationships/tags" Target="../tags/tag145.xml"/><Relationship Id="rId8" Type="http://schemas.openxmlformats.org/officeDocument/2006/relationships/tags" Target="../tags/tag97.xml"/><Relationship Id="rId51" Type="http://schemas.openxmlformats.org/officeDocument/2006/relationships/tags" Target="../tags/tag140.xml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tags" Target="../tags/tag135.xml"/><Relationship Id="rId59" Type="http://schemas.openxmlformats.org/officeDocument/2006/relationships/tags" Target="../tags/tag148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54" Type="http://schemas.openxmlformats.org/officeDocument/2006/relationships/tags" Target="../tags/tag143.xml"/><Relationship Id="rId62" Type="http://schemas.openxmlformats.org/officeDocument/2006/relationships/notesSlide" Target="../notesSlides/notesSlide8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tags" Target="../tags/tag138.xml"/><Relationship Id="rId57" Type="http://schemas.openxmlformats.org/officeDocument/2006/relationships/tags" Target="../tags/tag146.xml"/><Relationship Id="rId10" Type="http://schemas.openxmlformats.org/officeDocument/2006/relationships/tags" Target="../tags/tag99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52" Type="http://schemas.openxmlformats.org/officeDocument/2006/relationships/tags" Target="../tags/tag141.xml"/><Relationship Id="rId60" Type="http://schemas.openxmlformats.org/officeDocument/2006/relationships/tags" Target="../tags/tag14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24</a:t>
            </a:r>
          </a:p>
          <a:p>
            <a:pPr eaLnBrk="1" hangingPunct="1"/>
            <a:r>
              <a:rPr lang="en-US" altLang="en-US" dirty="0"/>
              <a:t>Network Flow,  Part 1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950" y="177800"/>
            <a:ext cx="36671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Example</a:t>
            </a:r>
          </a:p>
        </p:txBody>
      </p:sp>
      <p:sp>
        <p:nvSpPr>
          <p:cNvPr id="6147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614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1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81088" y="259397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615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616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4888" y="411162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7" name="Oval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0933" y="2214680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8" name="Oval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7895" y="3352917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" name="Oval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84783" y="3352917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933" y="4567355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1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951108" y="2517892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951108" y="365613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317945" y="2594092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470345" y="2517892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470345" y="3656130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79708" y="2594092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370" y="4187942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28" name="Text Box 1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7945" y="3276717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370" y="2594092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03508" y="4111742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68420" y="1683415"/>
            <a:ext cx="0" cy="3870645"/>
          </a:xfrm>
          <a:prstGeom prst="line">
            <a:avLst/>
          </a:prstGeom>
          <a:ln w="57150"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9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4525963"/>
          </a:xfrm>
        </p:spPr>
        <p:txBody>
          <a:bodyPr/>
          <a:lstStyle/>
          <a:p>
            <a:pPr eaLnBrk="1" hangingPunct="1"/>
            <a:r>
              <a:rPr lang="en-US" altLang="en-US"/>
              <a:t>Flow graph showing the remaining capacity</a:t>
            </a:r>
          </a:p>
          <a:p>
            <a:pPr eaLnBrk="1" hangingPunct="1"/>
            <a:r>
              <a:rPr lang="en-US" altLang="en-US"/>
              <a:t>Flow graph G,  Residual Graph G</a:t>
            </a:r>
            <a:r>
              <a:rPr lang="en-US" altLang="en-US" baseline="-25000"/>
              <a:t>R</a:t>
            </a:r>
          </a:p>
          <a:p>
            <a:pPr lvl="1" eaLnBrk="1" hangingPunct="1"/>
            <a:r>
              <a:rPr lang="en-US" altLang="en-US"/>
              <a:t>G: edge e from u to v with capacity c and flow f</a:t>
            </a:r>
          </a:p>
          <a:p>
            <a:pPr lvl="1" eaLnBrk="1" hangingPunct="1"/>
            <a:r>
              <a:rPr lang="en-US" altLang="en-US"/>
              <a:t>G</a:t>
            </a:r>
            <a:r>
              <a:rPr lang="en-US" altLang="en-US" baseline="-25000"/>
              <a:t>R</a:t>
            </a:r>
            <a:r>
              <a:rPr lang="en-US" altLang="en-US"/>
              <a:t>: edge e’ from u to v with capacity c – f</a:t>
            </a:r>
          </a:p>
          <a:p>
            <a:pPr lvl="1" eaLnBrk="1" hangingPunct="1"/>
            <a:r>
              <a:rPr lang="en-US" altLang="en-US"/>
              <a:t>G</a:t>
            </a:r>
            <a:r>
              <a:rPr lang="en-US" altLang="en-US" baseline="-25000"/>
              <a:t>R</a:t>
            </a:r>
            <a:r>
              <a:rPr lang="en-US" altLang="en-US"/>
              <a:t>: edge e’’ from v to u with capacity f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5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Flow assignment and the residual graph</a:t>
            </a:r>
          </a:p>
        </p:txBody>
      </p:sp>
      <p:sp>
        <p:nvSpPr>
          <p:cNvPr id="717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71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1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17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717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1675" y="25939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875" y="41116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718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97663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718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4625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18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91513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18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976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483225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57838" y="38846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000875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77075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34038" y="2670175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719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24675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719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31100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719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7838" y="41878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719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10238" y="373221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635625" y="267017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48475" y="267017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151688" y="3732213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7300" y="418782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720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92863" y="33528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720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89650" y="29733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720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38084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294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Augmenting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Vertices v</a:t>
            </a:r>
            <a:r>
              <a:rPr lang="en-US" altLang="en-US" baseline="-25000"/>
              <a:t>1</a:t>
            </a:r>
            <a:r>
              <a:rPr lang="en-US" altLang="en-US"/>
              <a:t>,v</a:t>
            </a:r>
            <a:r>
              <a:rPr lang="en-US" altLang="en-US" baseline="-25000"/>
              <a:t>2</a:t>
            </a:r>
            <a:r>
              <a:rPr lang="en-US" altLang="en-US"/>
              <a:t>,…,v</a:t>
            </a:r>
            <a:r>
              <a:rPr lang="en-US" altLang="en-US" baseline="-25000"/>
              <a:t>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v</a:t>
            </a:r>
            <a:r>
              <a:rPr lang="en-US" altLang="en-US" baseline="-25000"/>
              <a:t>1</a:t>
            </a:r>
            <a:r>
              <a:rPr lang="en-US" altLang="en-US"/>
              <a:t> = s,  v</a:t>
            </a:r>
            <a:r>
              <a:rPr lang="en-US" altLang="en-US" baseline="-25000"/>
              <a:t>k</a:t>
            </a:r>
            <a:r>
              <a:rPr lang="en-US" altLang="en-US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Possible to add b units of flow between v</a:t>
            </a:r>
            <a:r>
              <a:rPr lang="en-US" altLang="en-US" baseline="-25000"/>
              <a:t>j</a:t>
            </a:r>
            <a:r>
              <a:rPr lang="en-US" altLang="en-US"/>
              <a:t> and v</a:t>
            </a:r>
            <a:r>
              <a:rPr lang="en-US" altLang="en-US" baseline="-25000"/>
              <a:t>j+1</a:t>
            </a:r>
            <a:r>
              <a:rPr lang="en-US" altLang="en-US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3175" y="39608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0138" y="50990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7025" y="50990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3175" y="63134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673350" y="42640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673350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3402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92588" y="4264025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92588" y="5402263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22538" y="43402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10/20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6613" y="59340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15/20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40188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10/30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6613" y="43402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0/10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8738" y="585787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5031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 the residual graph</a:t>
            </a:r>
          </a:p>
        </p:txBody>
      </p:sp>
      <p:sp>
        <p:nvSpPr>
          <p:cNvPr id="16387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263" y="236537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7513" y="16827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38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625475" y="1909763"/>
            <a:ext cx="1062038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60775" y="1985963"/>
            <a:ext cx="1138238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Oval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1242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16392" name="Oval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1363" y="16827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16393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81363" y="31242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16394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2813" y="244157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6395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6925" y="1835150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66925" y="33512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5475" y="2668588"/>
            <a:ext cx="10620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660775" y="2668588"/>
            <a:ext cx="1062038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839913" y="20621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509963" y="20621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90725" y="1985963"/>
            <a:ext cx="1290638" cy="1138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1530350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3/5</a:t>
            </a:r>
          </a:p>
        </p:txBody>
      </p:sp>
      <p:sp>
        <p:nvSpPr>
          <p:cNvPr id="16403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2488" y="19097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2/4</a:t>
            </a:r>
          </a:p>
        </p:txBody>
      </p:sp>
      <p:sp>
        <p:nvSpPr>
          <p:cNvPr id="16404" name="Text Box 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7875" y="28971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3/3</a:t>
            </a:r>
          </a:p>
        </p:txBody>
      </p:sp>
      <p:sp>
        <p:nvSpPr>
          <p:cNvPr id="16405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60500" y="2289175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1/5</a:t>
            </a:r>
          </a:p>
        </p:txBody>
      </p:sp>
      <p:sp>
        <p:nvSpPr>
          <p:cNvPr id="16406" name="Text Box 5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19325" y="2289175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1/5</a:t>
            </a:r>
          </a:p>
        </p:txBody>
      </p:sp>
      <p:sp>
        <p:nvSpPr>
          <p:cNvPr id="16407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95525" y="335121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1/1</a:t>
            </a:r>
          </a:p>
        </p:txBody>
      </p:sp>
      <p:sp>
        <p:nvSpPr>
          <p:cNvPr id="16408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84575" y="2441575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1/1</a:t>
            </a:r>
          </a:p>
        </p:txBody>
      </p:sp>
      <p:sp>
        <p:nvSpPr>
          <p:cNvPr id="16409" name="Text Box 6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92588" y="190976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3/3</a:t>
            </a:r>
          </a:p>
        </p:txBody>
      </p:sp>
      <p:sp>
        <p:nvSpPr>
          <p:cNvPr id="16410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40188" y="3048000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2/5</a:t>
            </a:r>
          </a:p>
        </p:txBody>
      </p:sp>
      <p:sp>
        <p:nvSpPr>
          <p:cNvPr id="16411" name="Oval 6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7650" y="52498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6412" name="Oval 6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2900" y="45672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413" name="Line 6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50863" y="4794250"/>
            <a:ext cx="1062037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6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86163" y="4870450"/>
            <a:ext cx="1138237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Oval 6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2900" y="60086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16416" name="Oval 6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6750" y="45672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16417" name="Oval 7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6750" y="60086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16418" name="Oval 7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482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6419" name="Line 7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992313" y="4719638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7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92313" y="6235700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7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50863" y="5553075"/>
            <a:ext cx="1062037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7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586163" y="5553075"/>
            <a:ext cx="1062037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7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765300" y="494665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7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435350" y="494665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7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16113" y="4870450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Text Box 8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89013" y="4019550"/>
            <a:ext cx="160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Residual graph: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two augmenting paths</a:t>
            </a:r>
          </a:p>
        </p:txBody>
      </p:sp>
      <p:sp>
        <p:nvSpPr>
          <p:cNvPr id="1331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21383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1383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60500" y="3808413"/>
            <a:ext cx="227013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3326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72275" y="3808413"/>
            <a:ext cx="227013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332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687513" y="2290763"/>
            <a:ext cx="1670050" cy="151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763713" y="3125788"/>
            <a:ext cx="15176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763713" y="3960813"/>
            <a:ext cx="151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763713" y="4035425"/>
            <a:ext cx="1517650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87513" y="4111625"/>
            <a:ext cx="1593850" cy="136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254625" y="3884613"/>
            <a:ext cx="151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178425" y="3960813"/>
            <a:ext cx="1517650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103813" y="4035425"/>
            <a:ext cx="1668462" cy="144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78425" y="3125788"/>
            <a:ext cx="159385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78425" y="2290763"/>
            <a:ext cx="159385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660775" y="22145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660775" y="4035425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736975" y="229076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40188" y="19113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2/5</a:t>
            </a:r>
          </a:p>
        </p:txBody>
      </p:sp>
      <p:sp>
        <p:nvSpPr>
          <p:cNvPr id="13346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3175" y="24431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0/1</a:t>
            </a:r>
          </a:p>
        </p:txBody>
      </p:sp>
      <p:sp>
        <p:nvSpPr>
          <p:cNvPr id="13347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3/4</a:t>
            </a:r>
          </a:p>
        </p:txBody>
      </p:sp>
      <p:sp>
        <p:nvSpPr>
          <p:cNvPr id="13348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19325" y="26701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2/4</a:t>
            </a:r>
          </a:p>
        </p:txBody>
      </p:sp>
      <p:sp>
        <p:nvSpPr>
          <p:cNvPr id="13350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51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2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46338" y="45672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3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54625" y="22145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54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54625" y="28971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3/4</a:t>
            </a:r>
          </a:p>
        </p:txBody>
      </p:sp>
      <p:sp>
        <p:nvSpPr>
          <p:cNvPr id="13355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56" name="Text Box 4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178425" y="35814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7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60775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58" name="Text Box 4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7842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9" name="Text Box 5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78425" y="4795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61" name="Text Box 5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62" name="Text Box 5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Lemma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360613"/>
          </a:xfrm>
        </p:spPr>
        <p:txBody>
          <a:bodyPr/>
          <a:lstStyle/>
          <a:p>
            <a:pPr eaLnBrk="1" hangingPunct="1"/>
            <a:r>
              <a:rPr lang="en-US" altLang="en-US" sz="2800"/>
              <a:t>Let P = v</a:t>
            </a:r>
            <a:r>
              <a:rPr lang="en-US" altLang="en-US" sz="2800" baseline="-25000"/>
              <a:t>1</a:t>
            </a:r>
            <a:r>
              <a:rPr lang="en-US" altLang="en-US" sz="2800"/>
              <a:t>, v</a:t>
            </a:r>
            <a:r>
              <a:rPr lang="en-US" altLang="en-US" sz="2800" baseline="-25000"/>
              <a:t>2</a:t>
            </a:r>
            <a:r>
              <a:rPr lang="en-US" altLang="en-US" sz="2800"/>
              <a:t>, …, v</a:t>
            </a:r>
            <a:r>
              <a:rPr lang="en-US" altLang="en-US" sz="2800" baseline="-25000"/>
              <a:t>k</a:t>
            </a:r>
            <a:r>
              <a:rPr lang="en-US" altLang="en-US" sz="2800"/>
              <a:t> be a path from s to t with minimum capacity b in the residual graph.  </a:t>
            </a:r>
          </a:p>
          <a:p>
            <a:pPr eaLnBrk="1" hangingPunct="1"/>
            <a:r>
              <a:rPr lang="en-US" altLang="en-US" sz="2800"/>
              <a:t>b units of flow can be added along the path P in the flow graph.</a:t>
            </a:r>
          </a:p>
        </p:txBody>
      </p:sp>
      <p:sp>
        <p:nvSpPr>
          <p:cNvPr id="1741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9913" y="39608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741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50990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741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3763" y="50990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741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9913" y="631348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741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00088" y="42640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0088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66925" y="43402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19325" y="426402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19325" y="540226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275" y="43402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15/20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73350" y="59340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20/20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6925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15/30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3402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0/10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475" y="585787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5/10</a:t>
            </a:r>
          </a:p>
        </p:txBody>
      </p:sp>
      <p:sp>
        <p:nvSpPr>
          <p:cNvPr id="1742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30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742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0013" y="49466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742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16900" y="49466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7429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23050" y="61610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743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08613" y="40354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83225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926263" y="41878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02463" y="4111625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59425" y="4187825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50063" y="48704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56488" y="41878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83225" y="57054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1743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635625" y="524986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561013" y="418782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73863" y="418782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077075" y="5249863"/>
            <a:ext cx="1214438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32688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18250" y="487045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5038" y="44910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15038" y="532606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3439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 b units of flow along the path P</a:t>
            </a:r>
          </a:p>
          <a:p>
            <a:pPr eaLnBrk="1" hangingPunct="1"/>
            <a:r>
              <a:rPr lang="en-US" altLang="en-US"/>
              <a:t>What do we need to verify to show we have a valid flow after we do this?</a:t>
            </a:r>
          </a:p>
          <a:p>
            <a:pPr lvl="1" eaLnBrk="1" hangingPunct="1"/>
            <a:r>
              <a:rPr lang="en-US" altLang="en-US"/>
              <a:t>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 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4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Construct residual graph G</a:t>
            </a:r>
            <a:r>
              <a:rPr lang="en-US" altLang="en-US" sz="2400" baseline="-2500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Find an s-t path P in G</a:t>
            </a:r>
            <a:r>
              <a:rPr lang="en-US" altLang="en-US" sz="2400" baseline="-25000"/>
              <a:t>R</a:t>
            </a:r>
            <a:r>
              <a:rPr lang="en-US" altLang="en-US" sz="240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	Add b units along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8 available</a:t>
            </a:r>
          </a:p>
          <a:p>
            <a:pPr lvl="1"/>
            <a:r>
              <a:rPr lang="en-US" dirty="0" smtClean="0"/>
              <a:t>Due Friday, Dec 4 (accepted until Dec 6)</a:t>
            </a:r>
          </a:p>
          <a:p>
            <a:pPr lvl="1"/>
            <a:r>
              <a:rPr lang="en-US" dirty="0" smtClean="0"/>
              <a:t>Three DP Problems,  three </a:t>
            </a:r>
            <a:r>
              <a:rPr lang="en-US" dirty="0" err="1" smtClean="0"/>
              <a:t>netflow</a:t>
            </a:r>
            <a:r>
              <a:rPr lang="en-US" dirty="0" smtClean="0"/>
              <a:t> problems</a:t>
            </a:r>
          </a:p>
          <a:p>
            <a:r>
              <a:rPr lang="en-US" dirty="0" smtClean="0"/>
              <a:t>Happy Thanksgiving!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0" y="3960017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</a:t>
            </a:r>
          </a:p>
        </p:txBody>
      </p:sp>
      <p:pic>
        <p:nvPicPr>
          <p:cNvPr id="3075" name="Picture 5" descr="story_pipes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892300"/>
            <a:ext cx="2095500" cy="1600200"/>
          </a:xfrm>
          <a:noFill/>
        </p:spPr>
      </p:pic>
      <p:pic>
        <p:nvPicPr>
          <p:cNvPr id="3076" name="Picture 4" descr="plumbing1"/>
          <p:cNvPicPr>
            <a:picLocks noGrp="1" noChangeAspect="1" noChangeArrowheads="1"/>
          </p:cNvPicPr>
          <p:nvPr>
            <p:ph sz="quarter" idx="2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917825" cy="2185988"/>
          </a:xfrm>
          <a:noFill/>
        </p:spPr>
      </p:pic>
      <p:pic>
        <p:nvPicPr>
          <p:cNvPr id="3077" name="Picture 6" descr="esholt"/>
          <p:cNvPicPr>
            <a:picLocks noGrp="1" noChangeAspect="1" noChangeArrowheads="1"/>
          </p:cNvPicPr>
          <p:nvPr>
            <p:ph sz="quarter" idx="3"/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513" y="3989388"/>
            <a:ext cx="2085975" cy="2085975"/>
          </a:xfrm>
          <a:noFill/>
        </p:spPr>
      </p:pic>
      <p:pic>
        <p:nvPicPr>
          <p:cNvPr id="3078" name="Picture 8" descr="pipes"/>
          <p:cNvPicPr>
            <a:picLocks noGrp="1" noChangeAspect="1" noChangeArrowheads="1"/>
          </p:cNvPicPr>
          <p:nvPr>
            <p:ph sz="quarter" idx="4"/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188" y="3938588"/>
            <a:ext cx="1444625" cy="21875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  <a:p>
            <a:pPr eaLnBrk="1" hangingPunct="1"/>
            <a:r>
              <a:rPr lang="en-US" altLang="en-US"/>
              <a:t>Flow examples</a:t>
            </a:r>
          </a:p>
          <a:p>
            <a:pPr eaLnBrk="1" hangingPunct="1"/>
            <a:r>
              <a:rPr lang="en-US" altLang="en-US"/>
              <a:t>Augmenting Paths</a:t>
            </a:r>
          </a:p>
          <a:p>
            <a:pPr eaLnBrk="1" hangingPunct="1"/>
            <a:r>
              <a:rPr lang="en-US" altLang="en-US"/>
              <a:t>Residual Graph</a:t>
            </a:r>
          </a:p>
          <a:p>
            <a:pPr eaLnBrk="1" hangingPunct="1"/>
            <a:r>
              <a:rPr lang="en-US" altLang="en-US"/>
              <a:t>Ford Fulkerson Algorithm</a:t>
            </a:r>
          </a:p>
          <a:p>
            <a:pPr eaLnBrk="1" hangingPunct="1"/>
            <a:r>
              <a:rPr lang="en-US" altLang="en-US"/>
              <a:t>Cuts</a:t>
            </a:r>
          </a:p>
          <a:p>
            <a:pPr eaLnBrk="1" hangingPunct="1"/>
            <a:r>
              <a:rPr lang="en-US" altLang="en-US"/>
              <a:t>Maxflow-MinCut Theorem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Capacity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Source, Sink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Capacity Condition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Conservation Condition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Value of a flow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Example</a:t>
            </a:r>
          </a:p>
        </p:txBody>
      </p:sp>
      <p:sp>
        <p:nvSpPr>
          <p:cNvPr id="6147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614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1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81088" y="259397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615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30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616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4888" y="411162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/>
              <a:t>Capacities on the edges,  c(e) &gt;= 0</a:t>
            </a:r>
          </a:p>
          <a:p>
            <a:pPr eaLnBrk="1" hangingPunct="1"/>
            <a:r>
              <a:rPr lang="en-US" altLang="en-US" sz="2800"/>
              <a:t>Problem,  assign flows f(e) to the edges such that:</a:t>
            </a:r>
          </a:p>
          <a:p>
            <a:pPr lvl="1" eaLnBrk="1" hangingPunct="1"/>
            <a:r>
              <a:rPr lang="en-US" altLang="en-US" sz="2400"/>
              <a:t>0 &lt;= f(e) &lt;= c(e)</a:t>
            </a:r>
          </a:p>
          <a:p>
            <a:pPr lvl="1" eaLnBrk="1" hangingPunct="1"/>
            <a:r>
              <a:rPr lang="en-US" altLang="en-US" sz="2400"/>
              <a:t>Flow is conserved at vertices other than s and t</a:t>
            </a:r>
          </a:p>
          <a:p>
            <a:pPr lvl="2" eaLnBrk="1" hangingPunct="1"/>
            <a:r>
              <a:rPr lang="en-US" altLang="en-US" sz="200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/>
              <a:t>The flow leaving the source is a large as possible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Example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maximum flow</a:t>
            </a:r>
          </a:p>
        </p:txBody>
      </p:sp>
      <p:sp>
        <p:nvSpPr>
          <p:cNvPr id="512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17319" y="218281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92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0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03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33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242050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07025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064701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8096</TotalTime>
  <Words>605</Words>
  <Application>Microsoft Office PowerPoint</Application>
  <PresentationFormat>On-screen Show (4:3)</PresentationFormat>
  <Paragraphs>277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1_Default Design</vt:lpstr>
      <vt:lpstr>CSE 417 Algorithms and Complexity</vt:lpstr>
      <vt:lpstr>Announcements</vt:lpstr>
      <vt:lpstr>Network Flow</vt:lpstr>
      <vt:lpstr>Outline</vt:lpstr>
      <vt:lpstr>Network Flow Definitions</vt:lpstr>
      <vt:lpstr>Flow Example</vt:lpstr>
      <vt:lpstr>Network Flow Definitions</vt:lpstr>
      <vt:lpstr>Flow Example</vt:lpstr>
      <vt:lpstr>Find a maximum flow</vt:lpstr>
      <vt:lpstr>Flow Example</vt:lpstr>
      <vt:lpstr>Residual Graph</vt:lpstr>
      <vt:lpstr>Flow assignment and the residual graph</vt:lpstr>
      <vt:lpstr>Augmenting Path Algorithm</vt:lpstr>
      <vt:lpstr>Build the residual graph</vt:lpstr>
      <vt:lpstr>Find two augmenting paths</vt:lpstr>
      <vt:lpstr>Augmenting Path Lemma</vt:lpstr>
      <vt:lpstr>Proof</vt:lpstr>
      <vt:lpstr>Ford-Fulkerson Algorithm (1956)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88</cp:revision>
  <dcterms:created xsi:type="dcterms:W3CDTF">1601-01-01T00:00:00Z</dcterms:created>
  <dcterms:modified xsi:type="dcterms:W3CDTF">2020-11-25T01:25:03Z</dcterms:modified>
</cp:coreProperties>
</file>