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90" r:id="rId3"/>
    <p:sldId id="475" r:id="rId4"/>
    <p:sldId id="491" r:id="rId5"/>
    <p:sldId id="492" r:id="rId6"/>
    <p:sldId id="476" r:id="rId7"/>
    <p:sldId id="47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93" r:id="rId17"/>
    <p:sldId id="486" r:id="rId18"/>
    <p:sldId id="487" r:id="rId19"/>
    <p:sldId id="494" r:id="rId20"/>
    <p:sldId id="488" r:id="rId21"/>
    <p:sldId id="489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EA501-CE6A-4719-A5BE-B6EBAC0CF90A}" v="5" dt="2020-11-23T02:58:32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97" d="100"/>
          <a:sy n="97" d="100"/>
        </p:scale>
        <p:origin x="8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5E0EA501-CE6A-4719-A5BE-B6EBAC0CF90A}"/>
    <pc:docChg chg="undo custSel addSld delSld modSld">
      <pc:chgData name="Richard Anderson" userId="4654cc452026b74c" providerId="LiveId" clId="{5E0EA501-CE6A-4719-A5BE-B6EBAC0CF90A}" dt="2020-11-23T02:58:38.284" v="509" actId="1076"/>
      <pc:docMkLst>
        <pc:docMk/>
      </pc:docMkLst>
      <pc:sldChg chg="modSp mod">
        <pc:chgData name="Richard Anderson" userId="4654cc452026b74c" providerId="LiveId" clId="{5E0EA501-CE6A-4719-A5BE-B6EBAC0CF90A}" dt="2020-11-23T02:08:13.527" v="57" actId="20577"/>
        <pc:sldMkLst>
          <pc:docMk/>
          <pc:sldMk cId="0" sldId="256"/>
        </pc:sldMkLst>
        <pc:spChg chg="mod">
          <ac:chgData name="Richard Anderson" userId="4654cc452026b74c" providerId="LiveId" clId="{5E0EA501-CE6A-4719-A5BE-B6EBAC0CF90A}" dt="2020-11-23T02:08:13.527" v="57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5E0EA501-CE6A-4719-A5BE-B6EBAC0CF90A}" dt="2020-11-23T02:07:39.904" v="5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294118022" sldId="453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3022133152" sldId="454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1577911020" sldId="455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658117498" sldId="456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572208196" sldId="457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3621674166" sldId="458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684785995" sldId="459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217765761" sldId="460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4056035749" sldId="461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1877351536" sldId="462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145005860" sldId="463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4126399732" sldId="464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64549057" sldId="465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208005878" sldId="466"/>
        </pc:sldMkLst>
      </pc:sldChg>
      <pc:sldChg chg="del">
        <pc:chgData name="Richard Anderson" userId="4654cc452026b74c" providerId="LiveId" clId="{5E0EA501-CE6A-4719-A5BE-B6EBAC0CF90A}" dt="2020-11-23T02:07:59.780" v="53" actId="2696"/>
        <pc:sldMkLst>
          <pc:docMk/>
          <pc:sldMk cId="3660362148" sldId="472"/>
        </pc:sldMkLst>
      </pc:sldChg>
      <pc:sldChg chg="del">
        <pc:chgData name="Richard Anderson" userId="4654cc452026b74c" providerId="LiveId" clId="{5E0EA501-CE6A-4719-A5BE-B6EBAC0CF90A}" dt="2020-11-23T02:08:33.867" v="72" actId="2696"/>
        <pc:sldMkLst>
          <pc:docMk/>
          <pc:sldMk cId="467559912" sldId="474"/>
        </pc:sldMkLst>
      </pc:sldChg>
      <pc:sldChg chg="modSp mod">
        <pc:chgData name="Richard Anderson" userId="4654cc452026b74c" providerId="LiveId" clId="{5E0EA501-CE6A-4719-A5BE-B6EBAC0CF90A}" dt="2020-11-23T02:53:38.995" v="484" actId="20577"/>
        <pc:sldMkLst>
          <pc:docMk/>
          <pc:sldMk cId="3309433438" sldId="477"/>
        </pc:sldMkLst>
        <pc:spChg chg="mod">
          <ac:chgData name="Richard Anderson" userId="4654cc452026b74c" providerId="LiveId" clId="{5E0EA501-CE6A-4719-A5BE-B6EBAC0CF90A}" dt="2020-11-23T02:53:38.995" v="484" actId="20577"/>
          <ac:spMkLst>
            <pc:docMk/>
            <pc:sldMk cId="3309433438" sldId="477"/>
            <ac:spMk id="17410" creationId="{00000000-0000-0000-0000-000000000000}"/>
          </ac:spMkLst>
        </pc:spChg>
      </pc:sldChg>
      <pc:sldChg chg="addSp modSp mod">
        <pc:chgData name="Richard Anderson" userId="4654cc452026b74c" providerId="LiveId" clId="{5E0EA501-CE6A-4719-A5BE-B6EBAC0CF90A}" dt="2020-11-23T02:58:38.284" v="509" actId="1076"/>
        <pc:sldMkLst>
          <pc:docMk/>
          <pc:sldMk cId="4106229979" sldId="482"/>
        </pc:sldMkLst>
        <pc:graphicFrameChg chg="add mod modGraphic">
          <ac:chgData name="Richard Anderson" userId="4654cc452026b74c" providerId="LiveId" clId="{5E0EA501-CE6A-4719-A5BE-B6EBAC0CF90A}" dt="2020-11-23T02:57:23.792" v="503" actId="122"/>
          <ac:graphicFrameMkLst>
            <pc:docMk/>
            <pc:sldMk cId="4106229979" sldId="482"/>
            <ac:graphicFrameMk id="3" creationId="{5155A3D1-4736-4E39-B21A-8427F45DA629}"/>
          </ac:graphicFrameMkLst>
        </pc:graphicFrameChg>
        <pc:graphicFrameChg chg="add mod">
          <ac:chgData name="Richard Anderson" userId="4654cc452026b74c" providerId="LiveId" clId="{5E0EA501-CE6A-4719-A5BE-B6EBAC0CF90A}" dt="2020-11-23T02:58:25.032" v="505" actId="1076"/>
          <ac:graphicFrameMkLst>
            <pc:docMk/>
            <pc:sldMk cId="4106229979" sldId="482"/>
            <ac:graphicFrameMk id="15" creationId="{7D3E77C4-8BE5-40A1-8D12-1F3C3F753321}"/>
          </ac:graphicFrameMkLst>
        </pc:graphicFrameChg>
        <pc:graphicFrameChg chg="add mod">
          <ac:chgData name="Richard Anderson" userId="4654cc452026b74c" providerId="LiveId" clId="{5E0EA501-CE6A-4719-A5BE-B6EBAC0CF90A}" dt="2020-11-23T02:58:31.043" v="507" actId="1076"/>
          <ac:graphicFrameMkLst>
            <pc:docMk/>
            <pc:sldMk cId="4106229979" sldId="482"/>
            <ac:graphicFrameMk id="16" creationId="{EBF5E77C-4CC7-44E8-B382-6B4C04E08847}"/>
          </ac:graphicFrameMkLst>
        </pc:graphicFrameChg>
        <pc:graphicFrameChg chg="add mod">
          <ac:chgData name="Richard Anderson" userId="4654cc452026b74c" providerId="LiveId" clId="{5E0EA501-CE6A-4719-A5BE-B6EBAC0CF90A}" dt="2020-11-23T02:58:38.284" v="509" actId="1076"/>
          <ac:graphicFrameMkLst>
            <pc:docMk/>
            <pc:sldMk cId="4106229979" sldId="482"/>
            <ac:graphicFrameMk id="17" creationId="{CA0CFD00-59DE-4C56-BBA0-01FDA5E5BD61}"/>
          </ac:graphicFrameMkLst>
        </pc:graphicFrameChg>
      </pc:sldChg>
      <pc:sldChg chg="modSp new mod">
        <pc:chgData name="Richard Anderson" userId="4654cc452026b74c" providerId="LiveId" clId="{5E0EA501-CE6A-4719-A5BE-B6EBAC0CF90A}" dt="2020-11-23T02:08:30.500" v="71" actId="20577"/>
        <pc:sldMkLst>
          <pc:docMk/>
          <pc:sldMk cId="295270258" sldId="490"/>
        </pc:sldMkLst>
        <pc:spChg chg="mod">
          <ac:chgData name="Richard Anderson" userId="4654cc452026b74c" providerId="LiveId" clId="{5E0EA501-CE6A-4719-A5BE-B6EBAC0CF90A}" dt="2020-11-23T02:08:30.500" v="71" actId="20577"/>
          <ac:spMkLst>
            <pc:docMk/>
            <pc:sldMk cId="295270258" sldId="490"/>
            <ac:spMk id="2" creationId="{E4730052-3FDF-4195-B3B9-73DBFC9FC8D2}"/>
          </ac:spMkLst>
        </pc:spChg>
      </pc:sldChg>
      <pc:sldChg chg="modSp new mod">
        <pc:chgData name="Richard Anderson" userId="4654cc452026b74c" providerId="LiveId" clId="{5E0EA501-CE6A-4719-A5BE-B6EBAC0CF90A}" dt="2020-11-23T02:46:05.411" v="240" actId="20577"/>
        <pc:sldMkLst>
          <pc:docMk/>
          <pc:sldMk cId="240560042" sldId="491"/>
        </pc:sldMkLst>
        <pc:spChg chg="mod">
          <ac:chgData name="Richard Anderson" userId="4654cc452026b74c" providerId="LiveId" clId="{5E0EA501-CE6A-4719-A5BE-B6EBAC0CF90A}" dt="2020-11-23T02:29:16.797" v="92" actId="20577"/>
          <ac:spMkLst>
            <pc:docMk/>
            <pc:sldMk cId="240560042" sldId="491"/>
            <ac:spMk id="2" creationId="{DF012913-1EEA-49CB-994B-FCB49959BEAE}"/>
          </ac:spMkLst>
        </pc:spChg>
        <pc:spChg chg="mod">
          <ac:chgData name="Richard Anderson" userId="4654cc452026b74c" providerId="LiveId" clId="{5E0EA501-CE6A-4719-A5BE-B6EBAC0CF90A}" dt="2020-11-23T02:46:05.411" v="240" actId="20577"/>
          <ac:spMkLst>
            <pc:docMk/>
            <pc:sldMk cId="240560042" sldId="491"/>
            <ac:spMk id="3" creationId="{E91DEDB6-606E-4294-A316-FDA326A5F714}"/>
          </ac:spMkLst>
        </pc:spChg>
      </pc:sldChg>
      <pc:sldChg chg="modSp new mod">
        <pc:chgData name="Richard Anderson" userId="4654cc452026b74c" providerId="LiveId" clId="{5E0EA501-CE6A-4719-A5BE-B6EBAC0CF90A}" dt="2020-11-23T02:53:08.860" v="478" actId="20577"/>
        <pc:sldMkLst>
          <pc:docMk/>
          <pc:sldMk cId="382791596" sldId="492"/>
        </pc:sldMkLst>
        <pc:spChg chg="mod">
          <ac:chgData name="Richard Anderson" userId="4654cc452026b74c" providerId="LiveId" clId="{5E0EA501-CE6A-4719-A5BE-B6EBAC0CF90A}" dt="2020-11-23T02:46:28.076" v="261" actId="20577"/>
          <ac:spMkLst>
            <pc:docMk/>
            <pc:sldMk cId="382791596" sldId="492"/>
            <ac:spMk id="2" creationId="{B09C6804-EF0E-4BCF-92A2-AD3D66E023DF}"/>
          </ac:spMkLst>
        </pc:spChg>
        <pc:spChg chg="mod">
          <ac:chgData name="Richard Anderson" userId="4654cc452026b74c" providerId="LiveId" clId="{5E0EA501-CE6A-4719-A5BE-B6EBAC0CF90A}" dt="2020-11-23T02:53:08.860" v="478" actId="20577"/>
          <ac:spMkLst>
            <pc:docMk/>
            <pc:sldMk cId="382791596" sldId="492"/>
            <ac:spMk id="3" creationId="{E1A49408-2758-4619-BA0F-3DFBFCBA0E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with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- Lecture 23</a:t>
            </a:r>
          </a:p>
          <a:p>
            <a:pPr eaLnBrk="1" hangingPunct="1"/>
            <a:r>
              <a:rPr lang="en-US" altLang="en-US" dirty="0"/>
              <a:t>Shortest Paths Problem and Dynamic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min(M[i-1, 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]));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9346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M[w] = min(M[w],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]));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6498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51848" cy="1143000"/>
          </a:xfrm>
        </p:spPr>
        <p:txBody>
          <a:bodyPr/>
          <a:lstStyle/>
          <a:p>
            <a:r>
              <a:rPr lang="en-US" dirty="0"/>
              <a:t>Example: </a:t>
            </a:r>
          </a:p>
        </p:txBody>
      </p:sp>
      <p:sp>
        <p:nvSpPr>
          <p:cNvPr id="4" name="Oval 3"/>
          <p:cNvSpPr/>
          <p:nvPr/>
        </p:nvSpPr>
        <p:spPr>
          <a:xfrm>
            <a:off x="4207858" y="768744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5674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23490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 flipV="1">
            <a:off x="4442527" y="882032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50343" y="882030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0341" y="43018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72547" y="45245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74753" y="4524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6050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7676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155A3D1-4736-4E39-B21A-8427F45DA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98170"/>
              </p:ext>
            </p:extLst>
          </p:nvPr>
        </p:nvGraphicFramePr>
        <p:xfrm>
          <a:off x="685800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7D3E77C4-8BE5-40A1-8D12-1F3C3F753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39807"/>
              </p:ext>
            </p:extLst>
          </p:nvPr>
        </p:nvGraphicFramePr>
        <p:xfrm>
          <a:off x="3411930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EBF5E77C-4CC7-44E8-B382-6B4C04E08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65811"/>
              </p:ext>
            </p:extLst>
          </p:nvPr>
        </p:nvGraphicFramePr>
        <p:xfrm>
          <a:off x="6298453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CA0CFD00-59DE-4C56-BBA0-01FDA5E5B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025370"/>
              </p:ext>
            </p:extLst>
          </p:nvPr>
        </p:nvGraphicFramePr>
        <p:xfrm>
          <a:off x="6298453" y="428327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2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Key </a:t>
            </a:r>
            <a:r>
              <a:rPr lang="en-US" altLang="en-US" dirty="0" smtClean="0"/>
              <a:t>lemmas,  for all w:</a:t>
            </a:r>
          </a:p>
          <a:p>
            <a:pPr lvl="1"/>
            <a:r>
              <a:rPr lang="en-US" altLang="en-US" dirty="0" smtClean="0"/>
              <a:t>There exists a path of length M[w] from s to w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At </a:t>
            </a:r>
            <a:r>
              <a:rPr lang="en-US" altLang="en-US" dirty="0"/>
              <a:t>the end of iteration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 M[w</a:t>
            </a:r>
            <a:r>
              <a:rPr lang="en-US" altLang="en-US" dirty="0"/>
              <a:t>] &lt;= M[</a:t>
            </a:r>
            <a:r>
              <a:rPr lang="en-US" altLang="en-US" dirty="0" err="1"/>
              <a:t>i</a:t>
            </a:r>
            <a:r>
              <a:rPr lang="en-US" altLang="en-US" dirty="0"/>
              <a:t>, w];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388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145" y="1531625"/>
            <a:ext cx="75898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for each x 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if (M[w] &gt;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	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P[w] = x;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M[w] =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 ;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46389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dirty="0"/>
              <a:t>Theorem</a:t>
            </a:r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8425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78425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43400" y="5788025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4625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343400" y="4800600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1588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4625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1588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4625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7623175" cy="120032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3600" dirty="0"/>
              <a:t>If the pointer graph has a cycle, then the graph has a negative cost cycle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400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Proof:  See text.</a:t>
            </a:r>
          </a:p>
        </p:txBody>
      </p:sp>
    </p:spTree>
    <p:extLst>
      <p:ext uri="{BB962C8B-B14F-4D97-AF65-F5344CB8AC3E}">
        <p14:creationId xmlns:p14="http://schemas.microsoft.com/office/powerpoint/2010/main" val="134090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If P[w] = x then M[w] &gt;= M[x] + cost(x,w)</a:t>
            </a:r>
          </a:p>
          <a:p>
            <a:pPr lvl="1"/>
            <a:r>
              <a:rPr lang="en-US" altLang="en-US" sz="2400"/>
              <a:t>Equal when w is updated</a:t>
            </a:r>
          </a:p>
          <a:p>
            <a:pPr lvl="1"/>
            <a:r>
              <a:rPr lang="en-US" altLang="en-US" sz="2400"/>
              <a:t>M[x] could be reduced after update</a:t>
            </a:r>
          </a:p>
          <a:p>
            <a:r>
              <a:rPr lang="en-US" altLang="en-US" sz="2800"/>
              <a:t>Let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,…v</a:t>
            </a:r>
            <a:r>
              <a:rPr lang="en-US" altLang="en-US" sz="2800" baseline="-25000"/>
              <a:t>k</a:t>
            </a:r>
            <a:r>
              <a:rPr lang="en-US" altLang="en-US" sz="2800"/>
              <a:t> be a cycle in the pointer graph with (v</a:t>
            </a:r>
            <a:r>
              <a:rPr lang="en-US" altLang="en-US" sz="2800" baseline="-25000"/>
              <a:t>k</a:t>
            </a:r>
            <a:r>
              <a:rPr lang="en-US" altLang="en-US" sz="2800"/>
              <a:t>,v</a:t>
            </a:r>
            <a:r>
              <a:rPr lang="en-US" altLang="en-US" sz="2800" baseline="-25000"/>
              <a:t>1</a:t>
            </a:r>
            <a:r>
              <a:rPr lang="en-US" altLang="en-US" sz="2800"/>
              <a:t>) the last edge added</a:t>
            </a:r>
          </a:p>
          <a:p>
            <a:pPr lvl="1"/>
            <a:r>
              <a:rPr lang="en-US" altLang="en-US" sz="2400"/>
              <a:t>Just before the update</a:t>
            </a:r>
          </a:p>
          <a:p>
            <a:pPr lvl="2"/>
            <a:r>
              <a:rPr lang="en-US" altLang="en-US" sz="2000"/>
              <a:t>M[v</a:t>
            </a:r>
            <a:r>
              <a:rPr lang="en-US" altLang="en-US" sz="2000" baseline="-25000"/>
              <a:t>j</a:t>
            </a:r>
            <a:r>
              <a:rPr lang="en-US" altLang="en-US" sz="2000"/>
              <a:t>] &gt;= M[v</a:t>
            </a:r>
            <a:r>
              <a:rPr lang="en-US" altLang="en-US" sz="2000" baseline="-25000"/>
              <a:t>j+1</a:t>
            </a:r>
            <a:r>
              <a:rPr lang="en-US" altLang="en-US" sz="2000"/>
              <a:t>] + cost(v</a:t>
            </a:r>
            <a:r>
              <a:rPr lang="en-US" altLang="en-US" sz="2000" baseline="-25000"/>
              <a:t>j+1</a:t>
            </a:r>
            <a:r>
              <a:rPr lang="en-US" altLang="en-US" sz="2000"/>
              <a:t>, v</a:t>
            </a:r>
            <a:r>
              <a:rPr lang="en-US" altLang="en-US" sz="2000" baseline="-25000"/>
              <a:t>j</a:t>
            </a:r>
            <a:r>
              <a:rPr lang="en-US" altLang="en-US" sz="2000"/>
              <a:t>) for j &lt; k</a:t>
            </a:r>
          </a:p>
          <a:p>
            <a:pPr lvl="2"/>
            <a:r>
              <a:rPr lang="en-US" altLang="en-US" sz="2000"/>
              <a:t>M[v</a:t>
            </a:r>
            <a:r>
              <a:rPr lang="en-US" altLang="en-US" sz="2000" baseline="-25000"/>
              <a:t>k</a:t>
            </a:r>
            <a:r>
              <a:rPr lang="en-US" altLang="en-US" sz="2000"/>
              <a:t>] &gt; M[v</a:t>
            </a:r>
            <a:r>
              <a:rPr lang="en-US" altLang="en-US" sz="2000" baseline="-25000"/>
              <a:t>1</a:t>
            </a:r>
            <a:r>
              <a:rPr lang="en-US" altLang="en-US" sz="2000"/>
              <a:t>] + cost(v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k</a:t>
            </a:r>
            <a:r>
              <a:rPr lang="en-US" altLang="en-US" sz="2000"/>
              <a:t>)</a:t>
            </a:r>
          </a:p>
          <a:p>
            <a:pPr lvl="1"/>
            <a:r>
              <a:rPr lang="en-US" altLang="en-US" sz="2400"/>
              <a:t>Adding everything up</a:t>
            </a:r>
          </a:p>
          <a:p>
            <a:pPr lvl="2"/>
            <a:r>
              <a:rPr lang="en-US" altLang="en-US" sz="2000"/>
              <a:t>0 &gt; cost(v</a:t>
            </a:r>
            <a:r>
              <a:rPr lang="en-US" altLang="en-US" sz="2000" baseline="-25000"/>
              <a:t>1</a:t>
            </a:r>
            <a:r>
              <a:rPr lang="en-US" altLang="en-US" sz="2000"/>
              <a:t>,v</a:t>
            </a:r>
            <a:r>
              <a:rPr lang="en-US" altLang="en-US" sz="2000" baseline="-25000"/>
              <a:t>2</a:t>
            </a:r>
            <a:r>
              <a:rPr lang="en-US" altLang="en-US" sz="2000"/>
              <a:t>) + cost(v</a:t>
            </a:r>
            <a:r>
              <a:rPr lang="en-US" altLang="en-US" sz="2000" baseline="-25000"/>
              <a:t>2</a:t>
            </a:r>
            <a:r>
              <a:rPr lang="en-US" altLang="en-US" sz="2000"/>
              <a:t>,v</a:t>
            </a:r>
            <a:r>
              <a:rPr lang="en-US" altLang="en-US" sz="2000" baseline="-25000"/>
              <a:t>3</a:t>
            </a:r>
            <a:r>
              <a:rPr lang="en-US" altLang="en-US" sz="2000"/>
              <a:t>) + … + cost(v</a:t>
            </a:r>
            <a:r>
              <a:rPr lang="en-US" altLang="en-US" sz="2000" baseline="-25000"/>
              <a:t>k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)</a:t>
            </a:r>
          </a:p>
          <a:p>
            <a:pPr>
              <a:buFontTx/>
              <a:buNone/>
            </a:pPr>
            <a:endParaRPr lang="en-US" altLang="en-US" sz="2800" baseline="-2500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612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the pointer graph has a cycle, then the graph has a negative cycle</a:t>
            </a:r>
          </a:p>
          <a:p>
            <a:r>
              <a:rPr lang="en-US" altLang="en-US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189905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5886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longest Path in a DAG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2971800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5658" y="2152932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657600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499519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4572000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48400" y="3950110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43800" y="3581400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2232819"/>
            <a:ext cx="304800" cy="304800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7"/>
            <a:endCxn id="5" idx="3"/>
          </p:cNvCxnSpPr>
          <p:nvPr/>
        </p:nvCxnSpPr>
        <p:spPr>
          <a:xfrm flipV="1">
            <a:off x="1631763" y="2413095"/>
            <a:ext cx="1158532" cy="60334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6"/>
            <a:endCxn id="7" idx="1"/>
          </p:cNvCxnSpPr>
          <p:nvPr/>
        </p:nvCxnSpPr>
        <p:spPr>
          <a:xfrm>
            <a:off x="3050458" y="2305332"/>
            <a:ext cx="1108979" cy="23882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5"/>
            <a:endCxn id="6" idx="1"/>
          </p:cNvCxnSpPr>
          <p:nvPr/>
        </p:nvCxnSpPr>
        <p:spPr>
          <a:xfrm>
            <a:off x="1631763" y="3231963"/>
            <a:ext cx="1156074" cy="47027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6"/>
            <a:endCxn id="9" idx="2"/>
          </p:cNvCxnSpPr>
          <p:nvPr/>
        </p:nvCxnSpPr>
        <p:spPr>
          <a:xfrm>
            <a:off x="1676400" y="3124200"/>
            <a:ext cx="4572000" cy="97831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8" idx="1"/>
          </p:cNvCxnSpPr>
          <p:nvPr/>
        </p:nvCxnSpPr>
        <p:spPr>
          <a:xfrm>
            <a:off x="3003363" y="3917763"/>
            <a:ext cx="1156074" cy="69887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7"/>
            <a:endCxn id="7" idx="3"/>
          </p:cNvCxnSpPr>
          <p:nvPr/>
        </p:nvCxnSpPr>
        <p:spPr>
          <a:xfrm flipV="1">
            <a:off x="3003363" y="2759682"/>
            <a:ext cx="1156074" cy="942555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6"/>
          </p:cNvCxnSpPr>
          <p:nvPr/>
        </p:nvCxnSpPr>
        <p:spPr>
          <a:xfrm flipV="1">
            <a:off x="4419600" y="2457732"/>
            <a:ext cx="1064342" cy="194187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6"/>
          </p:cNvCxnSpPr>
          <p:nvPr/>
        </p:nvCxnSpPr>
        <p:spPr>
          <a:xfrm flipV="1">
            <a:off x="3048000" y="2544156"/>
            <a:ext cx="2514600" cy="126584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6"/>
            <a:endCxn id="9" idx="3"/>
          </p:cNvCxnSpPr>
          <p:nvPr/>
        </p:nvCxnSpPr>
        <p:spPr>
          <a:xfrm>
            <a:off x="3048000" y="3810000"/>
            <a:ext cx="3245037" cy="40027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5"/>
          </p:cNvCxnSpPr>
          <p:nvPr/>
        </p:nvCxnSpPr>
        <p:spPr>
          <a:xfrm>
            <a:off x="5822763" y="2492982"/>
            <a:ext cx="1721037" cy="1046631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6"/>
          </p:cNvCxnSpPr>
          <p:nvPr/>
        </p:nvCxnSpPr>
        <p:spPr>
          <a:xfrm flipV="1">
            <a:off x="6553200" y="3762026"/>
            <a:ext cx="952499" cy="34048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5"/>
            <a:endCxn id="9" idx="0"/>
          </p:cNvCxnSpPr>
          <p:nvPr/>
        </p:nvCxnSpPr>
        <p:spPr>
          <a:xfrm>
            <a:off x="5822763" y="2492982"/>
            <a:ext cx="578037" cy="145712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498258" y="4318036"/>
            <a:ext cx="1784974" cy="40636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47583" y="42877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36691" y="345689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236691" y="40052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32557" y="45520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53332" y="2495624"/>
            <a:ext cx="39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03272" y="30825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684179" y="274395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931094" y="394911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143080" y="34732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355258" y="237928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640447" y="29233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455707" y="295731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977121" y="238521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093093" y="2182679"/>
            <a:ext cx="2408338" cy="14272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997026" y="192856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0052-3FDF-4195-B3B9-73DBFC9F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10CEC-5FDE-4319-A642-209E9C02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7, 8, 9</a:t>
            </a:r>
          </a:p>
          <a:p>
            <a:r>
              <a:rPr lang="en-US" dirty="0" smtClean="0"/>
              <a:t>Reading:  </a:t>
            </a:r>
            <a:r>
              <a:rPr lang="en-US" dirty="0" smtClean="0"/>
              <a:t>Wednesday + Next Week</a:t>
            </a:r>
          </a:p>
          <a:p>
            <a:pPr lvl="1"/>
            <a:r>
              <a:rPr lang="en-US" dirty="0" smtClean="0"/>
              <a:t>Network flow</a:t>
            </a:r>
          </a:p>
          <a:p>
            <a:pPr lvl="2"/>
            <a:r>
              <a:rPr lang="en-US" dirty="0" smtClean="0"/>
              <a:t>7.1, 7.2: Ford-Fulkerson Algorithm</a:t>
            </a:r>
          </a:p>
          <a:p>
            <a:pPr lvl="1"/>
            <a:r>
              <a:rPr lang="en-US" dirty="0" smtClean="0"/>
              <a:t>Applications of Network flow</a:t>
            </a:r>
          </a:p>
          <a:p>
            <a:pPr lvl="2"/>
            <a:r>
              <a:rPr lang="en-US" dirty="0" smtClean="0"/>
              <a:t>7.5-7.12: Bipartite Matching, Image segmentation, Baseball elimination,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finding Longest </a:t>
            </a:r>
            <a:r>
              <a:rPr lang="en-US" dirty="0" smtClean="0"/>
              <a:t>Paths </a:t>
            </a:r>
            <a:r>
              <a:rPr lang="en-US" dirty="0" smtClean="0"/>
              <a:t>in a </a:t>
            </a:r>
            <a:r>
              <a:rPr lang="en-US" smtClean="0"/>
              <a:t>directed graph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just change Min to Max?</a:t>
            </a:r>
          </a:p>
        </p:txBody>
      </p:sp>
    </p:spTree>
    <p:extLst>
      <p:ext uri="{BB962C8B-B14F-4D97-AF65-F5344CB8AC3E}">
        <p14:creationId xmlns:p14="http://schemas.microsoft.com/office/powerpoint/2010/main" val="1852955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331087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mlog</a:t>
            </a:r>
            <a:r>
              <a:rPr lang="en-US" altLang="en-US"/>
              <a:t>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mn</a:t>
            </a:r>
            <a:r>
              <a:rPr lang="en-US" altLang="en-US"/>
              <a:t>) time for graphs which can have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40884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2913-1EEA-49CB-994B-FCB49959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EDB6-606E-4294-A316-FDA326A5F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problem as an optimization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Order subproblems so that results are computed in proper order</a:t>
            </a:r>
          </a:p>
        </p:txBody>
      </p:sp>
    </p:spTree>
    <p:extLst>
      <p:ext uri="{BB962C8B-B14F-4D97-AF65-F5344CB8AC3E}">
        <p14:creationId xmlns:p14="http://schemas.microsoft.com/office/powerpoint/2010/main" val="24056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6804-EF0E-4BCF-92A2-AD3D66E0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as 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49408-2758-4619-BA0F-3DFBFCBA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Dist</a:t>
            </a:r>
            <a:r>
              <a:rPr lang="en-US" baseline="-25000" dirty="0" err="1"/>
              <a:t>s</a:t>
            </a:r>
            <a:r>
              <a:rPr lang="en-US" dirty="0"/>
              <a:t>[s] = 0</a:t>
            </a:r>
          </a:p>
          <a:p>
            <a:r>
              <a:rPr lang="en-US" dirty="0" err="1"/>
              <a:t>Dist</a:t>
            </a:r>
            <a:r>
              <a:rPr lang="en-US" baseline="-25000" dirty="0" err="1"/>
              <a:t>s</a:t>
            </a:r>
            <a:r>
              <a:rPr lang="en-US" dirty="0"/>
              <a:t>[v] = </a:t>
            </a:r>
            <a:r>
              <a:rPr lang="en-US" dirty="0" err="1" smtClean="0"/>
              <a:t>min</a:t>
            </a:r>
            <a:r>
              <a:rPr lang="en-US" baseline="-25000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err="1"/>
              <a:t>Dist</a:t>
            </a:r>
            <a:r>
              <a:rPr lang="en-US" baseline="-25000" dirty="0" err="1"/>
              <a:t>s</a:t>
            </a:r>
            <a:r>
              <a:rPr lang="en-US" dirty="0"/>
              <a:t>[w] + </a:t>
            </a:r>
            <a:r>
              <a:rPr lang="en-US" dirty="0" err="1"/>
              <a:t>c</a:t>
            </a:r>
            <a:r>
              <a:rPr lang="en-US" baseline="-25000" dirty="0" err="1"/>
              <a:t>wv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How do we order the computation</a:t>
            </a:r>
          </a:p>
          <a:p>
            <a:endParaRPr lang="en-US" dirty="0"/>
          </a:p>
          <a:p>
            <a:r>
              <a:rPr lang="en-US" dirty="0"/>
              <a:t>Directed Acyclic graph:  Topological Sort</a:t>
            </a:r>
          </a:p>
          <a:p>
            <a:r>
              <a:rPr lang="en-US" dirty="0"/>
              <a:t>Dijkstra’s algorithm determines an order</a:t>
            </a:r>
          </a:p>
        </p:txBody>
      </p:sp>
    </p:spTree>
    <p:extLst>
      <p:ext uri="{BB962C8B-B14F-4D97-AF65-F5344CB8AC3E}">
        <p14:creationId xmlns:p14="http://schemas.microsoft.com/office/powerpoint/2010/main" val="38279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negative cost cycles, then the </a:t>
            </a:r>
            <a:r>
              <a:rPr lang="en-US" altLang="en-US">
                <a:solidFill>
                  <a:srgbClr val="FF0000"/>
                </a:solidFill>
              </a:rPr>
              <a:t>shortest</a:t>
            </a:r>
            <a:r>
              <a:rPr lang="en-US" altLang="en-US"/>
              <a:t> paths are </a:t>
            </a:r>
            <a:r>
              <a:rPr lang="en-US" altLang="en-US">
                <a:solidFill>
                  <a:srgbClr val="FF0000"/>
                </a:solidFill>
              </a:rPr>
              <a:t>simple</a:t>
            </a:r>
            <a:r>
              <a:rPr lang="en-US" altLang="en-US"/>
              <a:t> paths</a:t>
            </a:r>
          </a:p>
          <a:p>
            <a:endParaRPr lang="en-US" altLang="en-US"/>
          </a:p>
          <a:p>
            <a:r>
              <a:rPr lang="en-US" altLang="en-US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16288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dirty="0"/>
              <a:t>Shortest paths with a given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shortest path from s to w with exactly k edges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43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Compute distance from starting vertex s</a:t>
            </a:r>
          </a:p>
          <a:p>
            <a:endParaRPr lang="en-US" altLang="en-US"/>
          </a:p>
          <a:p>
            <a:r>
              <a:rPr lang="en-US" altLang="en-US" err="1"/>
              <a:t>Opt</a:t>
            </a:r>
            <a:r>
              <a:rPr lang="en-US" altLang="en-US" baseline="-25000" err="1"/>
              <a:t>k</a:t>
            </a:r>
            <a:r>
              <a:rPr lang="en-US" altLang="en-US"/>
              <a:t>(w) = min</a:t>
            </a:r>
            <a:r>
              <a:rPr lang="en-US" altLang="en-US" baseline="-25000"/>
              <a:t>x</a:t>
            </a:r>
            <a:r>
              <a:rPr lang="en-US" altLang="en-US"/>
              <a:t> [Opt</a:t>
            </a:r>
            <a:r>
              <a:rPr lang="en-US" altLang="en-US" baseline="-25000"/>
              <a:t>k-1</a:t>
            </a:r>
            <a:r>
              <a:rPr lang="en-US" altLang="en-US"/>
              <a:t>(x) + </a:t>
            </a:r>
            <a:r>
              <a:rPr lang="en-US" altLang="en-US" err="1"/>
              <a:t>c</a:t>
            </a:r>
            <a:r>
              <a:rPr lang="en-US" altLang="en-US" baseline="-25000" err="1"/>
              <a:t>xw</a:t>
            </a:r>
            <a:r>
              <a:rPr lang="en-US" altLang="en-US"/>
              <a:t>]</a:t>
            </a:r>
          </a:p>
          <a:p>
            <a:r>
              <a:rPr lang="en-US" altLang="en-US"/>
              <a:t>Opt</a:t>
            </a:r>
            <a:r>
              <a:rPr lang="en-US" altLang="en-US" baseline="-25000"/>
              <a:t>0</a:t>
            </a:r>
            <a:r>
              <a:rPr lang="en-US" altLang="en-US"/>
              <a:t>(w) = 0 if w = s and infinity otherwise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98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6185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8260</TotalTime>
  <Words>743</Words>
  <Application>Microsoft Office PowerPoint</Application>
  <PresentationFormat>On-screen Show (4:3)</PresentationFormat>
  <Paragraphs>180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1_Default Design</vt:lpstr>
      <vt:lpstr>CSE 417 Algorithms with Complexity</vt:lpstr>
      <vt:lpstr>Announcements</vt:lpstr>
      <vt:lpstr>Shortest Path Problem</vt:lpstr>
      <vt:lpstr>Dynamic Programming</vt:lpstr>
      <vt:lpstr>Shortest Paths as DP</vt:lpstr>
      <vt:lpstr>Lemma</vt:lpstr>
      <vt:lpstr>Shortest paths with a given number of edges</vt:lpstr>
      <vt:lpstr>Express as a recurrence</vt:lpstr>
      <vt:lpstr>Algorithm, Version 1</vt:lpstr>
      <vt:lpstr>Algorithm, Version 2</vt:lpstr>
      <vt:lpstr>Algorithm, Version 3</vt:lpstr>
      <vt:lpstr>Example: </vt:lpstr>
      <vt:lpstr>Correctness Proof for Algorithm 3</vt:lpstr>
      <vt:lpstr>Algorithm, Version 4</vt:lpstr>
      <vt:lpstr>Theorem</vt:lpstr>
      <vt:lpstr>If the pointer graph has a cycle, then the graph has a negative cost cycle</vt:lpstr>
      <vt:lpstr>Negative Cycles</vt:lpstr>
      <vt:lpstr>Finding negative cost cycles</vt:lpstr>
      <vt:lpstr>Finding the longest Path in a DAG</vt:lpstr>
      <vt:lpstr>What about finding Longest Paths in a directed graph</vt:lpstr>
      <vt:lpstr>Foreign Exchange Arbitrage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118</cp:revision>
  <dcterms:created xsi:type="dcterms:W3CDTF">1601-01-01T00:00:00Z</dcterms:created>
  <dcterms:modified xsi:type="dcterms:W3CDTF">2020-11-23T19:31:36Z</dcterms:modified>
</cp:coreProperties>
</file>