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9" r:id="rId3"/>
    <p:sldId id="385" r:id="rId4"/>
    <p:sldId id="386" r:id="rId5"/>
    <p:sldId id="387" r:id="rId6"/>
    <p:sldId id="388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9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26" Type="http://schemas.openxmlformats.org/officeDocument/2006/relationships/tags" Target="../tags/tag121.xml"/><Relationship Id="rId3" Type="http://schemas.openxmlformats.org/officeDocument/2006/relationships/tags" Target="../tags/tag98.xml"/><Relationship Id="rId21" Type="http://schemas.openxmlformats.org/officeDocument/2006/relationships/tags" Target="../tags/tag116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tags" Target="../tags/tag115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tags" Target="../tags/tag123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4.xml"/><Relationship Id="rId1" Type="http://schemas.openxmlformats.org/officeDocument/2006/relationships/tags" Target="../tags/tag1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6.xml"/><Relationship Id="rId1" Type="http://schemas.openxmlformats.org/officeDocument/2006/relationships/tags" Target="../tags/tag1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jpe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image" Target="../media/image3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2.jpeg"/><Relationship Id="rId5" Type="http://schemas.openxmlformats.org/officeDocument/2006/relationships/tags" Target="../tags/tag17.xml"/><Relationship Id="rId10" Type="http://schemas.openxmlformats.org/officeDocument/2006/relationships/image" Target="../media/image1.jpeg"/><Relationship Id="rId4" Type="http://schemas.openxmlformats.org/officeDocument/2006/relationships/tags" Target="../tags/tag16.xml"/><Relationship Id="rId9" Type="http://schemas.openxmlformats.org/officeDocument/2006/relationships/hyperlink" Target="http://en.wikipedia.org/wiki/File:VaughanPratt.JPG" TargetMode="External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3" Type="http://schemas.openxmlformats.org/officeDocument/2006/relationships/tags" Target="../tags/tag22.xml"/><Relationship Id="rId21" Type="http://schemas.openxmlformats.org/officeDocument/2006/relationships/tags" Target="../tags/tag40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tags" Target="../tags/tag39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26" Type="http://schemas.openxmlformats.org/officeDocument/2006/relationships/tags" Target="../tags/tag73.xml"/><Relationship Id="rId3" Type="http://schemas.openxmlformats.org/officeDocument/2006/relationships/tags" Target="../tags/tag50.xml"/><Relationship Id="rId21" Type="http://schemas.openxmlformats.org/officeDocument/2006/relationships/tags" Target="../tags/tag68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5" Type="http://schemas.openxmlformats.org/officeDocument/2006/relationships/tags" Target="../tags/tag72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0" Type="http://schemas.openxmlformats.org/officeDocument/2006/relationships/tags" Target="../tags/tag67.xml"/><Relationship Id="rId29" Type="http://schemas.openxmlformats.org/officeDocument/2006/relationships/tags" Target="../tags/tag76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tags" Target="../tags/tag71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tags" Target="../tags/tag70.xml"/><Relationship Id="rId28" Type="http://schemas.openxmlformats.org/officeDocument/2006/relationships/tags" Target="../tags/tag75.xml"/><Relationship Id="rId10" Type="http://schemas.openxmlformats.org/officeDocument/2006/relationships/tags" Target="../tags/tag57.xml"/><Relationship Id="rId19" Type="http://schemas.openxmlformats.org/officeDocument/2006/relationships/tags" Target="../tags/tag66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tags" Target="../tags/tag69.xml"/><Relationship Id="rId27" Type="http://schemas.openxmlformats.org/officeDocument/2006/relationships/tags" Target="../tags/tag74.xml"/><Relationship Id="rId30" Type="http://schemas.openxmlformats.org/officeDocument/2006/relationships/tags" Target="../tags/tag7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</a:t>
            </a:r>
            <a:r>
              <a:rPr lang="en-US" altLang="en-US" sz="2800" dirty="0" smtClean="0"/>
              <a:t>18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Divide and Conquer Algorithms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the minimum separation from the sub problems is </a:t>
            </a:r>
            <a:r>
              <a:rPr lang="en-US" altLang="en-US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/>
              <a:t>In looking for cross set closest pairs, we only need to consider points with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of the boundary</a:t>
            </a:r>
          </a:p>
          <a:p>
            <a:pPr eaLnBrk="1" hangingPunct="1"/>
            <a:r>
              <a:rPr lang="en-US" altLang="en-US"/>
              <a:t>How many cross border interactions do we need to test?</a:t>
            </a:r>
          </a:p>
        </p:txBody>
      </p:sp>
    </p:spTree>
    <p:extLst>
      <p:ext uri="{BB962C8B-B14F-4D97-AF65-F5344CB8AC3E}">
        <p14:creationId xmlns:p14="http://schemas.microsoft.com/office/powerpoint/2010/main" val="2922430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64643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highest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lowest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Compare with the points in this interval (there are at most 6)</a:t>
            </a:r>
          </a:p>
        </p:txBody>
      </p:sp>
    </p:spTree>
    <p:extLst>
      <p:ext uri="{BB962C8B-B14F-4D97-AF65-F5344CB8AC3E}">
        <p14:creationId xmlns:p14="http://schemas.microsoft.com/office/powerpoint/2010/main" val="32562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/>
              <a:t>Identify the pairs of points that are compared in the merge step following the recursive calls</a:t>
            </a:r>
            <a:r>
              <a:rPr lang="en-US" altLang="en-US" sz="400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37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preprocessing:</a:t>
            </a:r>
          </a:p>
          <a:p>
            <a:pPr lvl="1" eaLnBrk="1" hangingPunct="1"/>
            <a:r>
              <a:rPr lang="en-US" altLang="en-US"/>
              <a:t>T(n) = cn + 2 T(n/2)</a:t>
            </a:r>
          </a:p>
        </p:txBody>
      </p:sp>
    </p:spTree>
    <p:extLst>
      <p:ext uri="{BB962C8B-B14F-4D97-AF65-F5344CB8AC3E}">
        <p14:creationId xmlns:p14="http://schemas.microsoft.com/office/powerpoint/2010/main" val="73311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</p:spTree>
    <p:extLst>
      <p:ext uri="{BB962C8B-B14F-4D97-AF65-F5344CB8AC3E}">
        <p14:creationId xmlns:p14="http://schemas.microsoft.com/office/powerpoint/2010/main" val="57446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Recursive </a:t>
            </a:r>
            <a:r>
              <a:rPr lang="en-US" altLang="en-US" sz="4000" dirty="0" smtClean="0"/>
              <a:t>Multiplication Algorithm </a:t>
            </a:r>
            <a:r>
              <a:rPr lang="en-US" altLang="en-US" sz="4000" dirty="0"/>
              <a:t>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</p:spTree>
    <p:extLst>
      <p:ext uri="{BB962C8B-B14F-4D97-AF65-F5344CB8AC3E}">
        <p14:creationId xmlns:p14="http://schemas.microsoft.com/office/powerpoint/2010/main" val="4244925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</p:spTree>
    <p:extLst>
      <p:ext uri="{BB962C8B-B14F-4D97-AF65-F5344CB8AC3E}">
        <p14:creationId xmlns:p14="http://schemas.microsoft.com/office/powerpoint/2010/main" val="1269839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3 = 1.58496250073…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9958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Integer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School 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Karatsuba O(n</a:t>
            </a:r>
            <a:r>
              <a:rPr lang="en-US" baseline="30000" dirty="0" smtClean="0"/>
              <a:t>1.58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Toom-Cook  O(n</a:t>
            </a:r>
            <a:r>
              <a:rPr lang="en-US" baseline="30000" dirty="0" smtClean="0"/>
              <a:t>1.46</a:t>
            </a:r>
            <a:r>
              <a:rPr lang="en-US" dirty="0" smtClean="0"/>
              <a:t>)  [For 3 pieces]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1+eps</a:t>
            </a:r>
            <a:r>
              <a:rPr lang="en-US" dirty="0" smtClean="0"/>
              <a:t>)  [For k pieces]</a:t>
            </a:r>
          </a:p>
          <a:p>
            <a:r>
              <a:rPr lang="en-US" dirty="0" err="1" smtClean="0"/>
              <a:t>Schonhage</a:t>
            </a:r>
            <a:r>
              <a:rPr lang="en-US" dirty="0" smtClean="0"/>
              <a:t>-Strassen</a:t>
            </a:r>
          </a:p>
          <a:p>
            <a:pPr lvl="1"/>
            <a:r>
              <a:rPr lang="en-US" dirty="0" smtClean="0"/>
              <a:t>Fast Fourier Transform based algorithm</a:t>
            </a:r>
          </a:p>
          <a:p>
            <a:pPr lvl="1"/>
            <a:r>
              <a:rPr lang="en-US" dirty="0" smtClean="0"/>
              <a:t>O(n log n  </a:t>
            </a:r>
            <a:r>
              <a:rPr lang="en-US" dirty="0" err="1" smtClean="0"/>
              <a:t>loglog</a:t>
            </a:r>
            <a:r>
              <a:rPr lang="en-US" dirty="0" smtClean="0"/>
              <a:t> n)</a:t>
            </a:r>
          </a:p>
          <a:p>
            <a:pPr lvl="1"/>
            <a:r>
              <a:rPr lang="en-US" dirty="0" smtClean="0"/>
              <a:t>Becomes practical for ~25,000 digits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72439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Homework </a:t>
            </a:r>
            <a:r>
              <a:rPr lang="en-US" altLang="en-US" dirty="0" smtClean="0"/>
              <a:t>6,  Due Wednesday,  Nov 18</a:t>
            </a:r>
          </a:p>
          <a:p>
            <a:pPr lvl="1"/>
            <a:r>
              <a:rPr lang="en-US" altLang="en-US" dirty="0" smtClean="0"/>
              <a:t>No class Wednesday, Nov 11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class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Programming starting on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3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/>
              <a:t>Mergesort</a:t>
            </a:r>
            <a:r>
              <a:rPr lang="en-US" altLang="en-US" sz="2800" dirty="0"/>
              <a:t>, Quicksort</a:t>
            </a:r>
          </a:p>
          <a:p>
            <a:pPr eaLnBrk="1" hangingPunct="1"/>
            <a:r>
              <a:rPr lang="en-US" altLang="en-US" sz="2800" dirty="0"/>
              <a:t>Strassen’s Algorithm</a:t>
            </a:r>
          </a:p>
          <a:p>
            <a:pPr eaLnBrk="1" hangingPunct="1"/>
            <a:r>
              <a:rPr lang="en-US" altLang="en-US" sz="2800" dirty="0" smtClean="0"/>
              <a:t>Median</a:t>
            </a:r>
          </a:p>
          <a:p>
            <a:pPr eaLnBrk="1" hangingPunct="1"/>
            <a:r>
              <a:rPr lang="en-US" altLang="en-US" sz="2800" dirty="0" smtClean="0"/>
              <a:t>Inversion </a:t>
            </a:r>
            <a:r>
              <a:rPr lang="en-US" altLang="en-US" sz="2800" dirty="0"/>
              <a:t>counting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Closest </a:t>
            </a:r>
            <a:r>
              <a:rPr lang="en-US" altLang="en-US" sz="2800" dirty="0">
                <a:solidFill>
                  <a:srgbClr val="FF0000"/>
                </a:solidFill>
              </a:rPr>
              <a:t>Pair Algorithm (2d)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</a:rPr>
              <a:t>Integer Multiplication (Karatsuba’s Algorithm</a:t>
            </a:r>
            <a:r>
              <a:rPr lang="en-US" altLang="en-US" sz="2800" dirty="0" smtClean="0">
                <a:solidFill>
                  <a:srgbClr val="FF0000"/>
                </a:solidFill>
              </a:rPr>
              <a:t>)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14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the k-</a:t>
            </a:r>
            <a:r>
              <a:rPr lang="en-US" dirty="0" err="1" smtClean="0"/>
              <a:t>th</a:t>
            </a:r>
            <a:r>
              <a:rPr lang="en-US" dirty="0" smtClean="0"/>
              <a:t> largest from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</a:t>
            </a:r>
            <a:r>
              <a:rPr lang="en-US" altLang="en-US" dirty="0" smtClean="0"/>
              <a:t>largest</a:t>
            </a:r>
          </a:p>
          <a:p>
            <a:r>
              <a:rPr lang="en-US" altLang="en-US" dirty="0" smtClean="0"/>
              <a:t>Median is a special case</a:t>
            </a:r>
          </a:p>
          <a:p>
            <a:r>
              <a:rPr lang="en-US" altLang="en-US" dirty="0" smtClean="0"/>
              <a:t>The standard approach is to use a quicksort like algorithm</a:t>
            </a:r>
          </a:p>
          <a:p>
            <a:pPr lvl="1"/>
            <a:r>
              <a:rPr lang="en-US" altLang="en-US" dirty="0" smtClean="0"/>
              <a:t>But with one recursive problem</a:t>
            </a:r>
          </a:p>
          <a:p>
            <a:r>
              <a:rPr lang="en-US" altLang="en-US" dirty="0" smtClean="0"/>
              <a:t>The difficulty is ensuring a good split</a:t>
            </a:r>
          </a:p>
          <a:p>
            <a:pPr lvl="1"/>
            <a:r>
              <a:rPr lang="en-US" altLang="en-US" dirty="0" smtClean="0"/>
              <a:t>Worst case O(n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) time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Select(A, k){</a:t>
            </a:r>
          </a:p>
          <a:p>
            <a:pPr eaLnBrk="1" hangingPunct="1"/>
            <a:r>
              <a:rPr lang="en-US" altLang="en-US" dirty="0"/>
              <a:t>	Choose </a:t>
            </a:r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FF0000"/>
                </a:solidFill>
              </a:rPr>
              <a:t>pivot</a:t>
            </a:r>
            <a:r>
              <a:rPr lang="en-US" altLang="en-US" dirty="0" smtClean="0"/>
              <a:t> element </a:t>
            </a:r>
            <a:r>
              <a:rPr lang="en-US" altLang="en-US" dirty="0"/>
              <a:t>x from A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1</a:t>
            </a:r>
            <a:r>
              <a:rPr lang="en-US" altLang="en-US" dirty="0"/>
              <a:t> = {y in A | y &lt;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2</a:t>
            </a:r>
            <a:r>
              <a:rPr lang="en-US" altLang="en-US" dirty="0"/>
              <a:t> = {y in A | y &gt; x}</a:t>
            </a:r>
          </a:p>
          <a:p>
            <a:pPr eaLnBrk="1" hangingPunct="1"/>
            <a:r>
              <a:rPr lang="en-US" altLang="en-US" dirty="0"/>
              <a:t>	S</a:t>
            </a:r>
            <a:r>
              <a:rPr lang="en-US" altLang="en-US" baseline="-25000" dirty="0"/>
              <a:t>3</a:t>
            </a:r>
            <a:r>
              <a:rPr lang="en-US" altLang="en-US" dirty="0"/>
              <a:t> = {y in A | y = x}</a:t>
            </a:r>
          </a:p>
          <a:p>
            <a:pPr eaLnBrk="1" hangingPunct="1"/>
            <a:r>
              <a:rPr lang="en-US" altLang="en-US" dirty="0"/>
              <a:t>	if (|S</a:t>
            </a:r>
            <a:r>
              <a:rPr lang="en-US" altLang="en-US" baseline="-25000" dirty="0"/>
              <a:t>2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Select(S</a:t>
            </a:r>
            <a:r>
              <a:rPr lang="en-US" altLang="en-US" baseline="-25000" dirty="0"/>
              <a:t>2</a:t>
            </a:r>
            <a:r>
              <a:rPr lang="en-US" altLang="en-US" dirty="0"/>
              <a:t>, k)</a:t>
            </a:r>
          </a:p>
          <a:p>
            <a:pPr eaLnBrk="1" hangingPunct="1"/>
            <a:r>
              <a:rPr lang="en-US" altLang="en-US" dirty="0"/>
              <a:t>	else if (|S</a:t>
            </a:r>
            <a:r>
              <a:rPr lang="en-US" altLang="en-US" baseline="-25000" dirty="0"/>
              <a:t>2</a:t>
            </a:r>
            <a:r>
              <a:rPr lang="en-US" altLang="en-US" dirty="0"/>
              <a:t>| + |S</a:t>
            </a:r>
            <a:r>
              <a:rPr lang="en-US" altLang="en-US" baseline="-25000" dirty="0"/>
              <a:t>3</a:t>
            </a:r>
            <a:r>
              <a:rPr lang="en-US" altLang="en-US" dirty="0"/>
              <a:t>| &gt;= k)</a:t>
            </a:r>
          </a:p>
          <a:p>
            <a:pPr eaLnBrk="1" hangingPunct="1"/>
            <a:r>
              <a:rPr lang="en-US" altLang="en-US" dirty="0"/>
              <a:t>		return x</a:t>
            </a:r>
          </a:p>
          <a:p>
            <a:pPr eaLnBrk="1" hangingPunct="1"/>
            <a:r>
              <a:rPr lang="en-US" altLang="en-US" dirty="0"/>
              <a:t>	else</a:t>
            </a:r>
          </a:p>
          <a:p>
            <a:pPr eaLnBrk="1" hangingPunct="1"/>
            <a:r>
              <a:rPr lang="en-US" altLang="en-US" dirty="0"/>
              <a:t>		return Select(S</a:t>
            </a:r>
            <a:r>
              <a:rPr lang="en-US" altLang="en-US" baseline="-25000" dirty="0"/>
              <a:t>1</a:t>
            </a:r>
            <a:r>
              <a:rPr lang="en-US" altLang="en-US" dirty="0"/>
              <a:t>, k - |S</a:t>
            </a:r>
            <a:r>
              <a:rPr lang="en-US" altLang="en-US" baseline="-25000" dirty="0"/>
              <a:t>2</a:t>
            </a:r>
            <a:r>
              <a:rPr lang="en-US" altLang="en-US" dirty="0"/>
              <a:t>| - |S</a:t>
            </a:r>
            <a:r>
              <a:rPr lang="en-US" altLang="en-US" baseline="-25000" dirty="0"/>
              <a:t>3</a:t>
            </a:r>
            <a:r>
              <a:rPr lang="en-US" altLang="en-US" dirty="0"/>
              <a:t>|)</a:t>
            </a:r>
          </a:p>
          <a:p>
            <a:pPr eaLnBrk="1" hangingPunct="1"/>
            <a:r>
              <a:rPr lang="en-US" altLang="en-US" dirty="0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1609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What to know about median finding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69857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The key to the algorithm is pivot selection</a:t>
            </a:r>
          </a:p>
          <a:p>
            <a:pPr eaLnBrk="1" hangingPunct="1"/>
            <a:r>
              <a:rPr lang="en-US" altLang="en-US" dirty="0" smtClean="0"/>
              <a:t>Choosing a random pivot works well</a:t>
            </a:r>
          </a:p>
          <a:p>
            <a:pPr eaLnBrk="1" hangingPunct="1"/>
            <a:r>
              <a:rPr lang="en-US" altLang="en-US" dirty="0" smtClean="0"/>
              <a:t>Improved random pivot selection:  median of three</a:t>
            </a:r>
          </a:p>
          <a:p>
            <a:pPr eaLnBrk="1" hangingPunct="1"/>
            <a:r>
              <a:rPr lang="en-US" altLang="en-US" dirty="0" smtClean="0"/>
              <a:t>Randomized algorithms can find median with 3/2 n comparisons</a:t>
            </a:r>
          </a:p>
          <a:p>
            <a:pPr eaLnBrk="1" hangingPunct="1"/>
            <a:r>
              <a:rPr lang="en-US" altLang="en-US" dirty="0" smtClean="0"/>
              <a:t>Deterministic median finding is harder</a:t>
            </a:r>
          </a:p>
          <a:p>
            <a:pPr lvl="1" eaLnBrk="1" hangingPunct="1"/>
            <a:r>
              <a:rPr lang="en-US" altLang="en-US" dirty="0" smtClean="0"/>
              <a:t>BFPRT Algorithm guarantees a 3n/4-n/4 split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9" tooltip="Vaughan Pratt"/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2" y="5314523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11" y="5344049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17" y="5328542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9286"/>
            <a:ext cx="110520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93703" y="6547007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1978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65871" y="6565144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1995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89" y="6550534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1986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5392" y="6592395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2002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780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Closest Pair Problem (2D)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4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80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484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770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1628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71667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8412613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742</Words>
  <Application>Microsoft Office PowerPoint</Application>
  <PresentationFormat>On-screen Show (4:3)</PresentationFormat>
  <Paragraphs>121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Office Theme</vt:lpstr>
      <vt:lpstr>CSE 417 Algorithms and Complexity</vt:lpstr>
      <vt:lpstr>Announcements</vt:lpstr>
      <vt:lpstr>Divide and Conquer Algorithms</vt:lpstr>
      <vt:lpstr>Select the k-th largest from an array</vt:lpstr>
      <vt:lpstr>Select(A, k)</vt:lpstr>
      <vt:lpstr>What to know about median finding</vt:lpstr>
      <vt:lpstr>Closest Pair Problem (2D)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Integer Arithmetic</vt:lpstr>
      <vt:lpstr>Recursive Multiplication Algorithm (First attempt)</vt:lpstr>
      <vt:lpstr>Simple algebra</vt:lpstr>
      <vt:lpstr>Karatsuba’s Algorithm</vt:lpstr>
      <vt:lpstr>Fast Integer Multiplication</vt:lpstr>
      <vt:lpstr>No class Wednesday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95</cp:revision>
  <dcterms:created xsi:type="dcterms:W3CDTF">1601-01-01T00:00:00Z</dcterms:created>
  <dcterms:modified xsi:type="dcterms:W3CDTF">2020-11-09T20:21:47Z</dcterms:modified>
</cp:coreProperties>
</file>