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9" r:id="rId3"/>
    <p:sldId id="353" r:id="rId4"/>
    <p:sldId id="347" r:id="rId5"/>
    <p:sldId id="348" r:id="rId6"/>
    <p:sldId id="349" r:id="rId7"/>
    <p:sldId id="350" r:id="rId8"/>
    <p:sldId id="351" r:id="rId9"/>
    <p:sldId id="354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</p:sldIdLst>
  <p:sldSz cx="9144000" cy="6858000" type="screen4x3"/>
  <p:notesSz cx="7315200" cy="96012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6" d="100"/>
          <a:sy n="106" d="100"/>
        </p:scale>
        <p:origin x="10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1273801E-CAAC-448C-B40F-BB1F7D3461B3}"/>
    <pc:docChg chg="custSel delSld modSld">
      <pc:chgData name="Richard Anderson" userId="4654cc452026b74c" providerId="LiveId" clId="{1273801E-CAAC-448C-B40F-BB1F7D3461B3}" dt="2020-10-26T03:05:25.388" v="202" actId="2696"/>
      <pc:docMkLst>
        <pc:docMk/>
      </pc:docMkLst>
      <pc:sldChg chg="addSp modSp mod">
        <pc:chgData name="Richard Anderson" userId="4654cc452026b74c" providerId="LiveId" clId="{1273801E-CAAC-448C-B40F-BB1F7D3461B3}" dt="2020-10-25T23:05:34.846" v="70" actId="14100"/>
        <pc:sldMkLst>
          <pc:docMk/>
          <pc:sldMk cId="0" sldId="256"/>
        </pc:sldMkLst>
        <pc:spChg chg="mod">
          <ac:chgData name="Richard Anderson" userId="4654cc452026b74c" providerId="LiveId" clId="{1273801E-CAAC-448C-B40F-BB1F7D3461B3}" dt="2020-10-25T23:00:43.636" v="53" actId="20577"/>
          <ac:spMkLst>
            <pc:docMk/>
            <pc:sldMk cId="0" sldId="256"/>
            <ac:spMk id="2051" creationId="{00000000-0000-0000-0000-000000000000}"/>
          </ac:spMkLst>
        </pc:spChg>
        <pc:picChg chg="mod">
          <ac:chgData name="Richard Anderson" userId="4654cc452026b74c" providerId="LiveId" clId="{1273801E-CAAC-448C-B40F-BB1F7D3461B3}" dt="2020-10-25T23:01:05.398" v="67" actId="1076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Richard Anderson" userId="4654cc452026b74c" providerId="LiveId" clId="{1273801E-CAAC-448C-B40F-BB1F7D3461B3}" dt="2020-10-25T23:05:34.846" v="70" actId="14100"/>
          <ac:picMkLst>
            <pc:docMk/>
            <pc:sldMk cId="0" sldId="256"/>
            <ac:picMk id="1026" creationId="{F3AFF812-A7D6-48FA-B9C3-07E58F481D9A}"/>
          </ac:picMkLst>
        </pc:picChg>
      </pc:sldChg>
      <pc:sldChg chg="modSp mod">
        <pc:chgData name="Richard Anderson" userId="4654cc452026b74c" providerId="LiveId" clId="{1273801E-CAAC-448C-B40F-BB1F7D3461B3}" dt="2020-10-25T23:08:30.625" v="87" actId="1076"/>
        <pc:sldMkLst>
          <pc:docMk/>
          <pc:sldMk cId="0" sldId="275"/>
        </pc:sldMkLst>
        <pc:spChg chg="mod">
          <ac:chgData name="Richard Anderson" userId="4654cc452026b74c" providerId="LiveId" clId="{1273801E-CAAC-448C-B40F-BB1F7D3461B3}" dt="2020-10-25T23:08:01.669" v="85" actId="1076"/>
          <ac:spMkLst>
            <pc:docMk/>
            <pc:sldMk cId="0" sldId="275"/>
            <ac:spMk id="614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4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5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16.987" v="86" actId="1076"/>
          <ac:spMkLst>
            <pc:docMk/>
            <pc:sldMk cId="0" sldId="275"/>
            <ac:spMk id="6161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3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5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6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7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8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69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0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8:30.625" v="87" actId="1076"/>
          <ac:spMkLst>
            <pc:docMk/>
            <pc:sldMk cId="0" sldId="275"/>
            <ac:spMk id="6171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6T03:05:25.388" v="202" actId="2696"/>
        <pc:sldMkLst>
          <pc:docMk/>
          <pc:sldMk cId="0" sldId="276"/>
        </pc:sldMkLst>
      </pc:sldChg>
      <pc:sldChg chg="delSp modSp del mod">
        <pc:chgData name="Richard Anderson" userId="4654cc452026b74c" providerId="LiveId" clId="{1273801E-CAAC-448C-B40F-BB1F7D3461B3}" dt="2020-10-25T23:09:47.071" v="132" actId="2696"/>
        <pc:sldMkLst>
          <pc:docMk/>
          <pc:sldMk cId="0" sldId="277"/>
        </pc:sldMkLst>
        <pc:spChg chg="mod">
          <ac:chgData name="Richard Anderson" userId="4654cc452026b74c" providerId="LiveId" clId="{1273801E-CAAC-448C-B40F-BB1F7D3461B3}" dt="2020-10-25T23:09:08.936" v="126" actId="20577"/>
          <ac:spMkLst>
            <pc:docMk/>
            <pc:sldMk cId="0" sldId="277"/>
            <ac:spMk id="8194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9:14.899" v="127" actId="20577"/>
          <ac:spMkLst>
            <pc:docMk/>
            <pc:sldMk cId="0" sldId="277"/>
            <ac:spMk id="8195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28.950" v="128" actId="21"/>
          <ac:spMkLst>
            <pc:docMk/>
            <pc:sldMk cId="0" sldId="277"/>
            <ac:spMk id="8196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1.079" v="129" actId="21"/>
          <ac:spMkLst>
            <pc:docMk/>
            <pc:sldMk cId="0" sldId="277"/>
            <ac:spMk id="8197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2.745" v="130" actId="21"/>
          <ac:spMkLst>
            <pc:docMk/>
            <pc:sldMk cId="0" sldId="277"/>
            <ac:spMk id="8198" creationId="{00000000-0000-0000-0000-000000000000}"/>
          </ac:spMkLst>
        </pc:spChg>
        <pc:spChg chg="del">
          <ac:chgData name="Richard Anderson" userId="4654cc452026b74c" providerId="LiveId" clId="{1273801E-CAAC-448C-B40F-BB1F7D3461B3}" dt="2020-10-25T23:09:34.708" v="131" actId="21"/>
          <ac:spMkLst>
            <pc:docMk/>
            <pc:sldMk cId="0" sldId="277"/>
            <ac:spMk id="819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0:00.184" v="136" actId="2696"/>
        <pc:sldMkLst>
          <pc:docMk/>
          <pc:sldMk cId="0" sldId="282"/>
        </pc:sldMkLst>
      </pc:sldChg>
      <pc:sldChg chg="addSp modSp mod">
        <pc:chgData name="Richard Anderson" userId="4654cc452026b74c" providerId="LiveId" clId="{1273801E-CAAC-448C-B40F-BB1F7D3461B3}" dt="2020-10-25T23:12:48.874" v="192" actId="1076"/>
        <pc:sldMkLst>
          <pc:docMk/>
          <pc:sldMk cId="0" sldId="283"/>
        </pc:sldMkLst>
        <pc:spChg chg="add mod">
          <ac:chgData name="Richard Anderson" userId="4654cc452026b74c" providerId="LiveId" clId="{1273801E-CAAC-448C-B40F-BB1F7D3461B3}" dt="2020-10-25T23:12:48.874" v="192" actId="1076"/>
          <ac:spMkLst>
            <pc:docMk/>
            <pc:sldMk cId="0" sldId="283"/>
            <ac:spMk id="2" creationId="{2FA183FD-6609-4EF7-A789-FAF4D1D82F02}"/>
          </ac:spMkLst>
        </pc:spChg>
        <pc:spChg chg="mod">
          <ac:chgData name="Richard Anderson" userId="4654cc452026b74c" providerId="LiveId" clId="{1273801E-CAAC-448C-B40F-BB1F7D3461B3}" dt="2020-10-25T23:12:10.828" v="187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12:57.732" v="193" actId="2696"/>
        <pc:sldMkLst>
          <pc:docMk/>
          <pc:sldMk cId="0" sldId="284"/>
        </pc:sldMkLst>
      </pc:sldChg>
      <pc:sldChg chg="del">
        <pc:chgData name="Richard Anderson" userId="4654cc452026b74c" providerId="LiveId" clId="{1273801E-CAAC-448C-B40F-BB1F7D3461B3}" dt="2020-10-25T23:13:03.220" v="194" actId="2696"/>
        <pc:sldMkLst>
          <pc:docMk/>
          <pc:sldMk cId="0" sldId="285"/>
        </pc:sldMkLst>
      </pc:sldChg>
      <pc:sldChg chg="modSp mod">
        <pc:chgData name="Richard Anderson" userId="4654cc452026b74c" providerId="LiveId" clId="{1273801E-CAAC-448C-B40F-BB1F7D3461B3}" dt="2020-10-25T23:05:53.029" v="71" actId="20577"/>
        <pc:sldMkLst>
          <pc:docMk/>
          <pc:sldMk cId="0" sldId="289"/>
        </pc:sldMkLst>
        <pc:spChg chg="mod">
          <ac:chgData name="Richard Anderson" userId="4654cc452026b74c" providerId="LiveId" clId="{1273801E-CAAC-448C-B40F-BB1F7D3461B3}" dt="2020-10-25T23:00:57.350" v="66" actId="20577"/>
          <ac:spMkLst>
            <pc:docMk/>
            <pc:sldMk cId="0" sldId="289"/>
            <ac:spMk id="5122" creationId="{00000000-0000-0000-0000-000000000000}"/>
          </ac:spMkLst>
        </pc:spChg>
        <pc:spChg chg="mod">
          <ac:chgData name="Richard Anderson" userId="4654cc452026b74c" providerId="LiveId" clId="{1273801E-CAAC-448C-B40F-BB1F7D3461B3}" dt="2020-10-25T23:05:53.029" v="71" actId="20577"/>
          <ac:spMkLst>
            <pc:docMk/>
            <pc:sldMk cId="0" sldId="289"/>
            <ac:spMk id="5123" creationId="{00000000-0000-0000-0000-000000000000}"/>
          </ac:spMkLst>
        </pc:spChg>
      </pc:sldChg>
      <pc:sldChg chg="del">
        <pc:chgData name="Richard Anderson" userId="4654cc452026b74c" providerId="LiveId" clId="{1273801E-CAAC-448C-B40F-BB1F7D3461B3}" dt="2020-10-25T23:09:52.426" v="134" actId="2696"/>
        <pc:sldMkLst>
          <pc:docMk/>
          <pc:sldMk cId="0" sldId="292"/>
        </pc:sldMkLst>
      </pc:sldChg>
      <pc:sldChg chg="del">
        <pc:chgData name="Richard Anderson" userId="4654cc452026b74c" providerId="LiveId" clId="{1273801E-CAAC-448C-B40F-BB1F7D3461B3}" dt="2020-10-25T23:09:58.738" v="135" actId="2696"/>
        <pc:sldMkLst>
          <pc:docMk/>
          <pc:sldMk cId="0" sldId="293"/>
        </pc:sldMkLst>
      </pc:sldChg>
      <pc:sldChg chg="del">
        <pc:chgData name="Richard Anderson" userId="4654cc452026b74c" providerId="LiveId" clId="{1273801E-CAAC-448C-B40F-BB1F7D3461B3}" dt="2020-10-25T23:09:50.748" v="133" actId="2696"/>
        <pc:sldMkLst>
          <pc:docMk/>
          <pc:sldMk cId="1333741462" sldId="294"/>
        </pc:sldMkLst>
      </pc:sldChg>
      <pc:sldChg chg="modSp mod">
        <pc:chgData name="Richard Anderson" userId="4654cc452026b74c" providerId="LiveId" clId="{1273801E-CAAC-448C-B40F-BB1F7D3461B3}" dt="2020-10-25T23:27:55.983" v="195" actId="27636"/>
        <pc:sldMkLst>
          <pc:docMk/>
          <pc:sldMk cId="0" sldId="302"/>
        </pc:sldMkLst>
        <pc:spChg chg="mod">
          <ac:chgData name="Richard Anderson" userId="4654cc452026b74c" providerId="LiveId" clId="{1273801E-CAAC-448C-B40F-BB1F7D3461B3}" dt="2020-10-25T23:27:55.983" v="195" actId="27636"/>
          <ac:spMkLst>
            <pc:docMk/>
            <pc:sldMk cId="0" sldId="302"/>
            <ac:spMk id="7171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898" v="196" actId="27636"/>
        <pc:sldMkLst>
          <pc:docMk/>
          <pc:sldMk cId="0" sldId="303"/>
        </pc:sldMkLst>
        <pc:spChg chg="mod">
          <ac:chgData name="Richard Anderson" userId="4654cc452026b74c" providerId="LiveId" clId="{1273801E-CAAC-448C-B40F-BB1F7D3461B3}" dt="2020-10-25T23:30:24.898" v="196" actId="27636"/>
          <ac:spMkLst>
            <pc:docMk/>
            <pc:sldMk cId="0" sldId="303"/>
            <ac:spMk id="10242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2" v="197" actId="27636"/>
        <pc:sldMkLst>
          <pc:docMk/>
          <pc:sldMk cId="0" sldId="305"/>
        </pc:sldMkLst>
        <pc:spChg chg="mod">
          <ac:chgData name="Richard Anderson" userId="4654cc452026b74c" providerId="LiveId" clId="{1273801E-CAAC-448C-B40F-BB1F7D3461B3}" dt="2020-10-25T23:30:24.902" v="197" actId="27636"/>
          <ac:spMkLst>
            <pc:docMk/>
            <pc:sldMk cId="0" sldId="305"/>
            <ac:spMk id="11266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07" v="198" actId="27636"/>
        <pc:sldMkLst>
          <pc:docMk/>
          <pc:sldMk cId="0" sldId="306"/>
        </pc:sldMkLst>
        <pc:spChg chg="mod">
          <ac:chgData name="Richard Anderson" userId="4654cc452026b74c" providerId="LiveId" clId="{1273801E-CAAC-448C-B40F-BB1F7D3461B3}" dt="2020-10-25T23:30:24.907" v="198" actId="27636"/>
          <ac:spMkLst>
            <pc:docMk/>
            <pc:sldMk cId="0" sldId="306"/>
            <ac:spMk id="12290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0" v="199" actId="27636"/>
        <pc:sldMkLst>
          <pc:docMk/>
          <pc:sldMk cId="0" sldId="307"/>
        </pc:sldMkLst>
        <pc:spChg chg="mod">
          <ac:chgData name="Richard Anderson" userId="4654cc452026b74c" providerId="LiveId" clId="{1273801E-CAAC-448C-B40F-BB1F7D3461B3}" dt="2020-10-25T23:30:24.910" v="199" actId="27636"/>
          <ac:spMkLst>
            <pc:docMk/>
            <pc:sldMk cId="0" sldId="307"/>
            <ac:spMk id="13314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3" v="200" actId="27636"/>
        <pc:sldMkLst>
          <pc:docMk/>
          <pc:sldMk cId="0" sldId="308"/>
        </pc:sldMkLst>
        <pc:spChg chg="mod">
          <ac:chgData name="Richard Anderson" userId="4654cc452026b74c" providerId="LiveId" clId="{1273801E-CAAC-448C-B40F-BB1F7D3461B3}" dt="2020-10-25T23:30:24.913" v="200" actId="27636"/>
          <ac:spMkLst>
            <pc:docMk/>
            <pc:sldMk cId="0" sldId="308"/>
            <ac:spMk id="19459" creationId="{00000000-0000-0000-0000-000000000000}"/>
          </ac:spMkLst>
        </pc:spChg>
      </pc:sldChg>
      <pc:sldChg chg="modSp mod">
        <pc:chgData name="Richard Anderson" userId="4654cc452026b74c" providerId="LiveId" clId="{1273801E-CAAC-448C-B40F-BB1F7D3461B3}" dt="2020-10-25T23:30:24.918" v="201" actId="27636"/>
        <pc:sldMkLst>
          <pc:docMk/>
          <pc:sldMk cId="0" sldId="310"/>
        </pc:sldMkLst>
        <pc:spChg chg="mod">
          <ac:chgData name="Richard Anderson" userId="4654cc452026b74c" providerId="LiveId" clId="{1273801E-CAAC-448C-B40F-BB1F7D3461B3}" dt="2020-10-25T23:30:24.918" v="201" actId="27636"/>
          <ac:spMkLst>
            <pc:docMk/>
            <pc:sldMk cId="0" sldId="310"/>
            <ac:spMk id="21506" creationId="{00000000-0000-0000-0000-000000000000}"/>
          </ac:spMkLst>
        </pc:spChg>
      </pc:sldChg>
    </pc:docChg>
  </pc:docChgLst>
  <pc:docChgLst>
    <pc:chgData name="Richard Anderson" userId="4654cc452026b74c" providerId="LiveId" clId="{EF629356-F73B-4441-B6D7-8E0A6DFEF012}"/>
    <pc:docChg chg="custSel delSld modSld">
      <pc:chgData name="Richard Anderson" userId="4654cc452026b74c" providerId="LiveId" clId="{EF629356-F73B-4441-B6D7-8E0A6DFEF012}" dt="2020-11-02T07:15:53.649" v="22" actId="2696"/>
      <pc:docMkLst>
        <pc:docMk/>
      </pc:docMkLst>
      <pc:sldChg chg="modSp mod">
        <pc:chgData name="Richard Anderson" userId="4654cc452026b74c" providerId="LiveId" clId="{EF629356-F73B-4441-B6D7-8E0A6DFEF012}" dt="2020-11-02T07:11:40.785" v="2" actId="20577"/>
        <pc:sldMkLst>
          <pc:docMk/>
          <pc:sldMk cId="0" sldId="256"/>
        </pc:sldMkLst>
        <pc:spChg chg="mod">
          <ac:chgData name="Richard Anderson" userId="4654cc452026b74c" providerId="LiveId" clId="{EF629356-F73B-4441-B6D7-8E0A6DFEF012}" dt="2020-11-02T07:11:40.785" v="2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Sp mod">
        <pc:chgData name="Richard Anderson" userId="4654cc452026b74c" providerId="LiveId" clId="{EF629356-F73B-4441-B6D7-8E0A6DFEF012}" dt="2020-11-02T07:12:15.363" v="21" actId="478"/>
        <pc:sldMkLst>
          <pc:docMk/>
          <pc:sldMk cId="0" sldId="289"/>
        </pc:sldMkLst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8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19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2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0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3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35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1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2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4" creationId="{00000000-0000-0000-0000-000000000000}"/>
          </ac:spMkLst>
        </pc:spChg>
        <pc:spChg chg="del">
          <ac:chgData name="Richard Anderson" userId="4654cc452026b74c" providerId="LiveId" clId="{EF629356-F73B-4441-B6D7-8E0A6DFEF012}" dt="2020-11-02T07:12:15.363" v="21" actId="478"/>
          <ac:spMkLst>
            <pc:docMk/>
            <pc:sldMk cId="0" sldId="289"/>
            <ac:spMk id="46" creationId="{00000000-0000-0000-0000-000000000000}"/>
          </ac:spMkLst>
        </pc:spChg>
        <pc:spChg chg="mod">
          <ac:chgData name="Richard Anderson" userId="4654cc452026b74c" providerId="LiveId" clId="{EF629356-F73B-4441-B6D7-8E0A6DFEF012}" dt="2020-11-02T07:12:08.219" v="20" actId="5793"/>
          <ac:spMkLst>
            <pc:docMk/>
            <pc:sldMk cId="0" sldId="289"/>
            <ac:spMk id="5123" creationId="{00000000-0000-0000-0000-000000000000}"/>
          </ac:spMkLst>
        </pc:sp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1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4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18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1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5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29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2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4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6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7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8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39" creationId="{00000000-0000-0000-0000-000000000000}"/>
          </ac:cxnSpMkLst>
        </pc:cxnChg>
        <pc:cxnChg chg="del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0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3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5" creationId="{00000000-0000-0000-0000-000000000000}"/>
          </ac:cxnSpMkLst>
        </pc:cxnChg>
        <pc:cxnChg chg="del mod">
          <ac:chgData name="Richard Anderson" userId="4654cc452026b74c" providerId="LiveId" clId="{EF629356-F73B-4441-B6D7-8E0A6DFEF012}" dt="2020-11-02T07:12:15.363" v="21" actId="478"/>
          <ac:cxnSpMkLst>
            <pc:docMk/>
            <pc:sldMk cId="0" sldId="289"/>
            <ac:cxnSpMk id="47" creationId="{00000000-0000-0000-0000-000000000000}"/>
          </ac:cxnSpMkLst>
        </pc:cxnChg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0" sldId="312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782663206" sldId="316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3096208013" sldId="317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033185664" sldId="318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1198357078" sldId="319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4096185542" sldId="320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988791053" sldId="321"/>
        </pc:sldMkLst>
      </pc:sldChg>
      <pc:sldChg chg="del">
        <pc:chgData name="Richard Anderson" userId="4654cc452026b74c" providerId="LiveId" clId="{EF629356-F73B-4441-B6D7-8E0A6DFEF012}" dt="2020-11-02T07:15:53.649" v="22" actId="2696"/>
        <pc:sldMkLst>
          <pc:docMk/>
          <pc:sldMk cId="2419740742" sldId="32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9F3C1C2D-4742-4EF3-BA39-4EF9B5221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95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C586D9-D8A8-44D4-983D-1036A3CA5C3F}" type="datetimeFigureOut">
              <a:rPr lang="en-US"/>
              <a:pPr>
                <a:defRPr/>
              </a:pPr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0E2E6B-D737-464D-A17A-F922115FB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4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A3C4B7-38D5-4CA8-8F53-9A12A966C08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48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9744C5-65AC-4129-B8DB-F73EB60DDD8D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145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35D09-6001-42E8-A17F-8067BE5E95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3A439-F8E7-4CCB-87CB-02A98C018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4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ED6EB-62F4-4A22-826D-8915941CD3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79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98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497C2-EF92-48C5-90E5-3C31DFE81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26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2277C-CDD3-418A-BB35-844A815B7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6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6597A2-7570-44F3-89DB-3FC571AD67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B91BAF-37C0-4C5D-AF80-5F5B206846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6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DAE6E-FC71-46C3-BB3E-32ACE91C7C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9F0ED-B316-44B5-9D7A-EC684A9964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63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032FF-B271-449F-9F1F-7ED6AD2F13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51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69DF62-33FE-410E-B7EA-940516F35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1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79E853-93FD-42E0-977F-5E7A0870B0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6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709EB9-EB05-444B-A365-C8F26B2DAD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0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9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9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image" Target="../media/image3.jpeg"/><Relationship Id="rId3" Type="http://schemas.openxmlformats.org/officeDocument/2006/relationships/tags" Target="../tags/tag88.xml"/><Relationship Id="rId7" Type="http://schemas.openxmlformats.org/officeDocument/2006/relationships/tags" Target="../tags/tag92.xml"/><Relationship Id="rId12" Type="http://schemas.openxmlformats.org/officeDocument/2006/relationships/image" Target="../media/image2.jpeg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image" Target="../media/image1.jpeg"/><Relationship Id="rId5" Type="http://schemas.openxmlformats.org/officeDocument/2006/relationships/tags" Target="../tags/tag90.xml"/><Relationship Id="rId15" Type="http://schemas.openxmlformats.org/officeDocument/2006/relationships/image" Target="../media/image5.png"/><Relationship Id="rId10" Type="http://schemas.openxmlformats.org/officeDocument/2006/relationships/hyperlink" Target="http://en.wikipedia.org/wiki/File:VaughanPratt.JPG" TargetMode="External"/><Relationship Id="rId4" Type="http://schemas.openxmlformats.org/officeDocument/2006/relationships/tags" Target="../tags/tag89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95.xml"/><Relationship Id="rId1" Type="http://schemas.openxmlformats.org/officeDocument/2006/relationships/tags" Target="../tags/tag9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Autumn 2020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/>
              <a:t>Lecture </a:t>
            </a:r>
            <a:r>
              <a:rPr lang="en-US" altLang="en-US" sz="2800" dirty="0" smtClean="0"/>
              <a:t>16</a:t>
            </a:r>
            <a:endParaRPr lang="en-US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Divide and Conquer Algorithms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Let 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. . . a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 be a permutation of 1 . . n</a:t>
            </a:r>
          </a:p>
          <a:p>
            <a:pPr eaLnBrk="1" hangingPunct="1"/>
            <a:r>
              <a:rPr lang="en-US" altLang="en-US" sz="2800" smtClean="0"/>
              <a:t>(a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, a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 is an inversion if i &lt; j and a</a:t>
            </a:r>
            <a:r>
              <a:rPr lang="en-US" altLang="en-US" sz="2800" baseline="-25000" smtClean="0"/>
              <a:t>i</a:t>
            </a:r>
            <a:r>
              <a:rPr lang="en-US" altLang="en-US" sz="2800" smtClean="0"/>
              <a:t> &gt; a</a:t>
            </a:r>
            <a:r>
              <a:rPr lang="en-US" altLang="en-US" sz="2800" baseline="-25000" smtClean="0"/>
              <a:t>j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Problem: given a permutation, count the number of inversions</a:t>
            </a:r>
          </a:p>
          <a:p>
            <a:pPr eaLnBrk="1" hangingPunct="1"/>
            <a:r>
              <a:rPr lang="en-US" altLang="en-US" sz="2800" smtClean="0"/>
              <a:t>This can be done easily in O(n</a:t>
            </a:r>
            <a:r>
              <a:rPr lang="en-US" altLang="en-US" sz="2800" baseline="30000" smtClean="0"/>
              <a:t>2</a:t>
            </a:r>
            <a:r>
              <a:rPr lang="en-US" altLang="en-US" sz="2800" smtClean="0"/>
              <a:t>) time</a:t>
            </a:r>
          </a:p>
          <a:p>
            <a:pPr lvl="1" eaLnBrk="1" hangingPunct="1"/>
            <a:r>
              <a:rPr lang="en-US" altLang="en-US" sz="2400" smtClean="0"/>
              <a:t>Can we do better?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2819400"/>
            <a:ext cx="2754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4, 6, 1, 7, 3, 2, 5</a:t>
            </a:r>
          </a:p>
        </p:txBody>
      </p:sp>
    </p:spTree>
    <p:extLst>
      <p:ext uri="{BB962C8B-B14F-4D97-AF65-F5344CB8AC3E}">
        <p14:creationId xmlns:p14="http://schemas.microsoft.com/office/powerpoint/2010/main" val="2675865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Application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 can be use to measure how close ranked preferences are</a:t>
            </a:r>
          </a:p>
          <a:p>
            <a:pPr lvl="1" eaLnBrk="1" hangingPunct="1"/>
            <a:r>
              <a:rPr lang="en-US" altLang="en-US" smtClean="0"/>
              <a:t>People rank 20 movies, based on their rankings you cluster people who like that same type of movie</a:t>
            </a:r>
          </a:p>
        </p:txBody>
      </p:sp>
    </p:spTree>
    <p:extLst>
      <p:ext uri="{BB962C8B-B14F-4D97-AF65-F5344CB8AC3E}">
        <p14:creationId xmlns:p14="http://schemas.microsoft.com/office/powerpoint/2010/main" val="1517562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Counting Inversions</a:t>
            </a:r>
          </a:p>
        </p:txBody>
      </p:sp>
      <p:graphicFrame>
        <p:nvGraphicFramePr>
          <p:cNvPr id="200750" name="Group 46"/>
          <p:cNvGraphicFramePr>
            <a:graphicFrameLocks noGrp="1"/>
          </p:cNvGraphicFramePr>
          <p:nvPr>
            <p:ph idx="1"/>
            <p:custDataLst>
              <p:tags r:id="rId2"/>
            </p:custDataLst>
          </p:nvPr>
        </p:nvGraphicFramePr>
        <p:xfrm>
          <a:off x="457200" y="1600200"/>
          <a:ext cx="8229600" cy="457200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303" name="Text Box 4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2743200"/>
            <a:ext cx="76200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lower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inversions on upper half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/>
              <a:t>Count the inversions between the halves</a:t>
            </a:r>
          </a:p>
        </p:txBody>
      </p:sp>
    </p:spTree>
    <p:extLst>
      <p:ext uri="{BB962C8B-B14F-4D97-AF65-F5344CB8AC3E}">
        <p14:creationId xmlns:p14="http://schemas.microsoft.com/office/powerpoint/2010/main" val="38187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937" name="Group 16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24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48" name="Group 17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23622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5" name="Group 15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4" name="Group 15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3" name="Group 157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086600" y="19812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3932" name="Group 156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4953000" y="3276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78" name="Rectangle 173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Count the Inversions</a:t>
            </a:r>
          </a:p>
        </p:txBody>
      </p:sp>
      <p:graphicFrame>
        <p:nvGraphicFramePr>
          <p:cNvPr id="203987" name="Group 211"/>
          <p:cNvGraphicFramePr>
            <a:graphicFrameLocks noGrp="1"/>
          </p:cNvGraphicFramePr>
          <p:nvPr>
            <p:ph idx="1"/>
            <p:custDataLst>
              <p:tags r:id="rId8"/>
            </p:custDataLst>
          </p:nvPr>
        </p:nvGraphicFramePr>
        <p:xfrm>
          <a:off x="533400" y="4572000"/>
          <a:ext cx="8229600" cy="411163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415" name="Oval 216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810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2416" name="Oval 2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91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2417" name="Oval 2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908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2418" name="Oval 2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05400" y="15240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2419" name="Oval 2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2420" name="Oval 2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34000" y="28194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12421" name="Oval 2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19600" y="37338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12422" name="Oval 2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0574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2423" name="Oval 2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705600" y="2362200"/>
            <a:ext cx="457200" cy="4572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2424" name="Oval 22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2000" y="4114800"/>
            <a:ext cx="457200" cy="4572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 smtClean="0">
                <a:solidFill>
                  <a:srgbClr val="0000FF"/>
                </a:solidFill>
              </a:rPr>
              <a:t>44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 smtClean="0"/>
              <a:t>Problem – how do we count inversions between sub problems in O(n) time?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 – Count inversions while merging</a:t>
            </a:r>
          </a:p>
        </p:txBody>
      </p:sp>
      <p:graphicFrame>
        <p:nvGraphicFramePr>
          <p:cNvPr id="208900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20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8940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92" name="Text Box 8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" y="51054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Standard merge algorithm – add to inversion count when an element is moved from the upper array to the solution</a:t>
            </a:r>
          </a:p>
        </p:txBody>
      </p:sp>
    </p:spTree>
    <p:extLst>
      <p:ext uri="{BB962C8B-B14F-4D97-AF65-F5344CB8AC3E}">
        <p14:creationId xmlns:p14="http://schemas.microsoft.com/office/powerpoint/2010/main" val="18748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Use the merge algorithm to count inversions</a:t>
            </a:r>
          </a:p>
        </p:txBody>
      </p:sp>
      <p:graphicFrame>
        <p:nvGraphicFramePr>
          <p:cNvPr id="209924" name="Group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64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36" name="Group 16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57800" y="1905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48" name="Group 28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2590800" y="30480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68" name="Group 4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7526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16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80" name="Group 60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5410200" y="4572000"/>
          <a:ext cx="2057400" cy="3968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9992" name="Group 72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590800" y="57912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427" name="Text Box 9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0" y="6276975"/>
            <a:ext cx="397033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/>
              <a:t>Indicate the number of inversions for each</a:t>
            </a:r>
          </a:p>
          <a:p>
            <a:pPr eaLnBrk="1" hangingPunct="1"/>
            <a:r>
              <a:rPr lang="en-US" altLang="en-US" sz="1600"/>
              <a:t>element detected when merging</a:t>
            </a:r>
          </a:p>
        </p:txBody>
      </p:sp>
    </p:spTree>
    <p:extLst>
      <p:ext uri="{BB962C8B-B14F-4D97-AF65-F5344CB8AC3E}">
        <p14:creationId xmlns:p14="http://schemas.microsoft.com/office/powerpoint/2010/main" val="39720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Inversions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Counting inversions between two sorted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O(1) per element to count inversions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Algorithm summary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Satisfies the “Standard recurrence”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T(n) = 2 T(n/2) + cn</a:t>
            </a:r>
          </a:p>
        </p:txBody>
      </p:sp>
      <p:graphicFrame>
        <p:nvGraphicFramePr>
          <p:cNvPr id="226308" name="Group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048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28" name="Group 2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800600" y="2895600"/>
          <a:ext cx="4038600" cy="431800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6348" name="Group 4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457200" y="4114800"/>
          <a:ext cx="8229600" cy="396875"/>
        </p:xfrm>
        <a:graphic>
          <a:graphicData uri="http://schemas.openxmlformats.org/drawingml/2006/table">
            <a:tbl>
              <a:tblPr/>
              <a:tblGrid>
                <a:gridCol w="514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z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440" name="AutoShape 8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1" name="AutoShape 8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34200" y="24384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442" name="AutoShape 8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91000" y="3657600"/>
            <a:ext cx="228600" cy="442913"/>
          </a:xfrm>
          <a:prstGeom prst="downArrow">
            <a:avLst>
              <a:gd name="adj1" fmla="val 50000"/>
              <a:gd name="adj2" fmla="val 48438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12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Median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Given n numbers, find the number of rank n/2</a:t>
            </a:r>
          </a:p>
          <a:p>
            <a:pPr eaLnBrk="1" hangingPunct="1"/>
            <a:r>
              <a:rPr lang="en-US" altLang="en-US" dirty="0" smtClean="0"/>
              <a:t>One approach is sorting</a:t>
            </a:r>
          </a:p>
          <a:p>
            <a:pPr lvl="1" eaLnBrk="1" hangingPunct="1"/>
            <a:r>
              <a:rPr lang="en-US" altLang="en-US" dirty="0" smtClean="0"/>
              <a:t>Sort the elements, and choose the middle one</a:t>
            </a:r>
          </a:p>
          <a:p>
            <a:pPr lvl="1" eaLnBrk="1" hangingPunct="1"/>
            <a:r>
              <a:rPr lang="en-US" altLang="en-US" dirty="0" smtClean="0"/>
              <a:t>Can you do better?</a:t>
            </a:r>
          </a:p>
        </p:txBody>
      </p:sp>
    </p:spTree>
    <p:extLst>
      <p:ext uri="{BB962C8B-B14F-4D97-AF65-F5344CB8AC3E}">
        <p14:creationId xmlns:p14="http://schemas.microsoft.com/office/powerpoint/2010/main" val="3787587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i="1" dirty="0"/>
              <a:t>Selection</a:t>
            </a:r>
            <a:r>
              <a:rPr lang="en-US" altLang="en-US" dirty="0"/>
              <a:t>, given n numbers and an integer k, find the k-</a:t>
            </a:r>
            <a:r>
              <a:rPr lang="en-US" altLang="en-US" dirty="0" err="1"/>
              <a:t>th</a:t>
            </a:r>
            <a:r>
              <a:rPr lang="en-US" altLang="en-US" dirty="0"/>
              <a:t> largest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3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Select(A, k)</a:t>
            </a:r>
          </a:p>
        </p:txBody>
      </p:sp>
      <p:sp>
        <p:nvSpPr>
          <p:cNvPr id="17411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676400"/>
            <a:ext cx="7315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Select(A, k){</a:t>
            </a:r>
          </a:p>
          <a:p>
            <a:pPr eaLnBrk="1" hangingPunct="1"/>
            <a:r>
              <a:rPr lang="en-US" altLang="en-US"/>
              <a:t>	Choose element x from A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1</a:t>
            </a:r>
            <a:r>
              <a:rPr lang="en-US" altLang="en-US"/>
              <a:t> = {y in A | y &lt;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2</a:t>
            </a:r>
            <a:r>
              <a:rPr lang="en-US" altLang="en-US"/>
              <a:t> = {y in A | y &gt; x}</a:t>
            </a:r>
          </a:p>
          <a:p>
            <a:pPr eaLnBrk="1" hangingPunct="1"/>
            <a:r>
              <a:rPr lang="en-US" altLang="en-US"/>
              <a:t>	S</a:t>
            </a:r>
            <a:r>
              <a:rPr lang="en-US" altLang="en-US" baseline="-25000"/>
              <a:t>3</a:t>
            </a:r>
            <a:r>
              <a:rPr lang="en-US" altLang="en-US"/>
              <a:t> = {y in A | y = x}</a:t>
            </a:r>
          </a:p>
          <a:p>
            <a:pPr eaLnBrk="1" hangingPunct="1"/>
            <a:r>
              <a:rPr lang="en-US" altLang="en-US"/>
              <a:t>	if (|S</a:t>
            </a:r>
            <a:r>
              <a:rPr lang="en-US" altLang="en-US" baseline="-25000"/>
              <a:t>2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2</a:t>
            </a:r>
            <a:r>
              <a:rPr lang="en-US" altLang="en-US"/>
              <a:t>, k)</a:t>
            </a:r>
          </a:p>
          <a:p>
            <a:pPr eaLnBrk="1" hangingPunct="1"/>
            <a:r>
              <a:rPr lang="en-US" altLang="en-US"/>
              <a:t>	else if (|S</a:t>
            </a:r>
            <a:r>
              <a:rPr lang="en-US" altLang="en-US" baseline="-25000"/>
              <a:t>2</a:t>
            </a:r>
            <a:r>
              <a:rPr lang="en-US" altLang="en-US"/>
              <a:t>| + |S</a:t>
            </a:r>
            <a:r>
              <a:rPr lang="en-US" altLang="en-US" baseline="-25000"/>
              <a:t>3</a:t>
            </a:r>
            <a:r>
              <a:rPr lang="en-US" altLang="en-US"/>
              <a:t>| &gt;= k)</a:t>
            </a:r>
          </a:p>
          <a:p>
            <a:pPr eaLnBrk="1" hangingPunct="1"/>
            <a:r>
              <a:rPr lang="en-US" altLang="en-US"/>
              <a:t>		return x</a:t>
            </a:r>
          </a:p>
          <a:p>
            <a:pPr eaLnBrk="1" hangingPunct="1"/>
            <a:r>
              <a:rPr lang="en-US" altLang="en-US"/>
              <a:t>	else</a:t>
            </a:r>
          </a:p>
          <a:p>
            <a:pPr eaLnBrk="1" hangingPunct="1"/>
            <a:r>
              <a:rPr lang="en-US" altLang="en-US"/>
              <a:t>		return Select(S</a:t>
            </a:r>
            <a:r>
              <a:rPr lang="en-US" altLang="en-US" baseline="-25000"/>
              <a:t>1</a:t>
            </a:r>
            <a:r>
              <a:rPr lang="en-US" altLang="en-US"/>
              <a:t>, k - |S</a:t>
            </a:r>
            <a:r>
              <a:rPr lang="en-US" altLang="en-US" baseline="-25000"/>
              <a:t>2</a:t>
            </a:r>
            <a:r>
              <a:rPr lang="en-US" altLang="en-US"/>
              <a:t>| - |S</a:t>
            </a:r>
            <a:r>
              <a:rPr lang="en-US" altLang="en-US" baseline="-25000"/>
              <a:t>3</a:t>
            </a:r>
            <a:r>
              <a:rPr lang="en-US" altLang="en-US"/>
              <a:t>|)</a:t>
            </a:r>
          </a:p>
          <a:p>
            <a:pPr eaLnBrk="1" hangingPunct="1"/>
            <a:r>
              <a:rPr lang="en-US" altLang="en-US"/>
              <a:t>}</a:t>
            </a:r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1600200" y="5715000"/>
            <a:ext cx="2743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4343400" y="5715000"/>
            <a:ext cx="914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257800" y="5715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aseline="-25000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7491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Announcements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6170692" cy="4724399"/>
          </a:xfrm>
        </p:spPr>
        <p:txBody>
          <a:bodyPr>
            <a:normAutofit/>
          </a:bodyPr>
          <a:lstStyle/>
          <a:p>
            <a:r>
              <a:rPr lang="en-US" altLang="en-US" dirty="0"/>
              <a:t>Homework 5,  Due Friday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2"/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Randomized Selection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Choose the element at random</a:t>
            </a:r>
          </a:p>
          <a:p>
            <a:pPr eaLnBrk="1" hangingPunct="1"/>
            <a:r>
              <a:rPr lang="en-US" altLang="en-US" smtClean="0"/>
              <a:t>Analysis can show that the algorithm has expected run time O(n)</a:t>
            </a:r>
          </a:p>
        </p:txBody>
      </p:sp>
    </p:spTree>
    <p:extLst>
      <p:ext uri="{BB962C8B-B14F-4D97-AF65-F5344CB8AC3E}">
        <p14:creationId xmlns:p14="http://schemas.microsoft.com/office/powerpoint/2010/main" val="3348714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Deterministic Selection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What is the run time of select if we can guarantee that choose finds an x such that |S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| &lt; 3n/4 and |S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| &lt; 3n/4 in O(n</a:t>
            </a:r>
            <a:r>
              <a:rPr lang="en-US" altLang="en-US" smtClean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3835707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BFPRT Algorithm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A very clever choose algorithm . . . </a:t>
            </a:r>
          </a:p>
        </p:txBody>
      </p:sp>
      <p:sp>
        <p:nvSpPr>
          <p:cNvPr id="20484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2819400"/>
            <a:ext cx="6159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Split into n/5 sets of size 5</a:t>
            </a:r>
          </a:p>
          <a:p>
            <a:pPr eaLnBrk="1" hangingPunct="1"/>
            <a:r>
              <a:rPr lang="en-US" altLang="en-US" sz="2800"/>
              <a:t>M be the set of medians of these sets</a:t>
            </a:r>
          </a:p>
          <a:p>
            <a:pPr eaLnBrk="1" hangingPunct="1"/>
            <a:r>
              <a:rPr lang="en-US" altLang="en-US" sz="2800"/>
              <a:t>Let x be the median of M</a:t>
            </a:r>
          </a:p>
        </p:txBody>
      </p:sp>
      <p:pic>
        <p:nvPicPr>
          <p:cNvPr id="20485" name="Picture 2" descr="http://upload.wikimedia.org/wikipedia/commons/thumb/b/b2/VaughanPratt.JPG/180px-VaughanPratt.JPG">
            <a:hlinkClick r:id="rId10" tooltip="Vaughan Pratt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3429000"/>
            <a:ext cx="11842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4" descr="http://sigact.acm.org/floyd/floyd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676400"/>
            <a:ext cx="11430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6" descr="http://www.ewh.ieee.org/r1/boston/computer/RonRivest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02238"/>
            <a:ext cx="11430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8" descr="http://media.codethinked.com/images/posts/12-2007/Manuel_Blum.jp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0"/>
            <a:ext cx="1122362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0" descr="http://freekeyboard.net/IMG/gif/Robert_Tarjan.gif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860" y="0"/>
            <a:ext cx="110520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615392" y="288412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1978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8615392" y="1247001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1995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337455" y="1242603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1986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8615392" y="6592395"/>
            <a:ext cx="528608" cy="276999"/>
          </a:xfrm>
          <a:prstGeom prst="rect">
            <a:avLst/>
          </a:prstGeom>
          <a:solidFill>
            <a:srgbClr val="FFFF66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2002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77724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runtime</a:t>
            </a:r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 kern="0" dirty="0">
                <a:latin typeface="Arial" charset="0"/>
              </a:rPr>
              <a:t>|S</a:t>
            </a:r>
            <a:r>
              <a:rPr lang="en-US" sz="3200" kern="0" baseline="-25000" dirty="0">
                <a:latin typeface="Arial" charset="0"/>
              </a:rPr>
              <a:t>1</a:t>
            </a:r>
            <a:r>
              <a:rPr lang="en-US" sz="3200" kern="0" dirty="0">
                <a:latin typeface="Arial" charset="0"/>
              </a:rPr>
              <a:t>| &lt; 3n/4, |S</a:t>
            </a:r>
            <a:r>
              <a:rPr lang="en-US" sz="3200" kern="0" baseline="-25000" dirty="0">
                <a:latin typeface="Arial" charset="0"/>
              </a:rPr>
              <a:t>2</a:t>
            </a:r>
            <a:r>
              <a:rPr lang="en-US" sz="3200" kern="0" dirty="0">
                <a:latin typeface="Arial" charset="0"/>
              </a:rPr>
              <a:t>| &lt; 3n/4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>
              <a:defRPr/>
            </a:pPr>
            <a:r>
              <a:rPr lang="en-US" sz="3200" dirty="0">
                <a:latin typeface="Arial" charset="0"/>
              </a:rPr>
              <a:t>Split into n/5 sets of size 5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M be the set of medians of these sets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x be the median of M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Construct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and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>
              <a:defRPr/>
            </a:pPr>
            <a:r>
              <a:rPr lang="en-US" sz="3200" dirty="0">
                <a:latin typeface="Arial" charset="0"/>
              </a:rPr>
              <a:t>Recursive call in S</a:t>
            </a:r>
            <a:r>
              <a:rPr lang="en-US" sz="3200" baseline="-25000" dirty="0">
                <a:latin typeface="Arial" charset="0"/>
              </a:rPr>
              <a:t>1</a:t>
            </a:r>
            <a:r>
              <a:rPr lang="en-US" sz="3200" dirty="0">
                <a:latin typeface="Arial" charset="0"/>
              </a:rPr>
              <a:t> or S</a:t>
            </a:r>
            <a:r>
              <a:rPr lang="en-US" sz="3200" baseline="-25000" dirty="0">
                <a:latin typeface="Arial" charset="0"/>
              </a:rPr>
              <a:t>2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5810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BFPRT Recurrence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T(n) &lt;= T(3n/4) + T(n/5) + c n</a:t>
            </a:r>
          </a:p>
        </p:txBody>
      </p:sp>
      <p:sp>
        <p:nvSpPr>
          <p:cNvPr id="2253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Prove that T(n) &lt;= 20 c n</a:t>
            </a:r>
          </a:p>
        </p:txBody>
      </p:sp>
    </p:spTree>
    <p:extLst>
      <p:ext uri="{BB962C8B-B14F-4D97-AF65-F5344CB8AC3E}">
        <p14:creationId xmlns:p14="http://schemas.microsoft.com/office/powerpoint/2010/main" val="1737870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/>
          <a:lstStyle/>
          <a:p>
            <a:r>
              <a:rPr lang="en-US" dirty="0" smtClean="0"/>
              <a:t>N X N Matrix,   A B = 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124200"/>
            <a:ext cx="716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 = 0;  j &lt; n;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for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= 0; k &lt; n; k++)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t = t + 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][k] * B[k][j];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][j] = 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3141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76291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167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042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6172200"/>
            <a:ext cx="36576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 smtClean="0"/>
              <a:t>Aho</a:t>
            </a:r>
            <a:r>
              <a:rPr lang="en-US" dirty="0" smtClean="0"/>
              <a:t>, Hopcroft, Ullman </a:t>
            </a:r>
            <a:r>
              <a:rPr lang="en-US" dirty="0"/>
              <a:t>1974</a:t>
            </a:r>
          </a:p>
        </p:txBody>
      </p:sp>
    </p:spTree>
    <p:extLst>
      <p:ext uri="{BB962C8B-B14F-4D97-AF65-F5344CB8AC3E}">
        <p14:creationId xmlns:p14="http://schemas.microsoft.com/office/powerpoint/2010/main" val="308422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</p:spTree>
    <p:extLst>
      <p:ext uri="{BB962C8B-B14F-4D97-AF65-F5344CB8AC3E}">
        <p14:creationId xmlns:p14="http://schemas.microsoft.com/office/powerpoint/2010/main" val="812576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Strassen’s </a:t>
            </a:r>
            <a:r>
              <a:rPr lang="en-US" altLang="en-US" sz="4000" dirty="0" smtClean="0"/>
              <a:t>Algorithm</a:t>
            </a:r>
            <a:endParaRPr lang="en-US" alt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Treat n x n matrices as 2 x 2 matrices of n/2 x n/2 submatrices</a:t>
            </a:r>
          </a:p>
          <a:p>
            <a:pPr eaLnBrk="1" hangingPunct="1"/>
            <a:r>
              <a:rPr lang="en-US" altLang="en-US" sz="2800" dirty="0" smtClean="0"/>
              <a:t>Use Strassen’s trick to multiply 2 x 2 matrices with 7 multiplies</a:t>
            </a:r>
          </a:p>
          <a:p>
            <a:pPr eaLnBrk="1" hangingPunct="1"/>
            <a:r>
              <a:rPr lang="en-US" altLang="en-US" sz="2800" dirty="0" smtClean="0"/>
              <a:t>Base case standard multiplication for single entries</a:t>
            </a:r>
          </a:p>
          <a:p>
            <a:pPr eaLnBrk="1" hangingPunct="1"/>
            <a:r>
              <a:rPr lang="en-US" altLang="en-US" sz="2800" dirty="0" smtClean="0"/>
              <a:t>Recurrence:  T(n) = 7 T(n/2) + cn</a:t>
            </a:r>
            <a:r>
              <a:rPr lang="en-US" altLang="en-US" sz="2800" baseline="30000" dirty="0" smtClean="0"/>
              <a:t>2</a:t>
            </a:r>
          </a:p>
          <a:p>
            <a:pPr eaLnBrk="1" hangingPunct="1"/>
            <a:r>
              <a:rPr lang="en-US" altLang="en-US" sz="2800" dirty="0" smtClean="0"/>
              <a:t>Solution is O(7</a:t>
            </a:r>
            <a:r>
              <a:rPr lang="en-US" altLang="en-US" sz="2800" baseline="30000" dirty="0" smtClean="0"/>
              <a:t>log n</a:t>
            </a:r>
            <a:r>
              <a:rPr lang="en-US" altLang="en-US" sz="2800" dirty="0" smtClean="0"/>
              <a:t>)= O(</a:t>
            </a:r>
            <a:r>
              <a:rPr lang="en-US" altLang="en-US" sz="2800" dirty="0" err="1" smtClean="0"/>
              <a:t>n</a:t>
            </a:r>
            <a:r>
              <a:rPr lang="en-US" altLang="en-US" sz="2800" baseline="30000" dirty="0" err="1" smtClean="0"/>
              <a:t>log</a:t>
            </a:r>
            <a:r>
              <a:rPr lang="en-US" altLang="en-US" sz="2800" baseline="30000" dirty="0" smtClean="0"/>
              <a:t> 7</a:t>
            </a:r>
            <a:r>
              <a:rPr lang="en-US" altLang="en-US" sz="2800" dirty="0" smtClean="0"/>
              <a:t>)</a:t>
            </a:r>
            <a:r>
              <a:rPr lang="en-US" altLang="en-US" sz="2800" baseline="30000" dirty="0" smtClean="0"/>
              <a:t> </a:t>
            </a:r>
            <a:r>
              <a:rPr lang="en-US" altLang="en-US" sz="2800" dirty="0" smtClean="0"/>
              <a:t>which is about O(n</a:t>
            </a:r>
            <a:r>
              <a:rPr lang="en-US" altLang="en-US" sz="2800" baseline="30000" dirty="0" smtClean="0"/>
              <a:t>2.807</a:t>
            </a:r>
            <a:r>
              <a:rPr lang="en-US" alt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07521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3723</TotalTime>
  <Words>1187</Words>
  <Application>Microsoft Office PowerPoint</Application>
  <PresentationFormat>On-screen Show (4:3)</PresentationFormat>
  <Paragraphs>320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Courier New</vt:lpstr>
      <vt:lpstr>Times New Roman</vt:lpstr>
      <vt:lpstr>Office Theme</vt:lpstr>
      <vt:lpstr>CSE 417 Algorithms and Complexity</vt:lpstr>
      <vt:lpstr>Announcements</vt:lpstr>
      <vt:lpstr>Matrix Multiplication</vt:lpstr>
      <vt:lpstr>Recursive Matrix Multiplication</vt:lpstr>
      <vt:lpstr>Recursive Matrix Multiplication</vt:lpstr>
      <vt:lpstr>What is the run time for the recursive Matrix Multiplication Algorithm?</vt:lpstr>
      <vt:lpstr>Strassen’s Algorithm</vt:lpstr>
      <vt:lpstr>Recurrence for Strassen’s Algorithms</vt:lpstr>
      <vt:lpstr>Strassen’s Algorithm</vt:lpstr>
      <vt:lpstr>Inversion Problem</vt:lpstr>
      <vt:lpstr>Application</vt:lpstr>
      <vt:lpstr>Counting Inversions</vt:lpstr>
      <vt:lpstr>Count the Inversions</vt:lpstr>
      <vt:lpstr>Problem – how do we count inversions between sub problems in O(n) time?</vt:lpstr>
      <vt:lpstr>Use the merge algorithm to count inversions</vt:lpstr>
      <vt:lpstr>Inversions</vt:lpstr>
      <vt:lpstr>Computing the Median</vt:lpstr>
      <vt:lpstr>Problem generalization</vt:lpstr>
      <vt:lpstr>Select(A, k)</vt:lpstr>
      <vt:lpstr>Randomized Selection</vt:lpstr>
      <vt:lpstr>Deterministic Selection</vt:lpstr>
      <vt:lpstr>BFPRT Algorithm</vt:lpstr>
      <vt:lpstr>BFPRT runtime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89</cp:revision>
  <dcterms:created xsi:type="dcterms:W3CDTF">1601-01-01T00:00:00Z</dcterms:created>
  <dcterms:modified xsi:type="dcterms:W3CDTF">2020-11-03T23:47:13Z</dcterms:modified>
</cp:coreProperties>
</file>