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6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7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8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0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1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3.xml" ContentType="application/vnd.openxmlformats-officedocument.presentationml.notesSlide+xml"/>
  <Override PartName="/ppt/tags/tag99.xml" ContentType="application/vnd.openxmlformats-officedocument.presentationml.tags+xml"/>
  <Override PartName="/ppt/notesSlides/notesSlide14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5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6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7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9" r:id="rId3"/>
    <p:sldId id="310" r:id="rId4"/>
    <p:sldId id="312" r:id="rId5"/>
    <p:sldId id="316" r:id="rId6"/>
    <p:sldId id="317" r:id="rId7"/>
    <p:sldId id="318" r:id="rId8"/>
    <p:sldId id="319" r:id="rId9"/>
    <p:sldId id="320" r:id="rId10"/>
    <p:sldId id="321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3801E-CAAC-448C-B40F-BB1F7D3461B3}" v="8" dt="2020-10-25T23:30:2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51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438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922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597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71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7F558-134E-4026-BDB7-DFFCA362BF3C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B50FB-F8E3-4EC4-AC8A-AC01C1208464}" type="slidenum">
              <a:rPr lang="en-US" altLang="en-US" smtClean="0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185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16265-AF11-49C5-960E-4D92BC2D9CD5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5360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878BF-EBD1-43B6-A71A-1E7CF58A391E}" type="slidenum">
              <a:rPr lang="en-US" altLang="en-US" smtClean="0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21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28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549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64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307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86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549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80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10" Type="http://schemas.openxmlformats.org/officeDocument/2006/relationships/tags" Target="../tags/tag78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14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MST + Recurrences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Kruskal’s algorithm computes an MST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</p:spTree>
    <p:extLst>
      <p:ext uri="{BB962C8B-B14F-4D97-AF65-F5344CB8AC3E}">
        <p14:creationId xmlns:p14="http://schemas.microsoft.com/office/powerpoint/2010/main" val="988791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Recurrences, Sections 5.1 and 5.2</a:t>
            </a:r>
          </a:p>
          <a:p>
            <a:pPr eaLnBrk="1" hangingPunct="1"/>
            <a:r>
              <a:rPr lang="en-US" altLang="en-US" dirty="0"/>
              <a:t>Algorithms</a:t>
            </a:r>
          </a:p>
          <a:p>
            <a:pPr lvl="1" eaLnBrk="1" hangingPunct="1"/>
            <a:r>
              <a:rPr lang="en-US" altLang="en-US" dirty="0"/>
              <a:t>Fast 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/>
              <a:t>Closest Pair (5.4)</a:t>
            </a:r>
          </a:p>
          <a:p>
            <a:pPr lvl="1" eaLnBrk="1" hangingPunct="1"/>
            <a:r>
              <a:rPr lang="en-US" altLang="en-US" dirty="0"/>
              <a:t>Multiplication (5.5)</a:t>
            </a:r>
          </a:p>
        </p:txBody>
      </p:sp>
    </p:spTree>
    <p:extLst>
      <p:ext uri="{BB962C8B-B14F-4D97-AF65-F5344CB8AC3E}">
        <p14:creationId xmlns:p14="http://schemas.microsoft.com/office/powerpoint/2010/main" val="241974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837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Merge</a:t>
            </a:r>
          </a:p>
          <a:p>
            <a:pPr eaLnBrk="1" hangingPunct="1"/>
            <a:r>
              <a:rPr lang="en-US" altLang="en-US"/>
              <a:t>Cost of Mergesort</a:t>
            </a:r>
          </a:p>
        </p:txBody>
      </p:sp>
    </p:spTree>
    <p:extLst>
      <p:ext uri="{BB962C8B-B14F-4D97-AF65-F5344CB8AC3E}">
        <p14:creationId xmlns:p14="http://schemas.microsoft.com/office/powerpoint/2010/main" val="343201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2T(n/2) + </a:t>
            </a:r>
            <a:r>
              <a:rPr lang="en-US" altLang="en-US" dirty="0" err="1"/>
              <a:t>cn</a:t>
            </a:r>
            <a:r>
              <a:rPr lang="en-US" altLang="en-US" dirty="0"/>
              <a:t>; T(1) 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09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methods</a:t>
            </a:r>
          </a:p>
          <a:p>
            <a:pPr lvl="1" eaLnBrk="1" hangingPunct="1"/>
            <a:r>
              <a:rPr lang="en-US" altLang="en-US"/>
              <a:t>Unrolling recurrence</a:t>
            </a:r>
          </a:p>
          <a:p>
            <a:pPr lvl="1" eaLnBrk="1" hangingPunct="1"/>
            <a:r>
              <a:rPr lang="en-US" altLang="en-US"/>
              <a:t>Guess and verify</a:t>
            </a:r>
          </a:p>
          <a:p>
            <a:pPr lvl="1" eaLnBrk="1" hangingPunct="1"/>
            <a:r>
              <a:rPr lang="en-US" altLang="en-US"/>
              <a:t>Plugging in to a “Master Theorem”</a:t>
            </a:r>
          </a:p>
        </p:txBody>
      </p:sp>
    </p:spTree>
    <p:extLst>
      <p:ext uri="{BB962C8B-B14F-4D97-AF65-F5344CB8AC3E}">
        <p14:creationId xmlns:p14="http://schemas.microsoft.com/office/powerpoint/2010/main" val="2596117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766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Prove T(n) &lt;= n (log</a:t>
            </a:r>
            <a:r>
              <a:rPr lang="en-US" altLang="en-US" baseline="-25000" dirty="0"/>
              <a:t>2</a:t>
            </a:r>
            <a:r>
              <a:rPr lang="en-US" altLang="en-US" dirty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n; T(1) = 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15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  <p:extLst>
      <p:ext uri="{BB962C8B-B14F-4D97-AF65-F5344CB8AC3E}">
        <p14:creationId xmlns:p14="http://schemas.microsoft.com/office/powerpoint/2010/main" val="4076955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Unroll recurrence for 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T(n) = 3T(n/3) </a:t>
            </a:r>
            <a:r>
              <a:rPr lang="en-US" altLang="en-US" sz="4000"/>
              <a:t>+ </a:t>
            </a:r>
            <a:r>
              <a:rPr lang="en-US" altLang="en-US" sz="4000" smtClean="0"/>
              <a:t>n</a:t>
            </a:r>
            <a:endParaRPr lang="en-US" altLang="en-US" sz="4000" dirty="0"/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3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170692" cy="4724399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Homework</a:t>
            </a:r>
          </a:p>
          <a:p>
            <a:pPr lvl="1"/>
            <a:r>
              <a:rPr lang="en-US" altLang="en-US" dirty="0" smtClean="0"/>
              <a:t>Assignment will include a sample </a:t>
            </a:r>
            <a:r>
              <a:rPr lang="en-US" altLang="en-US" dirty="0" smtClean="0"/>
              <a:t>midterm</a:t>
            </a:r>
          </a:p>
          <a:p>
            <a:pPr lvl="1"/>
            <a:r>
              <a:rPr lang="en-US" altLang="en-US" dirty="0" smtClean="0"/>
              <a:t>Homework </a:t>
            </a:r>
            <a:r>
              <a:rPr lang="en-US" altLang="en-US" smtClean="0"/>
              <a:t>deadline Friday, Nov 6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Programming</a:t>
            </a:r>
          </a:p>
          <a:p>
            <a:pPr lvl="2"/>
            <a:r>
              <a:rPr lang="en-US" altLang="en-US" dirty="0" smtClean="0"/>
              <a:t>Shortest Path and Bottleneck Paths on Grid Graphs with random edge lengths</a:t>
            </a:r>
          </a:p>
          <a:p>
            <a:pPr lvl="2"/>
            <a:r>
              <a:rPr lang="en-US" altLang="en-US" dirty="0" smtClean="0"/>
              <a:t>What is the expected length of an s-t path?</a:t>
            </a:r>
          </a:p>
          <a:p>
            <a:pPr lvl="2"/>
            <a:r>
              <a:rPr lang="en-US" altLang="en-US" dirty="0" smtClean="0"/>
              <a:t>What is the expected bottleneck length of an s-t path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/>
          </a:p>
        </p:txBody>
      </p:sp>
      <p:sp>
        <p:nvSpPr>
          <p:cNvPr id="2" name="Oval 1"/>
          <p:cNvSpPr/>
          <p:nvPr/>
        </p:nvSpPr>
        <p:spPr>
          <a:xfrm>
            <a:off x="6781800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81800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4"/>
            <a:endCxn id="5" idx="0"/>
          </p:cNvCxnSpPr>
          <p:nvPr/>
        </p:nvCxnSpPr>
        <p:spPr>
          <a:xfrm>
            <a:off x="6896100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781800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>
            <a:off x="6896100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781800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>
            <a:off x="6896100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10400" y="3992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10400" y="45259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10400" y="5135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10400" y="57451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91400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91400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4"/>
            <a:endCxn id="20" idx="0"/>
          </p:cNvCxnSpPr>
          <p:nvPr/>
        </p:nvCxnSpPr>
        <p:spPr>
          <a:xfrm>
            <a:off x="7505700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391400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>
          <a:xfrm>
            <a:off x="7505700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391400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24" idx="0"/>
          </p:cNvCxnSpPr>
          <p:nvPr/>
        </p:nvCxnSpPr>
        <p:spPr>
          <a:xfrm>
            <a:off x="7505700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0" y="3992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0" y="45259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620000" y="5135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20000" y="57451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8002508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002508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4"/>
            <a:endCxn id="31" idx="0"/>
          </p:cNvCxnSpPr>
          <p:nvPr/>
        </p:nvCxnSpPr>
        <p:spPr>
          <a:xfrm>
            <a:off x="8116808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002508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>
            <a:off x="8116808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02508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>
            <a:off x="8116808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231108" y="3992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231108" y="45259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231108" y="51355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231108" y="5745164"/>
            <a:ext cx="381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612107" y="38401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612107" y="444976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1" idx="4"/>
            <a:endCxn id="42" idx="0"/>
          </p:cNvCxnSpPr>
          <p:nvPr/>
        </p:nvCxnSpPr>
        <p:spPr>
          <a:xfrm>
            <a:off x="8726407" y="406876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8612107" y="506162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4" idx="0"/>
          </p:cNvCxnSpPr>
          <p:nvPr/>
        </p:nvCxnSpPr>
        <p:spPr>
          <a:xfrm>
            <a:off x="8726407" y="4680625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8612107" y="567122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endCxn id="46" idx="0"/>
          </p:cNvCxnSpPr>
          <p:nvPr/>
        </p:nvCxnSpPr>
        <p:spPr>
          <a:xfrm>
            <a:off x="8726407" y="5290224"/>
            <a:ext cx="0" cy="380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66714" y="34629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02014" y="586755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935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  <p:extLst>
      <p:ext uri="{BB962C8B-B14F-4D97-AF65-F5344CB8AC3E}">
        <p14:creationId xmlns:p14="http://schemas.microsoft.com/office/powerpoint/2010/main" val="3282233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</p:spTree>
    <p:extLst>
      <p:ext uri="{BB962C8B-B14F-4D97-AF65-F5344CB8AC3E}">
        <p14:creationId xmlns:p14="http://schemas.microsoft.com/office/powerpoint/2010/main" val="1176682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7469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578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127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5676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[Prim]</a:t>
            </a:r>
            <a:r>
              <a:rPr lang="en-US" altLang="en-US" sz="2400" dirty="0"/>
              <a:t> Extend a tree by including the cheapest out going edge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[</a:t>
            </a:r>
            <a:r>
              <a:rPr lang="en-US" altLang="en-US" sz="2400" dirty="0" err="1">
                <a:solidFill>
                  <a:srgbClr val="FF0000"/>
                </a:solidFill>
              </a:rPr>
              <a:t>Kruskal</a:t>
            </a:r>
            <a:r>
              <a:rPr lang="en-US" altLang="en-US" sz="2400" dirty="0">
                <a:solidFill>
                  <a:srgbClr val="FF0000"/>
                </a:solidFill>
              </a:rPr>
              <a:t>]</a:t>
            </a:r>
            <a:r>
              <a:rPr lang="en-US" altLang="en-US" sz="2400" dirty="0"/>
              <a:t> Add the cheapest edge that joins disjoint components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cycle must have some edge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with u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S and 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T – {e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65893" y="3265757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505200"/>
            <a:ext cx="18288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29200" y="32766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806669" y="3886200"/>
            <a:ext cx="533400" cy="228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3519487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276600"/>
            <a:ext cx="304800" cy="3603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629847"/>
            <a:ext cx="685800" cy="658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1200" y="3636906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169381" y="3505200"/>
            <a:ext cx="45181" cy="4640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5813790" y="4064464"/>
            <a:ext cx="607100" cy="1387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49881" y="3937929"/>
            <a:ext cx="306767" cy="2530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30475" y="3519487"/>
            <a:ext cx="642306" cy="4533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75944" y="3519487"/>
            <a:ext cx="480831" cy="176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02228" y="3678595"/>
            <a:ext cx="35432" cy="63530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19944" y="3707919"/>
            <a:ext cx="545047" cy="3306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44663" y="4030464"/>
            <a:ext cx="499149" cy="704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81567" y="4046670"/>
            <a:ext cx="176445" cy="43484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45601" y="4461169"/>
            <a:ext cx="298211" cy="91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89968" y="312420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</a:t>
            </a:r>
            <a:r>
              <a:rPr lang="en-US" altLang="en-US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266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Optimality Proofs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Prim’s Algorithm computes a MST</a:t>
            </a:r>
          </a:p>
          <a:p>
            <a:pPr eaLnBrk="1" hangingPunct="1"/>
            <a:r>
              <a:rPr lang="en-US" altLang="en-US"/>
              <a:t>Kruskal’s Algorithm computes a MST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Show that when an edge is added to the MST by Prim or Kruskal, the edge is the minimum cost edge between S and V-S for some set S.</a:t>
            </a:r>
          </a:p>
        </p:txBody>
      </p:sp>
    </p:spTree>
    <p:extLst>
      <p:ext uri="{BB962C8B-B14F-4D97-AF65-F5344CB8AC3E}">
        <p14:creationId xmlns:p14="http://schemas.microsoft.com/office/powerpoint/2010/main" val="309620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Prim’s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6096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{ };    T = { };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choose the minimum cost edge                    	e = (u,v), with u in S, and v in V-S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v to 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3318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Prove Prim’s algorithm computes an MST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Show an edge e is in the MST when it is added to T</a:t>
            </a:r>
          </a:p>
        </p:txBody>
      </p:sp>
    </p:spTree>
    <p:extLst>
      <p:ext uri="{BB962C8B-B14F-4D97-AF65-F5344CB8AC3E}">
        <p14:creationId xmlns:p14="http://schemas.microsoft.com/office/powerpoint/2010/main" val="119835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Kruskal’s Algorithm</a:t>
            </a:r>
          </a:p>
        </p:txBody>
      </p:sp>
      <p:sp>
        <p:nvSpPr>
          <p:cNvPr id="2867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 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e to 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6185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3644</TotalTime>
  <Words>726</Words>
  <Application>Microsoft Office PowerPoint</Application>
  <PresentationFormat>On-screen Show (4:3)</PresentationFormat>
  <Paragraphs>146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CSE 417 Algorithms and Complexity</vt:lpstr>
      <vt:lpstr>Announcements</vt:lpstr>
      <vt:lpstr>Greedy Algorithms for Minimum Spanning Tree</vt:lpstr>
      <vt:lpstr>Edge inclusion lemma</vt:lpstr>
      <vt:lpstr>Proof </vt:lpstr>
      <vt:lpstr>Optimality Proofs</vt:lpstr>
      <vt:lpstr>Prim’s Algorithm</vt:lpstr>
      <vt:lpstr>Prove Prim’s algorithm computes an MST </vt:lpstr>
      <vt:lpstr>Kruskal’s Algorithm</vt:lpstr>
      <vt:lpstr>Prove Kruskal’s algorithm computes an MST </vt:lpstr>
      <vt:lpstr>Divide and Conquer</vt:lpstr>
      <vt:lpstr>Divide and Conquer</vt:lpstr>
      <vt:lpstr>Algorithm Analysis</vt:lpstr>
      <vt:lpstr>T(n) = 2T(n/2) + cn; T(1) = c;</vt:lpstr>
      <vt:lpstr>Recurrence Analysis</vt:lpstr>
      <vt:lpstr>Unrolling the recurrence</vt:lpstr>
      <vt:lpstr>Substitution</vt:lpstr>
      <vt:lpstr>A better mergesort (?)</vt:lpstr>
      <vt:lpstr>Unroll recurrence for  T(n) = 3T(n/3) + 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83</cp:revision>
  <dcterms:created xsi:type="dcterms:W3CDTF">1601-01-01T00:00:00Z</dcterms:created>
  <dcterms:modified xsi:type="dcterms:W3CDTF">2020-10-30T20:15:23Z</dcterms:modified>
</cp:coreProperties>
</file>