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5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6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7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8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9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notesSlides/notesSlide10.xml" ContentType="application/vnd.openxmlformats-officedocument.presentationml.notesSlide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11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notesSlides/notesSlide12.xml" ContentType="application/vnd.openxmlformats-officedocument.presentationml.notesSlide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notesSlides/notesSlide13.xml" ContentType="application/vnd.openxmlformats-officedocument.presentationml.notesSlide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notesSlides/notesSlide14.xml" ContentType="application/vnd.openxmlformats-officedocument.presentationml.notesSlide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notesSlides/notesSlide15.xml" ContentType="application/vnd.openxmlformats-officedocument.presentationml.notesSlide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notesSlides/notesSlide16.xml" ContentType="application/vnd.openxmlformats-officedocument.presentationml.notesSlide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notesSlides/notesSlide17.xml" ContentType="application/vnd.openxmlformats-officedocument.presentationml.notesSlide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notesSlides/notesSlide18.xml" ContentType="application/vnd.openxmlformats-officedocument.presentationml.notesSlide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notesSlides/notesSlide19.xml" ContentType="application/vnd.openxmlformats-officedocument.presentationml.notesSlide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notesSlides/notesSlide20.xml" ContentType="application/vnd.openxmlformats-officedocument.presentationml.notesSlide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87" r:id="rId4"/>
    <p:sldId id="307" r:id="rId5"/>
    <p:sldId id="305" r:id="rId6"/>
    <p:sldId id="299" r:id="rId7"/>
    <p:sldId id="261" r:id="rId8"/>
    <p:sldId id="260" r:id="rId9"/>
    <p:sldId id="262" r:id="rId10"/>
    <p:sldId id="263" r:id="rId11"/>
    <p:sldId id="264" r:id="rId12"/>
    <p:sldId id="294" r:id="rId13"/>
    <p:sldId id="295" r:id="rId14"/>
    <p:sldId id="300" r:id="rId15"/>
    <p:sldId id="272" r:id="rId16"/>
    <p:sldId id="273" r:id="rId17"/>
    <p:sldId id="296" r:id="rId18"/>
    <p:sldId id="274" r:id="rId19"/>
    <p:sldId id="306" r:id="rId20"/>
    <p:sldId id="275" r:id="rId21"/>
    <p:sldId id="297" r:id="rId22"/>
    <p:sldId id="277" r:id="rId23"/>
    <p:sldId id="278" r:id="rId24"/>
  </p:sldIdLst>
  <p:sldSz cx="9144000" cy="6858000" type="screen4x3"/>
  <p:notesSz cx="7315200" cy="9601200"/>
  <p:custDataLst>
    <p:tags r:id="rId2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42B7AF-C0C5-4A4A-96E5-80FAE716A361}" v="3" dt="2020-01-01T21:09:51.4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51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7742B7AF-C0C5-4A4A-96E5-80FAE716A361}"/>
    <pc:docChg chg="custSel modSld">
      <pc:chgData name="Richard Anderson" userId="4654cc452026b74c" providerId="LiveId" clId="{7742B7AF-C0C5-4A4A-96E5-80FAE716A361}" dt="2020-01-01T21:11:11.474" v="341" actId="20577"/>
      <pc:docMkLst>
        <pc:docMk/>
      </pc:docMkLst>
      <pc:sldChg chg="modSp">
        <pc:chgData name="Richard Anderson" userId="4654cc452026b74c" providerId="LiveId" clId="{7742B7AF-C0C5-4A4A-96E5-80FAE716A361}" dt="2020-01-01T20:47:23.848" v="53" actId="20577"/>
        <pc:sldMkLst>
          <pc:docMk/>
          <pc:sldMk cId="0" sldId="256"/>
        </pc:sldMkLst>
        <pc:spChg chg="mod">
          <ac:chgData name="Richard Anderson" userId="4654cc452026b74c" providerId="LiveId" clId="{7742B7AF-C0C5-4A4A-96E5-80FAE716A361}" dt="2020-01-01T20:47:10.399" v="41" actId="20577"/>
          <ac:spMkLst>
            <pc:docMk/>
            <pc:sldMk cId="0" sldId="256"/>
            <ac:spMk id="2050" creationId="{00000000-0000-0000-0000-000000000000}"/>
          </ac:spMkLst>
        </pc:spChg>
        <pc:spChg chg="mod">
          <ac:chgData name="Richard Anderson" userId="4654cc452026b74c" providerId="LiveId" clId="{7742B7AF-C0C5-4A4A-96E5-80FAE716A361}" dt="2020-01-01T20:47:23.848" v="53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">
        <pc:chgData name="Richard Anderson" userId="4654cc452026b74c" providerId="LiveId" clId="{7742B7AF-C0C5-4A4A-96E5-80FAE716A361}" dt="2020-01-01T20:53:43.858" v="133" actId="27636"/>
        <pc:sldMkLst>
          <pc:docMk/>
          <pc:sldMk cId="0" sldId="257"/>
        </pc:sldMkLst>
        <pc:spChg chg="mod">
          <ac:chgData name="Richard Anderson" userId="4654cc452026b74c" providerId="LiveId" clId="{7742B7AF-C0C5-4A4A-96E5-80FAE716A361}" dt="2020-01-01T20:49:16.991" v="56" actId="20577"/>
          <ac:spMkLst>
            <pc:docMk/>
            <pc:sldMk cId="0" sldId="257"/>
            <ac:spMk id="3074" creationId="{00000000-0000-0000-0000-000000000000}"/>
          </ac:spMkLst>
        </pc:spChg>
        <pc:spChg chg="mod">
          <ac:chgData name="Richard Anderson" userId="4654cc452026b74c" providerId="LiveId" clId="{7742B7AF-C0C5-4A4A-96E5-80FAE716A361}" dt="2020-01-01T20:53:43.858" v="133" actId="27636"/>
          <ac:spMkLst>
            <pc:docMk/>
            <pc:sldMk cId="0" sldId="257"/>
            <ac:spMk id="3075" creationId="{00000000-0000-0000-0000-000000000000}"/>
          </ac:spMkLst>
        </pc:spChg>
      </pc:sldChg>
      <pc:sldChg chg="modSp">
        <pc:chgData name="Richard Anderson" userId="4654cc452026b74c" providerId="LiveId" clId="{7742B7AF-C0C5-4A4A-96E5-80FAE716A361}" dt="2020-01-01T20:58:58.905" v="151" actId="20577"/>
        <pc:sldMkLst>
          <pc:docMk/>
          <pc:sldMk cId="0" sldId="287"/>
        </pc:sldMkLst>
        <pc:spChg chg="mod">
          <ac:chgData name="Richard Anderson" userId="4654cc452026b74c" providerId="LiveId" clId="{7742B7AF-C0C5-4A4A-96E5-80FAE716A361}" dt="2020-01-01T20:58:58.905" v="151" actId="20577"/>
          <ac:spMkLst>
            <pc:docMk/>
            <pc:sldMk cId="0" sldId="287"/>
            <ac:spMk id="4099" creationId="{00000000-0000-0000-0000-000000000000}"/>
          </ac:spMkLst>
        </pc:spChg>
      </pc:sldChg>
      <pc:sldChg chg="modSp">
        <pc:chgData name="Richard Anderson" userId="4654cc452026b74c" providerId="LiveId" clId="{7742B7AF-C0C5-4A4A-96E5-80FAE716A361}" dt="2020-01-01T21:11:11.474" v="341" actId="20577"/>
        <pc:sldMkLst>
          <pc:docMk/>
          <pc:sldMk cId="0" sldId="299"/>
        </pc:sldMkLst>
        <pc:spChg chg="mod">
          <ac:chgData name="Richard Anderson" userId="4654cc452026b74c" providerId="LiveId" clId="{7742B7AF-C0C5-4A4A-96E5-80FAE716A361}" dt="2020-01-01T21:11:11.474" v="341" actId="20577"/>
          <ac:spMkLst>
            <pc:docMk/>
            <pc:sldMk cId="0" sldId="299"/>
            <ac:spMk id="3" creationId="{00000000-0000-0000-0000-000000000000}"/>
          </ac:spMkLst>
        </pc:spChg>
      </pc:sldChg>
      <pc:sldChg chg="modSp">
        <pc:chgData name="Richard Anderson" userId="4654cc452026b74c" providerId="LiveId" clId="{7742B7AF-C0C5-4A4A-96E5-80FAE716A361}" dt="2020-01-01T21:08:26.024" v="269" actId="33524"/>
        <pc:sldMkLst>
          <pc:docMk/>
          <pc:sldMk cId="3980153487" sldId="305"/>
        </pc:sldMkLst>
        <pc:spChg chg="mod">
          <ac:chgData name="Richard Anderson" userId="4654cc452026b74c" providerId="LiveId" clId="{7742B7AF-C0C5-4A4A-96E5-80FAE716A361}" dt="2020-01-01T21:08:26.024" v="269" actId="33524"/>
          <ac:spMkLst>
            <pc:docMk/>
            <pc:sldMk cId="3980153487" sldId="305"/>
            <ac:spMk id="5122" creationId="{00000000-0000-0000-0000-000000000000}"/>
          </ac:spMkLst>
        </pc:spChg>
        <pc:spChg chg="mod">
          <ac:chgData name="Richard Anderson" userId="4654cc452026b74c" providerId="LiveId" clId="{7742B7AF-C0C5-4A4A-96E5-80FAE716A361}" dt="2020-01-01T21:07:56.488" v="268" actId="20577"/>
          <ac:spMkLst>
            <pc:docMk/>
            <pc:sldMk cId="3980153487" sldId="305"/>
            <ac:spMk id="512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>
              <a:defRPr/>
            </a:pPr>
            <a:fld id="{B35550D2-8B4D-4B61-B35F-C297266FA876}" type="datetimeFigureOut">
              <a:rPr lang="en-US"/>
              <a:pPr>
                <a:defRPr/>
              </a:pPr>
              <a:t>9/28/2020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>
              <a:defRPr/>
            </a:pPr>
            <a:fld id="{F5A99DD3-BB5A-4328-AA4B-55A53D0BC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754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>
              <a:defRPr/>
            </a:pPr>
            <a:fld id="{256D5A5A-3094-4B2D-B6E7-F2634B2D3DDA}" type="datetimeFigureOut">
              <a:rPr lang="en-US"/>
              <a:pPr>
                <a:defRPr/>
              </a:pPr>
              <a:t>9/28/2020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>
              <a:defRPr/>
            </a:pPr>
            <a:fld id="{148EFAE7-3E32-49C5-A7A6-2BA50527E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2248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2E117C2-3F81-4A7C-8232-3C0696065A48}" type="slidenum">
              <a:rPr lang="en-US" altLang="en-US" smtClean="0"/>
              <a:pPr eaLnBrk="1" hangingPunct="1"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81423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861F7B-0F77-4626-B5E2-C53E190943C4}" type="slidenum">
              <a:rPr lang="en-US" altLang="en-US" smtClean="0"/>
              <a:pPr eaLnBrk="1" hangingPunct="1"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70174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5192200-B6BA-442F-B4A3-10454790C445}" type="slidenum">
              <a:rPr lang="en-US" altLang="en-US" smtClean="0"/>
              <a:pPr eaLnBrk="1" hangingPunct="1"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14666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34B7018-CA87-4D73-A96D-D3C8B6607433}" type="slidenum">
              <a:rPr lang="en-US" altLang="en-US" smtClean="0"/>
              <a:pPr eaLnBrk="1" hangingPunct="1"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77711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D80E0A4-8ABF-45B2-ACED-4A5044DC51D8}" type="slidenum">
              <a:rPr lang="en-US" altLang="en-US" smtClean="0"/>
              <a:pPr eaLnBrk="1" hangingPunct="1"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62907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E3E4954-2891-4428-A6C5-D0A66FDDDBAC}" type="slidenum">
              <a:rPr lang="en-US" altLang="en-US" smtClean="0"/>
              <a:pPr eaLnBrk="1" hangingPunct="1"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64319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402A040-F6AB-487F-B1AC-EF4E384440CF}" type="slidenum">
              <a:rPr lang="en-US" altLang="en-US" smtClean="0"/>
              <a:pPr eaLnBrk="1" hangingPunct="1"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20793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2147E8E-BCC2-4E49-99A9-FC8B587D8E0D}" type="slidenum">
              <a:rPr lang="en-US" altLang="en-US" smtClean="0"/>
              <a:pPr eaLnBrk="1" hangingPunct="1"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92154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AAA45D5-AAC9-4D9C-94CC-D60B271EFFFA}" type="slidenum">
              <a:rPr lang="en-US" altLang="en-US" smtClean="0"/>
              <a:pPr eaLnBrk="1" hangingPunct="1"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40679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3552C20-422B-485F-9BEB-06B46C6AA6F2}" type="slidenum">
              <a:rPr lang="en-US" altLang="en-US" smtClean="0"/>
              <a:pPr eaLnBrk="1" hangingPunct="1"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2414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BFAD1B6-4A19-4DD8-877B-5297D5205D85}" type="slidenum">
              <a:rPr lang="en-US" altLang="en-US" smtClean="0"/>
              <a:pPr eaLnBrk="1" hangingPunct="1"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0850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47A4E1E-DDC0-4BBA-8746-DCD57D4799BC}" type="slidenum">
              <a:rPr lang="en-US" altLang="en-US" smtClean="0"/>
              <a:pPr eaLnBrk="1" hangingPunct="1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746260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1A2D37E-BCC2-40A3-96C7-6BFFB3C95C9A}" type="slidenum">
              <a:rPr lang="en-US" altLang="en-US" smtClean="0"/>
              <a:pPr eaLnBrk="1" hangingPunct="1"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424377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FD65659-B54E-48B8-BD44-3137712F46D8}" type="slidenum">
              <a:rPr lang="en-US" altLang="en-US" smtClean="0"/>
              <a:pPr eaLnBrk="1" hangingPunct="1"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15067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C79DE47-BEBE-4342-8F6E-DCF35279D678}" type="slidenum">
              <a:rPr lang="en-US" altLang="en-US" smtClean="0"/>
              <a:pPr eaLnBrk="1" hangingPunct="1"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74355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2F379E9-C5A4-491A-AAF0-96A1FF0DC694}" type="slidenum">
              <a:rPr lang="en-US" smtClean="0"/>
              <a:pPr eaLnBrk="1" hangingPunct="1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9212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3BB5113-966B-4997-9B16-0A3C29CB73AB}" type="slidenum">
              <a:rPr lang="en-US" altLang="en-US" smtClean="0"/>
              <a:pPr eaLnBrk="1" hangingPunct="1"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25522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22387FE-341F-4E0C-BF9A-523D1E1A7EA5}" type="slidenum">
              <a:rPr lang="en-US" altLang="en-US" smtClean="0"/>
              <a:pPr eaLnBrk="1" hangingPunct="1"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98859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BAB1E8-A091-46EC-95EF-EA399BF0F10B}" type="slidenum">
              <a:rPr lang="en-US" altLang="en-US" smtClean="0"/>
              <a:pPr eaLnBrk="1" hangingPunct="1"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94998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8A802C1-AE36-482F-ADE9-5FDCAB8C411B}" type="slidenum">
              <a:rPr lang="en-US" altLang="en-US" smtClean="0"/>
              <a:pPr eaLnBrk="1" hangingPunct="1"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48872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79BAE28-D57D-4D01-982F-2754C4D5F007}" type="slidenum">
              <a:rPr lang="en-US" altLang="en-US" smtClean="0"/>
              <a:pPr eaLnBrk="1" hangingPunct="1"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8995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E4A3A-FA1D-45F1-B8A2-F7654C8B2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345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BB0C9-83F2-4412-9793-845127BEC6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91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BEF1A-6C77-47C0-B3A8-E311767B82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9236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9D3CE-E784-4D6A-AED0-AC3B885AAC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541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047BE-78EA-4B74-ADE9-4697F380D6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437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312E7-97E0-4D3F-ADCB-509F3CA1B7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699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D9B6C-AC26-48A8-B078-A5017EF8FE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717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78103-4638-490B-A6C9-E3E65E9A38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86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637AE-4838-4C79-88D1-F0D1A3A2E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209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07F4C-DB9F-46CF-91B8-8C37B9C1AF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5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EBF94-9B4C-445E-BBE0-2F6779B6F4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060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8EBFA-3DE8-49D0-842F-58C017EB27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920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AE195-580F-43A1-879C-4F72C1C50E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50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5391C40-94C3-43E1-A326-A55ABD2F66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27.xml"/><Relationship Id="rId3" Type="http://schemas.openxmlformats.org/officeDocument/2006/relationships/tags" Target="../tags/tag22.xml"/><Relationship Id="rId7" Type="http://schemas.openxmlformats.org/officeDocument/2006/relationships/tags" Target="../tags/tag26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tags" Target="../tags/tag25.xml"/><Relationship Id="rId11" Type="http://schemas.openxmlformats.org/officeDocument/2006/relationships/notesSlide" Target="../notesSlides/notesSlide9.xml"/><Relationship Id="rId5" Type="http://schemas.openxmlformats.org/officeDocument/2006/relationships/tags" Target="../tags/tag24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23.xml"/><Relationship Id="rId9" Type="http://schemas.openxmlformats.org/officeDocument/2006/relationships/tags" Target="../tags/tag2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12" Type="http://schemas.openxmlformats.org/officeDocument/2006/relationships/notesSlide" Target="../notesSlides/notesSlide10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11" Type="http://schemas.openxmlformats.org/officeDocument/2006/relationships/slideLayout" Target="../slideLayouts/slideLayout4.xml"/><Relationship Id="rId5" Type="http://schemas.openxmlformats.org/officeDocument/2006/relationships/tags" Target="../tags/tag33.xml"/><Relationship Id="rId10" Type="http://schemas.openxmlformats.org/officeDocument/2006/relationships/tags" Target="../tags/tag38.xml"/><Relationship Id="rId4" Type="http://schemas.openxmlformats.org/officeDocument/2006/relationships/tags" Target="../tags/tag32.xml"/><Relationship Id="rId9" Type="http://schemas.openxmlformats.org/officeDocument/2006/relationships/tags" Target="../tags/tag3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46.xml"/><Relationship Id="rId3" Type="http://schemas.openxmlformats.org/officeDocument/2006/relationships/tags" Target="../tags/tag41.xml"/><Relationship Id="rId7" Type="http://schemas.openxmlformats.org/officeDocument/2006/relationships/tags" Target="../tags/tag45.xml"/><Relationship Id="rId12" Type="http://schemas.openxmlformats.org/officeDocument/2006/relationships/notesSlide" Target="../notesSlides/notesSlide1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6" Type="http://schemas.openxmlformats.org/officeDocument/2006/relationships/tags" Target="../tags/tag44.xml"/><Relationship Id="rId11" Type="http://schemas.openxmlformats.org/officeDocument/2006/relationships/slideLayout" Target="../slideLayouts/slideLayout13.xml"/><Relationship Id="rId5" Type="http://schemas.openxmlformats.org/officeDocument/2006/relationships/tags" Target="../tags/tag43.xml"/><Relationship Id="rId10" Type="http://schemas.openxmlformats.org/officeDocument/2006/relationships/tags" Target="../tags/tag48.xml"/><Relationship Id="rId4" Type="http://schemas.openxmlformats.org/officeDocument/2006/relationships/tags" Target="../tags/tag42.xml"/><Relationship Id="rId9" Type="http://schemas.openxmlformats.org/officeDocument/2006/relationships/tags" Target="../tags/tag4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56.xml"/><Relationship Id="rId3" Type="http://schemas.openxmlformats.org/officeDocument/2006/relationships/tags" Target="../tags/tag51.xml"/><Relationship Id="rId7" Type="http://schemas.openxmlformats.org/officeDocument/2006/relationships/tags" Target="../tags/tag55.xml"/><Relationship Id="rId12" Type="http://schemas.openxmlformats.org/officeDocument/2006/relationships/notesSlide" Target="../notesSlides/notesSlide12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tags" Target="../tags/tag54.xml"/><Relationship Id="rId11" Type="http://schemas.openxmlformats.org/officeDocument/2006/relationships/slideLayout" Target="../slideLayouts/slideLayout4.xml"/><Relationship Id="rId5" Type="http://schemas.openxmlformats.org/officeDocument/2006/relationships/tags" Target="../tags/tag53.xml"/><Relationship Id="rId10" Type="http://schemas.openxmlformats.org/officeDocument/2006/relationships/tags" Target="../tags/tag58.xml"/><Relationship Id="rId4" Type="http://schemas.openxmlformats.org/officeDocument/2006/relationships/tags" Target="../tags/tag52.xml"/><Relationship Id="rId9" Type="http://schemas.openxmlformats.org/officeDocument/2006/relationships/tags" Target="../tags/tag5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notesSlide" Target="../notesSlides/notesSlide1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4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67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5" Type="http://schemas.openxmlformats.org/officeDocument/2006/relationships/notesSlide" Target="../notesSlides/notesSlide15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75.xml"/><Relationship Id="rId13" Type="http://schemas.openxmlformats.org/officeDocument/2006/relationships/tags" Target="../tags/tag80.xml"/><Relationship Id="rId3" Type="http://schemas.openxmlformats.org/officeDocument/2006/relationships/tags" Target="../tags/tag70.xml"/><Relationship Id="rId7" Type="http://schemas.openxmlformats.org/officeDocument/2006/relationships/tags" Target="../tags/tag74.xml"/><Relationship Id="rId12" Type="http://schemas.openxmlformats.org/officeDocument/2006/relationships/tags" Target="../tags/tag79.xml"/><Relationship Id="rId17" Type="http://schemas.openxmlformats.org/officeDocument/2006/relationships/notesSlide" Target="../notesSlides/notesSlide16.xml"/><Relationship Id="rId2" Type="http://schemas.openxmlformats.org/officeDocument/2006/relationships/tags" Target="../tags/tag69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68.xml"/><Relationship Id="rId6" Type="http://schemas.openxmlformats.org/officeDocument/2006/relationships/tags" Target="../tags/tag73.xml"/><Relationship Id="rId11" Type="http://schemas.openxmlformats.org/officeDocument/2006/relationships/tags" Target="../tags/tag78.xml"/><Relationship Id="rId5" Type="http://schemas.openxmlformats.org/officeDocument/2006/relationships/tags" Target="../tags/tag72.xml"/><Relationship Id="rId15" Type="http://schemas.openxmlformats.org/officeDocument/2006/relationships/tags" Target="../tags/tag82.xml"/><Relationship Id="rId10" Type="http://schemas.openxmlformats.org/officeDocument/2006/relationships/tags" Target="../tags/tag77.xml"/><Relationship Id="rId4" Type="http://schemas.openxmlformats.org/officeDocument/2006/relationships/tags" Target="../tags/tag71.xml"/><Relationship Id="rId9" Type="http://schemas.openxmlformats.org/officeDocument/2006/relationships/tags" Target="../tags/tag76.xml"/><Relationship Id="rId14" Type="http://schemas.openxmlformats.org/officeDocument/2006/relationships/tags" Target="../tags/tag8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4.xml"/><Relationship Id="rId1" Type="http://schemas.openxmlformats.org/officeDocument/2006/relationships/tags" Target="../tags/tag83.xml"/><Relationship Id="rId4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mailto:anderson@cs.washington.edu" TargetMode="Externa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86.xml"/><Relationship Id="rId1" Type="http://schemas.openxmlformats.org/officeDocument/2006/relationships/tags" Target="../tags/tag85.xml"/><Relationship Id="rId4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89.xml"/><Relationship Id="rId2" Type="http://schemas.openxmlformats.org/officeDocument/2006/relationships/tags" Target="../tags/tag88.xml"/><Relationship Id="rId1" Type="http://schemas.openxmlformats.org/officeDocument/2006/relationships/tags" Target="../tags/tag87.xml"/><Relationship Id="rId5" Type="http://schemas.openxmlformats.org/officeDocument/2006/relationships/notesSlide" Target="../notesSlides/notesSlide19.xml"/><Relationship Id="rId4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97.xml"/><Relationship Id="rId13" Type="http://schemas.openxmlformats.org/officeDocument/2006/relationships/notesSlide" Target="../notesSlides/notesSlide20.xml"/><Relationship Id="rId3" Type="http://schemas.openxmlformats.org/officeDocument/2006/relationships/tags" Target="../tags/tag92.xml"/><Relationship Id="rId7" Type="http://schemas.openxmlformats.org/officeDocument/2006/relationships/tags" Target="../tags/tag96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91.xml"/><Relationship Id="rId1" Type="http://schemas.openxmlformats.org/officeDocument/2006/relationships/tags" Target="../tags/tag90.xml"/><Relationship Id="rId6" Type="http://schemas.openxmlformats.org/officeDocument/2006/relationships/tags" Target="../tags/tag95.xml"/><Relationship Id="rId11" Type="http://schemas.openxmlformats.org/officeDocument/2006/relationships/tags" Target="../tags/tag100.xml"/><Relationship Id="rId5" Type="http://schemas.openxmlformats.org/officeDocument/2006/relationships/tags" Target="../tags/tag94.xml"/><Relationship Id="rId10" Type="http://schemas.openxmlformats.org/officeDocument/2006/relationships/tags" Target="../tags/tag99.xml"/><Relationship Id="rId4" Type="http://schemas.openxmlformats.org/officeDocument/2006/relationships/tags" Target="../tags/tag93.xml"/><Relationship Id="rId9" Type="http://schemas.openxmlformats.org/officeDocument/2006/relationships/tags" Target="../tags/tag9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2.xml"/><Relationship Id="rId1" Type="http://schemas.openxmlformats.org/officeDocument/2006/relationships/tags" Target="../tags/tag101.xml"/><Relationship Id="rId4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tags" Target="../tags/tag10.xml"/><Relationship Id="rId7" Type="http://schemas.openxmlformats.org/officeDocument/2006/relationships/image" Target="../media/image2.jpeg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CSE 417</a:t>
            </a:r>
            <a:br>
              <a:rPr lang="en-US" altLang="en-US" dirty="0"/>
            </a:br>
            <a:r>
              <a:rPr lang="en-US" altLang="en-US" dirty="0"/>
              <a:t>Algorithms and Computational Complexity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447800" y="43434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dirty="0"/>
              <a:t>Richard Anderson   </a:t>
            </a:r>
          </a:p>
          <a:p>
            <a:pPr eaLnBrk="1" hangingPunct="1"/>
            <a:r>
              <a:rPr lang="en-US" altLang="en-US" dirty="0" smtClean="0"/>
              <a:t>Autumn </a:t>
            </a:r>
            <a:r>
              <a:rPr lang="en-US" altLang="en-US" dirty="0"/>
              <a:t>2020</a:t>
            </a:r>
          </a:p>
          <a:p>
            <a:pPr eaLnBrk="1" hangingPunct="1"/>
            <a:r>
              <a:rPr lang="en-US" altLang="en-US" dirty="0"/>
              <a:t>Lecture 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Formal notions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5105400" cy="1828800"/>
          </a:xfrm>
        </p:spPr>
        <p:txBody>
          <a:bodyPr/>
          <a:lstStyle/>
          <a:p>
            <a:pPr eaLnBrk="1" hangingPunct="1"/>
            <a:r>
              <a:rPr lang="en-US" altLang="en-US"/>
              <a:t>Perfect matching</a:t>
            </a:r>
          </a:p>
          <a:p>
            <a:pPr eaLnBrk="1" hangingPunct="1"/>
            <a:r>
              <a:rPr lang="en-US" altLang="en-US"/>
              <a:t>Ranked preference lists</a:t>
            </a:r>
          </a:p>
          <a:p>
            <a:pPr eaLnBrk="1" hangingPunct="1"/>
            <a:r>
              <a:rPr lang="en-US" altLang="en-US"/>
              <a:t>Stability</a:t>
            </a:r>
          </a:p>
          <a:p>
            <a:pPr lvl="1" eaLnBrk="1" hangingPunct="1">
              <a:buFontTx/>
              <a:buNone/>
            </a:pPr>
            <a:endParaRPr lang="en-US" altLang="en-US"/>
          </a:p>
        </p:txBody>
      </p:sp>
      <p:sp>
        <p:nvSpPr>
          <p:cNvPr id="1024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76400" y="38862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m</a:t>
            </a:r>
            <a:r>
              <a:rPr lang="en-US" altLang="en-US" baseline="-25000"/>
              <a:t>1</a:t>
            </a:r>
          </a:p>
        </p:txBody>
      </p:sp>
      <p:sp>
        <p:nvSpPr>
          <p:cNvPr id="1024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48000" y="38862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w</a:t>
            </a:r>
            <a:r>
              <a:rPr lang="en-US" altLang="en-US" baseline="-25000"/>
              <a:t>1</a:t>
            </a:r>
          </a:p>
        </p:txBody>
      </p:sp>
      <p:sp>
        <p:nvSpPr>
          <p:cNvPr id="10246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133600" y="4114800"/>
            <a:ext cx="914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76400" y="48006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m</a:t>
            </a:r>
            <a:r>
              <a:rPr lang="en-US" altLang="en-US" baseline="-25000"/>
              <a:t>2</a:t>
            </a:r>
          </a:p>
        </p:txBody>
      </p:sp>
      <p:sp>
        <p:nvSpPr>
          <p:cNvPr id="10248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048000" y="48006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w</a:t>
            </a:r>
            <a:r>
              <a:rPr lang="en-US" altLang="en-US" baseline="-25000"/>
              <a:t>2</a:t>
            </a:r>
          </a:p>
        </p:txBody>
      </p:sp>
      <p:sp>
        <p:nvSpPr>
          <p:cNvPr id="10249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133600" y="5029200"/>
            <a:ext cx="914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133600" y="4267200"/>
            <a:ext cx="990600" cy="609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 (1 of 3)</a:t>
            </a:r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>
          <a:xfrm>
            <a:off x="533400" y="1600200"/>
            <a:ext cx="4038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200"/>
              <a:t>m</a:t>
            </a:r>
            <a:r>
              <a:rPr lang="en-US" altLang="en-US" sz="3200" baseline="-25000"/>
              <a:t>1</a:t>
            </a:r>
            <a:r>
              <a:rPr lang="en-US" altLang="en-US" sz="3200"/>
              <a:t>: w</a:t>
            </a:r>
            <a:r>
              <a:rPr lang="en-US" altLang="en-US" sz="3200" baseline="-25000"/>
              <a:t>1</a:t>
            </a:r>
            <a:r>
              <a:rPr lang="en-US" altLang="en-US" sz="3200"/>
              <a:t> w</a:t>
            </a:r>
            <a:r>
              <a:rPr lang="en-US" altLang="en-US" sz="3200" baseline="-25000"/>
              <a:t>2</a:t>
            </a:r>
          </a:p>
          <a:p>
            <a:pPr eaLnBrk="1" hangingPunct="1">
              <a:buFontTx/>
              <a:buNone/>
            </a:pPr>
            <a:r>
              <a:rPr lang="en-US" altLang="en-US" sz="3200"/>
              <a:t>m</a:t>
            </a:r>
            <a:r>
              <a:rPr lang="en-US" altLang="en-US" sz="3200" baseline="-25000"/>
              <a:t>2</a:t>
            </a:r>
            <a:r>
              <a:rPr lang="en-US" altLang="en-US" sz="3200"/>
              <a:t>: w</a:t>
            </a:r>
            <a:r>
              <a:rPr lang="en-US" altLang="en-US" sz="3200" baseline="-25000"/>
              <a:t>2</a:t>
            </a:r>
            <a:r>
              <a:rPr lang="en-US" altLang="en-US" sz="3200"/>
              <a:t> w</a:t>
            </a:r>
            <a:r>
              <a:rPr lang="en-US" altLang="en-US" sz="3200" baseline="-25000"/>
              <a:t>1</a:t>
            </a:r>
          </a:p>
          <a:p>
            <a:pPr eaLnBrk="1" hangingPunct="1">
              <a:buFontTx/>
              <a:buNone/>
            </a:pPr>
            <a:r>
              <a:rPr lang="en-US" altLang="en-US" sz="3200"/>
              <a:t>w</a:t>
            </a:r>
            <a:r>
              <a:rPr lang="en-US" altLang="en-US" sz="3200" baseline="-25000"/>
              <a:t>1</a:t>
            </a:r>
            <a:r>
              <a:rPr lang="en-US" altLang="en-US" sz="3200"/>
              <a:t>: m</a:t>
            </a:r>
            <a:r>
              <a:rPr lang="en-US" altLang="en-US" sz="3200" baseline="-25000"/>
              <a:t>1</a:t>
            </a:r>
            <a:r>
              <a:rPr lang="en-US" altLang="en-US" sz="3200"/>
              <a:t> m</a:t>
            </a:r>
            <a:r>
              <a:rPr lang="en-US" altLang="en-US" sz="3200" baseline="-25000"/>
              <a:t>2</a:t>
            </a:r>
          </a:p>
          <a:p>
            <a:pPr eaLnBrk="1" hangingPunct="1">
              <a:buFontTx/>
              <a:buNone/>
            </a:pPr>
            <a:r>
              <a:rPr lang="en-US" altLang="en-US" sz="3200"/>
              <a:t>w</a:t>
            </a:r>
            <a:r>
              <a:rPr lang="en-US" altLang="en-US" sz="3200" baseline="-25000"/>
              <a:t>2</a:t>
            </a:r>
            <a:r>
              <a:rPr lang="en-US" altLang="en-US" sz="3200"/>
              <a:t>: m</a:t>
            </a:r>
            <a:r>
              <a:rPr lang="en-US" altLang="en-US" sz="3200" baseline="-25000"/>
              <a:t>2</a:t>
            </a:r>
            <a:r>
              <a:rPr lang="en-US" altLang="en-US" sz="3200"/>
              <a:t> m</a:t>
            </a:r>
            <a:r>
              <a:rPr lang="en-US" altLang="en-US" sz="3200" baseline="-25000"/>
              <a:t>1</a:t>
            </a:r>
          </a:p>
        </p:txBody>
      </p:sp>
      <p:sp>
        <p:nvSpPr>
          <p:cNvPr id="11268" name="Oval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102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69" name="Oval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1628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0" name="Oval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102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1" name="Oval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1628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2" name="Text Box 1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876800" y="1676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1</a:t>
            </a:r>
          </a:p>
        </p:txBody>
      </p:sp>
      <p:sp>
        <p:nvSpPr>
          <p:cNvPr id="11273" name="Text Box 12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800600" y="3429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2</a:t>
            </a:r>
          </a:p>
        </p:txBody>
      </p:sp>
      <p:sp>
        <p:nvSpPr>
          <p:cNvPr id="11274" name="Text Box 13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391400" y="3429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2</a:t>
            </a:r>
          </a:p>
        </p:txBody>
      </p:sp>
      <p:sp>
        <p:nvSpPr>
          <p:cNvPr id="11275" name="Text Box 1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315200" y="1676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1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 (2 of 3)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m</a:t>
            </a:r>
            <a:r>
              <a:rPr lang="en-US" altLang="en-US" baseline="-25000"/>
              <a:t>1</a:t>
            </a:r>
            <a:r>
              <a:rPr lang="en-US" altLang="en-US"/>
              <a:t>: w</a:t>
            </a:r>
            <a:r>
              <a:rPr lang="en-US" altLang="en-US" baseline="-25000"/>
              <a:t>1</a:t>
            </a:r>
            <a:r>
              <a:rPr lang="en-US" altLang="en-US"/>
              <a:t> w</a:t>
            </a:r>
            <a:r>
              <a:rPr lang="en-US" altLang="en-US" baseline="-25000"/>
              <a:t>2</a:t>
            </a:r>
          </a:p>
          <a:p>
            <a:pPr eaLnBrk="1" hangingPunct="1">
              <a:buFontTx/>
              <a:buNone/>
            </a:pPr>
            <a:r>
              <a:rPr lang="en-US" altLang="en-US"/>
              <a:t>m</a:t>
            </a:r>
            <a:r>
              <a:rPr lang="en-US" altLang="en-US" baseline="-25000"/>
              <a:t>2</a:t>
            </a:r>
            <a:r>
              <a:rPr lang="en-US" altLang="en-US"/>
              <a:t>: w</a:t>
            </a:r>
            <a:r>
              <a:rPr lang="en-US" altLang="en-US" baseline="-25000"/>
              <a:t>1</a:t>
            </a:r>
            <a:r>
              <a:rPr lang="en-US" altLang="en-US"/>
              <a:t> w</a:t>
            </a:r>
            <a:r>
              <a:rPr lang="en-US" altLang="en-US" baseline="-25000"/>
              <a:t>2</a:t>
            </a:r>
          </a:p>
          <a:p>
            <a:pPr eaLnBrk="1" hangingPunct="1">
              <a:buFontTx/>
              <a:buNone/>
            </a:pPr>
            <a:r>
              <a:rPr lang="en-US" altLang="en-US"/>
              <a:t>w</a:t>
            </a:r>
            <a:r>
              <a:rPr lang="en-US" altLang="en-US" baseline="-25000"/>
              <a:t>1</a:t>
            </a:r>
            <a:r>
              <a:rPr lang="en-US" altLang="en-US"/>
              <a:t>: m</a:t>
            </a:r>
            <a:r>
              <a:rPr lang="en-US" altLang="en-US" baseline="-25000"/>
              <a:t>1</a:t>
            </a:r>
            <a:r>
              <a:rPr lang="en-US" altLang="en-US"/>
              <a:t> m</a:t>
            </a:r>
            <a:r>
              <a:rPr lang="en-US" altLang="en-US" baseline="-25000"/>
              <a:t>2</a:t>
            </a:r>
          </a:p>
          <a:p>
            <a:pPr eaLnBrk="1" hangingPunct="1">
              <a:buFontTx/>
              <a:buNone/>
            </a:pPr>
            <a:r>
              <a:rPr lang="en-US" altLang="en-US"/>
              <a:t>w</a:t>
            </a:r>
            <a:r>
              <a:rPr lang="en-US" altLang="en-US" baseline="-25000"/>
              <a:t>2</a:t>
            </a:r>
            <a:r>
              <a:rPr lang="en-US" altLang="en-US"/>
              <a:t>: m</a:t>
            </a:r>
            <a:r>
              <a:rPr lang="en-US" altLang="en-US" baseline="-25000"/>
              <a:t>1</a:t>
            </a:r>
            <a:r>
              <a:rPr lang="en-US" altLang="en-US"/>
              <a:t> m</a:t>
            </a:r>
            <a:r>
              <a:rPr lang="en-US" altLang="en-US" baseline="-25000"/>
              <a:t>2</a:t>
            </a:r>
          </a:p>
        </p:txBody>
      </p:sp>
      <p:sp>
        <p:nvSpPr>
          <p:cNvPr id="1229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102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1628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102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1628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6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876800" y="1676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1</a:t>
            </a:r>
          </a:p>
        </p:txBody>
      </p:sp>
      <p:sp>
        <p:nvSpPr>
          <p:cNvPr id="12297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800600" y="3429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2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391400" y="3429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2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315200" y="1676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1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 (3 of 3)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200"/>
              <a:t>m</a:t>
            </a:r>
            <a:r>
              <a:rPr lang="en-US" altLang="en-US" sz="3200" baseline="-25000"/>
              <a:t>1</a:t>
            </a:r>
            <a:r>
              <a:rPr lang="en-US" altLang="en-US" sz="3200"/>
              <a:t>: w</a:t>
            </a:r>
            <a:r>
              <a:rPr lang="en-US" altLang="en-US" sz="3200" baseline="-25000"/>
              <a:t>1</a:t>
            </a:r>
            <a:r>
              <a:rPr lang="en-US" altLang="en-US" sz="3200"/>
              <a:t> w</a:t>
            </a:r>
            <a:r>
              <a:rPr lang="en-US" altLang="en-US" sz="3200" baseline="-25000"/>
              <a:t>2</a:t>
            </a:r>
          </a:p>
          <a:p>
            <a:pPr eaLnBrk="1" hangingPunct="1">
              <a:buFontTx/>
              <a:buNone/>
            </a:pPr>
            <a:r>
              <a:rPr lang="en-US" altLang="en-US" sz="3200"/>
              <a:t>m</a:t>
            </a:r>
            <a:r>
              <a:rPr lang="en-US" altLang="en-US" sz="3200" baseline="-25000"/>
              <a:t>2</a:t>
            </a:r>
            <a:r>
              <a:rPr lang="en-US" altLang="en-US" sz="3200"/>
              <a:t>: w</a:t>
            </a:r>
            <a:r>
              <a:rPr lang="en-US" altLang="en-US" sz="3200" baseline="-25000"/>
              <a:t>2</a:t>
            </a:r>
            <a:r>
              <a:rPr lang="en-US" altLang="en-US" sz="3200"/>
              <a:t> w</a:t>
            </a:r>
            <a:r>
              <a:rPr lang="en-US" altLang="en-US" sz="3200" baseline="-25000"/>
              <a:t>1</a:t>
            </a:r>
          </a:p>
          <a:p>
            <a:pPr eaLnBrk="1" hangingPunct="1">
              <a:buFontTx/>
              <a:buNone/>
            </a:pPr>
            <a:r>
              <a:rPr lang="en-US" altLang="en-US" sz="3200"/>
              <a:t>w</a:t>
            </a:r>
            <a:r>
              <a:rPr lang="en-US" altLang="en-US" sz="3200" baseline="-25000"/>
              <a:t>1</a:t>
            </a:r>
            <a:r>
              <a:rPr lang="en-US" altLang="en-US" sz="3200"/>
              <a:t>: m</a:t>
            </a:r>
            <a:r>
              <a:rPr lang="en-US" altLang="en-US" sz="3200" baseline="-25000"/>
              <a:t>2</a:t>
            </a:r>
            <a:r>
              <a:rPr lang="en-US" altLang="en-US" sz="3200"/>
              <a:t> m</a:t>
            </a:r>
            <a:r>
              <a:rPr lang="en-US" altLang="en-US" sz="3200" baseline="-25000"/>
              <a:t>1</a:t>
            </a:r>
          </a:p>
          <a:p>
            <a:pPr eaLnBrk="1" hangingPunct="1">
              <a:buFontTx/>
              <a:buNone/>
            </a:pPr>
            <a:r>
              <a:rPr lang="en-US" altLang="en-US" sz="3200"/>
              <a:t>w</a:t>
            </a:r>
            <a:r>
              <a:rPr lang="en-US" altLang="en-US" sz="3200" baseline="-25000"/>
              <a:t>2</a:t>
            </a:r>
            <a:r>
              <a:rPr lang="en-US" altLang="en-US" sz="3200"/>
              <a:t>: m</a:t>
            </a:r>
            <a:r>
              <a:rPr lang="en-US" altLang="en-US" sz="3200" baseline="-25000"/>
              <a:t>1</a:t>
            </a:r>
            <a:r>
              <a:rPr lang="en-US" altLang="en-US" sz="3200"/>
              <a:t> m</a:t>
            </a:r>
            <a:r>
              <a:rPr lang="en-US" altLang="en-US" sz="3200" baseline="-25000"/>
              <a:t>2</a:t>
            </a:r>
          </a:p>
        </p:txBody>
      </p:sp>
      <p:sp>
        <p:nvSpPr>
          <p:cNvPr id="13316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102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1628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102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9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1628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0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876800" y="1676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1</a:t>
            </a:r>
          </a:p>
        </p:txBody>
      </p:sp>
      <p:sp>
        <p:nvSpPr>
          <p:cNvPr id="13321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800600" y="3429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2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391400" y="3429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2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315200" y="1676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1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Formal Problem</a:t>
            </a:r>
          </a:p>
        </p:txBody>
      </p:sp>
      <p:sp>
        <p:nvSpPr>
          <p:cNvPr id="14339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2895600"/>
          </a:xfrm>
        </p:spPr>
        <p:txBody>
          <a:bodyPr/>
          <a:lstStyle/>
          <a:p>
            <a:r>
              <a:rPr lang="en-US" altLang="en-US"/>
              <a:t>Input</a:t>
            </a:r>
          </a:p>
          <a:p>
            <a:pPr lvl="1"/>
            <a:r>
              <a:rPr lang="en-US" altLang="en-US"/>
              <a:t>Preference lists for m</a:t>
            </a:r>
            <a:r>
              <a:rPr lang="en-US" altLang="en-US" baseline="-25000"/>
              <a:t>1</a:t>
            </a:r>
            <a:r>
              <a:rPr lang="en-US" altLang="en-US"/>
              <a:t>, m</a:t>
            </a:r>
            <a:r>
              <a:rPr lang="en-US" altLang="en-US" baseline="-25000"/>
              <a:t>2</a:t>
            </a:r>
            <a:r>
              <a:rPr lang="en-US" altLang="en-US"/>
              <a:t>, …, m</a:t>
            </a:r>
            <a:r>
              <a:rPr lang="en-US" altLang="en-US" baseline="-25000"/>
              <a:t>n</a:t>
            </a:r>
          </a:p>
          <a:p>
            <a:pPr lvl="1"/>
            <a:r>
              <a:rPr lang="en-US" altLang="en-US"/>
              <a:t>Preference lists for w</a:t>
            </a:r>
            <a:r>
              <a:rPr lang="en-US" altLang="en-US" baseline="-25000"/>
              <a:t>1</a:t>
            </a:r>
            <a:r>
              <a:rPr lang="en-US" altLang="en-US"/>
              <a:t>, w</a:t>
            </a:r>
            <a:r>
              <a:rPr lang="en-US" altLang="en-US" baseline="-25000"/>
              <a:t>2</a:t>
            </a:r>
            <a:r>
              <a:rPr lang="en-US" altLang="en-US"/>
              <a:t>, …, w</a:t>
            </a:r>
            <a:r>
              <a:rPr lang="en-US" altLang="en-US" baseline="-25000"/>
              <a:t>n</a:t>
            </a:r>
          </a:p>
          <a:p>
            <a:r>
              <a:rPr lang="en-US" altLang="en-US"/>
              <a:t>Output</a:t>
            </a:r>
          </a:p>
          <a:p>
            <a:pPr lvl="1"/>
            <a:r>
              <a:rPr lang="en-US" altLang="en-US"/>
              <a:t>Perfect matching M satisfying stability property:</a:t>
            </a:r>
          </a:p>
        </p:txBody>
      </p:sp>
      <p:sp>
        <p:nvSpPr>
          <p:cNvPr id="7" name="TextBox 6"/>
          <p:cNvSpPr txBox="1"/>
          <p:nvPr>
            <p:custDataLst>
              <p:tags r:id="rId3"/>
            </p:custDataLst>
          </p:nvPr>
        </p:nvSpPr>
        <p:spPr>
          <a:xfrm>
            <a:off x="838200" y="4800600"/>
            <a:ext cx="7162800" cy="110807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>
            <a:solidFill>
              <a:schemeClr val="bg2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/>
              <a:t>If (m’, w’) </a:t>
            </a:r>
            <a:r>
              <a:rPr lang="en-US" sz="2400" dirty="0">
                <a:latin typeface="Symbol"/>
                <a:sym typeface="Symbol"/>
              </a:rPr>
              <a:t></a:t>
            </a:r>
            <a:r>
              <a:rPr lang="en-US" sz="2400" dirty="0"/>
              <a:t> M and (m’’, w’’) </a:t>
            </a:r>
            <a:r>
              <a:rPr lang="en-US" sz="2400" dirty="0">
                <a:latin typeface="Symbol"/>
                <a:sym typeface="Symbol"/>
              </a:rPr>
              <a:t></a:t>
            </a:r>
            <a:r>
              <a:rPr lang="en-US" sz="2400" dirty="0"/>
              <a:t> M then</a:t>
            </a:r>
          </a:p>
          <a:p>
            <a:pPr>
              <a:defRPr/>
            </a:pPr>
            <a:r>
              <a:rPr lang="en-US" sz="2400" dirty="0"/>
              <a:t>	(m’ prefers w’ to w’’) or (w’’ prefers m’’ to m’)</a:t>
            </a:r>
          </a:p>
          <a:p>
            <a:pPr>
              <a:defRPr/>
            </a:pPr>
            <a:r>
              <a:rPr lang="en-US" dirty="0"/>
              <a:t>	</a:t>
            </a:r>
          </a:p>
        </p:txBody>
      </p:sp>
      <p:sp>
        <p:nvSpPr>
          <p:cNvPr id="14341" name="TextBox 8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191000" y="4267200"/>
            <a:ext cx="4089400" cy="369888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Symbol" pitchFamily="18" charset="2"/>
                <a:sym typeface="Symbol" pitchFamily="18" charset="2"/>
              </a:rPr>
              <a:t></a:t>
            </a:r>
            <a:r>
              <a:rPr lang="en-US" altLang="en-US"/>
              <a:t> m’, w’’, (m’, w’’) is NOT an instability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Idea for an Algorithm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/>
              <a:t>m proposes to w</a:t>
            </a:r>
          </a:p>
          <a:p>
            <a:pPr lvl="1" eaLnBrk="1" hangingPunct="1">
              <a:buFontTx/>
              <a:buNone/>
              <a:defRPr/>
            </a:pPr>
            <a:r>
              <a:rPr lang="en-US" dirty="0"/>
              <a:t>If w is unmatched, w accepts</a:t>
            </a:r>
          </a:p>
          <a:p>
            <a:pPr lvl="1" eaLnBrk="1" hangingPunct="1">
              <a:buFontTx/>
              <a:buNone/>
              <a:defRPr/>
            </a:pPr>
            <a:r>
              <a:rPr lang="en-US" dirty="0"/>
              <a:t>If w is matched to m</a:t>
            </a:r>
            <a:r>
              <a:rPr lang="en-US" baseline="-25000" dirty="0"/>
              <a:t>2</a:t>
            </a:r>
          </a:p>
          <a:p>
            <a:pPr lvl="2" eaLnBrk="1" hangingPunct="1">
              <a:buFontTx/>
              <a:buNone/>
              <a:defRPr/>
            </a:pPr>
            <a:r>
              <a:rPr lang="en-US" dirty="0"/>
              <a:t>If w prefers m to m</a:t>
            </a:r>
            <a:r>
              <a:rPr lang="en-US" baseline="-25000" dirty="0"/>
              <a:t>2</a:t>
            </a:r>
            <a:r>
              <a:rPr lang="en-US" dirty="0"/>
              <a:t>	w accepts m, dumping m</a:t>
            </a:r>
            <a:r>
              <a:rPr lang="en-US" baseline="-25000" dirty="0"/>
              <a:t>2</a:t>
            </a:r>
          </a:p>
          <a:p>
            <a:pPr lvl="2" eaLnBrk="1" hangingPunct="1">
              <a:buFontTx/>
              <a:buNone/>
              <a:defRPr/>
            </a:pPr>
            <a:r>
              <a:rPr lang="en-US" dirty="0"/>
              <a:t>If w prefers m</a:t>
            </a:r>
            <a:r>
              <a:rPr lang="en-US" baseline="-25000" dirty="0"/>
              <a:t>2</a:t>
            </a:r>
            <a:r>
              <a:rPr lang="en-US" dirty="0"/>
              <a:t> to m, w rejects m</a:t>
            </a:r>
          </a:p>
          <a:p>
            <a:pPr indent="0" eaLnBrk="1" hangingPunct="1">
              <a:buFontTx/>
              <a:buNone/>
              <a:defRPr/>
            </a:pPr>
            <a:endParaRPr lang="en-US" dirty="0"/>
          </a:p>
          <a:p>
            <a:pPr marL="0" indent="0" eaLnBrk="1" hangingPunct="1">
              <a:buFontTx/>
              <a:buNone/>
              <a:defRPr/>
            </a:pPr>
            <a:r>
              <a:rPr lang="en-US" dirty="0"/>
              <a:t>Unmatched m proposes to the highest w on its preference list </a:t>
            </a:r>
            <a:r>
              <a:rPr lang="en-US" dirty="0">
                <a:solidFill>
                  <a:srgbClr val="FF0000"/>
                </a:solidFill>
              </a:rPr>
              <a:t>that it has not already proposed to</a:t>
            </a:r>
          </a:p>
          <a:p>
            <a:pPr lvl="2" eaLnBrk="1" hangingPunct="1">
              <a:buFontTx/>
              <a:buNone/>
              <a:defRPr/>
            </a:pPr>
            <a:endParaRPr lang="en-US" baseline="-25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Algorithm</a:t>
            </a:r>
          </a:p>
        </p:txBody>
      </p:sp>
      <p:sp>
        <p:nvSpPr>
          <p:cNvPr id="16387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1676400"/>
            <a:ext cx="7696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6388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1676400"/>
            <a:ext cx="7537450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/>
              <a:t>Initially all m in M and w in W are free</a:t>
            </a:r>
          </a:p>
          <a:p>
            <a:pPr eaLnBrk="1" hangingPunct="1"/>
            <a:r>
              <a:rPr lang="en-US" altLang="en-US" sz="2400"/>
              <a:t>While there is a free m</a:t>
            </a:r>
          </a:p>
          <a:p>
            <a:pPr eaLnBrk="1" hangingPunct="1"/>
            <a:r>
              <a:rPr lang="en-US" altLang="en-US" sz="2400"/>
              <a:t>	w highest on m’s list that m has not proposed to</a:t>
            </a:r>
          </a:p>
          <a:p>
            <a:pPr eaLnBrk="1" hangingPunct="1"/>
            <a:r>
              <a:rPr lang="en-US" altLang="en-US" sz="2400"/>
              <a:t>	if w is free, then match (m, w)</a:t>
            </a:r>
          </a:p>
          <a:p>
            <a:pPr eaLnBrk="1" hangingPunct="1"/>
            <a:r>
              <a:rPr lang="en-US" altLang="en-US" sz="2400"/>
              <a:t>	else </a:t>
            </a:r>
          </a:p>
          <a:p>
            <a:pPr eaLnBrk="1" hangingPunct="1"/>
            <a:r>
              <a:rPr lang="en-US" altLang="en-US" sz="2400"/>
              <a:t>                     suppose (m</a:t>
            </a:r>
            <a:r>
              <a:rPr lang="en-US" altLang="en-US" sz="2400" baseline="-25000"/>
              <a:t>2</a:t>
            </a:r>
            <a:r>
              <a:rPr lang="en-US" altLang="en-US" sz="2400"/>
              <a:t>, w) is matched</a:t>
            </a:r>
          </a:p>
          <a:p>
            <a:pPr eaLnBrk="1" hangingPunct="1"/>
            <a:r>
              <a:rPr lang="en-US" altLang="en-US" sz="2400"/>
              <a:t>		if w prefers m to m</a:t>
            </a:r>
            <a:r>
              <a:rPr lang="en-US" altLang="en-US" sz="2400" baseline="-25000"/>
              <a:t>2</a:t>
            </a:r>
          </a:p>
          <a:p>
            <a:pPr eaLnBrk="1" hangingPunct="1"/>
            <a:r>
              <a:rPr lang="en-US" altLang="en-US" sz="2400"/>
              <a:t>			unmatch (m</a:t>
            </a:r>
            <a:r>
              <a:rPr lang="en-US" altLang="en-US" sz="2400" baseline="-25000"/>
              <a:t>2</a:t>
            </a:r>
            <a:r>
              <a:rPr lang="en-US" altLang="en-US" sz="2400"/>
              <a:t>, w)</a:t>
            </a:r>
          </a:p>
          <a:p>
            <a:pPr eaLnBrk="1" hangingPunct="1"/>
            <a:r>
              <a:rPr lang="en-US" altLang="en-US" sz="2400"/>
              <a:t>			match (m, w)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</a:t>
            </a:r>
          </a:p>
        </p:txBody>
      </p:sp>
      <p:sp>
        <p:nvSpPr>
          <p:cNvPr id="17411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744663"/>
            <a:ext cx="2743200" cy="429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m</a:t>
            </a:r>
            <a:r>
              <a:rPr lang="en-US" altLang="en-US" sz="2400" baseline="-25000"/>
              <a:t>1</a:t>
            </a:r>
            <a:r>
              <a:rPr lang="en-US" altLang="en-US" sz="2400"/>
              <a:t>: w</a:t>
            </a:r>
            <a:r>
              <a:rPr lang="en-US" altLang="en-US" sz="2400" baseline="-25000"/>
              <a:t>1</a:t>
            </a:r>
            <a:r>
              <a:rPr lang="en-US" altLang="en-US" sz="2400"/>
              <a:t> w</a:t>
            </a:r>
            <a:r>
              <a:rPr lang="en-US" altLang="en-US" sz="2400" baseline="-25000"/>
              <a:t>2</a:t>
            </a:r>
            <a:r>
              <a:rPr lang="en-US" altLang="en-US" sz="2400"/>
              <a:t> w</a:t>
            </a:r>
            <a:r>
              <a:rPr lang="en-US" altLang="en-US" sz="2400" baseline="-25000"/>
              <a:t>3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m</a:t>
            </a:r>
            <a:r>
              <a:rPr lang="en-US" altLang="en-US" sz="2400" baseline="-25000"/>
              <a:t>2</a:t>
            </a:r>
            <a:r>
              <a:rPr lang="en-US" altLang="en-US" sz="2400"/>
              <a:t>: w</a:t>
            </a:r>
            <a:r>
              <a:rPr lang="en-US" altLang="en-US" sz="2400" baseline="-25000"/>
              <a:t>1</a:t>
            </a:r>
            <a:r>
              <a:rPr lang="en-US" altLang="en-US" sz="2400"/>
              <a:t> w</a:t>
            </a:r>
            <a:r>
              <a:rPr lang="en-US" altLang="en-US" sz="2400" baseline="-25000"/>
              <a:t>3</a:t>
            </a:r>
            <a:r>
              <a:rPr lang="en-US" altLang="en-US" sz="2400"/>
              <a:t> w</a:t>
            </a:r>
            <a:r>
              <a:rPr lang="en-US" altLang="en-US" sz="2400" baseline="-25000"/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m</a:t>
            </a:r>
            <a:r>
              <a:rPr lang="en-US" altLang="en-US" sz="2400" baseline="-25000"/>
              <a:t>3</a:t>
            </a:r>
            <a:r>
              <a:rPr lang="en-US" altLang="en-US" sz="2400"/>
              <a:t>: w</a:t>
            </a:r>
            <a:r>
              <a:rPr lang="en-US" altLang="en-US" sz="2400" baseline="-25000"/>
              <a:t>1</a:t>
            </a:r>
            <a:r>
              <a:rPr lang="en-US" altLang="en-US" sz="2400"/>
              <a:t> w</a:t>
            </a:r>
            <a:r>
              <a:rPr lang="en-US" altLang="en-US" sz="2400" baseline="-25000"/>
              <a:t>2</a:t>
            </a:r>
            <a:r>
              <a:rPr lang="en-US" altLang="en-US" sz="2400"/>
              <a:t> w</a:t>
            </a:r>
            <a:r>
              <a:rPr lang="en-US" altLang="en-US" sz="2400" baseline="-25000"/>
              <a:t>3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400"/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w</a:t>
            </a:r>
            <a:r>
              <a:rPr lang="en-US" altLang="en-US" sz="2400" baseline="-25000"/>
              <a:t>1</a:t>
            </a:r>
            <a:r>
              <a:rPr lang="en-US" altLang="en-US" sz="2400"/>
              <a:t>: m</a:t>
            </a:r>
            <a:r>
              <a:rPr lang="en-US" altLang="en-US" sz="2400" baseline="-25000"/>
              <a:t>2</a:t>
            </a:r>
            <a:r>
              <a:rPr lang="en-US" altLang="en-US" sz="2400"/>
              <a:t> m</a:t>
            </a:r>
            <a:r>
              <a:rPr lang="en-US" altLang="en-US" sz="2400" baseline="-25000"/>
              <a:t>3</a:t>
            </a:r>
            <a:r>
              <a:rPr lang="en-US" altLang="en-US" sz="2400"/>
              <a:t> m</a:t>
            </a:r>
            <a:r>
              <a:rPr lang="en-US" altLang="en-US" sz="2400" baseline="-25000"/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w</a:t>
            </a:r>
            <a:r>
              <a:rPr lang="en-US" altLang="en-US" sz="2400" baseline="-25000"/>
              <a:t>2</a:t>
            </a:r>
            <a:r>
              <a:rPr lang="en-US" altLang="en-US" sz="2400"/>
              <a:t>: m</a:t>
            </a:r>
            <a:r>
              <a:rPr lang="en-US" altLang="en-US" sz="2400" baseline="-25000"/>
              <a:t>3</a:t>
            </a:r>
            <a:r>
              <a:rPr lang="en-US" altLang="en-US" sz="2400"/>
              <a:t> m</a:t>
            </a:r>
            <a:r>
              <a:rPr lang="en-US" altLang="en-US" sz="2400" baseline="-25000"/>
              <a:t>1</a:t>
            </a:r>
            <a:r>
              <a:rPr lang="en-US" altLang="en-US" sz="2400"/>
              <a:t> m</a:t>
            </a:r>
            <a:r>
              <a:rPr lang="en-US" altLang="en-US" sz="2400" baseline="-25000"/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w</a:t>
            </a:r>
            <a:r>
              <a:rPr lang="en-US" altLang="en-US" sz="2400" baseline="-25000"/>
              <a:t>3</a:t>
            </a:r>
            <a:r>
              <a:rPr lang="en-US" altLang="en-US" sz="2400"/>
              <a:t>: m</a:t>
            </a:r>
            <a:r>
              <a:rPr lang="en-US" altLang="en-US" sz="2400" baseline="-25000"/>
              <a:t>3</a:t>
            </a:r>
            <a:r>
              <a:rPr lang="en-US" altLang="en-US" sz="2400"/>
              <a:t> m</a:t>
            </a:r>
            <a:r>
              <a:rPr lang="en-US" altLang="en-US" sz="2400" baseline="-25000"/>
              <a:t>1</a:t>
            </a:r>
            <a:r>
              <a:rPr lang="en-US" altLang="en-US" sz="2400"/>
              <a:t> m</a:t>
            </a:r>
            <a:r>
              <a:rPr lang="en-US" altLang="en-US" sz="2400" baseline="-25000"/>
              <a:t>2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400"/>
          </a:p>
        </p:txBody>
      </p:sp>
      <p:sp>
        <p:nvSpPr>
          <p:cNvPr id="17412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102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3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1628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4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102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5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1628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6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876800" y="1676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1</a:t>
            </a:r>
          </a:p>
        </p:txBody>
      </p:sp>
      <p:sp>
        <p:nvSpPr>
          <p:cNvPr id="17417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800600" y="3429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2</a:t>
            </a:r>
          </a:p>
        </p:txBody>
      </p:sp>
      <p:sp>
        <p:nvSpPr>
          <p:cNvPr id="17418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391400" y="3429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2</a:t>
            </a:r>
          </a:p>
        </p:txBody>
      </p:sp>
      <p:sp>
        <p:nvSpPr>
          <p:cNvPr id="17419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315200" y="1676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1</a:t>
            </a:r>
          </a:p>
        </p:txBody>
      </p:sp>
      <p:sp>
        <p:nvSpPr>
          <p:cNvPr id="17420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1628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21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4102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22" name="Text Box 1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800600" y="51816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3</a:t>
            </a:r>
          </a:p>
        </p:txBody>
      </p:sp>
      <p:sp>
        <p:nvSpPr>
          <p:cNvPr id="17423" name="Text Box 16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391400" y="51816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3</a:t>
            </a:r>
          </a:p>
        </p:txBody>
      </p:sp>
      <p:sp>
        <p:nvSpPr>
          <p:cNvPr id="17424" name="TextBox 16" hidden="1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28600" y="6248400"/>
            <a:ext cx="4213225" cy="461963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/>
              <a:t>Order: m</a:t>
            </a:r>
            <a:r>
              <a:rPr lang="en-US" altLang="en-US" sz="2400" baseline="-25000"/>
              <a:t>1</a:t>
            </a:r>
            <a:r>
              <a:rPr lang="en-US" altLang="en-US" sz="2400"/>
              <a:t>, m</a:t>
            </a:r>
            <a:r>
              <a:rPr lang="en-US" altLang="en-US" sz="2400" baseline="-25000"/>
              <a:t>2</a:t>
            </a:r>
            <a:r>
              <a:rPr lang="en-US" altLang="en-US" sz="2400"/>
              <a:t>, m</a:t>
            </a:r>
            <a:r>
              <a:rPr lang="en-US" altLang="en-US" sz="2400" baseline="-25000"/>
              <a:t>3</a:t>
            </a:r>
            <a:r>
              <a:rPr lang="en-US" altLang="en-US" sz="2400"/>
              <a:t>, m</a:t>
            </a:r>
            <a:r>
              <a:rPr lang="en-US" altLang="en-US" sz="2400" baseline="-25000"/>
              <a:t>1</a:t>
            </a:r>
            <a:r>
              <a:rPr lang="en-US" altLang="en-US" sz="2400"/>
              <a:t>, m</a:t>
            </a:r>
            <a:r>
              <a:rPr lang="en-US" altLang="en-US" sz="2400" baseline="-25000"/>
              <a:t>3</a:t>
            </a:r>
            <a:r>
              <a:rPr lang="en-US" altLang="en-US" sz="2400"/>
              <a:t>, m</a:t>
            </a:r>
            <a:r>
              <a:rPr lang="en-US" altLang="en-US" sz="2400" baseline="-25000"/>
              <a:t>1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Does this work?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Does it terminate?</a:t>
            </a:r>
          </a:p>
          <a:p>
            <a:pPr eaLnBrk="1" hangingPunct="1"/>
            <a:r>
              <a:rPr lang="en-US" altLang="en-US"/>
              <a:t>Is the result a stable matching?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Begin by identifying invariants and measures of progress</a:t>
            </a:r>
          </a:p>
          <a:p>
            <a:pPr lvl="1" eaLnBrk="1" hangingPunct="1"/>
            <a:r>
              <a:rPr lang="en-US" altLang="en-US"/>
              <a:t>m’s proposals get worse (have higher m-rank)</a:t>
            </a:r>
          </a:p>
          <a:p>
            <a:pPr lvl="1" eaLnBrk="1" hangingPunct="1"/>
            <a:r>
              <a:rPr lang="en-US" altLang="en-US"/>
              <a:t>Once w is matched, w stays matched</a:t>
            </a:r>
          </a:p>
          <a:p>
            <a:pPr lvl="1" eaLnBrk="1" hangingPunct="1"/>
            <a:r>
              <a:rPr lang="en-US" altLang="en-US"/>
              <a:t>w’s partners get better (have lower w-rank)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Claim: If an m reaches the end of its list, then all the w’s are matched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914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CSE 417 Course Introduction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sz="2800" dirty="0"/>
              <a:t>CSE 417,  Algorithms and Computational Complexity</a:t>
            </a:r>
          </a:p>
          <a:p>
            <a:pPr lvl="1" eaLnBrk="1" hangingPunct="1">
              <a:defRPr/>
            </a:pPr>
            <a:r>
              <a:rPr lang="en-US" sz="2400" smtClean="0"/>
              <a:t>MWF </a:t>
            </a:r>
            <a:r>
              <a:rPr lang="en-US" sz="2400" dirty="0" smtClean="0"/>
              <a:t>1:30-2:20 pm  </a:t>
            </a:r>
            <a:endParaRPr lang="en-US" sz="2400" dirty="0"/>
          </a:p>
          <a:p>
            <a:pPr lvl="1" eaLnBrk="1" hangingPunct="1">
              <a:defRPr/>
            </a:pPr>
            <a:r>
              <a:rPr lang="en-US" sz="2400" dirty="0" err="1" smtClean="0"/>
              <a:t>Zoomistan</a:t>
            </a:r>
            <a:endParaRPr lang="en-US" sz="2400" dirty="0"/>
          </a:p>
          <a:p>
            <a:pPr eaLnBrk="1" hangingPunct="1">
              <a:defRPr/>
            </a:pPr>
            <a:r>
              <a:rPr lang="en-US" dirty="0"/>
              <a:t>Instructor</a:t>
            </a:r>
          </a:p>
          <a:p>
            <a:pPr lvl="1" eaLnBrk="1" hangingPunct="1">
              <a:defRPr/>
            </a:pPr>
            <a:r>
              <a:rPr lang="en-US" sz="2400" dirty="0"/>
              <a:t>Richard Anderson, </a:t>
            </a:r>
            <a:r>
              <a:rPr lang="en-US" sz="2400" dirty="0">
                <a:hlinkClick r:id="rId5"/>
              </a:rPr>
              <a:t>anderson@cs.washington.edu</a:t>
            </a:r>
            <a:endParaRPr lang="en-US" sz="2400" dirty="0"/>
          </a:p>
          <a:p>
            <a:pPr lvl="1" eaLnBrk="1" hangingPunct="1">
              <a:defRPr/>
            </a:pPr>
            <a:r>
              <a:rPr lang="en-US" sz="2400" dirty="0"/>
              <a:t>Office hours: </a:t>
            </a:r>
          </a:p>
          <a:p>
            <a:pPr lvl="2" eaLnBrk="1" hangingPunct="1">
              <a:defRPr/>
            </a:pPr>
            <a:r>
              <a:rPr lang="en-US" sz="2000" dirty="0" smtClean="0"/>
              <a:t>Zoom</a:t>
            </a:r>
            <a:endParaRPr lang="en-US" sz="2000" dirty="0"/>
          </a:p>
          <a:p>
            <a:pPr lvl="2" eaLnBrk="1" hangingPunct="1">
              <a:defRPr/>
            </a:pPr>
            <a:r>
              <a:rPr lang="en-US" sz="2000" dirty="0"/>
              <a:t>Office hours: </a:t>
            </a:r>
            <a:r>
              <a:rPr lang="en-US" sz="2000" dirty="0" smtClean="0"/>
              <a:t>TBD</a:t>
            </a:r>
            <a:endParaRPr lang="en-US" sz="2000" dirty="0"/>
          </a:p>
          <a:p>
            <a:pPr eaLnBrk="1" hangingPunct="1">
              <a:defRPr/>
            </a:pPr>
            <a:r>
              <a:rPr lang="en-US" sz="2800" dirty="0"/>
              <a:t>Teaching Assistants </a:t>
            </a:r>
          </a:p>
          <a:p>
            <a:pPr lvl="1" eaLnBrk="1" hangingPunct="1">
              <a:defRPr/>
            </a:pPr>
            <a:r>
              <a:rPr lang="en-US" sz="2400" dirty="0" smtClean="0"/>
              <a:t>Josh Curtis, Anny Kong, </a:t>
            </a:r>
            <a:r>
              <a:rPr lang="en-US" sz="2400" dirty="0" err="1" smtClean="0"/>
              <a:t>Alon</a:t>
            </a:r>
            <a:r>
              <a:rPr lang="en-US" sz="2400" dirty="0" smtClean="0"/>
              <a:t> </a:t>
            </a:r>
            <a:r>
              <a:rPr lang="en-US" sz="2400" dirty="0" err="1" smtClean="0"/>
              <a:t>Milchgrub</a:t>
            </a:r>
            <a:r>
              <a:rPr lang="en-US" sz="2400" dirty="0" smtClean="0"/>
              <a:t>, Ivy Wang</a:t>
            </a:r>
            <a:endParaRPr lang="en-US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Claim: The algorithm stops in at most n</a:t>
            </a:r>
            <a:r>
              <a:rPr lang="en-US" altLang="en-US" sz="4000" baseline="30000"/>
              <a:t>2</a:t>
            </a:r>
            <a:r>
              <a:rPr lang="en-US" altLang="en-US" sz="4000"/>
              <a:t> steps</a:t>
            </a:r>
          </a:p>
        </p:txBody>
      </p:sp>
      <p:sp>
        <p:nvSpPr>
          <p:cNvPr id="19459" name="Text Box 4" hidden="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" y="6324600"/>
            <a:ext cx="4191000" cy="395288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Each m asks each w at most once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When the algorithms halts, every w is matched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/>
              <a:t>Why?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/>
              <a:t>Hence, the algorithm finds a perfect matching</a:t>
            </a:r>
          </a:p>
        </p:txBody>
      </p:sp>
      <p:sp>
        <p:nvSpPr>
          <p:cNvPr id="20484" name="TextBox 3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5657850"/>
            <a:ext cx="5635625" cy="1200150"/>
          </a:xfrm>
          <a:prstGeom prst="rect">
            <a:avLst/>
          </a:prstGeom>
          <a:solidFill>
            <a:srgbClr val="FFFF00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Invariant: partial matching</a:t>
            </a:r>
          </a:p>
          <a:p>
            <a:pPr eaLnBrk="1" hangingPunct="1"/>
            <a:r>
              <a:rPr lang="en-US" altLang="en-US"/>
              <a:t>What happens when some m reaches its last choice?</a:t>
            </a:r>
          </a:p>
          <a:p>
            <a:pPr eaLnBrk="1" hangingPunct="1"/>
            <a:r>
              <a:rPr lang="en-US" altLang="en-US"/>
              <a:t>	exactly n-1 w’s much be matched</a:t>
            </a:r>
          </a:p>
          <a:p>
            <a:pPr eaLnBrk="1" hangingPunct="1"/>
            <a:r>
              <a:rPr lang="en-US" altLang="en-US"/>
              <a:t>	last choice must be available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resulting matching is stable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Suppose</a:t>
            </a:r>
          </a:p>
          <a:p>
            <a:pPr eaLnBrk="1" hangingPunct="1">
              <a:buFontTx/>
              <a:buNone/>
            </a:pPr>
            <a:r>
              <a:rPr lang="en-US" altLang="en-US"/>
              <a:t>	 </a:t>
            </a:r>
            <a:r>
              <a:rPr lang="en-US" altLang="en-US" sz="2800"/>
              <a:t>(m</a:t>
            </a:r>
            <a:r>
              <a:rPr lang="en-US" altLang="en-US" sz="2800" baseline="-25000"/>
              <a:t>1</a:t>
            </a:r>
            <a:r>
              <a:rPr lang="en-US" altLang="en-US" sz="2800"/>
              <a:t>, w</a:t>
            </a:r>
            <a:r>
              <a:rPr lang="en-US" altLang="en-US" sz="2800" baseline="-25000"/>
              <a:t>1</a:t>
            </a:r>
            <a:r>
              <a:rPr lang="en-US" altLang="en-US" sz="2800"/>
              <a:t>) </a:t>
            </a:r>
            <a:r>
              <a:rPr lang="en-US" altLang="en-US" sz="2800">
                <a:latin typeface="Symbol" pitchFamily="18" charset="2"/>
                <a:sym typeface="Symbol" pitchFamily="18" charset="2"/>
              </a:rPr>
              <a:t></a:t>
            </a:r>
            <a:r>
              <a:rPr lang="en-US" altLang="en-US" sz="2800"/>
              <a:t> M, (m</a:t>
            </a:r>
            <a:r>
              <a:rPr lang="en-US" altLang="en-US" sz="2800" baseline="-25000"/>
              <a:t>2</a:t>
            </a:r>
            <a:r>
              <a:rPr lang="en-US" altLang="en-US" sz="2800"/>
              <a:t>, w</a:t>
            </a:r>
            <a:r>
              <a:rPr lang="en-US" altLang="en-US" sz="2800" baseline="-25000"/>
              <a:t>2</a:t>
            </a:r>
            <a:r>
              <a:rPr lang="en-US" altLang="en-US" sz="2800"/>
              <a:t>) </a:t>
            </a:r>
            <a:r>
              <a:rPr lang="en-US" altLang="en-US" sz="2800">
                <a:latin typeface="Symbol" pitchFamily="18" charset="2"/>
                <a:sym typeface="Symbol" pitchFamily="18" charset="2"/>
              </a:rPr>
              <a:t></a:t>
            </a:r>
            <a:r>
              <a:rPr lang="en-US" altLang="en-US" sz="2800"/>
              <a:t> M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m</a:t>
            </a:r>
            <a:r>
              <a:rPr lang="en-US" altLang="en-US" baseline="-25000"/>
              <a:t>1</a:t>
            </a:r>
            <a:r>
              <a:rPr lang="en-US" altLang="en-US"/>
              <a:t> prefers w</a:t>
            </a:r>
            <a:r>
              <a:rPr lang="en-US" altLang="en-US" baseline="-25000"/>
              <a:t>2</a:t>
            </a:r>
            <a:r>
              <a:rPr lang="en-US" altLang="en-US"/>
              <a:t> to w</a:t>
            </a:r>
            <a:r>
              <a:rPr lang="en-US" altLang="en-US" baseline="-25000"/>
              <a:t>1</a:t>
            </a:r>
          </a:p>
          <a:p>
            <a:pPr lvl="1" eaLnBrk="1" hangingPunct="1">
              <a:buFontTx/>
              <a:buNone/>
            </a:pPr>
            <a:endParaRPr lang="en-US" altLang="en-US" baseline="-25000"/>
          </a:p>
          <a:p>
            <a:pPr lvl="1" eaLnBrk="1" hangingPunct="1">
              <a:buFontTx/>
              <a:buNone/>
            </a:pPr>
            <a:endParaRPr lang="en-US" altLang="en-US" baseline="-25000"/>
          </a:p>
          <a:p>
            <a:pPr eaLnBrk="1" hangingPunct="1">
              <a:buFontTx/>
              <a:buNone/>
            </a:pPr>
            <a:r>
              <a:rPr lang="en-US" altLang="en-US"/>
              <a:t>How could this happen?</a:t>
            </a:r>
          </a:p>
          <a:p>
            <a:pPr eaLnBrk="1" hangingPunct="1">
              <a:buFontTx/>
              <a:buNone/>
            </a:pPr>
            <a:r>
              <a:rPr lang="en-US" altLang="en-US"/>
              <a:t>	</a:t>
            </a:r>
          </a:p>
        </p:txBody>
      </p:sp>
      <p:sp>
        <p:nvSpPr>
          <p:cNvPr id="21508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791200" y="18288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m</a:t>
            </a:r>
            <a:r>
              <a:rPr lang="en-US" altLang="en-US" baseline="-25000"/>
              <a:t>1</a:t>
            </a:r>
          </a:p>
        </p:txBody>
      </p:sp>
      <p:sp>
        <p:nvSpPr>
          <p:cNvPr id="21509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162800" y="18288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w</a:t>
            </a:r>
            <a:r>
              <a:rPr lang="en-US" altLang="en-US" baseline="-25000"/>
              <a:t>1</a:t>
            </a:r>
          </a:p>
        </p:txBody>
      </p:sp>
      <p:sp>
        <p:nvSpPr>
          <p:cNvPr id="21510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6248400" y="2057400"/>
            <a:ext cx="914400" cy="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791200" y="27432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m</a:t>
            </a:r>
            <a:r>
              <a:rPr lang="en-US" altLang="en-US" baseline="-25000"/>
              <a:t>2</a:t>
            </a:r>
          </a:p>
        </p:txBody>
      </p:sp>
      <p:sp>
        <p:nvSpPr>
          <p:cNvPr id="21512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162800" y="27432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w</a:t>
            </a:r>
            <a:r>
              <a:rPr lang="en-US" altLang="en-US" baseline="-25000"/>
              <a:t>2</a:t>
            </a:r>
          </a:p>
        </p:txBody>
      </p:sp>
      <p:sp>
        <p:nvSpPr>
          <p:cNvPr id="2151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248400" y="2971800"/>
            <a:ext cx="914400" cy="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6248400" y="2209800"/>
            <a:ext cx="990600" cy="609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65125" y="4151313"/>
            <a:ext cx="4206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16" name="Text Box 12" hidden="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28600" y="5029200"/>
            <a:ext cx="4267200" cy="1633538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m</a:t>
            </a:r>
            <a:r>
              <a:rPr lang="en-US" altLang="en-US" baseline="-25000"/>
              <a:t>1</a:t>
            </a:r>
            <a:r>
              <a:rPr lang="en-US" altLang="en-US"/>
              <a:t> proposed to w</a:t>
            </a:r>
            <a:r>
              <a:rPr lang="en-US" altLang="en-US" baseline="-25000"/>
              <a:t>2</a:t>
            </a:r>
            <a:r>
              <a:rPr lang="en-US" altLang="en-US"/>
              <a:t> before w</a:t>
            </a:r>
            <a:r>
              <a:rPr lang="en-US" altLang="en-US" baseline="-25000"/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w</a:t>
            </a:r>
            <a:r>
              <a:rPr lang="en-US" altLang="en-US" baseline="-25000"/>
              <a:t>2</a:t>
            </a:r>
            <a:r>
              <a:rPr lang="en-US" altLang="en-US"/>
              <a:t> rejected m</a:t>
            </a:r>
            <a:r>
              <a:rPr lang="en-US" altLang="en-US" baseline="-25000"/>
              <a:t>1 </a:t>
            </a:r>
            <a:r>
              <a:rPr lang="en-US" altLang="en-US"/>
              <a:t>for m</a:t>
            </a:r>
            <a:r>
              <a:rPr lang="en-US" altLang="en-US" baseline="-25000"/>
              <a:t>3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w</a:t>
            </a:r>
            <a:r>
              <a:rPr lang="en-US" altLang="en-US" baseline="-25000"/>
              <a:t>2</a:t>
            </a:r>
            <a:r>
              <a:rPr lang="en-US" altLang="en-US"/>
              <a:t> prefers m</a:t>
            </a:r>
            <a:r>
              <a:rPr lang="en-US" altLang="en-US" baseline="-25000"/>
              <a:t>3  </a:t>
            </a:r>
            <a:r>
              <a:rPr lang="en-US" altLang="en-US"/>
              <a:t>to m</a:t>
            </a:r>
            <a:r>
              <a:rPr lang="en-US" altLang="en-US" baseline="-25000"/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w</a:t>
            </a:r>
            <a:r>
              <a:rPr lang="en-US" altLang="en-US" baseline="-25000"/>
              <a:t>2</a:t>
            </a:r>
            <a:r>
              <a:rPr lang="en-US" altLang="en-US"/>
              <a:t> prefers m</a:t>
            </a:r>
            <a:r>
              <a:rPr lang="en-US" altLang="en-US" baseline="-25000"/>
              <a:t>2</a:t>
            </a:r>
            <a:r>
              <a:rPr lang="en-US" altLang="en-US"/>
              <a:t> to m</a:t>
            </a:r>
            <a:r>
              <a:rPr lang="en-US" altLang="en-US" baseline="-25000"/>
              <a:t>3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Result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Simple, O(n</a:t>
            </a:r>
            <a:r>
              <a:rPr lang="en-US" altLang="en-US" baseline="30000"/>
              <a:t>2</a:t>
            </a:r>
            <a:r>
              <a:rPr lang="en-US" altLang="en-US"/>
              <a:t>) algorithm to compute a stable matching</a:t>
            </a:r>
          </a:p>
          <a:p>
            <a:pPr eaLnBrk="1" hangingPunct="1"/>
            <a:r>
              <a:rPr lang="en-US" altLang="en-US"/>
              <a:t>Corollary</a:t>
            </a:r>
          </a:p>
          <a:p>
            <a:pPr lvl="1" eaLnBrk="1" hangingPunct="1"/>
            <a:r>
              <a:rPr lang="en-US" altLang="en-US"/>
              <a:t>A stable matching always exists</a:t>
            </a:r>
          </a:p>
          <a:p>
            <a:pPr lvl="1" eaLnBrk="1" hangingPunct="1"/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Announcements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It’s on the </a:t>
            </a:r>
            <a:r>
              <a:rPr lang="en-US" altLang="en-US" dirty="0" smtClean="0"/>
              <a:t>course website</a:t>
            </a:r>
            <a:endParaRPr lang="en-US" altLang="en-US" dirty="0"/>
          </a:p>
          <a:p>
            <a:pPr eaLnBrk="1" hangingPunct="1"/>
            <a:r>
              <a:rPr lang="en-US" altLang="en-US" dirty="0"/>
              <a:t>Homework </a:t>
            </a:r>
            <a:r>
              <a:rPr lang="en-US" altLang="en-US" dirty="0" smtClean="0"/>
              <a:t>weekly</a:t>
            </a:r>
          </a:p>
          <a:p>
            <a:pPr lvl="1" eaLnBrk="1" hangingPunct="1"/>
            <a:r>
              <a:rPr lang="en-US" altLang="en-US" dirty="0" smtClean="0"/>
              <a:t>Usually</a:t>
            </a:r>
            <a:r>
              <a:rPr lang="en-US" altLang="en-US" dirty="0" smtClean="0"/>
              <a:t> </a:t>
            </a:r>
            <a:r>
              <a:rPr lang="en-US" altLang="en-US" dirty="0"/>
              <a:t>due Wednesdays</a:t>
            </a:r>
          </a:p>
          <a:p>
            <a:pPr lvl="1" eaLnBrk="1" hangingPunct="1"/>
            <a:r>
              <a:rPr lang="en-US" altLang="en-US" dirty="0"/>
              <a:t>HW 1, Due </a:t>
            </a:r>
            <a:r>
              <a:rPr lang="en-US" altLang="en-US" dirty="0" smtClean="0"/>
              <a:t>Wednesday  October 7, </a:t>
            </a:r>
            <a:r>
              <a:rPr lang="en-US" altLang="en-US" dirty="0" smtClean="0"/>
              <a:t>2020</a:t>
            </a:r>
            <a:endParaRPr lang="en-US" altLang="en-US" dirty="0"/>
          </a:p>
          <a:p>
            <a:pPr lvl="1" eaLnBrk="1" hangingPunct="1"/>
            <a:r>
              <a:rPr lang="en-US" altLang="en-US" dirty="0"/>
              <a:t>It’s on the </a:t>
            </a:r>
            <a:r>
              <a:rPr lang="en-US" altLang="en-US" dirty="0" smtClean="0"/>
              <a:t>website </a:t>
            </a:r>
            <a:r>
              <a:rPr lang="en-US" altLang="en-US" dirty="0"/>
              <a:t>(or will be soon</a:t>
            </a:r>
            <a:r>
              <a:rPr lang="en-US" altLang="en-US" dirty="0" smtClean="0"/>
              <a:t>)</a:t>
            </a:r>
          </a:p>
          <a:p>
            <a:pPr eaLnBrk="1" hangingPunct="1"/>
            <a:r>
              <a:rPr lang="en-US" altLang="en-US" dirty="0" smtClean="0"/>
              <a:t>Homework is to be submitted electronically</a:t>
            </a:r>
          </a:p>
          <a:p>
            <a:pPr lvl="1" eaLnBrk="1" hangingPunct="1"/>
            <a:r>
              <a:rPr lang="en-US" altLang="en-US" dirty="0" smtClean="0"/>
              <a:t>Due at </a:t>
            </a:r>
            <a:r>
              <a:rPr lang="en-US" altLang="en-US" dirty="0" smtClean="0"/>
              <a:t>1:30 PM.  </a:t>
            </a:r>
            <a:r>
              <a:rPr lang="en-US" altLang="en-US" dirty="0" smtClean="0"/>
              <a:t>No late days.</a:t>
            </a:r>
            <a:endParaRPr lang="en-US" altLang="en-US" dirty="0"/>
          </a:p>
          <a:p>
            <a:pPr eaLnBrk="1" hangingPunct="1"/>
            <a:r>
              <a:rPr lang="en-US" altLang="en-US" dirty="0"/>
              <a:t>You should be on the course mailing list</a:t>
            </a:r>
          </a:p>
          <a:p>
            <a:pPr lvl="1" eaLnBrk="1" hangingPunct="1"/>
            <a:r>
              <a:rPr lang="en-US" altLang="en-US" dirty="0"/>
              <a:t>But it will probably go to your uw.edu account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 on Zoom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This is my first time teaching Algorithms on Zoom</a:t>
            </a:r>
          </a:p>
          <a:p>
            <a:r>
              <a:rPr lang="en-US" dirty="0" smtClean="0"/>
              <a:t>My concerns</a:t>
            </a:r>
          </a:p>
          <a:p>
            <a:pPr lvl="1"/>
            <a:r>
              <a:rPr lang="en-US" dirty="0" smtClean="0"/>
              <a:t>How do I interact with the class</a:t>
            </a:r>
          </a:p>
          <a:p>
            <a:pPr lvl="2"/>
            <a:r>
              <a:rPr lang="en-US" dirty="0" smtClean="0"/>
              <a:t>To get cues on how the material is coming across</a:t>
            </a:r>
          </a:p>
          <a:p>
            <a:pPr lvl="2"/>
            <a:r>
              <a:rPr lang="en-US" dirty="0" smtClean="0"/>
              <a:t>To support my teaching style of quick questions</a:t>
            </a:r>
          </a:p>
          <a:p>
            <a:pPr lvl="2"/>
            <a:r>
              <a:rPr lang="en-US" dirty="0" smtClean="0"/>
              <a:t>To allow questions and clarifications</a:t>
            </a:r>
          </a:p>
          <a:p>
            <a:pPr lvl="1"/>
            <a:r>
              <a:rPr lang="en-US" dirty="0" smtClean="0"/>
              <a:t>I encourage questions</a:t>
            </a:r>
          </a:p>
          <a:p>
            <a:pPr lvl="1"/>
            <a:r>
              <a:rPr lang="en-US" dirty="0" smtClean="0"/>
              <a:t>Chat is available, and will be moderated by TAs</a:t>
            </a:r>
          </a:p>
          <a:p>
            <a:pPr lvl="1"/>
            <a:r>
              <a:rPr lang="en-US" dirty="0" smtClean="0"/>
              <a:t>Will try to use classroom activities and breakout rooms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540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Textbook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pPr eaLnBrk="1" hangingPunct="1"/>
            <a:r>
              <a:rPr lang="en-US" dirty="0"/>
              <a:t>Algorithm Design</a:t>
            </a:r>
          </a:p>
          <a:p>
            <a:pPr eaLnBrk="1" hangingPunct="1"/>
            <a:r>
              <a:rPr lang="en-US" dirty="0"/>
              <a:t>Jon Kleinberg, Eva </a:t>
            </a:r>
            <a:r>
              <a:rPr lang="en-US" dirty="0" err="1" smtClean="0"/>
              <a:t>Tardos</a:t>
            </a:r>
            <a:endParaRPr lang="en-US" dirty="0" smtClean="0"/>
          </a:p>
          <a:p>
            <a:pPr lvl="1" eaLnBrk="1" hangingPunct="1"/>
            <a:r>
              <a:rPr lang="en-US" dirty="0" smtClean="0"/>
              <a:t>Only one edition</a:t>
            </a:r>
            <a:endParaRPr lang="en-US" dirty="0"/>
          </a:p>
          <a:p>
            <a:pPr eaLnBrk="1" hangingPunct="1"/>
            <a:r>
              <a:rPr lang="en-US" dirty="0"/>
              <a:t>Read Chapters 1 &amp; 2</a:t>
            </a:r>
          </a:p>
          <a:p>
            <a:pPr eaLnBrk="1" hangingPunct="1"/>
            <a:r>
              <a:rPr lang="en-US" dirty="0"/>
              <a:t>Expected coverage:</a:t>
            </a:r>
          </a:p>
          <a:p>
            <a:pPr lvl="1" eaLnBrk="1" hangingPunct="1"/>
            <a:r>
              <a:rPr lang="en-US" dirty="0"/>
              <a:t>Chapter 1 through 7</a:t>
            </a:r>
          </a:p>
          <a:p>
            <a:pPr eaLnBrk="1" hangingPunct="1"/>
            <a:r>
              <a:rPr lang="en-US" dirty="0"/>
              <a:t>Book available at:</a:t>
            </a:r>
          </a:p>
          <a:p>
            <a:pPr lvl="1" eaLnBrk="1" hangingPunct="1"/>
            <a:r>
              <a:rPr lang="en-US" dirty="0"/>
              <a:t>UW Bookstore ($171.25/$128.45)</a:t>
            </a:r>
          </a:p>
          <a:p>
            <a:pPr lvl="1" eaLnBrk="1" hangingPunct="1"/>
            <a:r>
              <a:rPr lang="en-US" dirty="0" err="1"/>
              <a:t>Ebay</a:t>
            </a:r>
            <a:r>
              <a:rPr lang="en-US" dirty="0"/>
              <a:t> </a:t>
            </a:r>
            <a:r>
              <a:rPr lang="en-US" dirty="0" smtClean="0"/>
              <a:t>($12.96 to $307.10)</a:t>
            </a:r>
            <a:endParaRPr lang="en-US" dirty="0"/>
          </a:p>
          <a:p>
            <a:pPr lvl="1" eaLnBrk="1" hangingPunct="1"/>
            <a:r>
              <a:rPr lang="en-US" dirty="0"/>
              <a:t>Amazon </a:t>
            </a:r>
            <a:r>
              <a:rPr lang="en-US" dirty="0" smtClean="0"/>
              <a:t>($19.18 </a:t>
            </a:r>
            <a:r>
              <a:rPr lang="en-US" dirty="0"/>
              <a:t>and up)</a:t>
            </a:r>
          </a:p>
          <a:p>
            <a:pPr lvl="1" eaLnBrk="1" hangingPunct="1"/>
            <a:r>
              <a:rPr lang="en-US" dirty="0"/>
              <a:t>Electronic </a:t>
            </a:r>
            <a:r>
              <a:rPr lang="en-US" dirty="0" smtClean="0"/>
              <a:t>($59.99 </a:t>
            </a:r>
            <a:r>
              <a:rPr lang="en-US" dirty="0"/>
              <a:t>/ </a:t>
            </a:r>
            <a:r>
              <a:rPr lang="en-US" dirty="0" smtClean="0"/>
              <a:t>$39.99</a:t>
            </a:r>
            <a:r>
              <a:rPr lang="en-US" dirty="0"/>
              <a:t>)</a:t>
            </a:r>
          </a:p>
          <a:p>
            <a:pPr lvl="1" eaLnBrk="1" hangingPunct="1"/>
            <a:r>
              <a:rPr lang="en-US" dirty="0" smtClean="0"/>
              <a:t>PDF</a:t>
            </a:r>
            <a:endParaRPr lang="en-US" dirty="0"/>
          </a:p>
        </p:txBody>
      </p:sp>
      <p:pic>
        <p:nvPicPr>
          <p:cNvPr id="5124" name="Picture 4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4013" y="4800600"/>
            <a:ext cx="1694862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://ecx.images-amazon.com/images/I/41by-hJCy2L._SL500_AA300_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400300"/>
            <a:ext cx="20574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elvex.ugr.es/decsai/algorithms/image/cover/kleinberg-tardos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4013" y="228600"/>
            <a:ext cx="1530350" cy="2001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6764012" y="2490216"/>
            <a:ext cx="1617987" cy="19674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153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Course Mechanics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/>
              <a:t>Homework</a:t>
            </a:r>
          </a:p>
          <a:p>
            <a:pPr lvl="1">
              <a:defRPr/>
            </a:pPr>
            <a:r>
              <a:rPr lang="en-US" dirty="0"/>
              <a:t>Due Wednesdays</a:t>
            </a:r>
          </a:p>
          <a:p>
            <a:pPr lvl="1">
              <a:defRPr/>
            </a:pPr>
            <a:r>
              <a:rPr lang="en-US" dirty="0"/>
              <a:t>Mix of written problems and programming</a:t>
            </a:r>
          </a:p>
          <a:p>
            <a:pPr lvl="1">
              <a:defRPr/>
            </a:pPr>
            <a:r>
              <a:rPr lang="en-US" dirty="0"/>
              <a:t>Target: 1-week turnaround on grading</a:t>
            </a:r>
          </a:p>
          <a:p>
            <a:pPr>
              <a:defRPr/>
            </a:pPr>
            <a:r>
              <a:rPr lang="en-US" dirty="0"/>
              <a:t>Exams 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Midterm</a:t>
            </a:r>
            <a:r>
              <a:rPr lang="en-US" dirty="0"/>
              <a:t>,  </a:t>
            </a:r>
            <a:r>
              <a:rPr lang="en-US" dirty="0" smtClean="0"/>
              <a:t>Tentatively, Monday,  November 2</a:t>
            </a:r>
            <a:endParaRPr lang="en-US" dirty="0"/>
          </a:p>
          <a:p>
            <a:pPr lvl="1">
              <a:defRPr/>
            </a:pPr>
            <a:r>
              <a:rPr lang="en-US" dirty="0"/>
              <a:t>Final, </a:t>
            </a:r>
            <a:r>
              <a:rPr lang="en-US" dirty="0" smtClean="0"/>
              <a:t>Monday, December 14, 2:30-4:20 pm</a:t>
            </a:r>
          </a:p>
          <a:p>
            <a:pPr lvl="1">
              <a:defRPr/>
            </a:pPr>
            <a:r>
              <a:rPr lang="en-US" dirty="0" smtClean="0"/>
              <a:t>Approximate </a:t>
            </a:r>
            <a:r>
              <a:rPr lang="en-US" dirty="0"/>
              <a:t>grade weighting:</a:t>
            </a:r>
          </a:p>
          <a:p>
            <a:pPr lvl="2">
              <a:defRPr/>
            </a:pPr>
            <a:r>
              <a:rPr lang="en-US" dirty="0"/>
              <a:t>HW: 50, MT: 15, Final: 35</a:t>
            </a:r>
          </a:p>
          <a:p>
            <a:pPr>
              <a:defRPr/>
            </a:pPr>
            <a:r>
              <a:rPr lang="en-US" dirty="0"/>
              <a:t>Course web</a:t>
            </a:r>
          </a:p>
          <a:p>
            <a:pPr lvl="1">
              <a:defRPr/>
            </a:pPr>
            <a:r>
              <a:rPr lang="en-US" dirty="0"/>
              <a:t>Slides, Handouts, Piazza Discussion Board 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All of Computer Science is the Study of Algorithms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How to study algorithms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Zoology</a:t>
            </a:r>
          </a:p>
          <a:p>
            <a:pPr eaLnBrk="1" hangingPunct="1"/>
            <a:r>
              <a:rPr lang="en-US" altLang="en-US" dirty="0"/>
              <a:t>Mine is faster than yours is</a:t>
            </a:r>
          </a:p>
          <a:p>
            <a:pPr eaLnBrk="1" hangingPunct="1"/>
            <a:r>
              <a:rPr lang="en-US" altLang="en-US" dirty="0"/>
              <a:t>Algorithmic ideas</a:t>
            </a:r>
          </a:p>
          <a:p>
            <a:pPr lvl="1" eaLnBrk="1" hangingPunct="1"/>
            <a:r>
              <a:rPr lang="en-US" altLang="en-US" dirty="0"/>
              <a:t>Where algorithms apply</a:t>
            </a:r>
          </a:p>
          <a:p>
            <a:pPr lvl="1" eaLnBrk="1" hangingPunct="1"/>
            <a:r>
              <a:rPr lang="en-US" altLang="en-US" dirty="0"/>
              <a:t>What makes an algorithm work</a:t>
            </a:r>
          </a:p>
          <a:p>
            <a:pPr lvl="1" eaLnBrk="1" hangingPunct="1"/>
            <a:r>
              <a:rPr lang="en-US" altLang="en-US" dirty="0"/>
              <a:t>Algorithmic </a:t>
            </a:r>
            <a:r>
              <a:rPr lang="en-US" altLang="en-US" dirty="0" smtClean="0"/>
              <a:t>thinking</a:t>
            </a:r>
          </a:p>
          <a:p>
            <a:pPr eaLnBrk="1" hangingPunct="1"/>
            <a:r>
              <a:rPr lang="en-US" altLang="en-US" dirty="0" smtClean="0"/>
              <a:t>Algorithm practice</a:t>
            </a:r>
            <a:endParaRPr lang="en-US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Introductory Problem:</a:t>
            </a:r>
            <a:br>
              <a:rPr lang="en-US" altLang="en-US" sz="4000"/>
            </a:br>
            <a:r>
              <a:rPr lang="en-US" altLang="en-US" sz="4000"/>
              <a:t>Stable Matching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Setting:</a:t>
            </a:r>
          </a:p>
          <a:p>
            <a:pPr lvl="1" eaLnBrk="1" hangingPunct="1"/>
            <a:r>
              <a:rPr lang="en-US" altLang="en-US"/>
              <a:t>Assign TAs to Instructors</a:t>
            </a:r>
          </a:p>
          <a:p>
            <a:pPr lvl="1" eaLnBrk="1" hangingPunct="1"/>
            <a:r>
              <a:rPr lang="en-US" altLang="en-US"/>
              <a:t>Avoid having TAs and Instructors wanting changes</a:t>
            </a:r>
          </a:p>
          <a:p>
            <a:pPr lvl="2" eaLnBrk="1" hangingPunct="1"/>
            <a:r>
              <a:rPr lang="en-US" altLang="en-US"/>
              <a:t>E.g., Prof A. would rather have student X than her current TA, and student X would rather work for Prof A. than his current instructor.</a:t>
            </a:r>
          </a:p>
        </p:txBody>
      </p:sp>
      <p:sp>
        <p:nvSpPr>
          <p:cNvPr id="9220" name="TextBox 6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6488113"/>
            <a:ext cx="8593138" cy="369887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Purpose of the example:  new, interesting problem, show how different ideas apply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1611</TotalTime>
  <Words>985</Words>
  <Application>Microsoft Office PowerPoint</Application>
  <PresentationFormat>On-screen Show (4:3)</PresentationFormat>
  <Paragraphs>217</Paragraphs>
  <Slides>23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Symbol</vt:lpstr>
      <vt:lpstr>1_Default Design</vt:lpstr>
      <vt:lpstr>CSE 417 Algorithms and Computational Complexity</vt:lpstr>
      <vt:lpstr>CSE 417 Course Introduction</vt:lpstr>
      <vt:lpstr>Announcements</vt:lpstr>
      <vt:lpstr>Teaching on Zoom</vt:lpstr>
      <vt:lpstr>Textbook</vt:lpstr>
      <vt:lpstr>Course Mechanics</vt:lpstr>
      <vt:lpstr>All of Computer Science is the Study of Algorithms</vt:lpstr>
      <vt:lpstr>How to study algorithms</vt:lpstr>
      <vt:lpstr>Introductory Problem: Stable Matching</vt:lpstr>
      <vt:lpstr>Formal notions</vt:lpstr>
      <vt:lpstr>Example  (1 of 3)</vt:lpstr>
      <vt:lpstr>Example  (2 of 3)</vt:lpstr>
      <vt:lpstr>Example  (3 of 3)</vt:lpstr>
      <vt:lpstr>Formal Problem</vt:lpstr>
      <vt:lpstr>Idea for an Algorithm</vt:lpstr>
      <vt:lpstr>Algorithm</vt:lpstr>
      <vt:lpstr>Example</vt:lpstr>
      <vt:lpstr>Does this work?</vt:lpstr>
      <vt:lpstr>Claim: If an m reaches the end of its list, then all the w’s are matched</vt:lpstr>
      <vt:lpstr>Claim: The algorithm stops in at most n2 steps</vt:lpstr>
      <vt:lpstr>When the algorithms halts, every w is matched</vt:lpstr>
      <vt:lpstr>The resulting matching is stable</vt:lpstr>
      <vt:lpstr>Result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55</cp:revision>
  <dcterms:created xsi:type="dcterms:W3CDTF">1601-01-01T00:00:00Z</dcterms:created>
  <dcterms:modified xsi:type="dcterms:W3CDTF">2020-09-28T23:59:22Z</dcterms:modified>
</cp:coreProperties>
</file>