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1" r:id="rId1"/>
  </p:sldMasterIdLst>
  <p:notesMasterIdLst>
    <p:notesMasterId r:id="rId55"/>
  </p:notesMasterIdLst>
  <p:handoutMasterIdLst>
    <p:handoutMasterId r:id="rId56"/>
  </p:handoutMasterIdLst>
  <p:sldIdLst>
    <p:sldId id="2052" r:id="rId2"/>
    <p:sldId id="757" r:id="rId3"/>
    <p:sldId id="758" r:id="rId4"/>
    <p:sldId id="759" r:id="rId5"/>
    <p:sldId id="764" r:id="rId6"/>
    <p:sldId id="765" r:id="rId7"/>
    <p:sldId id="2038" r:id="rId8"/>
    <p:sldId id="2039" r:id="rId9"/>
    <p:sldId id="2037" r:id="rId10"/>
    <p:sldId id="768" r:id="rId11"/>
    <p:sldId id="767" r:id="rId12"/>
    <p:sldId id="769" r:id="rId13"/>
    <p:sldId id="2053" r:id="rId14"/>
    <p:sldId id="2055" r:id="rId15"/>
    <p:sldId id="2046" r:id="rId16"/>
    <p:sldId id="2047" r:id="rId17"/>
    <p:sldId id="2048" r:id="rId18"/>
    <p:sldId id="2049" r:id="rId19"/>
    <p:sldId id="2013" r:id="rId20"/>
    <p:sldId id="458" r:id="rId21"/>
    <p:sldId id="773" r:id="rId22"/>
    <p:sldId id="2025" r:id="rId23"/>
    <p:sldId id="2026" r:id="rId24"/>
    <p:sldId id="2027" r:id="rId25"/>
    <p:sldId id="2035" r:id="rId26"/>
    <p:sldId id="2056" r:id="rId27"/>
    <p:sldId id="2054" r:id="rId28"/>
    <p:sldId id="2021" r:id="rId29"/>
    <p:sldId id="2040" r:id="rId30"/>
    <p:sldId id="770" r:id="rId31"/>
    <p:sldId id="772" r:id="rId32"/>
    <p:sldId id="783" r:id="rId33"/>
    <p:sldId id="774" r:id="rId34"/>
    <p:sldId id="771" r:id="rId35"/>
    <p:sldId id="775" r:id="rId36"/>
    <p:sldId id="776" r:id="rId37"/>
    <p:sldId id="777" r:id="rId38"/>
    <p:sldId id="778" r:id="rId39"/>
    <p:sldId id="2014" r:id="rId40"/>
    <p:sldId id="780" r:id="rId41"/>
    <p:sldId id="779" r:id="rId42"/>
    <p:sldId id="782" r:id="rId43"/>
    <p:sldId id="791" r:id="rId44"/>
    <p:sldId id="2042" r:id="rId45"/>
    <p:sldId id="2043" r:id="rId46"/>
    <p:sldId id="2015" r:id="rId47"/>
    <p:sldId id="784" r:id="rId48"/>
    <p:sldId id="785" r:id="rId49"/>
    <p:sldId id="786" r:id="rId50"/>
    <p:sldId id="787" r:id="rId51"/>
    <p:sldId id="788" r:id="rId52"/>
    <p:sldId id="790" r:id="rId53"/>
    <p:sldId id="399" r:id="rId54"/>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Cambria Math" panose="02040503050406030204" pitchFamily="18" charset="0"/>
      <p:regular r:id="rId61"/>
    </p:embeddedFont>
    <p:embeddedFont>
      <p:font typeface="Georgia" panose="02040502050405020303" pitchFamily="18" charset="0"/>
      <p:regular r:id="rId62"/>
      <p:bold r:id="rId63"/>
      <p:italic r:id="rId64"/>
      <p:boldItalic r:id="rId65"/>
    </p:embeddedFont>
    <p:embeddedFont>
      <p:font typeface="Nunito Sans" pitchFamily="2" charset="77"/>
      <p:regular r:id="rId66"/>
      <p:bold r:id="rId67"/>
      <p:italic r:id="rId68"/>
      <p:boldItalic r:id="rId69"/>
    </p:embeddedFont>
    <p:embeddedFont>
      <p:font typeface="Open Sans" panose="020B0606030504020204" pitchFamily="34" charset="0"/>
      <p:regular r:id="rId70"/>
      <p:bold r:id="rId71"/>
      <p:italic r:id="rId72"/>
      <p:boldItalic r:id="rId73"/>
    </p:embeddedFont>
    <p:embeddedFont>
      <p:font typeface="Roboto Mono for Powerline" panose="020F050202020403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7BA6"/>
    <a:srgbClr val="7AB51D"/>
    <a:srgbClr val="B1007E"/>
    <a:srgbClr val="6093C5"/>
    <a:srgbClr val="108CC4"/>
    <a:srgbClr val="942093"/>
    <a:srgbClr val="95698A"/>
    <a:srgbClr val="B57BA6"/>
    <a:srgbClr val="EFD9B0"/>
    <a:srgbClr val="FF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4898"/>
  </p:normalViewPr>
  <p:slideViewPr>
    <p:cSldViewPr snapToGrid="0" snapToObjects="1">
      <p:cViewPr varScale="1">
        <p:scale>
          <a:sx n="144" d="100"/>
          <a:sy n="144" d="100"/>
        </p:scale>
        <p:origin x="256" y="184"/>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7/16/24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1215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regression, the output layer often doesn’t have an activation function.</a:t>
            </a:r>
          </a:p>
          <a:p>
            <a:r>
              <a:rPr lang="en-US" dirty="0"/>
              <a:t>WOS:</a:t>
            </a:r>
          </a:p>
          <a:p>
            <a:pPr lvl="1"/>
            <a:r>
              <a:rPr lang="en-US" dirty="0"/>
              <a:t>Draw step function for each and how to combine them</a:t>
            </a:r>
          </a:p>
          <a:p>
            <a:pPr lvl="1"/>
            <a:r>
              <a:rPr lang="en-US" dirty="0"/>
              <a:t>Draw fancy function with step approximation</a:t>
            </a:r>
          </a:p>
          <a:p>
            <a:pPr lvl="0"/>
            <a:r>
              <a:rPr lang="en-US" dirty="0"/>
              <a:t>Potentially show the demo?</a:t>
            </a:r>
          </a:p>
        </p:txBody>
      </p:sp>
    </p:spTree>
    <p:extLst>
      <p:ext uri="{BB962C8B-B14F-4D97-AF65-F5344CB8AC3E}">
        <p14:creationId xmlns:p14="http://schemas.microsoft.com/office/powerpoint/2010/main" val="1464005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0737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 BAD IDEA</a:t>
            </a:r>
          </a:p>
        </p:txBody>
      </p:sp>
    </p:spTree>
    <p:extLst>
      <p:ext uri="{BB962C8B-B14F-4D97-AF65-F5344CB8AC3E}">
        <p14:creationId xmlns:p14="http://schemas.microsoft.com/office/powerpoint/2010/main" val="270443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 star, most commonly used</a:t>
            </a:r>
          </a:p>
        </p:txBody>
      </p:sp>
    </p:spTree>
    <p:extLst>
      <p:ext uri="{BB962C8B-B14F-4D97-AF65-F5344CB8AC3E}">
        <p14:creationId xmlns:p14="http://schemas.microsoft.com/office/powerpoint/2010/main" val="3683052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R,G,B, 3 features</a:t>
            </a:r>
          </a:p>
          <a:p>
            <a:pPr lvl="1"/>
            <a:r>
              <a:rPr lang="en-US" dirty="0"/>
              <a:t>96 low-level features</a:t>
            </a:r>
          </a:p>
          <a:p>
            <a:pPr lvl="1"/>
            <a:r>
              <a:rPr lang="en-US" dirty="0"/>
              <a:t>Arrow between intermediate features and the conv layers</a:t>
            </a:r>
          </a:p>
          <a:p>
            <a:pPr lvl="0"/>
            <a:r>
              <a:rPr lang="en-US" dirty="0"/>
              <a:t>Sources:</a:t>
            </a:r>
          </a:p>
          <a:p>
            <a:pPr lvl="1"/>
            <a:r>
              <a:rPr lang="en-US" dirty="0"/>
              <a:t>https://</a:t>
            </a:r>
            <a:r>
              <a:rPr lang="en-US" dirty="0" err="1"/>
              <a:t>www.mdpi.com</a:t>
            </a:r>
            <a:r>
              <a:rPr lang="en-US" dirty="0"/>
              <a:t>/2072-4292/9/8/848/htm</a:t>
            </a:r>
          </a:p>
          <a:p>
            <a:pPr lvl="1"/>
            <a:r>
              <a:rPr lang="en-US" dirty="0"/>
              <a:t>https://</a:t>
            </a:r>
            <a:r>
              <a:rPr lang="en-US" dirty="0" err="1"/>
              <a:t>engineering.flipboard.com</a:t>
            </a:r>
            <a:r>
              <a:rPr lang="en-US" dirty="0"/>
              <a:t>/2015/05/scaling-convnets</a:t>
            </a:r>
          </a:p>
          <a:p>
            <a:pPr lvl="2"/>
            <a:r>
              <a:rPr lang="en-US" dirty="0"/>
              <a:t>From https://</a:t>
            </a:r>
            <a:r>
              <a:rPr lang="en-US" dirty="0" err="1"/>
              <a:t>cs.nyu.edu</a:t>
            </a:r>
            <a:r>
              <a:rPr lang="en-US" dirty="0"/>
              <a:t>/~</a:t>
            </a:r>
            <a:r>
              <a:rPr lang="en-US" dirty="0" err="1"/>
              <a:t>yann</a:t>
            </a:r>
            <a:r>
              <a:rPr lang="en-US" dirty="0"/>
              <a:t>/talks/lecun-ranzato-icml2013.pdf</a:t>
            </a:r>
          </a:p>
          <a:p>
            <a:pPr lvl="3"/>
            <a:r>
              <a:rPr lang="en-US" dirty="0"/>
              <a:t>From https://</a:t>
            </a:r>
            <a:r>
              <a:rPr lang="en-US" dirty="0" err="1"/>
              <a:t>arxiv.org</a:t>
            </a:r>
            <a:r>
              <a:rPr lang="en-US" dirty="0"/>
              <a:t>/pdf/1311.2901.pdf</a:t>
            </a:r>
          </a:p>
          <a:p>
            <a:pPr lvl="1"/>
            <a:endParaRPr lang="en-US" dirty="0"/>
          </a:p>
          <a:p>
            <a:pPr lvl="1"/>
            <a:endParaRPr lang="en-US" dirty="0"/>
          </a:p>
        </p:txBody>
      </p:sp>
    </p:spTree>
    <p:extLst>
      <p:ext uri="{BB962C8B-B14F-4D97-AF65-F5344CB8AC3E}">
        <p14:creationId xmlns:p14="http://schemas.microsoft.com/office/powerpoint/2010/main" val="2319031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Gmail Diagram: Input, Predicted Output</a:t>
            </a:r>
          </a:p>
          <a:p>
            <a:r>
              <a:rPr lang="en-US" dirty="0"/>
              <a:t>Source: </a:t>
            </a:r>
          </a:p>
          <a:p>
            <a:pPr lvl="1"/>
            <a:r>
              <a:rPr lang="en-US" dirty="0"/>
              <a:t>https://</a:t>
            </a:r>
            <a:r>
              <a:rPr lang="en-US" dirty="0" err="1"/>
              <a:t>towardsdatascience.com</a:t>
            </a:r>
            <a:r>
              <a:rPr lang="en-US" dirty="0"/>
              <a:t>/introducing-recurrent-neural-networks-f359653d7020</a:t>
            </a:r>
          </a:p>
          <a:p>
            <a:pPr lvl="1"/>
            <a:r>
              <a:rPr lang="en-US" dirty="0"/>
              <a:t>https://</a:t>
            </a:r>
            <a:r>
              <a:rPr lang="en-US" dirty="0" err="1"/>
              <a:t>ai.googleblog.com</a:t>
            </a:r>
            <a:r>
              <a:rPr lang="en-US" dirty="0"/>
              <a:t>/2018/05/smart-compose-using-neural-networks-</a:t>
            </a:r>
            <a:r>
              <a:rPr lang="en-US" dirty="0" err="1"/>
              <a:t>to.html</a:t>
            </a:r>
            <a:r>
              <a:rPr lang="en-US" dirty="0"/>
              <a:t> </a:t>
            </a:r>
          </a:p>
        </p:txBody>
      </p:sp>
    </p:spTree>
    <p:extLst>
      <p:ext uri="{BB962C8B-B14F-4D97-AF65-F5344CB8AC3E}">
        <p14:creationId xmlns:p14="http://schemas.microsoft.com/office/powerpoint/2010/main" val="4050159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pPr lvl="1"/>
            <a:r>
              <a:rPr lang="en-US" dirty="0"/>
              <a:t>https://</a:t>
            </a:r>
            <a:r>
              <a:rPr lang="en-US" dirty="0" err="1"/>
              <a:t>www.simplilearn.com</a:t>
            </a:r>
            <a:r>
              <a:rPr lang="en-US" dirty="0"/>
              <a:t>/tutorials/deep-learning-tutorial/generative-adversarial-networks-</a:t>
            </a:r>
            <a:r>
              <a:rPr lang="en-US" dirty="0" err="1"/>
              <a:t>gans</a:t>
            </a:r>
            <a:endParaRPr lang="en-US" dirty="0"/>
          </a:p>
          <a:p>
            <a:pPr lvl="1"/>
            <a:r>
              <a:rPr lang="en-US" dirty="0"/>
              <a:t>https://</a:t>
            </a:r>
            <a:r>
              <a:rPr lang="en-US" dirty="0" err="1"/>
              <a:t>medium.com</a:t>
            </a:r>
            <a:r>
              <a:rPr lang="en-US" dirty="0"/>
              <a:t>/@saibharath897/generative-adversarial-networks-gans-560c5c988128</a:t>
            </a:r>
          </a:p>
        </p:txBody>
      </p:sp>
    </p:spTree>
    <p:extLst>
      <p:ext uri="{BB962C8B-B14F-4D97-AF65-F5344CB8AC3E}">
        <p14:creationId xmlns:p14="http://schemas.microsoft.com/office/powerpoint/2010/main" val="1348338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From “</a:t>
            </a:r>
            <a:r>
              <a:rPr lang="en-US" sz="1100" b="1" i="0" u="none" strike="noStrike" cap="none" dirty="0">
                <a:solidFill>
                  <a:srgbClr val="000000"/>
                </a:solidFill>
                <a:effectLst/>
                <a:latin typeface="Arial"/>
                <a:ea typeface="Arial"/>
                <a:cs typeface="Arial"/>
                <a:sym typeface="Arial"/>
              </a:rPr>
              <a:t>Progressive Growing of GANs for Improved Quality, Stability, and Variation</a:t>
            </a:r>
            <a:r>
              <a:rPr lang="en-US" dirty="0"/>
              <a:t>” https://</a:t>
            </a:r>
            <a:r>
              <a:rPr lang="en-US" dirty="0" err="1"/>
              <a:t>www.youtube.com</a:t>
            </a:r>
            <a:r>
              <a:rPr lang="en-US" dirty="0"/>
              <a:t>/</a:t>
            </a:r>
            <a:r>
              <a:rPr lang="en-US" dirty="0" err="1"/>
              <a:t>watch?v</a:t>
            </a:r>
            <a:r>
              <a:rPr lang="en-US" dirty="0"/>
              <a:t>=G06dEcZ-QTg&amp;ab_channel=</a:t>
            </a:r>
            <a:r>
              <a:rPr lang="en-US" dirty="0" err="1"/>
              <a:t>TeroKarrasFI</a:t>
            </a:r>
            <a:r>
              <a:rPr lang="en-US" dirty="0"/>
              <a:t> </a:t>
            </a:r>
          </a:p>
        </p:txBody>
      </p:sp>
    </p:spTree>
    <p:extLst>
      <p:ext uri="{BB962C8B-B14F-4D97-AF65-F5344CB8AC3E}">
        <p14:creationId xmlns:p14="http://schemas.microsoft.com/office/powerpoint/2010/main" val="2122138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 that -1 is the bias on the final layer</a:t>
            </a:r>
          </a:p>
        </p:txBody>
      </p:sp>
    </p:spTree>
    <p:extLst>
      <p:ext uri="{BB962C8B-B14F-4D97-AF65-F5344CB8AC3E}">
        <p14:creationId xmlns:p14="http://schemas.microsoft.com/office/powerpoint/2010/main" val="3501258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hidden: sign(2*0+3*1+2) = sign(5) = 1</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Second hidden: sign(1*0-2*1+1) = sign(-1) = 0</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Output: sign(2*1+3*0-1) = sign(1) = 1</a:t>
            </a:r>
          </a:p>
          <a:p>
            <a:endParaRPr lang="en-US" dirty="0"/>
          </a:p>
        </p:txBody>
      </p:sp>
    </p:spTree>
    <p:extLst>
      <p:ext uri="{BB962C8B-B14F-4D97-AF65-F5344CB8AC3E}">
        <p14:creationId xmlns:p14="http://schemas.microsoft.com/office/powerpoint/2010/main" val="1709450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a:t>
            </a:r>
          </a:p>
          <a:p>
            <a:pPr lvl="1"/>
            <a:r>
              <a:rPr lang="en-US" dirty="0"/>
              <a:t>Input Layer</a:t>
            </a:r>
          </a:p>
          <a:p>
            <a:pPr lvl="1"/>
            <a:r>
              <a:rPr lang="en-US" dirty="0"/>
              <a:t>Hidden Layers</a:t>
            </a:r>
          </a:p>
          <a:p>
            <a:pPr lvl="1"/>
            <a:r>
              <a:rPr lang="en-US" dirty="0"/>
              <a:t>Output Layer</a:t>
            </a:r>
          </a:p>
        </p:txBody>
      </p:sp>
    </p:spTree>
    <p:extLst>
      <p:ext uri="{BB962C8B-B14F-4D97-AF65-F5344CB8AC3E}">
        <p14:creationId xmlns:p14="http://schemas.microsoft.com/office/powerpoint/2010/main" val="188676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picture: sign vs. logistic</a:t>
            </a:r>
          </a:p>
          <a:p>
            <a:r>
              <a:rPr lang="en-US" dirty="0"/>
              <a:t>Write the logistic equation: g(z) = 1/(1+e^{-z})</a:t>
            </a:r>
          </a:p>
        </p:txBody>
      </p:sp>
    </p:spTree>
    <p:extLst>
      <p:ext uri="{BB962C8B-B14F-4D97-AF65-F5344CB8AC3E}">
        <p14:creationId xmlns:p14="http://schemas.microsoft.com/office/powerpoint/2010/main" val="2084709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important: These are considered hyperparameters to the model. Choosing which non-linearity you use affects your results! You sometimes have to try many to see which one works best</a:t>
            </a:r>
          </a:p>
        </p:txBody>
      </p:sp>
    </p:spTree>
    <p:extLst>
      <p:ext uri="{BB962C8B-B14F-4D97-AF65-F5344CB8AC3E}">
        <p14:creationId xmlns:p14="http://schemas.microsoft.com/office/powerpoint/2010/main" val="211527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a classification versus regression neural network.</a:t>
            </a:r>
          </a:p>
        </p:txBody>
      </p:sp>
    </p:spTree>
    <p:extLst>
      <p:ext uri="{BB962C8B-B14F-4D97-AF65-F5344CB8AC3E}">
        <p14:creationId xmlns:p14="http://schemas.microsoft.com/office/powerpoint/2010/main" val="464948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input image with label dog</a:t>
            </a:r>
          </a:p>
          <a:p>
            <a:r>
              <a:rPr lang="en-US" dirty="0"/>
              <a:t>Draw forward pass and prediction</a:t>
            </a:r>
          </a:p>
          <a:p>
            <a:r>
              <a:rPr lang="en-US" dirty="0"/>
              <a:t>Draw compare and actual</a:t>
            </a:r>
          </a:p>
          <a:p>
            <a:r>
              <a:rPr lang="en-US" dirty="0"/>
              <a:t>Draw backwards pass</a:t>
            </a:r>
          </a:p>
        </p:txBody>
      </p:sp>
    </p:spTree>
    <p:extLst>
      <p:ext uri="{BB962C8B-B14F-4D97-AF65-F5344CB8AC3E}">
        <p14:creationId xmlns:p14="http://schemas.microsoft.com/office/powerpoint/2010/main" val="4021821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a training set broken up into batches</a:t>
            </a:r>
          </a:p>
        </p:txBody>
      </p:sp>
    </p:spTree>
    <p:extLst>
      <p:ext uri="{BB962C8B-B14F-4D97-AF65-F5344CB8AC3E}">
        <p14:creationId xmlns:p14="http://schemas.microsoft.com/office/powerpoint/2010/main" val="282062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a convex vs. non-convex function</a:t>
            </a:r>
          </a:p>
        </p:txBody>
      </p:sp>
    </p:spTree>
    <p:extLst>
      <p:ext uri="{BB962C8B-B14F-4D97-AF65-F5344CB8AC3E}">
        <p14:creationId xmlns:p14="http://schemas.microsoft.com/office/powerpoint/2010/main" val="1108720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WOS: show the math</a:t>
            </a:r>
          </a:p>
          <a:p>
            <a:r>
              <a:rPr lang="en-US" dirty="0"/>
              <a:t>Mention that its not just binary increase or decrease, it is how much to increase or decrease relative to others.</a:t>
            </a:r>
          </a:p>
          <a:p>
            <a:r>
              <a:rPr lang="en-US" dirty="0"/>
              <a:t>Mention that in reality, you aren’t computing the gradient for one input separately. You’re computing the gradient on a whole batch. So your error is not just the error of one input, but rather the average error across inputs. </a:t>
            </a:r>
          </a:p>
          <a:p>
            <a:r>
              <a:rPr lang="en-US" dirty="0"/>
              <a:t>WOS: In reality: MSE</a:t>
            </a:r>
          </a:p>
        </p:txBody>
      </p:sp>
    </p:spTree>
    <p:extLst>
      <p:ext uri="{BB962C8B-B14F-4D97-AF65-F5344CB8AC3E}">
        <p14:creationId xmlns:p14="http://schemas.microsoft.com/office/powerpoint/2010/main" val="552272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the weights</a:t>
            </a:r>
          </a:p>
          <a:p>
            <a:r>
              <a:rPr lang="en-US" dirty="0"/>
              <a:t>Draw the error</a:t>
            </a:r>
          </a:p>
          <a:p>
            <a:r>
              <a:rPr lang="en-US" dirty="0"/>
              <a:t>For each weight on the last layer, write an up arrow with a question mark and a down arrow with a question mark.</a:t>
            </a:r>
          </a:p>
          <a:p>
            <a:r>
              <a:rPr lang="en-US" dirty="0"/>
              <a:t>Same with bias.</a:t>
            </a:r>
          </a:p>
          <a:p>
            <a:r>
              <a:rPr lang="en-US" dirty="0"/>
              <a:t>For some of the other weights, write arrows with question marks, but mention it is more complicated because for one node it might have to go down but for another node it might have to go up.</a:t>
            </a:r>
          </a:p>
        </p:txBody>
      </p:sp>
    </p:spTree>
    <p:extLst>
      <p:ext uri="{BB962C8B-B14F-4D97-AF65-F5344CB8AC3E}">
        <p14:creationId xmlns:p14="http://schemas.microsoft.com/office/powerpoint/2010/main" val="3338313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lambda 1 and lambda 2 with options</a:t>
            </a:r>
          </a:p>
          <a:p>
            <a:r>
              <a:rPr lang="en-US" dirty="0"/>
              <a:t>The graph shows the validation error after training the model with those </a:t>
            </a:r>
            <a:r>
              <a:rPr lang="en-US" dirty="0" err="1"/>
              <a:t>hyperaprameters</a:t>
            </a:r>
            <a:r>
              <a:rPr lang="en-US" dirty="0"/>
              <a:t>. Of course, we would never generate this graph because we wouldn’t be able to train it with every single hyperparameter, so instead we use a few combinations.</a:t>
            </a:r>
          </a:p>
        </p:txBody>
      </p:sp>
    </p:spTree>
    <p:extLst>
      <p:ext uri="{BB962C8B-B14F-4D97-AF65-F5344CB8AC3E}">
        <p14:creationId xmlns:p14="http://schemas.microsoft.com/office/powerpoint/2010/main" val="3453341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Circle points that are different</a:t>
            </a:r>
          </a:p>
        </p:txBody>
      </p:sp>
    </p:spTree>
    <p:extLst>
      <p:ext uri="{BB962C8B-B14F-4D97-AF65-F5344CB8AC3E}">
        <p14:creationId xmlns:p14="http://schemas.microsoft.com/office/powerpoint/2010/main" val="68874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”Score” next to sum</a:t>
            </a:r>
          </a:p>
          <a:p>
            <a:r>
              <a:rPr lang="en-US" dirty="0"/>
              <a:t>Write “Activation function” next to g</a:t>
            </a:r>
          </a:p>
          <a:p>
            <a:r>
              <a:rPr lang="en-US" dirty="0"/>
              <a:t>Circle last 3 bits</a:t>
            </a:r>
          </a:p>
          <a:p>
            <a:r>
              <a:rPr lang="en-US" dirty="0"/>
              <a:t>Write sign(score(x))</a:t>
            </a:r>
          </a:p>
          <a:p>
            <a:r>
              <a:rPr lang="en-US" dirty="0"/>
              <a:t>Draw it with the bias on the node</a:t>
            </a:r>
          </a:p>
        </p:txBody>
      </p:sp>
    </p:spTree>
    <p:extLst>
      <p:ext uri="{BB962C8B-B14F-4D97-AF65-F5344CB8AC3E}">
        <p14:creationId xmlns:p14="http://schemas.microsoft.com/office/powerpoint/2010/main" val="3822150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Bayesian optimization tries to model the function that maps hyperparameter choices to validation error. It uses the model to predict which hyperparameter is likely to have the best performance, when you try that and get the validation error, it improves its performance.</a:t>
            </a:r>
          </a:p>
        </p:txBody>
      </p:sp>
    </p:spTree>
    <p:extLst>
      <p:ext uri="{BB962C8B-B14F-4D97-AF65-F5344CB8AC3E}">
        <p14:creationId xmlns:p14="http://schemas.microsoft.com/office/powerpoint/2010/main" val="3855434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grad student descent</a:t>
            </a:r>
          </a:p>
        </p:txBody>
      </p:sp>
    </p:spTree>
    <p:extLst>
      <p:ext uri="{BB962C8B-B14F-4D97-AF65-F5344CB8AC3E}">
        <p14:creationId xmlns:p14="http://schemas.microsoft.com/office/powerpoint/2010/main" val="1568204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a single-layer perceptron is another way to code up the linear classifier you learned. So it can learn a line in this 2D space that separates positives from negatives. And and or are linearly separable (draw them)</a:t>
            </a:r>
          </a:p>
          <a:p>
            <a:r>
              <a:rPr lang="en-US" dirty="0"/>
              <a:t>WOS:</a:t>
            </a:r>
          </a:p>
          <a:p>
            <a:pPr lvl="1"/>
            <a:r>
              <a:rPr lang="en-US" dirty="0"/>
              <a:t>AND and OR</a:t>
            </a:r>
          </a:p>
          <a:p>
            <a:pPr lvl="1"/>
            <a:r>
              <a:rPr lang="en-US" dirty="0"/>
              <a:t>Draw the line for AND w2 = 1.5 – w1</a:t>
            </a:r>
          </a:p>
          <a:p>
            <a:pPr marL="914400" marR="0" lvl="1"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Draw the line for OR w2 = 0.5 – w1</a:t>
            </a:r>
          </a:p>
          <a:p>
            <a:pPr lvl="1"/>
            <a:endParaRPr lang="en-US" dirty="0"/>
          </a:p>
        </p:txBody>
      </p:sp>
    </p:spTree>
    <p:extLst>
      <p:ext uri="{BB962C8B-B14F-4D97-AF65-F5344CB8AC3E}">
        <p14:creationId xmlns:p14="http://schemas.microsoft.com/office/powerpoint/2010/main" val="308247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mechanics are the same as before, but we use the outputs of the magenta layer as the input to the blue layer, and the outputs of the blue layer as the inputs to the green layer</a:t>
            </a:r>
          </a:p>
          <a:p>
            <a:r>
              <a:rPr lang="en-US" dirty="0"/>
              <a:t>WOS:</a:t>
            </a:r>
          </a:p>
          <a:p>
            <a:pPr lvl="1"/>
            <a:r>
              <a:rPr lang="en-US" dirty="0" err="1"/>
              <a:t>w_i</a:t>
            </a:r>
            <a:r>
              <a:rPr lang="en-US" dirty="0"/>
              <a:t>^{(d)} on the input layers</a:t>
            </a:r>
          </a:p>
          <a:p>
            <a:pPr lvl="1"/>
            <a:r>
              <a:rPr lang="en-US" dirty="0"/>
              <a:t>v[k] = sign(\sum_{j=1}^d </a:t>
            </a:r>
            <a:r>
              <a:rPr lang="en-US" dirty="0" err="1"/>
              <a:t>w_j</a:t>
            </a:r>
            <a:r>
              <a:rPr lang="en-US" dirty="0"/>
              <a:t>^(k)x[j])</a:t>
            </a:r>
          </a:p>
        </p:txBody>
      </p:sp>
    </p:spTree>
    <p:extLst>
      <p:ext uri="{BB962C8B-B14F-4D97-AF65-F5344CB8AC3E}">
        <p14:creationId xmlns:p14="http://schemas.microsoft.com/office/powerpoint/2010/main" val="163485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508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6853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equation, write v1 or v2</a:t>
            </a:r>
          </a:p>
          <a:p>
            <a:r>
              <a:rPr lang="en-US" dirty="0"/>
              <a:t>Draw v[1] and v[2] under each clause</a:t>
            </a:r>
          </a:p>
          <a:p>
            <a:r>
              <a:rPr lang="en-US" dirty="0"/>
              <a:t>Walk through example of (1, 0) </a:t>
            </a:r>
          </a:p>
        </p:txBody>
      </p:sp>
    </p:spTree>
    <p:extLst>
      <p:ext uri="{BB962C8B-B14F-4D97-AF65-F5344CB8AC3E}">
        <p14:creationId xmlns:p14="http://schemas.microsoft.com/office/powerpoint/2010/main" val="2428237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inside is v[k]</a:t>
            </a:r>
          </a:p>
          <a:p>
            <a:r>
              <a:rPr lang="en-US" dirty="0"/>
              <a:t>G is activation function</a:t>
            </a:r>
          </a:p>
        </p:txBody>
      </p:sp>
    </p:spTree>
    <p:extLst>
      <p:ext uri="{BB962C8B-B14F-4D97-AF65-F5344CB8AC3E}">
        <p14:creationId xmlns:p14="http://schemas.microsoft.com/office/powerpoint/2010/main" val="991428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9224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7D0330C4-488F-4E11-BF3D-EA5DF26F0A65}"/>
              </a:ext>
            </a:extLst>
          </p:cNvPr>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9AA0ECA5-9FBC-4C4B-A996-F0E3B3EC796D}"/>
              </a:ext>
            </a:extLst>
          </p:cNvPr>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CA4C0B63-61BC-42D7-B10C-C17E378D6BB3}"/>
              </a:ext>
            </a:extLst>
          </p:cNvPr>
          <p:cNvGrpSpPr/>
          <p:nvPr/>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E6339F27-6884-43C4-ACA3-533ECC8D418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2F61311E-6ABC-4FA5-88CF-1E1E49177CE2}"/>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FFA797A4-32D0-4B07-A937-80B9B4AE6CCC}"/>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F55FF81A-18F9-4036-9BA4-D4E796DF3A27}"/>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B47BC9E7-AA0A-4513-BB74-8438AC3B4E9D}"/>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ADB9D0F2-9906-4BBA-9EAB-C51BE4A408F4}"/>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E07FEEEE-A528-47C9-8C2A-34EE7D884265}"/>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
        <p:nvSpPr>
          <p:cNvPr id="32" name="Google Shape;33;p6">
            <a:extLst>
              <a:ext uri="{FF2B5EF4-FFF2-40B4-BE49-F238E27FC236}">
                <a16:creationId xmlns:a16="http://schemas.microsoft.com/office/drawing/2014/main" id="{B4D819CC-5400-4D2E-B628-9D2921FA9951}"/>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 name="Google Shape;34;p6">
            <a:extLst>
              <a:ext uri="{FF2B5EF4-FFF2-40B4-BE49-F238E27FC236}">
                <a16:creationId xmlns:a16="http://schemas.microsoft.com/office/drawing/2014/main" id="{0CD5B06A-60A5-48B1-BB1E-1A26FC831748}"/>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363;p47">
            <a:extLst>
              <a:ext uri="{FF2B5EF4-FFF2-40B4-BE49-F238E27FC236}">
                <a16:creationId xmlns:a16="http://schemas.microsoft.com/office/drawing/2014/main" id="{47565775-6056-4238-B3BA-1387EF116FF2}"/>
              </a:ext>
            </a:extLst>
          </p:cNvPr>
          <p:cNvGrpSpPr/>
          <p:nvPr userDrawn="1"/>
        </p:nvGrpSpPr>
        <p:grpSpPr>
          <a:xfrm>
            <a:off x="234451" y="613658"/>
            <a:ext cx="372594" cy="360301"/>
            <a:chOff x="1247825" y="5001950"/>
            <a:chExt cx="443300" cy="428675"/>
          </a:xfrm>
        </p:grpSpPr>
        <p:sp>
          <p:nvSpPr>
            <p:cNvPr id="39" name="Google Shape;364;p47">
              <a:extLst>
                <a:ext uri="{FF2B5EF4-FFF2-40B4-BE49-F238E27FC236}">
                  <a16:creationId xmlns:a16="http://schemas.microsoft.com/office/drawing/2014/main" id="{9D8BCA67-5A91-4377-A0E3-13F886A3A13A}"/>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5;p47">
              <a:extLst>
                <a:ext uri="{FF2B5EF4-FFF2-40B4-BE49-F238E27FC236}">
                  <a16:creationId xmlns:a16="http://schemas.microsoft.com/office/drawing/2014/main" id="{0608D1C1-4AD5-4BF6-B012-F2E13458661C}"/>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6;p47">
              <a:extLst>
                <a:ext uri="{FF2B5EF4-FFF2-40B4-BE49-F238E27FC236}">
                  <a16:creationId xmlns:a16="http://schemas.microsoft.com/office/drawing/2014/main" id="{212760C0-B822-4FF9-A608-BA2263C4ADEA}"/>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p47">
              <a:extLst>
                <a:ext uri="{FF2B5EF4-FFF2-40B4-BE49-F238E27FC236}">
                  <a16:creationId xmlns:a16="http://schemas.microsoft.com/office/drawing/2014/main" id="{BB44A09F-22A1-4358-A455-0DB9FABB7525}"/>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8;p47">
              <a:extLst>
                <a:ext uri="{FF2B5EF4-FFF2-40B4-BE49-F238E27FC236}">
                  <a16:creationId xmlns:a16="http://schemas.microsoft.com/office/drawing/2014/main" id="{7175D0A9-2DBB-471B-9760-22BB80B85269}"/>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9;p47">
              <a:extLst>
                <a:ext uri="{FF2B5EF4-FFF2-40B4-BE49-F238E27FC236}">
                  <a16:creationId xmlns:a16="http://schemas.microsoft.com/office/drawing/2014/main" id="{AB8A1E0E-F84C-41D3-8159-74A20E90722B}"/>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extBox 44">
            <a:extLst>
              <a:ext uri="{FF2B5EF4-FFF2-40B4-BE49-F238E27FC236}">
                <a16:creationId xmlns:a16="http://schemas.microsoft.com/office/drawing/2014/main" id="{6F98C46E-183F-4851-895E-1A267650962F}"/>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261831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1591996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2" name="Rectangle 1">
            <a:extLst>
              <a:ext uri="{FF2B5EF4-FFF2-40B4-BE49-F238E27FC236}">
                <a16:creationId xmlns:a16="http://schemas.microsoft.com/office/drawing/2014/main" id="{5B881ACC-0101-4777-9DD7-47FE1EDFF82F}"/>
              </a:ext>
            </a:extLst>
          </p:cNvPr>
          <p:cNvSpPr/>
          <p:nvPr/>
        </p:nvSpPr>
        <p:spPr>
          <a:xfrm>
            <a:off x="0" y="0"/>
            <a:ext cx="9144000" cy="5143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1;p11">
            <a:extLst>
              <a:ext uri="{FF2B5EF4-FFF2-40B4-BE49-F238E27FC236}">
                <a16:creationId xmlns:a16="http://schemas.microsoft.com/office/drawing/2014/main" id="{64282F53-10A8-4398-9AFF-ECCF60AD1F5D}"/>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57623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12666992"/>
      </p:ext>
    </p:extLst>
  </p:cSld>
  <p:clrMapOvr>
    <a:masterClrMapping/>
  </p:clrMapOvr>
  <p:transition>
    <p:fade thruBlk="1"/>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2"/>
        <p:cNvGrpSpPr/>
        <p:nvPr/>
      </p:nvGrpSpPr>
      <p:grpSpPr>
        <a:xfrm>
          <a:off x="0" y="0"/>
          <a:ext cx="0" cy="0"/>
          <a:chOff x="0" y="0"/>
          <a:chExt cx="0" cy="0"/>
        </a:xfrm>
      </p:grpSpPr>
      <p:sp>
        <p:nvSpPr>
          <p:cNvPr id="33" name="Google Shape;33;p6"/>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363;p47">
            <a:extLst>
              <a:ext uri="{FF2B5EF4-FFF2-40B4-BE49-F238E27FC236}">
                <a16:creationId xmlns:a16="http://schemas.microsoft.com/office/drawing/2014/main" id="{3541BDF9-5784-074C-A08C-87376337677D}"/>
              </a:ext>
            </a:extLst>
          </p:cNvPr>
          <p:cNvGrpSpPr/>
          <p:nvPr userDrawn="1"/>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334084454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dirty="0"/>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1058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6585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33757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852DD33-53F1-4722-BB85-ED3D938F9553}"/>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4" name="Google Shape;72;p10">
            <a:extLst>
              <a:ext uri="{FF2B5EF4-FFF2-40B4-BE49-F238E27FC236}">
                <a16:creationId xmlns:a16="http://schemas.microsoft.com/office/drawing/2014/main" id="{2BEFA21D-789B-44B2-80CC-EE0BA0F9E917}"/>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64832066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136686196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90124217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3199483632"/>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4267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380563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3" r:id="rId7"/>
    <p:sldLayoutId id="2147483684" r:id="rId8"/>
    <p:sldLayoutId id="2147483678" r:id="rId9"/>
    <p:sldLayoutId id="2147483679" r:id="rId10"/>
    <p:sldLayoutId id="2147483680" r:id="rId11"/>
    <p:sldLayoutId id="2147483681" r:id="rId12"/>
    <p:sldLayoutId id="2147483682" r:id="rId13"/>
    <p:sldLayoutId id="2147483667" r:id="rId14"/>
    <p:sldLayoutId id="2147483668" r:id="rId15"/>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00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0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hyperlink" Target="http://neuralnetworksanddeeplearning.com/chap4.htm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thispersondoesnotexist.com/" TargetMode="Externa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00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emf"/><Relationship Id="rId5" Type="http://schemas.openxmlformats.org/officeDocument/2006/relationships/image" Target="../media/image800.png"/><Relationship Id="rId4" Type="http://schemas.openxmlformats.org/officeDocument/2006/relationships/image" Target="../media/image70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2.pn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Neural Networks</a:t>
            </a:r>
            <a:br>
              <a:rPr lang="en-US" sz="1600" dirty="0"/>
            </a:br>
            <a:r>
              <a:rPr lang="en-US" sz="1400" b="0" dirty="0"/>
              <a:t>Pre-Lecture Videos</a:t>
            </a: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July 17 , 2024</a:t>
            </a:r>
            <a:endParaRPr sz="1000" dirty="0"/>
          </a:p>
        </p:txBody>
      </p:sp>
    </p:spTree>
    <p:extLst>
      <p:ext uri="{BB962C8B-B14F-4D97-AF65-F5344CB8AC3E}">
        <p14:creationId xmlns:p14="http://schemas.microsoft.com/office/powerpoint/2010/main" val="257595546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0107-75A9-1E4B-9A2F-79291105C492}"/>
              </a:ext>
            </a:extLst>
          </p:cNvPr>
          <p:cNvSpPr>
            <a:spLocks noGrp="1"/>
          </p:cNvSpPr>
          <p:nvPr>
            <p:ph type="title"/>
          </p:nvPr>
        </p:nvSpPr>
        <p:spPr/>
        <p:txBody>
          <a:bodyPr/>
          <a:lstStyle/>
          <a:p>
            <a:r>
              <a:rPr lang="en-US" dirty="0"/>
              <a:t>XOR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318C142-3ABA-F449-A5D7-1D37086C86D9}"/>
                  </a:ext>
                </a:extLst>
              </p:cNvPr>
              <p:cNvSpPr>
                <a:spLocks noGrp="1"/>
              </p:cNvSpPr>
              <p:nvPr>
                <p:ph type="body" idx="1"/>
              </p:nvPr>
            </p:nvSpPr>
            <p:spPr/>
            <p:txBody>
              <a:bodyPr/>
              <a:lstStyle/>
              <a:p>
                <a:pPr marL="139700" indent="0">
                  <a:buNone/>
                </a:pPr>
                <a:r>
                  <a:rPr lang="en-US" b="0" dirty="0">
                    <a:latin typeface="Open Sans" panose="020B0606030504020204" pitchFamily="34" charset="0"/>
                    <a:ea typeface="Open Sans" panose="020B0606030504020204" pitchFamily="34" charset="0"/>
                    <a:cs typeface="Open Sans" panose="020B0606030504020204" pitchFamily="34" charset="0"/>
                  </a:rPr>
                  <a:t>This is a 2-layer neural network </a:t>
                </a:r>
                <a:br>
                  <a:rPr lang="en-US" b="0" i="1" dirty="0">
                    <a:latin typeface="Cambria Math" panose="02040503050406030204" pitchFamily="18" charset="0"/>
                  </a:rPr>
                </a:br>
                <a:br>
                  <a:rPr lang="en-US"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𝑋𝑂𝑅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oMath>
                  </m:oMathPara>
                </a14:m>
                <a:endParaRPr lang="en-US" b="0"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oMath>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𝑔</m:t>
                      </m:r>
                      <m:r>
                        <a:rPr lang="en-US" b="0" i="1" smtClean="0">
                          <a:latin typeface="Cambria Math" panose="02040503050406030204" pitchFamily="18" charset="0"/>
                        </a:rPr>
                        <m:t>(−0.5+</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b="0" i="1" dirty="0">
                  <a:latin typeface="Cambria Math" panose="02040503050406030204" pitchFamily="18" charset="0"/>
                </a:endParaRPr>
              </a:p>
              <a:p>
                <a:pPr marL="139700" indent="0">
                  <a:buNone/>
                </a:pPr>
                <a:br>
                  <a:rPr lang="en-US"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𝑣</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2</m:t>
                          </m:r>
                        </m:e>
                      </m:d>
                      <m:r>
                        <a:rPr lang="en-US" i="1">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i="1">
                              <a:latin typeface="Cambria Math" panose="02040503050406030204" pitchFamily="18" charset="0"/>
                            </a:rPr>
                            <m:t> </m:t>
                          </m:r>
                          <m:r>
                            <a:rPr lang="en-US" i="1">
                              <a:latin typeface="Cambria Math" panose="02040503050406030204" pitchFamily="18" charset="0"/>
                            </a:rPr>
                            <m:t>𝐴𝑁𝐷</m:t>
                          </m:r>
                          <m:r>
                            <a:rPr lang="en-US" i="1">
                              <a:latin typeface="Cambria Math" panose="02040503050406030204" pitchFamily="18" charset="0"/>
                            </a:rPr>
                            <m:t> </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2</m:t>
                              </m:r>
                            </m:e>
                          </m:d>
                        </m:e>
                      </m:d>
                    </m:oMath>
                    <m:oMath xmlns:m="http://schemas.openxmlformats.org/officeDocument/2006/math">
                      <m:r>
                        <a:rPr lang="en-US" i="1">
                          <a:latin typeface="Cambria Math" panose="02040503050406030204" pitchFamily="18" charset="0"/>
                        </a:rPr>
                        <m:t>          =</m:t>
                      </m:r>
                      <m:r>
                        <a:rPr lang="en-US" i="1">
                          <a:latin typeface="Cambria Math" panose="02040503050406030204" pitchFamily="18" charset="0"/>
                        </a:rPr>
                        <m:t>𝑔</m:t>
                      </m:r>
                      <m:r>
                        <a:rPr lang="en-US" i="1">
                          <a:latin typeface="Cambria Math" panose="02040503050406030204" pitchFamily="18" charset="0"/>
                        </a:rPr>
                        <m:t>(−0.5−</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b="0" i="1" smtClean="0">
                          <a:latin typeface="Cambria Math" panose="02040503050406030204" pitchFamily="18" charset="0"/>
                        </a:rPr>
                        <m:t>+</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2</m:t>
                          </m:r>
                        </m:e>
                      </m:d>
                      <m:r>
                        <a:rPr lang="en-US" i="1">
                          <a:latin typeface="Cambria Math" panose="02040503050406030204" pitchFamily="18" charset="0"/>
                        </a:rPr>
                        <m:t>)</m:t>
                      </m:r>
                    </m:oMath>
                  </m:oMathPara>
                </a14:m>
                <a:endParaRPr lang="en-US" i="1" dirty="0">
                  <a:latin typeface="Cambria Math" panose="02040503050406030204" pitchFamily="18" charset="0"/>
                </a:endParaRPr>
              </a:p>
              <a:p>
                <a:pPr marL="139700" indent="0">
                  <a:buNone/>
                </a:pPr>
                <a:br>
                  <a:rPr lang="en-US"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oMath>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𝑔</m:t>
                      </m:r>
                      <m:r>
                        <a:rPr lang="en-US" b="0" i="1" smtClean="0">
                          <a:latin typeface="Cambria Math" panose="02040503050406030204" pitchFamily="18" charset="0"/>
                        </a:rPr>
                        <m:t>(−0.5+</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oMath>
                  </m:oMathPara>
                </a14:m>
                <a:endParaRPr lang="en-US" b="0" dirty="0"/>
              </a:p>
              <a:p>
                <a:pPr marL="139700" indent="0">
                  <a:buNone/>
                </a:pPr>
                <a:endParaRPr lang="en-US" b="0" dirty="0"/>
              </a:p>
            </p:txBody>
          </p:sp>
        </mc:Choice>
        <mc:Fallback xmlns="">
          <p:sp>
            <p:nvSpPr>
              <p:cNvPr id="3" name="Text Placeholder 2">
                <a:extLst>
                  <a:ext uri="{FF2B5EF4-FFF2-40B4-BE49-F238E27FC236}">
                    <a16:creationId xmlns:a16="http://schemas.microsoft.com/office/drawing/2014/main" id="{4318C142-3ABA-F449-A5D7-1D37086C86D9}"/>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EA72B61-CD1D-B94E-B24E-80083D7985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a:extLst>
              <a:ext uri="{FF2B5EF4-FFF2-40B4-BE49-F238E27FC236}">
                <a16:creationId xmlns:a16="http://schemas.microsoft.com/office/drawing/2014/main" id="{CB4CF4E1-E5EE-B845-83BA-E537100439B2}"/>
              </a:ext>
            </a:extLst>
          </p:cNvPr>
          <p:cNvPicPr>
            <a:picLocks noChangeAspect="1"/>
          </p:cNvPicPr>
          <p:nvPr/>
        </p:nvPicPr>
        <p:blipFill>
          <a:blip r:embed="rId3"/>
          <a:stretch>
            <a:fillRect/>
          </a:stretch>
        </p:blipFill>
        <p:spPr>
          <a:xfrm>
            <a:off x="5966233" y="1546813"/>
            <a:ext cx="3139251" cy="1453241"/>
          </a:xfrm>
          <a:prstGeom prst="rect">
            <a:avLst/>
          </a:prstGeom>
        </p:spPr>
      </p:pic>
    </p:spTree>
    <p:extLst>
      <p:ext uri="{BB962C8B-B14F-4D97-AF65-F5344CB8AC3E}">
        <p14:creationId xmlns:p14="http://schemas.microsoft.com/office/powerpoint/2010/main" val="2990829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B008-CD29-D349-AD4B-B8159ECEBC85}"/>
              </a:ext>
            </a:extLst>
          </p:cNvPr>
          <p:cNvSpPr>
            <a:spLocks noGrp="1"/>
          </p:cNvSpPr>
          <p:nvPr>
            <p:ph type="title"/>
          </p:nvPr>
        </p:nvSpPr>
        <p:spPr/>
        <p:txBody>
          <a:bodyPr/>
          <a:lstStyle/>
          <a:p>
            <a:r>
              <a:rPr lang="en-US" dirty="0"/>
              <a:t>Neural Network</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E257782-10E1-8D45-8556-3661D9DCAF58}"/>
                  </a:ext>
                </a:extLst>
              </p:cNvPr>
              <p:cNvSpPr>
                <a:spLocks noGrp="1"/>
              </p:cNvSpPr>
              <p:nvPr>
                <p:ph type="body" idx="1"/>
              </p:nvPr>
            </p:nvSpPr>
            <p:spPr/>
            <p:txBody>
              <a:bodyPr/>
              <a:lstStyle/>
              <a:p>
                <a:pPr marL="139700" indent="0">
                  <a:buNone/>
                </a:pPr>
                <a:r>
                  <a:rPr lang="en-US" dirty="0"/>
                  <a:t>Two layer neural network (alt. one hidden-layer neural network)</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Single</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𝑜𝑢𝑡</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0 </m:t>
                              </m:r>
                            </m:sub>
                          </m:sSub>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𝑗</m:t>
                              </m:r>
                            </m:sub>
                            <m:sup/>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nary>
                        </m:e>
                      </m:d>
                    </m:oMath>
                  </m:oMathPara>
                </a14:m>
                <a:endParaRPr lang="en-US" dirty="0"/>
              </a:p>
              <a:p>
                <a:pPr marL="139700" indent="0">
                  <a:buNone/>
                </a:pPr>
                <a:r>
                  <a:rPr lang="en-US" dirty="0"/>
                  <a:t>1-hidden layer</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𝑜𝑢𝑡</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𝑘</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𝑘</m:t>
                                  </m:r>
                                </m:sub>
                              </m:sSub>
                              <m:r>
                                <a:rPr lang="en-US" b="0" i="1" smtClean="0">
                                  <a:latin typeface="Cambria Math" panose="02040503050406030204" pitchFamily="18" charset="0"/>
                                </a:rPr>
                                <m:t>𝑔</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a:latin typeface="Cambria Math" panose="02040503050406030204" pitchFamily="18" charset="0"/>
                                        </a:rPr>
                                        <m:t>𝑤</m:t>
                                      </m:r>
                                    </m:e>
                                    <m:sub>
                                      <m:r>
                                        <a:rPr lang="en-US" i="1">
                                          <a:latin typeface="Cambria Math" panose="02040503050406030204" pitchFamily="18" charset="0"/>
                                        </a:rPr>
                                        <m:t>0 </m:t>
                                      </m:r>
                                    </m:sub>
                                    <m:sup>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sup>
                                  </m:sSubSup>
                                  <m:r>
                                    <a:rPr lang="en-US" i="1">
                                      <a:latin typeface="Cambria Math" panose="02040503050406030204" pitchFamily="18" charset="0"/>
                                    </a:rPr>
                                    <m:t>+</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𝑗</m:t>
                                      </m:r>
                                    </m:sub>
                                    <m:sup/>
                                    <m:e>
                                      <m:sSubSup>
                                        <m:sSubSupPr>
                                          <m:ctrlPr>
                                            <a:rPr lang="en-US" b="0" i="1" smtClean="0">
                                              <a:latin typeface="Cambria Math" panose="02040503050406030204" pitchFamily="18" charset="0"/>
                                            </a:rPr>
                                          </m:ctrlPr>
                                        </m:sSubSupPr>
                                        <m:e>
                                          <m:r>
                                            <a:rPr lang="en-US" i="1">
                                              <a:latin typeface="Cambria Math" panose="02040503050406030204" pitchFamily="18" charset="0"/>
                                            </a:rPr>
                                            <m:t>𝑤</m:t>
                                          </m:r>
                                        </m:e>
                                        <m:sub>
                                          <m:r>
                                            <a:rPr lang="en-US" i="1">
                                              <a:latin typeface="Cambria Math" panose="02040503050406030204" pitchFamily="18" charset="0"/>
                                            </a:rPr>
                                            <m:t>𝑗</m:t>
                                          </m:r>
                                        </m:sub>
                                        <m:sup>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sup>
                                      </m:sSubSup>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𝑗</m:t>
                                          </m:r>
                                        </m:e>
                                      </m:d>
                                    </m:e>
                                  </m:nary>
                                </m:e>
                              </m:d>
                            </m:e>
                          </m:nary>
                        </m:e>
                      </m:d>
                    </m:oMath>
                  </m:oMathPara>
                </a14:m>
                <a:endParaRPr lang="en-US" dirty="0"/>
              </a:p>
            </p:txBody>
          </p:sp>
        </mc:Choice>
        <mc:Fallback xmlns="">
          <p:sp>
            <p:nvSpPr>
              <p:cNvPr id="3" name="Text Placeholder 2">
                <a:extLst>
                  <a:ext uri="{FF2B5EF4-FFF2-40B4-BE49-F238E27FC236}">
                    <a16:creationId xmlns:a16="http://schemas.microsoft.com/office/drawing/2014/main" id="{EE257782-10E1-8D45-8556-3661D9DCAF58}"/>
                  </a:ext>
                </a:extLst>
              </p:cNvPr>
              <p:cNvSpPr>
                <a:spLocks noGrp="1" noRot="1" noChangeAspect="1" noMove="1" noResize="1" noEditPoints="1" noAdjustHandles="1" noChangeArrowheads="1" noChangeShapeType="1" noTextEdit="1"/>
              </p:cNvSpPr>
              <p:nvPr>
                <p:ph type="body" idx="1"/>
              </p:nvPr>
            </p:nvSpPr>
            <p:spPr>
              <a:blipFill>
                <a:blip r:embed="rId3"/>
                <a:stretch>
                  <a:fillRect b="-330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7E09909-E7AB-A842-A883-B72522921D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 name="Picture 4">
            <a:extLst>
              <a:ext uri="{FF2B5EF4-FFF2-40B4-BE49-F238E27FC236}">
                <a16:creationId xmlns:a16="http://schemas.microsoft.com/office/drawing/2014/main" id="{58CEFE04-D26F-8C42-8F51-42F178BE2AA6}"/>
              </a:ext>
            </a:extLst>
          </p:cNvPr>
          <p:cNvPicPr>
            <a:picLocks noChangeAspect="1"/>
          </p:cNvPicPr>
          <p:nvPr/>
        </p:nvPicPr>
        <p:blipFill>
          <a:blip r:embed="rId4"/>
          <a:stretch>
            <a:fillRect/>
          </a:stretch>
        </p:blipFill>
        <p:spPr>
          <a:xfrm>
            <a:off x="3883899" y="1202077"/>
            <a:ext cx="1673962" cy="1526426"/>
          </a:xfrm>
          <a:prstGeom prst="rect">
            <a:avLst/>
          </a:prstGeom>
        </p:spPr>
      </p:pic>
    </p:spTree>
    <p:extLst>
      <p:ext uri="{BB962C8B-B14F-4D97-AF65-F5344CB8AC3E}">
        <p14:creationId xmlns:p14="http://schemas.microsoft.com/office/powerpoint/2010/main" val="661433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DC69-83F9-5D46-B870-E1A490D9BC16}"/>
              </a:ext>
            </a:extLst>
          </p:cNvPr>
          <p:cNvSpPr>
            <a:spLocks noGrp="1"/>
          </p:cNvSpPr>
          <p:nvPr>
            <p:ph type="title"/>
          </p:nvPr>
        </p:nvSpPr>
        <p:spPr/>
        <p:txBody>
          <a:bodyPr/>
          <a:lstStyle/>
          <a:p>
            <a:r>
              <a:rPr lang="en-US" dirty="0"/>
              <a:t>Power of 2-layer NN</a:t>
            </a:r>
          </a:p>
        </p:txBody>
      </p:sp>
      <p:sp>
        <p:nvSpPr>
          <p:cNvPr id="3" name="Text Placeholder 2">
            <a:extLst>
              <a:ext uri="{FF2B5EF4-FFF2-40B4-BE49-F238E27FC236}">
                <a16:creationId xmlns:a16="http://schemas.microsoft.com/office/drawing/2014/main" id="{09E752BA-11B5-544C-AC4E-8DE1EC7730B2}"/>
              </a:ext>
            </a:extLst>
          </p:cNvPr>
          <p:cNvSpPr>
            <a:spLocks noGrp="1"/>
          </p:cNvSpPr>
          <p:nvPr>
            <p:ph type="body" idx="1"/>
          </p:nvPr>
        </p:nvSpPr>
        <p:spPr/>
        <p:txBody>
          <a:bodyPr/>
          <a:lstStyle/>
          <a:p>
            <a:pPr marL="139700" indent="0">
              <a:buNone/>
            </a:pPr>
            <a:r>
              <a:rPr lang="en-US" dirty="0"/>
              <a:t>A surprising fact is that a 2-layer network can represent any function, if we allow enough nodes in hidden layer.</a:t>
            </a:r>
          </a:p>
          <a:p>
            <a:pPr marL="139700" indent="0">
              <a:buNone/>
            </a:pPr>
            <a:r>
              <a:rPr lang="en-US" dirty="0"/>
              <a:t>For this example, consider regression function with one input.</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See more here: </a:t>
            </a:r>
            <a:r>
              <a:rPr lang="en-US" dirty="0">
                <a:hlinkClick r:id="rId3"/>
              </a:rPr>
              <a:t>http://neuralnetworksanddeeplearning.com/chap4.html</a:t>
            </a: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45D66910-3B0F-564C-B03F-DAB2C74C5F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grpSp>
        <p:nvGrpSpPr>
          <p:cNvPr id="10" name="Group 9">
            <a:extLst>
              <a:ext uri="{FF2B5EF4-FFF2-40B4-BE49-F238E27FC236}">
                <a16:creationId xmlns:a16="http://schemas.microsoft.com/office/drawing/2014/main" id="{2B67FA6C-D1B2-D140-B01D-1AD29D615357}"/>
              </a:ext>
            </a:extLst>
          </p:cNvPr>
          <p:cNvGrpSpPr/>
          <p:nvPr/>
        </p:nvGrpSpPr>
        <p:grpSpPr>
          <a:xfrm>
            <a:off x="3090625" y="1990404"/>
            <a:ext cx="3238256" cy="1996925"/>
            <a:chOff x="3090625" y="1990404"/>
            <a:chExt cx="3238256" cy="1996925"/>
          </a:xfrm>
        </p:grpSpPr>
        <p:pic>
          <p:nvPicPr>
            <p:cNvPr id="5" name="Picture 4">
              <a:extLst>
                <a:ext uri="{FF2B5EF4-FFF2-40B4-BE49-F238E27FC236}">
                  <a16:creationId xmlns:a16="http://schemas.microsoft.com/office/drawing/2014/main" id="{F6324214-D516-0249-8246-E85AEB848CEE}"/>
                </a:ext>
              </a:extLst>
            </p:cNvPr>
            <p:cNvPicPr>
              <a:picLocks noChangeAspect="1"/>
            </p:cNvPicPr>
            <p:nvPr/>
          </p:nvPicPr>
          <p:blipFill>
            <a:blip r:embed="rId4"/>
            <a:stretch>
              <a:fillRect/>
            </a:stretch>
          </p:blipFill>
          <p:spPr>
            <a:xfrm>
              <a:off x="3090625" y="1990404"/>
              <a:ext cx="3238256" cy="1996925"/>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3476B2AF-6D2A-D045-B88E-3E1DCB994746}"/>
                </a:ext>
              </a:extLst>
            </p:cNvPr>
            <p:cNvPicPr>
              <a:picLocks noChangeAspect="1"/>
            </p:cNvPicPr>
            <p:nvPr/>
          </p:nvPicPr>
          <p:blipFill rotWithShape="1">
            <a:blip r:embed="rId5"/>
            <a:srcRect l="67670" t="45159" r="20567" b="32581"/>
            <a:stretch/>
          </p:blipFill>
          <p:spPr>
            <a:xfrm>
              <a:off x="3589251" y="2341991"/>
              <a:ext cx="459519" cy="459518"/>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06497FD8-D949-084A-A7CF-CD81CDE60759}"/>
                </a:ext>
              </a:extLst>
            </p:cNvPr>
            <p:cNvPicPr>
              <a:picLocks noChangeAspect="1"/>
            </p:cNvPicPr>
            <p:nvPr/>
          </p:nvPicPr>
          <p:blipFill rotWithShape="1">
            <a:blip r:embed="rId5"/>
            <a:srcRect l="67670" t="45159" r="20567" b="32581"/>
            <a:stretch/>
          </p:blipFill>
          <p:spPr>
            <a:xfrm>
              <a:off x="3589251" y="3164660"/>
              <a:ext cx="459519" cy="459518"/>
            </a:xfrm>
            <a:prstGeom prst="rect">
              <a:avLst/>
            </a:prstGeom>
          </p:spPr>
        </p:pic>
      </p:grpSp>
    </p:spTree>
    <p:extLst>
      <p:ext uri="{BB962C8B-B14F-4D97-AF65-F5344CB8AC3E}">
        <p14:creationId xmlns:p14="http://schemas.microsoft.com/office/powerpoint/2010/main" val="170245194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6" name="Google Shape;91;p15">
            <a:extLst>
              <a:ext uri="{FF2B5EF4-FFF2-40B4-BE49-F238E27FC236}">
                <a16:creationId xmlns:a16="http://schemas.microsoft.com/office/drawing/2014/main" id="{BA5AD35C-45EE-4505-8CA7-4A2D9C5484ED}"/>
              </a:ext>
            </a:extLst>
          </p:cNvPr>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noAutofit/>
          </a:bodyPr>
          <a:lstStyle/>
          <a:p>
            <a:pPr lvl="0"/>
            <a:r>
              <a:rPr lang="en" dirty="0"/>
              <a:t>CSE/STAT 416</a:t>
            </a:r>
            <a:br>
              <a:rPr lang="en" sz="1000" dirty="0"/>
            </a:br>
            <a:r>
              <a:rPr lang="en-US" sz="1600" dirty="0"/>
              <a:t>Neural Networks</a:t>
            </a:r>
            <a:br>
              <a:rPr lang="en" sz="1800" dirty="0"/>
            </a:br>
            <a:br>
              <a:rPr lang="en" sz="1800" dirty="0"/>
            </a:br>
            <a:r>
              <a:rPr lang="en" sz="1100" dirty="0"/>
              <a:t>Tanmay Shah</a:t>
            </a:r>
            <a:br>
              <a:rPr lang="en" sz="1000" dirty="0"/>
            </a:br>
            <a:r>
              <a:rPr lang="en-US" sz="1000" dirty="0"/>
              <a:t>Paul G. Allen School of Computer Science &amp; Engineering</a:t>
            </a:r>
            <a:br>
              <a:rPr lang="en-US" sz="1000" dirty="0"/>
            </a:br>
            <a:r>
              <a:rPr lang="en" sz="1000" dirty="0"/>
              <a:t>University of Washington</a:t>
            </a:r>
            <a:br>
              <a:rPr lang="en" sz="1000" dirty="0"/>
            </a:br>
            <a:br>
              <a:rPr lang="en" sz="1000" dirty="0"/>
            </a:br>
            <a:r>
              <a:rPr lang="en-US" sz="1000" dirty="0"/>
              <a:t>July 17 , 2024</a:t>
            </a:r>
            <a:br>
              <a:rPr lang="en-US" sz="1000" dirty="0"/>
            </a:br>
            <a:br>
              <a:rPr lang="en-US" sz="1000" dirty="0"/>
            </a:br>
            <a:r>
              <a:rPr lang="en-US" sz="1000" dirty="0"/>
              <a:t>❓ Questions? </a:t>
            </a:r>
            <a:r>
              <a:rPr lang="en-US" sz="1000" b="0" dirty="0"/>
              <a:t>Raise hand or </a:t>
            </a:r>
            <a:r>
              <a:rPr lang="en-US" sz="1000" dirty="0" err="1"/>
              <a:t>sli.do</a:t>
            </a:r>
            <a:r>
              <a:rPr lang="en-US" sz="1000" dirty="0"/>
              <a:t> #cs416</a:t>
            </a:r>
            <a:br>
              <a:rPr lang="en-US" sz="1000" dirty="0"/>
            </a:br>
            <a:r>
              <a:rPr lang="en-US" sz="1000" dirty="0"/>
              <a:t>🎵 Listening to: </a:t>
            </a:r>
            <a:r>
              <a:rPr lang="en-US" sz="1000" b="0" dirty="0"/>
              <a:t>Lady Lamb</a:t>
            </a:r>
            <a:endParaRPr sz="1000" dirty="0"/>
          </a:p>
        </p:txBody>
      </p:sp>
    </p:spTree>
    <p:extLst>
      <p:ext uri="{BB962C8B-B14F-4D97-AF65-F5344CB8AC3E}">
        <p14:creationId xmlns:p14="http://schemas.microsoft.com/office/powerpoint/2010/main" val="20690540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5E8C-4435-3D35-DFF3-C2BF68BD7AF4}"/>
              </a:ext>
            </a:extLst>
          </p:cNvPr>
          <p:cNvSpPr>
            <a:spLocks noGrp="1"/>
          </p:cNvSpPr>
          <p:nvPr>
            <p:ph type="ctrTitle"/>
          </p:nvPr>
        </p:nvSpPr>
        <p:spPr/>
        <p:txBody>
          <a:bodyPr/>
          <a:lstStyle/>
          <a:p>
            <a:r>
              <a:rPr lang="en-US" dirty="0"/>
              <a:t>Aside: Missing Data</a:t>
            </a:r>
          </a:p>
        </p:txBody>
      </p:sp>
      <p:sp>
        <p:nvSpPr>
          <p:cNvPr id="3" name="Subtitle 2">
            <a:extLst>
              <a:ext uri="{FF2B5EF4-FFF2-40B4-BE49-F238E27FC236}">
                <a16:creationId xmlns:a16="http://schemas.microsoft.com/office/drawing/2014/main" id="{4A9B8372-5EA2-1C96-7512-A0D725D5B10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AC3761E7-E551-04DC-AA13-8BDA4C189D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3154429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D7FA9-45E3-0E41-9413-6213BC3B1617}"/>
              </a:ext>
            </a:extLst>
          </p:cNvPr>
          <p:cNvSpPr>
            <a:spLocks noGrp="1"/>
          </p:cNvSpPr>
          <p:nvPr>
            <p:ph type="title"/>
          </p:nvPr>
        </p:nvSpPr>
        <p:spPr/>
        <p:txBody>
          <a:bodyPr/>
          <a:lstStyle/>
          <a:p>
            <a:r>
              <a:rPr lang="en-US" dirty="0"/>
              <a:t>Missing Data: Idea 1</a:t>
            </a:r>
          </a:p>
        </p:txBody>
      </p:sp>
      <p:sp>
        <p:nvSpPr>
          <p:cNvPr id="4" name="Slide Number Placeholder 3">
            <a:extLst>
              <a:ext uri="{FF2B5EF4-FFF2-40B4-BE49-F238E27FC236}">
                <a16:creationId xmlns:a16="http://schemas.microsoft.com/office/drawing/2014/main" id="{8EC8D580-F44F-A649-BE08-414D33EF57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graphicFrame>
        <p:nvGraphicFramePr>
          <p:cNvPr id="7" name="Table 43">
            <a:extLst>
              <a:ext uri="{FF2B5EF4-FFF2-40B4-BE49-F238E27FC236}">
                <a16:creationId xmlns:a16="http://schemas.microsoft.com/office/drawing/2014/main" id="{52D00D4D-7153-904E-8B91-9AE43E5F1B3B}"/>
              </a:ext>
            </a:extLst>
          </p:cNvPr>
          <p:cNvGraphicFramePr>
            <a:graphicFrameLocks noGrp="1"/>
          </p:cNvGraphicFramePr>
          <p:nvPr>
            <p:extLst>
              <p:ext uri="{D42A27DB-BD31-4B8C-83A1-F6EECF244321}">
                <p14:modId xmlns:p14="http://schemas.microsoft.com/office/powerpoint/2010/main" val="1368853931"/>
              </p:ext>
            </p:extLst>
          </p:nvPr>
        </p:nvGraphicFramePr>
        <p:xfrm>
          <a:off x="5503858" y="1022859"/>
          <a:ext cx="3405692" cy="1630680"/>
        </p:xfrm>
        <a:graphic>
          <a:graphicData uri="http://schemas.openxmlformats.org/drawingml/2006/table">
            <a:tbl>
              <a:tblPr firstRow="1" bandRow="1">
                <a:tableStyleId>{CB23F696-D533-4BE0-B1DA-8B15BD142E95}</a:tableStyleId>
              </a:tblPr>
              <a:tblGrid>
                <a:gridCol w="900561">
                  <a:extLst>
                    <a:ext uri="{9D8B030D-6E8A-4147-A177-3AD203B41FA5}">
                      <a16:colId xmlns:a16="http://schemas.microsoft.com/office/drawing/2014/main" val="169448575"/>
                    </a:ext>
                  </a:extLst>
                </a:gridCol>
                <a:gridCol w="638457">
                  <a:extLst>
                    <a:ext uri="{9D8B030D-6E8A-4147-A177-3AD203B41FA5}">
                      <a16:colId xmlns:a16="http://schemas.microsoft.com/office/drawing/2014/main" val="4262510974"/>
                    </a:ext>
                  </a:extLst>
                </a:gridCol>
                <a:gridCol w="806187">
                  <a:extLst>
                    <a:ext uri="{9D8B030D-6E8A-4147-A177-3AD203B41FA5}">
                      <a16:colId xmlns:a16="http://schemas.microsoft.com/office/drawing/2014/main" val="1796828359"/>
                    </a:ext>
                  </a:extLst>
                </a:gridCol>
                <a:gridCol w="1060487">
                  <a:extLst>
                    <a:ext uri="{9D8B030D-6E8A-4147-A177-3AD203B41FA5}">
                      <a16:colId xmlns:a16="http://schemas.microsoft.com/office/drawing/2014/main" val="3579408328"/>
                    </a:ext>
                  </a:extLst>
                </a:gridCol>
              </a:tblGrid>
              <a:tr h="370840">
                <a:tc>
                  <a:txBody>
                    <a:bodyPr/>
                    <a:lstStyle/>
                    <a:p>
                      <a:pPr algn="ctr"/>
                      <a:r>
                        <a:rPr lang="en-US" b="1" dirty="0"/>
                        <a:t>Credit</a:t>
                      </a:r>
                    </a:p>
                    <a:p>
                      <a:pPr algn="ctr"/>
                      <a:endParaRPr lang="en-US" b="1" dirty="0"/>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Prediction</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$20K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657541022"/>
                  </a:ext>
                </a:extLst>
              </a:tr>
            </a:tbl>
          </a:graphicData>
        </a:graphic>
      </p:graphicFrame>
      <p:sp>
        <p:nvSpPr>
          <p:cNvPr id="8" name="TextBox 7">
            <a:extLst>
              <a:ext uri="{FF2B5EF4-FFF2-40B4-BE49-F238E27FC236}">
                <a16:creationId xmlns:a16="http://schemas.microsoft.com/office/drawing/2014/main" id="{CE317CF5-87DC-0848-948A-4B8BAB6080E4}"/>
              </a:ext>
            </a:extLst>
          </p:cNvPr>
          <p:cNvSpPr txBox="1"/>
          <p:nvPr/>
        </p:nvSpPr>
        <p:spPr>
          <a:xfrm>
            <a:off x="5503859" y="643868"/>
            <a:ext cx="3008922" cy="307777"/>
          </a:xfrm>
          <a:prstGeom prst="rect">
            <a:avLst/>
          </a:prstGeom>
          <a:noFill/>
        </p:spPr>
        <p:txBody>
          <a:bodyPr wrap="square" rtlCol="0">
            <a:spAutoFit/>
          </a:bodyPr>
          <a:lstStyle/>
          <a:p>
            <a:pPr algn="ctr"/>
            <a:r>
              <a:rPr lang="en-US" b="1" dirty="0"/>
              <a:t>Test Set</a:t>
            </a:r>
          </a:p>
        </p:txBody>
      </p:sp>
      <p:graphicFrame>
        <p:nvGraphicFramePr>
          <p:cNvPr id="9" name="Table 43">
            <a:extLst>
              <a:ext uri="{FF2B5EF4-FFF2-40B4-BE49-F238E27FC236}">
                <a16:creationId xmlns:a16="http://schemas.microsoft.com/office/drawing/2014/main" id="{4AC6731A-7A98-7F41-9164-591BBF7D35C9}"/>
              </a:ext>
            </a:extLst>
          </p:cNvPr>
          <p:cNvGraphicFramePr>
            <a:graphicFrameLocks noGrp="1"/>
          </p:cNvGraphicFramePr>
          <p:nvPr>
            <p:extLst>
              <p:ext uri="{D42A27DB-BD31-4B8C-83A1-F6EECF244321}">
                <p14:modId xmlns:p14="http://schemas.microsoft.com/office/powerpoint/2010/main" val="2827935825"/>
              </p:ext>
            </p:extLst>
          </p:nvPr>
        </p:nvGraphicFramePr>
        <p:xfrm>
          <a:off x="2188775" y="1022859"/>
          <a:ext cx="3202218" cy="1630680"/>
        </p:xfrm>
        <a:graphic>
          <a:graphicData uri="http://schemas.openxmlformats.org/drawingml/2006/table">
            <a:tbl>
              <a:tblPr firstRow="1" bandRow="1">
                <a:tableStyleId>{CB23F696-D533-4BE0-B1DA-8B15BD142E95}</a:tableStyleId>
              </a:tblPr>
              <a:tblGrid>
                <a:gridCol w="898168">
                  <a:extLst>
                    <a:ext uri="{9D8B030D-6E8A-4147-A177-3AD203B41FA5}">
                      <a16:colId xmlns:a16="http://schemas.microsoft.com/office/drawing/2014/main" val="169448575"/>
                    </a:ext>
                  </a:extLst>
                </a:gridCol>
                <a:gridCol w="627636">
                  <a:extLst>
                    <a:ext uri="{9D8B030D-6E8A-4147-A177-3AD203B41FA5}">
                      <a16:colId xmlns:a16="http://schemas.microsoft.com/office/drawing/2014/main" val="4262510974"/>
                    </a:ext>
                  </a:extLst>
                </a:gridCol>
                <a:gridCol w="875859">
                  <a:extLst>
                    <a:ext uri="{9D8B030D-6E8A-4147-A177-3AD203B41FA5}">
                      <a16:colId xmlns:a16="http://schemas.microsoft.com/office/drawing/2014/main" val="1796828359"/>
                    </a:ext>
                  </a:extLst>
                </a:gridCol>
                <a:gridCol w="800555">
                  <a:extLst>
                    <a:ext uri="{9D8B030D-6E8A-4147-A177-3AD203B41FA5}">
                      <a16:colId xmlns:a16="http://schemas.microsoft.com/office/drawing/2014/main" val="1720873671"/>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Loan Safety</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r>
                        <a:rPr lang="en-US" dirty="0"/>
                        <a:t>Safe</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$75K</a:t>
                      </a:r>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1657541022"/>
                  </a:ext>
                </a:extLst>
              </a:tr>
            </a:tbl>
          </a:graphicData>
        </a:graphic>
      </p:graphicFrame>
      <p:sp>
        <p:nvSpPr>
          <p:cNvPr id="10" name="TextBox 9">
            <a:extLst>
              <a:ext uri="{FF2B5EF4-FFF2-40B4-BE49-F238E27FC236}">
                <a16:creationId xmlns:a16="http://schemas.microsoft.com/office/drawing/2014/main" id="{C7DD2352-4EE3-044E-A81A-C2F4B597ABDC}"/>
              </a:ext>
            </a:extLst>
          </p:cNvPr>
          <p:cNvSpPr txBox="1"/>
          <p:nvPr/>
        </p:nvSpPr>
        <p:spPr>
          <a:xfrm>
            <a:off x="2188775" y="643868"/>
            <a:ext cx="3202218" cy="307777"/>
          </a:xfrm>
          <a:prstGeom prst="rect">
            <a:avLst/>
          </a:prstGeom>
          <a:noFill/>
        </p:spPr>
        <p:txBody>
          <a:bodyPr wrap="square" rtlCol="0">
            <a:spAutoFit/>
          </a:bodyPr>
          <a:lstStyle/>
          <a:p>
            <a:pPr algn="ctr"/>
            <a:r>
              <a:rPr lang="en-US" b="1" dirty="0"/>
              <a:t>Train Set</a:t>
            </a:r>
          </a:p>
        </p:txBody>
      </p:sp>
      <p:sp>
        <p:nvSpPr>
          <p:cNvPr id="11" name="TextBox 10">
            <a:extLst>
              <a:ext uri="{FF2B5EF4-FFF2-40B4-BE49-F238E27FC236}">
                <a16:creationId xmlns:a16="http://schemas.microsoft.com/office/drawing/2014/main" id="{43C14574-801B-A241-9653-7B60D75ABFD4}"/>
              </a:ext>
            </a:extLst>
          </p:cNvPr>
          <p:cNvSpPr txBox="1"/>
          <p:nvPr/>
        </p:nvSpPr>
        <p:spPr>
          <a:xfrm>
            <a:off x="2682936" y="110800"/>
            <a:ext cx="6324006" cy="388568"/>
          </a:xfrm>
          <a:prstGeom prst="rect">
            <a:avLst/>
          </a:prstGeom>
          <a:noFill/>
        </p:spPr>
        <p:txBody>
          <a:bodyPr wrap="square" rtlCol="0">
            <a:spAutoFit/>
          </a:bodyPr>
          <a:lstStyle/>
          <a:p>
            <a:pPr marL="285750" indent="-285750">
              <a:lnSpc>
                <a:spcPct val="150000"/>
              </a:lnSpc>
              <a:buFont typeface="Wingdings" pitchFamily="2" charset="2"/>
              <a:buChar char="§"/>
            </a:pPr>
            <a:r>
              <a:rPr lang="en-US" b="1" dirty="0">
                <a:latin typeface="Nunito Sans" pitchFamily="2" charset="77"/>
              </a:rPr>
              <a:t>Idea 1</a:t>
            </a:r>
            <a:r>
              <a:rPr lang="en-US" dirty="0">
                <a:latin typeface="Nunito Sans" pitchFamily="2" charset="77"/>
              </a:rPr>
              <a:t>: Remove rows (datapoints) with missing values.</a:t>
            </a:r>
          </a:p>
        </p:txBody>
      </p:sp>
    </p:spTree>
    <p:extLst>
      <p:ext uri="{BB962C8B-B14F-4D97-AF65-F5344CB8AC3E}">
        <p14:creationId xmlns:p14="http://schemas.microsoft.com/office/powerpoint/2010/main" val="108286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D7FA9-45E3-0E41-9413-6213BC3B1617}"/>
              </a:ext>
            </a:extLst>
          </p:cNvPr>
          <p:cNvSpPr>
            <a:spLocks noGrp="1"/>
          </p:cNvSpPr>
          <p:nvPr>
            <p:ph type="title"/>
          </p:nvPr>
        </p:nvSpPr>
        <p:spPr/>
        <p:txBody>
          <a:bodyPr/>
          <a:lstStyle/>
          <a:p>
            <a:r>
              <a:rPr lang="en-US" dirty="0"/>
              <a:t>Missing Data: Idea 2</a:t>
            </a:r>
          </a:p>
        </p:txBody>
      </p:sp>
      <p:sp>
        <p:nvSpPr>
          <p:cNvPr id="4" name="Slide Number Placeholder 3">
            <a:extLst>
              <a:ext uri="{FF2B5EF4-FFF2-40B4-BE49-F238E27FC236}">
                <a16:creationId xmlns:a16="http://schemas.microsoft.com/office/drawing/2014/main" id="{8EC8D580-F44F-A649-BE08-414D33EF57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graphicFrame>
        <p:nvGraphicFramePr>
          <p:cNvPr id="7" name="Table 43">
            <a:extLst>
              <a:ext uri="{FF2B5EF4-FFF2-40B4-BE49-F238E27FC236}">
                <a16:creationId xmlns:a16="http://schemas.microsoft.com/office/drawing/2014/main" id="{52D00D4D-7153-904E-8B91-9AE43E5F1B3B}"/>
              </a:ext>
            </a:extLst>
          </p:cNvPr>
          <p:cNvGraphicFramePr>
            <a:graphicFrameLocks noGrp="1"/>
          </p:cNvGraphicFramePr>
          <p:nvPr/>
        </p:nvGraphicFramePr>
        <p:xfrm>
          <a:off x="5503858" y="1022859"/>
          <a:ext cx="3405692" cy="1630680"/>
        </p:xfrm>
        <a:graphic>
          <a:graphicData uri="http://schemas.openxmlformats.org/drawingml/2006/table">
            <a:tbl>
              <a:tblPr firstRow="1" bandRow="1">
                <a:tableStyleId>{CB23F696-D533-4BE0-B1DA-8B15BD142E95}</a:tableStyleId>
              </a:tblPr>
              <a:tblGrid>
                <a:gridCol w="900561">
                  <a:extLst>
                    <a:ext uri="{9D8B030D-6E8A-4147-A177-3AD203B41FA5}">
                      <a16:colId xmlns:a16="http://schemas.microsoft.com/office/drawing/2014/main" val="169448575"/>
                    </a:ext>
                  </a:extLst>
                </a:gridCol>
                <a:gridCol w="638457">
                  <a:extLst>
                    <a:ext uri="{9D8B030D-6E8A-4147-A177-3AD203B41FA5}">
                      <a16:colId xmlns:a16="http://schemas.microsoft.com/office/drawing/2014/main" val="4262510974"/>
                    </a:ext>
                  </a:extLst>
                </a:gridCol>
                <a:gridCol w="806187">
                  <a:extLst>
                    <a:ext uri="{9D8B030D-6E8A-4147-A177-3AD203B41FA5}">
                      <a16:colId xmlns:a16="http://schemas.microsoft.com/office/drawing/2014/main" val="1796828359"/>
                    </a:ext>
                  </a:extLst>
                </a:gridCol>
                <a:gridCol w="1060487">
                  <a:extLst>
                    <a:ext uri="{9D8B030D-6E8A-4147-A177-3AD203B41FA5}">
                      <a16:colId xmlns:a16="http://schemas.microsoft.com/office/drawing/2014/main" val="3579408328"/>
                    </a:ext>
                  </a:extLst>
                </a:gridCol>
              </a:tblGrid>
              <a:tr h="370840">
                <a:tc>
                  <a:txBody>
                    <a:bodyPr/>
                    <a:lstStyle/>
                    <a:p>
                      <a:pPr algn="ctr"/>
                      <a:r>
                        <a:rPr lang="en-US" b="1" dirty="0"/>
                        <a:t>Credit</a:t>
                      </a:r>
                    </a:p>
                    <a:p>
                      <a:pPr algn="ctr"/>
                      <a:endParaRPr lang="en-US" b="1" dirty="0"/>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Prediction</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$20K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657541022"/>
                  </a:ext>
                </a:extLst>
              </a:tr>
            </a:tbl>
          </a:graphicData>
        </a:graphic>
      </p:graphicFrame>
      <p:sp>
        <p:nvSpPr>
          <p:cNvPr id="8" name="TextBox 7">
            <a:extLst>
              <a:ext uri="{FF2B5EF4-FFF2-40B4-BE49-F238E27FC236}">
                <a16:creationId xmlns:a16="http://schemas.microsoft.com/office/drawing/2014/main" id="{CE317CF5-87DC-0848-948A-4B8BAB6080E4}"/>
              </a:ext>
            </a:extLst>
          </p:cNvPr>
          <p:cNvSpPr txBox="1"/>
          <p:nvPr/>
        </p:nvSpPr>
        <p:spPr>
          <a:xfrm>
            <a:off x="5503859" y="643868"/>
            <a:ext cx="3008922" cy="307777"/>
          </a:xfrm>
          <a:prstGeom prst="rect">
            <a:avLst/>
          </a:prstGeom>
          <a:noFill/>
        </p:spPr>
        <p:txBody>
          <a:bodyPr wrap="square" rtlCol="0">
            <a:spAutoFit/>
          </a:bodyPr>
          <a:lstStyle/>
          <a:p>
            <a:pPr algn="ctr"/>
            <a:r>
              <a:rPr lang="en-US" b="1" dirty="0"/>
              <a:t>Test Set</a:t>
            </a:r>
          </a:p>
        </p:txBody>
      </p:sp>
      <p:graphicFrame>
        <p:nvGraphicFramePr>
          <p:cNvPr id="9" name="Table 43">
            <a:extLst>
              <a:ext uri="{FF2B5EF4-FFF2-40B4-BE49-F238E27FC236}">
                <a16:creationId xmlns:a16="http://schemas.microsoft.com/office/drawing/2014/main" id="{4AC6731A-7A98-7F41-9164-591BBF7D35C9}"/>
              </a:ext>
            </a:extLst>
          </p:cNvPr>
          <p:cNvGraphicFramePr>
            <a:graphicFrameLocks noGrp="1"/>
          </p:cNvGraphicFramePr>
          <p:nvPr/>
        </p:nvGraphicFramePr>
        <p:xfrm>
          <a:off x="2188775" y="1022859"/>
          <a:ext cx="3202218" cy="1630680"/>
        </p:xfrm>
        <a:graphic>
          <a:graphicData uri="http://schemas.openxmlformats.org/drawingml/2006/table">
            <a:tbl>
              <a:tblPr firstRow="1" bandRow="1">
                <a:tableStyleId>{CB23F696-D533-4BE0-B1DA-8B15BD142E95}</a:tableStyleId>
              </a:tblPr>
              <a:tblGrid>
                <a:gridCol w="898168">
                  <a:extLst>
                    <a:ext uri="{9D8B030D-6E8A-4147-A177-3AD203B41FA5}">
                      <a16:colId xmlns:a16="http://schemas.microsoft.com/office/drawing/2014/main" val="169448575"/>
                    </a:ext>
                  </a:extLst>
                </a:gridCol>
                <a:gridCol w="627636">
                  <a:extLst>
                    <a:ext uri="{9D8B030D-6E8A-4147-A177-3AD203B41FA5}">
                      <a16:colId xmlns:a16="http://schemas.microsoft.com/office/drawing/2014/main" val="4262510974"/>
                    </a:ext>
                  </a:extLst>
                </a:gridCol>
                <a:gridCol w="875859">
                  <a:extLst>
                    <a:ext uri="{9D8B030D-6E8A-4147-A177-3AD203B41FA5}">
                      <a16:colId xmlns:a16="http://schemas.microsoft.com/office/drawing/2014/main" val="1796828359"/>
                    </a:ext>
                  </a:extLst>
                </a:gridCol>
                <a:gridCol w="800555">
                  <a:extLst>
                    <a:ext uri="{9D8B030D-6E8A-4147-A177-3AD203B41FA5}">
                      <a16:colId xmlns:a16="http://schemas.microsoft.com/office/drawing/2014/main" val="1720873671"/>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Loan Safety</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r>
                        <a:rPr lang="en-US" dirty="0"/>
                        <a:t>Safe</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$75K</a:t>
                      </a:r>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1657541022"/>
                  </a:ext>
                </a:extLst>
              </a:tr>
            </a:tbl>
          </a:graphicData>
        </a:graphic>
      </p:graphicFrame>
      <p:sp>
        <p:nvSpPr>
          <p:cNvPr id="10" name="TextBox 9">
            <a:extLst>
              <a:ext uri="{FF2B5EF4-FFF2-40B4-BE49-F238E27FC236}">
                <a16:creationId xmlns:a16="http://schemas.microsoft.com/office/drawing/2014/main" id="{C7DD2352-4EE3-044E-A81A-C2F4B597ABDC}"/>
              </a:ext>
            </a:extLst>
          </p:cNvPr>
          <p:cNvSpPr txBox="1"/>
          <p:nvPr/>
        </p:nvSpPr>
        <p:spPr>
          <a:xfrm>
            <a:off x="2188775" y="643868"/>
            <a:ext cx="3202218" cy="307777"/>
          </a:xfrm>
          <a:prstGeom prst="rect">
            <a:avLst/>
          </a:prstGeom>
          <a:noFill/>
        </p:spPr>
        <p:txBody>
          <a:bodyPr wrap="square" rtlCol="0">
            <a:spAutoFit/>
          </a:bodyPr>
          <a:lstStyle/>
          <a:p>
            <a:pPr algn="ctr"/>
            <a:r>
              <a:rPr lang="en-US" b="1" dirty="0"/>
              <a:t>Train Set</a:t>
            </a:r>
          </a:p>
        </p:txBody>
      </p:sp>
      <p:sp>
        <p:nvSpPr>
          <p:cNvPr id="11" name="TextBox 10">
            <a:extLst>
              <a:ext uri="{FF2B5EF4-FFF2-40B4-BE49-F238E27FC236}">
                <a16:creationId xmlns:a16="http://schemas.microsoft.com/office/drawing/2014/main" id="{43C14574-801B-A241-9653-7B60D75ABFD4}"/>
              </a:ext>
            </a:extLst>
          </p:cNvPr>
          <p:cNvSpPr txBox="1"/>
          <p:nvPr/>
        </p:nvSpPr>
        <p:spPr>
          <a:xfrm>
            <a:off x="2682936" y="110800"/>
            <a:ext cx="6324006" cy="388568"/>
          </a:xfrm>
          <a:prstGeom prst="rect">
            <a:avLst/>
          </a:prstGeom>
          <a:noFill/>
        </p:spPr>
        <p:txBody>
          <a:bodyPr wrap="square" rtlCol="0">
            <a:spAutoFit/>
          </a:bodyPr>
          <a:lstStyle/>
          <a:p>
            <a:pPr marL="285750" indent="-285750">
              <a:lnSpc>
                <a:spcPct val="150000"/>
              </a:lnSpc>
              <a:buFont typeface="Wingdings" pitchFamily="2" charset="2"/>
              <a:buChar char="§"/>
            </a:pPr>
            <a:r>
              <a:rPr lang="en-US" b="1" dirty="0">
                <a:latin typeface="Nunito Sans" pitchFamily="2" charset="77"/>
              </a:rPr>
              <a:t>Idea 2</a:t>
            </a:r>
            <a:r>
              <a:rPr lang="en-US" dirty="0">
                <a:latin typeface="Nunito Sans" pitchFamily="2" charset="77"/>
              </a:rPr>
              <a:t>: Remove columns (features) with missing values.</a:t>
            </a:r>
          </a:p>
        </p:txBody>
      </p:sp>
    </p:spTree>
    <p:extLst>
      <p:ext uri="{BB962C8B-B14F-4D97-AF65-F5344CB8AC3E}">
        <p14:creationId xmlns:p14="http://schemas.microsoft.com/office/powerpoint/2010/main" val="15825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D7FA9-45E3-0E41-9413-6213BC3B1617}"/>
              </a:ext>
            </a:extLst>
          </p:cNvPr>
          <p:cNvSpPr>
            <a:spLocks noGrp="1"/>
          </p:cNvSpPr>
          <p:nvPr>
            <p:ph type="title"/>
          </p:nvPr>
        </p:nvSpPr>
        <p:spPr/>
        <p:txBody>
          <a:bodyPr/>
          <a:lstStyle/>
          <a:p>
            <a:r>
              <a:rPr lang="en-US" dirty="0"/>
              <a:t>Missing Data: Idea 3</a:t>
            </a:r>
          </a:p>
        </p:txBody>
      </p:sp>
      <p:sp>
        <p:nvSpPr>
          <p:cNvPr id="4" name="Slide Number Placeholder 3">
            <a:extLst>
              <a:ext uri="{FF2B5EF4-FFF2-40B4-BE49-F238E27FC236}">
                <a16:creationId xmlns:a16="http://schemas.microsoft.com/office/drawing/2014/main" id="{8EC8D580-F44F-A649-BE08-414D33EF57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graphicFrame>
        <p:nvGraphicFramePr>
          <p:cNvPr id="7" name="Table 43">
            <a:extLst>
              <a:ext uri="{FF2B5EF4-FFF2-40B4-BE49-F238E27FC236}">
                <a16:creationId xmlns:a16="http://schemas.microsoft.com/office/drawing/2014/main" id="{52D00D4D-7153-904E-8B91-9AE43E5F1B3B}"/>
              </a:ext>
            </a:extLst>
          </p:cNvPr>
          <p:cNvGraphicFramePr>
            <a:graphicFrameLocks noGrp="1"/>
          </p:cNvGraphicFramePr>
          <p:nvPr/>
        </p:nvGraphicFramePr>
        <p:xfrm>
          <a:off x="5503858" y="1022859"/>
          <a:ext cx="3405692" cy="1630680"/>
        </p:xfrm>
        <a:graphic>
          <a:graphicData uri="http://schemas.openxmlformats.org/drawingml/2006/table">
            <a:tbl>
              <a:tblPr firstRow="1" bandRow="1">
                <a:tableStyleId>{CB23F696-D533-4BE0-B1DA-8B15BD142E95}</a:tableStyleId>
              </a:tblPr>
              <a:tblGrid>
                <a:gridCol w="900561">
                  <a:extLst>
                    <a:ext uri="{9D8B030D-6E8A-4147-A177-3AD203B41FA5}">
                      <a16:colId xmlns:a16="http://schemas.microsoft.com/office/drawing/2014/main" val="169448575"/>
                    </a:ext>
                  </a:extLst>
                </a:gridCol>
                <a:gridCol w="638457">
                  <a:extLst>
                    <a:ext uri="{9D8B030D-6E8A-4147-A177-3AD203B41FA5}">
                      <a16:colId xmlns:a16="http://schemas.microsoft.com/office/drawing/2014/main" val="4262510974"/>
                    </a:ext>
                  </a:extLst>
                </a:gridCol>
                <a:gridCol w="806187">
                  <a:extLst>
                    <a:ext uri="{9D8B030D-6E8A-4147-A177-3AD203B41FA5}">
                      <a16:colId xmlns:a16="http://schemas.microsoft.com/office/drawing/2014/main" val="1796828359"/>
                    </a:ext>
                  </a:extLst>
                </a:gridCol>
                <a:gridCol w="1060487">
                  <a:extLst>
                    <a:ext uri="{9D8B030D-6E8A-4147-A177-3AD203B41FA5}">
                      <a16:colId xmlns:a16="http://schemas.microsoft.com/office/drawing/2014/main" val="3579408328"/>
                    </a:ext>
                  </a:extLst>
                </a:gridCol>
              </a:tblGrid>
              <a:tr h="370840">
                <a:tc>
                  <a:txBody>
                    <a:bodyPr/>
                    <a:lstStyle/>
                    <a:p>
                      <a:pPr algn="ctr"/>
                      <a:r>
                        <a:rPr lang="en-US" b="1" dirty="0"/>
                        <a:t>Credit</a:t>
                      </a:r>
                    </a:p>
                    <a:p>
                      <a:pPr algn="ctr"/>
                      <a:endParaRPr lang="en-US" b="1" dirty="0"/>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Prediction</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$20K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657541022"/>
                  </a:ext>
                </a:extLst>
              </a:tr>
            </a:tbl>
          </a:graphicData>
        </a:graphic>
      </p:graphicFrame>
      <p:sp>
        <p:nvSpPr>
          <p:cNvPr id="8" name="TextBox 7">
            <a:extLst>
              <a:ext uri="{FF2B5EF4-FFF2-40B4-BE49-F238E27FC236}">
                <a16:creationId xmlns:a16="http://schemas.microsoft.com/office/drawing/2014/main" id="{CE317CF5-87DC-0848-948A-4B8BAB6080E4}"/>
              </a:ext>
            </a:extLst>
          </p:cNvPr>
          <p:cNvSpPr txBox="1"/>
          <p:nvPr/>
        </p:nvSpPr>
        <p:spPr>
          <a:xfrm>
            <a:off x="5503859" y="643868"/>
            <a:ext cx="3008922" cy="307777"/>
          </a:xfrm>
          <a:prstGeom prst="rect">
            <a:avLst/>
          </a:prstGeom>
          <a:noFill/>
        </p:spPr>
        <p:txBody>
          <a:bodyPr wrap="square" rtlCol="0">
            <a:spAutoFit/>
          </a:bodyPr>
          <a:lstStyle/>
          <a:p>
            <a:pPr algn="ctr"/>
            <a:r>
              <a:rPr lang="en-US" b="1" dirty="0"/>
              <a:t>Test Set</a:t>
            </a:r>
          </a:p>
        </p:txBody>
      </p:sp>
      <p:graphicFrame>
        <p:nvGraphicFramePr>
          <p:cNvPr id="9" name="Table 43">
            <a:extLst>
              <a:ext uri="{FF2B5EF4-FFF2-40B4-BE49-F238E27FC236}">
                <a16:creationId xmlns:a16="http://schemas.microsoft.com/office/drawing/2014/main" id="{4AC6731A-7A98-7F41-9164-591BBF7D35C9}"/>
              </a:ext>
            </a:extLst>
          </p:cNvPr>
          <p:cNvGraphicFramePr>
            <a:graphicFrameLocks noGrp="1"/>
          </p:cNvGraphicFramePr>
          <p:nvPr/>
        </p:nvGraphicFramePr>
        <p:xfrm>
          <a:off x="2188775" y="1022859"/>
          <a:ext cx="3202218" cy="1630680"/>
        </p:xfrm>
        <a:graphic>
          <a:graphicData uri="http://schemas.openxmlformats.org/drawingml/2006/table">
            <a:tbl>
              <a:tblPr firstRow="1" bandRow="1">
                <a:tableStyleId>{CB23F696-D533-4BE0-B1DA-8B15BD142E95}</a:tableStyleId>
              </a:tblPr>
              <a:tblGrid>
                <a:gridCol w="898168">
                  <a:extLst>
                    <a:ext uri="{9D8B030D-6E8A-4147-A177-3AD203B41FA5}">
                      <a16:colId xmlns:a16="http://schemas.microsoft.com/office/drawing/2014/main" val="169448575"/>
                    </a:ext>
                  </a:extLst>
                </a:gridCol>
                <a:gridCol w="627636">
                  <a:extLst>
                    <a:ext uri="{9D8B030D-6E8A-4147-A177-3AD203B41FA5}">
                      <a16:colId xmlns:a16="http://schemas.microsoft.com/office/drawing/2014/main" val="4262510974"/>
                    </a:ext>
                  </a:extLst>
                </a:gridCol>
                <a:gridCol w="875859">
                  <a:extLst>
                    <a:ext uri="{9D8B030D-6E8A-4147-A177-3AD203B41FA5}">
                      <a16:colId xmlns:a16="http://schemas.microsoft.com/office/drawing/2014/main" val="1796828359"/>
                    </a:ext>
                  </a:extLst>
                </a:gridCol>
                <a:gridCol w="800555">
                  <a:extLst>
                    <a:ext uri="{9D8B030D-6E8A-4147-A177-3AD203B41FA5}">
                      <a16:colId xmlns:a16="http://schemas.microsoft.com/office/drawing/2014/main" val="1720873671"/>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Loan Safety</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r>
                        <a:rPr lang="en-US" dirty="0"/>
                        <a:t>Safe</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$75K</a:t>
                      </a:r>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1657541022"/>
                  </a:ext>
                </a:extLst>
              </a:tr>
            </a:tbl>
          </a:graphicData>
        </a:graphic>
      </p:graphicFrame>
      <p:sp>
        <p:nvSpPr>
          <p:cNvPr id="10" name="TextBox 9">
            <a:extLst>
              <a:ext uri="{FF2B5EF4-FFF2-40B4-BE49-F238E27FC236}">
                <a16:creationId xmlns:a16="http://schemas.microsoft.com/office/drawing/2014/main" id="{C7DD2352-4EE3-044E-A81A-C2F4B597ABDC}"/>
              </a:ext>
            </a:extLst>
          </p:cNvPr>
          <p:cNvSpPr txBox="1"/>
          <p:nvPr/>
        </p:nvSpPr>
        <p:spPr>
          <a:xfrm>
            <a:off x="2188775" y="643868"/>
            <a:ext cx="3202218" cy="307777"/>
          </a:xfrm>
          <a:prstGeom prst="rect">
            <a:avLst/>
          </a:prstGeom>
          <a:noFill/>
        </p:spPr>
        <p:txBody>
          <a:bodyPr wrap="square" rtlCol="0">
            <a:spAutoFit/>
          </a:bodyPr>
          <a:lstStyle/>
          <a:p>
            <a:pPr algn="ctr"/>
            <a:r>
              <a:rPr lang="en-US" b="1" dirty="0"/>
              <a:t>Train Set</a:t>
            </a:r>
          </a:p>
        </p:txBody>
      </p:sp>
      <p:sp>
        <p:nvSpPr>
          <p:cNvPr id="11" name="TextBox 10">
            <a:extLst>
              <a:ext uri="{FF2B5EF4-FFF2-40B4-BE49-F238E27FC236}">
                <a16:creationId xmlns:a16="http://schemas.microsoft.com/office/drawing/2014/main" id="{43C14574-801B-A241-9653-7B60D75ABFD4}"/>
              </a:ext>
            </a:extLst>
          </p:cNvPr>
          <p:cNvSpPr txBox="1"/>
          <p:nvPr/>
        </p:nvSpPr>
        <p:spPr>
          <a:xfrm>
            <a:off x="2682936" y="110800"/>
            <a:ext cx="6324006" cy="523220"/>
          </a:xfrm>
          <a:prstGeom prst="rect">
            <a:avLst/>
          </a:prstGeom>
          <a:noFill/>
        </p:spPr>
        <p:txBody>
          <a:bodyPr wrap="square" rtlCol="0">
            <a:spAutoFit/>
          </a:bodyPr>
          <a:lstStyle/>
          <a:p>
            <a:pPr marL="285750" indent="-285750">
              <a:buFont typeface="Wingdings" pitchFamily="2" charset="2"/>
              <a:buChar char="§"/>
            </a:pPr>
            <a:r>
              <a:rPr lang="en-US" b="1" dirty="0">
                <a:latin typeface="Nunito Sans" pitchFamily="2" charset="77"/>
              </a:rPr>
              <a:t>Idea 3</a:t>
            </a:r>
            <a:r>
              <a:rPr lang="en-US" dirty="0">
                <a:latin typeface="Nunito Sans" pitchFamily="2" charset="77"/>
              </a:rPr>
              <a:t>: Treat missing values as a separate value of the feature (only Decision Trees)</a:t>
            </a:r>
          </a:p>
        </p:txBody>
      </p:sp>
    </p:spTree>
    <p:extLst>
      <p:ext uri="{BB962C8B-B14F-4D97-AF65-F5344CB8AC3E}">
        <p14:creationId xmlns:p14="http://schemas.microsoft.com/office/powerpoint/2010/main" val="26540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9D7FA9-45E3-0E41-9413-6213BC3B1617}"/>
              </a:ext>
            </a:extLst>
          </p:cNvPr>
          <p:cNvSpPr>
            <a:spLocks noGrp="1"/>
          </p:cNvSpPr>
          <p:nvPr>
            <p:ph type="title"/>
          </p:nvPr>
        </p:nvSpPr>
        <p:spPr>
          <a:xfrm>
            <a:off x="234450" y="575500"/>
            <a:ext cx="2046300" cy="977357"/>
          </a:xfrm>
        </p:spPr>
        <p:txBody>
          <a:bodyPr/>
          <a:lstStyle/>
          <a:p>
            <a:r>
              <a:rPr lang="en-US" dirty="0"/>
              <a:t>Missing Data: Idea 4</a:t>
            </a:r>
          </a:p>
        </p:txBody>
      </p:sp>
      <p:sp>
        <p:nvSpPr>
          <p:cNvPr id="4" name="Slide Number Placeholder 3">
            <a:extLst>
              <a:ext uri="{FF2B5EF4-FFF2-40B4-BE49-F238E27FC236}">
                <a16:creationId xmlns:a16="http://schemas.microsoft.com/office/drawing/2014/main" id="{8EC8D580-F44F-A649-BE08-414D33EF57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graphicFrame>
        <p:nvGraphicFramePr>
          <p:cNvPr id="7" name="Table 43">
            <a:extLst>
              <a:ext uri="{FF2B5EF4-FFF2-40B4-BE49-F238E27FC236}">
                <a16:creationId xmlns:a16="http://schemas.microsoft.com/office/drawing/2014/main" id="{52D00D4D-7153-904E-8B91-9AE43E5F1B3B}"/>
              </a:ext>
            </a:extLst>
          </p:cNvPr>
          <p:cNvGraphicFramePr>
            <a:graphicFrameLocks noGrp="1"/>
          </p:cNvGraphicFramePr>
          <p:nvPr/>
        </p:nvGraphicFramePr>
        <p:xfrm>
          <a:off x="5503858" y="1022859"/>
          <a:ext cx="3405692" cy="1630680"/>
        </p:xfrm>
        <a:graphic>
          <a:graphicData uri="http://schemas.openxmlformats.org/drawingml/2006/table">
            <a:tbl>
              <a:tblPr firstRow="1" bandRow="1">
                <a:tableStyleId>{CB23F696-D533-4BE0-B1DA-8B15BD142E95}</a:tableStyleId>
              </a:tblPr>
              <a:tblGrid>
                <a:gridCol w="900561">
                  <a:extLst>
                    <a:ext uri="{9D8B030D-6E8A-4147-A177-3AD203B41FA5}">
                      <a16:colId xmlns:a16="http://schemas.microsoft.com/office/drawing/2014/main" val="169448575"/>
                    </a:ext>
                  </a:extLst>
                </a:gridCol>
                <a:gridCol w="638457">
                  <a:extLst>
                    <a:ext uri="{9D8B030D-6E8A-4147-A177-3AD203B41FA5}">
                      <a16:colId xmlns:a16="http://schemas.microsoft.com/office/drawing/2014/main" val="4262510974"/>
                    </a:ext>
                  </a:extLst>
                </a:gridCol>
                <a:gridCol w="806187">
                  <a:extLst>
                    <a:ext uri="{9D8B030D-6E8A-4147-A177-3AD203B41FA5}">
                      <a16:colId xmlns:a16="http://schemas.microsoft.com/office/drawing/2014/main" val="1796828359"/>
                    </a:ext>
                  </a:extLst>
                </a:gridCol>
                <a:gridCol w="1060487">
                  <a:extLst>
                    <a:ext uri="{9D8B030D-6E8A-4147-A177-3AD203B41FA5}">
                      <a16:colId xmlns:a16="http://schemas.microsoft.com/office/drawing/2014/main" val="3579408328"/>
                    </a:ext>
                  </a:extLst>
                </a:gridCol>
              </a:tblGrid>
              <a:tr h="370840">
                <a:tc>
                  <a:txBody>
                    <a:bodyPr/>
                    <a:lstStyle/>
                    <a:p>
                      <a:pPr algn="ctr"/>
                      <a:r>
                        <a:rPr lang="en-US" b="1" dirty="0"/>
                        <a:t>Credit</a:t>
                      </a:r>
                    </a:p>
                    <a:p>
                      <a:pPr algn="ctr"/>
                      <a:endParaRPr lang="en-US" b="1" dirty="0"/>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Prediction</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$20K</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657541022"/>
                  </a:ext>
                </a:extLst>
              </a:tr>
            </a:tbl>
          </a:graphicData>
        </a:graphic>
      </p:graphicFrame>
      <p:sp>
        <p:nvSpPr>
          <p:cNvPr id="8" name="TextBox 7">
            <a:extLst>
              <a:ext uri="{FF2B5EF4-FFF2-40B4-BE49-F238E27FC236}">
                <a16:creationId xmlns:a16="http://schemas.microsoft.com/office/drawing/2014/main" id="{CE317CF5-87DC-0848-948A-4B8BAB6080E4}"/>
              </a:ext>
            </a:extLst>
          </p:cNvPr>
          <p:cNvSpPr txBox="1"/>
          <p:nvPr/>
        </p:nvSpPr>
        <p:spPr>
          <a:xfrm>
            <a:off x="5503859" y="643868"/>
            <a:ext cx="3008922" cy="307777"/>
          </a:xfrm>
          <a:prstGeom prst="rect">
            <a:avLst/>
          </a:prstGeom>
          <a:noFill/>
        </p:spPr>
        <p:txBody>
          <a:bodyPr wrap="square" rtlCol="0">
            <a:spAutoFit/>
          </a:bodyPr>
          <a:lstStyle/>
          <a:p>
            <a:pPr algn="ctr"/>
            <a:r>
              <a:rPr lang="en-US" b="1" dirty="0"/>
              <a:t>Test Set</a:t>
            </a:r>
          </a:p>
        </p:txBody>
      </p:sp>
      <p:graphicFrame>
        <p:nvGraphicFramePr>
          <p:cNvPr id="9" name="Table 43">
            <a:extLst>
              <a:ext uri="{FF2B5EF4-FFF2-40B4-BE49-F238E27FC236}">
                <a16:creationId xmlns:a16="http://schemas.microsoft.com/office/drawing/2014/main" id="{4AC6731A-7A98-7F41-9164-591BBF7D35C9}"/>
              </a:ext>
            </a:extLst>
          </p:cNvPr>
          <p:cNvGraphicFramePr>
            <a:graphicFrameLocks noGrp="1"/>
          </p:cNvGraphicFramePr>
          <p:nvPr/>
        </p:nvGraphicFramePr>
        <p:xfrm>
          <a:off x="2188775" y="1022859"/>
          <a:ext cx="3202218" cy="1630680"/>
        </p:xfrm>
        <a:graphic>
          <a:graphicData uri="http://schemas.openxmlformats.org/drawingml/2006/table">
            <a:tbl>
              <a:tblPr firstRow="1" bandRow="1">
                <a:tableStyleId>{CB23F696-D533-4BE0-B1DA-8B15BD142E95}</a:tableStyleId>
              </a:tblPr>
              <a:tblGrid>
                <a:gridCol w="898168">
                  <a:extLst>
                    <a:ext uri="{9D8B030D-6E8A-4147-A177-3AD203B41FA5}">
                      <a16:colId xmlns:a16="http://schemas.microsoft.com/office/drawing/2014/main" val="169448575"/>
                    </a:ext>
                  </a:extLst>
                </a:gridCol>
                <a:gridCol w="627636">
                  <a:extLst>
                    <a:ext uri="{9D8B030D-6E8A-4147-A177-3AD203B41FA5}">
                      <a16:colId xmlns:a16="http://schemas.microsoft.com/office/drawing/2014/main" val="4262510974"/>
                    </a:ext>
                  </a:extLst>
                </a:gridCol>
                <a:gridCol w="875859">
                  <a:extLst>
                    <a:ext uri="{9D8B030D-6E8A-4147-A177-3AD203B41FA5}">
                      <a16:colId xmlns:a16="http://schemas.microsoft.com/office/drawing/2014/main" val="1796828359"/>
                    </a:ext>
                  </a:extLst>
                </a:gridCol>
                <a:gridCol w="800555">
                  <a:extLst>
                    <a:ext uri="{9D8B030D-6E8A-4147-A177-3AD203B41FA5}">
                      <a16:colId xmlns:a16="http://schemas.microsoft.com/office/drawing/2014/main" val="1720873671"/>
                    </a:ext>
                  </a:extLst>
                </a:gridCol>
              </a:tblGrid>
              <a:tr h="370840">
                <a:tc>
                  <a:txBody>
                    <a:bodyPr/>
                    <a:lstStyle/>
                    <a:p>
                      <a:pPr algn="ctr"/>
                      <a:r>
                        <a:rPr lang="en-US" b="1" dirty="0"/>
                        <a:t>Credit</a:t>
                      </a:r>
                    </a:p>
                  </a:txBody>
                  <a:tcPr>
                    <a:solidFill>
                      <a:schemeClr val="bg1"/>
                    </a:solidFill>
                  </a:tcPr>
                </a:tc>
                <a:tc>
                  <a:txBody>
                    <a:bodyPr/>
                    <a:lstStyle/>
                    <a:p>
                      <a:pPr algn="ctr"/>
                      <a:r>
                        <a:rPr lang="en-US" b="1" dirty="0"/>
                        <a:t>Term</a:t>
                      </a:r>
                    </a:p>
                  </a:txBody>
                  <a:tcPr>
                    <a:solidFill>
                      <a:schemeClr val="bg1"/>
                    </a:solidFill>
                  </a:tcPr>
                </a:tc>
                <a:tc>
                  <a:txBody>
                    <a:bodyPr/>
                    <a:lstStyle/>
                    <a:p>
                      <a:pPr algn="ctr"/>
                      <a:r>
                        <a:rPr lang="en-US" b="1" dirty="0"/>
                        <a:t>Income</a:t>
                      </a:r>
                    </a:p>
                  </a:txBody>
                  <a:tcPr>
                    <a:solidFill>
                      <a:schemeClr val="bg1"/>
                    </a:solidFill>
                  </a:tcPr>
                </a:tc>
                <a:tc>
                  <a:txBody>
                    <a:bodyPr/>
                    <a:lstStyle/>
                    <a:p>
                      <a:pPr algn="ctr"/>
                      <a:r>
                        <a:rPr lang="en-US" b="1" dirty="0"/>
                        <a:t>Loan Safety</a:t>
                      </a:r>
                    </a:p>
                  </a:txBody>
                  <a:tcPr>
                    <a:solidFill>
                      <a:schemeClr val="bg1"/>
                    </a:solidFill>
                  </a:tcPr>
                </a:tc>
                <a:extLst>
                  <a:ext uri="{0D108BD9-81ED-4DB2-BD59-A6C34878D82A}">
                    <a16:rowId xmlns:a16="http://schemas.microsoft.com/office/drawing/2014/main" val="2399930740"/>
                  </a:ext>
                </a:extLst>
              </a:tr>
              <a:tr h="370840">
                <a:tc>
                  <a:txBody>
                    <a:bodyPr/>
                    <a:lstStyle/>
                    <a:p>
                      <a:r>
                        <a:rPr lang="en-US" dirty="0"/>
                        <a:t>fair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$100K</a:t>
                      </a:r>
                    </a:p>
                  </a:txBody>
                  <a:tcPr>
                    <a:solidFill>
                      <a:schemeClr val="bg1"/>
                    </a:solidFill>
                  </a:tcPr>
                </a:tc>
                <a:tc>
                  <a:txBody>
                    <a:bodyPr/>
                    <a:lstStyle/>
                    <a:p>
                      <a:r>
                        <a:rPr lang="en-US" dirty="0"/>
                        <a:t>Safe</a:t>
                      </a:r>
                    </a:p>
                  </a:txBody>
                  <a:tcPr>
                    <a:solidFill>
                      <a:schemeClr val="bg1"/>
                    </a:solidFill>
                  </a:tcPr>
                </a:tc>
                <a:extLst>
                  <a:ext uri="{0D108BD9-81ED-4DB2-BD59-A6C34878D82A}">
                    <a16:rowId xmlns:a16="http://schemas.microsoft.com/office/drawing/2014/main" val="923744386"/>
                  </a:ext>
                </a:extLst>
              </a:tr>
              <a:tr h="370840">
                <a:tc>
                  <a:txBody>
                    <a:bodyPr/>
                    <a:lstStyle/>
                    <a:p>
                      <a:r>
                        <a:rPr lang="en-US" dirty="0"/>
                        <a:t>excellent</a:t>
                      </a:r>
                    </a:p>
                  </a:txBody>
                  <a:tcPr>
                    <a:solidFill>
                      <a:schemeClr val="bg1"/>
                    </a:solidFill>
                  </a:tcPr>
                </a:tc>
                <a:tc>
                  <a:txBody>
                    <a:bodyPr/>
                    <a:lstStyle/>
                    <a:p>
                      <a:r>
                        <a:rPr lang="en-US" dirty="0"/>
                        <a:t>3 </a:t>
                      </a:r>
                      <a:r>
                        <a:rPr lang="en-US" dirty="0" err="1"/>
                        <a:t>yrs</a:t>
                      </a:r>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498034979"/>
                  </a:ext>
                </a:extLst>
              </a:tr>
              <a:tr h="370840">
                <a:tc>
                  <a:txBody>
                    <a:bodyPr/>
                    <a:lstStyle/>
                    <a:p>
                      <a:r>
                        <a:rPr lang="en-US" dirty="0"/>
                        <a:t>poor</a:t>
                      </a:r>
                    </a:p>
                  </a:txBody>
                  <a:tcPr>
                    <a:solidFill>
                      <a:schemeClr val="bg1"/>
                    </a:solidFill>
                  </a:tcPr>
                </a:tc>
                <a:tc>
                  <a:txBody>
                    <a:bodyPr/>
                    <a:lstStyle/>
                    <a:p>
                      <a:r>
                        <a:rPr lang="en-US" dirty="0"/>
                        <a:t>5 </a:t>
                      </a:r>
                      <a:r>
                        <a:rPr lang="en-US" dirty="0" err="1"/>
                        <a:t>yrs</a:t>
                      </a:r>
                      <a:endParaRPr lang="en-US" dirty="0"/>
                    </a:p>
                  </a:txBody>
                  <a:tcPr>
                    <a:solidFill>
                      <a:schemeClr val="bg1"/>
                    </a:solidFill>
                  </a:tcPr>
                </a:tc>
                <a:tc>
                  <a:txBody>
                    <a:bodyPr/>
                    <a:lstStyle/>
                    <a:p>
                      <a:r>
                        <a:rPr lang="en-US" dirty="0"/>
                        <a:t>$75K</a:t>
                      </a:r>
                    </a:p>
                  </a:txBody>
                  <a:tcPr>
                    <a:solidFill>
                      <a:schemeClr val="bg1"/>
                    </a:solidFill>
                  </a:tcPr>
                </a:tc>
                <a:tc>
                  <a:txBody>
                    <a:bodyPr/>
                    <a:lstStyle/>
                    <a:p>
                      <a:r>
                        <a:rPr lang="en-US" dirty="0"/>
                        <a:t>Risky</a:t>
                      </a:r>
                    </a:p>
                  </a:txBody>
                  <a:tcPr>
                    <a:solidFill>
                      <a:schemeClr val="bg1"/>
                    </a:solidFill>
                  </a:tcPr>
                </a:tc>
                <a:extLst>
                  <a:ext uri="{0D108BD9-81ED-4DB2-BD59-A6C34878D82A}">
                    <a16:rowId xmlns:a16="http://schemas.microsoft.com/office/drawing/2014/main" val="1657541022"/>
                  </a:ext>
                </a:extLst>
              </a:tr>
            </a:tbl>
          </a:graphicData>
        </a:graphic>
      </p:graphicFrame>
      <p:sp>
        <p:nvSpPr>
          <p:cNvPr id="10" name="TextBox 9">
            <a:extLst>
              <a:ext uri="{FF2B5EF4-FFF2-40B4-BE49-F238E27FC236}">
                <a16:creationId xmlns:a16="http://schemas.microsoft.com/office/drawing/2014/main" id="{C7DD2352-4EE3-044E-A81A-C2F4B597ABDC}"/>
              </a:ext>
            </a:extLst>
          </p:cNvPr>
          <p:cNvSpPr txBox="1"/>
          <p:nvPr/>
        </p:nvSpPr>
        <p:spPr>
          <a:xfrm>
            <a:off x="2188775" y="643868"/>
            <a:ext cx="3202218" cy="307777"/>
          </a:xfrm>
          <a:prstGeom prst="rect">
            <a:avLst/>
          </a:prstGeom>
          <a:noFill/>
        </p:spPr>
        <p:txBody>
          <a:bodyPr wrap="square" rtlCol="0">
            <a:spAutoFit/>
          </a:bodyPr>
          <a:lstStyle/>
          <a:p>
            <a:pPr algn="ctr"/>
            <a:r>
              <a:rPr lang="en-US" b="1" dirty="0"/>
              <a:t>Train Set</a:t>
            </a:r>
          </a:p>
        </p:txBody>
      </p:sp>
      <p:sp>
        <p:nvSpPr>
          <p:cNvPr id="11" name="TextBox 10">
            <a:extLst>
              <a:ext uri="{FF2B5EF4-FFF2-40B4-BE49-F238E27FC236}">
                <a16:creationId xmlns:a16="http://schemas.microsoft.com/office/drawing/2014/main" id="{43C14574-801B-A241-9653-7B60D75ABFD4}"/>
              </a:ext>
            </a:extLst>
          </p:cNvPr>
          <p:cNvSpPr txBox="1"/>
          <p:nvPr/>
        </p:nvSpPr>
        <p:spPr>
          <a:xfrm>
            <a:off x="2682936" y="110800"/>
            <a:ext cx="6324006" cy="307777"/>
          </a:xfrm>
          <a:prstGeom prst="rect">
            <a:avLst/>
          </a:prstGeom>
          <a:noFill/>
        </p:spPr>
        <p:txBody>
          <a:bodyPr wrap="square" rtlCol="0">
            <a:spAutoFit/>
          </a:bodyPr>
          <a:lstStyle/>
          <a:p>
            <a:pPr marL="285750" indent="-285750">
              <a:buFont typeface="Wingdings" pitchFamily="2" charset="2"/>
              <a:buChar char="§"/>
            </a:pPr>
            <a:r>
              <a:rPr lang="en-US" b="1" dirty="0">
                <a:latin typeface="Nunito Sans" pitchFamily="2" charset="77"/>
              </a:rPr>
              <a:t>Idea 4</a:t>
            </a:r>
            <a:r>
              <a:rPr lang="en-US" dirty="0">
                <a:latin typeface="Nunito Sans" pitchFamily="2" charset="77"/>
              </a:rPr>
              <a:t>: Replace missing values with a reasonable statistic (Imputation)</a:t>
            </a:r>
          </a:p>
        </p:txBody>
      </p:sp>
      <p:sp>
        <p:nvSpPr>
          <p:cNvPr id="12" name="Title 4">
            <a:extLst>
              <a:ext uri="{FF2B5EF4-FFF2-40B4-BE49-F238E27FC236}">
                <a16:creationId xmlns:a16="http://schemas.microsoft.com/office/drawing/2014/main" id="{185F559A-14A1-914C-B6E1-B183F58C405D}"/>
              </a:ext>
            </a:extLst>
          </p:cNvPr>
          <p:cNvSpPr txBox="1">
            <a:spLocks/>
          </p:cNvSpPr>
          <p:nvPr/>
        </p:nvSpPr>
        <p:spPr>
          <a:xfrm>
            <a:off x="234450" y="3054480"/>
            <a:ext cx="2046300" cy="122534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eaLnBrk="1" hangingPunct="1">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dirty="0"/>
              <a:t>(Most Commonly Used!)</a:t>
            </a:r>
          </a:p>
        </p:txBody>
      </p:sp>
    </p:spTree>
    <p:extLst>
      <p:ext uri="{BB962C8B-B14F-4D97-AF65-F5344CB8AC3E}">
        <p14:creationId xmlns:p14="http://schemas.microsoft.com/office/powerpoint/2010/main" val="312003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5F782-57AB-FA4A-BC22-116B909168EF}"/>
              </a:ext>
            </a:extLst>
          </p:cNvPr>
          <p:cNvSpPr>
            <a:spLocks noGrp="1"/>
          </p:cNvSpPr>
          <p:nvPr>
            <p:ph type="ctrTitle"/>
          </p:nvPr>
        </p:nvSpPr>
        <p:spPr/>
        <p:txBody>
          <a:bodyPr/>
          <a:lstStyle/>
          <a:p>
            <a:r>
              <a:rPr lang="en-US" dirty="0"/>
              <a:t>Introduction to Neural Networks</a:t>
            </a:r>
          </a:p>
        </p:txBody>
      </p:sp>
      <p:sp>
        <p:nvSpPr>
          <p:cNvPr id="3" name="Subtitle 2">
            <a:extLst>
              <a:ext uri="{FF2B5EF4-FFF2-40B4-BE49-F238E27FC236}">
                <a16:creationId xmlns:a16="http://schemas.microsoft.com/office/drawing/2014/main" id="{A325D504-ED10-7E4E-9153-D0CF46DACE2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5ECFDD1-D3AF-7A40-A594-D70166FE98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119699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A4AFF3-91C5-1244-A705-A0A22FCD837E}"/>
              </a:ext>
            </a:extLst>
          </p:cNvPr>
          <p:cNvSpPr>
            <a:spLocks noGrp="1"/>
          </p:cNvSpPr>
          <p:nvPr>
            <p:ph type="title"/>
          </p:nvPr>
        </p:nvSpPr>
        <p:spPr/>
        <p:txBody>
          <a:bodyPr/>
          <a:lstStyle/>
          <a:p>
            <a:r>
              <a:rPr lang="en-US" dirty="0"/>
              <a:t>Deep Learning</a:t>
            </a:r>
          </a:p>
        </p:txBody>
      </p:sp>
      <p:sp>
        <p:nvSpPr>
          <p:cNvPr id="6" name="Text Placeholder 5">
            <a:extLst>
              <a:ext uri="{FF2B5EF4-FFF2-40B4-BE49-F238E27FC236}">
                <a16:creationId xmlns:a16="http://schemas.microsoft.com/office/drawing/2014/main" id="{582A7515-A0E1-814F-8307-51A964D3C8DD}"/>
              </a:ext>
            </a:extLst>
          </p:cNvPr>
          <p:cNvSpPr>
            <a:spLocks noGrp="1"/>
          </p:cNvSpPr>
          <p:nvPr>
            <p:ph type="body" idx="1"/>
          </p:nvPr>
        </p:nvSpPr>
        <p:spPr/>
        <p:txBody>
          <a:bodyPr/>
          <a:lstStyle/>
          <a:p>
            <a:pPr marL="139700" indent="0">
              <a:buNone/>
            </a:pPr>
            <a:r>
              <a:rPr lang="en-US" dirty="0"/>
              <a:t>A lot of the buzz about ML recently has come from recent advancements in </a:t>
            </a:r>
            <a:r>
              <a:rPr lang="en-US" b="1" dirty="0"/>
              <a:t>deep learning. </a:t>
            </a:r>
          </a:p>
          <a:p>
            <a:pPr marL="139700" indent="0">
              <a:buNone/>
            </a:pPr>
            <a:endParaRPr lang="en-US" b="1" dirty="0"/>
          </a:p>
          <a:p>
            <a:pPr marL="139700" indent="0">
              <a:buNone/>
            </a:pPr>
            <a:r>
              <a:rPr lang="en-US" dirty="0"/>
              <a:t>When people talk about “deep learning” they are generally talking about a class of models called </a:t>
            </a:r>
            <a:r>
              <a:rPr lang="en-US" b="1" dirty="0"/>
              <a:t>neural networks </a:t>
            </a:r>
            <a:r>
              <a:rPr lang="en-US" dirty="0"/>
              <a:t>that are a loose approximation of how our brains work. </a:t>
            </a:r>
          </a:p>
        </p:txBody>
      </p:sp>
      <p:sp>
        <p:nvSpPr>
          <p:cNvPr id="4" name="Slide Number Placeholder 3">
            <a:extLst>
              <a:ext uri="{FF2B5EF4-FFF2-40B4-BE49-F238E27FC236}">
                <a16:creationId xmlns:a16="http://schemas.microsoft.com/office/drawing/2014/main" id="{80464E52-9A15-9F48-A964-52AABCCA4D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8" name="Picture 7">
            <a:extLst>
              <a:ext uri="{FF2B5EF4-FFF2-40B4-BE49-F238E27FC236}">
                <a16:creationId xmlns:a16="http://schemas.microsoft.com/office/drawing/2014/main" id="{EE04B95C-940E-7849-9931-0BBE7C043341}"/>
              </a:ext>
            </a:extLst>
          </p:cNvPr>
          <p:cNvPicPr>
            <a:picLocks noChangeAspect="1"/>
          </p:cNvPicPr>
          <p:nvPr/>
        </p:nvPicPr>
        <p:blipFill>
          <a:blip r:embed="rId3"/>
          <a:stretch>
            <a:fillRect/>
          </a:stretch>
        </p:blipFill>
        <p:spPr>
          <a:xfrm>
            <a:off x="4572000" y="2571750"/>
            <a:ext cx="2292720" cy="2378767"/>
          </a:xfrm>
          <a:prstGeom prst="rect">
            <a:avLst/>
          </a:prstGeom>
        </p:spPr>
      </p:pic>
    </p:spTree>
    <p:extLst>
      <p:ext uri="{BB962C8B-B14F-4D97-AF65-F5344CB8AC3E}">
        <p14:creationId xmlns:p14="http://schemas.microsoft.com/office/powerpoint/2010/main" val="4530826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77EFF-63F2-2549-B138-4F54D1F117A3}"/>
              </a:ext>
            </a:extLst>
          </p:cNvPr>
          <p:cNvSpPr>
            <a:spLocks noGrp="1"/>
          </p:cNvSpPr>
          <p:nvPr>
            <p:ph type="title"/>
          </p:nvPr>
        </p:nvSpPr>
        <p:spPr/>
        <p:txBody>
          <a:bodyPr/>
          <a:lstStyle/>
          <a:p>
            <a:r>
              <a:rPr lang="en-US" dirty="0"/>
              <a:t>Roadmap </a:t>
            </a:r>
            <a:br>
              <a:rPr lang="en-US" dirty="0"/>
            </a:br>
            <a:r>
              <a:rPr lang="en-US" dirty="0"/>
              <a:t>So Far</a:t>
            </a:r>
          </a:p>
        </p:txBody>
      </p:sp>
      <p:sp>
        <p:nvSpPr>
          <p:cNvPr id="3" name="Text Placeholder 2">
            <a:extLst>
              <a:ext uri="{FF2B5EF4-FFF2-40B4-BE49-F238E27FC236}">
                <a16:creationId xmlns:a16="http://schemas.microsoft.com/office/drawing/2014/main" id="{020F0E4B-3D7B-0A4E-9CD2-6FF6DFAA2815}"/>
              </a:ext>
            </a:extLst>
          </p:cNvPr>
          <p:cNvSpPr>
            <a:spLocks noGrp="1"/>
          </p:cNvSpPr>
          <p:nvPr>
            <p:ph type="body" idx="1"/>
          </p:nvPr>
        </p:nvSpPr>
        <p:spPr/>
        <p:txBody>
          <a:bodyPr/>
          <a:lstStyle/>
          <a:p>
            <a:pPr marL="482600" indent="-342900">
              <a:buFont typeface="+mj-lt"/>
              <a:buAutoNum type="arabicPeriod"/>
            </a:pPr>
            <a:r>
              <a:rPr lang="en-US" dirty="0"/>
              <a:t>Housing Prices - Regression </a:t>
            </a:r>
          </a:p>
          <a:p>
            <a:pPr lvl="1"/>
            <a:r>
              <a:rPr lang="en-US" dirty="0"/>
              <a:t>Regression Model</a:t>
            </a:r>
          </a:p>
          <a:p>
            <a:pPr lvl="1"/>
            <a:r>
              <a:rPr lang="en-US" dirty="0"/>
              <a:t>Assessing Performance</a:t>
            </a:r>
          </a:p>
          <a:p>
            <a:pPr lvl="1"/>
            <a:r>
              <a:rPr lang="en-US" dirty="0"/>
              <a:t>Ridge Regression</a:t>
            </a:r>
          </a:p>
          <a:p>
            <a:pPr lvl="1"/>
            <a:r>
              <a:rPr lang="en-US" dirty="0"/>
              <a:t>LASSO </a:t>
            </a:r>
          </a:p>
          <a:p>
            <a:pPr marL="482600" indent="-342900">
              <a:buFont typeface="+mj-lt"/>
              <a:buAutoNum type="arabicPeriod"/>
            </a:pPr>
            <a:r>
              <a:rPr lang="en-US" dirty="0"/>
              <a:t>Sentiment Analysis – Classification</a:t>
            </a:r>
          </a:p>
          <a:p>
            <a:pPr lvl="1"/>
            <a:r>
              <a:rPr lang="en-US" dirty="0"/>
              <a:t>Classification Overview</a:t>
            </a:r>
          </a:p>
          <a:p>
            <a:pPr lvl="1"/>
            <a:r>
              <a:rPr lang="en-US" dirty="0">
                <a:solidFill>
                  <a:schemeClr val="tx2">
                    <a:lumMod val="50000"/>
                  </a:schemeClr>
                </a:solidFill>
              </a:rPr>
              <a:t>Logistic Regression</a:t>
            </a:r>
          </a:p>
          <a:p>
            <a:pPr lvl="1"/>
            <a:r>
              <a:rPr lang="en-US" dirty="0">
                <a:solidFill>
                  <a:schemeClr val="tx2">
                    <a:lumMod val="50000"/>
                  </a:schemeClr>
                </a:solidFill>
              </a:rPr>
              <a:t>Naïve Bayes</a:t>
            </a:r>
          </a:p>
          <a:p>
            <a:pPr lvl="1"/>
            <a:r>
              <a:rPr lang="en-US" dirty="0">
                <a:solidFill>
                  <a:schemeClr val="tx2">
                    <a:lumMod val="50000"/>
                  </a:schemeClr>
                </a:solidFill>
              </a:rPr>
              <a:t>Decision Trees</a:t>
            </a:r>
          </a:p>
          <a:p>
            <a:pPr lvl="1"/>
            <a:r>
              <a:rPr lang="en-US" dirty="0">
                <a:solidFill>
                  <a:schemeClr val="bg2"/>
                </a:solidFill>
              </a:rPr>
              <a:t>Ensemble Methods</a:t>
            </a:r>
          </a:p>
          <a:p>
            <a:pPr marL="482600" indent="-342900">
              <a:buFont typeface="+mj-lt"/>
              <a:buAutoNum type="arabicPeriod"/>
            </a:pPr>
            <a:r>
              <a:rPr lang="en-US" dirty="0"/>
              <a:t>Neural Networks – Image Classification</a:t>
            </a:r>
          </a:p>
          <a:p>
            <a:pPr lvl="1"/>
            <a:r>
              <a:rPr lang="en-US" dirty="0">
                <a:solidFill>
                  <a:srgbClr val="B57BA6"/>
                </a:solidFill>
              </a:rPr>
              <a:t>Neural Networks</a:t>
            </a:r>
            <a:endParaRPr lang="en-US" dirty="0"/>
          </a:p>
          <a:p>
            <a:pPr lvl="1"/>
            <a:r>
              <a:rPr lang="en-US" dirty="0">
                <a:solidFill>
                  <a:schemeClr val="bg2"/>
                </a:solidFill>
              </a:rPr>
              <a:t>Convolutional Neural Networks</a:t>
            </a:r>
          </a:p>
          <a:p>
            <a:pPr marL="139700" indent="0">
              <a:buNone/>
            </a:pPr>
            <a:endParaRPr lang="en-US" dirty="0"/>
          </a:p>
          <a:p>
            <a:endParaRPr lang="en-US" dirty="0"/>
          </a:p>
        </p:txBody>
      </p:sp>
      <p:sp>
        <p:nvSpPr>
          <p:cNvPr id="4" name="Slide Number Placeholder 3">
            <a:extLst>
              <a:ext uri="{FF2B5EF4-FFF2-40B4-BE49-F238E27FC236}">
                <a16:creationId xmlns:a16="http://schemas.microsoft.com/office/drawing/2014/main" id="{3D944884-2A8D-1E41-BE0C-292DE69003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178160202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AAA81-BB66-7548-9D09-D8C42A9EA3F6}"/>
              </a:ext>
            </a:extLst>
          </p:cNvPr>
          <p:cNvSpPr>
            <a:spLocks noGrp="1"/>
          </p:cNvSpPr>
          <p:nvPr>
            <p:ph type="title"/>
          </p:nvPr>
        </p:nvSpPr>
        <p:spPr/>
        <p:txBody>
          <a:bodyPr/>
          <a:lstStyle/>
          <a:p>
            <a:r>
              <a:rPr lang="en-US" dirty="0"/>
              <a:t>History of Neural Networks</a:t>
            </a:r>
          </a:p>
        </p:txBody>
      </p:sp>
      <p:sp>
        <p:nvSpPr>
          <p:cNvPr id="3" name="Text Placeholder 2">
            <a:extLst>
              <a:ext uri="{FF2B5EF4-FFF2-40B4-BE49-F238E27FC236}">
                <a16:creationId xmlns:a16="http://schemas.microsoft.com/office/drawing/2014/main" id="{C8233642-7242-2C42-8853-6D71CB30BB01}"/>
              </a:ext>
            </a:extLst>
          </p:cNvPr>
          <p:cNvSpPr>
            <a:spLocks noGrp="1"/>
          </p:cNvSpPr>
          <p:nvPr>
            <p:ph type="body" idx="1"/>
          </p:nvPr>
        </p:nvSpPr>
        <p:spPr/>
        <p:txBody>
          <a:bodyPr/>
          <a:lstStyle/>
          <a:p>
            <a:pPr marL="139700" indent="0">
              <a:buNone/>
            </a:pPr>
            <a:r>
              <a:rPr lang="en-US" dirty="0"/>
              <a:t>Generally layers and layers of linear models and non-linearities (activation functions).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Have been around for about 50 years</a:t>
            </a:r>
          </a:p>
          <a:p>
            <a:r>
              <a:rPr lang="en-US" dirty="0"/>
              <a:t>Fell in “disfavor” in the 90s when simpler models were doing well</a:t>
            </a:r>
          </a:p>
          <a:p>
            <a:endParaRPr lang="en-US" dirty="0"/>
          </a:p>
          <a:p>
            <a:pPr marL="139700" indent="0">
              <a:buNone/>
            </a:pPr>
            <a:r>
              <a:rPr lang="en-US" dirty="0"/>
              <a:t>In the last decade(s), have had a huge resurgence </a:t>
            </a:r>
          </a:p>
          <a:p>
            <a:r>
              <a:rPr lang="en-US" dirty="0"/>
              <a:t>Impressive accuracy on several benchmark problems</a:t>
            </a:r>
          </a:p>
          <a:p>
            <a:r>
              <a:rPr lang="en-US" dirty="0"/>
              <a:t>Have risen in popularity due to huge datasets, GPUs, and improvements to </a:t>
            </a:r>
          </a:p>
        </p:txBody>
      </p:sp>
      <p:sp>
        <p:nvSpPr>
          <p:cNvPr id="4" name="Slide Number Placeholder 3">
            <a:extLst>
              <a:ext uri="{FF2B5EF4-FFF2-40B4-BE49-F238E27FC236}">
                <a16:creationId xmlns:a16="http://schemas.microsoft.com/office/drawing/2014/main" id="{1F1E5101-F002-1540-A591-51DC464F4C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pic>
        <p:nvPicPr>
          <p:cNvPr id="5" name="Picture 4">
            <a:extLst>
              <a:ext uri="{FF2B5EF4-FFF2-40B4-BE49-F238E27FC236}">
                <a16:creationId xmlns:a16="http://schemas.microsoft.com/office/drawing/2014/main" id="{1B76BC04-487E-4746-9690-3FE49B7DEA18}"/>
              </a:ext>
            </a:extLst>
          </p:cNvPr>
          <p:cNvPicPr>
            <a:picLocks noChangeAspect="1"/>
          </p:cNvPicPr>
          <p:nvPr/>
        </p:nvPicPr>
        <p:blipFill>
          <a:blip r:embed="rId2"/>
          <a:stretch>
            <a:fillRect/>
          </a:stretch>
        </p:blipFill>
        <p:spPr>
          <a:xfrm>
            <a:off x="6769086" y="1068513"/>
            <a:ext cx="1630534" cy="1691729"/>
          </a:xfrm>
          <a:prstGeom prst="rect">
            <a:avLst/>
          </a:prstGeom>
        </p:spPr>
      </p:pic>
    </p:spTree>
    <p:extLst>
      <p:ext uri="{BB962C8B-B14F-4D97-AF65-F5344CB8AC3E}">
        <p14:creationId xmlns:p14="http://schemas.microsoft.com/office/powerpoint/2010/main" val="2234138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1056-1100-6941-AFE6-0D38CBDEAA2A}"/>
              </a:ext>
            </a:extLst>
          </p:cNvPr>
          <p:cNvSpPr>
            <a:spLocks noGrp="1"/>
          </p:cNvSpPr>
          <p:nvPr>
            <p:ph type="title"/>
          </p:nvPr>
        </p:nvSpPr>
        <p:spPr>
          <a:xfrm>
            <a:off x="234450" y="575500"/>
            <a:ext cx="2124594" cy="3981000"/>
          </a:xfrm>
        </p:spPr>
        <p:txBody>
          <a:bodyPr/>
          <a:lstStyle/>
          <a:p>
            <a:r>
              <a:rPr lang="en-US" dirty="0"/>
              <a:t>Popular Neural Network Architectures: CNNs</a:t>
            </a:r>
          </a:p>
        </p:txBody>
      </p:sp>
      <p:sp>
        <p:nvSpPr>
          <p:cNvPr id="3" name="Text Placeholder 2">
            <a:extLst>
              <a:ext uri="{FF2B5EF4-FFF2-40B4-BE49-F238E27FC236}">
                <a16:creationId xmlns:a16="http://schemas.microsoft.com/office/drawing/2014/main" id="{5D08CD64-5DBB-8C44-B251-853FFDAA0B2B}"/>
              </a:ext>
            </a:extLst>
          </p:cNvPr>
          <p:cNvSpPr>
            <a:spLocks noGrp="1"/>
          </p:cNvSpPr>
          <p:nvPr>
            <p:ph type="body" idx="1"/>
          </p:nvPr>
        </p:nvSpPr>
        <p:spPr>
          <a:xfrm>
            <a:off x="3090625" y="99363"/>
            <a:ext cx="5596200" cy="750109"/>
          </a:xfrm>
        </p:spPr>
        <p:txBody>
          <a:bodyPr/>
          <a:lstStyle/>
          <a:p>
            <a:r>
              <a:rPr lang="en-US" dirty="0"/>
              <a:t>Convolutional Neural Networks (CNNs) are commonly used in Computer Vision. We’ll learn about these on Wed!</a:t>
            </a:r>
          </a:p>
        </p:txBody>
      </p:sp>
      <p:sp>
        <p:nvSpPr>
          <p:cNvPr id="4" name="Slide Number Placeholder 3">
            <a:extLst>
              <a:ext uri="{FF2B5EF4-FFF2-40B4-BE49-F238E27FC236}">
                <a16:creationId xmlns:a16="http://schemas.microsoft.com/office/drawing/2014/main" id="{BA2B8CB5-7761-2247-80FA-CE5A9F439E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2050" name="Picture 2" descr="Remote Sensing | Free Full-Text | Pre-Trained AlexNet Architecture with  Pyramid Pooling and Supervision for High Spatial Resolution Remote Sensing  Image Scene Classification | HTML">
            <a:extLst>
              <a:ext uri="{FF2B5EF4-FFF2-40B4-BE49-F238E27FC236}">
                <a16:creationId xmlns:a16="http://schemas.microsoft.com/office/drawing/2014/main" id="{AFE4E6A3-E8FE-8641-9650-6AE48F87D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640" y="891307"/>
            <a:ext cx="6151910" cy="21606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6BF052E-C970-CD46-BB08-53A392420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904" y="3386696"/>
            <a:ext cx="4311049" cy="166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91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1056-1100-6941-AFE6-0D38CBDEAA2A}"/>
              </a:ext>
            </a:extLst>
          </p:cNvPr>
          <p:cNvSpPr>
            <a:spLocks noGrp="1"/>
          </p:cNvSpPr>
          <p:nvPr>
            <p:ph type="title"/>
          </p:nvPr>
        </p:nvSpPr>
        <p:spPr>
          <a:xfrm>
            <a:off x="234450" y="575500"/>
            <a:ext cx="2124594" cy="3981000"/>
          </a:xfrm>
        </p:spPr>
        <p:txBody>
          <a:bodyPr/>
          <a:lstStyle/>
          <a:p>
            <a:r>
              <a:rPr lang="en-US" dirty="0"/>
              <a:t>Popular Neural Network Architectures: RNNs</a:t>
            </a:r>
          </a:p>
        </p:txBody>
      </p:sp>
      <p:sp>
        <p:nvSpPr>
          <p:cNvPr id="4" name="Slide Number Placeholder 3">
            <a:extLst>
              <a:ext uri="{FF2B5EF4-FFF2-40B4-BE49-F238E27FC236}">
                <a16:creationId xmlns:a16="http://schemas.microsoft.com/office/drawing/2014/main" id="{BA2B8CB5-7761-2247-80FA-CE5A9F439E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5" name="Text Placeholder 2">
            <a:extLst>
              <a:ext uri="{FF2B5EF4-FFF2-40B4-BE49-F238E27FC236}">
                <a16:creationId xmlns:a16="http://schemas.microsoft.com/office/drawing/2014/main" id="{FB914DCA-1688-334F-8B9C-C685D26CC0F8}"/>
              </a:ext>
            </a:extLst>
          </p:cNvPr>
          <p:cNvSpPr>
            <a:spLocks noGrp="1"/>
          </p:cNvSpPr>
          <p:nvPr>
            <p:ph type="body" idx="1"/>
          </p:nvPr>
        </p:nvSpPr>
        <p:spPr>
          <a:xfrm>
            <a:off x="3090625" y="99363"/>
            <a:ext cx="5596200" cy="912429"/>
          </a:xfrm>
        </p:spPr>
        <p:txBody>
          <a:bodyPr/>
          <a:lstStyle/>
          <a:p>
            <a:r>
              <a:rPr lang="en-US" dirty="0"/>
              <a:t>Recurrent Neural Networks(RNNs) are commonly used in Natural Language Processing, where the model must remember context from earlier in the text.</a:t>
            </a:r>
          </a:p>
        </p:txBody>
      </p:sp>
      <p:pic>
        <p:nvPicPr>
          <p:cNvPr id="3074" name="Picture 2">
            <a:extLst>
              <a:ext uri="{FF2B5EF4-FFF2-40B4-BE49-F238E27FC236}">
                <a16:creationId xmlns:a16="http://schemas.microsoft.com/office/drawing/2014/main" id="{31593D7C-1E91-CB44-A11C-CECCE34D1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138" y="2831485"/>
            <a:ext cx="6000412" cy="22126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8FE085D-BCE2-F348-8C0D-1E5751F00A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47" t="9757" r="13420" b="14031"/>
          <a:stretch/>
        </p:blipFill>
        <p:spPr bwMode="auto">
          <a:xfrm>
            <a:off x="2909138" y="1286987"/>
            <a:ext cx="2124594" cy="10621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F3F58BB-268B-E44C-BC00-E0A85A3AC4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570" b="5351"/>
          <a:stretch/>
        </p:blipFill>
        <p:spPr bwMode="auto">
          <a:xfrm>
            <a:off x="5191848" y="1054437"/>
            <a:ext cx="3717702" cy="16357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65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1056-1100-6941-AFE6-0D38CBDEAA2A}"/>
              </a:ext>
            </a:extLst>
          </p:cNvPr>
          <p:cNvSpPr>
            <a:spLocks noGrp="1"/>
          </p:cNvSpPr>
          <p:nvPr>
            <p:ph type="title"/>
          </p:nvPr>
        </p:nvSpPr>
        <p:spPr>
          <a:xfrm>
            <a:off x="234450" y="575500"/>
            <a:ext cx="2124594" cy="3981000"/>
          </a:xfrm>
        </p:spPr>
        <p:txBody>
          <a:bodyPr/>
          <a:lstStyle/>
          <a:p>
            <a:r>
              <a:rPr lang="en-US" dirty="0"/>
              <a:t>Popular Neural Network Architectures: GANs</a:t>
            </a:r>
          </a:p>
        </p:txBody>
      </p:sp>
      <p:sp>
        <p:nvSpPr>
          <p:cNvPr id="3" name="Text Placeholder 2">
            <a:extLst>
              <a:ext uri="{FF2B5EF4-FFF2-40B4-BE49-F238E27FC236}">
                <a16:creationId xmlns:a16="http://schemas.microsoft.com/office/drawing/2014/main" id="{5D08CD64-5DBB-8C44-B251-853FFDAA0B2B}"/>
              </a:ext>
            </a:extLst>
          </p:cNvPr>
          <p:cNvSpPr>
            <a:spLocks noGrp="1"/>
          </p:cNvSpPr>
          <p:nvPr>
            <p:ph type="body" idx="1"/>
          </p:nvPr>
        </p:nvSpPr>
        <p:spPr>
          <a:xfrm>
            <a:off x="3090625" y="515983"/>
            <a:ext cx="5596200" cy="1177551"/>
          </a:xfrm>
        </p:spPr>
        <p:txBody>
          <a:bodyPr/>
          <a:lstStyle/>
          <a:p>
            <a:r>
              <a:rPr lang="en-US" dirty="0"/>
              <a:t>Train two networks together:</a:t>
            </a:r>
          </a:p>
          <a:p>
            <a:pPr lvl="1"/>
            <a:r>
              <a:rPr lang="en-US" b="1" dirty="0"/>
              <a:t>Generator Network</a:t>
            </a:r>
            <a:r>
              <a:rPr lang="en-US" dirty="0"/>
              <a:t>: generate fake images</a:t>
            </a:r>
          </a:p>
          <a:p>
            <a:pPr lvl="1"/>
            <a:r>
              <a:rPr lang="en-US" b="1" dirty="0"/>
              <a:t>Discriminator Network</a:t>
            </a:r>
            <a:r>
              <a:rPr lang="en-US" dirty="0"/>
              <a:t>: given a real image and a fake image, determine which is fake</a:t>
            </a:r>
          </a:p>
        </p:txBody>
      </p:sp>
      <p:sp>
        <p:nvSpPr>
          <p:cNvPr id="4" name="Slide Number Placeholder 3">
            <a:extLst>
              <a:ext uri="{FF2B5EF4-FFF2-40B4-BE49-F238E27FC236}">
                <a16:creationId xmlns:a16="http://schemas.microsoft.com/office/drawing/2014/main" id="{BA2B8CB5-7761-2247-80FA-CE5A9F439E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4098" name="Picture 2" descr="GAN">
            <a:extLst>
              <a:ext uri="{FF2B5EF4-FFF2-40B4-BE49-F238E27FC236}">
                <a16:creationId xmlns:a16="http://schemas.microsoft.com/office/drawing/2014/main" id="{73543EC7-C8FB-8941-82B9-828543E59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969" y="2245153"/>
            <a:ext cx="2736812" cy="1478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50DEE77-95CA-FF47-A6F5-1CB47AD1A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761" y="2111710"/>
            <a:ext cx="3101373" cy="17451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14AE4E-EE67-1E45-9899-23812761741D}"/>
              </a:ext>
            </a:extLst>
          </p:cNvPr>
          <p:cNvSpPr txBox="1"/>
          <p:nvPr/>
        </p:nvSpPr>
        <p:spPr>
          <a:xfrm>
            <a:off x="2748611" y="4442074"/>
            <a:ext cx="6160939" cy="307777"/>
          </a:xfrm>
          <a:prstGeom prst="rect">
            <a:avLst/>
          </a:prstGeom>
          <a:noFill/>
        </p:spPr>
        <p:txBody>
          <a:bodyPr wrap="square" rtlCol="0">
            <a:spAutoFit/>
          </a:bodyPr>
          <a:lstStyle/>
          <a:p>
            <a:r>
              <a:rPr lang="en-US" dirty="0">
                <a:hlinkClick r:id="rId5"/>
              </a:rPr>
              <a:t>https://thispersondoesnotexist.com/</a:t>
            </a:r>
            <a:r>
              <a:rPr lang="en-US" dirty="0"/>
              <a:t> </a:t>
            </a:r>
          </a:p>
        </p:txBody>
      </p:sp>
    </p:spTree>
    <p:extLst>
      <p:ext uri="{BB962C8B-B14F-4D97-AF65-F5344CB8AC3E}">
        <p14:creationId xmlns:p14="http://schemas.microsoft.com/office/powerpoint/2010/main" val="150894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ideo-to-gif output image]">
            <a:extLst>
              <a:ext uri="{FF2B5EF4-FFF2-40B4-BE49-F238E27FC236}">
                <a16:creationId xmlns:a16="http://schemas.microsoft.com/office/drawing/2014/main" id="{D826E923-6A17-F648-8F72-9C37BB054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13" cy="51434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A2B8CB5-7761-2247-80FA-CE5A9F439E13}"/>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188623291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BEF96-4EB4-0C15-F2D0-46355FB92126}"/>
              </a:ext>
            </a:extLst>
          </p:cNvPr>
          <p:cNvSpPr>
            <a:spLocks noGrp="1"/>
          </p:cNvSpPr>
          <p:nvPr>
            <p:ph type="ctrTitle"/>
          </p:nvPr>
        </p:nvSpPr>
        <p:spPr/>
        <p:txBody>
          <a:bodyPr/>
          <a:lstStyle/>
          <a:p>
            <a:r>
              <a:rPr lang="en-US" dirty="0"/>
              <a:t>Neural Network Details</a:t>
            </a:r>
          </a:p>
        </p:txBody>
      </p:sp>
      <p:sp>
        <p:nvSpPr>
          <p:cNvPr id="3" name="Subtitle 2">
            <a:extLst>
              <a:ext uri="{FF2B5EF4-FFF2-40B4-BE49-F238E27FC236}">
                <a16:creationId xmlns:a16="http://schemas.microsoft.com/office/drawing/2014/main" id="{00262979-8F8C-E054-1475-96C3B670CCD5}"/>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5D5C136-28F0-63C3-FC3B-8754D8B801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3997100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0107-75A9-1E4B-9A2F-79291105C492}"/>
              </a:ext>
            </a:extLst>
          </p:cNvPr>
          <p:cNvSpPr>
            <a:spLocks noGrp="1"/>
          </p:cNvSpPr>
          <p:nvPr>
            <p:ph type="title"/>
          </p:nvPr>
        </p:nvSpPr>
        <p:spPr/>
        <p:txBody>
          <a:bodyPr/>
          <a:lstStyle/>
          <a:p>
            <a:r>
              <a:rPr lang="en-US" dirty="0"/>
              <a:t>XOR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318C142-3ABA-F449-A5D7-1D37086C86D9}"/>
                  </a:ext>
                </a:extLst>
              </p:cNvPr>
              <p:cNvSpPr>
                <a:spLocks noGrp="1"/>
              </p:cNvSpPr>
              <p:nvPr>
                <p:ph type="body" idx="1"/>
              </p:nvPr>
            </p:nvSpPr>
            <p:spPr/>
            <p:txBody>
              <a:bodyPr/>
              <a:lstStyle/>
              <a:p>
                <a:pPr marL="139700" indent="0">
                  <a:buNone/>
                </a:pPr>
                <a:r>
                  <a:rPr lang="en-US" b="0" dirty="0">
                    <a:latin typeface="Open Sans" panose="020B0606030504020204" pitchFamily="34" charset="0"/>
                    <a:ea typeface="Open Sans" panose="020B0606030504020204" pitchFamily="34" charset="0"/>
                    <a:cs typeface="Open Sans" panose="020B0606030504020204" pitchFamily="34" charset="0"/>
                  </a:rPr>
                  <a:t>This is a 2-layer neural network </a:t>
                </a:r>
                <a:br>
                  <a:rPr lang="en-US" b="0" i="1" dirty="0">
                    <a:latin typeface="Cambria Math" panose="02040503050406030204" pitchFamily="18" charset="0"/>
                  </a:rPr>
                </a:br>
                <a:br>
                  <a:rPr lang="en-US"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𝑋𝑂𝑅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oMath>
                  </m:oMathPara>
                </a14:m>
                <a:endParaRPr lang="en-US" b="0"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e>
                      </m:d>
                    </m:oMath>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𝑔</m:t>
                      </m:r>
                      <m:r>
                        <a:rPr lang="en-US" b="0" i="1" smtClean="0">
                          <a:latin typeface="Cambria Math" panose="02040503050406030204" pitchFamily="18" charset="0"/>
                        </a:rPr>
                        <m:t>(−0.5+</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b="0" i="1" dirty="0">
                  <a:latin typeface="Cambria Math" panose="02040503050406030204" pitchFamily="18" charset="0"/>
                </a:endParaRPr>
              </a:p>
              <a:p>
                <a:pPr marL="139700" indent="0">
                  <a:buNone/>
                </a:pPr>
                <a:br>
                  <a:rPr lang="en-US"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i="1">
                          <a:latin typeface="Cambria Math" panose="02040503050406030204" pitchFamily="18" charset="0"/>
                        </a:rPr>
                        <m:t>𝑣</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2</m:t>
                          </m:r>
                        </m:e>
                      </m:d>
                      <m:r>
                        <a:rPr lang="en-US" i="1">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i="1">
                              <a:latin typeface="Cambria Math" panose="02040503050406030204" pitchFamily="18" charset="0"/>
                            </a:rPr>
                            <m:t> </m:t>
                          </m:r>
                          <m:r>
                            <a:rPr lang="en-US" i="1">
                              <a:latin typeface="Cambria Math" panose="02040503050406030204" pitchFamily="18" charset="0"/>
                            </a:rPr>
                            <m:t>𝐴𝑁𝐷</m:t>
                          </m:r>
                          <m:r>
                            <a:rPr lang="en-US" i="1">
                              <a:latin typeface="Cambria Math" panose="02040503050406030204" pitchFamily="18" charset="0"/>
                            </a:rPr>
                            <m:t> </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2</m:t>
                              </m:r>
                            </m:e>
                          </m:d>
                        </m:e>
                      </m:d>
                    </m:oMath>
                    <m:oMath xmlns:m="http://schemas.openxmlformats.org/officeDocument/2006/math">
                      <m:r>
                        <a:rPr lang="en-US" i="1">
                          <a:latin typeface="Cambria Math" panose="02040503050406030204" pitchFamily="18" charset="0"/>
                        </a:rPr>
                        <m:t>          =</m:t>
                      </m:r>
                      <m:r>
                        <a:rPr lang="en-US" i="1">
                          <a:latin typeface="Cambria Math" panose="02040503050406030204" pitchFamily="18" charset="0"/>
                        </a:rPr>
                        <m:t>𝑔</m:t>
                      </m:r>
                      <m:r>
                        <a:rPr lang="en-US" i="1">
                          <a:latin typeface="Cambria Math" panose="02040503050406030204" pitchFamily="18" charset="0"/>
                        </a:rPr>
                        <m:t>(−0.5−</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1</m:t>
                          </m:r>
                        </m:e>
                      </m:d>
                      <m:r>
                        <a:rPr lang="en-US" b="0" i="1" smtClean="0">
                          <a:latin typeface="Cambria Math" panose="02040503050406030204" pitchFamily="18" charset="0"/>
                        </a:rPr>
                        <m:t>+</m:t>
                      </m:r>
                      <m:r>
                        <a:rPr lang="en-US" i="1">
                          <a:latin typeface="Cambria Math" panose="02040503050406030204" pitchFamily="18" charset="0"/>
                        </a:rPr>
                        <m:t>𝑥</m:t>
                      </m:r>
                      <m:d>
                        <m:dPr>
                          <m:begChr m:val="["/>
                          <m:endChr m:val="]"/>
                          <m:ctrlPr>
                            <a:rPr lang="en-US" i="1">
                              <a:latin typeface="Cambria Math" panose="02040503050406030204" pitchFamily="18" charset="0"/>
                            </a:rPr>
                          </m:ctrlPr>
                        </m:dPr>
                        <m:e>
                          <m:r>
                            <a:rPr lang="en-US" i="1">
                              <a:latin typeface="Cambria Math" panose="02040503050406030204" pitchFamily="18" charset="0"/>
                            </a:rPr>
                            <m:t>2</m:t>
                          </m:r>
                        </m:e>
                      </m:d>
                      <m:r>
                        <a:rPr lang="en-US" i="1">
                          <a:latin typeface="Cambria Math" panose="02040503050406030204" pitchFamily="18" charset="0"/>
                        </a:rPr>
                        <m:t>)</m:t>
                      </m:r>
                    </m:oMath>
                  </m:oMathPara>
                </a14:m>
                <a:endParaRPr lang="en-US" i="1" dirty="0">
                  <a:latin typeface="Cambria Math" panose="02040503050406030204" pitchFamily="18" charset="0"/>
                </a:endParaRPr>
              </a:p>
              <a:p>
                <a:pPr marL="139700" indent="0">
                  <a:buNone/>
                </a:pPr>
                <a:br>
                  <a:rPr lang="en-US"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oMath>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𝑔</m:t>
                      </m:r>
                      <m:r>
                        <a:rPr lang="en-US" b="0" i="1" smtClean="0">
                          <a:latin typeface="Cambria Math" panose="02040503050406030204" pitchFamily="18" charset="0"/>
                        </a:rPr>
                        <m:t>(−0.5+</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𝑣</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i="1" dirty="0">
                  <a:latin typeface="Cambria Math" panose="02040503050406030204" pitchFamily="18" charset="0"/>
                </a:endParaRPr>
              </a:p>
              <a:p>
                <a:pPr marL="139700" indent="0">
                  <a:buNone/>
                </a:pPr>
                <a:endParaRPr lang="en-US" b="0" i="1" dirty="0">
                  <a:latin typeface="Cambria Math" panose="02040503050406030204" pitchFamily="18" charset="0"/>
                </a:endParaRPr>
              </a:p>
              <a:p>
                <a:pPr marL="139700" indent="0">
                  <a:buNone/>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oMath>
                  </m:oMathPara>
                </a14:m>
                <a:endParaRPr lang="en-US" b="0" dirty="0"/>
              </a:p>
              <a:p>
                <a:pPr marL="139700" indent="0">
                  <a:buNone/>
                </a:pPr>
                <a:endParaRPr lang="en-US" b="0" dirty="0"/>
              </a:p>
            </p:txBody>
          </p:sp>
        </mc:Choice>
        <mc:Fallback xmlns="">
          <p:sp>
            <p:nvSpPr>
              <p:cNvPr id="3" name="Text Placeholder 2">
                <a:extLst>
                  <a:ext uri="{FF2B5EF4-FFF2-40B4-BE49-F238E27FC236}">
                    <a16:creationId xmlns:a16="http://schemas.microsoft.com/office/drawing/2014/main" id="{4318C142-3ABA-F449-A5D7-1D37086C86D9}"/>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EA72B61-CD1D-B94E-B24E-80083D7985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5" name="Picture 4">
            <a:extLst>
              <a:ext uri="{FF2B5EF4-FFF2-40B4-BE49-F238E27FC236}">
                <a16:creationId xmlns:a16="http://schemas.microsoft.com/office/drawing/2014/main" id="{CB4CF4E1-E5EE-B845-83BA-E537100439B2}"/>
              </a:ext>
            </a:extLst>
          </p:cNvPr>
          <p:cNvPicPr>
            <a:picLocks noChangeAspect="1"/>
          </p:cNvPicPr>
          <p:nvPr/>
        </p:nvPicPr>
        <p:blipFill>
          <a:blip r:embed="rId3"/>
          <a:stretch>
            <a:fillRect/>
          </a:stretch>
        </p:blipFill>
        <p:spPr>
          <a:xfrm>
            <a:off x="5966233" y="1546813"/>
            <a:ext cx="3139251" cy="1453241"/>
          </a:xfrm>
          <a:prstGeom prst="rect">
            <a:avLst/>
          </a:prstGeom>
        </p:spPr>
      </p:pic>
    </p:spTree>
    <p:extLst>
      <p:ext uri="{BB962C8B-B14F-4D97-AF65-F5344CB8AC3E}">
        <p14:creationId xmlns:p14="http://schemas.microsoft.com/office/powerpoint/2010/main" val="3962344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647BCC9-A9EE-EC47-86C0-938E75E30853}"/>
              </a:ext>
            </a:extLst>
          </p:cNvPr>
          <p:cNvSpPr>
            <a:spLocks noGrp="1"/>
          </p:cNvSpPr>
          <p:nvPr>
            <p:ph type="body" idx="1"/>
          </p:nvPr>
        </p:nvSpPr>
        <p:spPr/>
        <p:txBody>
          <a:bodyPr/>
          <a:lstStyle/>
          <a:p>
            <a:pPr marL="139700" indent="0">
              <a:buNone/>
            </a:pPr>
            <a:r>
              <a:rPr lang="en-US" dirty="0"/>
              <a:t>Compute the output for input (0, 1). There is a sign activation function on the hidden layers and output layer.</a:t>
            </a:r>
          </a:p>
        </p:txBody>
      </p:sp>
      <p:sp>
        <p:nvSpPr>
          <p:cNvPr id="4" name="Slide Number Placeholder 3">
            <a:extLst>
              <a:ext uri="{FF2B5EF4-FFF2-40B4-BE49-F238E27FC236}">
                <a16:creationId xmlns:a16="http://schemas.microsoft.com/office/drawing/2014/main" id="{0B930A0A-8906-8442-8301-523CC295FD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5" name="Title 4">
            <a:extLst>
              <a:ext uri="{FF2B5EF4-FFF2-40B4-BE49-F238E27FC236}">
                <a16:creationId xmlns:a16="http://schemas.microsoft.com/office/drawing/2014/main" id="{3E55707C-E8EA-B440-BB7A-9CFC46386DDF}"/>
              </a:ext>
            </a:extLst>
          </p:cNvPr>
          <p:cNvSpPr>
            <a:spLocks noGrp="1"/>
          </p:cNvSpPr>
          <p:nvPr>
            <p:ph type="title"/>
          </p:nvPr>
        </p:nvSpPr>
        <p:spPr/>
        <p:txBody>
          <a:bodyPr/>
          <a:lstStyle/>
          <a:p>
            <a:r>
              <a:rPr lang="en-US" dirty="0"/>
              <a:t>2 mins</a:t>
            </a:r>
          </a:p>
        </p:txBody>
      </p:sp>
      <p:sp>
        <p:nvSpPr>
          <p:cNvPr id="7" name="Oval 6">
            <a:extLst>
              <a:ext uri="{FF2B5EF4-FFF2-40B4-BE49-F238E27FC236}">
                <a16:creationId xmlns:a16="http://schemas.microsoft.com/office/drawing/2014/main" id="{3CC8C70F-0B1E-1349-B609-CAC80D0C8FE1}"/>
              </a:ext>
            </a:extLst>
          </p:cNvPr>
          <p:cNvSpPr/>
          <p:nvPr/>
        </p:nvSpPr>
        <p:spPr>
          <a:xfrm>
            <a:off x="3442746" y="1487536"/>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2441A4-9798-9D4E-9120-ECE9E5542F72}"/>
              </a:ext>
            </a:extLst>
          </p:cNvPr>
          <p:cNvSpPr/>
          <p:nvPr/>
        </p:nvSpPr>
        <p:spPr>
          <a:xfrm>
            <a:off x="5799109" y="1487536"/>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3E144706-BC74-E249-8B2E-6C2DD1CCBED9}"/>
              </a:ext>
            </a:extLst>
          </p:cNvPr>
          <p:cNvSpPr/>
          <p:nvPr/>
        </p:nvSpPr>
        <p:spPr>
          <a:xfrm>
            <a:off x="3442746" y="2845998"/>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375786-39C5-E540-9397-0C98EA56EE78}"/>
              </a:ext>
            </a:extLst>
          </p:cNvPr>
          <p:cNvSpPr/>
          <p:nvPr/>
        </p:nvSpPr>
        <p:spPr>
          <a:xfrm>
            <a:off x="5799109" y="2845998"/>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D13DB09E-325B-9748-9D3B-E96110DA63BD}"/>
              </a:ext>
            </a:extLst>
          </p:cNvPr>
          <p:cNvSpPr/>
          <p:nvPr/>
        </p:nvSpPr>
        <p:spPr>
          <a:xfrm>
            <a:off x="7765125" y="2228969"/>
            <a:ext cx="606389" cy="60638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a:t>
            </a:r>
          </a:p>
        </p:txBody>
      </p:sp>
      <p:cxnSp>
        <p:nvCxnSpPr>
          <p:cNvPr id="13" name="Straight Arrow Connector 12">
            <a:extLst>
              <a:ext uri="{FF2B5EF4-FFF2-40B4-BE49-F238E27FC236}">
                <a16:creationId xmlns:a16="http://schemas.microsoft.com/office/drawing/2014/main" id="{BE008D1E-406C-BA44-9F1E-C2D6017179A1}"/>
              </a:ext>
            </a:extLst>
          </p:cNvPr>
          <p:cNvCxnSpPr>
            <a:stCxn id="7" idx="6"/>
            <a:endCxn id="8" idx="2"/>
          </p:cNvCxnSpPr>
          <p:nvPr/>
        </p:nvCxnSpPr>
        <p:spPr>
          <a:xfrm>
            <a:off x="4049135" y="1790731"/>
            <a:ext cx="1749974"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721B2E2-4FB5-0245-BBEB-C1DEC40EA5A0}"/>
              </a:ext>
            </a:extLst>
          </p:cNvPr>
          <p:cNvCxnSpPr>
            <a:stCxn id="7" idx="6"/>
            <a:endCxn id="10" idx="2"/>
          </p:cNvCxnSpPr>
          <p:nvPr/>
        </p:nvCxnSpPr>
        <p:spPr>
          <a:xfrm>
            <a:off x="4049135" y="1790731"/>
            <a:ext cx="1749974" cy="1358462"/>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DDC85CE-BAF4-3E4E-9ECE-C561B644147C}"/>
              </a:ext>
            </a:extLst>
          </p:cNvPr>
          <p:cNvCxnSpPr>
            <a:cxnSpLocks/>
            <a:stCxn id="9" idx="6"/>
            <a:endCxn id="8" idx="2"/>
          </p:cNvCxnSpPr>
          <p:nvPr/>
        </p:nvCxnSpPr>
        <p:spPr>
          <a:xfrm flipV="1">
            <a:off x="4049135" y="1790731"/>
            <a:ext cx="1749974" cy="1358462"/>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8FEAD53-3D87-4D46-BF2F-0A8B4193686A}"/>
              </a:ext>
            </a:extLst>
          </p:cNvPr>
          <p:cNvCxnSpPr>
            <a:stCxn id="9" idx="6"/>
            <a:endCxn id="10" idx="2"/>
          </p:cNvCxnSpPr>
          <p:nvPr/>
        </p:nvCxnSpPr>
        <p:spPr>
          <a:xfrm>
            <a:off x="4049135" y="3149193"/>
            <a:ext cx="1749974" cy="0"/>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2C7BEA9-99B6-294F-A509-3711CD9D685C}"/>
              </a:ext>
            </a:extLst>
          </p:cNvPr>
          <p:cNvCxnSpPr>
            <a:stCxn id="8" idx="6"/>
            <a:endCxn id="11" idx="2"/>
          </p:cNvCxnSpPr>
          <p:nvPr/>
        </p:nvCxnSpPr>
        <p:spPr>
          <a:xfrm>
            <a:off x="6405498" y="1790731"/>
            <a:ext cx="1359627" cy="7414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A2117584-74AB-FF40-A071-DC5CA7F2F1C9}"/>
              </a:ext>
            </a:extLst>
          </p:cNvPr>
          <p:cNvCxnSpPr>
            <a:stCxn id="10" idx="6"/>
            <a:endCxn id="11" idx="2"/>
          </p:cNvCxnSpPr>
          <p:nvPr/>
        </p:nvCxnSpPr>
        <p:spPr>
          <a:xfrm flipV="1">
            <a:off x="6405498" y="2532164"/>
            <a:ext cx="1359627" cy="61702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550C88E-1CB5-2347-8762-1F34DE5968C2}"/>
              </a:ext>
            </a:extLst>
          </p:cNvPr>
          <p:cNvSpPr txBox="1"/>
          <p:nvPr/>
        </p:nvSpPr>
        <p:spPr>
          <a:xfrm>
            <a:off x="5121191" y="1499574"/>
            <a:ext cx="725214" cy="307777"/>
          </a:xfrm>
          <a:prstGeom prst="rect">
            <a:avLst/>
          </a:prstGeom>
          <a:noFill/>
        </p:spPr>
        <p:txBody>
          <a:bodyPr wrap="square" rtlCol="0">
            <a:spAutoFit/>
          </a:bodyPr>
          <a:lstStyle/>
          <a:p>
            <a:pPr algn="ctr"/>
            <a:r>
              <a:rPr lang="en-US" dirty="0">
                <a:solidFill>
                  <a:schemeClr val="accent2"/>
                </a:solidFill>
              </a:rPr>
              <a:t>2</a:t>
            </a:r>
          </a:p>
        </p:txBody>
      </p:sp>
      <p:sp>
        <p:nvSpPr>
          <p:cNvPr id="26" name="TextBox 25">
            <a:extLst>
              <a:ext uri="{FF2B5EF4-FFF2-40B4-BE49-F238E27FC236}">
                <a16:creationId xmlns:a16="http://schemas.microsoft.com/office/drawing/2014/main" id="{732A233A-F5C4-6B47-BD84-F50A1ACCBACD}"/>
              </a:ext>
            </a:extLst>
          </p:cNvPr>
          <p:cNvSpPr txBox="1"/>
          <p:nvPr/>
        </p:nvSpPr>
        <p:spPr>
          <a:xfrm>
            <a:off x="5198001" y="1980213"/>
            <a:ext cx="725214" cy="307777"/>
          </a:xfrm>
          <a:prstGeom prst="rect">
            <a:avLst/>
          </a:prstGeom>
          <a:noFill/>
        </p:spPr>
        <p:txBody>
          <a:bodyPr wrap="square" rtlCol="0">
            <a:spAutoFit/>
          </a:bodyPr>
          <a:lstStyle/>
          <a:p>
            <a:pPr algn="ctr"/>
            <a:r>
              <a:rPr lang="en-US" dirty="0">
                <a:solidFill>
                  <a:schemeClr val="accent2"/>
                </a:solidFill>
              </a:rPr>
              <a:t>3</a:t>
            </a:r>
          </a:p>
        </p:txBody>
      </p:sp>
      <p:sp>
        <p:nvSpPr>
          <p:cNvPr id="27" name="TextBox 26">
            <a:extLst>
              <a:ext uri="{FF2B5EF4-FFF2-40B4-BE49-F238E27FC236}">
                <a16:creationId xmlns:a16="http://schemas.microsoft.com/office/drawing/2014/main" id="{256BF8AF-2089-FD45-ABB3-F4A31CDF627A}"/>
              </a:ext>
            </a:extLst>
          </p:cNvPr>
          <p:cNvSpPr txBox="1"/>
          <p:nvPr/>
        </p:nvSpPr>
        <p:spPr>
          <a:xfrm>
            <a:off x="5180312" y="2611031"/>
            <a:ext cx="725214" cy="307777"/>
          </a:xfrm>
          <a:prstGeom prst="rect">
            <a:avLst/>
          </a:prstGeom>
          <a:noFill/>
        </p:spPr>
        <p:txBody>
          <a:bodyPr wrap="square" rtlCol="0">
            <a:spAutoFit/>
          </a:bodyPr>
          <a:lstStyle/>
          <a:p>
            <a:pPr algn="ctr"/>
            <a:r>
              <a:rPr lang="en-US" dirty="0">
                <a:solidFill>
                  <a:schemeClr val="accent4"/>
                </a:solidFill>
              </a:rPr>
              <a:t>1</a:t>
            </a:r>
          </a:p>
        </p:txBody>
      </p:sp>
      <p:sp>
        <p:nvSpPr>
          <p:cNvPr id="28" name="TextBox 27">
            <a:extLst>
              <a:ext uri="{FF2B5EF4-FFF2-40B4-BE49-F238E27FC236}">
                <a16:creationId xmlns:a16="http://schemas.microsoft.com/office/drawing/2014/main" id="{047CF41F-E044-114E-9183-B41E0ADAC8EC}"/>
              </a:ext>
            </a:extLst>
          </p:cNvPr>
          <p:cNvSpPr txBox="1"/>
          <p:nvPr/>
        </p:nvSpPr>
        <p:spPr>
          <a:xfrm>
            <a:off x="5067691" y="3114468"/>
            <a:ext cx="725214" cy="307777"/>
          </a:xfrm>
          <a:prstGeom prst="rect">
            <a:avLst/>
          </a:prstGeom>
          <a:noFill/>
        </p:spPr>
        <p:txBody>
          <a:bodyPr wrap="square" rtlCol="0">
            <a:spAutoFit/>
          </a:bodyPr>
          <a:lstStyle/>
          <a:p>
            <a:pPr algn="ctr"/>
            <a:r>
              <a:rPr lang="en-US" dirty="0">
                <a:solidFill>
                  <a:schemeClr val="accent4"/>
                </a:solidFill>
              </a:rPr>
              <a:t>-2</a:t>
            </a:r>
          </a:p>
        </p:txBody>
      </p:sp>
      <p:sp>
        <p:nvSpPr>
          <p:cNvPr id="29" name="TextBox 28">
            <a:extLst>
              <a:ext uri="{FF2B5EF4-FFF2-40B4-BE49-F238E27FC236}">
                <a16:creationId xmlns:a16="http://schemas.microsoft.com/office/drawing/2014/main" id="{E45B0F78-D656-6741-BCCB-8640DD810279}"/>
              </a:ext>
            </a:extLst>
          </p:cNvPr>
          <p:cNvSpPr txBox="1"/>
          <p:nvPr/>
        </p:nvSpPr>
        <p:spPr>
          <a:xfrm>
            <a:off x="6706967" y="1847011"/>
            <a:ext cx="725214" cy="307777"/>
          </a:xfrm>
          <a:prstGeom prst="rect">
            <a:avLst/>
          </a:prstGeom>
          <a:noFill/>
        </p:spPr>
        <p:txBody>
          <a:bodyPr wrap="square" rtlCol="0">
            <a:spAutoFit/>
          </a:bodyPr>
          <a:lstStyle/>
          <a:p>
            <a:pPr algn="ctr"/>
            <a:r>
              <a:rPr lang="en-US" dirty="0">
                <a:solidFill>
                  <a:schemeClr val="tx1"/>
                </a:solidFill>
              </a:rPr>
              <a:t>2</a:t>
            </a:r>
          </a:p>
        </p:txBody>
      </p:sp>
      <p:sp>
        <p:nvSpPr>
          <p:cNvPr id="30" name="TextBox 29">
            <a:extLst>
              <a:ext uri="{FF2B5EF4-FFF2-40B4-BE49-F238E27FC236}">
                <a16:creationId xmlns:a16="http://schemas.microsoft.com/office/drawing/2014/main" id="{4ECED8AF-8310-134E-B6C0-BA8B845060E7}"/>
              </a:ext>
            </a:extLst>
          </p:cNvPr>
          <p:cNvSpPr txBox="1"/>
          <p:nvPr/>
        </p:nvSpPr>
        <p:spPr>
          <a:xfrm>
            <a:off x="6649280" y="2566000"/>
            <a:ext cx="725214" cy="307777"/>
          </a:xfrm>
          <a:prstGeom prst="rect">
            <a:avLst/>
          </a:prstGeom>
          <a:noFill/>
        </p:spPr>
        <p:txBody>
          <a:bodyPr wrap="square" rtlCol="0">
            <a:spAutoFit/>
          </a:bodyPr>
          <a:lstStyle/>
          <a:p>
            <a:pPr algn="ctr"/>
            <a:r>
              <a:rPr lang="en-US" dirty="0">
                <a:solidFill>
                  <a:schemeClr val="tx1"/>
                </a:solidFill>
              </a:rPr>
              <a:t>3</a:t>
            </a:r>
          </a:p>
        </p:txBody>
      </p:sp>
    </p:spTree>
    <p:extLst>
      <p:ext uri="{BB962C8B-B14F-4D97-AF65-F5344CB8AC3E}">
        <p14:creationId xmlns:p14="http://schemas.microsoft.com/office/powerpoint/2010/main" val="3530088937"/>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647BCC9-A9EE-EC47-86C0-938E75E30853}"/>
              </a:ext>
            </a:extLst>
          </p:cNvPr>
          <p:cNvSpPr>
            <a:spLocks noGrp="1"/>
          </p:cNvSpPr>
          <p:nvPr>
            <p:ph type="body" idx="1"/>
          </p:nvPr>
        </p:nvSpPr>
        <p:spPr/>
        <p:txBody>
          <a:bodyPr/>
          <a:lstStyle/>
          <a:p>
            <a:pPr marL="139700" indent="0">
              <a:buNone/>
            </a:pPr>
            <a:r>
              <a:rPr lang="en-US" dirty="0"/>
              <a:t>Compute the output for input (0, 1). There is a sign activation function on the hidden layers and output layer.</a:t>
            </a:r>
          </a:p>
        </p:txBody>
      </p:sp>
      <p:sp>
        <p:nvSpPr>
          <p:cNvPr id="4" name="Slide Number Placeholder 3">
            <a:extLst>
              <a:ext uri="{FF2B5EF4-FFF2-40B4-BE49-F238E27FC236}">
                <a16:creationId xmlns:a16="http://schemas.microsoft.com/office/drawing/2014/main" id="{0B930A0A-8906-8442-8301-523CC295FD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5" name="Title 4">
            <a:extLst>
              <a:ext uri="{FF2B5EF4-FFF2-40B4-BE49-F238E27FC236}">
                <a16:creationId xmlns:a16="http://schemas.microsoft.com/office/drawing/2014/main" id="{3E55707C-E8EA-B440-BB7A-9CFC46386DDF}"/>
              </a:ext>
            </a:extLst>
          </p:cNvPr>
          <p:cNvSpPr>
            <a:spLocks noGrp="1"/>
          </p:cNvSpPr>
          <p:nvPr>
            <p:ph type="title"/>
          </p:nvPr>
        </p:nvSpPr>
        <p:spPr/>
        <p:txBody>
          <a:bodyPr/>
          <a:lstStyle/>
          <a:p>
            <a:r>
              <a:rPr lang="en-US" dirty="0"/>
              <a:t>2 mins</a:t>
            </a:r>
          </a:p>
        </p:txBody>
      </p:sp>
      <p:sp>
        <p:nvSpPr>
          <p:cNvPr id="7" name="Oval 6">
            <a:extLst>
              <a:ext uri="{FF2B5EF4-FFF2-40B4-BE49-F238E27FC236}">
                <a16:creationId xmlns:a16="http://schemas.microsoft.com/office/drawing/2014/main" id="{3CC8C70F-0B1E-1349-B609-CAC80D0C8FE1}"/>
              </a:ext>
            </a:extLst>
          </p:cNvPr>
          <p:cNvSpPr/>
          <p:nvPr/>
        </p:nvSpPr>
        <p:spPr>
          <a:xfrm>
            <a:off x="3442746" y="1487536"/>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12441A4-9798-9D4E-9120-ECE9E5542F72}"/>
              </a:ext>
            </a:extLst>
          </p:cNvPr>
          <p:cNvSpPr/>
          <p:nvPr/>
        </p:nvSpPr>
        <p:spPr>
          <a:xfrm>
            <a:off x="5799109" y="1487536"/>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Oval 8">
            <a:extLst>
              <a:ext uri="{FF2B5EF4-FFF2-40B4-BE49-F238E27FC236}">
                <a16:creationId xmlns:a16="http://schemas.microsoft.com/office/drawing/2014/main" id="{3E144706-BC74-E249-8B2E-6C2DD1CCBED9}"/>
              </a:ext>
            </a:extLst>
          </p:cNvPr>
          <p:cNvSpPr/>
          <p:nvPr/>
        </p:nvSpPr>
        <p:spPr>
          <a:xfrm>
            <a:off x="3442746" y="2845998"/>
            <a:ext cx="606389" cy="606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375786-39C5-E540-9397-0C98EA56EE78}"/>
              </a:ext>
            </a:extLst>
          </p:cNvPr>
          <p:cNvSpPr/>
          <p:nvPr/>
        </p:nvSpPr>
        <p:spPr>
          <a:xfrm>
            <a:off x="5799109" y="2845998"/>
            <a:ext cx="606389" cy="606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D13DB09E-325B-9748-9D3B-E96110DA63BD}"/>
              </a:ext>
            </a:extLst>
          </p:cNvPr>
          <p:cNvSpPr/>
          <p:nvPr/>
        </p:nvSpPr>
        <p:spPr>
          <a:xfrm>
            <a:off x="7765125" y="2228969"/>
            <a:ext cx="606389" cy="60638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-1</a:t>
            </a:r>
          </a:p>
        </p:txBody>
      </p:sp>
      <p:cxnSp>
        <p:nvCxnSpPr>
          <p:cNvPr id="13" name="Straight Arrow Connector 12">
            <a:extLst>
              <a:ext uri="{FF2B5EF4-FFF2-40B4-BE49-F238E27FC236}">
                <a16:creationId xmlns:a16="http://schemas.microsoft.com/office/drawing/2014/main" id="{BE008D1E-406C-BA44-9F1E-C2D6017179A1}"/>
              </a:ext>
            </a:extLst>
          </p:cNvPr>
          <p:cNvCxnSpPr>
            <a:stCxn id="7" idx="6"/>
            <a:endCxn id="8" idx="2"/>
          </p:cNvCxnSpPr>
          <p:nvPr/>
        </p:nvCxnSpPr>
        <p:spPr>
          <a:xfrm>
            <a:off x="4049135" y="1790731"/>
            <a:ext cx="1749974"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721B2E2-4FB5-0245-BBEB-C1DEC40EA5A0}"/>
              </a:ext>
            </a:extLst>
          </p:cNvPr>
          <p:cNvCxnSpPr>
            <a:stCxn id="7" idx="6"/>
            <a:endCxn id="10" idx="2"/>
          </p:cNvCxnSpPr>
          <p:nvPr/>
        </p:nvCxnSpPr>
        <p:spPr>
          <a:xfrm>
            <a:off x="4049135" y="1790731"/>
            <a:ext cx="1749974" cy="1358462"/>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DDC85CE-BAF4-3E4E-9ECE-C561B644147C}"/>
              </a:ext>
            </a:extLst>
          </p:cNvPr>
          <p:cNvCxnSpPr>
            <a:cxnSpLocks/>
            <a:stCxn id="9" idx="6"/>
            <a:endCxn id="8" idx="2"/>
          </p:cNvCxnSpPr>
          <p:nvPr/>
        </p:nvCxnSpPr>
        <p:spPr>
          <a:xfrm flipV="1">
            <a:off x="4049135" y="1790731"/>
            <a:ext cx="1749974" cy="1358462"/>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A8FEAD53-3D87-4D46-BF2F-0A8B4193686A}"/>
              </a:ext>
            </a:extLst>
          </p:cNvPr>
          <p:cNvCxnSpPr>
            <a:stCxn id="9" idx="6"/>
            <a:endCxn id="10" idx="2"/>
          </p:cNvCxnSpPr>
          <p:nvPr/>
        </p:nvCxnSpPr>
        <p:spPr>
          <a:xfrm>
            <a:off x="4049135" y="3149193"/>
            <a:ext cx="1749974" cy="0"/>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2C7BEA9-99B6-294F-A509-3711CD9D685C}"/>
              </a:ext>
            </a:extLst>
          </p:cNvPr>
          <p:cNvCxnSpPr>
            <a:stCxn id="8" idx="6"/>
            <a:endCxn id="11" idx="2"/>
          </p:cNvCxnSpPr>
          <p:nvPr/>
        </p:nvCxnSpPr>
        <p:spPr>
          <a:xfrm>
            <a:off x="6405498" y="1790731"/>
            <a:ext cx="1359627" cy="7414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A2117584-74AB-FF40-A071-DC5CA7F2F1C9}"/>
              </a:ext>
            </a:extLst>
          </p:cNvPr>
          <p:cNvCxnSpPr>
            <a:stCxn id="10" idx="6"/>
            <a:endCxn id="11" idx="2"/>
          </p:cNvCxnSpPr>
          <p:nvPr/>
        </p:nvCxnSpPr>
        <p:spPr>
          <a:xfrm flipV="1">
            <a:off x="6405498" y="2532164"/>
            <a:ext cx="1359627" cy="617029"/>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550C88E-1CB5-2347-8762-1F34DE5968C2}"/>
              </a:ext>
            </a:extLst>
          </p:cNvPr>
          <p:cNvSpPr txBox="1"/>
          <p:nvPr/>
        </p:nvSpPr>
        <p:spPr>
          <a:xfrm>
            <a:off x="5121191" y="1499574"/>
            <a:ext cx="725214" cy="307777"/>
          </a:xfrm>
          <a:prstGeom prst="rect">
            <a:avLst/>
          </a:prstGeom>
          <a:noFill/>
        </p:spPr>
        <p:txBody>
          <a:bodyPr wrap="square" rtlCol="0">
            <a:spAutoFit/>
          </a:bodyPr>
          <a:lstStyle/>
          <a:p>
            <a:pPr algn="ctr"/>
            <a:r>
              <a:rPr lang="en-US" dirty="0">
                <a:solidFill>
                  <a:schemeClr val="accent2"/>
                </a:solidFill>
              </a:rPr>
              <a:t>2</a:t>
            </a:r>
          </a:p>
        </p:txBody>
      </p:sp>
      <p:sp>
        <p:nvSpPr>
          <p:cNvPr id="26" name="TextBox 25">
            <a:extLst>
              <a:ext uri="{FF2B5EF4-FFF2-40B4-BE49-F238E27FC236}">
                <a16:creationId xmlns:a16="http://schemas.microsoft.com/office/drawing/2014/main" id="{732A233A-F5C4-6B47-BD84-F50A1ACCBACD}"/>
              </a:ext>
            </a:extLst>
          </p:cNvPr>
          <p:cNvSpPr txBox="1"/>
          <p:nvPr/>
        </p:nvSpPr>
        <p:spPr>
          <a:xfrm>
            <a:off x="5198001" y="1980213"/>
            <a:ext cx="725214" cy="307777"/>
          </a:xfrm>
          <a:prstGeom prst="rect">
            <a:avLst/>
          </a:prstGeom>
          <a:noFill/>
        </p:spPr>
        <p:txBody>
          <a:bodyPr wrap="square" rtlCol="0">
            <a:spAutoFit/>
          </a:bodyPr>
          <a:lstStyle/>
          <a:p>
            <a:pPr algn="ctr"/>
            <a:r>
              <a:rPr lang="en-US" dirty="0">
                <a:solidFill>
                  <a:schemeClr val="accent2"/>
                </a:solidFill>
              </a:rPr>
              <a:t>3</a:t>
            </a:r>
          </a:p>
        </p:txBody>
      </p:sp>
      <p:sp>
        <p:nvSpPr>
          <p:cNvPr id="27" name="TextBox 26">
            <a:extLst>
              <a:ext uri="{FF2B5EF4-FFF2-40B4-BE49-F238E27FC236}">
                <a16:creationId xmlns:a16="http://schemas.microsoft.com/office/drawing/2014/main" id="{256BF8AF-2089-FD45-ABB3-F4A31CDF627A}"/>
              </a:ext>
            </a:extLst>
          </p:cNvPr>
          <p:cNvSpPr txBox="1"/>
          <p:nvPr/>
        </p:nvSpPr>
        <p:spPr>
          <a:xfrm>
            <a:off x="5180312" y="2611031"/>
            <a:ext cx="725214" cy="307777"/>
          </a:xfrm>
          <a:prstGeom prst="rect">
            <a:avLst/>
          </a:prstGeom>
          <a:noFill/>
        </p:spPr>
        <p:txBody>
          <a:bodyPr wrap="square" rtlCol="0">
            <a:spAutoFit/>
          </a:bodyPr>
          <a:lstStyle/>
          <a:p>
            <a:pPr algn="ctr"/>
            <a:r>
              <a:rPr lang="en-US" dirty="0">
                <a:solidFill>
                  <a:schemeClr val="accent4"/>
                </a:solidFill>
              </a:rPr>
              <a:t>1</a:t>
            </a:r>
          </a:p>
        </p:txBody>
      </p:sp>
      <p:sp>
        <p:nvSpPr>
          <p:cNvPr id="28" name="TextBox 27">
            <a:extLst>
              <a:ext uri="{FF2B5EF4-FFF2-40B4-BE49-F238E27FC236}">
                <a16:creationId xmlns:a16="http://schemas.microsoft.com/office/drawing/2014/main" id="{047CF41F-E044-114E-9183-B41E0ADAC8EC}"/>
              </a:ext>
            </a:extLst>
          </p:cNvPr>
          <p:cNvSpPr txBox="1"/>
          <p:nvPr/>
        </p:nvSpPr>
        <p:spPr>
          <a:xfrm>
            <a:off x="5067691" y="3114468"/>
            <a:ext cx="725214" cy="307777"/>
          </a:xfrm>
          <a:prstGeom prst="rect">
            <a:avLst/>
          </a:prstGeom>
          <a:noFill/>
        </p:spPr>
        <p:txBody>
          <a:bodyPr wrap="square" rtlCol="0">
            <a:spAutoFit/>
          </a:bodyPr>
          <a:lstStyle/>
          <a:p>
            <a:pPr algn="ctr"/>
            <a:r>
              <a:rPr lang="en-US" dirty="0">
                <a:solidFill>
                  <a:schemeClr val="accent4"/>
                </a:solidFill>
              </a:rPr>
              <a:t>-2</a:t>
            </a:r>
          </a:p>
        </p:txBody>
      </p:sp>
      <p:sp>
        <p:nvSpPr>
          <p:cNvPr id="29" name="TextBox 28">
            <a:extLst>
              <a:ext uri="{FF2B5EF4-FFF2-40B4-BE49-F238E27FC236}">
                <a16:creationId xmlns:a16="http://schemas.microsoft.com/office/drawing/2014/main" id="{E45B0F78-D656-6741-BCCB-8640DD810279}"/>
              </a:ext>
            </a:extLst>
          </p:cNvPr>
          <p:cNvSpPr txBox="1"/>
          <p:nvPr/>
        </p:nvSpPr>
        <p:spPr>
          <a:xfrm>
            <a:off x="6706967" y="1847011"/>
            <a:ext cx="725214" cy="307777"/>
          </a:xfrm>
          <a:prstGeom prst="rect">
            <a:avLst/>
          </a:prstGeom>
          <a:noFill/>
        </p:spPr>
        <p:txBody>
          <a:bodyPr wrap="square" rtlCol="0">
            <a:spAutoFit/>
          </a:bodyPr>
          <a:lstStyle/>
          <a:p>
            <a:pPr algn="ctr"/>
            <a:r>
              <a:rPr lang="en-US" dirty="0">
                <a:solidFill>
                  <a:schemeClr val="tx1"/>
                </a:solidFill>
              </a:rPr>
              <a:t>2</a:t>
            </a:r>
          </a:p>
        </p:txBody>
      </p:sp>
      <p:sp>
        <p:nvSpPr>
          <p:cNvPr id="30" name="TextBox 29">
            <a:extLst>
              <a:ext uri="{FF2B5EF4-FFF2-40B4-BE49-F238E27FC236}">
                <a16:creationId xmlns:a16="http://schemas.microsoft.com/office/drawing/2014/main" id="{4ECED8AF-8310-134E-B6C0-BA8B845060E7}"/>
              </a:ext>
            </a:extLst>
          </p:cNvPr>
          <p:cNvSpPr txBox="1"/>
          <p:nvPr/>
        </p:nvSpPr>
        <p:spPr>
          <a:xfrm>
            <a:off x="6649280" y="2566000"/>
            <a:ext cx="725214" cy="307777"/>
          </a:xfrm>
          <a:prstGeom prst="rect">
            <a:avLst/>
          </a:prstGeom>
          <a:noFill/>
        </p:spPr>
        <p:txBody>
          <a:bodyPr wrap="square" rtlCol="0">
            <a:spAutoFit/>
          </a:bodyPr>
          <a:lstStyle/>
          <a:p>
            <a:pPr algn="ctr"/>
            <a:r>
              <a:rPr lang="en-US" dirty="0">
                <a:solidFill>
                  <a:schemeClr val="tx1"/>
                </a:solidFill>
              </a:rPr>
              <a:t>3</a:t>
            </a:r>
          </a:p>
        </p:txBody>
      </p:sp>
    </p:spTree>
    <p:extLst>
      <p:ext uri="{BB962C8B-B14F-4D97-AF65-F5344CB8AC3E}">
        <p14:creationId xmlns:p14="http://schemas.microsoft.com/office/powerpoint/2010/main" val="3395275595"/>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936A-5239-C54C-9AB9-4A2341E783C9}"/>
              </a:ext>
            </a:extLst>
          </p:cNvPr>
          <p:cNvSpPr>
            <a:spLocks noGrp="1"/>
          </p:cNvSpPr>
          <p:nvPr>
            <p:ph type="title"/>
          </p:nvPr>
        </p:nvSpPr>
        <p:spPr/>
        <p:txBody>
          <a:bodyPr/>
          <a:lstStyle/>
          <a:p>
            <a:r>
              <a:rPr lang="en-US" dirty="0"/>
              <a:t>Recall: </a:t>
            </a:r>
            <a:br>
              <a:rPr lang="en-US" dirty="0"/>
            </a:br>
            <a:r>
              <a:rPr lang="en-US" dirty="0"/>
              <a:t>Linear Classifier</a:t>
            </a:r>
          </a:p>
        </p:txBody>
      </p:sp>
      <p:sp>
        <p:nvSpPr>
          <p:cNvPr id="3" name="Text Placeholder 2">
            <a:extLst>
              <a:ext uri="{FF2B5EF4-FFF2-40B4-BE49-F238E27FC236}">
                <a16:creationId xmlns:a16="http://schemas.microsoft.com/office/drawing/2014/main" id="{90A8603F-524D-434D-A44D-D3D9FE925902}"/>
              </a:ext>
            </a:extLst>
          </p:cNvPr>
          <p:cNvSpPr>
            <a:spLocks noGrp="1"/>
          </p:cNvSpPr>
          <p:nvPr>
            <p:ph type="body" idx="1"/>
          </p:nvPr>
        </p:nvSpPr>
        <p:spPr/>
        <p:txBody>
          <a:bodyPr/>
          <a:lstStyle/>
          <a:p>
            <a:pPr marL="139700" indent="0">
              <a:buNone/>
            </a:pPr>
            <a:r>
              <a:rPr lang="en-US" dirty="0"/>
              <a:t>Remember the linear classifier based on score</a:t>
            </a:r>
          </a:p>
        </p:txBody>
      </p:sp>
      <p:sp>
        <p:nvSpPr>
          <p:cNvPr id="4" name="Slide Number Placeholder 3">
            <a:extLst>
              <a:ext uri="{FF2B5EF4-FFF2-40B4-BE49-F238E27FC236}">
                <a16:creationId xmlns:a16="http://schemas.microsoft.com/office/drawing/2014/main" id="{06BF26A5-427F-FE40-9381-CB646E7F2B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5" name="Picture 4">
            <a:extLst>
              <a:ext uri="{FF2B5EF4-FFF2-40B4-BE49-F238E27FC236}">
                <a16:creationId xmlns:a16="http://schemas.microsoft.com/office/drawing/2014/main" id="{4D2F67DB-45B9-2741-869C-59C983E6C63C}"/>
              </a:ext>
            </a:extLst>
          </p:cNvPr>
          <p:cNvPicPr>
            <a:picLocks noChangeAspect="1"/>
          </p:cNvPicPr>
          <p:nvPr/>
        </p:nvPicPr>
        <p:blipFill>
          <a:blip r:embed="rId2"/>
          <a:stretch>
            <a:fillRect/>
          </a:stretch>
        </p:blipFill>
        <p:spPr>
          <a:xfrm>
            <a:off x="3696347" y="1675669"/>
            <a:ext cx="4574442" cy="3134617"/>
          </a:xfrm>
          <a:prstGeom prst="rect">
            <a:avLst/>
          </a:prstGeom>
        </p:spPr>
      </p:pic>
    </p:spTree>
    <p:extLst>
      <p:ext uri="{BB962C8B-B14F-4D97-AF65-F5344CB8AC3E}">
        <p14:creationId xmlns:p14="http://schemas.microsoft.com/office/powerpoint/2010/main" val="186785644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57F8-0E6F-2143-BE45-E49105AD6AEB}"/>
              </a:ext>
            </a:extLst>
          </p:cNvPr>
          <p:cNvSpPr>
            <a:spLocks noGrp="1"/>
          </p:cNvSpPr>
          <p:nvPr>
            <p:ph type="title"/>
          </p:nvPr>
        </p:nvSpPr>
        <p:spPr/>
        <p:txBody>
          <a:bodyPr/>
          <a:lstStyle/>
          <a:p>
            <a:r>
              <a:rPr lang="en-US" dirty="0"/>
              <a:t>Activation Function</a:t>
            </a:r>
          </a:p>
        </p:txBody>
      </p:sp>
      <p:sp>
        <p:nvSpPr>
          <p:cNvPr id="3" name="Text Placeholder 2">
            <a:extLst>
              <a:ext uri="{FF2B5EF4-FFF2-40B4-BE49-F238E27FC236}">
                <a16:creationId xmlns:a16="http://schemas.microsoft.com/office/drawing/2014/main" id="{8FCCDBE4-097A-524B-911F-95399A337215}"/>
              </a:ext>
            </a:extLst>
          </p:cNvPr>
          <p:cNvSpPr>
            <a:spLocks noGrp="1"/>
          </p:cNvSpPr>
          <p:nvPr>
            <p:ph type="body" idx="1"/>
          </p:nvPr>
        </p:nvSpPr>
        <p:spPr/>
        <p:txBody>
          <a:bodyPr/>
          <a:lstStyle/>
          <a:p>
            <a:pPr marL="139700" indent="0">
              <a:buNone/>
            </a:pPr>
            <a:r>
              <a:rPr lang="en-US" dirty="0"/>
              <a:t>Before, we were using the sign activation function.</a:t>
            </a:r>
          </a:p>
          <a:p>
            <a:r>
              <a:rPr lang="en-US" dirty="0"/>
              <a:t>This is not generally used in practice. </a:t>
            </a:r>
          </a:p>
          <a:p>
            <a:pPr lvl="1"/>
            <a:r>
              <a:rPr lang="en-US" dirty="0"/>
              <a:t>Not differentiable </a:t>
            </a:r>
          </a:p>
          <a:p>
            <a:pPr lvl="1"/>
            <a:r>
              <a:rPr lang="en-US" dirty="0"/>
              <a:t>No notion of confidence</a:t>
            </a:r>
          </a:p>
          <a:p>
            <a:pPr marL="139700" indent="0">
              <a:buNone/>
            </a:pPr>
            <a:endParaRPr lang="en-US" dirty="0"/>
          </a:p>
          <a:p>
            <a:pPr marL="139700" indent="0">
              <a:buNone/>
            </a:pPr>
            <a:r>
              <a:rPr lang="en-US" dirty="0"/>
              <a:t>What if we use the logistic function instead?</a:t>
            </a:r>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82F477A1-F0E8-D94A-9AA4-C88285A12E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5" name="Picture 4">
            <a:extLst>
              <a:ext uri="{FF2B5EF4-FFF2-40B4-BE49-F238E27FC236}">
                <a16:creationId xmlns:a16="http://schemas.microsoft.com/office/drawing/2014/main" id="{A1BCB82E-9087-F94A-A90D-136A53669BD9}"/>
              </a:ext>
            </a:extLst>
          </p:cNvPr>
          <p:cNvPicPr>
            <a:picLocks noChangeAspect="1"/>
          </p:cNvPicPr>
          <p:nvPr/>
        </p:nvPicPr>
        <p:blipFill>
          <a:blip r:embed="rId3"/>
          <a:stretch>
            <a:fillRect/>
          </a:stretch>
        </p:blipFill>
        <p:spPr>
          <a:xfrm>
            <a:off x="3313002" y="3003493"/>
            <a:ext cx="4850086" cy="1947672"/>
          </a:xfrm>
          <a:prstGeom prst="rect">
            <a:avLst/>
          </a:prstGeom>
        </p:spPr>
      </p:pic>
    </p:spTree>
    <p:extLst>
      <p:ext uri="{BB962C8B-B14F-4D97-AF65-F5344CB8AC3E}">
        <p14:creationId xmlns:p14="http://schemas.microsoft.com/office/powerpoint/2010/main" val="427466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C1A2-9DC4-F94E-9C98-F21F439EDAF4}"/>
              </a:ext>
            </a:extLst>
          </p:cNvPr>
          <p:cNvSpPr>
            <a:spLocks noGrp="1"/>
          </p:cNvSpPr>
          <p:nvPr>
            <p:ph type="title"/>
          </p:nvPr>
        </p:nvSpPr>
        <p:spPr/>
        <p:txBody>
          <a:bodyPr/>
          <a:lstStyle/>
          <a:p>
            <a:r>
              <a:rPr lang="en-US" dirty="0"/>
              <a:t>Activation Functions</a:t>
            </a:r>
          </a:p>
        </p:txBody>
      </p:sp>
      <p:sp>
        <p:nvSpPr>
          <p:cNvPr id="4" name="Slide Number Placeholder 3">
            <a:extLst>
              <a:ext uri="{FF2B5EF4-FFF2-40B4-BE49-F238E27FC236}">
                <a16:creationId xmlns:a16="http://schemas.microsoft.com/office/drawing/2014/main" id="{0A082264-4F95-7348-B348-C550BBD798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10" name="Picture 9">
            <a:extLst>
              <a:ext uri="{FF2B5EF4-FFF2-40B4-BE49-F238E27FC236}">
                <a16:creationId xmlns:a16="http://schemas.microsoft.com/office/drawing/2014/main" id="{C953F4CC-20F7-404A-B773-8F9A5C5766AC}"/>
              </a:ext>
            </a:extLst>
          </p:cNvPr>
          <p:cNvPicPr>
            <a:picLocks noChangeAspect="1"/>
          </p:cNvPicPr>
          <p:nvPr/>
        </p:nvPicPr>
        <p:blipFill>
          <a:blip r:embed="rId3"/>
          <a:stretch>
            <a:fillRect/>
          </a:stretch>
        </p:blipFill>
        <p:spPr>
          <a:xfrm>
            <a:off x="2755390" y="339621"/>
            <a:ext cx="6450255" cy="4452757"/>
          </a:xfrm>
          <a:prstGeom prst="rect">
            <a:avLst/>
          </a:prstGeom>
        </p:spPr>
      </p:pic>
    </p:spTree>
    <p:extLst>
      <p:ext uri="{BB962C8B-B14F-4D97-AF65-F5344CB8AC3E}">
        <p14:creationId xmlns:p14="http://schemas.microsoft.com/office/powerpoint/2010/main" val="315806332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07143D-4644-6F41-8CDB-E6737A94A6F6}"/>
              </a:ext>
            </a:extLst>
          </p:cNvPr>
          <p:cNvSpPr>
            <a:spLocks noGrp="1"/>
          </p:cNvSpPr>
          <p:nvPr>
            <p:ph type="title"/>
          </p:nvPr>
        </p:nvSpPr>
        <p:spPr/>
        <p:txBody>
          <a:bodyPr/>
          <a:lstStyle/>
          <a:p>
            <a:r>
              <a:rPr lang="en-US" dirty="0"/>
              <a:t>Classification or Regression</a:t>
            </a:r>
          </a:p>
        </p:txBody>
      </p:sp>
      <p:sp>
        <p:nvSpPr>
          <p:cNvPr id="5" name="Text Placeholder 4">
            <a:extLst>
              <a:ext uri="{FF2B5EF4-FFF2-40B4-BE49-F238E27FC236}">
                <a16:creationId xmlns:a16="http://schemas.microsoft.com/office/drawing/2014/main" id="{D1C15B60-A3BE-B74B-989D-8A50AD6496C0}"/>
              </a:ext>
            </a:extLst>
          </p:cNvPr>
          <p:cNvSpPr>
            <a:spLocks noGrp="1"/>
          </p:cNvSpPr>
          <p:nvPr>
            <p:ph type="body" idx="1"/>
          </p:nvPr>
        </p:nvSpPr>
        <p:spPr/>
        <p:txBody>
          <a:bodyPr/>
          <a:lstStyle/>
          <a:p>
            <a:pPr marL="139700" indent="0">
              <a:buNone/>
            </a:pPr>
            <a:r>
              <a:rPr lang="en-US" dirty="0"/>
              <a:t>You can use neural networks for classification and regression! </a:t>
            </a:r>
          </a:p>
          <a:p>
            <a:pPr marL="139700" indent="0">
              <a:buNone/>
            </a:pPr>
            <a:endParaRPr lang="en-US" dirty="0"/>
          </a:p>
          <a:p>
            <a:pPr marL="139700" indent="0">
              <a:buNone/>
            </a:pPr>
            <a:r>
              <a:rPr lang="en-US" b="1" dirty="0"/>
              <a:t>Regression</a:t>
            </a:r>
            <a:endParaRPr lang="en-US" dirty="0"/>
          </a:p>
          <a:p>
            <a:pPr marL="139700" indent="0">
              <a:buNone/>
            </a:pPr>
            <a:r>
              <a:rPr lang="en-US" dirty="0"/>
              <a:t>The output layer will generally have one node that is the output (outputs a single number). Don’t apply activation to the last layer.</a:t>
            </a:r>
          </a:p>
          <a:p>
            <a:pPr marL="139700" indent="0">
              <a:buNone/>
            </a:pPr>
            <a:endParaRPr lang="en-US" dirty="0"/>
          </a:p>
          <a:p>
            <a:pPr marL="139700" indent="0">
              <a:buNone/>
            </a:pPr>
            <a:r>
              <a:rPr lang="en-US" b="1" dirty="0"/>
              <a:t>Classification</a:t>
            </a:r>
          </a:p>
          <a:p>
            <a:pPr marL="139700" indent="0">
              <a:buNone/>
            </a:pPr>
            <a:r>
              <a:rPr lang="en-US" dirty="0"/>
              <a:t>The output layer will have one node per class. Usually take the node with the highest score as the prediction for an example. Can also use the logistic function (</a:t>
            </a:r>
            <a:r>
              <a:rPr lang="en-US" dirty="0" err="1"/>
              <a:t>softmax</a:t>
            </a:r>
            <a:r>
              <a:rPr lang="en-US" dirty="0"/>
              <a:t>) to turn scores into probabilities! </a:t>
            </a:r>
          </a:p>
        </p:txBody>
      </p:sp>
      <p:sp>
        <p:nvSpPr>
          <p:cNvPr id="3" name="Slide Number Placeholder 2">
            <a:extLst>
              <a:ext uri="{FF2B5EF4-FFF2-40B4-BE49-F238E27FC236}">
                <a16:creationId xmlns:a16="http://schemas.microsoft.com/office/drawing/2014/main" id="{53A50172-5235-D548-A75B-CC272E4FE9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54034487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2319-D32D-C046-B06A-FAEEC4D8D5DE}"/>
              </a:ext>
            </a:extLst>
          </p:cNvPr>
          <p:cNvSpPr>
            <a:spLocks noGrp="1"/>
          </p:cNvSpPr>
          <p:nvPr>
            <p:ph type="title"/>
          </p:nvPr>
        </p:nvSpPr>
        <p:spPr/>
        <p:txBody>
          <a:bodyPr/>
          <a:lstStyle/>
          <a:p>
            <a:r>
              <a:rPr lang="en-US" dirty="0"/>
              <a:t>Overfitting NNs</a:t>
            </a:r>
          </a:p>
        </p:txBody>
      </p:sp>
      <p:sp>
        <p:nvSpPr>
          <p:cNvPr id="3" name="Text Placeholder 2">
            <a:extLst>
              <a:ext uri="{FF2B5EF4-FFF2-40B4-BE49-F238E27FC236}">
                <a16:creationId xmlns:a16="http://schemas.microsoft.com/office/drawing/2014/main" id="{DE404697-FC36-004A-85C4-B52D2B712857}"/>
              </a:ext>
            </a:extLst>
          </p:cNvPr>
          <p:cNvSpPr>
            <a:spLocks noGrp="1"/>
          </p:cNvSpPr>
          <p:nvPr>
            <p:ph type="body" idx="1"/>
          </p:nvPr>
        </p:nvSpPr>
        <p:spPr/>
        <p:txBody>
          <a:bodyPr/>
          <a:lstStyle/>
          <a:p>
            <a:pPr marL="139700" indent="0">
              <a:buNone/>
            </a:pPr>
            <a:r>
              <a:rPr lang="en-US" dirty="0"/>
              <a:t>Are NNs likely to overfit? </a:t>
            </a:r>
            <a:r>
              <a:rPr lang="en-US" b="1" dirty="0"/>
              <a:t>YES</a:t>
            </a:r>
            <a:r>
              <a:rPr lang="en-US" dirty="0"/>
              <a:t>. </a:t>
            </a:r>
          </a:p>
          <a:p>
            <a:r>
              <a:rPr lang="en-US" dirty="0"/>
              <a:t>Consequence of being able to fit any function! </a:t>
            </a:r>
          </a:p>
          <a:p>
            <a:endParaRPr lang="en-US" dirty="0"/>
          </a:p>
          <a:p>
            <a:pPr marL="139700" indent="0">
              <a:buNone/>
            </a:pPr>
            <a:r>
              <a:rPr lang="en-US" dirty="0"/>
              <a:t>How to avoid overfitting?</a:t>
            </a:r>
          </a:p>
          <a:p>
            <a:r>
              <a:rPr lang="en-US" dirty="0"/>
              <a:t>Get more training data</a:t>
            </a:r>
          </a:p>
          <a:p>
            <a:r>
              <a:rPr lang="en-US" dirty="0"/>
              <a:t>Few hidden nodes / better architecture </a:t>
            </a:r>
          </a:p>
          <a:p>
            <a:pPr lvl="1"/>
            <a:r>
              <a:rPr lang="en-US" b="1" dirty="0"/>
              <a:t>Rule of thumb: </a:t>
            </a:r>
            <a:r>
              <a:rPr lang="en-US" dirty="0"/>
              <a:t>3-layer NNs outperform 2-layer NNs, but going deeper only helps if you are very careful (different story next time with convolutional neural networks)</a:t>
            </a:r>
          </a:p>
          <a:p>
            <a:r>
              <a:rPr lang="en-US" dirty="0"/>
              <a:t>Regularization</a:t>
            </a:r>
          </a:p>
          <a:p>
            <a:pPr lvl="1"/>
            <a:r>
              <a:rPr lang="en-US" dirty="0"/>
              <a:t>Dropout </a:t>
            </a:r>
          </a:p>
          <a:p>
            <a:r>
              <a:rPr lang="en-US" dirty="0"/>
              <a:t>Early stopping</a:t>
            </a:r>
          </a:p>
        </p:txBody>
      </p:sp>
      <p:sp>
        <p:nvSpPr>
          <p:cNvPr id="4" name="Slide Number Placeholder 3">
            <a:extLst>
              <a:ext uri="{FF2B5EF4-FFF2-40B4-BE49-F238E27FC236}">
                <a16:creationId xmlns:a16="http://schemas.microsoft.com/office/drawing/2014/main" id="{0B26E9EC-13E0-6F4A-A8E4-98C9DC2B5E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19651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A33560-8094-3840-B18C-C0BAFA1103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347" y="876300"/>
            <a:ext cx="4267200" cy="4267200"/>
          </a:xfrm>
          <a:prstGeom prst="rect">
            <a:avLst/>
          </a:prstGeom>
        </p:spPr>
      </p:pic>
    </p:spTree>
    <p:extLst>
      <p:ext uri="{BB962C8B-B14F-4D97-AF65-F5344CB8AC3E}">
        <p14:creationId xmlns:p14="http://schemas.microsoft.com/office/powerpoint/2010/main" val="395815330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CE0B7-8C0C-9444-8443-DE7B40E95C3C}"/>
              </a:ext>
            </a:extLst>
          </p:cNvPr>
          <p:cNvSpPr>
            <a:spLocks noGrp="1"/>
          </p:cNvSpPr>
          <p:nvPr>
            <p:ph type="ctrTitle"/>
          </p:nvPr>
        </p:nvSpPr>
        <p:spPr/>
        <p:txBody>
          <a:bodyPr/>
          <a:lstStyle/>
          <a:p>
            <a:r>
              <a:rPr lang="en-US" dirty="0"/>
              <a:t>Application to Computer Vision</a:t>
            </a:r>
          </a:p>
        </p:txBody>
      </p:sp>
      <p:sp>
        <p:nvSpPr>
          <p:cNvPr id="3" name="Subtitle 2">
            <a:extLst>
              <a:ext uri="{FF2B5EF4-FFF2-40B4-BE49-F238E27FC236}">
                <a16:creationId xmlns:a16="http://schemas.microsoft.com/office/drawing/2014/main" id="{3F76039C-98F1-624C-8C73-405048C04D1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99B1608-51E4-DB48-8B45-4D14D9056D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211029710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D0E5-A0B7-F545-9F5E-8B80E8A28435}"/>
              </a:ext>
            </a:extLst>
          </p:cNvPr>
          <p:cNvSpPr>
            <a:spLocks noGrp="1"/>
          </p:cNvSpPr>
          <p:nvPr>
            <p:ph type="title"/>
          </p:nvPr>
        </p:nvSpPr>
        <p:spPr/>
        <p:txBody>
          <a:bodyPr/>
          <a:lstStyle/>
          <a:p>
            <a:r>
              <a:rPr lang="en-US" dirty="0"/>
              <a:t>Image Features</a:t>
            </a:r>
          </a:p>
        </p:txBody>
      </p:sp>
      <p:sp>
        <p:nvSpPr>
          <p:cNvPr id="3" name="Text Placeholder 2">
            <a:extLst>
              <a:ext uri="{FF2B5EF4-FFF2-40B4-BE49-F238E27FC236}">
                <a16:creationId xmlns:a16="http://schemas.microsoft.com/office/drawing/2014/main" id="{EA4062B9-B73E-1C45-BEF8-28F53D464797}"/>
              </a:ext>
            </a:extLst>
          </p:cNvPr>
          <p:cNvSpPr>
            <a:spLocks noGrp="1"/>
          </p:cNvSpPr>
          <p:nvPr>
            <p:ph type="body" idx="1"/>
          </p:nvPr>
        </p:nvSpPr>
        <p:spPr/>
        <p:txBody>
          <a:bodyPr/>
          <a:lstStyle/>
          <a:p>
            <a:pPr marL="139700" indent="0">
              <a:buNone/>
            </a:pPr>
            <a:r>
              <a:rPr lang="en-US" dirty="0"/>
              <a:t>Features in computer vision are local detectors </a:t>
            </a:r>
          </a:p>
          <a:p>
            <a:r>
              <a:rPr lang="en-US" dirty="0"/>
              <a:t>Combine features to make prediction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39700" indent="0">
              <a:buNone/>
            </a:pPr>
            <a:r>
              <a:rPr lang="en-US" dirty="0"/>
              <a:t>In reality, these features are much more low level (e.g. Corner?)</a:t>
            </a:r>
          </a:p>
        </p:txBody>
      </p:sp>
      <p:sp>
        <p:nvSpPr>
          <p:cNvPr id="4" name="Slide Number Placeholder 3">
            <a:extLst>
              <a:ext uri="{FF2B5EF4-FFF2-40B4-BE49-F238E27FC236}">
                <a16:creationId xmlns:a16="http://schemas.microsoft.com/office/drawing/2014/main" id="{EEAE8CA5-7A26-FF41-9BB0-F934089B18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5" name="Picture 4">
            <a:extLst>
              <a:ext uri="{FF2B5EF4-FFF2-40B4-BE49-F238E27FC236}">
                <a16:creationId xmlns:a16="http://schemas.microsoft.com/office/drawing/2014/main" id="{276350E0-FEDC-3847-AA07-F82BBE6756CE}"/>
              </a:ext>
            </a:extLst>
          </p:cNvPr>
          <p:cNvPicPr>
            <a:picLocks noChangeAspect="1"/>
          </p:cNvPicPr>
          <p:nvPr/>
        </p:nvPicPr>
        <p:blipFill>
          <a:blip r:embed="rId2"/>
          <a:stretch>
            <a:fillRect/>
          </a:stretch>
        </p:blipFill>
        <p:spPr>
          <a:xfrm>
            <a:off x="3773537" y="1655881"/>
            <a:ext cx="5057597" cy="2489653"/>
          </a:xfrm>
          <a:prstGeom prst="rect">
            <a:avLst/>
          </a:prstGeom>
        </p:spPr>
      </p:pic>
    </p:spTree>
    <p:extLst>
      <p:ext uri="{BB962C8B-B14F-4D97-AF65-F5344CB8AC3E}">
        <p14:creationId xmlns:p14="http://schemas.microsoft.com/office/powerpoint/2010/main" val="298343578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55BE-6C46-524F-BFE8-369A6FDF667A}"/>
              </a:ext>
            </a:extLst>
          </p:cNvPr>
          <p:cNvSpPr>
            <a:spLocks noGrp="1"/>
          </p:cNvSpPr>
          <p:nvPr>
            <p:ph type="title"/>
          </p:nvPr>
        </p:nvSpPr>
        <p:spPr/>
        <p:txBody>
          <a:bodyPr/>
          <a:lstStyle/>
          <a:p>
            <a:r>
              <a:rPr lang="en-US" dirty="0"/>
              <a:t>The Past</a:t>
            </a:r>
          </a:p>
        </p:txBody>
      </p:sp>
      <p:sp>
        <p:nvSpPr>
          <p:cNvPr id="3" name="Text Placeholder 2">
            <a:extLst>
              <a:ext uri="{FF2B5EF4-FFF2-40B4-BE49-F238E27FC236}">
                <a16:creationId xmlns:a16="http://schemas.microsoft.com/office/drawing/2014/main" id="{AD396FAE-68E3-7E4F-BB87-6DA4F8C7F404}"/>
              </a:ext>
            </a:extLst>
          </p:cNvPr>
          <p:cNvSpPr>
            <a:spLocks noGrp="1"/>
          </p:cNvSpPr>
          <p:nvPr>
            <p:ph type="body" idx="1"/>
          </p:nvPr>
        </p:nvSpPr>
        <p:spPr/>
        <p:txBody>
          <a:bodyPr/>
          <a:lstStyle/>
          <a:p>
            <a:pPr marL="139700" indent="0">
              <a:buNone/>
            </a:pPr>
            <a:r>
              <a:rPr lang="en-US" dirty="0"/>
              <a:t>A popular approach to computer vision was to make hand-crafted features for object detection</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Relies on coming up with these features by hand (yuck!)</a:t>
            </a:r>
          </a:p>
          <a:p>
            <a:pPr marL="139700" indent="0">
              <a:buNone/>
            </a:pPr>
            <a:endParaRPr lang="en-US" dirty="0"/>
          </a:p>
        </p:txBody>
      </p:sp>
      <p:sp>
        <p:nvSpPr>
          <p:cNvPr id="4" name="Slide Number Placeholder 3">
            <a:extLst>
              <a:ext uri="{FF2B5EF4-FFF2-40B4-BE49-F238E27FC236}">
                <a16:creationId xmlns:a16="http://schemas.microsoft.com/office/drawing/2014/main" id="{96746977-E28B-D448-924F-FF33155829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pic>
        <p:nvPicPr>
          <p:cNvPr id="5" name="Picture 4">
            <a:extLst>
              <a:ext uri="{FF2B5EF4-FFF2-40B4-BE49-F238E27FC236}">
                <a16:creationId xmlns:a16="http://schemas.microsoft.com/office/drawing/2014/main" id="{122FC181-8B3B-4F44-9464-AF96AE67D5E9}"/>
              </a:ext>
            </a:extLst>
          </p:cNvPr>
          <p:cNvPicPr>
            <a:picLocks noChangeAspect="1"/>
          </p:cNvPicPr>
          <p:nvPr/>
        </p:nvPicPr>
        <p:blipFill>
          <a:blip r:embed="rId2"/>
          <a:stretch>
            <a:fillRect/>
          </a:stretch>
        </p:blipFill>
        <p:spPr>
          <a:xfrm>
            <a:off x="3090625" y="1617147"/>
            <a:ext cx="5596201" cy="2072208"/>
          </a:xfrm>
          <a:prstGeom prst="rect">
            <a:avLst/>
          </a:prstGeom>
        </p:spPr>
      </p:pic>
    </p:spTree>
    <p:extLst>
      <p:ext uri="{BB962C8B-B14F-4D97-AF65-F5344CB8AC3E}">
        <p14:creationId xmlns:p14="http://schemas.microsoft.com/office/powerpoint/2010/main" val="75450532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15A3-926D-0549-9943-548C78192CA6}"/>
              </a:ext>
            </a:extLst>
          </p:cNvPr>
          <p:cNvSpPr>
            <a:spLocks noGrp="1"/>
          </p:cNvSpPr>
          <p:nvPr>
            <p:ph type="title"/>
          </p:nvPr>
        </p:nvSpPr>
        <p:spPr/>
        <p:txBody>
          <a:bodyPr/>
          <a:lstStyle/>
          <a:p>
            <a:r>
              <a:rPr lang="en-US" dirty="0"/>
              <a:t>NNs to the Rescue</a:t>
            </a:r>
          </a:p>
        </p:txBody>
      </p:sp>
      <p:sp>
        <p:nvSpPr>
          <p:cNvPr id="3" name="Text Placeholder 2">
            <a:extLst>
              <a:ext uri="{FF2B5EF4-FFF2-40B4-BE49-F238E27FC236}">
                <a16:creationId xmlns:a16="http://schemas.microsoft.com/office/drawing/2014/main" id="{1169A4CF-332F-524D-846A-0FB3A19D0652}"/>
              </a:ext>
            </a:extLst>
          </p:cNvPr>
          <p:cNvSpPr>
            <a:spLocks noGrp="1"/>
          </p:cNvSpPr>
          <p:nvPr>
            <p:ph type="body" idx="1"/>
          </p:nvPr>
        </p:nvSpPr>
        <p:spPr/>
        <p:txBody>
          <a:bodyPr/>
          <a:lstStyle/>
          <a:p>
            <a:pPr marL="139700" indent="0">
              <a:buNone/>
            </a:pPr>
            <a:r>
              <a:rPr lang="en-US" dirty="0"/>
              <a:t>Neural Networks implicitly find these low level features for us!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Each layer learns more and more complex features</a:t>
            </a:r>
          </a:p>
        </p:txBody>
      </p:sp>
      <p:sp>
        <p:nvSpPr>
          <p:cNvPr id="4" name="Slide Number Placeholder 3">
            <a:extLst>
              <a:ext uri="{FF2B5EF4-FFF2-40B4-BE49-F238E27FC236}">
                <a16:creationId xmlns:a16="http://schemas.microsoft.com/office/drawing/2014/main" id="{617679E7-2999-554E-95BE-85053D80E5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5" name="Picture 4">
            <a:extLst>
              <a:ext uri="{FF2B5EF4-FFF2-40B4-BE49-F238E27FC236}">
                <a16:creationId xmlns:a16="http://schemas.microsoft.com/office/drawing/2014/main" id="{ACE31B96-0394-2941-AFD8-A379C0A1D2D3}"/>
              </a:ext>
            </a:extLst>
          </p:cNvPr>
          <p:cNvPicPr>
            <a:picLocks noChangeAspect="1"/>
          </p:cNvPicPr>
          <p:nvPr/>
        </p:nvPicPr>
        <p:blipFill>
          <a:blip r:embed="rId2"/>
          <a:stretch>
            <a:fillRect/>
          </a:stretch>
        </p:blipFill>
        <p:spPr>
          <a:xfrm>
            <a:off x="2763748" y="587000"/>
            <a:ext cx="6380252" cy="3452921"/>
          </a:xfrm>
          <a:prstGeom prst="rect">
            <a:avLst/>
          </a:prstGeom>
        </p:spPr>
      </p:pic>
    </p:spTree>
    <p:extLst>
      <p:ext uri="{BB962C8B-B14F-4D97-AF65-F5344CB8AC3E}">
        <p14:creationId xmlns:p14="http://schemas.microsoft.com/office/powerpoint/2010/main" val="113876135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F0B289-404D-CB46-9273-0084FF9C714F}"/>
              </a:ext>
            </a:extLst>
          </p:cNvPr>
          <p:cNvSpPr>
            <a:spLocks noGrp="1"/>
          </p:cNvSpPr>
          <p:nvPr>
            <p:ph type="ctrTitle"/>
          </p:nvPr>
        </p:nvSpPr>
        <p:spPr/>
        <p:txBody>
          <a:bodyPr/>
          <a:lstStyle/>
          <a:p>
            <a:r>
              <a:rPr lang="en-US" dirty="0"/>
              <a:t>Training Neural Networks</a:t>
            </a:r>
          </a:p>
        </p:txBody>
      </p:sp>
      <p:sp>
        <p:nvSpPr>
          <p:cNvPr id="6" name="Subtitle 5">
            <a:extLst>
              <a:ext uri="{FF2B5EF4-FFF2-40B4-BE49-F238E27FC236}">
                <a16:creationId xmlns:a16="http://schemas.microsoft.com/office/drawing/2014/main" id="{EFEDF0F6-CECA-594F-AAC8-5DE0D88B18CE}"/>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BD130DF-075F-B244-B7B2-8A6615E488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134946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16C9C-CC09-3F48-A6BE-195A9C8DDBB4}"/>
              </a:ext>
            </a:extLst>
          </p:cNvPr>
          <p:cNvSpPr>
            <a:spLocks noGrp="1"/>
          </p:cNvSpPr>
          <p:nvPr>
            <p:ph type="title"/>
          </p:nvPr>
        </p:nvSpPr>
        <p:spPr/>
        <p:txBody>
          <a:bodyPr/>
          <a:lstStyle/>
          <a:p>
            <a:r>
              <a:rPr lang="en-US" dirty="0"/>
              <a:t>Perceptron</a:t>
            </a:r>
          </a:p>
        </p:txBody>
      </p:sp>
      <p:sp>
        <p:nvSpPr>
          <p:cNvPr id="3" name="Text Placeholder 2">
            <a:extLst>
              <a:ext uri="{FF2B5EF4-FFF2-40B4-BE49-F238E27FC236}">
                <a16:creationId xmlns:a16="http://schemas.microsoft.com/office/drawing/2014/main" id="{A48CE3B7-A5D6-7649-8D2D-B488BA306A86}"/>
              </a:ext>
            </a:extLst>
          </p:cNvPr>
          <p:cNvSpPr>
            <a:spLocks noGrp="1"/>
          </p:cNvSpPr>
          <p:nvPr>
            <p:ph type="body" idx="1"/>
          </p:nvPr>
        </p:nvSpPr>
        <p:spPr>
          <a:xfrm>
            <a:off x="3081484" y="387589"/>
            <a:ext cx="5596200" cy="3981000"/>
          </a:xfrm>
        </p:spPr>
        <p:txBody>
          <a:bodyPr/>
          <a:lstStyle/>
          <a:p>
            <a:pPr marL="139700" indent="0">
              <a:buNone/>
            </a:pPr>
            <a:r>
              <a:rPr lang="en-US" dirty="0"/>
              <a:t>Graphical representation of this same classifier</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This is called a </a:t>
            </a:r>
            <a:r>
              <a:rPr lang="en-US" b="1" dirty="0"/>
              <a:t>perceptron</a:t>
            </a:r>
          </a:p>
        </p:txBody>
      </p:sp>
      <p:sp>
        <p:nvSpPr>
          <p:cNvPr id="4" name="Slide Number Placeholder 3">
            <a:extLst>
              <a:ext uri="{FF2B5EF4-FFF2-40B4-BE49-F238E27FC236}">
                <a16:creationId xmlns:a16="http://schemas.microsoft.com/office/drawing/2014/main" id="{F21160F1-6EE5-544A-8D41-33C7B48630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32B5AEB-82B6-534E-913B-01740B068585}"/>
                  </a:ext>
                </a:extLst>
              </p:cNvPr>
              <p:cNvSpPr txBox="1"/>
              <p:nvPr/>
            </p:nvSpPr>
            <p:spPr>
              <a:xfrm>
                <a:off x="5138472" y="1651223"/>
                <a:ext cx="3314112" cy="7268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𝑑</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𝑗</m:t>
                              </m:r>
                            </m:e>
                          </m:d>
                          <m:r>
                            <a:rPr lang="en-US" b="0" i="1" smtClean="0">
                              <a:latin typeface="Cambria Math" panose="02040503050406030204" pitchFamily="18" charset="0"/>
                            </a:rPr>
                            <m:t>= </m:t>
                          </m:r>
                        </m:e>
                      </m:nary>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m:t>
                      </m:r>
                      <m:r>
                        <m:rPr>
                          <m:nor/>
                        </m:rP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𝑑</m:t>
                          </m:r>
                        </m:sub>
                      </m:s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oMath>
                  </m:oMathPara>
                </a14:m>
                <a:endParaRPr lang="en-US" dirty="0"/>
              </a:p>
            </p:txBody>
          </p:sp>
        </mc:Choice>
        <mc:Fallback xmlns="">
          <p:sp>
            <p:nvSpPr>
              <p:cNvPr id="38" name="TextBox 37">
                <a:extLst>
                  <a:ext uri="{FF2B5EF4-FFF2-40B4-BE49-F238E27FC236}">
                    <a16:creationId xmlns:a16="http://schemas.microsoft.com/office/drawing/2014/main" id="{B32B5AEB-82B6-534E-913B-01740B068585}"/>
                  </a:ext>
                </a:extLst>
              </p:cNvPr>
              <p:cNvSpPr txBox="1">
                <a:spLocks noRot="1" noChangeAspect="1" noMove="1" noResize="1" noEditPoints="1" noAdjustHandles="1" noChangeArrowheads="1" noChangeShapeType="1" noTextEdit="1"/>
              </p:cNvSpPr>
              <p:nvPr/>
            </p:nvSpPr>
            <p:spPr>
              <a:xfrm>
                <a:off x="5138472" y="1651223"/>
                <a:ext cx="3314112" cy="726866"/>
              </a:xfrm>
              <a:prstGeom prst="rect">
                <a:avLst/>
              </a:prstGeom>
              <a:blipFill>
                <a:blip r:embed="rId4"/>
                <a:stretch>
                  <a:fillRect l="-16794" t="-86207" b="-139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50EF4CC-350F-8F47-BD99-68EA7A310AEF}"/>
                  </a:ext>
                </a:extLst>
              </p:cNvPr>
              <p:cNvSpPr txBox="1"/>
              <p:nvPr/>
            </p:nvSpPr>
            <p:spPr>
              <a:xfrm>
                <a:off x="5480088" y="3657488"/>
                <a:ext cx="3501728" cy="106336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𝑆𝑐𝑜𝑟𝑒</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1,  </m:t>
                              </m:r>
                              <m:r>
                                <a:rPr lang="en-US" b="0" i="1" smtClean="0">
                                  <a:latin typeface="Cambria Math" panose="02040503050406030204" pitchFamily="18" charset="0"/>
                                </a:rPr>
                                <m:t>𝑖𝑓</m:t>
                              </m:r>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𝑑</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e>
                              </m:nary>
                              <m:r>
                                <a:rPr lang="en-US" b="0" i="1" smtClean="0">
                                  <a:latin typeface="Cambria Math" panose="02040503050406030204" pitchFamily="18" charset="0"/>
                                </a:rPr>
                                <m:t>&gt;0</m:t>
                              </m:r>
                            </m:e>
                            <m:e>
                              <m:r>
                                <a:rPr lang="en-US" b="0" i="1" smtClean="0">
                                  <a:latin typeface="Cambria Math" panose="02040503050406030204" pitchFamily="18" charset="0"/>
                                </a:rPr>
                                <m:t>0,            </m:t>
                              </m:r>
                              <m:r>
                                <a:rPr lang="en-US" b="0" i="1" smtClean="0">
                                  <a:latin typeface="Cambria Math" panose="02040503050406030204" pitchFamily="18" charset="0"/>
                                </a:rPr>
                                <m:t>𝑜𝑡h𝑒𝑟𝑤𝑖𝑠𝑒</m:t>
                              </m:r>
                              <m:r>
                                <a:rPr lang="en-US" b="0" i="1" smtClean="0">
                                  <a:latin typeface="Cambria Math" panose="02040503050406030204" pitchFamily="18" charset="0"/>
                                </a:rPr>
                                <m:t> </m:t>
                              </m:r>
                            </m:e>
                          </m:eqArr>
                        </m:e>
                      </m:d>
                      <m:r>
                        <a:rPr lang="en-US" b="0" i="1" smtClean="0">
                          <a:latin typeface="Cambria Math" panose="02040503050406030204" pitchFamily="18" charset="0"/>
                        </a:rPr>
                        <m:t> </m:t>
                      </m:r>
                    </m:oMath>
                  </m:oMathPara>
                </a14:m>
                <a:endParaRPr lang="en-US" dirty="0"/>
              </a:p>
            </p:txBody>
          </p:sp>
        </mc:Choice>
        <mc:Fallback xmlns="">
          <p:sp>
            <p:nvSpPr>
              <p:cNvPr id="39" name="TextBox 38">
                <a:extLst>
                  <a:ext uri="{FF2B5EF4-FFF2-40B4-BE49-F238E27FC236}">
                    <a16:creationId xmlns:a16="http://schemas.microsoft.com/office/drawing/2014/main" id="{450EF4CC-350F-8F47-BD99-68EA7A310AEF}"/>
                  </a:ext>
                </a:extLst>
              </p:cNvPr>
              <p:cNvSpPr txBox="1">
                <a:spLocks noRot="1" noChangeAspect="1" noMove="1" noResize="1" noEditPoints="1" noAdjustHandles="1" noChangeArrowheads="1" noChangeShapeType="1" noTextEdit="1"/>
              </p:cNvSpPr>
              <p:nvPr/>
            </p:nvSpPr>
            <p:spPr>
              <a:xfrm>
                <a:off x="5480088" y="3657488"/>
                <a:ext cx="3501728" cy="1063368"/>
              </a:xfrm>
              <a:prstGeom prst="rect">
                <a:avLst/>
              </a:prstGeom>
              <a:blipFill>
                <a:blip r:embed="rId5"/>
                <a:stretch>
                  <a:fillRect t="-54762" b="-70238"/>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21DC03A1-D934-884D-97D5-A97CF648BC17}"/>
              </a:ext>
            </a:extLst>
          </p:cNvPr>
          <p:cNvSpPr/>
          <p:nvPr/>
        </p:nvSpPr>
        <p:spPr>
          <a:xfrm>
            <a:off x="2928033" y="1123753"/>
            <a:ext cx="599844"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Input</a:t>
            </a:r>
            <a:endParaRPr lang="en-US" dirty="0"/>
          </a:p>
        </p:txBody>
      </p:sp>
      <p:sp>
        <p:nvSpPr>
          <p:cNvPr id="41" name="Rectangle 40">
            <a:extLst>
              <a:ext uri="{FF2B5EF4-FFF2-40B4-BE49-F238E27FC236}">
                <a16:creationId xmlns:a16="http://schemas.microsoft.com/office/drawing/2014/main" id="{CC154562-5DBF-B34E-861B-9CEE0D3FBA01}"/>
              </a:ext>
            </a:extLst>
          </p:cNvPr>
          <p:cNvSpPr/>
          <p:nvPr/>
        </p:nvSpPr>
        <p:spPr>
          <a:xfrm>
            <a:off x="8231290" y="1123753"/>
            <a:ext cx="750526" cy="307777"/>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Output</a:t>
            </a:r>
            <a:endParaRPr lang="en-US" dirty="0"/>
          </a:p>
        </p:txBody>
      </p:sp>
      <p:grpSp>
        <p:nvGrpSpPr>
          <p:cNvPr id="11" name="Group 10">
            <a:extLst>
              <a:ext uri="{FF2B5EF4-FFF2-40B4-BE49-F238E27FC236}">
                <a16:creationId xmlns:a16="http://schemas.microsoft.com/office/drawing/2014/main" id="{DF25FB18-D088-9B4D-BBB0-9BBE0EA4282D}"/>
              </a:ext>
            </a:extLst>
          </p:cNvPr>
          <p:cNvGrpSpPr/>
          <p:nvPr/>
        </p:nvGrpSpPr>
        <p:grpSpPr>
          <a:xfrm>
            <a:off x="2905931" y="1522059"/>
            <a:ext cx="5897105" cy="2705730"/>
            <a:chOff x="2905931" y="1522059"/>
            <a:chExt cx="5897105" cy="2705730"/>
          </a:xfrm>
        </p:grpSpPr>
        <p:pic>
          <p:nvPicPr>
            <p:cNvPr id="27" name="Picture 26">
              <a:extLst>
                <a:ext uri="{FF2B5EF4-FFF2-40B4-BE49-F238E27FC236}">
                  <a16:creationId xmlns:a16="http://schemas.microsoft.com/office/drawing/2014/main" id="{CC49BEDB-90DC-E24B-9E5B-FAE5097E0AF3}"/>
                </a:ext>
              </a:extLst>
            </p:cNvPr>
            <p:cNvPicPr>
              <a:picLocks noChangeAspect="1"/>
            </p:cNvPicPr>
            <p:nvPr/>
          </p:nvPicPr>
          <p:blipFill>
            <a:blip r:embed="rId6"/>
            <a:stretch>
              <a:fillRect/>
            </a:stretch>
          </p:blipFill>
          <p:spPr>
            <a:xfrm>
              <a:off x="2905931" y="1522059"/>
              <a:ext cx="5897105" cy="2705730"/>
            </a:xfrm>
            <a:prstGeom prst="rect">
              <a:avLst/>
            </a:prstGeom>
          </p:spPr>
        </p:pic>
        <p:pic>
          <p:nvPicPr>
            <p:cNvPr id="26" name="Picture 25" descr="Graphical user interface&#10;&#10;Description automatically generated with medium confidence">
              <a:extLst>
                <a:ext uri="{FF2B5EF4-FFF2-40B4-BE49-F238E27FC236}">
                  <a16:creationId xmlns:a16="http://schemas.microsoft.com/office/drawing/2014/main" id="{BF7CDBD0-3EAF-EB48-8AD0-7ECB377667EA}"/>
                </a:ext>
              </a:extLst>
            </p:cNvPr>
            <p:cNvPicPr>
              <a:picLocks noChangeAspect="1"/>
            </p:cNvPicPr>
            <p:nvPr/>
          </p:nvPicPr>
          <p:blipFill rotWithShape="1">
            <a:blip r:embed="rId7"/>
            <a:srcRect l="67670" t="45159" r="20567" b="32581"/>
            <a:stretch/>
          </p:blipFill>
          <p:spPr>
            <a:xfrm>
              <a:off x="6765386" y="2718628"/>
              <a:ext cx="566045" cy="566044"/>
            </a:xfrm>
            <a:prstGeom prst="rect">
              <a:avLst/>
            </a:prstGeom>
          </p:spPr>
        </p:pic>
      </p:grpSp>
    </p:spTree>
    <p:extLst>
      <p:ext uri="{BB962C8B-B14F-4D97-AF65-F5344CB8AC3E}">
        <p14:creationId xmlns:p14="http://schemas.microsoft.com/office/powerpoint/2010/main" val="615875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04DD-41ED-EB4E-A70C-9C9C043D9C18}"/>
              </a:ext>
            </a:extLst>
          </p:cNvPr>
          <p:cNvSpPr>
            <a:spLocks noGrp="1"/>
          </p:cNvSpPr>
          <p:nvPr>
            <p:ph type="title"/>
          </p:nvPr>
        </p:nvSpPr>
        <p:spPr/>
        <p:txBody>
          <a:bodyPr/>
          <a:lstStyle/>
          <a:p>
            <a:r>
              <a:rPr lang="en-US" dirty="0"/>
              <a:t>Learning Coefficients</a:t>
            </a:r>
          </a:p>
        </p:txBody>
      </p:sp>
      <p:sp>
        <p:nvSpPr>
          <p:cNvPr id="3" name="Text Placeholder 2">
            <a:extLst>
              <a:ext uri="{FF2B5EF4-FFF2-40B4-BE49-F238E27FC236}">
                <a16:creationId xmlns:a16="http://schemas.microsoft.com/office/drawing/2014/main" id="{DDFE5E3B-D0C5-5B4C-8D72-2FD4F541179B}"/>
              </a:ext>
            </a:extLst>
          </p:cNvPr>
          <p:cNvSpPr>
            <a:spLocks noGrp="1"/>
          </p:cNvSpPr>
          <p:nvPr>
            <p:ph type="body" idx="1"/>
          </p:nvPr>
        </p:nvSpPr>
        <p:spPr/>
        <p:txBody>
          <a:bodyPr/>
          <a:lstStyle/>
          <a:p>
            <a:pPr marL="139700" indent="0">
              <a:buNone/>
            </a:pPr>
            <a:r>
              <a:rPr lang="en-US" dirty="0"/>
              <a:t>So the idea of neural networks might make sense, but how do we actually go about learning the coefficients in the layers?</a:t>
            </a:r>
          </a:p>
          <a:p>
            <a:pPr marL="139700" indent="0">
              <a:buNone/>
            </a:pPr>
            <a:endParaRPr lang="en-US" dirty="0"/>
          </a:p>
          <a:p>
            <a:pPr marL="139700" indent="0">
              <a:buNone/>
            </a:pPr>
            <a:r>
              <a:rPr lang="en-US" dirty="0"/>
              <a:t>First we need to define a quality metric or cost function</a:t>
            </a:r>
          </a:p>
          <a:p>
            <a:r>
              <a:rPr lang="en-US" dirty="0"/>
              <a:t>For regression, generally use MSE or RMSE</a:t>
            </a:r>
          </a:p>
          <a:p>
            <a:r>
              <a:rPr lang="en-US" dirty="0"/>
              <a:t>For classification, generally use something call the Cross Entropy loss. </a:t>
            </a:r>
          </a:p>
          <a:p>
            <a:pPr marL="139700" indent="0">
              <a:buNone/>
            </a:pPr>
            <a:endParaRPr lang="en-US" dirty="0"/>
          </a:p>
          <a:p>
            <a:pPr marL="139700" indent="0">
              <a:buNone/>
            </a:pPr>
            <a:r>
              <a:rPr lang="en-US" dirty="0"/>
              <a:t>Can we use gradient descent here? Actually yes!</a:t>
            </a:r>
          </a:p>
          <a:p>
            <a:r>
              <a:rPr lang="en-US" dirty="0"/>
              <a:t>How do we take the derivative of a network? </a:t>
            </a:r>
          </a:p>
          <a:p>
            <a:r>
              <a:rPr lang="en-US" dirty="0"/>
              <a:t>Are there convergence guarantees? </a:t>
            </a:r>
          </a:p>
          <a:p>
            <a:pPr marL="139700" indent="0">
              <a:buNone/>
            </a:pPr>
            <a:endParaRPr lang="en-US" dirty="0"/>
          </a:p>
        </p:txBody>
      </p:sp>
      <p:sp>
        <p:nvSpPr>
          <p:cNvPr id="4" name="Slide Number Placeholder 3">
            <a:extLst>
              <a:ext uri="{FF2B5EF4-FFF2-40B4-BE49-F238E27FC236}">
                <a16:creationId xmlns:a16="http://schemas.microsoft.com/office/drawing/2014/main" id="{CEAEE568-6527-9140-A3B5-A6A0253D39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85506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CE0-6A99-D146-9ECD-C032F4F9B104}"/>
              </a:ext>
            </a:extLst>
          </p:cNvPr>
          <p:cNvSpPr>
            <a:spLocks noGrp="1"/>
          </p:cNvSpPr>
          <p:nvPr>
            <p:ph type="title"/>
          </p:nvPr>
        </p:nvSpPr>
        <p:spPr/>
        <p:txBody>
          <a:bodyPr/>
          <a:lstStyle/>
          <a:p>
            <a:r>
              <a:rPr lang="en-US" sz="1800" dirty="0"/>
              <a:t>Backpropagation</a:t>
            </a:r>
          </a:p>
        </p:txBody>
      </p:sp>
      <p:sp>
        <p:nvSpPr>
          <p:cNvPr id="3" name="Text Placeholder 2">
            <a:extLst>
              <a:ext uri="{FF2B5EF4-FFF2-40B4-BE49-F238E27FC236}">
                <a16:creationId xmlns:a16="http://schemas.microsoft.com/office/drawing/2014/main" id="{C0A6F1EC-DE48-A144-9FFA-E2948DE54830}"/>
              </a:ext>
            </a:extLst>
          </p:cNvPr>
          <p:cNvSpPr>
            <a:spLocks noGrp="1"/>
          </p:cNvSpPr>
          <p:nvPr>
            <p:ph type="body" idx="1"/>
          </p:nvPr>
        </p:nvSpPr>
        <p:spPr/>
        <p:txBody>
          <a:bodyPr/>
          <a:lstStyle/>
          <a:p>
            <a:pPr marL="139700" indent="0">
              <a:buNone/>
            </a:pPr>
            <a:r>
              <a:rPr lang="en-US" dirty="0"/>
              <a:t>What does gradient descent do in general? Have the model make predictions and update the model in a special way such that the new weights have lower error. </a:t>
            </a:r>
          </a:p>
          <a:p>
            <a:pPr marL="139700" indent="0">
              <a:buNone/>
            </a:pPr>
            <a:endParaRPr lang="en-US" dirty="0"/>
          </a:p>
          <a:p>
            <a:pPr marL="139700" indent="0">
              <a:buNone/>
            </a:pPr>
            <a:r>
              <a:rPr lang="en-US" dirty="0"/>
              <a:t>To do gradient descent with neural networks, we generally use </a:t>
            </a:r>
            <a:r>
              <a:rPr lang="en-US" b="1" dirty="0"/>
              <a:t>backpropagation.</a:t>
            </a:r>
            <a:r>
              <a:rPr lang="en-US" dirty="0"/>
              <a:t> </a:t>
            </a:r>
          </a:p>
          <a:p>
            <a:pPr marL="482600" indent="-342900">
              <a:buFont typeface="+mj-lt"/>
              <a:buAutoNum type="arabicPeriod"/>
            </a:pPr>
            <a:r>
              <a:rPr lang="en-US" dirty="0"/>
              <a:t>Do a forward pass of the data through the network to get predictions</a:t>
            </a:r>
          </a:p>
          <a:p>
            <a:pPr marL="482600" indent="-342900">
              <a:buFont typeface="+mj-lt"/>
              <a:buAutoNum type="arabicPeriod"/>
            </a:pPr>
            <a:r>
              <a:rPr lang="en-US" dirty="0"/>
              <a:t>Compare predictions to true values</a:t>
            </a:r>
          </a:p>
          <a:p>
            <a:pPr marL="482600" indent="-342900">
              <a:buFont typeface="+mj-lt"/>
              <a:buAutoNum type="arabicPeriod"/>
            </a:pPr>
            <a:r>
              <a:rPr lang="en-US" dirty="0"/>
              <a:t>Backpropagate errors so the weights make better predictions</a:t>
            </a:r>
          </a:p>
        </p:txBody>
      </p:sp>
      <p:sp>
        <p:nvSpPr>
          <p:cNvPr id="4" name="Slide Number Placeholder 3">
            <a:extLst>
              <a:ext uri="{FF2B5EF4-FFF2-40B4-BE49-F238E27FC236}">
                <a16:creationId xmlns:a16="http://schemas.microsoft.com/office/drawing/2014/main" id="{58A2A1E7-AC6A-104C-891D-B196E21C05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pic>
        <p:nvPicPr>
          <p:cNvPr id="6" name="Picture 5">
            <a:extLst>
              <a:ext uri="{FF2B5EF4-FFF2-40B4-BE49-F238E27FC236}">
                <a16:creationId xmlns:a16="http://schemas.microsoft.com/office/drawing/2014/main" id="{75318F05-6AD9-3042-A91D-2B930732719A}"/>
              </a:ext>
            </a:extLst>
          </p:cNvPr>
          <p:cNvPicPr>
            <a:picLocks noChangeAspect="1"/>
          </p:cNvPicPr>
          <p:nvPr/>
        </p:nvPicPr>
        <p:blipFill>
          <a:blip r:embed="rId3"/>
          <a:stretch>
            <a:fillRect/>
          </a:stretch>
        </p:blipFill>
        <p:spPr>
          <a:xfrm>
            <a:off x="4677481" y="3847348"/>
            <a:ext cx="2316244" cy="1099303"/>
          </a:xfrm>
          <a:prstGeom prst="rect">
            <a:avLst/>
          </a:prstGeom>
        </p:spPr>
      </p:pic>
    </p:spTree>
    <p:extLst>
      <p:ext uri="{BB962C8B-B14F-4D97-AF65-F5344CB8AC3E}">
        <p14:creationId xmlns:p14="http://schemas.microsoft.com/office/powerpoint/2010/main" val="17693500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96D3-20DA-644B-A19F-7EF6BE94603B}"/>
              </a:ext>
            </a:extLst>
          </p:cNvPr>
          <p:cNvSpPr>
            <a:spLocks noGrp="1"/>
          </p:cNvSpPr>
          <p:nvPr>
            <p:ph type="title"/>
          </p:nvPr>
        </p:nvSpPr>
        <p:spPr/>
        <p:txBody>
          <a:bodyPr/>
          <a:lstStyle/>
          <a:p>
            <a:r>
              <a:rPr lang="en-US" dirty="0"/>
              <a:t>Training a NN</a:t>
            </a:r>
          </a:p>
        </p:txBody>
      </p:sp>
      <p:sp>
        <p:nvSpPr>
          <p:cNvPr id="3" name="Text Placeholder 2">
            <a:extLst>
              <a:ext uri="{FF2B5EF4-FFF2-40B4-BE49-F238E27FC236}">
                <a16:creationId xmlns:a16="http://schemas.microsoft.com/office/drawing/2014/main" id="{D820C2B0-C38F-B24B-A503-7ED5B5160C5B}"/>
              </a:ext>
            </a:extLst>
          </p:cNvPr>
          <p:cNvSpPr>
            <a:spLocks noGrp="1"/>
          </p:cNvSpPr>
          <p:nvPr>
            <p:ph type="body" idx="1"/>
          </p:nvPr>
        </p:nvSpPr>
        <p:spPr/>
        <p:txBody>
          <a:bodyPr/>
          <a:lstStyle/>
          <a:p>
            <a:pPr marL="139700" indent="0">
              <a:buNone/>
            </a:pPr>
            <a:r>
              <a:rPr lang="en-US" dirty="0"/>
              <a:t>It’s pretty expensive to do this update for the entire dataset at once, so it’s common to break it up into small batches to process individually. </a:t>
            </a:r>
          </a:p>
          <a:p>
            <a:pPr marL="139700" indent="0">
              <a:buNone/>
            </a:pPr>
            <a:endParaRPr lang="en-US" dirty="0"/>
          </a:p>
          <a:p>
            <a:pPr marL="139700" indent="0">
              <a:buNone/>
            </a:pPr>
            <a:r>
              <a:rPr lang="en-US" dirty="0"/>
              <a:t>However, processing each batch only once isn’t enough. You generally have to repeatedly update the model parameters. We call an iteration that goes over every batch once an </a:t>
            </a:r>
            <a:r>
              <a:rPr lang="en-US" b="1" dirty="0"/>
              <a:t>epoch</a:t>
            </a:r>
            <a:r>
              <a:rPr lang="en-US" dirty="0"/>
              <a:t>.</a:t>
            </a:r>
          </a:p>
          <a:p>
            <a:pPr marL="139700" indent="0">
              <a:buNone/>
            </a:pPr>
            <a:endParaRPr lang="en-US" dirty="0"/>
          </a:p>
          <a:p>
            <a:pPr marL="139700" indent="0">
              <a:buNone/>
            </a:pPr>
            <a:endParaRPr lang="en-US" dirty="0"/>
          </a:p>
          <a:p>
            <a:pPr marL="139700" indent="0">
              <a:buNone/>
            </a:pPr>
            <a:endParaRPr lang="en-US" dirty="0"/>
          </a:p>
        </p:txBody>
      </p:sp>
      <p:sp>
        <p:nvSpPr>
          <p:cNvPr id="4" name="Slide Number Placeholder 3">
            <a:extLst>
              <a:ext uri="{FF2B5EF4-FFF2-40B4-BE49-F238E27FC236}">
                <a16:creationId xmlns:a16="http://schemas.microsoft.com/office/drawing/2014/main" id="{2D10AA4A-7C2A-8F40-8278-22F73E08E0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
        <p:nvSpPr>
          <p:cNvPr id="6" name="Rectangle 5">
            <a:extLst>
              <a:ext uri="{FF2B5EF4-FFF2-40B4-BE49-F238E27FC236}">
                <a16:creationId xmlns:a16="http://schemas.microsoft.com/office/drawing/2014/main" id="{77AB92E8-0E3A-054D-889D-6C3AEF8DCD8E}"/>
              </a:ext>
            </a:extLst>
          </p:cNvPr>
          <p:cNvSpPr/>
          <p:nvPr/>
        </p:nvSpPr>
        <p:spPr>
          <a:xfrm>
            <a:off x="3090625" y="2898849"/>
            <a:ext cx="5818926" cy="1169551"/>
          </a:xfrm>
          <a:prstGeom prst="rect">
            <a:avLst/>
          </a:prstGeom>
          <a:solidFill>
            <a:schemeClr val="bg1">
              <a:lumMod val="95000"/>
            </a:schemeClr>
          </a:solidFill>
          <a:ln>
            <a:solidFill>
              <a:schemeClr val="tx1"/>
            </a:solidFill>
          </a:ln>
        </p:spPr>
        <p:txBody>
          <a:bodyPr wrap="square">
            <a:spAutoFit/>
          </a:bodyPr>
          <a:lstStyle/>
          <a:p>
            <a:r>
              <a:rPr lang="en-US" dirty="0">
                <a:latin typeface="Roboto Mono for Powerline" pitchFamily="2" charset="0"/>
                <a:ea typeface="Roboto Mono for Powerline" pitchFamily="2" charset="0"/>
              </a:rPr>
              <a:t>for </a:t>
            </a:r>
            <a:r>
              <a:rPr lang="en-US" dirty="0" err="1">
                <a:latin typeface="Roboto Mono for Powerline" pitchFamily="2" charset="0"/>
                <a:ea typeface="Roboto Mono for Powerline" pitchFamily="2" charset="0"/>
              </a:rPr>
              <a:t>i</a:t>
            </a:r>
            <a:r>
              <a:rPr lang="en-US" dirty="0">
                <a:latin typeface="Roboto Mono for Powerline" pitchFamily="2" charset="0"/>
                <a:ea typeface="Roboto Mono for Powerline" pitchFamily="2" charset="0"/>
              </a:rPr>
              <a:t> in range(</a:t>
            </a:r>
            <a:r>
              <a:rPr lang="en-US" dirty="0" err="1">
                <a:latin typeface="Roboto Mono for Powerline" pitchFamily="2" charset="0"/>
                <a:ea typeface="Roboto Mono for Powerline" pitchFamily="2" charset="0"/>
              </a:rPr>
              <a:t>num_epochs</a:t>
            </a:r>
            <a:r>
              <a:rPr lang="en-US" dirty="0">
                <a:latin typeface="Roboto Mono for Powerline" pitchFamily="2" charset="0"/>
                <a:ea typeface="Roboto Mono for Powerline" pitchFamily="2" charset="0"/>
              </a:rPr>
              <a:t>):</a:t>
            </a:r>
          </a:p>
          <a:p>
            <a:r>
              <a:rPr lang="en-US" dirty="0">
                <a:latin typeface="Roboto Mono for Powerline" pitchFamily="2" charset="0"/>
                <a:ea typeface="Roboto Mono for Powerline" pitchFamily="2" charset="0"/>
              </a:rPr>
              <a:t>  for batch in batches(</a:t>
            </a:r>
            <a:r>
              <a:rPr lang="en-US" dirty="0" err="1">
                <a:latin typeface="Roboto Mono for Powerline" pitchFamily="2" charset="0"/>
                <a:ea typeface="Roboto Mono for Powerline" pitchFamily="2" charset="0"/>
              </a:rPr>
              <a:t>training_data</a:t>
            </a:r>
            <a:r>
              <a:rPr lang="en-US" dirty="0">
                <a:latin typeface="Roboto Mono for Powerline" pitchFamily="2" charset="0"/>
                <a:ea typeface="Roboto Mono for Powerline" pitchFamily="2" charset="0"/>
              </a:rPr>
              <a:t>):</a:t>
            </a:r>
          </a:p>
          <a:p>
            <a:r>
              <a:rPr lang="en-US" dirty="0">
                <a:latin typeface="Roboto Mono for Powerline" pitchFamily="2" charset="0"/>
                <a:ea typeface="Roboto Mono for Powerline" pitchFamily="2" charset="0"/>
              </a:rPr>
              <a:t>    </a:t>
            </a:r>
            <a:r>
              <a:rPr lang="en-US" dirty="0" err="1">
                <a:latin typeface="Roboto Mono for Powerline" pitchFamily="2" charset="0"/>
                <a:ea typeface="Roboto Mono for Powerline" pitchFamily="2" charset="0"/>
              </a:rPr>
              <a:t>preds</a:t>
            </a:r>
            <a:r>
              <a:rPr lang="en-US" dirty="0">
                <a:latin typeface="Roboto Mono for Powerline" pitchFamily="2" charset="0"/>
                <a:ea typeface="Roboto Mono for Powerline" pitchFamily="2" charset="0"/>
              </a:rPr>
              <a:t> = </a:t>
            </a:r>
            <a:r>
              <a:rPr lang="en-US" dirty="0" err="1">
                <a:latin typeface="Roboto Mono for Powerline" pitchFamily="2" charset="0"/>
                <a:ea typeface="Roboto Mono for Powerline" pitchFamily="2" charset="0"/>
              </a:rPr>
              <a:t>model.predict</a:t>
            </a:r>
            <a:r>
              <a:rPr lang="en-US" dirty="0">
                <a:latin typeface="Roboto Mono for Powerline" pitchFamily="2" charset="0"/>
                <a:ea typeface="Roboto Mono for Powerline" pitchFamily="2" charset="0"/>
              </a:rPr>
              <a:t>(</a:t>
            </a:r>
            <a:r>
              <a:rPr lang="en-US" dirty="0" err="1">
                <a:latin typeface="Roboto Mono for Powerline" pitchFamily="2" charset="0"/>
                <a:ea typeface="Roboto Mono for Powerline" pitchFamily="2" charset="0"/>
              </a:rPr>
              <a:t>batch.data</a:t>
            </a:r>
            <a:r>
              <a:rPr lang="en-US" dirty="0">
                <a:latin typeface="Roboto Mono for Powerline" pitchFamily="2" charset="0"/>
                <a:ea typeface="Roboto Mono for Powerline" pitchFamily="2" charset="0"/>
              </a:rPr>
              <a:t>) # Forward pass</a:t>
            </a:r>
          </a:p>
          <a:p>
            <a:r>
              <a:rPr lang="en-US" dirty="0">
                <a:latin typeface="Roboto Mono for Powerline" pitchFamily="2" charset="0"/>
                <a:ea typeface="Roboto Mono for Powerline" pitchFamily="2" charset="0"/>
              </a:rPr>
              <a:t>    diffs = compare(</a:t>
            </a:r>
            <a:r>
              <a:rPr lang="en-US" dirty="0" err="1">
                <a:latin typeface="Roboto Mono for Powerline" pitchFamily="2" charset="0"/>
                <a:ea typeface="Roboto Mono for Powerline" pitchFamily="2" charset="0"/>
              </a:rPr>
              <a:t>preds</a:t>
            </a:r>
            <a:r>
              <a:rPr lang="en-US" dirty="0">
                <a:latin typeface="Roboto Mono for Powerline" pitchFamily="2" charset="0"/>
                <a:ea typeface="Roboto Mono for Powerline" pitchFamily="2" charset="0"/>
              </a:rPr>
              <a:t>, </a:t>
            </a:r>
            <a:r>
              <a:rPr lang="en-US" dirty="0" err="1">
                <a:latin typeface="Roboto Mono for Powerline" pitchFamily="2" charset="0"/>
                <a:ea typeface="Roboto Mono for Powerline" pitchFamily="2" charset="0"/>
              </a:rPr>
              <a:t>batch.labels</a:t>
            </a:r>
            <a:r>
              <a:rPr lang="en-US" dirty="0">
                <a:latin typeface="Roboto Mono for Powerline" pitchFamily="2" charset="0"/>
                <a:ea typeface="Roboto Mono for Powerline" pitchFamily="2" charset="0"/>
              </a:rPr>
              <a:t>)  # Compare</a:t>
            </a:r>
          </a:p>
          <a:p>
            <a:r>
              <a:rPr lang="en-US" dirty="0">
                <a:latin typeface="Roboto Mono for Powerline" pitchFamily="2" charset="0"/>
                <a:ea typeface="Roboto Mono for Powerline" pitchFamily="2" charset="0"/>
              </a:rPr>
              <a:t>    </a:t>
            </a:r>
            <a:r>
              <a:rPr lang="en-US" dirty="0" err="1">
                <a:latin typeface="Roboto Mono for Powerline" pitchFamily="2" charset="0"/>
                <a:ea typeface="Roboto Mono for Powerline" pitchFamily="2" charset="0"/>
              </a:rPr>
              <a:t>model.backprop</a:t>
            </a:r>
            <a:r>
              <a:rPr lang="en-US" dirty="0">
                <a:latin typeface="Roboto Mono for Powerline" pitchFamily="2" charset="0"/>
                <a:ea typeface="Roboto Mono for Powerline" pitchFamily="2" charset="0"/>
              </a:rPr>
              <a:t>(diffs)          # Backpropagation</a:t>
            </a:r>
            <a:endParaRPr lang="en-US" b="0" dirty="0">
              <a:latin typeface="Roboto Mono for Powerline" pitchFamily="2" charset="0"/>
              <a:ea typeface="Roboto Mono for Powerline" pitchFamily="2" charset="0"/>
            </a:endParaRPr>
          </a:p>
        </p:txBody>
      </p:sp>
    </p:spTree>
    <p:extLst>
      <p:ext uri="{BB962C8B-B14F-4D97-AF65-F5344CB8AC3E}">
        <p14:creationId xmlns:p14="http://schemas.microsoft.com/office/powerpoint/2010/main" val="114557975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7988D-DABB-FD46-87E4-8DBBD315C8AA}"/>
              </a:ext>
            </a:extLst>
          </p:cNvPr>
          <p:cNvSpPr>
            <a:spLocks noGrp="1"/>
          </p:cNvSpPr>
          <p:nvPr>
            <p:ph type="title"/>
          </p:nvPr>
        </p:nvSpPr>
        <p:spPr/>
        <p:txBody>
          <a:bodyPr/>
          <a:lstStyle/>
          <a:p>
            <a:r>
              <a:rPr lang="en-US" dirty="0"/>
              <a:t>NN Convergence</a:t>
            </a:r>
          </a:p>
        </p:txBody>
      </p:sp>
      <p:sp>
        <p:nvSpPr>
          <p:cNvPr id="3" name="Text Placeholder 2">
            <a:extLst>
              <a:ext uri="{FF2B5EF4-FFF2-40B4-BE49-F238E27FC236}">
                <a16:creationId xmlns:a16="http://schemas.microsoft.com/office/drawing/2014/main" id="{75C6ABBC-F05A-1D4E-BC36-B2B94665B0C8}"/>
              </a:ext>
            </a:extLst>
          </p:cNvPr>
          <p:cNvSpPr>
            <a:spLocks noGrp="1"/>
          </p:cNvSpPr>
          <p:nvPr>
            <p:ph type="body" idx="1"/>
          </p:nvPr>
        </p:nvSpPr>
        <p:spPr>
          <a:xfrm>
            <a:off x="3090625" y="575500"/>
            <a:ext cx="5596200" cy="4366990"/>
          </a:xfrm>
        </p:spPr>
        <p:txBody>
          <a:bodyPr/>
          <a:lstStyle/>
          <a:p>
            <a:pPr marL="139700" indent="0">
              <a:buNone/>
            </a:pPr>
            <a:r>
              <a:rPr lang="en-US" dirty="0"/>
              <a:t>In general, loss functions with neural networks are </a:t>
            </a:r>
            <a:r>
              <a:rPr lang="en-US" b="1" dirty="0"/>
              <a:t>not </a:t>
            </a:r>
            <a:r>
              <a:rPr lang="en-US" dirty="0"/>
              <a:t>convex. </a:t>
            </a:r>
          </a:p>
          <a:p>
            <a:pPr marL="139700" indent="0">
              <a:buNone/>
            </a:pPr>
            <a:endParaRPr lang="en-US" dirty="0"/>
          </a:p>
          <a:p>
            <a:pPr marL="139700" indent="0">
              <a:buNone/>
            </a:pPr>
            <a:r>
              <a:rPr lang="en-US" dirty="0"/>
              <a:t>This means the backprop algorithm for gradient descent will only converge to a local optima. </a:t>
            </a:r>
          </a:p>
          <a:p>
            <a:pPr marL="139700" indent="0">
              <a:buNone/>
            </a:pPr>
            <a:endParaRPr lang="en-US" dirty="0"/>
          </a:p>
          <a:p>
            <a:pPr marL="139700" indent="0">
              <a:buNone/>
            </a:pPr>
            <a:r>
              <a:rPr lang="en-US" dirty="0"/>
              <a:t>This means that how you initialize the weights is really important and can impact the final result. </a:t>
            </a:r>
          </a:p>
          <a:p>
            <a:pPr marL="139700" indent="0">
              <a:buNone/>
            </a:pPr>
            <a:endParaRPr lang="en-US" dirty="0"/>
          </a:p>
          <a:p>
            <a:pPr marL="139700" indent="0">
              <a:buNone/>
            </a:pPr>
            <a:r>
              <a:rPr lang="en-US" dirty="0"/>
              <a:t>How should you initialize weights? </a:t>
            </a:r>
          </a:p>
          <a:p>
            <a:r>
              <a:rPr lang="en-US" dirty="0"/>
              <a:t>Usually people do random initialization</a:t>
            </a:r>
          </a:p>
          <a:p>
            <a:endParaRPr lang="en-US" dirty="0"/>
          </a:p>
          <a:p>
            <a:pPr marL="139700" indent="0">
              <a:buNone/>
            </a:pPr>
            <a:r>
              <a:rPr lang="en-US" dirty="0"/>
              <a:t>People also use adaptive ways of changing the learning rate to reduce the empirical likelihood of getting stuck in local minima.</a:t>
            </a:r>
          </a:p>
        </p:txBody>
      </p:sp>
      <p:sp>
        <p:nvSpPr>
          <p:cNvPr id="4" name="Slide Number Placeholder 3">
            <a:extLst>
              <a:ext uri="{FF2B5EF4-FFF2-40B4-BE49-F238E27FC236}">
                <a16:creationId xmlns:a16="http://schemas.microsoft.com/office/drawing/2014/main" id="{E088FD35-6337-AF41-B61D-0FACA045F9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
        <p:nvSpPr>
          <p:cNvPr id="5" name="Rectangle 4">
            <a:extLst>
              <a:ext uri="{FF2B5EF4-FFF2-40B4-BE49-F238E27FC236}">
                <a16:creationId xmlns:a16="http://schemas.microsoft.com/office/drawing/2014/main" id="{0DF5BA7B-E7D7-284D-9C2A-BAD2C316957A}"/>
              </a:ext>
            </a:extLst>
          </p:cNvPr>
          <p:cNvSpPr/>
          <p:nvPr/>
        </p:nvSpPr>
        <p:spPr>
          <a:xfrm>
            <a:off x="6229857" y="3147328"/>
            <a:ext cx="917239" cy="307777"/>
          </a:xfrm>
          <a:prstGeom prst="rect">
            <a:avLst/>
          </a:prstGeom>
        </p:spPr>
        <p:txBody>
          <a:bodyPr wrap="none">
            <a:spAutoFit/>
          </a:bodyPr>
          <a:lstStyle/>
          <a:p>
            <a:r>
              <a:rPr lang="en-US" altLang="ja-JP" dirty="0">
                <a:solidFill>
                  <a:srgbClr val="666666"/>
                </a:solidFill>
                <a:latin typeface="Nunito Sans" pitchFamily="2" charset="77"/>
                <a:ea typeface="Nunito Sans" pitchFamily="2" charset="77"/>
                <a:cs typeface="Nunito Sans" pitchFamily="2" charset="77"/>
              </a:rPr>
              <a:t>¯\_(</a:t>
            </a:r>
            <a:r>
              <a:rPr lang="ja-JP" altLang="en-US">
                <a:solidFill>
                  <a:srgbClr val="666666"/>
                </a:solidFill>
                <a:latin typeface="Nunito Sans" pitchFamily="2" charset="77"/>
                <a:ea typeface="Nunito Sans" pitchFamily="2" charset="77"/>
                <a:cs typeface="Nunito Sans" pitchFamily="2" charset="77"/>
              </a:rPr>
              <a:t>ツ</a:t>
            </a:r>
            <a:r>
              <a:rPr lang="en-US" altLang="ja-JP" dirty="0">
                <a:solidFill>
                  <a:srgbClr val="666666"/>
                </a:solidFill>
                <a:latin typeface="Nunito Sans" pitchFamily="2" charset="77"/>
                <a:ea typeface="Nunito Sans" pitchFamily="2" charset="77"/>
                <a:cs typeface="Nunito Sans" pitchFamily="2" charset="77"/>
              </a:rPr>
              <a:t>)_/¯</a:t>
            </a:r>
            <a:r>
              <a:rPr lang="ja-JP" altLang="en-US"/>
              <a:t> </a:t>
            </a:r>
            <a:endParaRPr lang="en-US" dirty="0"/>
          </a:p>
        </p:txBody>
      </p:sp>
    </p:spTree>
    <p:extLst>
      <p:ext uri="{BB962C8B-B14F-4D97-AF65-F5344CB8AC3E}">
        <p14:creationId xmlns:p14="http://schemas.microsoft.com/office/powerpoint/2010/main" val="282188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A96948EB-F45D-6F4E-86D9-6D47737775C6}"/>
                  </a:ext>
                </a:extLst>
              </p:cNvPr>
              <p:cNvSpPr>
                <a:spLocks noGrp="1"/>
              </p:cNvSpPr>
              <p:nvPr>
                <p:ph type="body" idx="1"/>
              </p:nvPr>
            </p:nvSpPr>
            <p:spPr/>
            <p:txBody>
              <a:bodyPr/>
              <a:lstStyle/>
              <a:p>
                <a:r>
                  <a:rPr lang="en-US" dirty="0"/>
                  <a:t>Consider the below neural network, used for regression (hence, no activation on the last layer).</a:t>
                </a:r>
              </a:p>
              <a:p>
                <a:r>
                  <a:rPr lang="en-US" dirty="0"/>
                  <a:t>The input, prediction, and actual label are shown. </a:t>
                </a:r>
              </a:p>
              <a:p>
                <a:r>
                  <a:rPr lang="en-US" dirty="0"/>
                  <a:t>To move the prediction slightly closer to the label, would you (</a:t>
                </a:r>
                <a:r>
                  <a:rPr lang="en-US" b="1" u="sng" dirty="0"/>
                  <a:t>increase / decrease</a:t>
                </a: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a:t>
                </a:r>
              </a:p>
            </p:txBody>
          </p:sp>
        </mc:Choice>
        <mc:Fallback xmlns="">
          <p:sp>
            <p:nvSpPr>
              <p:cNvPr id="2" name="Text Placeholder 1">
                <a:extLst>
                  <a:ext uri="{FF2B5EF4-FFF2-40B4-BE49-F238E27FC236}">
                    <a16:creationId xmlns:a16="http://schemas.microsoft.com/office/drawing/2014/main" id="{A96948EB-F45D-6F4E-86D9-6D47737775C6}"/>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6E6A1ECD-5375-AF48-A3BC-DA7DD89EE1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dirty="0"/>
          </a:p>
        </p:txBody>
      </p:sp>
      <p:sp>
        <p:nvSpPr>
          <p:cNvPr id="4" name="Title 3">
            <a:extLst>
              <a:ext uri="{FF2B5EF4-FFF2-40B4-BE49-F238E27FC236}">
                <a16:creationId xmlns:a16="http://schemas.microsoft.com/office/drawing/2014/main" id="{4A255AD2-059A-A34C-B45E-C32F39489A06}"/>
              </a:ext>
            </a:extLst>
          </p:cNvPr>
          <p:cNvSpPr>
            <a:spLocks noGrp="1"/>
          </p:cNvSpPr>
          <p:nvPr>
            <p:ph type="title"/>
          </p:nvPr>
        </p:nvSpPr>
        <p:spPr/>
        <p:txBody>
          <a:bodyPr/>
          <a:lstStyle/>
          <a:p>
            <a:r>
              <a:rPr lang="en-US" dirty="0"/>
              <a:t>1 mins</a:t>
            </a:r>
          </a:p>
        </p:txBody>
      </p:sp>
      <p:sp>
        <p:nvSpPr>
          <p:cNvPr id="10" name="TextBox 9">
            <a:extLst>
              <a:ext uri="{FF2B5EF4-FFF2-40B4-BE49-F238E27FC236}">
                <a16:creationId xmlns:a16="http://schemas.microsoft.com/office/drawing/2014/main" id="{7056152E-AA57-6047-A6A6-DE307AD08E9F}"/>
              </a:ext>
            </a:extLst>
          </p:cNvPr>
          <p:cNvSpPr txBox="1"/>
          <p:nvPr/>
        </p:nvSpPr>
        <p:spPr>
          <a:xfrm>
            <a:off x="3093706" y="2258223"/>
            <a:ext cx="772511" cy="307777"/>
          </a:xfrm>
          <a:prstGeom prst="rect">
            <a:avLst/>
          </a:prstGeom>
          <a:noFill/>
        </p:spPr>
        <p:txBody>
          <a:bodyPr wrap="square" rtlCol="0">
            <a:spAutoFit/>
          </a:bodyPr>
          <a:lstStyle/>
          <a:p>
            <a:pPr algn="ctr"/>
            <a:r>
              <a:rPr lang="en-US" b="1" dirty="0">
                <a:solidFill>
                  <a:srgbClr val="B1007E"/>
                </a:solidFill>
                <a:latin typeface="Nunito Sans" pitchFamily="2" charset="77"/>
              </a:rPr>
              <a:t>Input</a:t>
            </a:r>
          </a:p>
        </p:txBody>
      </p:sp>
      <p:sp>
        <p:nvSpPr>
          <p:cNvPr id="11" name="TextBox 10">
            <a:extLst>
              <a:ext uri="{FF2B5EF4-FFF2-40B4-BE49-F238E27FC236}">
                <a16:creationId xmlns:a16="http://schemas.microsoft.com/office/drawing/2014/main" id="{419537B3-6C39-2048-8922-8311D86772AC}"/>
              </a:ext>
            </a:extLst>
          </p:cNvPr>
          <p:cNvSpPr txBox="1"/>
          <p:nvPr/>
        </p:nvSpPr>
        <p:spPr>
          <a:xfrm>
            <a:off x="3093706" y="2681136"/>
            <a:ext cx="772511" cy="307777"/>
          </a:xfrm>
          <a:prstGeom prst="rect">
            <a:avLst/>
          </a:prstGeom>
          <a:noFill/>
        </p:spPr>
        <p:txBody>
          <a:bodyPr wrap="square" rtlCol="0">
            <a:spAutoFit/>
          </a:bodyPr>
          <a:lstStyle/>
          <a:p>
            <a:pPr algn="ctr"/>
            <a:r>
              <a:rPr lang="en-US" b="1" dirty="0">
                <a:solidFill>
                  <a:srgbClr val="B1007E"/>
                </a:solidFill>
                <a:latin typeface="Nunito Sans" pitchFamily="2" charset="77"/>
              </a:rPr>
              <a:t>1</a:t>
            </a:r>
          </a:p>
        </p:txBody>
      </p:sp>
      <p:sp>
        <p:nvSpPr>
          <p:cNvPr id="12" name="TextBox 11">
            <a:extLst>
              <a:ext uri="{FF2B5EF4-FFF2-40B4-BE49-F238E27FC236}">
                <a16:creationId xmlns:a16="http://schemas.microsoft.com/office/drawing/2014/main" id="{DBB5E34C-1606-C44A-AF78-6240C50463D3}"/>
              </a:ext>
            </a:extLst>
          </p:cNvPr>
          <p:cNvSpPr txBox="1"/>
          <p:nvPr/>
        </p:nvSpPr>
        <p:spPr>
          <a:xfrm>
            <a:off x="3093706" y="3701622"/>
            <a:ext cx="772511" cy="307777"/>
          </a:xfrm>
          <a:prstGeom prst="rect">
            <a:avLst/>
          </a:prstGeom>
          <a:noFill/>
        </p:spPr>
        <p:txBody>
          <a:bodyPr wrap="square" rtlCol="0">
            <a:spAutoFit/>
          </a:bodyPr>
          <a:lstStyle/>
          <a:p>
            <a:pPr algn="ctr"/>
            <a:r>
              <a:rPr lang="en-US" b="1" dirty="0">
                <a:solidFill>
                  <a:srgbClr val="B1007E"/>
                </a:solidFill>
                <a:latin typeface="Nunito Sans" pitchFamily="2" charset="77"/>
              </a:rPr>
              <a:t>3</a:t>
            </a:r>
          </a:p>
        </p:txBody>
      </p:sp>
      <p:sp>
        <p:nvSpPr>
          <p:cNvPr id="13" name="TextBox 12">
            <a:extLst>
              <a:ext uri="{FF2B5EF4-FFF2-40B4-BE49-F238E27FC236}">
                <a16:creationId xmlns:a16="http://schemas.microsoft.com/office/drawing/2014/main" id="{6B486CEC-B0F8-4346-852E-B1E20C9A410C}"/>
              </a:ext>
            </a:extLst>
          </p:cNvPr>
          <p:cNvSpPr txBox="1"/>
          <p:nvPr/>
        </p:nvSpPr>
        <p:spPr>
          <a:xfrm>
            <a:off x="3093706" y="4485663"/>
            <a:ext cx="772511" cy="307777"/>
          </a:xfrm>
          <a:prstGeom prst="rect">
            <a:avLst/>
          </a:prstGeom>
          <a:noFill/>
        </p:spPr>
        <p:txBody>
          <a:bodyPr wrap="square" rtlCol="0">
            <a:spAutoFit/>
          </a:bodyPr>
          <a:lstStyle/>
          <a:p>
            <a:pPr algn="ctr"/>
            <a:r>
              <a:rPr lang="en-US" b="1" dirty="0">
                <a:solidFill>
                  <a:srgbClr val="B1007E"/>
                </a:solidFill>
                <a:latin typeface="Nunito Sans" pitchFamily="2" charset="77"/>
              </a:rPr>
              <a:t>-7</a:t>
            </a:r>
          </a:p>
        </p:txBody>
      </p:sp>
      <p:sp>
        <p:nvSpPr>
          <p:cNvPr id="15" name="TextBox 14">
            <a:extLst>
              <a:ext uri="{FF2B5EF4-FFF2-40B4-BE49-F238E27FC236}">
                <a16:creationId xmlns:a16="http://schemas.microsoft.com/office/drawing/2014/main" id="{E411E974-56CC-5A44-A3C6-5C6DE2478C2C}"/>
              </a:ext>
            </a:extLst>
          </p:cNvPr>
          <p:cNvSpPr txBox="1"/>
          <p:nvPr/>
        </p:nvSpPr>
        <p:spPr>
          <a:xfrm>
            <a:off x="6669951" y="3307088"/>
            <a:ext cx="1049456" cy="307777"/>
          </a:xfrm>
          <a:prstGeom prst="rect">
            <a:avLst/>
          </a:prstGeom>
          <a:noFill/>
        </p:spPr>
        <p:txBody>
          <a:bodyPr wrap="square" rtlCol="0">
            <a:spAutoFit/>
          </a:bodyPr>
          <a:lstStyle/>
          <a:p>
            <a:pPr algn="ctr"/>
            <a:r>
              <a:rPr lang="en-US" b="1" dirty="0">
                <a:solidFill>
                  <a:srgbClr val="7AB51D"/>
                </a:solidFill>
                <a:latin typeface="Nunito Sans" pitchFamily="2" charset="77"/>
              </a:rPr>
              <a:t>Prediction</a:t>
            </a:r>
          </a:p>
        </p:txBody>
      </p:sp>
      <p:sp>
        <p:nvSpPr>
          <p:cNvPr id="16" name="TextBox 15">
            <a:extLst>
              <a:ext uri="{FF2B5EF4-FFF2-40B4-BE49-F238E27FC236}">
                <a16:creationId xmlns:a16="http://schemas.microsoft.com/office/drawing/2014/main" id="{3AB1D88E-0DC2-294A-9CD4-A08EC3F76347}"/>
              </a:ext>
            </a:extLst>
          </p:cNvPr>
          <p:cNvSpPr txBox="1"/>
          <p:nvPr/>
        </p:nvSpPr>
        <p:spPr>
          <a:xfrm>
            <a:off x="6800857" y="3697917"/>
            <a:ext cx="772511" cy="307777"/>
          </a:xfrm>
          <a:prstGeom prst="rect">
            <a:avLst/>
          </a:prstGeom>
          <a:noFill/>
        </p:spPr>
        <p:txBody>
          <a:bodyPr wrap="square" rtlCol="0">
            <a:spAutoFit/>
          </a:bodyPr>
          <a:lstStyle/>
          <a:p>
            <a:pPr algn="ctr"/>
            <a:r>
              <a:rPr lang="en-US" b="1" dirty="0">
                <a:solidFill>
                  <a:srgbClr val="7AB51D"/>
                </a:solidFill>
                <a:latin typeface="Nunito Sans" pitchFamily="2" charset="77"/>
              </a:rPr>
              <a:t>-5.5</a:t>
            </a:r>
          </a:p>
        </p:txBody>
      </p:sp>
      <p:pic>
        <p:nvPicPr>
          <p:cNvPr id="17" name="Picture 16" descr="Graphical user interface&#10;&#10;Description automatically generated with medium confidence">
            <a:extLst>
              <a:ext uri="{FF2B5EF4-FFF2-40B4-BE49-F238E27FC236}">
                <a16:creationId xmlns:a16="http://schemas.microsoft.com/office/drawing/2014/main" id="{BAC7A62A-EAE3-7C4C-B8F6-F8C8D887D953}"/>
              </a:ext>
            </a:extLst>
          </p:cNvPr>
          <p:cNvPicPr>
            <a:picLocks noChangeAspect="1"/>
          </p:cNvPicPr>
          <p:nvPr/>
        </p:nvPicPr>
        <p:blipFill rotWithShape="1">
          <a:blip r:embed="rId4"/>
          <a:srcRect r="38945"/>
          <a:stretch/>
        </p:blipFill>
        <p:spPr>
          <a:xfrm>
            <a:off x="3515410" y="2531699"/>
            <a:ext cx="2703413" cy="2339846"/>
          </a:xfrm>
          <a:prstGeom prst="rect">
            <a:avLst/>
          </a:prstGeom>
        </p:spPr>
      </p:pic>
      <p:pic>
        <p:nvPicPr>
          <p:cNvPr id="18" name="Picture 17" descr="Graphical user interface&#10;&#10;Description automatically generated with medium confidence">
            <a:extLst>
              <a:ext uri="{FF2B5EF4-FFF2-40B4-BE49-F238E27FC236}">
                <a16:creationId xmlns:a16="http://schemas.microsoft.com/office/drawing/2014/main" id="{120593C5-34D0-4A4E-8501-4DEA9921200A}"/>
              </a:ext>
            </a:extLst>
          </p:cNvPr>
          <p:cNvPicPr>
            <a:picLocks noChangeAspect="1"/>
          </p:cNvPicPr>
          <p:nvPr/>
        </p:nvPicPr>
        <p:blipFill rotWithShape="1">
          <a:blip r:embed="rId4"/>
          <a:srcRect l="83346" r="1076"/>
          <a:stretch/>
        </p:blipFill>
        <p:spPr>
          <a:xfrm>
            <a:off x="6218823" y="2531699"/>
            <a:ext cx="689791" cy="2339846"/>
          </a:xfrm>
          <a:prstGeom prst="rect">
            <a:avLst/>
          </a:prstGeom>
        </p:spPr>
      </p:pic>
      <p:sp>
        <p:nvSpPr>
          <p:cNvPr id="19" name="TextBox 18">
            <a:extLst>
              <a:ext uri="{FF2B5EF4-FFF2-40B4-BE49-F238E27FC236}">
                <a16:creationId xmlns:a16="http://schemas.microsoft.com/office/drawing/2014/main" id="{7B0F04D2-EC20-D746-9C5C-85E328AF7F37}"/>
              </a:ext>
            </a:extLst>
          </p:cNvPr>
          <p:cNvSpPr txBox="1"/>
          <p:nvPr/>
        </p:nvSpPr>
        <p:spPr>
          <a:xfrm>
            <a:off x="7571062" y="3307088"/>
            <a:ext cx="1049456" cy="307777"/>
          </a:xfrm>
          <a:prstGeom prst="rect">
            <a:avLst/>
          </a:prstGeom>
          <a:noFill/>
        </p:spPr>
        <p:txBody>
          <a:bodyPr wrap="square" rtlCol="0">
            <a:spAutoFit/>
          </a:bodyPr>
          <a:lstStyle/>
          <a:p>
            <a:pPr algn="ctr"/>
            <a:r>
              <a:rPr lang="en-US" b="1" dirty="0">
                <a:solidFill>
                  <a:schemeClr val="tx1"/>
                </a:solidFill>
                <a:latin typeface="Nunito Sans" pitchFamily="2" charset="77"/>
              </a:rPr>
              <a:t>Label</a:t>
            </a:r>
          </a:p>
        </p:txBody>
      </p:sp>
      <p:sp>
        <p:nvSpPr>
          <p:cNvPr id="20" name="TextBox 19">
            <a:extLst>
              <a:ext uri="{FF2B5EF4-FFF2-40B4-BE49-F238E27FC236}">
                <a16:creationId xmlns:a16="http://schemas.microsoft.com/office/drawing/2014/main" id="{67BD9DC4-3633-5143-B48F-70A61ABA3197}"/>
              </a:ext>
            </a:extLst>
          </p:cNvPr>
          <p:cNvSpPr txBox="1"/>
          <p:nvPr/>
        </p:nvSpPr>
        <p:spPr>
          <a:xfrm>
            <a:off x="7587921" y="3697916"/>
            <a:ext cx="1049456" cy="307777"/>
          </a:xfrm>
          <a:prstGeom prst="rect">
            <a:avLst/>
          </a:prstGeom>
          <a:noFill/>
        </p:spPr>
        <p:txBody>
          <a:bodyPr wrap="square" rtlCol="0">
            <a:spAutoFit/>
          </a:bodyPr>
          <a:lstStyle/>
          <a:p>
            <a:pPr algn="ctr"/>
            <a:r>
              <a:rPr lang="en-US" b="1" dirty="0">
                <a:solidFill>
                  <a:schemeClr val="tx1"/>
                </a:solidFill>
                <a:latin typeface="Nunito Sans" pitchFamily="2" charset="77"/>
              </a:rPr>
              <a:t>1</a:t>
            </a:r>
          </a:p>
        </p:txBody>
      </p:sp>
    </p:spTree>
    <p:extLst>
      <p:ext uri="{BB962C8B-B14F-4D97-AF65-F5344CB8AC3E}">
        <p14:creationId xmlns:p14="http://schemas.microsoft.com/office/powerpoint/2010/main" val="663694800"/>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55AD2-059A-A34C-B45E-C32F39489A06}"/>
              </a:ext>
            </a:extLst>
          </p:cNvPr>
          <p:cNvSpPr>
            <a:spLocks noGrp="1"/>
          </p:cNvSpPr>
          <p:nvPr>
            <p:ph type="title"/>
          </p:nvPr>
        </p:nvSpPr>
        <p:spPr>
          <a:xfrm>
            <a:off x="75130" y="591324"/>
            <a:ext cx="2698926" cy="3981000"/>
          </a:xfrm>
        </p:spPr>
        <p:txBody>
          <a:bodyPr/>
          <a:lstStyle/>
          <a:p>
            <a:r>
              <a:rPr lang="en-US" dirty="0" err="1"/>
              <a:t>Backpropogation</a:t>
            </a:r>
            <a:r>
              <a:rPr lang="en-US" dirty="0"/>
              <a:t> Intuition on Multiple Layers</a:t>
            </a:r>
          </a:p>
        </p:txBody>
      </p:sp>
      <p:sp>
        <p:nvSpPr>
          <p:cNvPr id="3" name="Slide Number Placeholder 2">
            <a:extLst>
              <a:ext uri="{FF2B5EF4-FFF2-40B4-BE49-F238E27FC236}">
                <a16:creationId xmlns:a16="http://schemas.microsoft.com/office/drawing/2014/main" id="{6E6A1ECD-5375-AF48-A3BC-DA7DD89EE1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dirty="0"/>
          </a:p>
        </p:txBody>
      </p:sp>
      <p:grpSp>
        <p:nvGrpSpPr>
          <p:cNvPr id="21" name="Group 20">
            <a:extLst>
              <a:ext uri="{FF2B5EF4-FFF2-40B4-BE49-F238E27FC236}">
                <a16:creationId xmlns:a16="http://schemas.microsoft.com/office/drawing/2014/main" id="{47FA2FD5-3D51-2847-87F3-83C26F547BEC}"/>
              </a:ext>
            </a:extLst>
          </p:cNvPr>
          <p:cNvGrpSpPr/>
          <p:nvPr/>
        </p:nvGrpSpPr>
        <p:grpSpPr>
          <a:xfrm>
            <a:off x="2450863" y="1064119"/>
            <a:ext cx="5967264" cy="3255632"/>
            <a:chOff x="4059217" y="2412073"/>
            <a:chExt cx="3960161" cy="2160593"/>
          </a:xfrm>
        </p:grpSpPr>
        <p:pic>
          <p:nvPicPr>
            <p:cNvPr id="22" name="Picture 21">
              <a:extLst>
                <a:ext uri="{FF2B5EF4-FFF2-40B4-BE49-F238E27FC236}">
                  <a16:creationId xmlns:a16="http://schemas.microsoft.com/office/drawing/2014/main" id="{5497CAAA-2461-7345-887D-3982B9B68246}"/>
                </a:ext>
              </a:extLst>
            </p:cNvPr>
            <p:cNvPicPr>
              <a:picLocks noChangeAspect="1"/>
            </p:cNvPicPr>
            <p:nvPr/>
          </p:nvPicPr>
          <p:blipFill rotWithShape="1">
            <a:blip r:embed="rId3"/>
            <a:srcRect t="8582" r="81875" b="59835"/>
            <a:stretch/>
          </p:blipFill>
          <p:spPr>
            <a:xfrm>
              <a:off x="4059217" y="2413149"/>
              <a:ext cx="1877082" cy="1796867"/>
            </a:xfrm>
            <a:prstGeom prst="rect">
              <a:avLst/>
            </a:prstGeom>
          </p:spPr>
        </p:pic>
        <p:sp>
          <p:nvSpPr>
            <p:cNvPr id="23" name="Rectangle 22">
              <a:extLst>
                <a:ext uri="{FF2B5EF4-FFF2-40B4-BE49-F238E27FC236}">
                  <a16:creationId xmlns:a16="http://schemas.microsoft.com/office/drawing/2014/main" id="{AE0B7748-5FF4-3546-89F5-9FF0C81F7871}"/>
                </a:ext>
              </a:extLst>
            </p:cNvPr>
            <p:cNvSpPr/>
            <p:nvPr/>
          </p:nvSpPr>
          <p:spPr>
            <a:xfrm rot="2284739">
              <a:off x="4082457" y="2412073"/>
              <a:ext cx="1964067" cy="98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390D3B8-8B86-DB4B-A453-340FF7C9C3C6}"/>
                </a:ext>
              </a:extLst>
            </p:cNvPr>
            <p:cNvPicPr>
              <a:picLocks noChangeAspect="1"/>
            </p:cNvPicPr>
            <p:nvPr/>
          </p:nvPicPr>
          <p:blipFill rotWithShape="1">
            <a:blip r:embed="rId3"/>
            <a:srcRect l="33486" t="30933" r="36587"/>
            <a:stretch/>
          </p:blipFill>
          <p:spPr>
            <a:xfrm>
              <a:off x="5888725" y="2413149"/>
              <a:ext cx="1703234" cy="2159517"/>
            </a:xfrm>
            <a:prstGeom prst="rect">
              <a:avLst/>
            </a:prstGeom>
          </p:spPr>
        </p:pic>
        <p:cxnSp>
          <p:nvCxnSpPr>
            <p:cNvPr id="25" name="Straight Arrow Connector 24">
              <a:extLst>
                <a:ext uri="{FF2B5EF4-FFF2-40B4-BE49-F238E27FC236}">
                  <a16:creationId xmlns:a16="http://schemas.microsoft.com/office/drawing/2014/main" id="{593AAD5A-8D46-6944-B375-6EB65002A313}"/>
                </a:ext>
              </a:extLst>
            </p:cNvPr>
            <p:cNvCxnSpPr>
              <a:cxnSpLocks/>
            </p:cNvCxnSpPr>
            <p:nvPr/>
          </p:nvCxnSpPr>
          <p:spPr>
            <a:xfrm>
              <a:off x="4691849" y="2659600"/>
              <a:ext cx="1244450" cy="244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FAEC7E6-FA3C-BE46-879F-BC76E7687A5F}"/>
                </a:ext>
              </a:extLst>
            </p:cNvPr>
            <p:cNvCxnSpPr>
              <a:cxnSpLocks/>
            </p:cNvCxnSpPr>
            <p:nvPr/>
          </p:nvCxnSpPr>
          <p:spPr>
            <a:xfrm flipV="1">
              <a:off x="4691849" y="2668903"/>
              <a:ext cx="1244450" cy="490069"/>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6066F57-D30A-304F-990A-0CC4CC76481B}"/>
                </a:ext>
              </a:extLst>
            </p:cNvPr>
            <p:cNvCxnSpPr>
              <a:cxnSpLocks/>
            </p:cNvCxnSpPr>
            <p:nvPr/>
          </p:nvCxnSpPr>
          <p:spPr>
            <a:xfrm flipV="1">
              <a:off x="4674406" y="2668903"/>
              <a:ext cx="1261893" cy="1342093"/>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BE24333-2D57-8C4E-8293-498BFCBB23AE}"/>
                </a:ext>
              </a:extLst>
            </p:cNvPr>
            <p:cNvCxnSpPr>
              <a:cxnSpLocks/>
            </p:cNvCxnSpPr>
            <p:nvPr/>
          </p:nvCxnSpPr>
          <p:spPr>
            <a:xfrm>
              <a:off x="4692700" y="2659600"/>
              <a:ext cx="1243599" cy="135139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39C5124-C10E-FD4E-8A91-94A86EAB1587}"/>
                </a:ext>
              </a:extLst>
            </p:cNvPr>
            <p:cNvCxnSpPr>
              <a:cxnSpLocks/>
            </p:cNvCxnSpPr>
            <p:nvPr/>
          </p:nvCxnSpPr>
          <p:spPr>
            <a:xfrm>
              <a:off x="4692700" y="3158973"/>
              <a:ext cx="1243599" cy="85888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72C8970-38D9-E940-B2BB-BFFD79A23187}"/>
                </a:ext>
              </a:extLst>
            </p:cNvPr>
            <p:cNvCxnSpPr>
              <a:cxnSpLocks/>
            </p:cNvCxnSpPr>
            <p:nvPr/>
          </p:nvCxnSpPr>
          <p:spPr>
            <a:xfrm flipV="1">
              <a:off x="4675257" y="4010996"/>
              <a:ext cx="1261042" cy="1"/>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B5073C0F-EF25-8D49-AB14-36D62A4CDE71}"/>
                </a:ext>
              </a:extLst>
            </p:cNvPr>
            <p:cNvPicPr>
              <a:picLocks noChangeAspect="1"/>
            </p:cNvPicPr>
            <p:nvPr/>
          </p:nvPicPr>
          <p:blipFill rotWithShape="1">
            <a:blip r:embed="rId3"/>
            <a:srcRect l="92219" t="46851" b="38613"/>
            <a:stretch/>
          </p:blipFill>
          <p:spPr>
            <a:xfrm>
              <a:off x="7576518" y="2894698"/>
              <a:ext cx="442860" cy="454495"/>
            </a:xfrm>
            <a:prstGeom prst="rect">
              <a:avLst/>
            </a:prstGeom>
          </p:spPr>
        </p:pic>
        <p:sp>
          <p:nvSpPr>
            <p:cNvPr id="32" name="Rectangle 31">
              <a:extLst>
                <a:ext uri="{FF2B5EF4-FFF2-40B4-BE49-F238E27FC236}">
                  <a16:creationId xmlns:a16="http://schemas.microsoft.com/office/drawing/2014/main" id="{7FEC3433-3FCF-3C4E-8819-C22E87EB659F}"/>
                </a:ext>
              </a:extLst>
            </p:cNvPr>
            <p:cNvSpPr/>
            <p:nvPr/>
          </p:nvSpPr>
          <p:spPr>
            <a:xfrm rot="2284739">
              <a:off x="5783076" y="2421318"/>
              <a:ext cx="1954865" cy="98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0EFC9B2-4282-724C-9BB4-73E816BA35D5}"/>
                </a:ext>
              </a:extLst>
            </p:cNvPr>
            <p:cNvSpPr/>
            <p:nvPr/>
          </p:nvSpPr>
          <p:spPr>
            <a:xfrm>
              <a:off x="5922473" y="2437673"/>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8FF9018-C394-EC42-8D7E-E0A3F96DF3BD}"/>
                </a:ext>
              </a:extLst>
            </p:cNvPr>
            <p:cNvSpPr txBox="1"/>
            <p:nvPr/>
          </p:nvSpPr>
          <p:spPr>
            <a:xfrm>
              <a:off x="5946819" y="2464729"/>
              <a:ext cx="362479" cy="306383"/>
            </a:xfrm>
            <a:prstGeom prst="rect">
              <a:avLst/>
            </a:prstGeom>
            <a:noFill/>
          </p:spPr>
          <p:txBody>
            <a:bodyPr wrap="square" rtlCol="0">
              <a:spAutoFit/>
            </a:bodyPr>
            <a:lstStyle/>
            <a:p>
              <a:pPr algn="ctr"/>
              <a:r>
                <a:rPr lang="en-US" sz="2400" dirty="0">
                  <a:solidFill>
                    <a:schemeClr val="bg1"/>
                  </a:solidFill>
                </a:rPr>
                <a:t>b</a:t>
              </a:r>
              <a:r>
                <a:rPr lang="en-US" sz="2400" baseline="-25000" dirty="0">
                  <a:solidFill>
                    <a:schemeClr val="bg1"/>
                  </a:solidFill>
                </a:rPr>
                <a:t>1</a:t>
              </a:r>
            </a:p>
          </p:txBody>
        </p:sp>
        <p:sp>
          <p:nvSpPr>
            <p:cNvPr id="35" name="Oval 34">
              <a:extLst>
                <a:ext uri="{FF2B5EF4-FFF2-40B4-BE49-F238E27FC236}">
                  <a16:creationId xmlns:a16="http://schemas.microsoft.com/office/drawing/2014/main" id="{E61725D8-1FD0-4B4A-AEB7-F495C9F2FD0B}"/>
                </a:ext>
              </a:extLst>
            </p:cNvPr>
            <p:cNvSpPr/>
            <p:nvPr/>
          </p:nvSpPr>
          <p:spPr>
            <a:xfrm>
              <a:off x="5914265" y="2926994"/>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5D40F00-3D8C-8E46-9FE1-52E0536908B3}"/>
                </a:ext>
              </a:extLst>
            </p:cNvPr>
            <p:cNvSpPr txBox="1"/>
            <p:nvPr/>
          </p:nvSpPr>
          <p:spPr>
            <a:xfrm>
              <a:off x="5943387" y="2978242"/>
              <a:ext cx="362479" cy="306383"/>
            </a:xfrm>
            <a:prstGeom prst="rect">
              <a:avLst/>
            </a:prstGeom>
            <a:noFill/>
          </p:spPr>
          <p:txBody>
            <a:bodyPr wrap="square" rtlCol="0">
              <a:spAutoFit/>
            </a:bodyPr>
            <a:lstStyle/>
            <a:p>
              <a:pPr algn="ctr"/>
              <a:r>
                <a:rPr lang="en-US" sz="2400" dirty="0">
                  <a:solidFill>
                    <a:schemeClr val="bg1"/>
                  </a:solidFill>
                </a:rPr>
                <a:t>b</a:t>
              </a:r>
              <a:r>
                <a:rPr lang="en-US" sz="2400" baseline="-25000" dirty="0">
                  <a:solidFill>
                    <a:schemeClr val="bg1"/>
                  </a:solidFill>
                </a:rPr>
                <a:t>2</a:t>
              </a:r>
            </a:p>
          </p:txBody>
        </p:sp>
        <p:sp>
          <p:nvSpPr>
            <p:cNvPr id="37" name="Oval 36">
              <a:extLst>
                <a:ext uri="{FF2B5EF4-FFF2-40B4-BE49-F238E27FC236}">
                  <a16:creationId xmlns:a16="http://schemas.microsoft.com/office/drawing/2014/main" id="{74A1A0DC-BAD7-0742-9473-DC5D53ACE908}"/>
                </a:ext>
              </a:extLst>
            </p:cNvPr>
            <p:cNvSpPr/>
            <p:nvPr/>
          </p:nvSpPr>
          <p:spPr>
            <a:xfrm>
              <a:off x="5917084" y="3789220"/>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B6B3C886-948E-9A4E-82A6-80B11AD0A33C}"/>
                </a:ext>
              </a:extLst>
            </p:cNvPr>
            <p:cNvSpPr txBox="1"/>
            <p:nvPr/>
          </p:nvSpPr>
          <p:spPr>
            <a:xfrm>
              <a:off x="5941430" y="3816276"/>
              <a:ext cx="362479" cy="306383"/>
            </a:xfrm>
            <a:prstGeom prst="rect">
              <a:avLst/>
            </a:prstGeom>
            <a:noFill/>
          </p:spPr>
          <p:txBody>
            <a:bodyPr wrap="square" rtlCol="0">
              <a:spAutoFit/>
            </a:bodyPr>
            <a:lstStyle/>
            <a:p>
              <a:pPr algn="ctr"/>
              <a:r>
                <a:rPr lang="en-US" sz="2400" dirty="0">
                  <a:solidFill>
                    <a:schemeClr val="bg1"/>
                  </a:solidFill>
                </a:rPr>
                <a:t>b</a:t>
              </a:r>
              <a:r>
                <a:rPr lang="en-US" sz="2400" baseline="-25000" dirty="0">
                  <a:solidFill>
                    <a:schemeClr val="bg1"/>
                  </a:solidFill>
                </a:rPr>
                <a:t>d</a:t>
              </a:r>
            </a:p>
          </p:txBody>
        </p:sp>
      </p:grpSp>
    </p:spTree>
    <p:extLst>
      <p:ext uri="{BB962C8B-B14F-4D97-AF65-F5344CB8AC3E}">
        <p14:creationId xmlns:p14="http://schemas.microsoft.com/office/powerpoint/2010/main" val="385767094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C2015-3DB4-ED4B-A500-3247E8BF420E}"/>
              </a:ext>
            </a:extLst>
          </p:cNvPr>
          <p:cNvSpPr>
            <a:spLocks noGrp="1"/>
          </p:cNvSpPr>
          <p:nvPr>
            <p:ph type="ctrTitle"/>
          </p:nvPr>
        </p:nvSpPr>
        <p:spPr/>
        <p:txBody>
          <a:bodyPr/>
          <a:lstStyle/>
          <a:p>
            <a:r>
              <a:rPr lang="en-US" dirty="0"/>
              <a:t>Hyper-parameter Tuning</a:t>
            </a:r>
          </a:p>
        </p:txBody>
      </p:sp>
      <p:sp>
        <p:nvSpPr>
          <p:cNvPr id="5" name="Subtitle 4">
            <a:extLst>
              <a:ext uri="{FF2B5EF4-FFF2-40B4-BE49-F238E27FC236}">
                <a16:creationId xmlns:a16="http://schemas.microsoft.com/office/drawing/2014/main" id="{7417EF0E-0AA9-CA4E-9D16-8C5A96CE1DDD}"/>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32D13CC5-8576-7B40-9144-C5E1C33236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2109288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D7CC-E2E7-3E44-9431-F30F5C8DD3ED}"/>
              </a:ext>
            </a:extLst>
          </p:cNvPr>
          <p:cNvSpPr>
            <a:spLocks noGrp="1"/>
          </p:cNvSpPr>
          <p:nvPr>
            <p:ph type="title"/>
          </p:nvPr>
        </p:nvSpPr>
        <p:spPr/>
        <p:txBody>
          <a:bodyPr/>
          <a:lstStyle/>
          <a:p>
            <a:r>
              <a:rPr lang="en-US" dirty="0"/>
              <a:t>Training NN</a:t>
            </a:r>
          </a:p>
        </p:txBody>
      </p:sp>
      <p:sp>
        <p:nvSpPr>
          <p:cNvPr id="3" name="Text Placeholder 2">
            <a:extLst>
              <a:ext uri="{FF2B5EF4-FFF2-40B4-BE49-F238E27FC236}">
                <a16:creationId xmlns:a16="http://schemas.microsoft.com/office/drawing/2014/main" id="{1FEA5A1D-2EDA-2248-B65C-2FE465A8D94A}"/>
              </a:ext>
            </a:extLst>
          </p:cNvPr>
          <p:cNvSpPr>
            <a:spLocks noGrp="1"/>
          </p:cNvSpPr>
          <p:nvPr>
            <p:ph type="body" idx="1"/>
          </p:nvPr>
        </p:nvSpPr>
        <p:spPr/>
        <p:txBody>
          <a:bodyPr/>
          <a:lstStyle/>
          <a:p>
            <a:pPr marL="139700" indent="0">
              <a:buNone/>
            </a:pPr>
            <a:r>
              <a:rPr lang="en-US" dirty="0"/>
              <a:t>Neural Networks have MANY hyperparameters</a:t>
            </a:r>
          </a:p>
          <a:p>
            <a:r>
              <a:rPr lang="en-US" dirty="0"/>
              <a:t>How many hidden layers and hidden neurons?</a:t>
            </a:r>
          </a:p>
          <a:p>
            <a:r>
              <a:rPr lang="en-US" dirty="0"/>
              <a:t>What activation function? </a:t>
            </a:r>
          </a:p>
          <a:p>
            <a:r>
              <a:rPr lang="en-US" dirty="0"/>
              <a:t>What is the learning rate for gradient descent?</a:t>
            </a:r>
          </a:p>
          <a:p>
            <a:r>
              <a:rPr lang="en-US" dirty="0"/>
              <a:t>What is the batch size?</a:t>
            </a:r>
          </a:p>
          <a:p>
            <a:r>
              <a:rPr lang="en-US" dirty="0"/>
              <a:t>How many epochs to train?</a:t>
            </a:r>
          </a:p>
          <a:p>
            <a:r>
              <a:rPr lang="en-US" dirty="0"/>
              <a:t>And much much more! </a:t>
            </a:r>
          </a:p>
          <a:p>
            <a:endParaRPr lang="en-US" dirty="0"/>
          </a:p>
          <a:p>
            <a:pPr marL="139700" indent="0">
              <a:buNone/>
            </a:pPr>
            <a:r>
              <a:rPr lang="en-US" dirty="0"/>
              <a:t>How do you decide these values should be?</a:t>
            </a:r>
          </a:p>
          <a:p>
            <a:pPr marL="139700" indent="0">
              <a:buNone/>
            </a:pPr>
            <a:endParaRPr lang="en-US" dirty="0"/>
          </a:p>
          <a:p>
            <a:pPr marL="139700" indent="0">
              <a:buNone/>
            </a:pPr>
            <a:r>
              <a:rPr lang="en-US" dirty="0"/>
              <a:t>The most frustrating thing is that we don’t have a great grasp on how these things impact performance, so you generally have to try them all. </a:t>
            </a:r>
          </a:p>
        </p:txBody>
      </p:sp>
      <p:sp>
        <p:nvSpPr>
          <p:cNvPr id="4" name="Slide Number Placeholder 3">
            <a:extLst>
              <a:ext uri="{FF2B5EF4-FFF2-40B4-BE49-F238E27FC236}">
                <a16:creationId xmlns:a16="http://schemas.microsoft.com/office/drawing/2014/main" id="{4EDA8135-5951-8943-AAF2-D084353C3A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
        <p:nvSpPr>
          <p:cNvPr id="6" name="Rectangle 5">
            <a:extLst>
              <a:ext uri="{FF2B5EF4-FFF2-40B4-BE49-F238E27FC236}">
                <a16:creationId xmlns:a16="http://schemas.microsoft.com/office/drawing/2014/main" id="{D4E493BF-A2E0-AB48-BCBA-1E309852F34E}"/>
              </a:ext>
            </a:extLst>
          </p:cNvPr>
          <p:cNvSpPr/>
          <p:nvPr/>
        </p:nvSpPr>
        <p:spPr>
          <a:xfrm>
            <a:off x="6846306" y="3291166"/>
            <a:ext cx="917239" cy="307777"/>
          </a:xfrm>
          <a:prstGeom prst="rect">
            <a:avLst/>
          </a:prstGeom>
        </p:spPr>
        <p:txBody>
          <a:bodyPr wrap="none">
            <a:spAutoFit/>
          </a:bodyPr>
          <a:lstStyle/>
          <a:p>
            <a:r>
              <a:rPr lang="en-US" altLang="ja-JP" dirty="0">
                <a:solidFill>
                  <a:srgbClr val="666666"/>
                </a:solidFill>
                <a:latin typeface="Nunito Sans" pitchFamily="2" charset="77"/>
                <a:ea typeface="Nunito Sans" pitchFamily="2" charset="77"/>
                <a:cs typeface="Nunito Sans" pitchFamily="2" charset="77"/>
              </a:rPr>
              <a:t>¯\_(</a:t>
            </a:r>
            <a:r>
              <a:rPr lang="ja-JP" altLang="en-US">
                <a:solidFill>
                  <a:srgbClr val="666666"/>
                </a:solidFill>
                <a:latin typeface="Nunito Sans" pitchFamily="2" charset="77"/>
                <a:ea typeface="Nunito Sans" pitchFamily="2" charset="77"/>
                <a:cs typeface="Nunito Sans" pitchFamily="2" charset="77"/>
              </a:rPr>
              <a:t>ツ</a:t>
            </a:r>
            <a:r>
              <a:rPr lang="en-US" altLang="ja-JP" dirty="0">
                <a:solidFill>
                  <a:srgbClr val="666666"/>
                </a:solidFill>
                <a:latin typeface="Nunito Sans" pitchFamily="2" charset="77"/>
                <a:ea typeface="Nunito Sans" pitchFamily="2" charset="77"/>
                <a:cs typeface="Nunito Sans" pitchFamily="2" charset="77"/>
              </a:rPr>
              <a:t>)_/¯</a:t>
            </a:r>
            <a:r>
              <a:rPr lang="ja-JP" altLang="en-US"/>
              <a:t> </a:t>
            </a:r>
            <a:endParaRPr lang="en-US" dirty="0"/>
          </a:p>
        </p:txBody>
      </p:sp>
    </p:spTree>
    <p:extLst>
      <p:ext uri="{BB962C8B-B14F-4D97-AF65-F5344CB8AC3E}">
        <p14:creationId xmlns:p14="http://schemas.microsoft.com/office/powerpoint/2010/main" val="1300121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a:xfrm>
            <a:off x="234450" y="575500"/>
            <a:ext cx="2138260" cy="3981000"/>
          </a:xfrm>
        </p:spPr>
        <p:txBody>
          <a:bodyPr/>
          <a:lstStyle/>
          <a:p>
            <a:r>
              <a:rPr lang="en-US" sz="2000" dirty="0"/>
              <a:t>Hyperparameter Optimization</a:t>
            </a:r>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rotWithShape="1">
          <a:blip r:embed="rId3"/>
          <a:srcRect b="54679"/>
          <a:stretch/>
        </p:blipFill>
        <p:spPr>
          <a:xfrm>
            <a:off x="2736656" y="287750"/>
            <a:ext cx="6094478" cy="2065032"/>
          </a:xfrm>
          <a:prstGeom prst="rect">
            <a:avLst/>
          </a:prstGeom>
        </p:spPr>
      </p:pic>
    </p:spTree>
    <p:extLst>
      <p:ext uri="{BB962C8B-B14F-4D97-AF65-F5344CB8AC3E}">
        <p14:creationId xmlns:p14="http://schemas.microsoft.com/office/powerpoint/2010/main" val="278284904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a:xfrm>
            <a:off x="234450" y="575500"/>
            <a:ext cx="2154026" cy="3981000"/>
          </a:xfrm>
        </p:spPr>
        <p:txBody>
          <a:bodyPr/>
          <a:lstStyle/>
          <a:p>
            <a:r>
              <a:rPr lang="en-US" sz="2000" dirty="0"/>
              <a:t>Hyperparameter Optimization</a:t>
            </a:r>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rotWithShape="1">
          <a:blip r:embed="rId3"/>
          <a:srcRect b="27847"/>
          <a:stretch/>
        </p:blipFill>
        <p:spPr>
          <a:xfrm>
            <a:off x="2736656" y="287750"/>
            <a:ext cx="6094478" cy="3287657"/>
          </a:xfrm>
          <a:prstGeom prst="rect">
            <a:avLst/>
          </a:prstGeom>
        </p:spPr>
      </p:pic>
    </p:spTree>
    <p:extLst>
      <p:ext uri="{BB962C8B-B14F-4D97-AF65-F5344CB8AC3E}">
        <p14:creationId xmlns:p14="http://schemas.microsoft.com/office/powerpoint/2010/main" val="370914809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5FCC-F7BE-2044-9AA3-0C89130C55CD}"/>
              </a:ext>
            </a:extLst>
          </p:cNvPr>
          <p:cNvSpPr>
            <a:spLocks noGrp="1"/>
          </p:cNvSpPr>
          <p:nvPr>
            <p:ph type="title"/>
          </p:nvPr>
        </p:nvSpPr>
        <p:spPr/>
        <p:txBody>
          <a:bodyPr/>
          <a:lstStyle/>
          <a:p>
            <a:r>
              <a:rPr lang="en-US" dirty="0"/>
              <a:t>XOR</a:t>
            </a:r>
          </a:p>
        </p:txBody>
      </p:sp>
      <p:sp>
        <p:nvSpPr>
          <p:cNvPr id="3" name="Text Placeholder 2">
            <a:extLst>
              <a:ext uri="{FF2B5EF4-FFF2-40B4-BE49-F238E27FC236}">
                <a16:creationId xmlns:a16="http://schemas.microsoft.com/office/drawing/2014/main" id="{400834E0-C6B6-1B45-A59F-BFA61126C80A}"/>
              </a:ext>
            </a:extLst>
          </p:cNvPr>
          <p:cNvSpPr>
            <a:spLocks noGrp="1"/>
          </p:cNvSpPr>
          <p:nvPr>
            <p:ph type="body" idx="1"/>
          </p:nvPr>
        </p:nvSpPr>
        <p:spPr/>
        <p:txBody>
          <a:bodyPr/>
          <a:lstStyle/>
          <a:p>
            <a:pPr marL="139700" indent="0">
              <a:buNone/>
            </a:pPr>
            <a:r>
              <a:rPr lang="en-US" dirty="0"/>
              <a:t>The perceptron can learn most </a:t>
            </a:r>
            <a:r>
              <a:rPr lang="en-US" dirty="0" err="1"/>
              <a:t>boolean</a:t>
            </a:r>
            <a:r>
              <a:rPr lang="en-US" dirty="0"/>
              <a:t> functions, but XOR always has to ruin the fun.</a:t>
            </a:r>
          </a:p>
          <a:p>
            <a:pPr marL="139700" indent="0">
              <a:buNone/>
            </a:pPr>
            <a:endParaRPr lang="en-US" dirty="0"/>
          </a:p>
          <a:p>
            <a:pPr marL="139700" indent="0">
              <a:buNone/>
            </a:pPr>
            <a:r>
              <a:rPr lang="en-US" dirty="0"/>
              <a:t>This data is not </a:t>
            </a:r>
            <a:r>
              <a:rPr lang="en-US" b="1" dirty="0"/>
              <a:t>linearly separable</a:t>
            </a:r>
            <a:r>
              <a:rPr lang="en-US" dirty="0"/>
              <a:t>, therefore can’t be learned with the perceptron</a:t>
            </a:r>
            <a:endParaRPr lang="en-US" b="1" dirty="0"/>
          </a:p>
        </p:txBody>
      </p:sp>
      <p:sp>
        <p:nvSpPr>
          <p:cNvPr id="4" name="Slide Number Placeholder 3">
            <a:extLst>
              <a:ext uri="{FF2B5EF4-FFF2-40B4-BE49-F238E27FC236}">
                <a16:creationId xmlns:a16="http://schemas.microsoft.com/office/drawing/2014/main" id="{7BC38943-CFA1-4F4A-A217-26D1B5323F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Picture 4">
            <a:extLst>
              <a:ext uri="{FF2B5EF4-FFF2-40B4-BE49-F238E27FC236}">
                <a16:creationId xmlns:a16="http://schemas.microsoft.com/office/drawing/2014/main" id="{2CC63F6A-1C14-BB47-BEDF-59F08AD62599}"/>
              </a:ext>
            </a:extLst>
          </p:cNvPr>
          <p:cNvPicPr>
            <a:picLocks noChangeAspect="1"/>
          </p:cNvPicPr>
          <p:nvPr/>
        </p:nvPicPr>
        <p:blipFill>
          <a:blip r:embed="rId3"/>
          <a:stretch>
            <a:fillRect/>
          </a:stretch>
        </p:blipFill>
        <p:spPr>
          <a:xfrm>
            <a:off x="5225174" y="2445249"/>
            <a:ext cx="3684376" cy="2501402"/>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4103BF4D-8520-4B14-B26E-37325EF1669A}"/>
                  </a:ext>
                </a:extLst>
              </p:cNvPr>
              <p:cNvGraphicFramePr>
                <a:graphicFrameLocks noGrp="1"/>
              </p:cNvGraphicFramePr>
              <p:nvPr/>
            </p:nvGraphicFramePr>
            <p:xfrm>
              <a:off x="2733873" y="2255049"/>
              <a:ext cx="2369907" cy="1524000"/>
            </p:xfrm>
            <a:graphic>
              <a:graphicData uri="http://schemas.openxmlformats.org/drawingml/2006/table">
                <a:tbl>
                  <a:tblPr firstRow="1" bandRow="1">
                    <a:tableStyleId>{CB23F696-D533-4BE0-B1DA-8B15BD142E95}</a:tableStyleId>
                  </a:tblPr>
                  <a:tblGrid>
                    <a:gridCol w="789969">
                      <a:extLst>
                        <a:ext uri="{9D8B030D-6E8A-4147-A177-3AD203B41FA5}">
                          <a16:colId xmlns:a16="http://schemas.microsoft.com/office/drawing/2014/main" val="3191950682"/>
                        </a:ext>
                      </a:extLst>
                    </a:gridCol>
                    <a:gridCol w="789969">
                      <a:extLst>
                        <a:ext uri="{9D8B030D-6E8A-4147-A177-3AD203B41FA5}">
                          <a16:colId xmlns:a16="http://schemas.microsoft.com/office/drawing/2014/main" val="2827077953"/>
                        </a:ext>
                      </a:extLst>
                    </a:gridCol>
                    <a:gridCol w="789969">
                      <a:extLst>
                        <a:ext uri="{9D8B030D-6E8A-4147-A177-3AD203B41FA5}">
                          <a16:colId xmlns:a16="http://schemas.microsoft.com/office/drawing/2014/main" val="2573481201"/>
                        </a:ext>
                      </a:extLst>
                    </a:gridCol>
                  </a:tblGrid>
                  <a:tr h="0">
                    <a:tc>
                      <a:txBody>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𝟏</m:t>
                                    </m:r>
                                  </m:sub>
                                </m:sSub>
                              </m:oMath>
                            </m:oMathPara>
                          </a14:m>
                          <a:endParaRPr lang="en-US" b="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𝟐</m:t>
                                    </m:r>
                                  </m:sub>
                                </m:sSub>
                              </m:oMath>
                            </m:oMathPara>
                          </a14:m>
                          <a:endParaRPr lang="en-US" b="1" dirty="0"/>
                        </a:p>
                      </a:txBody>
                      <a:tcPr/>
                    </a:tc>
                    <a:tc>
                      <a:txBody>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𝒚</m:t>
                                </m:r>
                              </m:oMath>
                            </m:oMathPara>
                          </a14:m>
                          <a:endParaRPr lang="en-US" b="1" dirty="0"/>
                        </a:p>
                      </a:txBody>
                      <a:tcPr/>
                    </a:tc>
                    <a:extLst>
                      <a:ext uri="{0D108BD9-81ED-4DB2-BD59-A6C34878D82A}">
                        <a16:rowId xmlns:a16="http://schemas.microsoft.com/office/drawing/2014/main" val="1676527185"/>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2130453039"/>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1950677301"/>
                      </a:ext>
                    </a:extLst>
                  </a:tr>
                  <a:tr h="174675">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a:txBody>
                      <a:tcPr/>
                    </a:tc>
                    <a:extLst>
                      <a:ext uri="{0D108BD9-81ED-4DB2-BD59-A6C34878D82A}">
                        <a16:rowId xmlns:a16="http://schemas.microsoft.com/office/drawing/2014/main" val="3725651129"/>
                      </a:ext>
                    </a:extLst>
                  </a:tr>
                  <a:tr h="17467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tc>
                    <a:extLst>
                      <a:ext uri="{0D108BD9-81ED-4DB2-BD59-A6C34878D82A}">
                        <a16:rowId xmlns:a16="http://schemas.microsoft.com/office/drawing/2014/main" val="1001746834"/>
                      </a:ext>
                    </a:extLst>
                  </a:tr>
                </a:tbl>
              </a:graphicData>
            </a:graphic>
          </p:graphicFrame>
        </mc:Choice>
        <mc:Fallback xmlns="">
          <p:graphicFrame>
            <p:nvGraphicFramePr>
              <p:cNvPr id="6" name="Table 5">
                <a:extLst>
                  <a:ext uri="{FF2B5EF4-FFF2-40B4-BE49-F238E27FC236}">
                    <a16:creationId xmlns:a16="http://schemas.microsoft.com/office/drawing/2014/main" id="{4103BF4D-8520-4B14-B26E-37325EF1669A}"/>
                  </a:ext>
                </a:extLst>
              </p:cNvPr>
              <p:cNvGraphicFramePr>
                <a:graphicFrameLocks noGrp="1"/>
              </p:cNvGraphicFramePr>
              <p:nvPr>
                <p:extLst>
                  <p:ext uri="{D42A27DB-BD31-4B8C-83A1-F6EECF244321}">
                    <p14:modId xmlns:p14="http://schemas.microsoft.com/office/powerpoint/2010/main" val="344157357"/>
                  </p:ext>
                </p:extLst>
              </p:nvPr>
            </p:nvGraphicFramePr>
            <p:xfrm>
              <a:off x="2733873" y="2255049"/>
              <a:ext cx="2369907" cy="1524000"/>
            </p:xfrm>
            <a:graphic>
              <a:graphicData uri="http://schemas.openxmlformats.org/drawingml/2006/table">
                <a:tbl>
                  <a:tblPr firstRow="1" bandRow="1">
                    <a:tableStyleId>{CB23F696-D533-4BE0-B1DA-8B15BD142E95}</a:tableStyleId>
                  </a:tblPr>
                  <a:tblGrid>
                    <a:gridCol w="789969">
                      <a:extLst>
                        <a:ext uri="{9D8B030D-6E8A-4147-A177-3AD203B41FA5}">
                          <a16:colId xmlns:a16="http://schemas.microsoft.com/office/drawing/2014/main" val="3191950682"/>
                        </a:ext>
                      </a:extLst>
                    </a:gridCol>
                    <a:gridCol w="789969">
                      <a:extLst>
                        <a:ext uri="{9D8B030D-6E8A-4147-A177-3AD203B41FA5}">
                          <a16:colId xmlns:a16="http://schemas.microsoft.com/office/drawing/2014/main" val="2827077953"/>
                        </a:ext>
                      </a:extLst>
                    </a:gridCol>
                    <a:gridCol w="789969">
                      <a:extLst>
                        <a:ext uri="{9D8B030D-6E8A-4147-A177-3AD203B41FA5}">
                          <a16:colId xmlns:a16="http://schemas.microsoft.com/office/drawing/2014/main" val="2573481201"/>
                        </a:ext>
                      </a:extLst>
                    </a:gridCol>
                  </a:tblGrid>
                  <a:tr h="304800">
                    <a:tc>
                      <a:txBody>
                        <a:bodyPr/>
                        <a:lstStyle/>
                        <a:p>
                          <a:endParaRPr lang="en-US"/>
                        </a:p>
                      </a:txBody>
                      <a:tcPr>
                        <a:blipFill>
                          <a:blip r:embed="rId4"/>
                          <a:stretch>
                            <a:fillRect l="-769" r="-200769" b="-406000"/>
                          </a:stretch>
                        </a:blipFill>
                      </a:tcPr>
                    </a:tc>
                    <a:tc>
                      <a:txBody>
                        <a:bodyPr/>
                        <a:lstStyle/>
                        <a:p>
                          <a:endParaRPr lang="en-US"/>
                        </a:p>
                      </a:txBody>
                      <a:tcPr>
                        <a:blipFill>
                          <a:blip r:embed="rId4"/>
                          <a:stretch>
                            <a:fillRect l="-100769" r="-100769" b="-406000"/>
                          </a:stretch>
                        </a:blipFill>
                      </a:tcPr>
                    </a:tc>
                    <a:tc>
                      <a:txBody>
                        <a:bodyPr/>
                        <a:lstStyle/>
                        <a:p>
                          <a:endParaRPr lang="en-US"/>
                        </a:p>
                      </a:txBody>
                      <a:tcPr>
                        <a:blipFill>
                          <a:blip r:embed="rId4"/>
                          <a:stretch>
                            <a:fillRect l="-200769" r="-769" b="-406000"/>
                          </a:stretch>
                        </a:blipFill>
                      </a:tcPr>
                    </a:tc>
                    <a:extLst>
                      <a:ext uri="{0D108BD9-81ED-4DB2-BD59-A6C34878D82A}">
                        <a16:rowId xmlns:a16="http://schemas.microsoft.com/office/drawing/2014/main" val="1676527185"/>
                      </a:ext>
                    </a:extLst>
                  </a:tr>
                  <a:tr h="304800">
                    <a:tc>
                      <a:txBody>
                        <a:bodyPr/>
                        <a:lstStyle/>
                        <a:p>
                          <a:endParaRPr lang="en-US"/>
                        </a:p>
                      </a:txBody>
                      <a:tcPr>
                        <a:blipFill>
                          <a:blip r:embed="rId4"/>
                          <a:stretch>
                            <a:fillRect l="-769" t="-100000" r="-200769" b="-306000"/>
                          </a:stretch>
                        </a:blipFill>
                      </a:tcPr>
                    </a:tc>
                    <a:tc>
                      <a:txBody>
                        <a:bodyPr/>
                        <a:lstStyle/>
                        <a:p>
                          <a:endParaRPr lang="en-US"/>
                        </a:p>
                      </a:txBody>
                      <a:tcPr>
                        <a:blipFill>
                          <a:blip r:embed="rId4"/>
                          <a:stretch>
                            <a:fillRect l="-100769" t="-100000" r="-100769" b="-306000"/>
                          </a:stretch>
                        </a:blipFill>
                      </a:tcPr>
                    </a:tc>
                    <a:tc>
                      <a:txBody>
                        <a:bodyPr/>
                        <a:lstStyle/>
                        <a:p>
                          <a:endParaRPr lang="en-US"/>
                        </a:p>
                      </a:txBody>
                      <a:tcPr>
                        <a:blipFill>
                          <a:blip r:embed="rId4"/>
                          <a:stretch>
                            <a:fillRect l="-200769" t="-100000" r="-769" b="-306000"/>
                          </a:stretch>
                        </a:blipFill>
                      </a:tcPr>
                    </a:tc>
                    <a:extLst>
                      <a:ext uri="{0D108BD9-81ED-4DB2-BD59-A6C34878D82A}">
                        <a16:rowId xmlns:a16="http://schemas.microsoft.com/office/drawing/2014/main" val="2130453039"/>
                      </a:ext>
                    </a:extLst>
                  </a:tr>
                  <a:tr h="304800">
                    <a:tc>
                      <a:txBody>
                        <a:bodyPr/>
                        <a:lstStyle/>
                        <a:p>
                          <a:endParaRPr lang="en-US"/>
                        </a:p>
                      </a:txBody>
                      <a:tcPr>
                        <a:blipFill>
                          <a:blip r:embed="rId4"/>
                          <a:stretch>
                            <a:fillRect l="-769" t="-196078" r="-200769" b="-200000"/>
                          </a:stretch>
                        </a:blipFill>
                      </a:tcPr>
                    </a:tc>
                    <a:tc>
                      <a:txBody>
                        <a:bodyPr/>
                        <a:lstStyle/>
                        <a:p>
                          <a:endParaRPr lang="en-US"/>
                        </a:p>
                      </a:txBody>
                      <a:tcPr>
                        <a:blipFill>
                          <a:blip r:embed="rId4"/>
                          <a:stretch>
                            <a:fillRect l="-100769" t="-196078" r="-100769" b="-200000"/>
                          </a:stretch>
                        </a:blipFill>
                      </a:tcPr>
                    </a:tc>
                    <a:tc>
                      <a:txBody>
                        <a:bodyPr/>
                        <a:lstStyle/>
                        <a:p>
                          <a:endParaRPr lang="en-US"/>
                        </a:p>
                      </a:txBody>
                      <a:tcPr>
                        <a:blipFill>
                          <a:blip r:embed="rId4"/>
                          <a:stretch>
                            <a:fillRect l="-200769" t="-196078" r="-769" b="-200000"/>
                          </a:stretch>
                        </a:blipFill>
                      </a:tcPr>
                    </a:tc>
                    <a:extLst>
                      <a:ext uri="{0D108BD9-81ED-4DB2-BD59-A6C34878D82A}">
                        <a16:rowId xmlns:a16="http://schemas.microsoft.com/office/drawing/2014/main" val="1950677301"/>
                      </a:ext>
                    </a:extLst>
                  </a:tr>
                  <a:tr h="304800">
                    <a:tc>
                      <a:txBody>
                        <a:bodyPr/>
                        <a:lstStyle/>
                        <a:p>
                          <a:endParaRPr lang="en-US"/>
                        </a:p>
                      </a:txBody>
                      <a:tcPr>
                        <a:blipFill>
                          <a:blip r:embed="rId4"/>
                          <a:stretch>
                            <a:fillRect l="-769" t="-302000" r="-200769" b="-104000"/>
                          </a:stretch>
                        </a:blipFill>
                      </a:tcPr>
                    </a:tc>
                    <a:tc>
                      <a:txBody>
                        <a:bodyPr/>
                        <a:lstStyle/>
                        <a:p>
                          <a:endParaRPr lang="en-US"/>
                        </a:p>
                      </a:txBody>
                      <a:tcPr>
                        <a:blipFill>
                          <a:blip r:embed="rId4"/>
                          <a:stretch>
                            <a:fillRect l="-100769" t="-302000" r="-100769" b="-104000"/>
                          </a:stretch>
                        </a:blipFill>
                      </a:tcPr>
                    </a:tc>
                    <a:tc>
                      <a:txBody>
                        <a:bodyPr/>
                        <a:lstStyle/>
                        <a:p>
                          <a:endParaRPr lang="en-US"/>
                        </a:p>
                      </a:txBody>
                      <a:tcPr>
                        <a:blipFill>
                          <a:blip r:embed="rId4"/>
                          <a:stretch>
                            <a:fillRect l="-200769" t="-302000" r="-769" b="-104000"/>
                          </a:stretch>
                        </a:blipFill>
                      </a:tcPr>
                    </a:tc>
                    <a:extLst>
                      <a:ext uri="{0D108BD9-81ED-4DB2-BD59-A6C34878D82A}">
                        <a16:rowId xmlns:a16="http://schemas.microsoft.com/office/drawing/2014/main" val="3725651129"/>
                      </a:ext>
                    </a:extLst>
                  </a:tr>
                  <a:tr h="304800">
                    <a:tc>
                      <a:txBody>
                        <a:bodyPr/>
                        <a:lstStyle/>
                        <a:p>
                          <a:endParaRPr lang="en-US"/>
                        </a:p>
                      </a:txBody>
                      <a:tcPr>
                        <a:blipFill>
                          <a:blip r:embed="rId4"/>
                          <a:stretch>
                            <a:fillRect l="-769" t="-402000" r="-200769" b="-4000"/>
                          </a:stretch>
                        </a:blipFill>
                      </a:tcPr>
                    </a:tc>
                    <a:tc>
                      <a:txBody>
                        <a:bodyPr/>
                        <a:lstStyle/>
                        <a:p>
                          <a:endParaRPr lang="en-US"/>
                        </a:p>
                      </a:txBody>
                      <a:tcPr>
                        <a:blipFill>
                          <a:blip r:embed="rId4"/>
                          <a:stretch>
                            <a:fillRect l="-100769" t="-402000" r="-100769" b="-4000"/>
                          </a:stretch>
                        </a:blipFill>
                      </a:tcPr>
                    </a:tc>
                    <a:tc>
                      <a:txBody>
                        <a:bodyPr/>
                        <a:lstStyle/>
                        <a:p>
                          <a:endParaRPr lang="en-US"/>
                        </a:p>
                      </a:txBody>
                      <a:tcPr>
                        <a:blipFill>
                          <a:blip r:embed="rId4"/>
                          <a:stretch>
                            <a:fillRect l="-200769" t="-402000" r="-769" b="-4000"/>
                          </a:stretch>
                        </a:blipFill>
                      </a:tcPr>
                    </a:tc>
                    <a:extLst>
                      <a:ext uri="{0D108BD9-81ED-4DB2-BD59-A6C34878D82A}">
                        <a16:rowId xmlns:a16="http://schemas.microsoft.com/office/drawing/2014/main" val="1001746834"/>
                      </a:ext>
                    </a:extLst>
                  </a:tr>
                </a:tbl>
              </a:graphicData>
            </a:graphic>
          </p:graphicFrame>
        </mc:Fallback>
      </mc:AlternateContent>
    </p:spTree>
    <p:extLst>
      <p:ext uri="{BB962C8B-B14F-4D97-AF65-F5344CB8AC3E}">
        <p14:creationId xmlns:p14="http://schemas.microsoft.com/office/powerpoint/2010/main" val="139090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918-2E58-5F48-B547-788FBC25303F}"/>
              </a:ext>
            </a:extLst>
          </p:cNvPr>
          <p:cNvSpPr>
            <a:spLocks noGrp="1"/>
          </p:cNvSpPr>
          <p:nvPr>
            <p:ph type="title"/>
          </p:nvPr>
        </p:nvSpPr>
        <p:spPr>
          <a:xfrm>
            <a:off x="234450" y="575500"/>
            <a:ext cx="2227856" cy="3981000"/>
          </a:xfrm>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A5593DAF-B7E6-4C46-9FF1-B3217BF524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F5221A-7F98-5F4F-B626-ACF343F69F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pic>
        <p:nvPicPr>
          <p:cNvPr id="5" name="Picture 4">
            <a:extLst>
              <a:ext uri="{FF2B5EF4-FFF2-40B4-BE49-F238E27FC236}">
                <a16:creationId xmlns:a16="http://schemas.microsoft.com/office/drawing/2014/main" id="{FE15DAE8-DB09-EC48-9D47-F97447F31A24}"/>
              </a:ext>
            </a:extLst>
          </p:cNvPr>
          <p:cNvPicPr>
            <a:picLocks noChangeAspect="1"/>
          </p:cNvPicPr>
          <p:nvPr/>
        </p:nvPicPr>
        <p:blipFill>
          <a:blip r:embed="rId3"/>
          <a:stretch>
            <a:fillRect/>
          </a:stretch>
        </p:blipFill>
        <p:spPr>
          <a:xfrm>
            <a:off x="2736656" y="287750"/>
            <a:ext cx="6094478" cy="4556500"/>
          </a:xfrm>
          <a:prstGeom prst="rect">
            <a:avLst/>
          </a:prstGeom>
        </p:spPr>
      </p:pic>
    </p:spTree>
    <p:extLst>
      <p:ext uri="{BB962C8B-B14F-4D97-AF65-F5344CB8AC3E}">
        <p14:creationId xmlns:p14="http://schemas.microsoft.com/office/powerpoint/2010/main" val="1372524987"/>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71DF-AF10-3740-872B-BD79ECD3BE56}"/>
              </a:ext>
            </a:extLst>
          </p:cNvPr>
          <p:cNvSpPr>
            <a:spLocks noGrp="1"/>
          </p:cNvSpPr>
          <p:nvPr>
            <p:ph type="title"/>
          </p:nvPr>
        </p:nvSpPr>
        <p:spPr>
          <a:xfrm>
            <a:off x="234450" y="575500"/>
            <a:ext cx="2154026" cy="3981000"/>
          </a:xfrm>
        </p:spPr>
        <p:txBody>
          <a:bodyPr/>
          <a:lstStyle/>
          <a:p>
            <a:r>
              <a:rPr lang="en-US" sz="2000" dirty="0"/>
              <a:t>Hyperparameter Optimization</a:t>
            </a:r>
          </a:p>
        </p:txBody>
      </p:sp>
      <p:sp>
        <p:nvSpPr>
          <p:cNvPr id="3" name="Text Placeholder 2">
            <a:extLst>
              <a:ext uri="{FF2B5EF4-FFF2-40B4-BE49-F238E27FC236}">
                <a16:creationId xmlns:a16="http://schemas.microsoft.com/office/drawing/2014/main" id="{8FBF7EDC-B191-BE4B-B928-E4375757AA1B}"/>
              </a:ext>
            </a:extLst>
          </p:cNvPr>
          <p:cNvSpPr>
            <a:spLocks noGrp="1"/>
          </p:cNvSpPr>
          <p:nvPr>
            <p:ph type="body" idx="1"/>
          </p:nvPr>
        </p:nvSpPr>
        <p:spPr/>
        <p:txBody>
          <a:bodyPr/>
          <a:lstStyle/>
          <a:p>
            <a:pPr marL="139700" indent="0">
              <a:buNone/>
            </a:pPr>
            <a:r>
              <a:rPr lang="en-US" dirty="0"/>
              <a:t>Recent work attempts to speed up hyperparameter evaluation by stopping poor performing settings before they are fully trained.</a:t>
            </a:r>
          </a:p>
        </p:txBody>
      </p:sp>
      <p:sp>
        <p:nvSpPr>
          <p:cNvPr id="4" name="Slide Number Placeholder 3">
            <a:extLst>
              <a:ext uri="{FF2B5EF4-FFF2-40B4-BE49-F238E27FC236}">
                <a16:creationId xmlns:a16="http://schemas.microsoft.com/office/drawing/2014/main" id="{5506352C-3FCC-294C-B4F3-1F18693D90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pic>
        <p:nvPicPr>
          <p:cNvPr id="5" name="Picture 4">
            <a:extLst>
              <a:ext uri="{FF2B5EF4-FFF2-40B4-BE49-F238E27FC236}">
                <a16:creationId xmlns:a16="http://schemas.microsoft.com/office/drawing/2014/main" id="{909C23B8-9CA2-8149-BAAA-FA3649421113}"/>
              </a:ext>
            </a:extLst>
          </p:cNvPr>
          <p:cNvPicPr>
            <a:picLocks noChangeAspect="1"/>
          </p:cNvPicPr>
          <p:nvPr/>
        </p:nvPicPr>
        <p:blipFill>
          <a:blip r:embed="rId2"/>
          <a:stretch>
            <a:fillRect/>
          </a:stretch>
        </p:blipFill>
        <p:spPr>
          <a:xfrm>
            <a:off x="4572000" y="2792527"/>
            <a:ext cx="2610734" cy="2154124"/>
          </a:xfrm>
          <a:prstGeom prst="rect">
            <a:avLst/>
          </a:prstGeom>
        </p:spPr>
      </p:pic>
      <p:pic>
        <p:nvPicPr>
          <p:cNvPr id="6" name="Picture 5">
            <a:extLst>
              <a:ext uri="{FF2B5EF4-FFF2-40B4-BE49-F238E27FC236}">
                <a16:creationId xmlns:a16="http://schemas.microsoft.com/office/drawing/2014/main" id="{7EA39E40-1CDA-EF44-9B2C-F135EBF740AF}"/>
              </a:ext>
            </a:extLst>
          </p:cNvPr>
          <p:cNvPicPr>
            <a:picLocks noChangeAspect="1"/>
          </p:cNvPicPr>
          <p:nvPr/>
        </p:nvPicPr>
        <p:blipFill>
          <a:blip r:embed="rId3"/>
          <a:stretch>
            <a:fillRect/>
          </a:stretch>
        </p:blipFill>
        <p:spPr>
          <a:xfrm>
            <a:off x="3213669" y="1458408"/>
            <a:ext cx="5473156" cy="1107592"/>
          </a:xfrm>
          <a:prstGeom prst="rect">
            <a:avLst/>
          </a:prstGeom>
        </p:spPr>
      </p:pic>
    </p:spTree>
    <p:extLst>
      <p:ext uri="{BB962C8B-B14F-4D97-AF65-F5344CB8AC3E}">
        <p14:creationId xmlns:p14="http://schemas.microsoft.com/office/powerpoint/2010/main" val="361800992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971DF-AF10-3740-872B-BD79ECD3BE56}"/>
              </a:ext>
            </a:extLst>
          </p:cNvPr>
          <p:cNvSpPr>
            <a:spLocks noGrp="1"/>
          </p:cNvSpPr>
          <p:nvPr>
            <p:ph type="title"/>
          </p:nvPr>
        </p:nvSpPr>
        <p:spPr>
          <a:xfrm>
            <a:off x="234449" y="575500"/>
            <a:ext cx="2169791" cy="3981000"/>
          </a:xfrm>
        </p:spPr>
        <p:txBody>
          <a:bodyPr/>
          <a:lstStyle/>
          <a:p>
            <a:r>
              <a:rPr lang="en-US" sz="2000" dirty="0"/>
              <a:t>Tips on Hyperparameter Optimization</a:t>
            </a:r>
          </a:p>
        </p:txBody>
      </p:sp>
      <p:sp>
        <p:nvSpPr>
          <p:cNvPr id="3" name="Text Placeholder 2">
            <a:extLst>
              <a:ext uri="{FF2B5EF4-FFF2-40B4-BE49-F238E27FC236}">
                <a16:creationId xmlns:a16="http://schemas.microsoft.com/office/drawing/2014/main" id="{8FBF7EDC-B191-BE4B-B928-E4375757AA1B}"/>
              </a:ext>
            </a:extLst>
          </p:cNvPr>
          <p:cNvSpPr>
            <a:spLocks noGrp="1"/>
          </p:cNvSpPr>
          <p:nvPr>
            <p:ph type="body" idx="1"/>
          </p:nvPr>
        </p:nvSpPr>
        <p:spPr/>
        <p:txBody>
          <a:bodyPr/>
          <a:lstStyle/>
          <a:p>
            <a:pPr marL="139700" indent="0">
              <a:buNone/>
            </a:pPr>
            <a:r>
              <a:rPr lang="en-US" dirty="0"/>
              <a:t>In general, hyperparameter optimization is a non-convex optimization problem where we know very little about how the function behaves. </a:t>
            </a:r>
          </a:p>
          <a:p>
            <a:pPr marL="139700" indent="0">
              <a:buNone/>
            </a:pPr>
            <a:endParaRPr lang="en-US" dirty="0"/>
          </a:p>
          <a:p>
            <a:pPr marL="139700" indent="0">
              <a:buNone/>
            </a:pPr>
            <a:r>
              <a:rPr lang="en-US" dirty="0"/>
              <a:t>Your time is valuable and compute time is cheap. Write your code to be modular so you can use compute time to try a range of values.</a:t>
            </a:r>
          </a:p>
          <a:p>
            <a:pPr marL="139700" indent="0">
              <a:buNone/>
            </a:pPr>
            <a:endParaRPr lang="en-US" dirty="0"/>
          </a:p>
          <a:p>
            <a:pPr marL="139700" indent="0">
              <a:buNone/>
            </a:pPr>
            <a:r>
              <a:rPr lang="en-US" dirty="0"/>
              <a:t>Tools for different purposes</a:t>
            </a:r>
          </a:p>
          <a:p>
            <a:r>
              <a:rPr lang="en-US" dirty="0"/>
              <a:t>Very few evaluations: use random search (and pray) </a:t>
            </a:r>
          </a:p>
          <a:p>
            <a:r>
              <a:rPr lang="en-US" dirty="0"/>
              <a:t>Few evaluations and long-run computations: See last slide</a:t>
            </a:r>
          </a:p>
          <a:p>
            <a:r>
              <a:rPr lang="en-US" dirty="0"/>
              <a:t>Moderate number of evaluations: Bayesian optimization</a:t>
            </a:r>
          </a:p>
          <a:p>
            <a:r>
              <a:rPr lang="en-US" dirty="0"/>
              <a:t>Many evaluations possible: Use random search. Why overthink it?</a:t>
            </a:r>
          </a:p>
        </p:txBody>
      </p:sp>
      <p:sp>
        <p:nvSpPr>
          <p:cNvPr id="4" name="Slide Number Placeholder 3">
            <a:extLst>
              <a:ext uri="{FF2B5EF4-FFF2-40B4-BE49-F238E27FC236}">
                <a16:creationId xmlns:a16="http://schemas.microsoft.com/office/drawing/2014/main" id="{5506352C-3FCC-294C-B4F3-1F18693D90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Tree>
    <p:extLst>
      <p:ext uri="{BB962C8B-B14F-4D97-AF65-F5344CB8AC3E}">
        <p14:creationId xmlns:p14="http://schemas.microsoft.com/office/powerpoint/2010/main" val="7439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a:xfrm>
            <a:off x="2681416" y="575500"/>
            <a:ext cx="6326660" cy="3981000"/>
          </a:xfrm>
        </p:spPr>
        <p:txBody>
          <a:bodyPr/>
          <a:lstStyle/>
          <a:p>
            <a:pPr marL="139700" indent="0">
              <a:buNone/>
            </a:pPr>
            <a:r>
              <a:rPr lang="en-US" b="1" dirty="0"/>
              <a:t>Theme</a:t>
            </a:r>
            <a:r>
              <a:rPr lang="en-US" dirty="0"/>
              <a:t>: Details of neural networks and how to train them</a:t>
            </a:r>
          </a:p>
          <a:p>
            <a:pPr marL="139700" indent="0">
              <a:buNone/>
            </a:pPr>
            <a:r>
              <a:rPr lang="en-US" b="1" dirty="0"/>
              <a:t>Ideas:</a:t>
            </a:r>
          </a:p>
          <a:p>
            <a:r>
              <a:rPr lang="en-US" dirty="0"/>
              <a:t>Perceptron (Single-Layer Neural Network)</a:t>
            </a:r>
          </a:p>
          <a:p>
            <a:r>
              <a:rPr lang="en-US" dirty="0"/>
              <a:t>Neural Networks</a:t>
            </a:r>
          </a:p>
          <a:p>
            <a:r>
              <a:rPr lang="en-US" dirty="0"/>
              <a:t>Activation functions</a:t>
            </a:r>
          </a:p>
          <a:p>
            <a:r>
              <a:rPr lang="en-US" dirty="0"/>
              <a:t>Neural Networks and Overfitting</a:t>
            </a:r>
          </a:p>
          <a:p>
            <a:r>
              <a:rPr lang="en-US" dirty="0"/>
              <a:t>Backpropagation idea</a:t>
            </a:r>
          </a:p>
          <a:p>
            <a:r>
              <a:rPr lang="en-US" dirty="0"/>
              <a:t>NN Hyperparameters</a:t>
            </a:r>
          </a:p>
          <a:p>
            <a:r>
              <a:rPr lang="en-US" dirty="0"/>
              <a:t>Hyperparameter optimization</a:t>
            </a:r>
          </a:p>
          <a:p>
            <a:r>
              <a:rPr lang="en-US" dirty="0"/>
              <a:t>NN Convergence guarantees</a:t>
            </a:r>
          </a:p>
          <a:p>
            <a:endParaRPr lang="en-US" dirty="0"/>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Tree>
    <p:extLst>
      <p:ext uri="{BB962C8B-B14F-4D97-AF65-F5344CB8AC3E}">
        <p14:creationId xmlns:p14="http://schemas.microsoft.com/office/powerpoint/2010/main" val="112067578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5B5-F974-FC4E-A560-1433814A8AF8}"/>
              </a:ext>
            </a:extLst>
          </p:cNvPr>
          <p:cNvSpPr>
            <a:spLocks noGrp="1"/>
          </p:cNvSpPr>
          <p:nvPr>
            <p:ph type="title"/>
          </p:nvPr>
        </p:nvSpPr>
        <p:spPr/>
        <p:txBody>
          <a:bodyPr/>
          <a:lstStyle/>
          <a:p>
            <a:r>
              <a:rPr lang="en-US" dirty="0"/>
              <a:t>Multi-Layer Perceptron (Neural Network)</a:t>
            </a:r>
          </a:p>
        </p:txBody>
      </p:sp>
      <p:sp>
        <p:nvSpPr>
          <p:cNvPr id="3" name="Text Placeholder 2">
            <a:extLst>
              <a:ext uri="{FF2B5EF4-FFF2-40B4-BE49-F238E27FC236}">
                <a16:creationId xmlns:a16="http://schemas.microsoft.com/office/drawing/2014/main" id="{95153E02-C107-DB44-BCDD-861D8F5C7096}"/>
              </a:ext>
            </a:extLst>
          </p:cNvPr>
          <p:cNvSpPr>
            <a:spLocks noGrp="1"/>
          </p:cNvSpPr>
          <p:nvPr>
            <p:ph type="body" idx="1"/>
          </p:nvPr>
        </p:nvSpPr>
        <p:spPr/>
        <p:txBody>
          <a:bodyPr/>
          <a:lstStyle/>
          <a:p>
            <a:pPr marL="139700" indent="0">
              <a:buNone/>
            </a:pPr>
            <a:r>
              <a:rPr lang="en-US" b="1" dirty="0"/>
              <a:t>Idea: </a:t>
            </a:r>
            <a:r>
              <a:rPr lang="en-US" dirty="0"/>
              <a:t>Combine these </a:t>
            </a:r>
            <a:r>
              <a:rPr lang="en-US" dirty="0" err="1"/>
              <a:t>perceptrons</a:t>
            </a:r>
            <a:r>
              <a:rPr lang="en-US" dirty="0"/>
              <a:t> in layers to learn more complex functions.</a:t>
            </a:r>
          </a:p>
        </p:txBody>
      </p:sp>
      <p:sp>
        <p:nvSpPr>
          <p:cNvPr id="4" name="Slide Number Placeholder 3">
            <a:extLst>
              <a:ext uri="{FF2B5EF4-FFF2-40B4-BE49-F238E27FC236}">
                <a16:creationId xmlns:a16="http://schemas.microsoft.com/office/drawing/2014/main" id="{43C71A26-5444-CD46-AF56-8F0FD43C3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11" name="Picture 10">
            <a:extLst>
              <a:ext uri="{FF2B5EF4-FFF2-40B4-BE49-F238E27FC236}">
                <a16:creationId xmlns:a16="http://schemas.microsoft.com/office/drawing/2014/main" id="{DA39E772-14E7-4FF5-BD02-5F76EC8F9514}"/>
              </a:ext>
            </a:extLst>
          </p:cNvPr>
          <p:cNvPicPr>
            <a:picLocks noChangeAspect="1"/>
          </p:cNvPicPr>
          <p:nvPr/>
        </p:nvPicPr>
        <p:blipFill rotWithShape="1">
          <a:blip r:embed="rId3"/>
          <a:srcRect l="18314" t="36494" r="75828" b="38687"/>
          <a:stretch/>
        </p:blipFill>
        <p:spPr>
          <a:xfrm>
            <a:off x="4427495" y="2921762"/>
            <a:ext cx="289009" cy="672772"/>
          </a:xfrm>
          <a:prstGeom prst="rect">
            <a:avLst/>
          </a:prstGeom>
        </p:spPr>
      </p:pic>
      <p:grpSp>
        <p:nvGrpSpPr>
          <p:cNvPr id="9" name="Group 8">
            <a:extLst>
              <a:ext uri="{FF2B5EF4-FFF2-40B4-BE49-F238E27FC236}">
                <a16:creationId xmlns:a16="http://schemas.microsoft.com/office/drawing/2014/main" id="{97926426-7EA4-2746-9926-F210E3C41536}"/>
              </a:ext>
            </a:extLst>
          </p:cNvPr>
          <p:cNvGrpSpPr/>
          <p:nvPr/>
        </p:nvGrpSpPr>
        <p:grpSpPr>
          <a:xfrm>
            <a:off x="5173703" y="1445974"/>
            <a:ext cx="3785521" cy="3126692"/>
            <a:chOff x="5173703" y="1445974"/>
            <a:chExt cx="3785521" cy="3126692"/>
          </a:xfrm>
        </p:grpSpPr>
        <p:pic>
          <p:nvPicPr>
            <p:cNvPr id="12" name="Picture 11">
              <a:extLst>
                <a:ext uri="{FF2B5EF4-FFF2-40B4-BE49-F238E27FC236}">
                  <a16:creationId xmlns:a16="http://schemas.microsoft.com/office/drawing/2014/main" id="{F1A8CFA9-D29B-4460-BDDF-1E3BFA93DD94}"/>
                </a:ext>
              </a:extLst>
            </p:cNvPr>
            <p:cNvPicPr>
              <a:picLocks noChangeAspect="1"/>
            </p:cNvPicPr>
            <p:nvPr/>
          </p:nvPicPr>
          <p:blipFill rotWithShape="1">
            <a:blip r:embed="rId3"/>
            <a:srcRect l="33486"/>
            <a:stretch/>
          </p:blipFill>
          <p:spPr>
            <a:xfrm>
              <a:off x="5173703" y="1445974"/>
              <a:ext cx="3785521" cy="3126692"/>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05709B41-9D06-2F42-8236-2DDF815658E6}"/>
                </a:ext>
              </a:extLst>
            </p:cNvPr>
            <p:cNvPicPr>
              <a:picLocks noChangeAspect="1"/>
            </p:cNvPicPr>
            <p:nvPr/>
          </p:nvPicPr>
          <p:blipFill rotWithShape="1">
            <a:blip r:embed="rId4"/>
            <a:srcRect l="67670" t="45159" r="20567" b="32581"/>
            <a:stretch/>
          </p:blipFill>
          <p:spPr>
            <a:xfrm>
              <a:off x="7609457" y="2876809"/>
              <a:ext cx="517341" cy="517340"/>
            </a:xfrm>
            <a:prstGeom prst="rect">
              <a:avLst/>
            </a:prstGeom>
          </p:spPr>
        </p:pic>
      </p:grpSp>
      <p:grpSp>
        <p:nvGrpSpPr>
          <p:cNvPr id="7" name="Group 6">
            <a:extLst>
              <a:ext uri="{FF2B5EF4-FFF2-40B4-BE49-F238E27FC236}">
                <a16:creationId xmlns:a16="http://schemas.microsoft.com/office/drawing/2014/main" id="{1BA04C57-E313-EE4C-A584-C8AB13BCD308}"/>
              </a:ext>
            </a:extLst>
          </p:cNvPr>
          <p:cNvGrpSpPr/>
          <p:nvPr/>
        </p:nvGrpSpPr>
        <p:grpSpPr>
          <a:xfrm>
            <a:off x="3469352" y="2067752"/>
            <a:ext cx="1652236" cy="1088762"/>
            <a:chOff x="3469352" y="2067752"/>
            <a:chExt cx="1652236" cy="1088762"/>
          </a:xfrm>
        </p:grpSpPr>
        <p:pic>
          <p:nvPicPr>
            <p:cNvPr id="6" name="Picture 5">
              <a:extLst>
                <a:ext uri="{FF2B5EF4-FFF2-40B4-BE49-F238E27FC236}">
                  <a16:creationId xmlns:a16="http://schemas.microsoft.com/office/drawing/2014/main" id="{B580385A-9C37-C446-9F02-4A1DAB00A82F}"/>
                </a:ext>
              </a:extLst>
            </p:cNvPr>
            <p:cNvPicPr>
              <a:picLocks noChangeAspect="1"/>
            </p:cNvPicPr>
            <p:nvPr/>
          </p:nvPicPr>
          <p:blipFill rotWithShape="1">
            <a:blip r:embed="rId3"/>
            <a:srcRect r="66514" b="59835"/>
            <a:stretch/>
          </p:blipFill>
          <p:spPr>
            <a:xfrm>
              <a:off x="3469352" y="2067752"/>
              <a:ext cx="1652236" cy="1088762"/>
            </a:xfrm>
            <a:prstGeom prst="rect">
              <a:avLst/>
            </a:prstGeom>
          </p:spPr>
        </p:pic>
        <p:pic>
          <p:nvPicPr>
            <p:cNvPr id="15" name="Picture 14" descr="Graphical user interface&#10;&#10;Description automatically generated with medium confidence">
              <a:extLst>
                <a:ext uri="{FF2B5EF4-FFF2-40B4-BE49-F238E27FC236}">
                  <a16:creationId xmlns:a16="http://schemas.microsoft.com/office/drawing/2014/main" id="{6197DDBF-58A6-6647-85BC-085AFF51B764}"/>
                </a:ext>
              </a:extLst>
            </p:cNvPr>
            <p:cNvPicPr>
              <a:picLocks noChangeAspect="1"/>
            </p:cNvPicPr>
            <p:nvPr/>
          </p:nvPicPr>
          <p:blipFill rotWithShape="1">
            <a:blip r:embed="rId4"/>
            <a:srcRect l="67670" t="45159" r="20567" b="32581"/>
            <a:stretch/>
          </p:blipFill>
          <p:spPr>
            <a:xfrm>
              <a:off x="4700271" y="2536647"/>
              <a:ext cx="234242" cy="234242"/>
            </a:xfrm>
            <a:prstGeom prst="rect">
              <a:avLst/>
            </a:prstGeom>
          </p:spPr>
        </p:pic>
      </p:grpSp>
      <p:grpSp>
        <p:nvGrpSpPr>
          <p:cNvPr id="8" name="Group 7">
            <a:extLst>
              <a:ext uri="{FF2B5EF4-FFF2-40B4-BE49-F238E27FC236}">
                <a16:creationId xmlns:a16="http://schemas.microsoft.com/office/drawing/2014/main" id="{7C7886BD-78E5-DF4F-B5B2-31D8D7753C1E}"/>
              </a:ext>
            </a:extLst>
          </p:cNvPr>
          <p:cNvGrpSpPr/>
          <p:nvPr/>
        </p:nvGrpSpPr>
        <p:grpSpPr>
          <a:xfrm>
            <a:off x="3445665" y="3424508"/>
            <a:ext cx="1652236" cy="1125776"/>
            <a:chOff x="3445665" y="3424508"/>
            <a:chExt cx="1652236" cy="1125776"/>
          </a:xfrm>
        </p:grpSpPr>
        <p:pic>
          <p:nvPicPr>
            <p:cNvPr id="10" name="Picture 9">
              <a:extLst>
                <a:ext uri="{FF2B5EF4-FFF2-40B4-BE49-F238E27FC236}">
                  <a16:creationId xmlns:a16="http://schemas.microsoft.com/office/drawing/2014/main" id="{C5AF1C53-985C-4871-AB92-6D529424FF1B}"/>
                </a:ext>
              </a:extLst>
            </p:cNvPr>
            <p:cNvPicPr>
              <a:picLocks noChangeAspect="1"/>
            </p:cNvPicPr>
            <p:nvPr/>
          </p:nvPicPr>
          <p:blipFill rotWithShape="1">
            <a:blip r:embed="rId3"/>
            <a:srcRect t="58470" r="66514"/>
            <a:stretch/>
          </p:blipFill>
          <p:spPr>
            <a:xfrm>
              <a:off x="3445665" y="3424508"/>
              <a:ext cx="1652236" cy="1125776"/>
            </a:xfrm>
            <a:prstGeom prst="rect">
              <a:avLst/>
            </a:prstGeom>
          </p:spPr>
        </p:pic>
        <p:pic>
          <p:nvPicPr>
            <p:cNvPr id="16" name="Picture 15" descr="Graphical user interface&#10;&#10;Description automatically generated with medium confidence">
              <a:extLst>
                <a:ext uri="{FF2B5EF4-FFF2-40B4-BE49-F238E27FC236}">
                  <a16:creationId xmlns:a16="http://schemas.microsoft.com/office/drawing/2014/main" id="{9A6A17F5-3B17-3647-8CBD-4AEB578A36D4}"/>
                </a:ext>
              </a:extLst>
            </p:cNvPr>
            <p:cNvPicPr>
              <a:picLocks noChangeAspect="1"/>
            </p:cNvPicPr>
            <p:nvPr/>
          </p:nvPicPr>
          <p:blipFill rotWithShape="1">
            <a:blip r:embed="rId4"/>
            <a:srcRect l="67670" t="45159" r="20567" b="32581"/>
            <a:stretch/>
          </p:blipFill>
          <p:spPr>
            <a:xfrm>
              <a:off x="4677884" y="3929514"/>
              <a:ext cx="234242" cy="234242"/>
            </a:xfrm>
            <a:prstGeom prst="rect">
              <a:avLst/>
            </a:prstGeom>
          </p:spPr>
        </p:pic>
      </p:grpSp>
    </p:spTree>
    <p:extLst>
      <p:ext uri="{BB962C8B-B14F-4D97-AF65-F5344CB8AC3E}">
        <p14:creationId xmlns:p14="http://schemas.microsoft.com/office/powerpoint/2010/main" val="3864002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5B5-F974-FC4E-A560-1433814A8AF8}"/>
              </a:ext>
            </a:extLst>
          </p:cNvPr>
          <p:cNvSpPr>
            <a:spLocks noGrp="1"/>
          </p:cNvSpPr>
          <p:nvPr>
            <p:ph type="title"/>
          </p:nvPr>
        </p:nvSpPr>
        <p:spPr/>
        <p:txBody>
          <a:bodyPr/>
          <a:lstStyle/>
          <a:p>
            <a:r>
              <a:rPr lang="en-US" dirty="0"/>
              <a:t>Neural Network Diagram Simplified</a:t>
            </a:r>
          </a:p>
        </p:txBody>
      </p:sp>
      <p:sp>
        <p:nvSpPr>
          <p:cNvPr id="3" name="Text Placeholder 2">
            <a:extLst>
              <a:ext uri="{FF2B5EF4-FFF2-40B4-BE49-F238E27FC236}">
                <a16:creationId xmlns:a16="http://schemas.microsoft.com/office/drawing/2014/main" id="{95153E02-C107-DB44-BCDD-861D8F5C7096}"/>
              </a:ext>
            </a:extLst>
          </p:cNvPr>
          <p:cNvSpPr>
            <a:spLocks noGrp="1"/>
          </p:cNvSpPr>
          <p:nvPr>
            <p:ph type="body" idx="1"/>
          </p:nvPr>
        </p:nvSpPr>
        <p:spPr>
          <a:xfrm>
            <a:off x="3090625" y="575500"/>
            <a:ext cx="5596200" cy="1238939"/>
          </a:xfrm>
        </p:spPr>
        <p:txBody>
          <a:bodyPr/>
          <a:lstStyle/>
          <a:p>
            <a:pPr>
              <a:buFont typeface="Wingdings" pitchFamily="2" charset="2"/>
              <a:buChar char="§"/>
            </a:pPr>
            <a:r>
              <a:rPr lang="en-US" dirty="0"/>
              <a:t>Since the inputs are the same, typically we combine them in the diagram, with multiple arrows coming out.</a:t>
            </a:r>
          </a:p>
          <a:p>
            <a:pPr>
              <a:buFont typeface="Wingdings" pitchFamily="2" charset="2"/>
              <a:buChar char="§"/>
            </a:pPr>
            <a:r>
              <a:rPr lang="en-US" dirty="0"/>
              <a:t>We don’t explicitly show the sum and activation function – that is implicitly a part of each node.</a:t>
            </a:r>
          </a:p>
        </p:txBody>
      </p:sp>
      <p:sp>
        <p:nvSpPr>
          <p:cNvPr id="4" name="Slide Number Placeholder 3">
            <a:extLst>
              <a:ext uri="{FF2B5EF4-FFF2-40B4-BE49-F238E27FC236}">
                <a16:creationId xmlns:a16="http://schemas.microsoft.com/office/drawing/2014/main" id="{43C71A26-5444-CD46-AF56-8F0FD43C3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grpSp>
        <p:nvGrpSpPr>
          <p:cNvPr id="31" name="Group 30">
            <a:extLst>
              <a:ext uri="{FF2B5EF4-FFF2-40B4-BE49-F238E27FC236}">
                <a16:creationId xmlns:a16="http://schemas.microsoft.com/office/drawing/2014/main" id="{DB4D5795-1E42-F846-A70A-A12EF7EA9EA1}"/>
              </a:ext>
            </a:extLst>
          </p:cNvPr>
          <p:cNvGrpSpPr/>
          <p:nvPr/>
        </p:nvGrpSpPr>
        <p:grpSpPr>
          <a:xfrm>
            <a:off x="4059217" y="1445974"/>
            <a:ext cx="3960161" cy="3126692"/>
            <a:chOff x="4059217" y="1445974"/>
            <a:chExt cx="3960161" cy="3126692"/>
          </a:xfrm>
        </p:grpSpPr>
        <p:pic>
          <p:nvPicPr>
            <p:cNvPr id="6" name="Picture 5">
              <a:extLst>
                <a:ext uri="{FF2B5EF4-FFF2-40B4-BE49-F238E27FC236}">
                  <a16:creationId xmlns:a16="http://schemas.microsoft.com/office/drawing/2014/main" id="{B580385A-9C37-C446-9F02-4A1DAB00A82F}"/>
                </a:ext>
              </a:extLst>
            </p:cNvPr>
            <p:cNvPicPr>
              <a:picLocks noChangeAspect="1"/>
            </p:cNvPicPr>
            <p:nvPr/>
          </p:nvPicPr>
          <p:blipFill rotWithShape="1">
            <a:blip r:embed="rId3"/>
            <a:srcRect r="81875" b="59835"/>
            <a:stretch/>
          </p:blipFill>
          <p:spPr>
            <a:xfrm>
              <a:off x="4059217" y="1924857"/>
              <a:ext cx="1877082" cy="2285160"/>
            </a:xfrm>
            <a:prstGeom prst="rect">
              <a:avLst/>
            </a:prstGeom>
          </p:spPr>
        </p:pic>
        <p:pic>
          <p:nvPicPr>
            <p:cNvPr id="12" name="Picture 11">
              <a:extLst>
                <a:ext uri="{FF2B5EF4-FFF2-40B4-BE49-F238E27FC236}">
                  <a16:creationId xmlns:a16="http://schemas.microsoft.com/office/drawing/2014/main" id="{F1A8CFA9-D29B-4460-BDDF-1E3BFA93DD94}"/>
                </a:ext>
              </a:extLst>
            </p:cNvPr>
            <p:cNvPicPr>
              <a:picLocks noChangeAspect="1"/>
            </p:cNvPicPr>
            <p:nvPr/>
          </p:nvPicPr>
          <p:blipFill rotWithShape="1">
            <a:blip r:embed="rId3"/>
            <a:srcRect l="33486" r="36587"/>
            <a:stretch/>
          </p:blipFill>
          <p:spPr>
            <a:xfrm>
              <a:off x="5888725" y="1445974"/>
              <a:ext cx="1703234" cy="3126692"/>
            </a:xfrm>
            <a:prstGeom prst="rect">
              <a:avLst/>
            </a:prstGeom>
          </p:spPr>
        </p:pic>
        <p:cxnSp>
          <p:nvCxnSpPr>
            <p:cNvPr id="8" name="Straight Arrow Connector 7">
              <a:extLst>
                <a:ext uri="{FF2B5EF4-FFF2-40B4-BE49-F238E27FC236}">
                  <a16:creationId xmlns:a16="http://schemas.microsoft.com/office/drawing/2014/main" id="{DFF07DCE-091D-9F4B-8FBD-D38149294DFD}"/>
                </a:ext>
              </a:extLst>
            </p:cNvPr>
            <p:cNvCxnSpPr/>
            <p:nvPr/>
          </p:nvCxnSpPr>
          <p:spPr>
            <a:xfrm>
              <a:off x="4691849" y="2137207"/>
              <a:ext cx="1244450" cy="524833"/>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8CFEC42-4E86-5144-B2E1-8FCB71076C68}"/>
                </a:ext>
              </a:extLst>
            </p:cNvPr>
            <p:cNvCxnSpPr>
              <a:cxnSpLocks/>
            </p:cNvCxnSpPr>
            <p:nvPr/>
          </p:nvCxnSpPr>
          <p:spPr>
            <a:xfrm>
              <a:off x="4691849" y="2659600"/>
              <a:ext cx="1244450" cy="244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3CBA5DB-7478-6745-A103-8F690F1363E4}"/>
                </a:ext>
              </a:extLst>
            </p:cNvPr>
            <p:cNvCxnSpPr>
              <a:cxnSpLocks/>
            </p:cNvCxnSpPr>
            <p:nvPr/>
          </p:nvCxnSpPr>
          <p:spPr>
            <a:xfrm flipV="1">
              <a:off x="4691849" y="2668903"/>
              <a:ext cx="1244450" cy="490069"/>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007738D-4DFE-154D-8666-5D8AB1AE00F9}"/>
                </a:ext>
              </a:extLst>
            </p:cNvPr>
            <p:cNvCxnSpPr>
              <a:cxnSpLocks/>
            </p:cNvCxnSpPr>
            <p:nvPr/>
          </p:nvCxnSpPr>
          <p:spPr>
            <a:xfrm flipV="1">
              <a:off x="4674406" y="2668903"/>
              <a:ext cx="1261893" cy="1342093"/>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F751A17-322D-614D-AC6C-B0854EA54826}"/>
                </a:ext>
              </a:extLst>
            </p:cNvPr>
            <p:cNvCxnSpPr>
              <a:cxnSpLocks/>
            </p:cNvCxnSpPr>
            <p:nvPr/>
          </p:nvCxnSpPr>
          <p:spPr>
            <a:xfrm>
              <a:off x="4692700" y="2137207"/>
              <a:ext cx="1243599" cy="1873789"/>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1D30661-36E2-4247-8977-29E59AA30872}"/>
                </a:ext>
              </a:extLst>
            </p:cNvPr>
            <p:cNvCxnSpPr>
              <a:cxnSpLocks/>
            </p:cNvCxnSpPr>
            <p:nvPr/>
          </p:nvCxnSpPr>
          <p:spPr>
            <a:xfrm>
              <a:off x="4692700" y="2659600"/>
              <a:ext cx="1243599" cy="135139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0EB4F2-8D6B-9A4D-A27B-6BD5A6A8433D}"/>
                </a:ext>
              </a:extLst>
            </p:cNvPr>
            <p:cNvCxnSpPr>
              <a:cxnSpLocks/>
            </p:cNvCxnSpPr>
            <p:nvPr/>
          </p:nvCxnSpPr>
          <p:spPr>
            <a:xfrm>
              <a:off x="4692700" y="3158973"/>
              <a:ext cx="1243599" cy="85888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772796-810F-034C-B7B0-6404AD1709CC}"/>
                </a:ext>
              </a:extLst>
            </p:cNvPr>
            <p:cNvCxnSpPr>
              <a:cxnSpLocks/>
            </p:cNvCxnSpPr>
            <p:nvPr/>
          </p:nvCxnSpPr>
          <p:spPr>
            <a:xfrm flipV="1">
              <a:off x="4675257" y="4010996"/>
              <a:ext cx="1261042" cy="1"/>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79978E5-D39C-DD4D-9782-B5468E8A6590}"/>
                </a:ext>
              </a:extLst>
            </p:cNvPr>
            <p:cNvPicPr>
              <a:picLocks noChangeAspect="1"/>
            </p:cNvPicPr>
            <p:nvPr/>
          </p:nvPicPr>
          <p:blipFill rotWithShape="1">
            <a:blip r:embed="rId3"/>
            <a:srcRect l="92219" t="46851" b="38613"/>
            <a:stretch/>
          </p:blipFill>
          <p:spPr>
            <a:xfrm>
              <a:off x="7576518" y="2894698"/>
              <a:ext cx="442860" cy="454495"/>
            </a:xfrm>
            <a:prstGeom prst="rect">
              <a:avLst/>
            </a:prstGeom>
          </p:spPr>
        </p:pic>
      </p:grpSp>
    </p:spTree>
    <p:extLst>
      <p:ext uri="{BB962C8B-B14F-4D97-AF65-F5344CB8AC3E}">
        <p14:creationId xmlns:p14="http://schemas.microsoft.com/office/powerpoint/2010/main" val="991887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5B5-F974-FC4E-A560-1433814A8AF8}"/>
              </a:ext>
            </a:extLst>
          </p:cNvPr>
          <p:cNvSpPr>
            <a:spLocks noGrp="1"/>
          </p:cNvSpPr>
          <p:nvPr>
            <p:ph type="title"/>
          </p:nvPr>
        </p:nvSpPr>
        <p:spPr/>
        <p:txBody>
          <a:bodyPr/>
          <a:lstStyle/>
          <a:p>
            <a:r>
              <a:rPr lang="en-US" dirty="0"/>
              <a:t>Neural Network Diagram Simplified Further</a:t>
            </a:r>
          </a:p>
        </p:txBody>
      </p:sp>
      <p:sp>
        <p:nvSpPr>
          <p:cNvPr id="3" name="Text Placeholder 2">
            <a:extLst>
              <a:ext uri="{FF2B5EF4-FFF2-40B4-BE49-F238E27FC236}">
                <a16:creationId xmlns:a16="http://schemas.microsoft.com/office/drawing/2014/main" id="{95153E02-C107-DB44-BCDD-861D8F5C7096}"/>
              </a:ext>
            </a:extLst>
          </p:cNvPr>
          <p:cNvSpPr>
            <a:spLocks noGrp="1"/>
          </p:cNvSpPr>
          <p:nvPr>
            <p:ph type="body" idx="1"/>
          </p:nvPr>
        </p:nvSpPr>
        <p:spPr>
          <a:xfrm>
            <a:off x="3090625" y="575500"/>
            <a:ext cx="5596200" cy="1238939"/>
          </a:xfrm>
        </p:spPr>
        <p:txBody>
          <a:bodyPr/>
          <a:lstStyle/>
          <a:p>
            <a:pPr>
              <a:buFont typeface="Wingdings" pitchFamily="2" charset="2"/>
              <a:buChar char="§"/>
            </a:pPr>
            <a:r>
              <a:rPr lang="en-US" dirty="0"/>
              <a:t>Oftentimes, the bias is not explicitly shown as another input, and instead written on top of a node.</a:t>
            </a:r>
          </a:p>
          <a:p>
            <a:pPr>
              <a:buFont typeface="Wingdings" pitchFamily="2" charset="2"/>
              <a:buChar char="§"/>
            </a:pPr>
            <a:r>
              <a:rPr lang="en-US" dirty="0"/>
              <a:t>You will see both types of diagrams in this course.</a:t>
            </a:r>
          </a:p>
        </p:txBody>
      </p:sp>
      <p:sp>
        <p:nvSpPr>
          <p:cNvPr id="4" name="Slide Number Placeholder 3">
            <a:extLst>
              <a:ext uri="{FF2B5EF4-FFF2-40B4-BE49-F238E27FC236}">
                <a16:creationId xmlns:a16="http://schemas.microsoft.com/office/drawing/2014/main" id="{43C71A26-5444-CD46-AF56-8F0FD43C3A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grpSp>
        <p:nvGrpSpPr>
          <p:cNvPr id="11" name="Group 10">
            <a:extLst>
              <a:ext uri="{FF2B5EF4-FFF2-40B4-BE49-F238E27FC236}">
                <a16:creationId xmlns:a16="http://schemas.microsoft.com/office/drawing/2014/main" id="{3E637891-46CA-1D45-AE21-892DF53B47E6}"/>
              </a:ext>
            </a:extLst>
          </p:cNvPr>
          <p:cNvGrpSpPr/>
          <p:nvPr/>
        </p:nvGrpSpPr>
        <p:grpSpPr>
          <a:xfrm>
            <a:off x="4059217" y="2412073"/>
            <a:ext cx="3960161" cy="2160592"/>
            <a:chOff x="4059217" y="2412073"/>
            <a:chExt cx="3960161" cy="2160592"/>
          </a:xfrm>
        </p:grpSpPr>
        <p:pic>
          <p:nvPicPr>
            <p:cNvPr id="6" name="Picture 5">
              <a:extLst>
                <a:ext uri="{FF2B5EF4-FFF2-40B4-BE49-F238E27FC236}">
                  <a16:creationId xmlns:a16="http://schemas.microsoft.com/office/drawing/2014/main" id="{B580385A-9C37-C446-9F02-4A1DAB00A82F}"/>
                </a:ext>
              </a:extLst>
            </p:cNvPr>
            <p:cNvPicPr>
              <a:picLocks noChangeAspect="1"/>
            </p:cNvPicPr>
            <p:nvPr/>
          </p:nvPicPr>
          <p:blipFill rotWithShape="1">
            <a:blip r:embed="rId3"/>
            <a:srcRect t="8582" r="81875" b="59835"/>
            <a:stretch/>
          </p:blipFill>
          <p:spPr>
            <a:xfrm>
              <a:off x="4059217" y="2413149"/>
              <a:ext cx="1877082" cy="1796867"/>
            </a:xfrm>
            <a:prstGeom prst="rect">
              <a:avLst/>
            </a:prstGeom>
          </p:spPr>
        </p:pic>
        <p:sp>
          <p:nvSpPr>
            <p:cNvPr id="5" name="Rectangle 4">
              <a:extLst>
                <a:ext uri="{FF2B5EF4-FFF2-40B4-BE49-F238E27FC236}">
                  <a16:creationId xmlns:a16="http://schemas.microsoft.com/office/drawing/2014/main" id="{BCC0D0C2-2D95-E24B-AA0E-5DC7B3BFE369}"/>
                </a:ext>
              </a:extLst>
            </p:cNvPr>
            <p:cNvSpPr/>
            <p:nvPr/>
          </p:nvSpPr>
          <p:spPr>
            <a:xfrm rot="2284739">
              <a:off x="4082457" y="2412073"/>
              <a:ext cx="1964067" cy="98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1A8CFA9-D29B-4460-BDDF-1E3BFA93DD94}"/>
                </a:ext>
              </a:extLst>
            </p:cNvPr>
            <p:cNvPicPr>
              <a:picLocks noChangeAspect="1"/>
            </p:cNvPicPr>
            <p:nvPr/>
          </p:nvPicPr>
          <p:blipFill rotWithShape="1">
            <a:blip r:embed="rId3"/>
            <a:srcRect l="33486" t="30933" r="36587"/>
            <a:stretch/>
          </p:blipFill>
          <p:spPr>
            <a:xfrm>
              <a:off x="5888725" y="2413148"/>
              <a:ext cx="1703234" cy="2159517"/>
            </a:xfrm>
            <a:prstGeom prst="rect">
              <a:avLst/>
            </a:prstGeom>
          </p:spPr>
        </p:pic>
        <p:cxnSp>
          <p:nvCxnSpPr>
            <p:cNvPr id="17" name="Straight Arrow Connector 16">
              <a:extLst>
                <a:ext uri="{FF2B5EF4-FFF2-40B4-BE49-F238E27FC236}">
                  <a16:creationId xmlns:a16="http://schemas.microsoft.com/office/drawing/2014/main" id="{68CFEC42-4E86-5144-B2E1-8FCB71076C68}"/>
                </a:ext>
              </a:extLst>
            </p:cNvPr>
            <p:cNvCxnSpPr>
              <a:cxnSpLocks/>
            </p:cNvCxnSpPr>
            <p:nvPr/>
          </p:nvCxnSpPr>
          <p:spPr>
            <a:xfrm>
              <a:off x="4691849" y="2659600"/>
              <a:ext cx="1244450" cy="244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3CBA5DB-7478-6745-A103-8F690F1363E4}"/>
                </a:ext>
              </a:extLst>
            </p:cNvPr>
            <p:cNvCxnSpPr>
              <a:cxnSpLocks/>
            </p:cNvCxnSpPr>
            <p:nvPr/>
          </p:nvCxnSpPr>
          <p:spPr>
            <a:xfrm flipV="1">
              <a:off x="4691849" y="2668903"/>
              <a:ext cx="1244450" cy="490069"/>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007738D-4DFE-154D-8666-5D8AB1AE00F9}"/>
                </a:ext>
              </a:extLst>
            </p:cNvPr>
            <p:cNvCxnSpPr>
              <a:cxnSpLocks/>
            </p:cNvCxnSpPr>
            <p:nvPr/>
          </p:nvCxnSpPr>
          <p:spPr>
            <a:xfrm flipV="1">
              <a:off x="4674406" y="2668903"/>
              <a:ext cx="1261893" cy="1342093"/>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1D30661-36E2-4247-8977-29E59AA30872}"/>
                </a:ext>
              </a:extLst>
            </p:cNvPr>
            <p:cNvCxnSpPr>
              <a:cxnSpLocks/>
            </p:cNvCxnSpPr>
            <p:nvPr/>
          </p:nvCxnSpPr>
          <p:spPr>
            <a:xfrm>
              <a:off x="4692700" y="2659600"/>
              <a:ext cx="1243599" cy="135139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0EB4F2-8D6B-9A4D-A27B-6BD5A6A8433D}"/>
                </a:ext>
              </a:extLst>
            </p:cNvPr>
            <p:cNvCxnSpPr>
              <a:cxnSpLocks/>
            </p:cNvCxnSpPr>
            <p:nvPr/>
          </p:nvCxnSpPr>
          <p:spPr>
            <a:xfrm>
              <a:off x="4692700" y="3158973"/>
              <a:ext cx="1243599" cy="858886"/>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772796-810F-034C-B7B0-6404AD1709CC}"/>
                </a:ext>
              </a:extLst>
            </p:cNvPr>
            <p:cNvCxnSpPr>
              <a:cxnSpLocks/>
            </p:cNvCxnSpPr>
            <p:nvPr/>
          </p:nvCxnSpPr>
          <p:spPr>
            <a:xfrm flipV="1">
              <a:off x="4675257" y="4010996"/>
              <a:ext cx="1261042" cy="1"/>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E79978E5-D39C-DD4D-9782-B5468E8A6590}"/>
                </a:ext>
              </a:extLst>
            </p:cNvPr>
            <p:cNvPicPr>
              <a:picLocks noChangeAspect="1"/>
            </p:cNvPicPr>
            <p:nvPr/>
          </p:nvPicPr>
          <p:blipFill rotWithShape="1">
            <a:blip r:embed="rId3"/>
            <a:srcRect l="92219" t="46851" b="38613"/>
            <a:stretch/>
          </p:blipFill>
          <p:spPr>
            <a:xfrm>
              <a:off x="7576518" y="2894698"/>
              <a:ext cx="442860" cy="454495"/>
            </a:xfrm>
            <a:prstGeom prst="rect">
              <a:avLst/>
            </a:prstGeom>
          </p:spPr>
        </p:pic>
        <p:sp>
          <p:nvSpPr>
            <p:cNvPr id="20" name="Rectangle 19">
              <a:extLst>
                <a:ext uri="{FF2B5EF4-FFF2-40B4-BE49-F238E27FC236}">
                  <a16:creationId xmlns:a16="http://schemas.microsoft.com/office/drawing/2014/main" id="{C06CFF50-B952-E540-B9CB-250C4C11FBB3}"/>
                </a:ext>
              </a:extLst>
            </p:cNvPr>
            <p:cNvSpPr/>
            <p:nvPr/>
          </p:nvSpPr>
          <p:spPr>
            <a:xfrm rot="2284739">
              <a:off x="5783076" y="2421318"/>
              <a:ext cx="1954865" cy="98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033DBB-D0B6-5246-8375-02C793C16570}"/>
                </a:ext>
              </a:extLst>
            </p:cNvPr>
            <p:cNvSpPr/>
            <p:nvPr/>
          </p:nvSpPr>
          <p:spPr>
            <a:xfrm>
              <a:off x="5922473" y="2437673"/>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20BA951-CED5-4141-923C-5629787654F4}"/>
                </a:ext>
              </a:extLst>
            </p:cNvPr>
            <p:cNvSpPr txBox="1"/>
            <p:nvPr/>
          </p:nvSpPr>
          <p:spPr>
            <a:xfrm>
              <a:off x="5968874" y="2488225"/>
              <a:ext cx="362479" cy="307776"/>
            </a:xfrm>
            <a:prstGeom prst="rect">
              <a:avLst/>
            </a:prstGeom>
            <a:noFill/>
          </p:spPr>
          <p:txBody>
            <a:bodyPr wrap="square" rtlCol="0">
              <a:spAutoFit/>
            </a:bodyPr>
            <a:lstStyle/>
            <a:p>
              <a:r>
                <a:rPr lang="en-US" dirty="0">
                  <a:solidFill>
                    <a:schemeClr val="bg1"/>
                  </a:solidFill>
                </a:rPr>
                <a:t>b</a:t>
              </a:r>
              <a:r>
                <a:rPr lang="en-US" baseline="-25000" dirty="0">
                  <a:solidFill>
                    <a:schemeClr val="bg1"/>
                  </a:solidFill>
                </a:rPr>
                <a:t>1</a:t>
              </a:r>
            </a:p>
          </p:txBody>
        </p:sp>
        <p:sp>
          <p:nvSpPr>
            <p:cNvPr id="25" name="Oval 24">
              <a:extLst>
                <a:ext uri="{FF2B5EF4-FFF2-40B4-BE49-F238E27FC236}">
                  <a16:creationId xmlns:a16="http://schemas.microsoft.com/office/drawing/2014/main" id="{FFC903DF-77A0-E94A-A4E4-2F284E8DFE96}"/>
                </a:ext>
              </a:extLst>
            </p:cNvPr>
            <p:cNvSpPr/>
            <p:nvPr/>
          </p:nvSpPr>
          <p:spPr>
            <a:xfrm>
              <a:off x="5914265" y="2926994"/>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ACB62162-FB4B-904E-9883-7414B2E54268}"/>
                </a:ext>
              </a:extLst>
            </p:cNvPr>
            <p:cNvSpPr txBox="1"/>
            <p:nvPr/>
          </p:nvSpPr>
          <p:spPr>
            <a:xfrm>
              <a:off x="5960666" y="2977546"/>
              <a:ext cx="362479" cy="307776"/>
            </a:xfrm>
            <a:prstGeom prst="rect">
              <a:avLst/>
            </a:prstGeom>
            <a:noFill/>
          </p:spPr>
          <p:txBody>
            <a:bodyPr wrap="square" rtlCol="0">
              <a:spAutoFit/>
            </a:bodyPr>
            <a:lstStyle/>
            <a:p>
              <a:r>
                <a:rPr lang="en-US" dirty="0">
                  <a:solidFill>
                    <a:schemeClr val="bg1"/>
                  </a:solidFill>
                </a:rPr>
                <a:t>b</a:t>
              </a:r>
              <a:r>
                <a:rPr lang="en-US" baseline="-25000" dirty="0">
                  <a:solidFill>
                    <a:schemeClr val="bg1"/>
                  </a:solidFill>
                </a:rPr>
                <a:t>2</a:t>
              </a:r>
            </a:p>
          </p:txBody>
        </p:sp>
        <p:sp>
          <p:nvSpPr>
            <p:cNvPr id="27" name="Oval 26">
              <a:extLst>
                <a:ext uri="{FF2B5EF4-FFF2-40B4-BE49-F238E27FC236}">
                  <a16:creationId xmlns:a16="http://schemas.microsoft.com/office/drawing/2014/main" id="{387B2AE4-CE36-2F41-9949-12C6DC13BDF5}"/>
                </a:ext>
              </a:extLst>
            </p:cNvPr>
            <p:cNvSpPr/>
            <p:nvPr/>
          </p:nvSpPr>
          <p:spPr>
            <a:xfrm>
              <a:off x="5917084" y="3789220"/>
              <a:ext cx="408880" cy="408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2F598BB-2DFD-9D48-83BD-85062BDF591A}"/>
                </a:ext>
              </a:extLst>
            </p:cNvPr>
            <p:cNvSpPr txBox="1"/>
            <p:nvPr/>
          </p:nvSpPr>
          <p:spPr>
            <a:xfrm>
              <a:off x="5963485" y="3839772"/>
              <a:ext cx="362479" cy="307776"/>
            </a:xfrm>
            <a:prstGeom prst="rect">
              <a:avLst/>
            </a:prstGeom>
            <a:noFill/>
          </p:spPr>
          <p:txBody>
            <a:bodyPr wrap="square" rtlCol="0">
              <a:spAutoFit/>
            </a:bodyPr>
            <a:lstStyle/>
            <a:p>
              <a:r>
                <a:rPr lang="en-US" dirty="0">
                  <a:solidFill>
                    <a:schemeClr val="bg1"/>
                  </a:solidFill>
                </a:rPr>
                <a:t>b</a:t>
              </a:r>
              <a:r>
                <a:rPr lang="en-US" baseline="-25000" dirty="0">
                  <a:solidFill>
                    <a:schemeClr val="bg1"/>
                  </a:solidFill>
                </a:rPr>
                <a:t>d</a:t>
              </a:r>
            </a:p>
          </p:txBody>
        </p:sp>
      </p:grpSp>
    </p:spTree>
    <p:extLst>
      <p:ext uri="{BB962C8B-B14F-4D97-AF65-F5344CB8AC3E}">
        <p14:creationId xmlns:p14="http://schemas.microsoft.com/office/powerpoint/2010/main" val="162576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FD48-53AD-5B42-8B5E-EF2C73D4A700}"/>
              </a:ext>
            </a:extLst>
          </p:cNvPr>
          <p:cNvSpPr>
            <a:spLocks noGrp="1"/>
          </p:cNvSpPr>
          <p:nvPr>
            <p:ph type="title"/>
          </p:nvPr>
        </p:nvSpPr>
        <p:spPr/>
        <p:txBody>
          <a:bodyPr/>
          <a:lstStyle/>
          <a:p>
            <a:r>
              <a:rPr lang="en-US" dirty="0"/>
              <a:t>XOR</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7692018-6A04-6046-9154-6FA4EDA40B48}"/>
                  </a:ext>
                </a:extLst>
              </p:cNvPr>
              <p:cNvSpPr>
                <a:spLocks noGrp="1"/>
              </p:cNvSpPr>
              <p:nvPr>
                <p:ph type="body" idx="1"/>
              </p:nvPr>
            </p:nvSpPr>
            <p:spPr>
              <a:xfrm>
                <a:off x="3111174" y="262374"/>
                <a:ext cx="5596200" cy="3981000"/>
              </a:xfrm>
            </p:spPr>
            <p:txBody>
              <a:bodyPr/>
              <a:lstStyle/>
              <a:p>
                <a:pPr marL="139700" indent="0">
                  <a:buNone/>
                </a:pPr>
                <a:r>
                  <a:rPr lang="en-US" dirty="0"/>
                  <a:t>Notice that we can represent </a:t>
                </a:r>
              </a:p>
              <a:p>
                <a:pPr marL="13970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𝑋𝑂𝑅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[2]</m:t>
                          </m:r>
                        </m:e>
                      </m:d>
                      <m:r>
                        <a:rPr lang="en-US" b="0" i="1" smtClean="0">
                          <a:latin typeface="Cambria Math" panose="02040503050406030204" pitchFamily="18" charset="0"/>
                        </a:rPr>
                        <m:t> </m:t>
                      </m:r>
                      <m:r>
                        <a:rPr lang="en-US" b="0" i="1" smtClean="0">
                          <a:latin typeface="Cambria Math" panose="02040503050406030204" pitchFamily="18" charset="0"/>
                        </a:rPr>
                        <m:t>𝑂𝑅</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rPr>
                        <m:t> </m:t>
                      </m:r>
                      <m:r>
                        <a:rPr lang="en-US" b="0" i="1" smtClean="0">
                          <a:latin typeface="Cambria Math" panose="02040503050406030204" pitchFamily="18" charset="0"/>
                        </a:rPr>
                        <m:t>𝐴𝑁𝐷</m:t>
                      </m:r>
                      <m:r>
                        <a:rPr lang="en-US" b="0" i="1" smtClean="0">
                          <a:latin typeface="Cambria Math" panose="02040503050406030204" pitchFamily="18" charset="0"/>
                        </a:rPr>
                        <m:t> </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e>
                      </m:d>
                      <m:r>
                        <a:rPr lang="en-US" b="0" i="1" smtClean="0">
                          <a:latin typeface="Cambria Math" panose="02040503050406030204" pitchFamily="18" charset="0"/>
                        </a:rPr>
                        <m:t>)</m:t>
                      </m:r>
                    </m:oMath>
                  </m:oMathPara>
                </a14:m>
                <a:endParaRPr lang="en-US" dirty="0"/>
              </a:p>
            </p:txBody>
          </p:sp>
        </mc:Choice>
        <mc:Fallback xmlns="">
          <p:sp>
            <p:nvSpPr>
              <p:cNvPr id="3" name="Text Placeholder 2">
                <a:extLst>
                  <a:ext uri="{FF2B5EF4-FFF2-40B4-BE49-F238E27FC236}">
                    <a16:creationId xmlns:a16="http://schemas.microsoft.com/office/drawing/2014/main" id="{07692018-6A04-6046-9154-6FA4EDA40B48}"/>
                  </a:ext>
                </a:extLst>
              </p:cNvPr>
              <p:cNvSpPr>
                <a:spLocks noGrp="1" noRot="1" noChangeAspect="1" noMove="1" noResize="1" noEditPoints="1" noAdjustHandles="1" noChangeArrowheads="1" noChangeShapeType="1" noTextEdit="1"/>
              </p:cNvSpPr>
              <p:nvPr>
                <p:ph type="body" idx="1"/>
              </p:nvPr>
            </p:nvSpPr>
            <p:spPr>
              <a:xfrm>
                <a:off x="3111174" y="262374"/>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12E6552-6DA0-474E-9DD2-8A30D8F26E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5" name="Picture 4">
            <a:extLst>
              <a:ext uri="{FF2B5EF4-FFF2-40B4-BE49-F238E27FC236}">
                <a16:creationId xmlns:a16="http://schemas.microsoft.com/office/drawing/2014/main" id="{47018EE4-DFCC-C240-9B98-C91F57C03C06}"/>
              </a:ext>
            </a:extLst>
          </p:cNvPr>
          <p:cNvPicPr>
            <a:picLocks noChangeAspect="1"/>
          </p:cNvPicPr>
          <p:nvPr/>
        </p:nvPicPr>
        <p:blipFill>
          <a:blip r:embed="rId4"/>
          <a:stretch>
            <a:fillRect/>
          </a:stretch>
        </p:blipFill>
        <p:spPr>
          <a:xfrm>
            <a:off x="3268535" y="1390754"/>
            <a:ext cx="5562599" cy="2575071"/>
          </a:xfrm>
          <a:prstGeom prst="rect">
            <a:avLst/>
          </a:prstGeom>
        </p:spPr>
      </p:pic>
    </p:spTree>
    <p:extLst>
      <p:ext uri="{BB962C8B-B14F-4D97-AF65-F5344CB8AC3E}">
        <p14:creationId xmlns:p14="http://schemas.microsoft.com/office/powerpoint/2010/main" val="76572536"/>
      </p:ext>
    </p:extLst>
  </p:cSld>
  <p:clrMapOvr>
    <a:masterClrMapping/>
  </p:clrMapOvr>
  <p:transition spd="slow">
    <p:push dir="u"/>
  </p:transition>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6892CB92-2140-4825-AC64-EAFCBE3C90F5}" vid="{77F8CD81-5FBC-4318-813D-3CE9F874004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16580</TotalTime>
  <Words>2967</Words>
  <Application>Microsoft Macintosh PowerPoint</Application>
  <PresentationFormat>On-screen Show (16:9)</PresentationFormat>
  <Paragraphs>576</Paragraphs>
  <Slides>53</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Cambria Math</vt:lpstr>
      <vt:lpstr>Calibri</vt:lpstr>
      <vt:lpstr>Georgia</vt:lpstr>
      <vt:lpstr>Open Sans</vt:lpstr>
      <vt:lpstr>Nunito Sans</vt:lpstr>
      <vt:lpstr>Roboto Mono for Powerline</vt:lpstr>
      <vt:lpstr>Wingdings</vt:lpstr>
      <vt:lpstr>SlideMaster</vt:lpstr>
      <vt:lpstr>CSE/STAT 416 Neural Networks Pre-Lecture Videos  Tanmay Shah Paul G. Allen School of Computer Science &amp; Engineering University of Washington  July 17 , 2024</vt:lpstr>
      <vt:lpstr>Deep Learning</vt:lpstr>
      <vt:lpstr>Recall:  Linear Classifier</vt:lpstr>
      <vt:lpstr>Perceptron</vt:lpstr>
      <vt:lpstr>XOR</vt:lpstr>
      <vt:lpstr>Multi-Layer Perceptron (Neural Network)</vt:lpstr>
      <vt:lpstr>Neural Network Diagram Simplified</vt:lpstr>
      <vt:lpstr>Neural Network Diagram Simplified Further</vt:lpstr>
      <vt:lpstr>XOR</vt:lpstr>
      <vt:lpstr>XOR</vt:lpstr>
      <vt:lpstr>Neural Network</vt:lpstr>
      <vt:lpstr>Power of 2-layer NN</vt:lpstr>
      <vt:lpstr>CSE/STAT 416 Neural Networks  Tanmay Shah Paul G. Allen School of Computer Science &amp; Engineering University of Washington  July 17 , 2024  ❓ Questions? Raise hand or sli.do #cs416 🎵 Listening to: Lady Lamb</vt:lpstr>
      <vt:lpstr>Aside: Missing Data</vt:lpstr>
      <vt:lpstr>Missing Data: Idea 1</vt:lpstr>
      <vt:lpstr>Missing Data: Idea 2</vt:lpstr>
      <vt:lpstr>Missing Data: Idea 3</vt:lpstr>
      <vt:lpstr>Missing Data: Idea 4</vt:lpstr>
      <vt:lpstr>Introduction to Neural Networks</vt:lpstr>
      <vt:lpstr>Roadmap  So Far</vt:lpstr>
      <vt:lpstr>History of Neural Networks</vt:lpstr>
      <vt:lpstr>Popular Neural Network Architectures: CNNs</vt:lpstr>
      <vt:lpstr>Popular Neural Network Architectures: RNNs</vt:lpstr>
      <vt:lpstr>Popular Neural Network Architectures: GANs</vt:lpstr>
      <vt:lpstr>PowerPoint Presentation</vt:lpstr>
      <vt:lpstr>Neural Network Details</vt:lpstr>
      <vt:lpstr>XOR</vt:lpstr>
      <vt:lpstr>2 mins</vt:lpstr>
      <vt:lpstr>2 mins</vt:lpstr>
      <vt:lpstr>Activation Function</vt:lpstr>
      <vt:lpstr>Activation Functions</vt:lpstr>
      <vt:lpstr>Classification or Regression</vt:lpstr>
      <vt:lpstr>Overfitting NNs</vt:lpstr>
      <vt:lpstr>PowerPoint Presentation</vt:lpstr>
      <vt:lpstr>Application to Computer Vision</vt:lpstr>
      <vt:lpstr>Image Features</vt:lpstr>
      <vt:lpstr>The Past</vt:lpstr>
      <vt:lpstr>NNs to the Rescue</vt:lpstr>
      <vt:lpstr>Training Neural Networks</vt:lpstr>
      <vt:lpstr>Learning Coefficients</vt:lpstr>
      <vt:lpstr>Backpropagation</vt:lpstr>
      <vt:lpstr>Training a NN</vt:lpstr>
      <vt:lpstr>NN Convergence</vt:lpstr>
      <vt:lpstr>1 mins</vt:lpstr>
      <vt:lpstr>Backpropogation Intuition on Multiple Layers</vt:lpstr>
      <vt:lpstr>Hyper-parameter Tuning</vt:lpstr>
      <vt:lpstr>Training NN</vt:lpstr>
      <vt:lpstr>Hyperparameter Optimization</vt:lpstr>
      <vt:lpstr>Hyperparameter Optimization</vt:lpstr>
      <vt:lpstr>Hyperparameter Optimization</vt:lpstr>
      <vt:lpstr>Hyperparameter Optimization</vt:lpstr>
      <vt:lpstr>Tips on Hyperparameter Optimization</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Microsoft Office User</cp:lastModifiedBy>
  <cp:revision>446</cp:revision>
  <cp:lastPrinted>2019-08-05T15:58:05Z</cp:lastPrinted>
  <dcterms:modified xsi:type="dcterms:W3CDTF">2024-07-17T06:28:07Z</dcterms:modified>
</cp:coreProperties>
</file>