
<file path=[Content_Types].xml><?xml version="1.0" encoding="utf-8"?>
<Types xmlns="http://schemas.openxmlformats.org/package/2006/content-types">
  <Default Extension="emf" ContentType="image/x-emf"/>
  <Default Extension="fntdata" ContentType="application/x-fontdata"/>
  <Default Extension="gif" ContentType="image/gif"/>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83" r:id="rId1"/>
  </p:sldMasterIdLst>
  <p:notesMasterIdLst>
    <p:notesMasterId r:id="rId88"/>
  </p:notesMasterIdLst>
  <p:handoutMasterIdLst>
    <p:handoutMasterId r:id="rId89"/>
  </p:handoutMasterIdLst>
  <p:sldIdLst>
    <p:sldId id="256" r:id="rId2"/>
    <p:sldId id="2007" r:id="rId3"/>
    <p:sldId id="2008" r:id="rId4"/>
    <p:sldId id="2009" r:id="rId5"/>
    <p:sldId id="2010" r:id="rId6"/>
    <p:sldId id="2011" r:id="rId7"/>
    <p:sldId id="2012" r:id="rId8"/>
    <p:sldId id="2013" r:id="rId9"/>
    <p:sldId id="2014" r:id="rId10"/>
    <p:sldId id="2015" r:id="rId11"/>
    <p:sldId id="2016" r:id="rId12"/>
    <p:sldId id="2006" r:id="rId13"/>
    <p:sldId id="545" r:id="rId14"/>
    <p:sldId id="549" r:id="rId15"/>
    <p:sldId id="2040" r:id="rId16"/>
    <p:sldId id="1986" r:id="rId17"/>
    <p:sldId id="2017" r:id="rId18"/>
    <p:sldId id="2018" r:id="rId19"/>
    <p:sldId id="2002" r:id="rId20"/>
    <p:sldId id="1805" r:id="rId21"/>
    <p:sldId id="1806" r:id="rId22"/>
    <p:sldId id="1807" r:id="rId23"/>
    <p:sldId id="1808" r:id="rId24"/>
    <p:sldId id="1809" r:id="rId25"/>
    <p:sldId id="1811" r:id="rId26"/>
    <p:sldId id="1966" r:id="rId27"/>
    <p:sldId id="1827" r:id="rId28"/>
    <p:sldId id="2043" r:id="rId29"/>
    <p:sldId id="1814" r:id="rId30"/>
    <p:sldId id="2041" r:id="rId31"/>
    <p:sldId id="2030" r:id="rId32"/>
    <p:sldId id="1844" r:id="rId33"/>
    <p:sldId id="1845" r:id="rId34"/>
    <p:sldId id="1847" r:id="rId35"/>
    <p:sldId id="1999" r:id="rId36"/>
    <p:sldId id="2000" r:id="rId37"/>
    <p:sldId id="1995" r:id="rId38"/>
    <p:sldId id="1852" r:id="rId39"/>
    <p:sldId id="1853" r:id="rId40"/>
    <p:sldId id="1854" r:id="rId41"/>
    <p:sldId id="1856" r:id="rId42"/>
    <p:sldId id="1857" r:id="rId43"/>
    <p:sldId id="1858" r:id="rId44"/>
    <p:sldId id="1859" r:id="rId45"/>
    <p:sldId id="2019" r:id="rId46"/>
    <p:sldId id="2020" r:id="rId47"/>
    <p:sldId id="1994" r:id="rId48"/>
    <p:sldId id="1865" r:id="rId49"/>
    <p:sldId id="1866" r:id="rId50"/>
    <p:sldId id="1867" r:id="rId51"/>
    <p:sldId id="2037" r:id="rId52"/>
    <p:sldId id="2038" r:id="rId53"/>
    <p:sldId id="2042" r:id="rId54"/>
    <p:sldId id="1973" r:id="rId55"/>
    <p:sldId id="1975" r:id="rId56"/>
    <p:sldId id="1976" r:id="rId57"/>
    <p:sldId id="1977" r:id="rId58"/>
    <p:sldId id="1978" r:id="rId59"/>
    <p:sldId id="1979" r:id="rId60"/>
    <p:sldId id="1980" r:id="rId61"/>
    <p:sldId id="1981" r:id="rId62"/>
    <p:sldId id="1983" r:id="rId63"/>
    <p:sldId id="1909" r:id="rId64"/>
    <p:sldId id="1910" r:id="rId65"/>
    <p:sldId id="1911" r:id="rId66"/>
    <p:sldId id="1912" r:id="rId67"/>
    <p:sldId id="1998" r:id="rId68"/>
    <p:sldId id="2039" r:id="rId69"/>
    <p:sldId id="1954" r:id="rId70"/>
    <p:sldId id="2044" r:id="rId71"/>
    <p:sldId id="2045" r:id="rId72"/>
    <p:sldId id="2060" r:id="rId73"/>
    <p:sldId id="553" r:id="rId74"/>
    <p:sldId id="564" r:id="rId75"/>
    <p:sldId id="563" r:id="rId76"/>
    <p:sldId id="2070" r:id="rId77"/>
    <p:sldId id="2071" r:id="rId78"/>
    <p:sldId id="2072" r:id="rId79"/>
    <p:sldId id="567" r:id="rId80"/>
    <p:sldId id="568" r:id="rId81"/>
    <p:sldId id="569" r:id="rId82"/>
    <p:sldId id="2004" r:id="rId83"/>
    <p:sldId id="571" r:id="rId84"/>
    <p:sldId id="594" r:id="rId85"/>
    <p:sldId id="593" r:id="rId86"/>
    <p:sldId id="1997" r:id="rId87"/>
  </p:sldIdLst>
  <p:sldSz cx="9144000" cy="5143500" type="screen16x9"/>
  <p:notesSz cx="6858000" cy="9144000"/>
  <p:embeddedFontLst>
    <p:embeddedFont>
      <p:font typeface="Calibri" panose="020F0502020204030204" pitchFamily="34" charset="0"/>
      <p:regular r:id="rId90"/>
      <p:bold r:id="rId90"/>
      <p:italic r:id="rId90"/>
      <p:boldItalic r:id="rId90"/>
    </p:embeddedFont>
    <p:embeddedFont>
      <p:font typeface="Cambria Math" panose="02040503050406030204" pitchFamily="18" charset="0"/>
      <p:regular r:id="rId91"/>
    </p:embeddedFont>
    <p:embeddedFont>
      <p:font typeface="Georgia" panose="02040502050405020303" pitchFamily="18" charset="0"/>
      <p:regular r:id="rId90"/>
      <p:bold r:id="rId90"/>
      <p:italic r:id="rId90"/>
      <p:boldItalic r:id="rId90"/>
    </p:embeddedFont>
    <p:embeddedFont>
      <p:font typeface="Nunito Sans" pitchFamily="2" charset="77"/>
      <p:regular r:id="rId90"/>
      <p:bold r:id="rId90"/>
      <p:italic r:id="rId90"/>
      <p:boldItalic r:id="rId90"/>
    </p:embeddedFont>
    <p:embeddedFont>
      <p:font typeface="Open Sans" panose="020B0606030504020204" pitchFamily="34" charset="0"/>
      <p:regular r:id="rId90"/>
      <p:bold r:id="rId90"/>
      <p:italic r:id="rId90"/>
      <p:boldItalic r:id="rId90"/>
    </p:embeddedFont>
    <p:embeddedFont>
      <p:font typeface="Proxima Nova" panose="020F0502020204030204" pitchFamily="34" charset="0"/>
      <p:regular r:id="rId92"/>
      <p:bold r:id="rId93"/>
      <p:italic r:id="rId94"/>
      <p:boldItalic r:id="rId95"/>
    </p:embeddedFont>
    <p:embeddedFont>
      <p:font typeface="Stencil" pitchFamily="82" charset="77"/>
      <p:regular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93C6"/>
    <a:srgbClr val="C94902"/>
    <a:srgbClr val="FF5E00"/>
    <a:srgbClr val="FFEADF"/>
    <a:srgbClr val="D2E1B0"/>
    <a:srgbClr val="F1F6E6"/>
    <a:srgbClr val="85754D"/>
    <a:srgbClr val="B7A67A"/>
    <a:srgbClr val="4B2D83"/>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8"/>
    <p:restoredTop sz="84640"/>
  </p:normalViewPr>
  <p:slideViewPr>
    <p:cSldViewPr snapToGrid="0" snapToObjects="1">
      <p:cViewPr varScale="1">
        <p:scale>
          <a:sx n="120" d="100"/>
          <a:sy n="120" d="100"/>
        </p:scale>
        <p:origin x="1576" y="176"/>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NUL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9F4A1F-E29D-4FA7-8AC6-3169D460D220}" type="doc">
      <dgm:prSet loTypeId="urn:microsoft.com/office/officeart/2005/8/layout/vList5" loCatId="list" qsTypeId="urn:microsoft.com/office/officeart/2005/8/quickstyle/simple2" qsCatId="simple" csTypeId="urn:microsoft.com/office/officeart/2005/8/colors/accent2_2" csCatId="accent2" phldr="1"/>
      <dgm:spPr/>
      <dgm:t>
        <a:bodyPr/>
        <a:lstStyle/>
        <a:p>
          <a:endParaRPr lang="en-US"/>
        </a:p>
      </dgm:t>
    </dgm:pt>
    <dgm:pt modelId="{B7557080-A95F-4841-9C7C-0E47F2CBB031}">
      <dgm:prSet/>
      <dgm:spPr/>
      <dgm:t>
        <a:bodyPr/>
        <a:lstStyle/>
        <a:p>
          <a:r>
            <a:rPr lang="en-US" b="1" dirty="0">
              <a:latin typeface="Nunito Sans" pitchFamily="2" charset="77"/>
            </a:rPr>
            <a:t>Parametric Methods</a:t>
          </a:r>
          <a:r>
            <a:rPr lang="en-US" dirty="0">
              <a:latin typeface="Nunito Sans" pitchFamily="2" charset="77"/>
            </a:rPr>
            <a:t>: make assumptions about the data distribution</a:t>
          </a:r>
        </a:p>
      </dgm:t>
    </dgm:pt>
    <dgm:pt modelId="{DEEEEF33-CC20-4413-B61E-5FC56DF1D55D}" type="parTrans" cxnId="{0D4062BD-03A0-4F42-B954-3BE01FAB485B}">
      <dgm:prSet/>
      <dgm:spPr/>
      <dgm:t>
        <a:bodyPr/>
        <a:lstStyle/>
        <a:p>
          <a:endParaRPr lang="en-US"/>
        </a:p>
      </dgm:t>
    </dgm:pt>
    <dgm:pt modelId="{91CD5CE5-CA81-49E3-8AEE-2FA70A88BED5}" type="sibTrans" cxnId="{0D4062BD-03A0-4F42-B954-3BE01FAB485B}">
      <dgm:prSet/>
      <dgm:spPr/>
      <dgm:t>
        <a:bodyPr/>
        <a:lstStyle/>
        <a:p>
          <a:endParaRPr lang="en-US"/>
        </a:p>
      </dgm:t>
    </dgm:pt>
    <dgm:pt modelId="{2A3A3537-1633-4284-8F4A-7947C4B72DA7}">
      <dgm:prSet custT="1"/>
      <dgm:spPr/>
      <dgm:t>
        <a:bodyPr/>
        <a:lstStyle/>
        <a:p>
          <a:r>
            <a:rPr lang="en-US" sz="1400" dirty="0">
              <a:latin typeface="Nunito Sans" pitchFamily="2" charset="77"/>
            </a:rPr>
            <a:t>Linear Regression ⇒ assume the data is linear</a:t>
          </a:r>
        </a:p>
      </dgm:t>
    </dgm:pt>
    <dgm:pt modelId="{7634341F-3FA2-4EAE-94F6-BEEB4CF021BB}" type="parTrans" cxnId="{DA51F56C-E5AB-490A-86E9-CC277C86BF6A}">
      <dgm:prSet/>
      <dgm:spPr/>
      <dgm:t>
        <a:bodyPr/>
        <a:lstStyle/>
        <a:p>
          <a:endParaRPr lang="en-US"/>
        </a:p>
      </dgm:t>
    </dgm:pt>
    <dgm:pt modelId="{F6984A2F-CDB3-4676-B93B-5F91B2AABCFE}" type="sibTrans" cxnId="{DA51F56C-E5AB-490A-86E9-CC277C86BF6A}">
      <dgm:prSet/>
      <dgm:spPr/>
      <dgm:t>
        <a:bodyPr/>
        <a:lstStyle/>
        <a:p>
          <a:endParaRPr lang="en-US"/>
        </a:p>
      </dgm:t>
    </dgm:pt>
    <dgm:pt modelId="{D2AF34DD-3B95-4BA2-A53C-9B90CEFDFB28}">
      <dgm:prSet custT="1"/>
      <dgm:spPr/>
      <dgm:t>
        <a:bodyPr/>
        <a:lstStyle/>
        <a:p>
          <a:r>
            <a:rPr lang="en-US" sz="1400" dirty="0">
              <a:latin typeface="Nunito Sans" pitchFamily="2" charset="77"/>
            </a:rPr>
            <a:t>Logistic Regression ⇒ assume probability has the shape of of a logistic curve and linear decision boundary</a:t>
          </a:r>
        </a:p>
      </dgm:t>
    </dgm:pt>
    <dgm:pt modelId="{442BECB5-B7FF-45EB-A853-D9BFA0D1F149}" type="parTrans" cxnId="{0CD33262-AE91-48AD-A53B-D370684BF656}">
      <dgm:prSet/>
      <dgm:spPr/>
      <dgm:t>
        <a:bodyPr/>
        <a:lstStyle/>
        <a:p>
          <a:endParaRPr lang="en-US"/>
        </a:p>
      </dgm:t>
    </dgm:pt>
    <dgm:pt modelId="{69187190-932F-40AD-A110-1C4AF0BA33E0}" type="sibTrans" cxnId="{0CD33262-AE91-48AD-A53B-D370684BF656}">
      <dgm:prSet/>
      <dgm:spPr/>
      <dgm:t>
        <a:bodyPr/>
        <a:lstStyle/>
        <a:p>
          <a:endParaRPr lang="en-US"/>
        </a:p>
      </dgm:t>
    </dgm:pt>
    <dgm:pt modelId="{9056EDA0-7A87-499A-B72F-8938B85E5BB2}">
      <dgm:prSet/>
      <dgm:spPr/>
      <dgm:t>
        <a:bodyPr/>
        <a:lstStyle/>
        <a:p>
          <a:r>
            <a:rPr lang="en-US" b="1" dirty="0">
              <a:latin typeface="Nunito Sans" pitchFamily="2" charset="77"/>
            </a:rPr>
            <a:t>Non-Parametric Methods</a:t>
          </a:r>
          <a:r>
            <a:rPr lang="en-US" dirty="0">
              <a:latin typeface="Nunito Sans" pitchFamily="2" charset="77"/>
            </a:rPr>
            <a:t>: (mostly) don’t make assumptions about the data distribution</a:t>
          </a:r>
        </a:p>
      </dgm:t>
    </dgm:pt>
    <dgm:pt modelId="{D2EA9397-548B-424D-BEC0-79D29B2F1FD4}" type="parTrans" cxnId="{0B1E259F-D9CF-485F-9FDD-C9C92C7BE9D7}">
      <dgm:prSet/>
      <dgm:spPr/>
      <dgm:t>
        <a:bodyPr/>
        <a:lstStyle/>
        <a:p>
          <a:endParaRPr lang="en-US"/>
        </a:p>
      </dgm:t>
    </dgm:pt>
    <dgm:pt modelId="{D246F7EB-8C61-4AA8-B451-1A0D74BBC697}" type="sibTrans" cxnId="{0B1E259F-D9CF-485F-9FDD-C9C92C7BE9D7}">
      <dgm:prSet/>
      <dgm:spPr/>
      <dgm:t>
        <a:bodyPr/>
        <a:lstStyle/>
        <a:p>
          <a:endParaRPr lang="en-US"/>
        </a:p>
      </dgm:t>
    </dgm:pt>
    <dgm:pt modelId="{B45FFEB2-C539-4B07-9BA2-D3D503D9B249}">
      <dgm:prSet custT="1"/>
      <dgm:spPr/>
      <dgm:t>
        <a:bodyPr/>
        <a:lstStyle/>
        <a:p>
          <a:r>
            <a:rPr lang="en-US" sz="1400" dirty="0">
              <a:latin typeface="Nunito Sans" pitchFamily="2" charset="77"/>
            </a:rPr>
            <a:t>Decision Trees, k-NN (soon)</a:t>
          </a:r>
        </a:p>
      </dgm:t>
    </dgm:pt>
    <dgm:pt modelId="{6F501A7F-05D1-4EFC-9C31-2E0383121914}" type="parTrans" cxnId="{A976BFB9-E361-4945-99FC-E7D36CEC36E6}">
      <dgm:prSet/>
      <dgm:spPr/>
      <dgm:t>
        <a:bodyPr/>
        <a:lstStyle/>
        <a:p>
          <a:endParaRPr lang="en-US"/>
        </a:p>
      </dgm:t>
    </dgm:pt>
    <dgm:pt modelId="{5C69080C-A216-4320-B502-3FE0CA969772}" type="sibTrans" cxnId="{A976BFB9-E361-4945-99FC-E7D36CEC36E6}">
      <dgm:prSet/>
      <dgm:spPr/>
      <dgm:t>
        <a:bodyPr/>
        <a:lstStyle/>
        <a:p>
          <a:endParaRPr lang="en-US"/>
        </a:p>
      </dgm:t>
    </dgm:pt>
    <dgm:pt modelId="{DA35A224-D7B7-42B2-BEF8-E720756D671E}">
      <dgm:prSet custT="1"/>
      <dgm:spPr/>
      <dgm:t>
        <a:bodyPr/>
        <a:lstStyle/>
        <a:p>
          <a:r>
            <a:rPr lang="en-US" sz="1400" dirty="0">
              <a:latin typeface="Nunito Sans" pitchFamily="2" charset="77"/>
            </a:rPr>
            <a:t>We’re still learning something, but not the parameters to a function family that we’re assuming describes the data.</a:t>
          </a:r>
        </a:p>
      </dgm:t>
    </dgm:pt>
    <dgm:pt modelId="{C5F37224-B694-48BE-8D80-9419F25B7490}" type="parTrans" cxnId="{0B44C36D-9ACD-4615-A254-9FB081FCD60E}">
      <dgm:prSet/>
      <dgm:spPr/>
      <dgm:t>
        <a:bodyPr/>
        <a:lstStyle/>
        <a:p>
          <a:endParaRPr lang="en-US"/>
        </a:p>
      </dgm:t>
    </dgm:pt>
    <dgm:pt modelId="{7C94F29C-9515-4667-8D57-B548E2DC6366}" type="sibTrans" cxnId="{0B44C36D-9ACD-4615-A254-9FB081FCD60E}">
      <dgm:prSet/>
      <dgm:spPr/>
      <dgm:t>
        <a:bodyPr/>
        <a:lstStyle/>
        <a:p>
          <a:endParaRPr lang="en-US"/>
        </a:p>
      </dgm:t>
    </dgm:pt>
    <dgm:pt modelId="{179A0B4B-18E3-481B-A1C3-12A86A52F62B}">
      <dgm:prSet custT="1"/>
      <dgm:spPr/>
      <dgm:t>
        <a:bodyPr/>
        <a:lstStyle/>
        <a:p>
          <a:r>
            <a:rPr lang="en-US" sz="1400" dirty="0">
              <a:latin typeface="Nunito Sans" pitchFamily="2" charset="77"/>
            </a:rPr>
            <a:t>Useful when you don’t want to (or can’t) make assumptions about the data distribution.</a:t>
          </a:r>
        </a:p>
      </dgm:t>
    </dgm:pt>
    <dgm:pt modelId="{132CD135-2D22-4DDC-8EC4-6C4015982ACE}" type="parTrans" cxnId="{F869359D-49D4-480D-906E-DFE475C4D20D}">
      <dgm:prSet/>
      <dgm:spPr/>
      <dgm:t>
        <a:bodyPr/>
        <a:lstStyle/>
        <a:p>
          <a:endParaRPr lang="en-US"/>
        </a:p>
      </dgm:t>
    </dgm:pt>
    <dgm:pt modelId="{D16F4325-4090-4072-B310-372F55B23724}" type="sibTrans" cxnId="{F869359D-49D4-480D-906E-DFE475C4D20D}">
      <dgm:prSet/>
      <dgm:spPr/>
      <dgm:t>
        <a:bodyPr/>
        <a:lstStyle/>
        <a:p>
          <a:endParaRPr lang="en-US"/>
        </a:p>
      </dgm:t>
    </dgm:pt>
    <dgm:pt modelId="{5D9CBF30-F1CF-9A46-8BD9-9C3A67FD625D}">
      <dgm:prSet custT="1"/>
      <dgm:spPr/>
      <dgm:t>
        <a:bodyPr/>
        <a:lstStyle/>
        <a:p>
          <a:r>
            <a:rPr lang="en-US" sz="1400" dirty="0">
              <a:latin typeface="Nunito Sans" pitchFamily="2" charset="77"/>
            </a:rPr>
            <a:t>Those assumptions result in a </a:t>
          </a:r>
          <a:r>
            <a:rPr lang="en-US" sz="1400" i="1" u="sng" dirty="0">
              <a:latin typeface="Nunito Sans" pitchFamily="2" charset="77"/>
            </a:rPr>
            <a:t>parameterized</a:t>
          </a:r>
          <a:r>
            <a:rPr lang="en-US" sz="1400" dirty="0">
              <a:latin typeface="Nunito Sans" pitchFamily="2" charset="77"/>
            </a:rPr>
            <a:t> function family. Our learning task is to learn the parameters.</a:t>
          </a:r>
        </a:p>
      </dgm:t>
    </dgm:pt>
    <dgm:pt modelId="{E290D1C0-DEA3-1B41-85CF-5EA5B43EFB7B}" type="parTrans" cxnId="{8F3B017F-6F46-B544-8208-736B0A406291}">
      <dgm:prSet/>
      <dgm:spPr/>
      <dgm:t>
        <a:bodyPr/>
        <a:lstStyle/>
        <a:p>
          <a:endParaRPr lang="en-US"/>
        </a:p>
      </dgm:t>
    </dgm:pt>
    <dgm:pt modelId="{981EC895-3B5F-CE4C-8431-9AEC97CC7BCB}" type="sibTrans" cxnId="{8F3B017F-6F46-B544-8208-736B0A406291}">
      <dgm:prSet/>
      <dgm:spPr/>
      <dgm:t>
        <a:bodyPr/>
        <a:lstStyle/>
        <a:p>
          <a:endParaRPr lang="en-US"/>
        </a:p>
      </dgm:t>
    </dgm:pt>
    <dgm:pt modelId="{38EDE4A4-E253-7F48-B9D7-C143F3C0C992}" type="pres">
      <dgm:prSet presAssocID="{369F4A1F-E29D-4FA7-8AC6-3169D460D220}" presName="Name0" presStyleCnt="0">
        <dgm:presLayoutVars>
          <dgm:dir/>
          <dgm:animLvl val="lvl"/>
          <dgm:resizeHandles val="exact"/>
        </dgm:presLayoutVars>
      </dgm:prSet>
      <dgm:spPr/>
    </dgm:pt>
    <dgm:pt modelId="{E52CD874-59B6-E546-9ED9-2BC8990390B3}" type="pres">
      <dgm:prSet presAssocID="{B7557080-A95F-4841-9C7C-0E47F2CBB031}" presName="linNode" presStyleCnt="0"/>
      <dgm:spPr/>
    </dgm:pt>
    <dgm:pt modelId="{B252365C-9C3B-DD4A-8E92-97219532704E}" type="pres">
      <dgm:prSet presAssocID="{B7557080-A95F-4841-9C7C-0E47F2CBB031}" presName="parentText" presStyleLbl="node1" presStyleIdx="0" presStyleCnt="2">
        <dgm:presLayoutVars>
          <dgm:chMax val="1"/>
          <dgm:bulletEnabled val="1"/>
        </dgm:presLayoutVars>
      </dgm:prSet>
      <dgm:spPr/>
    </dgm:pt>
    <dgm:pt modelId="{77827304-DECC-A147-857F-81F64754C894}" type="pres">
      <dgm:prSet presAssocID="{B7557080-A95F-4841-9C7C-0E47F2CBB031}" presName="descendantText" presStyleLbl="alignAccFollowNode1" presStyleIdx="0" presStyleCnt="2">
        <dgm:presLayoutVars>
          <dgm:bulletEnabled val="1"/>
        </dgm:presLayoutVars>
      </dgm:prSet>
      <dgm:spPr/>
    </dgm:pt>
    <dgm:pt modelId="{2D981D05-3614-9544-9A53-A04A0DA209B9}" type="pres">
      <dgm:prSet presAssocID="{91CD5CE5-CA81-49E3-8AEE-2FA70A88BED5}" presName="sp" presStyleCnt="0"/>
      <dgm:spPr/>
    </dgm:pt>
    <dgm:pt modelId="{6B5F0139-9D39-DB46-AE42-3578F9B5DD85}" type="pres">
      <dgm:prSet presAssocID="{9056EDA0-7A87-499A-B72F-8938B85E5BB2}" presName="linNode" presStyleCnt="0"/>
      <dgm:spPr/>
    </dgm:pt>
    <dgm:pt modelId="{C5B8C2D4-5B23-4F4C-A5AF-CD38FD060B8E}" type="pres">
      <dgm:prSet presAssocID="{9056EDA0-7A87-499A-B72F-8938B85E5BB2}" presName="parentText" presStyleLbl="node1" presStyleIdx="1" presStyleCnt="2">
        <dgm:presLayoutVars>
          <dgm:chMax val="1"/>
          <dgm:bulletEnabled val="1"/>
        </dgm:presLayoutVars>
      </dgm:prSet>
      <dgm:spPr/>
    </dgm:pt>
    <dgm:pt modelId="{5BD9E39B-E0EE-504B-B742-362869BD220E}" type="pres">
      <dgm:prSet presAssocID="{9056EDA0-7A87-499A-B72F-8938B85E5BB2}" presName="descendantText" presStyleLbl="alignAccFollowNode1" presStyleIdx="1" presStyleCnt="2">
        <dgm:presLayoutVars>
          <dgm:bulletEnabled val="1"/>
        </dgm:presLayoutVars>
      </dgm:prSet>
      <dgm:spPr/>
    </dgm:pt>
  </dgm:ptLst>
  <dgm:cxnLst>
    <dgm:cxn modelId="{5F9AFA10-D437-364A-A55E-2AE99627679F}" type="presOf" srcId="{B45FFEB2-C539-4B07-9BA2-D3D503D9B249}" destId="{5BD9E39B-E0EE-504B-B742-362869BD220E}" srcOrd="0" destOrd="0" presId="urn:microsoft.com/office/officeart/2005/8/layout/vList5"/>
    <dgm:cxn modelId="{9738881A-17C4-8048-BD32-F74DA38EE3BA}" type="presOf" srcId="{DA35A224-D7B7-42B2-BEF8-E720756D671E}" destId="{5BD9E39B-E0EE-504B-B742-362869BD220E}" srcOrd="0" destOrd="1" presId="urn:microsoft.com/office/officeart/2005/8/layout/vList5"/>
    <dgm:cxn modelId="{A8FB741F-9BD0-CA47-9116-C3C5487D7616}" type="presOf" srcId="{179A0B4B-18E3-481B-A1C3-12A86A52F62B}" destId="{5BD9E39B-E0EE-504B-B742-362869BD220E}" srcOrd="0" destOrd="2" presId="urn:microsoft.com/office/officeart/2005/8/layout/vList5"/>
    <dgm:cxn modelId="{46101427-B5CA-C14C-A339-96FA44CE6B02}" type="presOf" srcId="{2A3A3537-1633-4284-8F4A-7947C4B72DA7}" destId="{77827304-DECC-A147-857F-81F64754C894}" srcOrd="0" destOrd="0" presId="urn:microsoft.com/office/officeart/2005/8/layout/vList5"/>
    <dgm:cxn modelId="{62781345-246E-6842-9D29-C43FAD6C892E}" type="presOf" srcId="{369F4A1F-E29D-4FA7-8AC6-3169D460D220}" destId="{38EDE4A4-E253-7F48-B9D7-C143F3C0C992}" srcOrd="0" destOrd="0" presId="urn:microsoft.com/office/officeart/2005/8/layout/vList5"/>
    <dgm:cxn modelId="{0CD33262-AE91-48AD-A53B-D370684BF656}" srcId="{B7557080-A95F-4841-9C7C-0E47F2CBB031}" destId="{D2AF34DD-3B95-4BA2-A53C-9B90CEFDFB28}" srcOrd="1" destOrd="0" parTransId="{442BECB5-B7FF-45EB-A853-D9BFA0D1F149}" sibTransId="{69187190-932F-40AD-A110-1C4AF0BA33E0}"/>
    <dgm:cxn modelId="{CC63C46A-4D1E-CC4F-A421-1A8EB838953F}" type="presOf" srcId="{5D9CBF30-F1CF-9A46-8BD9-9C3A67FD625D}" destId="{77827304-DECC-A147-857F-81F64754C894}" srcOrd="0" destOrd="2" presId="urn:microsoft.com/office/officeart/2005/8/layout/vList5"/>
    <dgm:cxn modelId="{2DABCA6B-DE9F-2D44-A536-3CAF6E0EA843}" type="presOf" srcId="{D2AF34DD-3B95-4BA2-A53C-9B90CEFDFB28}" destId="{77827304-DECC-A147-857F-81F64754C894}" srcOrd="0" destOrd="1" presId="urn:microsoft.com/office/officeart/2005/8/layout/vList5"/>
    <dgm:cxn modelId="{DA51F56C-E5AB-490A-86E9-CC277C86BF6A}" srcId="{B7557080-A95F-4841-9C7C-0E47F2CBB031}" destId="{2A3A3537-1633-4284-8F4A-7947C4B72DA7}" srcOrd="0" destOrd="0" parTransId="{7634341F-3FA2-4EAE-94F6-BEEB4CF021BB}" sibTransId="{F6984A2F-CDB3-4676-B93B-5F91B2AABCFE}"/>
    <dgm:cxn modelId="{0B44C36D-9ACD-4615-A254-9FB081FCD60E}" srcId="{9056EDA0-7A87-499A-B72F-8938B85E5BB2}" destId="{DA35A224-D7B7-42B2-BEF8-E720756D671E}" srcOrd="1" destOrd="0" parTransId="{C5F37224-B694-48BE-8D80-9419F25B7490}" sibTransId="{7C94F29C-9515-4667-8D57-B548E2DC6366}"/>
    <dgm:cxn modelId="{7A56A272-00D1-744B-906E-1189D2C73CEA}" type="presOf" srcId="{B7557080-A95F-4841-9C7C-0E47F2CBB031}" destId="{B252365C-9C3B-DD4A-8E92-97219532704E}" srcOrd="0" destOrd="0" presId="urn:microsoft.com/office/officeart/2005/8/layout/vList5"/>
    <dgm:cxn modelId="{8F3B017F-6F46-B544-8208-736B0A406291}" srcId="{B7557080-A95F-4841-9C7C-0E47F2CBB031}" destId="{5D9CBF30-F1CF-9A46-8BD9-9C3A67FD625D}" srcOrd="2" destOrd="0" parTransId="{E290D1C0-DEA3-1B41-85CF-5EA5B43EFB7B}" sibTransId="{981EC895-3B5F-CE4C-8431-9AEC97CC7BCB}"/>
    <dgm:cxn modelId="{F869359D-49D4-480D-906E-DFE475C4D20D}" srcId="{9056EDA0-7A87-499A-B72F-8938B85E5BB2}" destId="{179A0B4B-18E3-481B-A1C3-12A86A52F62B}" srcOrd="2" destOrd="0" parTransId="{132CD135-2D22-4DDC-8EC4-6C4015982ACE}" sibTransId="{D16F4325-4090-4072-B310-372F55B23724}"/>
    <dgm:cxn modelId="{0B1E259F-D9CF-485F-9FDD-C9C92C7BE9D7}" srcId="{369F4A1F-E29D-4FA7-8AC6-3169D460D220}" destId="{9056EDA0-7A87-499A-B72F-8938B85E5BB2}" srcOrd="1" destOrd="0" parTransId="{D2EA9397-548B-424D-BEC0-79D29B2F1FD4}" sibTransId="{D246F7EB-8C61-4AA8-B451-1A0D74BBC697}"/>
    <dgm:cxn modelId="{A976BFB9-E361-4945-99FC-E7D36CEC36E6}" srcId="{9056EDA0-7A87-499A-B72F-8938B85E5BB2}" destId="{B45FFEB2-C539-4B07-9BA2-D3D503D9B249}" srcOrd="0" destOrd="0" parTransId="{6F501A7F-05D1-4EFC-9C31-2E0383121914}" sibTransId="{5C69080C-A216-4320-B502-3FE0CA969772}"/>
    <dgm:cxn modelId="{0D4062BD-03A0-4F42-B954-3BE01FAB485B}" srcId="{369F4A1F-E29D-4FA7-8AC6-3169D460D220}" destId="{B7557080-A95F-4841-9C7C-0E47F2CBB031}" srcOrd="0" destOrd="0" parTransId="{DEEEEF33-CC20-4413-B61E-5FC56DF1D55D}" sibTransId="{91CD5CE5-CA81-49E3-8AEE-2FA70A88BED5}"/>
    <dgm:cxn modelId="{EC6FBBD9-48B6-AB46-85F9-664A7203A88E}" type="presOf" srcId="{9056EDA0-7A87-499A-B72F-8938B85E5BB2}" destId="{C5B8C2D4-5B23-4F4C-A5AF-CD38FD060B8E}" srcOrd="0" destOrd="0" presId="urn:microsoft.com/office/officeart/2005/8/layout/vList5"/>
    <dgm:cxn modelId="{C67CAA92-F60C-4F48-8752-D4CABA3F6C8C}" type="presParOf" srcId="{38EDE4A4-E253-7F48-B9D7-C143F3C0C992}" destId="{E52CD874-59B6-E546-9ED9-2BC8990390B3}" srcOrd="0" destOrd="0" presId="urn:microsoft.com/office/officeart/2005/8/layout/vList5"/>
    <dgm:cxn modelId="{75D4503F-EB97-DB4A-B966-8947089ABF11}" type="presParOf" srcId="{E52CD874-59B6-E546-9ED9-2BC8990390B3}" destId="{B252365C-9C3B-DD4A-8E92-97219532704E}" srcOrd="0" destOrd="0" presId="urn:microsoft.com/office/officeart/2005/8/layout/vList5"/>
    <dgm:cxn modelId="{B6C112DD-FDEF-0E47-B59A-B43492DA6AFC}" type="presParOf" srcId="{E52CD874-59B6-E546-9ED9-2BC8990390B3}" destId="{77827304-DECC-A147-857F-81F64754C894}" srcOrd="1" destOrd="0" presId="urn:microsoft.com/office/officeart/2005/8/layout/vList5"/>
    <dgm:cxn modelId="{57F4195B-04F5-664F-BEDC-448C48E1A590}" type="presParOf" srcId="{38EDE4A4-E253-7F48-B9D7-C143F3C0C992}" destId="{2D981D05-3614-9544-9A53-A04A0DA209B9}" srcOrd="1" destOrd="0" presId="urn:microsoft.com/office/officeart/2005/8/layout/vList5"/>
    <dgm:cxn modelId="{B080B2C7-D9A1-2F4F-B298-713DEB47D801}" type="presParOf" srcId="{38EDE4A4-E253-7F48-B9D7-C143F3C0C992}" destId="{6B5F0139-9D39-DB46-AE42-3578F9B5DD85}" srcOrd="2" destOrd="0" presId="urn:microsoft.com/office/officeart/2005/8/layout/vList5"/>
    <dgm:cxn modelId="{C8E22155-FD3E-8647-9D50-FFDBC37FF07B}" type="presParOf" srcId="{6B5F0139-9D39-DB46-AE42-3578F9B5DD85}" destId="{C5B8C2D4-5B23-4F4C-A5AF-CD38FD060B8E}" srcOrd="0" destOrd="0" presId="urn:microsoft.com/office/officeart/2005/8/layout/vList5"/>
    <dgm:cxn modelId="{1C40D94B-6B2E-4941-9656-641C85C3B43D}" type="presParOf" srcId="{6B5F0139-9D39-DB46-AE42-3578F9B5DD85}" destId="{5BD9E39B-E0EE-504B-B742-362869BD220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27304-DECC-A147-857F-81F64754C894}">
      <dsp:nvSpPr>
        <dsp:cNvPr id="0" name=""/>
        <dsp:cNvSpPr/>
      </dsp:nvSpPr>
      <dsp:spPr>
        <a:xfrm rot="5400000">
          <a:off x="4933808" y="-1805530"/>
          <a:ext cx="1324639" cy="5266944"/>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Nunito Sans" pitchFamily="2" charset="77"/>
            </a:rPr>
            <a:t>Linear Regression ⇒ assume the data is linear</a:t>
          </a:r>
        </a:p>
        <a:p>
          <a:pPr marL="114300" lvl="1" indent="-114300" algn="l" defTabSz="622300">
            <a:lnSpc>
              <a:spcPct val="90000"/>
            </a:lnSpc>
            <a:spcBef>
              <a:spcPct val="0"/>
            </a:spcBef>
            <a:spcAft>
              <a:spcPct val="15000"/>
            </a:spcAft>
            <a:buChar char="•"/>
          </a:pPr>
          <a:r>
            <a:rPr lang="en-US" sz="1400" kern="1200" dirty="0">
              <a:latin typeface="Nunito Sans" pitchFamily="2" charset="77"/>
            </a:rPr>
            <a:t>Logistic Regression ⇒ assume probability has the shape of of a logistic curve and linear decision boundary</a:t>
          </a:r>
        </a:p>
        <a:p>
          <a:pPr marL="114300" lvl="1" indent="-114300" algn="l" defTabSz="622300">
            <a:lnSpc>
              <a:spcPct val="90000"/>
            </a:lnSpc>
            <a:spcBef>
              <a:spcPct val="0"/>
            </a:spcBef>
            <a:spcAft>
              <a:spcPct val="15000"/>
            </a:spcAft>
            <a:buChar char="•"/>
          </a:pPr>
          <a:r>
            <a:rPr lang="en-US" sz="1400" kern="1200" dirty="0">
              <a:latin typeface="Nunito Sans" pitchFamily="2" charset="77"/>
            </a:rPr>
            <a:t>Those assumptions result in a </a:t>
          </a:r>
          <a:r>
            <a:rPr lang="en-US" sz="1400" i="1" u="sng" kern="1200" dirty="0">
              <a:latin typeface="Nunito Sans" pitchFamily="2" charset="77"/>
            </a:rPr>
            <a:t>parameterized</a:t>
          </a:r>
          <a:r>
            <a:rPr lang="en-US" sz="1400" kern="1200" dirty="0">
              <a:latin typeface="Nunito Sans" pitchFamily="2" charset="77"/>
            </a:rPr>
            <a:t> function family. Our learning task is to learn the parameters.</a:t>
          </a:r>
        </a:p>
      </dsp:txBody>
      <dsp:txXfrm rot="-5400000">
        <a:off x="2962656" y="230286"/>
        <a:ext cx="5202280" cy="1195311"/>
      </dsp:txXfrm>
    </dsp:sp>
    <dsp:sp modelId="{B252365C-9C3B-DD4A-8E92-97219532704E}">
      <dsp:nvSpPr>
        <dsp:cNvPr id="0" name=""/>
        <dsp:cNvSpPr/>
      </dsp:nvSpPr>
      <dsp:spPr>
        <a:xfrm>
          <a:off x="0" y="41"/>
          <a:ext cx="2962655" cy="16557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Nunito Sans" pitchFamily="2" charset="77"/>
            </a:rPr>
            <a:t>Parametric Methods</a:t>
          </a:r>
          <a:r>
            <a:rPr lang="en-US" sz="1800" kern="1200" dirty="0">
              <a:latin typeface="Nunito Sans" pitchFamily="2" charset="77"/>
            </a:rPr>
            <a:t>: make assumptions about the data distribution</a:t>
          </a:r>
        </a:p>
      </dsp:txBody>
      <dsp:txXfrm>
        <a:off x="80829" y="80870"/>
        <a:ext cx="2800997" cy="1494141"/>
      </dsp:txXfrm>
    </dsp:sp>
    <dsp:sp modelId="{5BD9E39B-E0EE-504B-B742-362869BD220E}">
      <dsp:nvSpPr>
        <dsp:cNvPr id="0" name=""/>
        <dsp:cNvSpPr/>
      </dsp:nvSpPr>
      <dsp:spPr>
        <a:xfrm rot="5400000">
          <a:off x="4933808" y="-66941"/>
          <a:ext cx="1324639" cy="5266944"/>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Nunito Sans" pitchFamily="2" charset="77"/>
            </a:rPr>
            <a:t>Decision Trees, k-NN (soon)</a:t>
          </a:r>
        </a:p>
        <a:p>
          <a:pPr marL="114300" lvl="1" indent="-114300" algn="l" defTabSz="622300">
            <a:lnSpc>
              <a:spcPct val="90000"/>
            </a:lnSpc>
            <a:spcBef>
              <a:spcPct val="0"/>
            </a:spcBef>
            <a:spcAft>
              <a:spcPct val="15000"/>
            </a:spcAft>
            <a:buChar char="•"/>
          </a:pPr>
          <a:r>
            <a:rPr lang="en-US" sz="1400" kern="1200" dirty="0">
              <a:latin typeface="Nunito Sans" pitchFamily="2" charset="77"/>
            </a:rPr>
            <a:t>We’re still learning something, but not the parameters to a function family that we’re assuming describes the data.</a:t>
          </a:r>
        </a:p>
        <a:p>
          <a:pPr marL="114300" lvl="1" indent="-114300" algn="l" defTabSz="622300">
            <a:lnSpc>
              <a:spcPct val="90000"/>
            </a:lnSpc>
            <a:spcBef>
              <a:spcPct val="0"/>
            </a:spcBef>
            <a:spcAft>
              <a:spcPct val="15000"/>
            </a:spcAft>
            <a:buChar char="•"/>
          </a:pPr>
          <a:r>
            <a:rPr lang="en-US" sz="1400" kern="1200" dirty="0">
              <a:latin typeface="Nunito Sans" pitchFamily="2" charset="77"/>
            </a:rPr>
            <a:t>Useful when you don’t want to (or can’t) make assumptions about the data distribution.</a:t>
          </a:r>
        </a:p>
      </dsp:txBody>
      <dsp:txXfrm rot="-5400000">
        <a:off x="2962656" y="1968875"/>
        <a:ext cx="5202280" cy="1195311"/>
      </dsp:txXfrm>
    </dsp:sp>
    <dsp:sp modelId="{C5B8C2D4-5B23-4F4C-A5AF-CD38FD060B8E}">
      <dsp:nvSpPr>
        <dsp:cNvPr id="0" name=""/>
        <dsp:cNvSpPr/>
      </dsp:nvSpPr>
      <dsp:spPr>
        <a:xfrm>
          <a:off x="0" y="1738630"/>
          <a:ext cx="2962655" cy="16557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Nunito Sans" pitchFamily="2" charset="77"/>
            </a:rPr>
            <a:t>Non-Parametric Methods</a:t>
          </a:r>
          <a:r>
            <a:rPr lang="en-US" sz="1800" kern="1200" dirty="0">
              <a:latin typeface="Nunito Sans" pitchFamily="2" charset="77"/>
            </a:rPr>
            <a:t>: (mostly) don’t make assumptions about the data distribution</a:t>
          </a:r>
        </a:p>
      </dsp:txBody>
      <dsp:txXfrm>
        <a:off x="80829" y="1819459"/>
        <a:ext cx="2800997" cy="14941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7/9/24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862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208AB2-0B31-3541-9B07-826204947AB5}" type="slidenum">
              <a:rPr lang="en-US" smtClean="0"/>
              <a:t>22</a:t>
            </a:fld>
            <a:endParaRPr lang="en-US"/>
          </a:p>
        </p:txBody>
      </p:sp>
    </p:spTree>
    <p:extLst>
      <p:ext uri="{BB962C8B-B14F-4D97-AF65-F5344CB8AC3E}">
        <p14:creationId xmlns:p14="http://schemas.microsoft.com/office/powerpoint/2010/main" val="1484640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208AB2-0B31-3541-9B07-826204947AB5}" type="slidenum">
              <a:rPr lang="en-US" smtClean="0"/>
              <a:t>23</a:t>
            </a:fld>
            <a:endParaRPr lang="en-US"/>
          </a:p>
        </p:txBody>
      </p:sp>
    </p:spTree>
    <p:extLst>
      <p:ext uri="{BB962C8B-B14F-4D97-AF65-F5344CB8AC3E}">
        <p14:creationId xmlns:p14="http://schemas.microsoft.com/office/powerpoint/2010/main" val="148464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D208AB2-0B31-3541-9B07-826204947AB5}" type="slidenum">
              <a:rPr lang="en-US" smtClean="0"/>
              <a:t>24</a:t>
            </a:fld>
            <a:endParaRPr lang="en-US"/>
          </a:p>
        </p:txBody>
      </p:sp>
    </p:spTree>
    <p:extLst>
      <p:ext uri="{BB962C8B-B14F-4D97-AF65-F5344CB8AC3E}">
        <p14:creationId xmlns:p14="http://schemas.microsoft.com/office/powerpoint/2010/main" val="1484640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D208AB2-0B31-3541-9B07-826204947AB5}" type="slidenum">
              <a:rPr lang="en-US" smtClean="0"/>
              <a:t>25</a:t>
            </a:fld>
            <a:endParaRPr lang="en-US"/>
          </a:p>
        </p:txBody>
      </p:sp>
    </p:spTree>
    <p:extLst>
      <p:ext uri="{BB962C8B-B14F-4D97-AF65-F5344CB8AC3E}">
        <p14:creationId xmlns:p14="http://schemas.microsoft.com/office/powerpoint/2010/main" val="149238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26</a:t>
            </a:fld>
            <a:endParaRPr lang="en-US"/>
          </a:p>
        </p:txBody>
      </p:sp>
    </p:spTree>
    <p:extLst>
      <p:ext uri="{BB962C8B-B14F-4D97-AF65-F5344CB8AC3E}">
        <p14:creationId xmlns:p14="http://schemas.microsoft.com/office/powerpoint/2010/main" val="260152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Switch this to the new figure</a:t>
            </a:r>
          </a:p>
        </p:txBody>
      </p:sp>
      <p:sp>
        <p:nvSpPr>
          <p:cNvPr id="4" name="Slide Number Placeholder 3"/>
          <p:cNvSpPr>
            <a:spLocks noGrp="1"/>
          </p:cNvSpPr>
          <p:nvPr>
            <p:ph type="sldNum" sz="quarter" idx="10"/>
          </p:nvPr>
        </p:nvSpPr>
        <p:spPr/>
        <p:txBody>
          <a:bodyPr/>
          <a:lstStyle/>
          <a:p>
            <a:fld id="{6D208AB2-0B31-3541-9B07-826204947AB5}" type="slidenum">
              <a:rPr lang="en-US" smtClean="0"/>
              <a:t>27</a:t>
            </a:fld>
            <a:endParaRPr lang="en-US"/>
          </a:p>
        </p:txBody>
      </p:sp>
    </p:spTree>
    <p:extLst>
      <p:ext uri="{BB962C8B-B14F-4D97-AF65-F5344CB8AC3E}">
        <p14:creationId xmlns:p14="http://schemas.microsoft.com/office/powerpoint/2010/main" val="2569877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29</a:t>
            </a:fld>
            <a:endParaRPr lang="en-US"/>
          </a:p>
        </p:txBody>
      </p:sp>
    </p:spTree>
    <p:extLst>
      <p:ext uri="{BB962C8B-B14F-4D97-AF65-F5344CB8AC3E}">
        <p14:creationId xmlns:p14="http://schemas.microsoft.com/office/powerpoint/2010/main" val="2757364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Start with root, add one split at a time.</a:t>
            </a:r>
          </a:p>
          <a:p>
            <a:pPr lvl="1"/>
            <a:r>
              <a:rPr lang="en-US" dirty="0"/>
              <a:t>Which features are “good”?</a:t>
            </a:r>
          </a:p>
          <a:p>
            <a:pPr lvl="1"/>
            <a:r>
              <a:rPr lang="en-US" dirty="0"/>
              <a:t>When to stop growing the tree?</a:t>
            </a:r>
          </a:p>
        </p:txBody>
      </p:sp>
    </p:spTree>
    <p:extLst>
      <p:ext uri="{BB962C8B-B14F-4D97-AF65-F5344CB8AC3E}">
        <p14:creationId xmlns:p14="http://schemas.microsoft.com/office/powerpoint/2010/main" val="2385594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Relate</a:t>
            </a:r>
            <a:r>
              <a:rPr lang="en-US" baseline="0" dirty="0"/>
              <a:t> this to histogram</a:t>
            </a: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32</a:t>
            </a:fld>
            <a:endParaRPr lang="en-US"/>
          </a:p>
        </p:txBody>
      </p:sp>
    </p:spTree>
    <p:extLst>
      <p:ext uri="{BB962C8B-B14F-4D97-AF65-F5344CB8AC3E}">
        <p14:creationId xmlns:p14="http://schemas.microsoft.com/office/powerpoint/2010/main" val="1356367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Split on credit</a:t>
            </a:r>
          </a:p>
        </p:txBody>
      </p:sp>
      <p:sp>
        <p:nvSpPr>
          <p:cNvPr id="4" name="Slide Number Placeholder 3"/>
          <p:cNvSpPr>
            <a:spLocks noGrp="1"/>
          </p:cNvSpPr>
          <p:nvPr>
            <p:ph type="sldNum" sz="quarter" idx="10"/>
          </p:nvPr>
        </p:nvSpPr>
        <p:spPr/>
        <p:txBody>
          <a:bodyPr/>
          <a:lstStyle/>
          <a:p>
            <a:fld id="{6D208AB2-0B31-3541-9B07-826204947AB5}" type="slidenum">
              <a:rPr lang="en-US" smtClean="0"/>
              <a:t>33</a:t>
            </a:fld>
            <a:endParaRPr lang="en-US"/>
          </a:p>
        </p:txBody>
      </p:sp>
    </p:spTree>
    <p:extLst>
      <p:ext uri="{BB962C8B-B14F-4D97-AF65-F5344CB8AC3E}">
        <p14:creationId xmlns:p14="http://schemas.microsoft.com/office/powerpoint/2010/main" val="3669008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7380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34</a:t>
            </a:fld>
            <a:endParaRPr lang="en-US"/>
          </a:p>
        </p:txBody>
      </p:sp>
    </p:spTree>
    <p:extLst>
      <p:ext uri="{BB962C8B-B14F-4D97-AF65-F5344CB8AC3E}">
        <p14:creationId xmlns:p14="http://schemas.microsoft.com/office/powerpoint/2010/main" val="206725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35</a:t>
            </a:fld>
            <a:endParaRPr lang="en-US"/>
          </a:p>
        </p:txBody>
      </p:sp>
    </p:spTree>
    <p:extLst>
      <p:ext uri="{BB962C8B-B14F-4D97-AF65-F5344CB8AC3E}">
        <p14:creationId xmlns:p14="http://schemas.microsoft.com/office/powerpoint/2010/main" val="1917450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4 1, 2 2</a:t>
            </a:r>
          </a:p>
        </p:txBody>
      </p:sp>
      <p:sp>
        <p:nvSpPr>
          <p:cNvPr id="4" name="Slide Number Placeholder 3"/>
          <p:cNvSpPr>
            <a:spLocks noGrp="1"/>
          </p:cNvSpPr>
          <p:nvPr>
            <p:ph type="sldNum" sz="quarter" idx="10"/>
          </p:nvPr>
        </p:nvSpPr>
        <p:spPr/>
        <p:txBody>
          <a:bodyPr/>
          <a:lstStyle/>
          <a:p>
            <a:fld id="{6D208AB2-0B31-3541-9B07-826204947AB5}" type="slidenum">
              <a:rPr lang="en-US" smtClean="0"/>
              <a:t>36</a:t>
            </a:fld>
            <a:endParaRPr lang="en-US"/>
          </a:p>
        </p:txBody>
      </p:sp>
    </p:spTree>
    <p:extLst>
      <p:ext uri="{BB962C8B-B14F-4D97-AF65-F5344CB8AC3E}">
        <p14:creationId xmlns:p14="http://schemas.microsoft.com/office/powerpoint/2010/main" val="996075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37</a:t>
            </a:fld>
            <a:endParaRPr lang="en-US"/>
          </a:p>
        </p:txBody>
      </p:sp>
    </p:spTree>
    <p:extLst>
      <p:ext uri="{BB962C8B-B14F-4D97-AF65-F5344CB8AC3E}">
        <p14:creationId xmlns:p14="http://schemas.microsoft.com/office/powerpoint/2010/main" val="85425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38</a:t>
            </a:fld>
            <a:endParaRPr lang="en-US"/>
          </a:p>
        </p:txBody>
      </p:sp>
    </p:spTree>
    <p:extLst>
      <p:ext uri="{BB962C8B-B14F-4D97-AF65-F5344CB8AC3E}">
        <p14:creationId xmlns:p14="http://schemas.microsoft.com/office/powerpoint/2010/main" val="879107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Nunito Sans" pitchFamily="2" charset="77"/>
                <a:cs typeface="Museo Sans 300"/>
              </a:rPr>
              <a:t>error =  </a:t>
            </a:r>
            <a:r>
              <a:rPr lang="en-US" sz="1200" u="sng" dirty="0">
                <a:latin typeface="Nunito Sans" pitchFamily="2" charset="77"/>
                <a:cs typeface="Museo Sans 300"/>
              </a:rPr>
              <a:t>      18 	</a:t>
            </a:r>
            <a:endParaRPr lang="en-US" sz="1200" dirty="0">
              <a:solidFill>
                <a:schemeClr val="accent1"/>
              </a:solidFill>
              <a:latin typeface="Nunito Sans" pitchFamily="2" charset="77"/>
              <a:cs typeface="Museo Sans 300"/>
            </a:endParaRPr>
          </a:p>
          <a:p>
            <a:r>
              <a:rPr lang="en-US" sz="1200" dirty="0">
                <a:latin typeface="Nunito Sans" pitchFamily="2" charset="77"/>
                <a:cs typeface="Museo Sans 300"/>
              </a:rPr>
              <a:t>               22 + 18</a:t>
            </a:r>
          </a:p>
          <a:p>
            <a:r>
              <a:rPr lang="en-US" sz="1200" dirty="0">
                <a:latin typeface="Nunito Sans" pitchFamily="2" charset="77"/>
                <a:cs typeface="Museo Sans 300"/>
              </a:rPr>
              <a:t>         =   0.45</a:t>
            </a: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39</a:t>
            </a:fld>
            <a:endParaRPr lang="en-US"/>
          </a:p>
        </p:txBody>
      </p:sp>
    </p:spTree>
    <p:extLst>
      <p:ext uri="{BB962C8B-B14F-4D97-AF65-F5344CB8AC3E}">
        <p14:creationId xmlns:p14="http://schemas.microsoft.com/office/powerpoint/2010/main" val="2109367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40</a:t>
            </a:fld>
            <a:endParaRPr lang="en-US"/>
          </a:p>
        </p:txBody>
      </p:sp>
    </p:spTree>
    <p:extLst>
      <p:ext uri="{BB962C8B-B14F-4D97-AF65-F5344CB8AC3E}">
        <p14:creationId xmlns:p14="http://schemas.microsoft.com/office/powerpoint/2010/main" val="3581383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Nunito Sans" pitchFamily="2" charset="77"/>
                <a:cs typeface="Museo Sans 300"/>
              </a:rPr>
              <a:t>error =  </a:t>
            </a:r>
            <a:r>
              <a:rPr lang="en-US" sz="1200" u="sng" dirty="0">
                <a:latin typeface="Nunito Sans" pitchFamily="2" charset="77"/>
                <a:cs typeface="Museo Sans 300"/>
              </a:rPr>
              <a:t>      2	</a:t>
            </a:r>
            <a:endParaRPr lang="en-US" sz="1200" dirty="0">
              <a:solidFill>
                <a:schemeClr val="accent1"/>
              </a:solidFill>
              <a:latin typeface="Nunito Sans" pitchFamily="2" charset="77"/>
              <a:cs typeface="Museo Sans 300"/>
            </a:endParaRPr>
          </a:p>
          <a:p>
            <a:r>
              <a:rPr lang="en-US" sz="1200" dirty="0">
                <a:latin typeface="Nunito Sans" pitchFamily="2" charset="77"/>
                <a:cs typeface="Museo Sans 300"/>
              </a:rPr>
              <a:t>               9</a:t>
            </a:r>
          </a:p>
          <a:p>
            <a:r>
              <a:rPr lang="en-US" sz="1200" dirty="0">
                <a:latin typeface="Nunito Sans" pitchFamily="2" charset="77"/>
                <a:cs typeface="Museo Sans 300"/>
              </a:rPr>
              <a:t>         =   0.22</a:t>
            </a:r>
            <a:endParaRPr lang="en-US" dirty="0"/>
          </a:p>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41</a:t>
            </a:fld>
            <a:endParaRPr lang="en-US"/>
          </a:p>
        </p:txBody>
      </p:sp>
    </p:spTree>
    <p:extLst>
      <p:ext uri="{BB962C8B-B14F-4D97-AF65-F5344CB8AC3E}">
        <p14:creationId xmlns:p14="http://schemas.microsoft.com/office/powerpoint/2010/main" val="292437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42</a:t>
            </a:fld>
            <a:endParaRPr lang="en-US"/>
          </a:p>
        </p:txBody>
      </p:sp>
    </p:spTree>
    <p:extLst>
      <p:ext uri="{BB962C8B-B14F-4D97-AF65-F5344CB8AC3E}">
        <p14:creationId xmlns:p14="http://schemas.microsoft.com/office/powerpoint/2010/main" val="70246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43</a:t>
            </a:fld>
            <a:endParaRPr lang="en-US"/>
          </a:p>
        </p:txBody>
      </p:sp>
    </p:spTree>
    <p:extLst>
      <p:ext uri="{BB962C8B-B14F-4D97-AF65-F5344CB8AC3E}">
        <p14:creationId xmlns:p14="http://schemas.microsoft.com/office/powerpoint/2010/main" val="1404025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solidFill>
                  <a:srgbClr val="292929"/>
                </a:solidFill>
                <a:effectLst/>
                <a:latin typeface="Nunito Sans" pitchFamily="2" charset="77"/>
              </a:rPr>
              <a:t>Generative classifiers</a:t>
            </a:r>
          </a:p>
          <a:p>
            <a:pPr algn="l">
              <a:buFont typeface="Arial" panose="020B0604020202020204" pitchFamily="34" charset="0"/>
              <a:buChar char="•"/>
            </a:pPr>
            <a:r>
              <a:rPr lang="en-US" dirty="0">
                <a:solidFill>
                  <a:srgbClr val="292929"/>
                </a:solidFill>
                <a:effectLst/>
                <a:latin typeface="Nunito Sans" pitchFamily="2" charset="77"/>
              </a:rPr>
              <a:t>Assume some functional form for P(Y), P(X|Y)</a:t>
            </a:r>
          </a:p>
          <a:p>
            <a:pPr algn="l">
              <a:buFont typeface="Arial" panose="020B0604020202020204" pitchFamily="34" charset="0"/>
              <a:buChar char="•"/>
            </a:pPr>
            <a:r>
              <a:rPr lang="en-US" dirty="0">
                <a:solidFill>
                  <a:srgbClr val="292929"/>
                </a:solidFill>
                <a:effectLst/>
                <a:latin typeface="Nunito Sans" pitchFamily="2" charset="77"/>
              </a:rPr>
              <a:t>Estimate parameters of P(X|Y), P(Y) directly from training data</a:t>
            </a:r>
          </a:p>
          <a:p>
            <a:pPr algn="l">
              <a:buFont typeface="Arial" panose="020B0604020202020204" pitchFamily="34" charset="0"/>
              <a:buChar char="•"/>
            </a:pPr>
            <a:r>
              <a:rPr lang="en-US" dirty="0">
                <a:solidFill>
                  <a:srgbClr val="292929"/>
                </a:solidFill>
                <a:effectLst/>
                <a:latin typeface="Nunito Sans" pitchFamily="2" charset="77"/>
              </a:rPr>
              <a:t>Use Bayes rule to calculate P(Y |X)</a:t>
            </a:r>
          </a:p>
          <a:p>
            <a:pPr algn="l"/>
            <a:r>
              <a:rPr lang="en-US" dirty="0">
                <a:solidFill>
                  <a:srgbClr val="292929"/>
                </a:solidFill>
                <a:effectLst/>
                <a:latin typeface="Nunito Sans" pitchFamily="2" charset="77"/>
              </a:rPr>
              <a:t>Discriminative Classifiers</a:t>
            </a:r>
          </a:p>
          <a:p>
            <a:pPr algn="l">
              <a:buFont typeface="Arial" panose="020B0604020202020204" pitchFamily="34" charset="0"/>
              <a:buChar char="•"/>
            </a:pPr>
            <a:r>
              <a:rPr lang="en-US" dirty="0">
                <a:solidFill>
                  <a:srgbClr val="292929"/>
                </a:solidFill>
                <a:effectLst/>
                <a:latin typeface="Nunito Sans" pitchFamily="2" charset="77"/>
              </a:rPr>
              <a:t>Assume some functional form for P(Y|X)</a:t>
            </a:r>
          </a:p>
          <a:p>
            <a:pPr algn="l">
              <a:buFont typeface="Arial" panose="020B0604020202020204" pitchFamily="34" charset="0"/>
              <a:buChar char="•"/>
            </a:pPr>
            <a:r>
              <a:rPr lang="en-US" dirty="0">
                <a:solidFill>
                  <a:srgbClr val="292929"/>
                </a:solidFill>
                <a:effectLst/>
                <a:latin typeface="Nunito Sans" pitchFamily="2" charset="77"/>
              </a:rPr>
              <a:t>Estimate parameters of P(Y|X) directly from training data</a:t>
            </a:r>
          </a:p>
          <a:p>
            <a:endParaRPr lang="en-US" dirty="0"/>
          </a:p>
        </p:txBody>
      </p:sp>
    </p:spTree>
    <p:extLst>
      <p:ext uri="{BB962C8B-B14F-4D97-AF65-F5344CB8AC3E}">
        <p14:creationId xmlns:p14="http://schemas.microsoft.com/office/powerpoint/2010/main" val="2195442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44</a:t>
            </a:fld>
            <a:endParaRPr lang="en-US"/>
          </a:p>
        </p:txBody>
      </p:sp>
    </p:spTree>
    <p:extLst>
      <p:ext uri="{BB962C8B-B14F-4D97-AF65-F5344CB8AC3E}">
        <p14:creationId xmlns:p14="http://schemas.microsoft.com/office/powerpoint/2010/main" val="4223662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208AB2-0B31-3541-9B07-826204947AB5}" type="slidenum">
              <a:rPr lang="en-US" smtClean="0"/>
              <a:t>45</a:t>
            </a:fld>
            <a:endParaRPr lang="en-US"/>
          </a:p>
        </p:txBody>
      </p:sp>
    </p:spTree>
    <p:extLst>
      <p:ext uri="{BB962C8B-B14F-4D97-AF65-F5344CB8AC3E}">
        <p14:creationId xmlns:p14="http://schemas.microsoft.com/office/powerpoint/2010/main" val="2546578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Greedy = take the best action in the moment</a:t>
            </a:r>
          </a:p>
          <a:p>
            <a:pPr lvl="1"/>
            <a:r>
              <a:rPr lang="en-US" dirty="0"/>
              <a:t>Recursive = a function that calls itself</a:t>
            </a:r>
          </a:p>
        </p:txBody>
      </p:sp>
      <p:sp>
        <p:nvSpPr>
          <p:cNvPr id="4" name="Slide Number Placeholder 3"/>
          <p:cNvSpPr>
            <a:spLocks noGrp="1"/>
          </p:cNvSpPr>
          <p:nvPr>
            <p:ph type="sldNum" sz="quarter" idx="10"/>
          </p:nvPr>
        </p:nvSpPr>
        <p:spPr/>
        <p:txBody>
          <a:bodyPr/>
          <a:lstStyle/>
          <a:p>
            <a:fld id="{6D208AB2-0B31-3541-9B07-826204947AB5}" type="slidenum">
              <a:rPr lang="en-US" smtClean="0"/>
              <a:t>46</a:t>
            </a:fld>
            <a:endParaRPr lang="en-US"/>
          </a:p>
        </p:txBody>
      </p:sp>
    </p:spTree>
    <p:extLst>
      <p:ext uri="{BB962C8B-B14F-4D97-AF65-F5344CB8AC3E}">
        <p14:creationId xmlns:p14="http://schemas.microsoft.com/office/powerpoint/2010/main" val="156339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Split on credit</a:t>
            </a:r>
          </a:p>
        </p:txBody>
      </p:sp>
      <p:sp>
        <p:nvSpPr>
          <p:cNvPr id="4" name="Slide Number Placeholder 3"/>
          <p:cNvSpPr>
            <a:spLocks noGrp="1"/>
          </p:cNvSpPr>
          <p:nvPr>
            <p:ph type="sldNum" sz="quarter" idx="10"/>
          </p:nvPr>
        </p:nvSpPr>
        <p:spPr/>
        <p:txBody>
          <a:bodyPr/>
          <a:lstStyle/>
          <a:p>
            <a:fld id="{6D208AB2-0B31-3541-9B07-826204947AB5}" type="slidenum">
              <a:rPr lang="en-US" smtClean="0"/>
              <a:t>47</a:t>
            </a:fld>
            <a:endParaRPr lang="en-US"/>
          </a:p>
        </p:txBody>
      </p:sp>
    </p:spTree>
    <p:extLst>
      <p:ext uri="{BB962C8B-B14F-4D97-AF65-F5344CB8AC3E}">
        <p14:creationId xmlns:p14="http://schemas.microsoft.com/office/powerpoint/2010/main" val="481016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48</a:t>
            </a:fld>
            <a:endParaRPr lang="en-US"/>
          </a:p>
        </p:txBody>
      </p:sp>
    </p:spTree>
    <p:extLst>
      <p:ext uri="{BB962C8B-B14F-4D97-AF65-F5344CB8AC3E}">
        <p14:creationId xmlns:p14="http://schemas.microsoft.com/office/powerpoint/2010/main" val="2434054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49</a:t>
            </a:fld>
            <a:endParaRPr lang="en-US"/>
          </a:p>
        </p:txBody>
      </p:sp>
    </p:spTree>
    <p:extLst>
      <p:ext uri="{BB962C8B-B14F-4D97-AF65-F5344CB8AC3E}">
        <p14:creationId xmlns:p14="http://schemas.microsoft.com/office/powerpoint/2010/main" val="3421749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50</a:t>
            </a:fld>
            <a:endParaRPr lang="en-US"/>
          </a:p>
        </p:txBody>
      </p:sp>
    </p:spTree>
    <p:extLst>
      <p:ext uri="{BB962C8B-B14F-4D97-AF65-F5344CB8AC3E}">
        <p14:creationId xmlns:p14="http://schemas.microsoft.com/office/powerpoint/2010/main" val="2175192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 out that I changed the numbers on the term split slightly</a:t>
            </a:r>
          </a:p>
          <a:p>
            <a:r>
              <a:rPr lang="en-US" dirty="0"/>
              <a:t>Should is written intentionally; if the decision tree algorithm learnt so far wouldn’t output a specific answer, think about what you think it should output.</a:t>
            </a:r>
          </a:p>
        </p:txBody>
      </p:sp>
    </p:spTree>
    <p:extLst>
      <p:ext uri="{BB962C8B-B14F-4D97-AF65-F5344CB8AC3E}">
        <p14:creationId xmlns:p14="http://schemas.microsoft.com/office/powerpoint/2010/main" val="1403709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54</a:t>
            </a:fld>
            <a:endParaRPr lang="en-US"/>
          </a:p>
        </p:txBody>
      </p:sp>
    </p:spTree>
    <p:extLst>
      <p:ext uri="{BB962C8B-B14F-4D97-AF65-F5344CB8AC3E}">
        <p14:creationId xmlns:p14="http://schemas.microsoft.com/office/powerpoint/2010/main" val="784212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55</a:t>
            </a:fld>
            <a:endParaRPr lang="en-US"/>
          </a:p>
        </p:txBody>
      </p:sp>
    </p:spTree>
    <p:extLst>
      <p:ext uri="{BB962C8B-B14F-4D97-AF65-F5344CB8AC3E}">
        <p14:creationId xmlns:p14="http://schemas.microsoft.com/office/powerpoint/2010/main" val="344873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1215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56</a:t>
            </a:fld>
            <a:endParaRPr lang="en-US"/>
          </a:p>
        </p:txBody>
      </p:sp>
    </p:spTree>
    <p:extLst>
      <p:ext uri="{BB962C8B-B14F-4D97-AF65-F5344CB8AC3E}">
        <p14:creationId xmlns:p14="http://schemas.microsoft.com/office/powerpoint/2010/main" val="573426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57</a:t>
            </a:fld>
            <a:endParaRPr lang="en-US"/>
          </a:p>
        </p:txBody>
      </p:sp>
    </p:spTree>
    <p:extLst>
      <p:ext uri="{BB962C8B-B14F-4D97-AF65-F5344CB8AC3E}">
        <p14:creationId xmlns:p14="http://schemas.microsoft.com/office/powerpoint/2010/main" val="3398924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58</a:t>
            </a:fld>
            <a:endParaRPr lang="en-US"/>
          </a:p>
        </p:txBody>
      </p:sp>
    </p:spTree>
    <p:extLst>
      <p:ext uri="{BB962C8B-B14F-4D97-AF65-F5344CB8AC3E}">
        <p14:creationId xmlns:p14="http://schemas.microsoft.com/office/powerpoint/2010/main" val="2708430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59</a:t>
            </a:fld>
            <a:endParaRPr lang="en-US"/>
          </a:p>
        </p:txBody>
      </p:sp>
    </p:spTree>
    <p:extLst>
      <p:ext uri="{BB962C8B-B14F-4D97-AF65-F5344CB8AC3E}">
        <p14:creationId xmlns:p14="http://schemas.microsoft.com/office/powerpoint/2010/main" val="243211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60</a:t>
            </a:fld>
            <a:endParaRPr lang="en-US"/>
          </a:p>
        </p:txBody>
      </p:sp>
    </p:spTree>
    <p:extLst>
      <p:ext uri="{BB962C8B-B14F-4D97-AF65-F5344CB8AC3E}">
        <p14:creationId xmlns:p14="http://schemas.microsoft.com/office/powerpoint/2010/main" val="46128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61</a:t>
            </a:fld>
            <a:endParaRPr lang="en-US"/>
          </a:p>
        </p:txBody>
      </p:sp>
    </p:spTree>
    <p:extLst>
      <p:ext uri="{BB962C8B-B14F-4D97-AF65-F5344CB8AC3E}">
        <p14:creationId xmlns:p14="http://schemas.microsoft.com/office/powerpoint/2010/main" val="1711698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62</a:t>
            </a:fld>
            <a:endParaRPr lang="en-US"/>
          </a:p>
        </p:txBody>
      </p:sp>
    </p:spTree>
    <p:extLst>
      <p:ext uri="{BB962C8B-B14F-4D97-AF65-F5344CB8AC3E}">
        <p14:creationId xmlns:p14="http://schemas.microsoft.com/office/powerpoint/2010/main" val="2037970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63</a:t>
            </a:fld>
            <a:endParaRPr lang="en-US"/>
          </a:p>
        </p:txBody>
      </p:sp>
    </p:spTree>
    <p:extLst>
      <p:ext uri="{BB962C8B-B14F-4D97-AF65-F5344CB8AC3E}">
        <p14:creationId xmlns:p14="http://schemas.microsoft.com/office/powerpoint/2010/main" val="910974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64</a:t>
            </a:fld>
            <a:endParaRPr lang="en-US"/>
          </a:p>
        </p:txBody>
      </p:sp>
    </p:spTree>
    <p:extLst>
      <p:ext uri="{BB962C8B-B14F-4D97-AF65-F5344CB8AC3E}">
        <p14:creationId xmlns:p14="http://schemas.microsoft.com/office/powerpoint/2010/main" val="32810995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65</a:t>
            </a:fld>
            <a:endParaRPr lang="en-US"/>
          </a:p>
        </p:txBody>
      </p:sp>
    </p:spTree>
    <p:extLst>
      <p:ext uri="{BB962C8B-B14F-4D97-AF65-F5344CB8AC3E}">
        <p14:creationId xmlns:p14="http://schemas.microsoft.com/office/powerpoint/2010/main" val="281753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solidFill>
                  <a:srgbClr val="292929"/>
                </a:solidFill>
                <a:effectLst/>
                <a:latin typeface="Nunito Sans" pitchFamily="2" charset="77"/>
              </a:rPr>
              <a:t>Generative classifiers</a:t>
            </a:r>
          </a:p>
          <a:p>
            <a:pPr algn="l">
              <a:buFont typeface="Arial" panose="020B0604020202020204" pitchFamily="34" charset="0"/>
              <a:buChar char="•"/>
            </a:pPr>
            <a:r>
              <a:rPr lang="en-US" dirty="0">
                <a:solidFill>
                  <a:srgbClr val="292929"/>
                </a:solidFill>
                <a:effectLst/>
                <a:latin typeface="Nunito Sans" pitchFamily="2" charset="77"/>
              </a:rPr>
              <a:t>Assume some functional form for P(Y), P(X|Y)</a:t>
            </a:r>
          </a:p>
          <a:p>
            <a:pPr algn="l">
              <a:buFont typeface="Arial" panose="020B0604020202020204" pitchFamily="34" charset="0"/>
              <a:buChar char="•"/>
            </a:pPr>
            <a:r>
              <a:rPr lang="en-US" dirty="0">
                <a:solidFill>
                  <a:srgbClr val="292929"/>
                </a:solidFill>
                <a:effectLst/>
                <a:latin typeface="Nunito Sans" pitchFamily="2" charset="77"/>
              </a:rPr>
              <a:t>Estimate parameters of P(X|Y), P(Y) directly from training data</a:t>
            </a:r>
          </a:p>
          <a:p>
            <a:pPr algn="l">
              <a:buFont typeface="Arial" panose="020B0604020202020204" pitchFamily="34" charset="0"/>
              <a:buChar char="•"/>
            </a:pPr>
            <a:r>
              <a:rPr lang="en-US" dirty="0">
                <a:solidFill>
                  <a:srgbClr val="292929"/>
                </a:solidFill>
                <a:effectLst/>
                <a:latin typeface="Nunito Sans" pitchFamily="2" charset="77"/>
              </a:rPr>
              <a:t>Use Bayes rule to calculate P(Y |X)</a:t>
            </a:r>
          </a:p>
          <a:p>
            <a:pPr algn="l"/>
            <a:r>
              <a:rPr lang="en-US" dirty="0">
                <a:solidFill>
                  <a:srgbClr val="292929"/>
                </a:solidFill>
                <a:effectLst/>
                <a:latin typeface="Nunito Sans" pitchFamily="2" charset="77"/>
              </a:rPr>
              <a:t>Discriminative Classifiers</a:t>
            </a:r>
          </a:p>
          <a:p>
            <a:pPr algn="l">
              <a:buFont typeface="Arial" panose="020B0604020202020204" pitchFamily="34" charset="0"/>
              <a:buChar char="•"/>
            </a:pPr>
            <a:r>
              <a:rPr lang="en-US" dirty="0">
                <a:solidFill>
                  <a:srgbClr val="292929"/>
                </a:solidFill>
                <a:effectLst/>
                <a:latin typeface="Nunito Sans" pitchFamily="2" charset="77"/>
              </a:rPr>
              <a:t>Assume some functional form for P(Y|X)</a:t>
            </a:r>
          </a:p>
          <a:p>
            <a:pPr algn="l">
              <a:buFont typeface="Arial" panose="020B0604020202020204" pitchFamily="34" charset="0"/>
              <a:buChar char="•"/>
            </a:pPr>
            <a:r>
              <a:rPr lang="en-US" dirty="0">
                <a:solidFill>
                  <a:srgbClr val="292929"/>
                </a:solidFill>
                <a:effectLst/>
                <a:latin typeface="Nunito Sans" pitchFamily="2" charset="77"/>
              </a:rPr>
              <a:t>Estimate parameters of P(Y|X) directly from training data</a:t>
            </a:r>
          </a:p>
          <a:p>
            <a:endParaRPr lang="en-US" dirty="0"/>
          </a:p>
        </p:txBody>
      </p:sp>
    </p:spTree>
    <p:extLst>
      <p:ext uri="{BB962C8B-B14F-4D97-AF65-F5344CB8AC3E}">
        <p14:creationId xmlns:p14="http://schemas.microsoft.com/office/powerpoint/2010/main" val="873977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66</a:t>
            </a:fld>
            <a:endParaRPr lang="en-US"/>
          </a:p>
        </p:txBody>
      </p:sp>
    </p:spTree>
    <p:extLst>
      <p:ext uri="{BB962C8B-B14F-4D97-AF65-F5344CB8AC3E}">
        <p14:creationId xmlns:p14="http://schemas.microsoft.com/office/powerpoint/2010/main" val="27759310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67</a:t>
            </a:fld>
            <a:endParaRPr lang="en-US"/>
          </a:p>
        </p:txBody>
      </p:sp>
    </p:spTree>
    <p:extLst>
      <p:ext uri="{BB962C8B-B14F-4D97-AF65-F5344CB8AC3E}">
        <p14:creationId xmlns:p14="http://schemas.microsoft.com/office/powerpoint/2010/main" val="490877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69</a:t>
            </a:fld>
            <a:endParaRPr lang="en-US"/>
          </a:p>
        </p:txBody>
      </p:sp>
    </p:spTree>
    <p:extLst>
      <p:ext uri="{BB962C8B-B14F-4D97-AF65-F5344CB8AC3E}">
        <p14:creationId xmlns:p14="http://schemas.microsoft.com/office/powerpoint/2010/main" val="716119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WOS:</a:t>
            </a:r>
          </a:p>
          <a:p>
            <a:pPr marL="628650" lvl="1" indent="-171450">
              <a:buFontTx/>
              <a:buChar char="-"/>
            </a:pPr>
            <a:r>
              <a:rPr lang="en-US" dirty="0"/>
              <a:t>An example, have students classify it.</a:t>
            </a:r>
          </a:p>
        </p:txBody>
      </p:sp>
      <p:sp>
        <p:nvSpPr>
          <p:cNvPr id="4" name="Slide Number Placeholder 3"/>
          <p:cNvSpPr>
            <a:spLocks noGrp="1"/>
          </p:cNvSpPr>
          <p:nvPr>
            <p:ph type="sldNum" sz="quarter" idx="10"/>
          </p:nvPr>
        </p:nvSpPr>
        <p:spPr/>
        <p:txBody>
          <a:bodyPr/>
          <a:lstStyle/>
          <a:p>
            <a:fld id="{6D208AB2-0B31-3541-9B07-826204947AB5}" type="slidenum">
              <a:rPr lang="en-US" smtClean="0"/>
              <a:t>70</a:t>
            </a:fld>
            <a:endParaRPr lang="en-US"/>
          </a:p>
        </p:txBody>
      </p:sp>
    </p:spTree>
    <p:extLst>
      <p:ext uri="{BB962C8B-B14F-4D97-AF65-F5344CB8AC3E}">
        <p14:creationId xmlns:p14="http://schemas.microsoft.com/office/powerpoint/2010/main" val="2757364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71</a:t>
            </a:fld>
            <a:endParaRPr lang="en-US"/>
          </a:p>
        </p:txBody>
      </p:sp>
    </p:spTree>
    <p:extLst>
      <p:ext uri="{BB962C8B-B14F-4D97-AF65-F5344CB8AC3E}">
        <p14:creationId xmlns:p14="http://schemas.microsoft.com/office/powerpoint/2010/main" val="4908771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We are going to talk about another ensemble model (a model that combines many weaker models), but that does it in a completely different way</a:t>
            </a:r>
          </a:p>
        </p:txBody>
      </p:sp>
    </p:spTree>
    <p:extLst>
      <p:ext uri="{BB962C8B-B14F-4D97-AF65-F5344CB8AC3E}">
        <p14:creationId xmlns:p14="http://schemas.microsoft.com/office/powerpoint/2010/main" val="31968861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Write where hat{</a:t>
            </a:r>
            <a:r>
              <a:rPr lang="en-US" dirty="0" err="1"/>
              <a:t>f_t</a:t>
            </a:r>
            <a:r>
              <a:rPr lang="en-US" dirty="0"/>
              <a:t>} is the </a:t>
            </a:r>
            <a:r>
              <a:rPr lang="en-US" dirty="0" err="1"/>
              <a:t>t^th</a:t>
            </a:r>
            <a:r>
              <a:rPr lang="en-US" dirty="0"/>
              <a:t> tree trained and it predicts +1 or -1 and hat{w} is some weight for that model’s predictions (also learned)</a:t>
            </a:r>
          </a:p>
        </p:txBody>
      </p:sp>
    </p:spTree>
    <p:extLst>
      <p:ext uri="{BB962C8B-B14F-4D97-AF65-F5344CB8AC3E}">
        <p14:creationId xmlns:p14="http://schemas.microsoft.com/office/powerpoint/2010/main" val="15201716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WOS:</a:t>
            </a:r>
          </a:p>
          <a:p>
            <a:pPr lvl="1"/>
            <a:r>
              <a:rPr lang="en-US" dirty="0"/>
              <a:t>\hat{F}(x) equation</a:t>
            </a:r>
          </a:p>
          <a:p>
            <a:pPr lvl="1"/>
            <a:r>
              <a:rPr lang="en-US" dirty="0"/>
              <a:t>sign(2*1+-1*-1+1.5*-1+0*1)</a:t>
            </a:r>
          </a:p>
          <a:p>
            <a:pPr lvl="1"/>
            <a:r>
              <a:rPr lang="en-US" dirty="0"/>
              <a:t>sign(1.5)</a:t>
            </a:r>
          </a:p>
          <a:p>
            <a:pPr lvl="1"/>
            <a:r>
              <a:rPr lang="en-US" dirty="0"/>
              <a:t>+1</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It is possible to have zero weights, that means the ensemble disregards that stump’s predictions</a:t>
            </a:r>
          </a:p>
          <a:p>
            <a:pPr lvl="0"/>
            <a:r>
              <a:rPr lang="en-US" dirty="0"/>
              <a:t>It is possible to have negative weights, that means that whatever the stump votes for, the ensemble will effectively take that to be a vote in the opposite direction</a:t>
            </a:r>
          </a:p>
        </p:txBody>
      </p:sp>
    </p:spTree>
    <p:extLst>
      <p:ext uri="{BB962C8B-B14F-4D97-AF65-F5344CB8AC3E}">
        <p14:creationId xmlns:p14="http://schemas.microsoft.com/office/powerpoint/2010/main" val="1862954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in contrast to random forests, where we trained each model in parallel. Each model was trained on an independently randomly sampled dataset. In AdaBoost, we use the errors from previous models to impact how we train the next model, so we need to train models one at a time.</a:t>
            </a:r>
          </a:p>
        </p:txBody>
      </p:sp>
    </p:spTree>
    <p:extLst>
      <p:ext uri="{BB962C8B-B14F-4D97-AF65-F5344CB8AC3E}">
        <p14:creationId xmlns:p14="http://schemas.microsoft.com/office/powerpoint/2010/main" val="32408788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Bagging = Bootstrap aggregation</a:t>
            </a:r>
          </a:p>
        </p:txBody>
      </p:sp>
    </p:spTree>
    <p:extLst>
      <p:ext uri="{BB962C8B-B14F-4D97-AF65-F5344CB8AC3E}">
        <p14:creationId xmlns:p14="http://schemas.microsoft.com/office/powerpoint/2010/main" val="4080588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P(y=+1|x) \prop P(x | y=+1)P(y=+1)</a:t>
            </a:r>
          </a:p>
          <a:p>
            <a:r>
              <a:rPr lang="en-US" dirty="0"/>
              <a:t>P(y=+1) = 2/3</a:t>
            </a:r>
          </a:p>
          <a:p>
            <a:r>
              <a:rPr lang="en-US" dirty="0"/>
              <a:t>P(</a:t>
            </a:r>
            <a:r>
              <a:rPr lang="en-US" dirty="0" err="1"/>
              <a:t>x|y</a:t>
            </a:r>
            <a:r>
              <a:rPr lang="en-US" dirty="0"/>
              <a:t>=+1) = (2/11)(3/11)(1/11)(1/11)</a:t>
            </a:r>
          </a:p>
        </p:txBody>
      </p:sp>
    </p:spTree>
    <p:extLst>
      <p:ext uri="{BB962C8B-B14F-4D97-AF65-F5344CB8AC3E}">
        <p14:creationId xmlns:p14="http://schemas.microsoft.com/office/powerpoint/2010/main" val="3458911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Write “How much we trust hat{f}_t next to compute hat{w}_t</a:t>
            </a:r>
          </a:p>
          <a:p>
            <a:r>
              <a:rPr lang="en-US" dirty="0"/>
              <a:t>Write “Pay more attention to examples we got wrong” next to recompute </a:t>
            </a:r>
            <a:r>
              <a:rPr lang="en-US" dirty="0" err="1"/>
              <a:t>alpha_i</a:t>
            </a:r>
            <a:endParaRPr lang="en-US" dirty="0"/>
          </a:p>
          <a:p>
            <a:r>
              <a:rPr lang="en-US" dirty="0"/>
              <a:t>Write “Only used in training” near alpha</a:t>
            </a:r>
          </a:p>
        </p:txBody>
      </p:sp>
    </p:spTree>
    <p:extLst>
      <p:ext uri="{BB962C8B-B14F-4D97-AF65-F5344CB8AC3E}">
        <p14:creationId xmlns:p14="http://schemas.microsoft.com/office/powerpoint/2010/main" val="40989850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Point out which ones were correct (underline with one color)</a:t>
            </a:r>
          </a:p>
          <a:p>
            <a:pPr lvl="1"/>
            <a:r>
              <a:rPr lang="en-US" dirty="0"/>
              <a:t>Point out which were </a:t>
            </a:r>
            <a:r>
              <a:rPr lang="en-US" dirty="0" err="1"/>
              <a:t>wront</a:t>
            </a:r>
            <a:r>
              <a:rPr lang="en-US" dirty="0"/>
              <a:t> (underline with another color)</a:t>
            </a:r>
          </a:p>
          <a:p>
            <a:pPr lvl="1"/>
            <a:r>
              <a:rPr lang="en-US" dirty="0"/>
              <a:t>“Reduce weights of correct examples, increase weights of incorrect examples.”</a:t>
            </a:r>
          </a:p>
        </p:txBody>
      </p:sp>
    </p:spTree>
    <p:extLst>
      <p:ext uri="{BB962C8B-B14F-4D97-AF65-F5344CB8AC3E}">
        <p14:creationId xmlns:p14="http://schemas.microsoft.com/office/powerpoint/2010/main" val="5791455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Classification error: # mistakes / # total</a:t>
            </a:r>
          </a:p>
          <a:p>
            <a:pPr lvl="1"/>
            <a:r>
              <a:rPr lang="en-US" dirty="0"/>
              <a:t>Weighted classification error: sum weights of mistakes / total sum weights</a:t>
            </a:r>
          </a:p>
        </p:txBody>
      </p:sp>
    </p:spTree>
    <p:extLst>
      <p:ext uri="{BB962C8B-B14F-4D97-AF65-F5344CB8AC3E}">
        <p14:creationId xmlns:p14="http://schemas.microsoft.com/office/powerpoint/2010/main" val="32964776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Compute weighted predictions (safe, risky, safe)</a:t>
            </a:r>
          </a:p>
          <a:p>
            <a:pPr lvl="1"/>
            <a:r>
              <a:rPr lang="en-US" dirty="0"/>
              <a:t>Write unweighted predictions: (safe, safe, risky)</a:t>
            </a:r>
          </a:p>
        </p:txBody>
      </p:sp>
    </p:spTree>
    <p:extLst>
      <p:ext uri="{BB962C8B-B14F-4D97-AF65-F5344CB8AC3E}">
        <p14:creationId xmlns:p14="http://schemas.microsoft.com/office/powerpoint/2010/main" val="2389464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Options </a:t>
            </a:r>
          </a:p>
          <a:p>
            <a:pPr lvl="1"/>
            <a:r>
              <a:rPr lang="en-US" dirty="0" err="1"/>
              <a:t>IsSmoker</a:t>
            </a:r>
            <a:r>
              <a:rPr lang="en-US" dirty="0"/>
              <a:t>, 3.3</a:t>
            </a:r>
          </a:p>
          <a:p>
            <a:pPr lvl="1"/>
            <a:r>
              <a:rPr lang="en-US" dirty="0" err="1"/>
              <a:t>IsSmoker</a:t>
            </a:r>
            <a:r>
              <a:rPr lang="en-US" dirty="0"/>
              <a:t>, 1.7</a:t>
            </a:r>
          </a:p>
          <a:p>
            <a:pPr lvl="1"/>
            <a:r>
              <a:rPr lang="en-US" dirty="0" err="1"/>
              <a:t>IsSmoker</a:t>
            </a:r>
            <a:r>
              <a:rPr lang="en-US" dirty="0"/>
              <a:t>, 2 (just count)</a:t>
            </a:r>
          </a:p>
          <a:p>
            <a:pPr lvl="1"/>
            <a:r>
              <a:rPr lang="en-US" dirty="0" err="1"/>
              <a:t>TumorSize</a:t>
            </a:r>
            <a:r>
              <a:rPr lang="en-US" dirty="0"/>
              <a:t>, 1.2 + .3 =  1.5</a:t>
            </a:r>
          </a:p>
          <a:p>
            <a:pPr lvl="1"/>
            <a:r>
              <a:rPr lang="en-US" dirty="0" err="1"/>
              <a:t>TumorSize</a:t>
            </a:r>
            <a:r>
              <a:rPr lang="en-US" dirty="0"/>
              <a:t>, 1+1 (just count)</a:t>
            </a:r>
          </a:p>
          <a:p>
            <a:pPr lvl="1"/>
            <a:endParaRPr lang="en-US" dirty="0"/>
          </a:p>
        </p:txBody>
      </p:sp>
    </p:spTree>
    <p:extLst>
      <p:ext uri="{BB962C8B-B14F-4D97-AF65-F5344CB8AC3E}">
        <p14:creationId xmlns:p14="http://schemas.microsoft.com/office/powerpoint/2010/main" val="418593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WOS </a:t>
            </a:r>
          </a:p>
          <a:p>
            <a:pPr lvl="1"/>
            <a:r>
              <a:rPr lang="en-US" dirty="0"/>
              <a:t>Tumor Size, Large / Small, 0.5 0.3 / 1.2 3.8, Yes / No, Weighted Error (0.3+1.2)/5.8 ~= 0.26</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err="1"/>
              <a:t>IsSmoker</a:t>
            </a:r>
            <a:r>
              <a:rPr lang="en-US" dirty="0"/>
              <a:t>, Y / N, 1.7 3.3 / 0.0 0.8, No / No, Weighted Error (1.7+0)/5.8 ~= 0.29</a:t>
            </a:r>
          </a:p>
          <a:p>
            <a:pPr lvl="1"/>
            <a:endParaRPr lang="en-US" dirty="0"/>
          </a:p>
          <a:p>
            <a:pPr lvl="1"/>
            <a:endParaRPr lang="en-US" dirty="0"/>
          </a:p>
        </p:txBody>
      </p:sp>
    </p:spTree>
    <p:extLst>
      <p:ext uri="{BB962C8B-B14F-4D97-AF65-F5344CB8AC3E}">
        <p14:creationId xmlns:p14="http://schemas.microsoft.com/office/powerpoint/2010/main" val="41854630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Best split unweighted</a:t>
            </a:r>
          </a:p>
          <a:p>
            <a:pPr lvl="1"/>
            <a:r>
              <a:rPr lang="en-US" dirty="0"/>
              <a:t>Best split weighted (between 1000 and 3)</a:t>
            </a:r>
          </a:p>
        </p:txBody>
      </p:sp>
    </p:spTree>
    <p:extLst>
      <p:ext uri="{BB962C8B-B14F-4D97-AF65-F5344CB8AC3E}">
        <p14:creationId xmlns:p14="http://schemas.microsoft.com/office/powerpoint/2010/main" val="9319455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86</a:t>
            </a:fld>
            <a:endParaRPr lang="en-US"/>
          </a:p>
        </p:txBody>
      </p:sp>
    </p:spTree>
    <p:extLst>
      <p:ext uri="{BB962C8B-B14F-4D97-AF65-F5344CB8AC3E}">
        <p14:creationId xmlns:p14="http://schemas.microsoft.com/office/powerpoint/2010/main" val="225537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Mention: Often times with non-parametric rules, you can’t write the prediction equation down as a simple mathematical formula</a:t>
            </a:r>
          </a:p>
        </p:txBody>
      </p:sp>
    </p:spTree>
    <p:extLst>
      <p:ext uri="{BB962C8B-B14F-4D97-AF65-F5344CB8AC3E}">
        <p14:creationId xmlns:p14="http://schemas.microsoft.com/office/powerpoint/2010/main" val="2364592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Notes</a:t>
            </a:r>
            <a:r>
              <a:rPr lang="en-US" sz="1200" b="1" i="0" kern="1200" baseline="0" dirty="0">
                <a:solidFill>
                  <a:schemeClr val="tx1"/>
                </a:solidFill>
                <a:effectLst/>
                <a:latin typeface="+mn-lt"/>
                <a:ea typeface="+mn-ea"/>
                <a:cs typeface="+mn-cs"/>
              </a:rPr>
              <a:t> for Carlos: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Capital</a:t>
            </a:r>
            <a:r>
              <a:rPr lang="en-US" sz="1200" b="0" i="0" kern="1200" dirty="0">
                <a:solidFill>
                  <a:schemeClr val="tx1"/>
                </a:solidFill>
                <a:effectLst/>
                <a:latin typeface="+mn-lt"/>
                <a:ea typeface="+mn-ea"/>
                <a:cs typeface="+mn-cs"/>
              </a:rPr>
              <a:t> : Your capital is comprised of your savings, investments, and other assets that you can use to repay the loan. Capital can be helpful if you lose your job or experience other setbacks.</a:t>
            </a:r>
          </a:p>
          <a:p>
            <a:r>
              <a:rPr lang="en-US" sz="1200" b="1" i="0" kern="1200" dirty="0">
                <a:solidFill>
                  <a:schemeClr val="tx1"/>
                </a:solidFill>
                <a:effectLst/>
                <a:latin typeface="+mn-lt"/>
                <a:ea typeface="+mn-ea"/>
                <a:cs typeface="+mn-cs"/>
              </a:rPr>
              <a:t>Capacity</a:t>
            </a:r>
            <a:r>
              <a:rPr lang="en-US" sz="1200" b="0" i="0" kern="1200" dirty="0">
                <a:solidFill>
                  <a:schemeClr val="tx1"/>
                </a:solidFill>
                <a:effectLst/>
                <a:latin typeface="+mn-lt"/>
                <a:ea typeface="+mn-ea"/>
                <a:cs typeface="+mn-cs"/>
              </a:rPr>
              <a:t> : Lenders will gauge your ability to repay the loan you’re applying for based on your current situation, and the amount of debt and expenses you currently have. Lenders will typically calculate your debt-to-income ratio – or how much you owe vs. how much you earn – to gauge your risk. The lower your ratio, the less risky lending to you may seem. </a:t>
            </a:r>
          </a:p>
          <a:p>
            <a:r>
              <a:rPr lang="en-US" sz="1200" b="1" i="0" kern="1200" dirty="0">
                <a:solidFill>
                  <a:schemeClr val="tx1"/>
                </a:solidFill>
                <a:effectLst/>
                <a:latin typeface="+mn-lt"/>
                <a:ea typeface="+mn-ea"/>
                <a:cs typeface="+mn-cs"/>
              </a:rPr>
              <a:t>Collateral</a:t>
            </a:r>
            <a:r>
              <a:rPr lang="en-US" sz="1200" b="0" i="0" kern="1200" dirty="0">
                <a:solidFill>
                  <a:schemeClr val="tx1"/>
                </a:solidFill>
                <a:effectLst/>
                <a:latin typeface="+mn-lt"/>
                <a:ea typeface="+mn-ea"/>
                <a:cs typeface="+mn-cs"/>
              </a:rPr>
              <a:t> : With some loans, you’re required to offer an asset (for example, a home or car) that the lender can take possession of in the event that you are unable to make loan payments. Some lenders may require a guarantee in addition to collateral, which means that you or a third party must agree to repay the loan if the collateral cannot cover the amount.</a:t>
            </a:r>
          </a:p>
          <a:p>
            <a:r>
              <a:rPr lang="en-US" sz="1200" b="1" i="0" kern="1200" dirty="0">
                <a:solidFill>
                  <a:schemeClr val="tx1"/>
                </a:solidFill>
                <a:effectLst/>
                <a:latin typeface="+mn-lt"/>
                <a:ea typeface="+mn-ea"/>
                <a:cs typeface="+mn-cs"/>
              </a:rPr>
              <a:t>Conditions</a:t>
            </a:r>
            <a:r>
              <a:rPr lang="en-US" sz="1200" b="0" i="0" kern="1200" dirty="0">
                <a:solidFill>
                  <a:schemeClr val="tx1"/>
                </a:solidFill>
                <a:effectLst/>
                <a:latin typeface="+mn-lt"/>
                <a:ea typeface="+mn-ea"/>
                <a:cs typeface="+mn-cs"/>
              </a:rPr>
              <a:t> : These are outside circumstances, such as the economy and job market, that can influence your ability to repay a loan. However, this category also includes how you intend to use the loan. For instance, obtaining a loan to pay for graduate school would seem less risky than a loan being used for a family vacation, since the degree would most likely improve your profitability in the long run.</a:t>
            </a:r>
          </a:p>
          <a:p>
            <a:r>
              <a:rPr lang="en-US" sz="1200" b="1" i="0" kern="1200" dirty="0">
                <a:solidFill>
                  <a:schemeClr val="tx1"/>
                </a:solidFill>
                <a:effectLst/>
                <a:latin typeface="+mn-lt"/>
                <a:ea typeface="+mn-ea"/>
                <a:cs typeface="+mn-cs"/>
              </a:rPr>
              <a:t>Credit history</a:t>
            </a:r>
            <a:r>
              <a:rPr lang="en-US" sz="1200" b="0" i="0" kern="1200" dirty="0">
                <a:solidFill>
                  <a:schemeClr val="tx1"/>
                </a:solidFill>
                <a:effectLst/>
                <a:latin typeface="+mn-lt"/>
                <a:ea typeface="+mn-ea"/>
                <a:cs typeface="+mn-cs"/>
              </a:rPr>
              <a:t> : Lenders will check your credit report and score. Together they show lenders your credit accounts, payment history, and level of risk.  </a:t>
            </a:r>
          </a:p>
          <a:p>
            <a:endParaRPr lang="en-US" b="1" dirty="0"/>
          </a:p>
        </p:txBody>
      </p:sp>
      <p:sp>
        <p:nvSpPr>
          <p:cNvPr id="4" name="Slide Number Placeholder 3"/>
          <p:cNvSpPr>
            <a:spLocks noGrp="1"/>
          </p:cNvSpPr>
          <p:nvPr>
            <p:ph type="sldNum" sz="quarter" idx="10"/>
          </p:nvPr>
        </p:nvSpPr>
        <p:spPr/>
        <p:txBody>
          <a:bodyPr/>
          <a:lstStyle/>
          <a:p>
            <a:fld id="{6D208AB2-0B31-3541-9B07-826204947AB5}" type="slidenum">
              <a:rPr lang="en-US" smtClean="0"/>
              <a:t>20</a:t>
            </a:fld>
            <a:endParaRPr lang="en-US"/>
          </a:p>
        </p:txBody>
      </p:sp>
    </p:spTree>
    <p:extLst>
      <p:ext uri="{BB962C8B-B14F-4D97-AF65-F5344CB8AC3E}">
        <p14:creationId xmlns:p14="http://schemas.microsoft.com/office/powerpoint/2010/main" val="1484640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D208AB2-0B31-3541-9B07-826204947AB5}" type="slidenum">
              <a:rPr lang="en-US" smtClean="0"/>
              <a:t>21</a:t>
            </a:fld>
            <a:endParaRPr lang="en-US"/>
          </a:p>
        </p:txBody>
      </p:sp>
    </p:spTree>
    <p:extLst>
      <p:ext uri="{BB962C8B-B14F-4D97-AF65-F5344CB8AC3E}">
        <p14:creationId xmlns:p14="http://schemas.microsoft.com/office/powerpoint/2010/main" val="1484640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47492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FBF50CB0-D63E-40B8-ADB8-2C90C0C16A6B}"/>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86E8C183-E019-49DF-A1D3-03328AEFE522}"/>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1E39F0E8-1683-4AF6-959F-26A021889194}"/>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46CC6F0C-CA7D-4055-9AA0-C534D34F2D22}"/>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3827A4CA-66E6-46C3-9C2A-9E25E9AA1029}"/>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60A49891-3FD9-4A69-9774-BF057F378897}"/>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6A92F732-2FF2-4AF7-BD19-E2206D994C7C}"/>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0168BB0A-ED2E-41B7-B7FC-24BB118C96E2}"/>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E203DCD6-EEA4-4874-873D-34C0A0E24D1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D3845F71-DB59-4F5F-8C83-BAA035280B80}"/>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2880719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9063213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2" name="Rectangle 1">
            <a:extLst>
              <a:ext uri="{FF2B5EF4-FFF2-40B4-BE49-F238E27FC236}">
                <a16:creationId xmlns:a16="http://schemas.microsoft.com/office/drawing/2014/main" id="{5B881ACC-0101-4777-9DD7-47FE1EDFF82F}"/>
              </a:ext>
            </a:extLst>
          </p:cNvPr>
          <p:cNvSpPr/>
          <p:nvPr/>
        </p:nvSpPr>
        <p:spPr>
          <a:xfrm>
            <a:off x="0" y="0"/>
            <a:ext cx="9144000" cy="514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1;p11">
            <a:extLst>
              <a:ext uri="{FF2B5EF4-FFF2-40B4-BE49-F238E27FC236}">
                <a16:creationId xmlns:a16="http://schemas.microsoft.com/office/drawing/2014/main" id="{64282F53-10A8-4398-9AFF-ECCF60AD1F5D}"/>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7803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71608563"/>
      </p:ext>
    </p:extLst>
  </p:cSld>
  <p:clrMapOvr>
    <a:masterClrMapping/>
  </p:clrMapOvr>
  <p:transition>
    <p:fade thruBlk="1"/>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3836" y="205979"/>
            <a:ext cx="8229600" cy="857250"/>
          </a:xfrm>
        </p:spPr>
        <p:txBody>
          <a:bodyPr/>
          <a:lstStyle/>
          <a:p>
            <a:r>
              <a:rPr lang="en-US" dirty="0"/>
              <a:t>Click to edit Master title style</a:t>
            </a:r>
          </a:p>
        </p:txBody>
      </p:sp>
      <p:sp>
        <p:nvSpPr>
          <p:cNvPr id="3" name="Content Placeholder 2"/>
          <p:cNvSpPr>
            <a:spLocks noGrp="1"/>
          </p:cNvSpPr>
          <p:nvPr>
            <p:ph idx="1"/>
          </p:nvPr>
        </p:nvSpPr>
        <p:spPr>
          <a:xfrm>
            <a:off x="490934" y="1200155"/>
            <a:ext cx="8229600" cy="3394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10"/>
          </p:nvPr>
        </p:nvSpPr>
        <p:spPr>
          <a:xfrm>
            <a:off x="457200" y="4767273"/>
            <a:ext cx="4114800" cy="273844"/>
          </a:xfrm>
          <a:prstGeom prst="rect">
            <a:avLst/>
          </a:prstGeom>
        </p:spPr>
        <p:txBody>
          <a:bodyPr/>
          <a:lstStyle>
            <a:lvl1pPr>
              <a:defRPr sz="825" i="1"/>
            </a:lvl1pPr>
          </a:lstStyle>
          <a:p>
            <a:endParaRPr lang="en-US" dirty="0"/>
          </a:p>
        </p:txBody>
      </p:sp>
      <p:sp>
        <p:nvSpPr>
          <p:cNvPr id="17" name="Slide Number Placeholder 9"/>
          <p:cNvSpPr txBox="1">
            <a:spLocks/>
          </p:cNvSpPr>
          <p:nvPr userDrawn="1"/>
        </p:nvSpPr>
        <p:spPr>
          <a:xfrm>
            <a:off x="-221735" y="4894374"/>
            <a:ext cx="635228" cy="273844"/>
          </a:xfrm>
          <a:prstGeom prst="rect">
            <a:avLst/>
          </a:prstGeom>
        </p:spPr>
        <p:txBody>
          <a:bodyPr vert="horz" lIns="68580" tIns="34290" rIns="68580" bIns="34290" rtlCol="0" anchor="ctr"/>
          <a:lstStyle>
            <a:defPPr>
              <a:defRPr lang="en-US"/>
            </a:defPPr>
            <a:lvl1pPr marL="0" algn="r"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647984-1A5B-6F4C-AABC-F46E5AEF89B6}" type="slidenum">
              <a:rPr lang="en-US" sz="1200" smtClean="0"/>
              <a:pPr/>
              <a:t>‹#›</a:t>
            </a:fld>
            <a:endParaRPr lang="en-US" sz="1200"/>
          </a:p>
        </p:txBody>
      </p:sp>
      <p:sp>
        <p:nvSpPr>
          <p:cNvPr id="6"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a:t>
            </a:r>
            <a:endParaRPr lang="en-US" dirty="0"/>
          </a:p>
        </p:txBody>
      </p:sp>
    </p:spTree>
    <p:extLst>
      <p:ext uri="{BB962C8B-B14F-4D97-AF65-F5344CB8AC3E}">
        <p14:creationId xmlns:p14="http://schemas.microsoft.com/office/powerpoint/2010/main" val="3641491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 Orange">
    <p:spTree>
      <p:nvGrpSpPr>
        <p:cNvPr id="1" name=""/>
        <p:cNvGrpSpPr/>
        <p:nvPr/>
      </p:nvGrpSpPr>
      <p:grpSpPr>
        <a:xfrm>
          <a:off x="0" y="0"/>
          <a:ext cx="0" cy="0"/>
          <a:chOff x="0" y="0"/>
          <a:chExt cx="0" cy="0"/>
        </a:xfrm>
      </p:grpSpPr>
      <p:sp>
        <p:nvSpPr>
          <p:cNvPr id="12" name="Rectangle 11"/>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8" name="Title 1"/>
          <p:cNvSpPr>
            <a:spLocks noGrp="1"/>
          </p:cNvSpPr>
          <p:nvPr>
            <p:ph type="title" hasCustomPrompt="1"/>
          </p:nvPr>
        </p:nvSpPr>
        <p:spPr>
          <a:xfrm>
            <a:off x="500484" y="1220560"/>
            <a:ext cx="7994229" cy="2392684"/>
          </a:xfrm>
        </p:spPr>
        <p:txBody>
          <a:bodyPr anchor="ctr">
            <a:noAutofit/>
          </a:bodyPr>
          <a:lstStyle>
            <a:lvl1pPr algn="l">
              <a:defRPr sz="3000" b="0" i="0" cap="none">
                <a:solidFill>
                  <a:schemeClr val="bg1"/>
                </a:solidFill>
                <a:latin typeface="Nunito Sans" pitchFamily="2" charset="77"/>
                <a:cs typeface="Nunito Sans" pitchFamily="2" charset="77"/>
              </a:defRPr>
            </a:lvl1pPr>
          </a:lstStyle>
          <a:p>
            <a:r>
              <a:rPr lang="en-US" dirty="0"/>
              <a:t>Click To Edit Master Title Style</a:t>
            </a:r>
          </a:p>
        </p:txBody>
      </p:sp>
      <p:sp>
        <p:nvSpPr>
          <p:cNvPr id="15"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3"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a:t>
            </a:r>
            <a:endParaRPr lang="en-US" dirty="0"/>
          </a:p>
        </p:txBody>
      </p:sp>
    </p:spTree>
    <p:extLst>
      <p:ext uri="{BB962C8B-B14F-4D97-AF65-F5344CB8AC3E}">
        <p14:creationId xmlns:p14="http://schemas.microsoft.com/office/powerpoint/2010/main" val="56638366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52823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913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1748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2ABBC02B-2B64-43C9-8C1F-A316A1FE0E68}"/>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49339419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314449622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2635277103"/>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186620340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4350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94727694"/>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6" r:id="rId7"/>
    <p:sldLayoutId id="2147483697" r:id="rId8"/>
    <p:sldLayoutId id="2147483690" r:id="rId9"/>
    <p:sldLayoutId id="2147483691" r:id="rId10"/>
    <p:sldLayoutId id="2147483692" r:id="rId11"/>
    <p:sldLayoutId id="2147483693" r:id="rId12"/>
    <p:sldLayoutId id="2147483694" r:id="rId13"/>
    <p:sldLayoutId id="2147483695" r:id="rId14"/>
    <p:sldLayoutId id="2147483667" r:id="rId15"/>
    <p:sldLayoutId id="2147483668" r:id="rId16"/>
    <p:sldLayoutId id="2147483677" r:id="rId17"/>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1.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10.png"/><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0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470.png"/><Relationship Id="rId5" Type="http://schemas.openxmlformats.org/officeDocument/2006/relationships/image" Target="../media/image460.png"/><Relationship Id="rId4" Type="http://schemas.openxmlformats.org/officeDocument/2006/relationships/image" Target="../media/image450.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81.png"/><Relationship Id="rId7" Type="http://schemas.openxmlformats.org/officeDocument/2006/relationships/image" Target="../media/image220.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0.png"/></Relationships>
</file>

<file path=ppt/slides/_rels/slide7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54.emf"/><Relationship Id="rId4" Type="http://schemas.openxmlformats.org/officeDocument/2006/relationships/image" Target="../media/image53.emf"/></Relationships>
</file>

<file path=ppt/slides/_rels/slide8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Naïve Bayes and Decision Trees</a:t>
            </a:r>
            <a:br>
              <a:rPr lang="en-US" sz="1600" dirty="0"/>
            </a:br>
            <a:r>
              <a:rPr lang="en-US" sz="1200" b="0" dirty="0"/>
              <a:t>Pre-Class Videos</a:t>
            </a: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July 10, 2024</a:t>
            </a:r>
            <a:endParaRPr sz="1000" dirty="0"/>
          </a:p>
        </p:txBody>
      </p:sp>
    </p:spTree>
    <p:extLst>
      <p:ext uri="{BB962C8B-B14F-4D97-AF65-F5344CB8AC3E}">
        <p14:creationId xmlns:p14="http://schemas.microsoft.com/office/powerpoint/2010/main" val="300483592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Compare Models</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F04064EF-494A-4479-8D18-C62A01DCA990}"/>
                  </a:ext>
                </a:extLst>
              </p:cNvPr>
              <p:cNvSpPr>
                <a:spLocks noGrp="1"/>
              </p:cNvSpPr>
              <p:nvPr>
                <p:ph type="body" idx="1"/>
              </p:nvPr>
            </p:nvSpPr>
            <p:spPr/>
            <p:txBody>
              <a:bodyPr/>
              <a:lstStyle/>
              <a:p>
                <a:pPr marL="139700" indent="0">
                  <a:buNone/>
                </a:pPr>
                <a:r>
                  <a:rPr lang="en-US" b="1" dirty="0"/>
                  <a:t>Logistic Regression:</a:t>
                </a:r>
              </a:p>
              <a:p>
                <a:pPr marL="139700" inden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𝑦</m:t>
                          </m:r>
                          <m:r>
                            <a:rPr lang="en-US" sz="1800" i="1">
                              <a:latin typeface="Cambria Math" panose="02040503050406030204" pitchFamily="18" charset="0"/>
                            </a:rPr>
                            <m:t>=+1</m:t>
                          </m:r>
                        </m:e>
                        <m:e>
                          <m:r>
                            <a:rPr lang="en-US" sz="1800" i="1">
                              <a:latin typeface="Cambria Math" panose="02040503050406030204" pitchFamily="18" charset="0"/>
                            </a:rPr>
                            <m:t>𝑥</m:t>
                          </m:r>
                          <m:r>
                            <a:rPr lang="en-US" sz="1800" i="1">
                              <a:latin typeface="Cambria Math" panose="02040503050406030204" pitchFamily="18" charset="0"/>
                            </a:rPr>
                            <m:t>,</m:t>
                          </m:r>
                          <m:r>
                            <a:rPr lang="en-US" sz="1800" i="1">
                              <a:latin typeface="Cambria Math" panose="02040503050406030204" pitchFamily="18" charset="0"/>
                            </a:rPr>
                            <m:t>𝑤</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1+</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𝑤</m:t>
                                  </m:r>
                                </m:e>
                                <m:sup>
                                  <m:r>
                                    <a:rPr lang="en-US" sz="1800" i="1">
                                      <a:latin typeface="Cambria Math" panose="02040503050406030204" pitchFamily="18" charset="0"/>
                                    </a:rPr>
                                    <m:t>𝑇</m:t>
                                  </m:r>
                                </m:sup>
                              </m:sSup>
                              <m:r>
                                <a:rPr lang="en-US" sz="1800" i="1">
                                  <a:latin typeface="Cambria Math" panose="02040503050406030204" pitchFamily="18" charset="0"/>
                                </a:rPr>
                                <m:t>h</m:t>
                              </m:r>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sup>
                          </m:sSup>
                        </m:den>
                      </m:f>
                    </m:oMath>
                  </m:oMathPara>
                </a14:m>
                <a:br>
                  <a:rPr lang="en-US" dirty="0"/>
                </a:br>
                <a:endParaRPr lang="en-US" dirty="0"/>
              </a:p>
              <a:p>
                <a:endParaRPr lang="en-US" i="1" dirty="0">
                  <a:latin typeface="Cambria Math" panose="02040503050406030204" pitchFamily="18" charset="0"/>
                </a:endParaRPr>
              </a:p>
              <a:p>
                <a:pPr marL="139700" indent="0">
                  <a:buNone/>
                </a:pPr>
                <a:r>
                  <a:rPr lang="en-US" b="1" dirty="0"/>
                  <a:t>Naïve Bayes:</a:t>
                </a:r>
              </a:p>
              <a:p>
                <a:pPr marL="139700" inden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𝑦</m:t>
                          </m: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𝑑</m:t>
                              </m:r>
                            </m:sub>
                          </m:sSub>
                        </m:e>
                      </m:d>
                      <m:r>
                        <a:rPr lang="en-US" sz="1800" i="1" dirty="0">
                          <a:latin typeface="Cambria Math" panose="02040503050406030204" pitchFamily="18" charset="0"/>
                        </a:rPr>
                        <m:t>=</m:t>
                      </m:r>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𝑑</m:t>
                          </m:r>
                        </m:sup>
                        <m:e>
                          <m:r>
                            <a:rPr lang="en-US" sz="1800" i="1">
                              <a:latin typeface="Cambria Math" panose="02040503050406030204" pitchFamily="18" charset="0"/>
                            </a:rPr>
                            <m:t>𝑃</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𝑗</m:t>
                              </m:r>
                            </m:sub>
                          </m:sSub>
                          <m:r>
                            <a:rPr lang="en-US" sz="1800" i="1">
                              <a:latin typeface="Cambria Math" panose="02040503050406030204" pitchFamily="18" charset="0"/>
                            </a:rPr>
                            <m:t>|</m:t>
                          </m:r>
                          <m:r>
                            <a:rPr lang="en-US" sz="1800" i="1">
                              <a:latin typeface="Cambria Math" panose="02040503050406030204" pitchFamily="18" charset="0"/>
                            </a:rPr>
                            <m:t>𝑦</m:t>
                          </m:r>
                          <m:r>
                            <a:rPr lang="en-US" sz="1800" i="1">
                              <a:latin typeface="Cambria Math" panose="02040503050406030204" pitchFamily="18" charset="0"/>
                            </a:rPr>
                            <m:t>)</m:t>
                          </m:r>
                        </m:e>
                      </m:nary>
                      <m:r>
                        <a:rPr lang="en-US" sz="1800" i="1">
                          <a:latin typeface="Cambria Math" panose="02040503050406030204" pitchFamily="18" charset="0"/>
                        </a:rPr>
                        <m:t> </m:t>
                      </m:r>
                      <m:r>
                        <a:rPr lang="en-US" sz="1800" i="1">
                          <a:latin typeface="Cambria Math" panose="02040503050406030204" pitchFamily="18" charset="0"/>
                        </a:rPr>
                        <m:t>𝑃</m:t>
                      </m:r>
                      <m:r>
                        <a:rPr lang="en-US" sz="1800" i="1">
                          <a:latin typeface="Cambria Math" panose="02040503050406030204" pitchFamily="18" charset="0"/>
                        </a:rPr>
                        <m:t>(</m:t>
                      </m:r>
                      <m:r>
                        <a:rPr lang="en-US" sz="1800" i="1">
                          <a:latin typeface="Cambria Math" panose="02040503050406030204" pitchFamily="18" charset="0"/>
                        </a:rPr>
                        <m:t>𝑦</m:t>
                      </m:r>
                      <m:r>
                        <a:rPr lang="en-US" sz="1800" i="1">
                          <a:latin typeface="Cambria Math" panose="02040503050406030204" pitchFamily="18" charset="0"/>
                        </a:rPr>
                        <m:t>)</m:t>
                      </m:r>
                    </m:oMath>
                  </m:oMathPara>
                </a14:m>
                <a:endParaRPr lang="en-US" sz="1800" dirty="0"/>
              </a:p>
              <a:p>
                <a:pPr marL="139700" indent="0">
                  <a:buNone/>
                </a:pPr>
                <a:endParaRPr lang="en-US" dirty="0"/>
              </a:p>
              <a:p>
                <a:pPr marL="139700" indent="0">
                  <a:buNone/>
                </a:pPr>
                <a:endParaRPr lang="en-US" dirty="0"/>
              </a:p>
            </p:txBody>
          </p:sp>
        </mc:Choice>
        <mc:Fallback xmlns="">
          <p:sp>
            <p:nvSpPr>
              <p:cNvPr id="5" name="Text Placeholder 4">
                <a:extLst>
                  <a:ext uri="{FF2B5EF4-FFF2-40B4-BE49-F238E27FC236}">
                    <a16:creationId xmlns:a16="http://schemas.microsoft.com/office/drawing/2014/main" id="{F04064EF-494A-4479-8D18-C62A01DCA990}"/>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7" name="Rectangle 6">
            <a:extLst>
              <a:ext uri="{FF2B5EF4-FFF2-40B4-BE49-F238E27FC236}">
                <a16:creationId xmlns:a16="http://schemas.microsoft.com/office/drawing/2014/main" id="{AAB01D6B-4D23-0E46-9715-68AD0FE26FEE}"/>
              </a:ext>
            </a:extLst>
          </p:cNvPr>
          <p:cNvSpPr/>
          <p:nvPr/>
        </p:nvSpPr>
        <p:spPr>
          <a:xfrm>
            <a:off x="4203928" y="2566000"/>
            <a:ext cx="4352856" cy="307777"/>
          </a:xfrm>
          <a:prstGeom prst="rect">
            <a:avLst/>
          </a:prstGeom>
        </p:spPr>
        <p:txBody>
          <a:bodyPr wrap="square">
            <a:spAutoFit/>
          </a:bodyPr>
          <a:lstStyle/>
          <a:p>
            <a:endParaRPr lang="en-US" dirty="0"/>
          </a:p>
        </p:txBody>
      </p:sp>
    </p:spTree>
    <p:extLst>
      <p:ext uri="{BB962C8B-B14F-4D97-AF65-F5344CB8AC3E}">
        <p14:creationId xmlns:p14="http://schemas.microsoft.com/office/powerpoint/2010/main" val="144216169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Compare Models</a:t>
            </a:r>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5" name="Oval 4">
            <a:extLst>
              <a:ext uri="{FF2B5EF4-FFF2-40B4-BE49-F238E27FC236}">
                <a16:creationId xmlns:a16="http://schemas.microsoft.com/office/drawing/2014/main" id="{4EF2C138-7CB9-3144-899A-82F2840CAE77}"/>
              </a:ext>
            </a:extLst>
          </p:cNvPr>
          <p:cNvSpPr/>
          <p:nvPr/>
        </p:nvSpPr>
        <p:spPr>
          <a:xfrm>
            <a:off x="3608832" y="2353056"/>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0CBFCFE-80D9-2D48-B87A-C148FDD197ED}"/>
              </a:ext>
            </a:extLst>
          </p:cNvPr>
          <p:cNvSpPr/>
          <p:nvPr/>
        </p:nvSpPr>
        <p:spPr>
          <a:xfrm>
            <a:off x="4206287" y="267614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0A425D-8E25-C44C-923C-107856079AEF}"/>
              </a:ext>
            </a:extLst>
          </p:cNvPr>
          <p:cNvSpPr/>
          <p:nvPr/>
        </p:nvSpPr>
        <p:spPr>
          <a:xfrm>
            <a:off x="3709439" y="2907792"/>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B53828-C830-CF45-8AC5-D014FC9D7103}"/>
              </a:ext>
            </a:extLst>
          </p:cNvPr>
          <p:cNvSpPr/>
          <p:nvPr/>
        </p:nvSpPr>
        <p:spPr>
          <a:xfrm>
            <a:off x="4532493" y="237048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1ACFD3-1554-114E-A2E6-8DC4CE0394D1}"/>
              </a:ext>
            </a:extLst>
          </p:cNvPr>
          <p:cNvSpPr/>
          <p:nvPr/>
        </p:nvSpPr>
        <p:spPr>
          <a:xfrm>
            <a:off x="3974639" y="2184089"/>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850C75-CC2C-E443-A489-B711DE18610F}"/>
              </a:ext>
            </a:extLst>
          </p:cNvPr>
          <p:cNvSpPr/>
          <p:nvPr/>
        </p:nvSpPr>
        <p:spPr>
          <a:xfrm>
            <a:off x="4416669" y="323184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3" name="Oval 12">
            <a:extLst>
              <a:ext uri="{FF2B5EF4-FFF2-40B4-BE49-F238E27FC236}">
                <a16:creationId xmlns:a16="http://schemas.microsoft.com/office/drawing/2014/main" id="{C3941A25-D922-114D-81CD-8C9DD25CE95B}"/>
              </a:ext>
            </a:extLst>
          </p:cNvPr>
          <p:cNvSpPr/>
          <p:nvPr/>
        </p:nvSpPr>
        <p:spPr>
          <a:xfrm>
            <a:off x="4416669" y="3768292"/>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4" name="Oval 13">
            <a:extLst>
              <a:ext uri="{FF2B5EF4-FFF2-40B4-BE49-F238E27FC236}">
                <a16:creationId xmlns:a16="http://schemas.microsoft.com/office/drawing/2014/main" id="{5A4DC878-EF11-1D45-840C-8EFAACF34F5C}"/>
              </a:ext>
            </a:extLst>
          </p:cNvPr>
          <p:cNvSpPr/>
          <p:nvPr/>
        </p:nvSpPr>
        <p:spPr>
          <a:xfrm>
            <a:off x="4721469" y="353664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5" name="Oval 14">
            <a:extLst>
              <a:ext uri="{FF2B5EF4-FFF2-40B4-BE49-F238E27FC236}">
                <a16:creationId xmlns:a16="http://schemas.microsoft.com/office/drawing/2014/main" id="{72D10C27-BAE4-AE4E-A280-7D0CF2E2F37F}"/>
              </a:ext>
            </a:extLst>
          </p:cNvPr>
          <p:cNvSpPr/>
          <p:nvPr/>
        </p:nvSpPr>
        <p:spPr>
          <a:xfrm>
            <a:off x="4837293" y="2859988"/>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9" name="Freeform 18">
            <a:extLst>
              <a:ext uri="{FF2B5EF4-FFF2-40B4-BE49-F238E27FC236}">
                <a16:creationId xmlns:a16="http://schemas.microsoft.com/office/drawing/2014/main" id="{FCC02FDC-313E-A349-8E64-F00ED99FC7CE}"/>
              </a:ext>
            </a:extLst>
          </p:cNvPr>
          <p:cNvSpPr/>
          <p:nvPr/>
        </p:nvSpPr>
        <p:spPr>
          <a:xfrm>
            <a:off x="4045793" y="2182368"/>
            <a:ext cx="1428415" cy="1743456"/>
          </a:xfrm>
          <a:custGeom>
            <a:avLst/>
            <a:gdLst>
              <a:gd name="connsiteX0" fmla="*/ 26335 w 1428415"/>
              <a:gd name="connsiteY0" fmla="*/ 1743456 h 1743456"/>
              <a:gd name="connsiteX1" fmla="*/ 160447 w 1428415"/>
              <a:gd name="connsiteY1" fmla="*/ 1048512 h 1743456"/>
              <a:gd name="connsiteX2" fmla="*/ 1245535 w 1428415"/>
              <a:gd name="connsiteY2" fmla="*/ 170688 h 1743456"/>
              <a:gd name="connsiteX3" fmla="*/ 1428415 w 1428415"/>
              <a:gd name="connsiteY3" fmla="*/ 0 h 1743456"/>
            </a:gdLst>
            <a:ahLst/>
            <a:cxnLst>
              <a:cxn ang="0">
                <a:pos x="connsiteX0" y="connsiteY0"/>
              </a:cxn>
              <a:cxn ang="0">
                <a:pos x="connsiteX1" y="connsiteY1"/>
              </a:cxn>
              <a:cxn ang="0">
                <a:pos x="connsiteX2" y="connsiteY2"/>
              </a:cxn>
              <a:cxn ang="0">
                <a:pos x="connsiteX3" y="connsiteY3"/>
              </a:cxn>
            </a:cxnLst>
            <a:rect l="l" t="t" r="r" b="b"/>
            <a:pathLst>
              <a:path w="1428415" h="1743456">
                <a:moveTo>
                  <a:pt x="26335" y="1743456"/>
                </a:moveTo>
                <a:cubicBezTo>
                  <a:pt x="-8209" y="1527048"/>
                  <a:pt x="-42753" y="1310640"/>
                  <a:pt x="160447" y="1048512"/>
                </a:cubicBezTo>
                <a:cubicBezTo>
                  <a:pt x="363647" y="786384"/>
                  <a:pt x="1034207" y="345440"/>
                  <a:pt x="1245535" y="170688"/>
                </a:cubicBezTo>
                <a:cubicBezTo>
                  <a:pt x="1456863" y="-4064"/>
                  <a:pt x="1397935" y="32512"/>
                  <a:pt x="1428415"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0" name="Oval 19">
            <a:extLst>
              <a:ext uri="{FF2B5EF4-FFF2-40B4-BE49-F238E27FC236}">
                <a16:creationId xmlns:a16="http://schemas.microsoft.com/office/drawing/2014/main" id="{1A521911-C4A2-8247-9176-A75998360FF6}"/>
              </a:ext>
            </a:extLst>
          </p:cNvPr>
          <p:cNvSpPr/>
          <p:nvPr/>
        </p:nvSpPr>
        <p:spPr>
          <a:xfrm>
            <a:off x="6088440" y="2390596"/>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31FEA1D-D6C3-6544-BEEA-F4D461206F33}"/>
              </a:ext>
            </a:extLst>
          </p:cNvPr>
          <p:cNvSpPr/>
          <p:nvPr/>
        </p:nvSpPr>
        <p:spPr>
          <a:xfrm>
            <a:off x="6685895" y="271368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41DDB89-4415-1846-998B-DD525B1B3B68}"/>
              </a:ext>
            </a:extLst>
          </p:cNvPr>
          <p:cNvSpPr/>
          <p:nvPr/>
        </p:nvSpPr>
        <p:spPr>
          <a:xfrm>
            <a:off x="6189047" y="2945332"/>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763935-C20D-A64D-8BE3-3BA6C2F913B9}"/>
              </a:ext>
            </a:extLst>
          </p:cNvPr>
          <p:cNvSpPr/>
          <p:nvPr/>
        </p:nvSpPr>
        <p:spPr>
          <a:xfrm>
            <a:off x="7012101" y="240802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2EDDB28-849A-CA45-94A3-F61FB48E1D31}"/>
              </a:ext>
            </a:extLst>
          </p:cNvPr>
          <p:cNvSpPr/>
          <p:nvPr/>
        </p:nvSpPr>
        <p:spPr>
          <a:xfrm>
            <a:off x="6454247" y="2221629"/>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87A0283-FDA9-0F4D-8A5C-7E5D20453C84}"/>
              </a:ext>
            </a:extLst>
          </p:cNvPr>
          <p:cNvSpPr/>
          <p:nvPr/>
        </p:nvSpPr>
        <p:spPr>
          <a:xfrm>
            <a:off x="6896277" y="326938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26" name="Oval 25">
            <a:extLst>
              <a:ext uri="{FF2B5EF4-FFF2-40B4-BE49-F238E27FC236}">
                <a16:creationId xmlns:a16="http://schemas.microsoft.com/office/drawing/2014/main" id="{A2CC0048-8C67-9745-8823-8F80832CD150}"/>
              </a:ext>
            </a:extLst>
          </p:cNvPr>
          <p:cNvSpPr/>
          <p:nvPr/>
        </p:nvSpPr>
        <p:spPr>
          <a:xfrm>
            <a:off x="6896277" y="3805832"/>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27" name="Oval 26">
            <a:extLst>
              <a:ext uri="{FF2B5EF4-FFF2-40B4-BE49-F238E27FC236}">
                <a16:creationId xmlns:a16="http://schemas.microsoft.com/office/drawing/2014/main" id="{E705B5C7-5304-4C4D-89E0-7E154EE4AE1E}"/>
              </a:ext>
            </a:extLst>
          </p:cNvPr>
          <p:cNvSpPr/>
          <p:nvPr/>
        </p:nvSpPr>
        <p:spPr>
          <a:xfrm>
            <a:off x="7201077" y="357418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28" name="Oval 27">
            <a:extLst>
              <a:ext uri="{FF2B5EF4-FFF2-40B4-BE49-F238E27FC236}">
                <a16:creationId xmlns:a16="http://schemas.microsoft.com/office/drawing/2014/main" id="{286B4E35-7E9F-3443-BFE5-1475C1402231}"/>
              </a:ext>
            </a:extLst>
          </p:cNvPr>
          <p:cNvSpPr/>
          <p:nvPr/>
        </p:nvSpPr>
        <p:spPr>
          <a:xfrm>
            <a:off x="7316901" y="2897528"/>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30" name="Oval 29">
            <a:extLst>
              <a:ext uri="{FF2B5EF4-FFF2-40B4-BE49-F238E27FC236}">
                <a16:creationId xmlns:a16="http://schemas.microsoft.com/office/drawing/2014/main" id="{78223030-BC9A-8840-851A-7EC9870DE7C5}"/>
              </a:ext>
            </a:extLst>
          </p:cNvPr>
          <p:cNvSpPr/>
          <p:nvPr/>
        </p:nvSpPr>
        <p:spPr>
          <a:xfrm rot="20395255">
            <a:off x="5763856" y="2130104"/>
            <a:ext cx="1679042" cy="1097347"/>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00B691BD-C8C3-8946-A8EF-EDC6C784512A}"/>
              </a:ext>
            </a:extLst>
          </p:cNvPr>
          <p:cNvSpPr/>
          <p:nvPr/>
        </p:nvSpPr>
        <p:spPr>
          <a:xfrm rot="20395255">
            <a:off x="5927825" y="2261931"/>
            <a:ext cx="1351104" cy="813506"/>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7FF1D18E-7F7C-1A42-98D6-C4283A578E65}"/>
              </a:ext>
            </a:extLst>
          </p:cNvPr>
          <p:cNvSpPr/>
          <p:nvPr/>
        </p:nvSpPr>
        <p:spPr>
          <a:xfrm rot="20395255">
            <a:off x="6162140" y="2410456"/>
            <a:ext cx="863167" cy="513707"/>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B18E74A-FAB4-CC4C-A0C6-06504A1FE32D}"/>
              </a:ext>
            </a:extLst>
          </p:cNvPr>
          <p:cNvSpPr/>
          <p:nvPr/>
        </p:nvSpPr>
        <p:spPr>
          <a:xfrm rot="20395255">
            <a:off x="6318350" y="2563042"/>
            <a:ext cx="565298" cy="226204"/>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BBEB3974-B6C8-5244-8127-0045A203FAD2}"/>
              </a:ext>
            </a:extLst>
          </p:cNvPr>
          <p:cNvSpPr/>
          <p:nvPr/>
        </p:nvSpPr>
        <p:spPr>
          <a:xfrm rot="18862171">
            <a:off x="6465504" y="3029085"/>
            <a:ext cx="1679042" cy="836765"/>
          </a:xfrm>
          <a:prstGeom prst="ellipse">
            <a:avLst/>
          </a:prstGeom>
          <a:solidFill>
            <a:schemeClr val="accent6">
              <a:lumMod val="20000"/>
              <a:lumOff val="80000"/>
              <a:alpha val="62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050A24CD-D14D-7546-9DE7-B827D73B34D8}"/>
              </a:ext>
            </a:extLst>
          </p:cNvPr>
          <p:cNvSpPr/>
          <p:nvPr/>
        </p:nvSpPr>
        <p:spPr>
          <a:xfrm rot="18862171">
            <a:off x="6714879" y="3193477"/>
            <a:ext cx="1186335" cy="496155"/>
          </a:xfrm>
          <a:prstGeom prst="ellipse">
            <a:avLst/>
          </a:prstGeom>
          <a:solidFill>
            <a:schemeClr val="accent6">
              <a:lumMod val="20000"/>
              <a:lumOff val="80000"/>
              <a:alpha val="62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EFD8BE02-5A1A-764D-B38E-5F4775203DDD}"/>
              </a:ext>
            </a:extLst>
          </p:cNvPr>
          <p:cNvSpPr/>
          <p:nvPr/>
        </p:nvSpPr>
        <p:spPr>
          <a:xfrm rot="18862171">
            <a:off x="6929975" y="3337098"/>
            <a:ext cx="718651" cy="250077"/>
          </a:xfrm>
          <a:prstGeom prst="ellipse">
            <a:avLst/>
          </a:prstGeom>
          <a:solidFill>
            <a:schemeClr val="accent6">
              <a:lumMod val="20000"/>
              <a:lumOff val="80000"/>
              <a:alpha val="62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83F6BA2D-DC66-42CE-8DAD-1C970BE8B6B1}"/>
              </a:ext>
            </a:extLst>
          </p:cNvPr>
          <p:cNvSpPr>
            <a:spLocks noGrp="1"/>
          </p:cNvSpPr>
          <p:nvPr>
            <p:ph type="body" idx="1"/>
          </p:nvPr>
        </p:nvSpPr>
        <p:spPr>
          <a:xfrm>
            <a:off x="3090625" y="575500"/>
            <a:ext cx="5596200" cy="3981000"/>
          </a:xfrm>
        </p:spPr>
        <p:txBody>
          <a:bodyPr/>
          <a:lstStyle/>
          <a:p>
            <a:pPr marL="139700" indent="0">
              <a:buNone/>
            </a:pPr>
            <a:r>
              <a:rPr lang="en-US" b="1" dirty="0">
                <a:solidFill>
                  <a:schemeClr val="bg2"/>
                </a:solidFill>
              </a:rPr>
              <a:t>Generative: </a:t>
            </a:r>
            <a:r>
              <a:rPr lang="en-US" dirty="0">
                <a:solidFill>
                  <a:schemeClr val="bg2"/>
                </a:solidFill>
              </a:rPr>
              <a:t>defines a model for generating x (e.g. Naïve Bayes)</a:t>
            </a:r>
          </a:p>
          <a:p>
            <a:pPr marL="139700" indent="0">
              <a:buNone/>
            </a:pPr>
            <a:r>
              <a:rPr lang="en-US" b="1" dirty="0">
                <a:solidFill>
                  <a:schemeClr val="bg2"/>
                </a:solidFill>
              </a:rPr>
              <a:t>Discriminative: </a:t>
            </a:r>
            <a:r>
              <a:rPr lang="en-US" dirty="0">
                <a:solidFill>
                  <a:schemeClr val="bg2"/>
                </a:solidFill>
              </a:rPr>
              <a:t>only cares about defining and optimizing a decision boundary (e.g. Logistic Regression)</a:t>
            </a:r>
          </a:p>
          <a:p>
            <a:pPr marL="139700" indent="0">
              <a:buNone/>
            </a:pPr>
            <a:endParaRPr lang="en-US" dirty="0"/>
          </a:p>
        </p:txBody>
      </p:sp>
    </p:spTree>
    <p:extLst>
      <p:ext uri="{BB962C8B-B14F-4D97-AF65-F5344CB8AC3E}">
        <p14:creationId xmlns:p14="http://schemas.microsoft.com/office/powerpoint/2010/main" val="1974587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41" grpId="0" animBg="1"/>
      <p:bldP spid="42"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Naïve Bayes and Decision Trees</a:t>
            </a: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July 10, 2024</a:t>
            </a:r>
            <a:br>
              <a:rPr lang="en-US" sz="1000" dirty="0"/>
            </a:br>
            <a:br>
              <a:rPr lang="en-US" sz="1000" dirty="0"/>
            </a:br>
            <a:r>
              <a:rPr lang="en-US" sz="1000" dirty="0"/>
              <a:t>❓ Questions? </a:t>
            </a:r>
            <a:r>
              <a:rPr lang="en-US" sz="1000" b="0" dirty="0"/>
              <a:t>Raise hand or </a:t>
            </a:r>
            <a:r>
              <a:rPr lang="en-US" sz="1000" dirty="0" err="1"/>
              <a:t>sli.do</a:t>
            </a:r>
            <a:r>
              <a:rPr lang="en-US" sz="1000" dirty="0"/>
              <a:t> #cs416</a:t>
            </a:r>
            <a:br>
              <a:rPr lang="en-US" sz="1000" dirty="0"/>
            </a:br>
            <a:r>
              <a:rPr lang="en-US" sz="1000" dirty="0"/>
              <a:t>💬 Before Class: </a:t>
            </a:r>
            <a:r>
              <a:rPr lang="en-US" sz="1000" b="0" dirty="0"/>
              <a:t>Pro-rain or anti-rain person?</a:t>
            </a:r>
            <a:br>
              <a:rPr lang="en-US" sz="1000" dirty="0"/>
            </a:br>
            <a:r>
              <a:rPr lang="en-US" sz="1000" dirty="0"/>
              <a:t>🎵 Listening to: </a:t>
            </a:r>
            <a:r>
              <a:rPr lang="en-US" sz="1000" b="0" dirty="0" err="1"/>
              <a:t>Alvvays</a:t>
            </a:r>
            <a:endParaRPr sz="1000" dirty="0"/>
          </a:p>
        </p:txBody>
      </p:sp>
    </p:spTree>
    <p:extLst>
      <p:ext uri="{BB962C8B-B14F-4D97-AF65-F5344CB8AC3E}">
        <p14:creationId xmlns:p14="http://schemas.microsoft.com/office/powerpoint/2010/main" val="257595546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Compare Models</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F04064EF-494A-4479-8D18-C62A01DCA990}"/>
                  </a:ext>
                </a:extLst>
              </p:cNvPr>
              <p:cNvSpPr>
                <a:spLocks noGrp="1"/>
              </p:cNvSpPr>
              <p:nvPr>
                <p:ph type="body" idx="1"/>
              </p:nvPr>
            </p:nvSpPr>
            <p:spPr/>
            <p:txBody>
              <a:bodyPr/>
              <a:lstStyle/>
              <a:p>
                <a:pPr marL="139700" indent="0">
                  <a:buNone/>
                </a:pPr>
                <a:r>
                  <a:rPr lang="en-US" b="1" dirty="0"/>
                  <a:t>Logistic Regression:</a:t>
                </a:r>
              </a:p>
              <a:p>
                <a:pPr marL="139700" inden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𝑦</m:t>
                          </m:r>
                          <m:r>
                            <a:rPr lang="en-US" sz="1800" i="1">
                              <a:latin typeface="Cambria Math" panose="02040503050406030204" pitchFamily="18" charset="0"/>
                            </a:rPr>
                            <m:t>=+1</m:t>
                          </m:r>
                        </m:e>
                        <m:e>
                          <m:r>
                            <a:rPr lang="en-US" sz="1800" i="1">
                              <a:latin typeface="Cambria Math" panose="02040503050406030204" pitchFamily="18" charset="0"/>
                            </a:rPr>
                            <m:t>𝑥</m:t>
                          </m:r>
                          <m:r>
                            <a:rPr lang="en-US" sz="1800" i="1">
                              <a:latin typeface="Cambria Math" panose="02040503050406030204" pitchFamily="18" charset="0"/>
                            </a:rPr>
                            <m:t>,</m:t>
                          </m:r>
                          <m:r>
                            <a:rPr lang="en-US" sz="1800" i="1">
                              <a:latin typeface="Cambria Math" panose="02040503050406030204" pitchFamily="18" charset="0"/>
                            </a:rPr>
                            <m:t>𝑤</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1+</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𝑤</m:t>
                                  </m:r>
                                </m:e>
                                <m:sup>
                                  <m:r>
                                    <a:rPr lang="en-US" sz="1800" i="1">
                                      <a:latin typeface="Cambria Math" panose="02040503050406030204" pitchFamily="18" charset="0"/>
                                    </a:rPr>
                                    <m:t>𝑇</m:t>
                                  </m:r>
                                </m:sup>
                              </m:sSup>
                              <m:r>
                                <a:rPr lang="en-US" sz="1800" i="1">
                                  <a:latin typeface="Cambria Math" panose="02040503050406030204" pitchFamily="18" charset="0"/>
                                </a:rPr>
                                <m:t>h</m:t>
                              </m:r>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sup>
                          </m:sSup>
                        </m:den>
                      </m:f>
                    </m:oMath>
                  </m:oMathPara>
                </a14:m>
                <a:br>
                  <a:rPr lang="en-US" dirty="0"/>
                </a:br>
                <a:endParaRPr lang="en-US" dirty="0"/>
              </a:p>
              <a:p>
                <a:endParaRPr lang="en-US" i="1" dirty="0">
                  <a:latin typeface="Cambria Math" panose="02040503050406030204" pitchFamily="18" charset="0"/>
                </a:endParaRPr>
              </a:p>
              <a:p>
                <a:pPr marL="139700" indent="0">
                  <a:buNone/>
                </a:pPr>
                <a:r>
                  <a:rPr lang="en-US" b="1" dirty="0"/>
                  <a:t>Naïve Bayes:</a:t>
                </a:r>
              </a:p>
              <a:p>
                <a:pPr marL="139700" inden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𝑦</m:t>
                          </m: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m:t>
                              </m:r>
                            </m:sub>
                          </m:sSub>
                          <m:r>
                            <m:rPr>
                              <m:nor/>
                            </m:rPr>
                            <a:rPr lang="en-US" sz="1800" dirty="0"/>
                            <m:t>,</m:t>
                          </m:r>
                          <m:r>
                            <a:rPr lang="en-US" sz="1800" b="0" i="1" dirty="0" smtClean="0">
                              <a:latin typeface="Cambria Math" panose="02040503050406030204" pitchFamily="18" charset="0"/>
                            </a:rPr>
                            <m:t>…, </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𝑑</m:t>
                              </m:r>
                            </m:sub>
                          </m:sSub>
                        </m:e>
                      </m:d>
                      <m:r>
                        <a:rPr lang="en-US" sz="1800" i="1" dirty="0">
                          <a:latin typeface="Cambria Math" panose="02040503050406030204" pitchFamily="18" charset="0"/>
                        </a:rPr>
                        <m:t>=</m:t>
                      </m:r>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𝑑</m:t>
                          </m:r>
                        </m:sup>
                        <m:e>
                          <m:r>
                            <a:rPr lang="en-US" sz="1800" i="1">
                              <a:latin typeface="Cambria Math" panose="02040503050406030204" pitchFamily="18" charset="0"/>
                            </a:rPr>
                            <m:t>𝑃</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𝑗</m:t>
                              </m:r>
                            </m:sub>
                          </m:sSub>
                          <m:r>
                            <a:rPr lang="en-US" sz="1800" i="1">
                              <a:latin typeface="Cambria Math" panose="02040503050406030204" pitchFamily="18" charset="0"/>
                            </a:rPr>
                            <m:t>|</m:t>
                          </m:r>
                          <m:r>
                            <a:rPr lang="en-US" sz="1800" i="1">
                              <a:latin typeface="Cambria Math" panose="02040503050406030204" pitchFamily="18" charset="0"/>
                            </a:rPr>
                            <m:t>𝑦</m:t>
                          </m:r>
                          <m:r>
                            <a:rPr lang="en-US" sz="1800" i="1">
                              <a:latin typeface="Cambria Math" panose="02040503050406030204" pitchFamily="18" charset="0"/>
                            </a:rPr>
                            <m:t>)</m:t>
                          </m:r>
                        </m:e>
                      </m:nary>
                      <m:r>
                        <a:rPr lang="en-US" sz="1800" i="1">
                          <a:latin typeface="Cambria Math" panose="02040503050406030204" pitchFamily="18" charset="0"/>
                        </a:rPr>
                        <m:t> </m:t>
                      </m:r>
                      <m:r>
                        <a:rPr lang="en-US" sz="1800" i="1">
                          <a:latin typeface="Cambria Math" panose="02040503050406030204" pitchFamily="18" charset="0"/>
                        </a:rPr>
                        <m:t>𝑃</m:t>
                      </m:r>
                      <m:r>
                        <a:rPr lang="en-US" sz="1800" i="1">
                          <a:latin typeface="Cambria Math" panose="02040503050406030204" pitchFamily="18" charset="0"/>
                        </a:rPr>
                        <m:t>(</m:t>
                      </m:r>
                      <m:r>
                        <a:rPr lang="en-US" sz="1800" i="1">
                          <a:latin typeface="Cambria Math" panose="02040503050406030204" pitchFamily="18" charset="0"/>
                        </a:rPr>
                        <m:t>𝑦</m:t>
                      </m:r>
                      <m:r>
                        <a:rPr lang="en-US" sz="1800" i="1">
                          <a:latin typeface="Cambria Math" panose="02040503050406030204" pitchFamily="18" charset="0"/>
                        </a:rPr>
                        <m:t>)</m:t>
                      </m:r>
                    </m:oMath>
                  </m:oMathPara>
                </a14:m>
                <a:endParaRPr lang="en-US" sz="1800" dirty="0"/>
              </a:p>
              <a:p>
                <a:r>
                  <a:rPr lang="en-US" dirty="0"/>
                  <a:t> Based on counts of words/classes</a:t>
                </a:r>
              </a:p>
              <a:p>
                <a:pPr lvl="1"/>
                <a:r>
                  <a:rPr lang="en-US" dirty="0"/>
                  <a:t>Laplace Smoothing</a:t>
                </a:r>
              </a:p>
              <a:p>
                <a:endParaRPr lang="en-US" dirty="0"/>
              </a:p>
              <a:p>
                <a:endParaRPr lang="en-US" dirty="0"/>
              </a:p>
              <a:p>
                <a:pPr marL="139700" indent="0">
                  <a:buNone/>
                </a:pPr>
                <a:endParaRPr lang="en-US" dirty="0"/>
              </a:p>
            </p:txBody>
          </p:sp>
        </mc:Choice>
        <mc:Fallback xmlns="">
          <p:sp>
            <p:nvSpPr>
              <p:cNvPr id="5" name="Text Placeholder 4">
                <a:extLst>
                  <a:ext uri="{FF2B5EF4-FFF2-40B4-BE49-F238E27FC236}">
                    <a16:creationId xmlns:a16="http://schemas.microsoft.com/office/drawing/2014/main" id="{F04064EF-494A-4479-8D18-C62A01DCA990}"/>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7" name="Rectangle 6">
            <a:extLst>
              <a:ext uri="{FF2B5EF4-FFF2-40B4-BE49-F238E27FC236}">
                <a16:creationId xmlns:a16="http://schemas.microsoft.com/office/drawing/2014/main" id="{AAB01D6B-4D23-0E46-9715-68AD0FE26FEE}"/>
              </a:ext>
            </a:extLst>
          </p:cNvPr>
          <p:cNvSpPr/>
          <p:nvPr/>
        </p:nvSpPr>
        <p:spPr>
          <a:xfrm>
            <a:off x="4203928" y="2566000"/>
            <a:ext cx="4352856" cy="307777"/>
          </a:xfrm>
          <a:prstGeom prst="rect">
            <a:avLst/>
          </a:prstGeom>
        </p:spPr>
        <p:txBody>
          <a:bodyPr wrap="square">
            <a:spAutoFit/>
          </a:bodyPr>
          <a:lstStyle/>
          <a:p>
            <a:endParaRPr lang="en-US" dirty="0"/>
          </a:p>
        </p:txBody>
      </p:sp>
    </p:spTree>
    <p:extLst>
      <p:ext uri="{BB962C8B-B14F-4D97-AF65-F5344CB8AC3E}">
        <p14:creationId xmlns:p14="http://schemas.microsoft.com/office/powerpoint/2010/main" val="138582924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Compare Models</a:t>
            </a:r>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Oval 4">
            <a:extLst>
              <a:ext uri="{FF2B5EF4-FFF2-40B4-BE49-F238E27FC236}">
                <a16:creationId xmlns:a16="http://schemas.microsoft.com/office/drawing/2014/main" id="{4EF2C138-7CB9-3144-899A-82F2840CAE77}"/>
              </a:ext>
            </a:extLst>
          </p:cNvPr>
          <p:cNvSpPr/>
          <p:nvPr/>
        </p:nvSpPr>
        <p:spPr>
          <a:xfrm>
            <a:off x="3608832" y="2353056"/>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0CBFCFE-80D9-2D48-B87A-C148FDD197ED}"/>
              </a:ext>
            </a:extLst>
          </p:cNvPr>
          <p:cNvSpPr/>
          <p:nvPr/>
        </p:nvSpPr>
        <p:spPr>
          <a:xfrm>
            <a:off x="4206287" y="267614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0A425D-8E25-C44C-923C-107856079AEF}"/>
              </a:ext>
            </a:extLst>
          </p:cNvPr>
          <p:cNvSpPr/>
          <p:nvPr/>
        </p:nvSpPr>
        <p:spPr>
          <a:xfrm>
            <a:off x="3709439" y="2907792"/>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B53828-C830-CF45-8AC5-D014FC9D7103}"/>
              </a:ext>
            </a:extLst>
          </p:cNvPr>
          <p:cNvSpPr/>
          <p:nvPr/>
        </p:nvSpPr>
        <p:spPr>
          <a:xfrm>
            <a:off x="4532493" y="237048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1ACFD3-1554-114E-A2E6-8DC4CE0394D1}"/>
              </a:ext>
            </a:extLst>
          </p:cNvPr>
          <p:cNvSpPr/>
          <p:nvPr/>
        </p:nvSpPr>
        <p:spPr>
          <a:xfrm>
            <a:off x="3974639" y="2184089"/>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850C75-CC2C-E443-A489-B711DE18610F}"/>
              </a:ext>
            </a:extLst>
          </p:cNvPr>
          <p:cNvSpPr/>
          <p:nvPr/>
        </p:nvSpPr>
        <p:spPr>
          <a:xfrm>
            <a:off x="4416669" y="323184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3" name="Oval 12">
            <a:extLst>
              <a:ext uri="{FF2B5EF4-FFF2-40B4-BE49-F238E27FC236}">
                <a16:creationId xmlns:a16="http://schemas.microsoft.com/office/drawing/2014/main" id="{C3941A25-D922-114D-81CD-8C9DD25CE95B}"/>
              </a:ext>
            </a:extLst>
          </p:cNvPr>
          <p:cNvSpPr/>
          <p:nvPr/>
        </p:nvSpPr>
        <p:spPr>
          <a:xfrm>
            <a:off x="4416669" y="3768292"/>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4" name="Oval 13">
            <a:extLst>
              <a:ext uri="{FF2B5EF4-FFF2-40B4-BE49-F238E27FC236}">
                <a16:creationId xmlns:a16="http://schemas.microsoft.com/office/drawing/2014/main" id="{5A4DC878-EF11-1D45-840C-8EFAACF34F5C}"/>
              </a:ext>
            </a:extLst>
          </p:cNvPr>
          <p:cNvSpPr/>
          <p:nvPr/>
        </p:nvSpPr>
        <p:spPr>
          <a:xfrm>
            <a:off x="4721469" y="353664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5" name="Oval 14">
            <a:extLst>
              <a:ext uri="{FF2B5EF4-FFF2-40B4-BE49-F238E27FC236}">
                <a16:creationId xmlns:a16="http://schemas.microsoft.com/office/drawing/2014/main" id="{72D10C27-BAE4-AE4E-A280-7D0CF2E2F37F}"/>
              </a:ext>
            </a:extLst>
          </p:cNvPr>
          <p:cNvSpPr/>
          <p:nvPr/>
        </p:nvSpPr>
        <p:spPr>
          <a:xfrm>
            <a:off x="4837293" y="2859988"/>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9" name="Freeform 18">
            <a:extLst>
              <a:ext uri="{FF2B5EF4-FFF2-40B4-BE49-F238E27FC236}">
                <a16:creationId xmlns:a16="http://schemas.microsoft.com/office/drawing/2014/main" id="{FCC02FDC-313E-A349-8E64-F00ED99FC7CE}"/>
              </a:ext>
            </a:extLst>
          </p:cNvPr>
          <p:cNvSpPr/>
          <p:nvPr/>
        </p:nvSpPr>
        <p:spPr>
          <a:xfrm>
            <a:off x="4045793" y="2182368"/>
            <a:ext cx="1428415" cy="1743456"/>
          </a:xfrm>
          <a:custGeom>
            <a:avLst/>
            <a:gdLst>
              <a:gd name="connsiteX0" fmla="*/ 26335 w 1428415"/>
              <a:gd name="connsiteY0" fmla="*/ 1743456 h 1743456"/>
              <a:gd name="connsiteX1" fmla="*/ 160447 w 1428415"/>
              <a:gd name="connsiteY1" fmla="*/ 1048512 h 1743456"/>
              <a:gd name="connsiteX2" fmla="*/ 1245535 w 1428415"/>
              <a:gd name="connsiteY2" fmla="*/ 170688 h 1743456"/>
              <a:gd name="connsiteX3" fmla="*/ 1428415 w 1428415"/>
              <a:gd name="connsiteY3" fmla="*/ 0 h 1743456"/>
            </a:gdLst>
            <a:ahLst/>
            <a:cxnLst>
              <a:cxn ang="0">
                <a:pos x="connsiteX0" y="connsiteY0"/>
              </a:cxn>
              <a:cxn ang="0">
                <a:pos x="connsiteX1" y="connsiteY1"/>
              </a:cxn>
              <a:cxn ang="0">
                <a:pos x="connsiteX2" y="connsiteY2"/>
              </a:cxn>
              <a:cxn ang="0">
                <a:pos x="connsiteX3" y="connsiteY3"/>
              </a:cxn>
            </a:cxnLst>
            <a:rect l="l" t="t" r="r" b="b"/>
            <a:pathLst>
              <a:path w="1428415" h="1743456">
                <a:moveTo>
                  <a:pt x="26335" y="1743456"/>
                </a:moveTo>
                <a:cubicBezTo>
                  <a:pt x="-8209" y="1527048"/>
                  <a:pt x="-42753" y="1310640"/>
                  <a:pt x="160447" y="1048512"/>
                </a:cubicBezTo>
                <a:cubicBezTo>
                  <a:pt x="363647" y="786384"/>
                  <a:pt x="1034207" y="345440"/>
                  <a:pt x="1245535" y="170688"/>
                </a:cubicBezTo>
                <a:cubicBezTo>
                  <a:pt x="1456863" y="-4064"/>
                  <a:pt x="1397935" y="32512"/>
                  <a:pt x="1428415"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0" name="Oval 19">
            <a:extLst>
              <a:ext uri="{FF2B5EF4-FFF2-40B4-BE49-F238E27FC236}">
                <a16:creationId xmlns:a16="http://schemas.microsoft.com/office/drawing/2014/main" id="{1A521911-C4A2-8247-9176-A75998360FF6}"/>
              </a:ext>
            </a:extLst>
          </p:cNvPr>
          <p:cNvSpPr/>
          <p:nvPr/>
        </p:nvSpPr>
        <p:spPr>
          <a:xfrm>
            <a:off x="6088440" y="2390596"/>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31FEA1D-D6C3-6544-BEEA-F4D461206F33}"/>
              </a:ext>
            </a:extLst>
          </p:cNvPr>
          <p:cNvSpPr/>
          <p:nvPr/>
        </p:nvSpPr>
        <p:spPr>
          <a:xfrm>
            <a:off x="6685895" y="271368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41DDB89-4415-1846-998B-DD525B1B3B68}"/>
              </a:ext>
            </a:extLst>
          </p:cNvPr>
          <p:cNvSpPr/>
          <p:nvPr/>
        </p:nvSpPr>
        <p:spPr>
          <a:xfrm>
            <a:off x="6189047" y="2945332"/>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763935-C20D-A64D-8BE3-3BA6C2F913B9}"/>
              </a:ext>
            </a:extLst>
          </p:cNvPr>
          <p:cNvSpPr/>
          <p:nvPr/>
        </p:nvSpPr>
        <p:spPr>
          <a:xfrm>
            <a:off x="7012101" y="240802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2EDDB28-849A-CA45-94A3-F61FB48E1D31}"/>
              </a:ext>
            </a:extLst>
          </p:cNvPr>
          <p:cNvSpPr/>
          <p:nvPr/>
        </p:nvSpPr>
        <p:spPr>
          <a:xfrm>
            <a:off x="6454247" y="2221629"/>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87A0283-FDA9-0F4D-8A5C-7E5D20453C84}"/>
              </a:ext>
            </a:extLst>
          </p:cNvPr>
          <p:cNvSpPr/>
          <p:nvPr/>
        </p:nvSpPr>
        <p:spPr>
          <a:xfrm>
            <a:off x="6896277" y="326938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26" name="Oval 25">
            <a:extLst>
              <a:ext uri="{FF2B5EF4-FFF2-40B4-BE49-F238E27FC236}">
                <a16:creationId xmlns:a16="http://schemas.microsoft.com/office/drawing/2014/main" id="{A2CC0048-8C67-9745-8823-8F80832CD150}"/>
              </a:ext>
            </a:extLst>
          </p:cNvPr>
          <p:cNvSpPr/>
          <p:nvPr/>
        </p:nvSpPr>
        <p:spPr>
          <a:xfrm>
            <a:off x="6896277" y="3805832"/>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27" name="Oval 26">
            <a:extLst>
              <a:ext uri="{FF2B5EF4-FFF2-40B4-BE49-F238E27FC236}">
                <a16:creationId xmlns:a16="http://schemas.microsoft.com/office/drawing/2014/main" id="{E705B5C7-5304-4C4D-89E0-7E154EE4AE1E}"/>
              </a:ext>
            </a:extLst>
          </p:cNvPr>
          <p:cNvSpPr/>
          <p:nvPr/>
        </p:nvSpPr>
        <p:spPr>
          <a:xfrm>
            <a:off x="7201077" y="357418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28" name="Oval 27">
            <a:extLst>
              <a:ext uri="{FF2B5EF4-FFF2-40B4-BE49-F238E27FC236}">
                <a16:creationId xmlns:a16="http://schemas.microsoft.com/office/drawing/2014/main" id="{286B4E35-7E9F-3443-BFE5-1475C1402231}"/>
              </a:ext>
            </a:extLst>
          </p:cNvPr>
          <p:cNvSpPr/>
          <p:nvPr/>
        </p:nvSpPr>
        <p:spPr>
          <a:xfrm>
            <a:off x="7316901" y="2897528"/>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30" name="Oval 29">
            <a:extLst>
              <a:ext uri="{FF2B5EF4-FFF2-40B4-BE49-F238E27FC236}">
                <a16:creationId xmlns:a16="http://schemas.microsoft.com/office/drawing/2014/main" id="{78223030-BC9A-8840-851A-7EC9870DE7C5}"/>
              </a:ext>
            </a:extLst>
          </p:cNvPr>
          <p:cNvSpPr/>
          <p:nvPr/>
        </p:nvSpPr>
        <p:spPr>
          <a:xfrm rot="20395255">
            <a:off x="5763856" y="2130104"/>
            <a:ext cx="1679042" cy="1097347"/>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00B691BD-C8C3-8946-A8EF-EDC6C784512A}"/>
              </a:ext>
            </a:extLst>
          </p:cNvPr>
          <p:cNvSpPr/>
          <p:nvPr/>
        </p:nvSpPr>
        <p:spPr>
          <a:xfrm rot="20395255">
            <a:off x="5927825" y="2261931"/>
            <a:ext cx="1351104" cy="813506"/>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7FF1D18E-7F7C-1A42-98D6-C4283A578E65}"/>
              </a:ext>
            </a:extLst>
          </p:cNvPr>
          <p:cNvSpPr/>
          <p:nvPr/>
        </p:nvSpPr>
        <p:spPr>
          <a:xfrm rot="20395255">
            <a:off x="6162140" y="2410456"/>
            <a:ext cx="863167" cy="513707"/>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B18E74A-FAB4-CC4C-A0C6-06504A1FE32D}"/>
              </a:ext>
            </a:extLst>
          </p:cNvPr>
          <p:cNvSpPr/>
          <p:nvPr/>
        </p:nvSpPr>
        <p:spPr>
          <a:xfrm rot="20395255">
            <a:off x="6318350" y="2563042"/>
            <a:ext cx="565298" cy="226204"/>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BBEB3974-B6C8-5244-8127-0045A203FAD2}"/>
              </a:ext>
            </a:extLst>
          </p:cNvPr>
          <p:cNvSpPr/>
          <p:nvPr/>
        </p:nvSpPr>
        <p:spPr>
          <a:xfrm rot="18862171">
            <a:off x="6465504" y="3029085"/>
            <a:ext cx="1679042" cy="836765"/>
          </a:xfrm>
          <a:prstGeom prst="ellipse">
            <a:avLst/>
          </a:prstGeom>
          <a:solidFill>
            <a:schemeClr val="accent6">
              <a:lumMod val="20000"/>
              <a:lumOff val="80000"/>
              <a:alpha val="62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050A24CD-D14D-7546-9DE7-B827D73B34D8}"/>
              </a:ext>
            </a:extLst>
          </p:cNvPr>
          <p:cNvSpPr/>
          <p:nvPr/>
        </p:nvSpPr>
        <p:spPr>
          <a:xfrm rot="18862171">
            <a:off x="6714879" y="3193477"/>
            <a:ext cx="1186335" cy="496155"/>
          </a:xfrm>
          <a:prstGeom prst="ellipse">
            <a:avLst/>
          </a:prstGeom>
          <a:solidFill>
            <a:schemeClr val="accent6">
              <a:lumMod val="20000"/>
              <a:lumOff val="80000"/>
              <a:alpha val="62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EFD8BE02-5A1A-764D-B38E-5F4775203DDD}"/>
              </a:ext>
            </a:extLst>
          </p:cNvPr>
          <p:cNvSpPr/>
          <p:nvPr/>
        </p:nvSpPr>
        <p:spPr>
          <a:xfrm rot="18862171">
            <a:off x="6929975" y="3337098"/>
            <a:ext cx="718651" cy="250077"/>
          </a:xfrm>
          <a:prstGeom prst="ellipse">
            <a:avLst/>
          </a:prstGeom>
          <a:solidFill>
            <a:schemeClr val="accent6">
              <a:lumMod val="20000"/>
              <a:lumOff val="80000"/>
              <a:alpha val="62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83F6BA2D-DC66-42CE-8DAD-1C970BE8B6B1}"/>
              </a:ext>
            </a:extLst>
          </p:cNvPr>
          <p:cNvSpPr>
            <a:spLocks noGrp="1"/>
          </p:cNvSpPr>
          <p:nvPr>
            <p:ph type="body" idx="1"/>
          </p:nvPr>
        </p:nvSpPr>
        <p:spPr>
          <a:xfrm>
            <a:off x="3090625" y="575500"/>
            <a:ext cx="5596200" cy="3981000"/>
          </a:xfrm>
        </p:spPr>
        <p:txBody>
          <a:bodyPr/>
          <a:lstStyle/>
          <a:p>
            <a:pPr marL="139700" indent="0">
              <a:buNone/>
            </a:pPr>
            <a:r>
              <a:rPr lang="en-US" b="1" dirty="0">
                <a:solidFill>
                  <a:schemeClr val="bg2"/>
                </a:solidFill>
              </a:rPr>
              <a:t>Generative: </a:t>
            </a:r>
            <a:r>
              <a:rPr lang="en-US" dirty="0">
                <a:solidFill>
                  <a:schemeClr val="bg2"/>
                </a:solidFill>
              </a:rPr>
              <a:t>defines a model for generating x (e.g. Naïve Bayes)</a:t>
            </a:r>
          </a:p>
          <a:p>
            <a:pPr marL="139700" indent="0">
              <a:buNone/>
            </a:pPr>
            <a:r>
              <a:rPr lang="en-US" b="1" dirty="0">
                <a:solidFill>
                  <a:schemeClr val="bg2"/>
                </a:solidFill>
              </a:rPr>
              <a:t>Discriminative: </a:t>
            </a:r>
            <a:r>
              <a:rPr lang="en-US" dirty="0">
                <a:solidFill>
                  <a:schemeClr val="bg2"/>
                </a:solidFill>
              </a:rPr>
              <a:t>only cares about defining and optimizing a decision boundary (e.g. Logistic Regression)</a:t>
            </a:r>
          </a:p>
          <a:p>
            <a:pPr marL="139700" indent="0">
              <a:buNone/>
            </a:pPr>
            <a:endParaRPr lang="en-US" dirty="0"/>
          </a:p>
        </p:txBody>
      </p:sp>
    </p:spTree>
    <p:extLst>
      <p:ext uri="{BB962C8B-B14F-4D97-AF65-F5344CB8AC3E}">
        <p14:creationId xmlns:p14="http://schemas.microsoft.com/office/powerpoint/2010/main" val="1858249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D15B88D-215C-AC2B-9946-4E016DA220C7}"/>
              </a:ext>
            </a:extLst>
          </p:cNvPr>
          <p:cNvSpPr>
            <a:spLocks noGrp="1"/>
          </p:cNvSpPr>
          <p:nvPr>
            <p:ph type="body" idx="1"/>
          </p:nvPr>
        </p:nvSpPr>
        <p:spPr>
          <a:xfrm>
            <a:off x="2709818" y="264863"/>
            <a:ext cx="5596200" cy="3981000"/>
          </a:xfrm>
        </p:spPr>
        <p:txBody>
          <a:bodyPr/>
          <a:lstStyle/>
          <a:p>
            <a:pPr marL="139700" indent="0">
              <a:buNone/>
            </a:pPr>
            <a:r>
              <a:rPr lang="en-US" b="1" dirty="0"/>
              <a:t>Recap</a:t>
            </a:r>
            <a:r>
              <a:rPr lang="en-US" dirty="0"/>
              <a:t>: What is the predicted class for this sentence assuming we have the following training set (no Laplace Smoothing). </a:t>
            </a:r>
            <a:br>
              <a:rPr lang="en-US" dirty="0"/>
            </a:br>
            <a:r>
              <a:rPr lang="en-US" dirty="0"/>
              <a:t>“he is not cool”</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DBF6C92B-6B22-D220-F5DC-82D1664B4D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5" name="Title 4">
            <a:extLst>
              <a:ext uri="{FF2B5EF4-FFF2-40B4-BE49-F238E27FC236}">
                <a16:creationId xmlns:a16="http://schemas.microsoft.com/office/drawing/2014/main" id="{32C8FFD4-678F-5EC2-3F28-3AC72058F08E}"/>
              </a:ext>
            </a:extLst>
          </p:cNvPr>
          <p:cNvSpPr>
            <a:spLocks noGrp="1"/>
          </p:cNvSpPr>
          <p:nvPr>
            <p:ph type="title"/>
          </p:nvPr>
        </p:nvSpPr>
        <p:spPr/>
        <p:txBody>
          <a:bodyPr/>
          <a:lstStyle/>
          <a:p>
            <a:r>
              <a:rPr lang="en-US" dirty="0"/>
              <a:t>2 min</a:t>
            </a:r>
          </a:p>
        </p:txBody>
      </p:sp>
      <p:graphicFrame>
        <p:nvGraphicFramePr>
          <p:cNvPr id="7" name="Table 43">
            <a:extLst>
              <a:ext uri="{FF2B5EF4-FFF2-40B4-BE49-F238E27FC236}">
                <a16:creationId xmlns:a16="http://schemas.microsoft.com/office/drawing/2014/main" id="{CB7B5E84-2603-747B-913A-92F1B77FF5A8}"/>
              </a:ext>
            </a:extLst>
          </p:cNvPr>
          <p:cNvGraphicFramePr>
            <a:graphicFrameLocks noGrp="1"/>
          </p:cNvGraphicFramePr>
          <p:nvPr>
            <p:extLst>
              <p:ext uri="{D42A27DB-BD31-4B8C-83A1-F6EECF244321}">
                <p14:modId xmlns:p14="http://schemas.microsoft.com/office/powerpoint/2010/main" val="2255055963"/>
              </p:ext>
            </p:extLst>
          </p:nvPr>
        </p:nvGraphicFramePr>
        <p:xfrm>
          <a:off x="2600524" y="3660140"/>
          <a:ext cx="3303887" cy="1483360"/>
        </p:xfrm>
        <a:graphic>
          <a:graphicData uri="http://schemas.openxmlformats.org/drawingml/2006/table">
            <a:tbl>
              <a:tblPr firstRow="1" bandRow="1">
                <a:tableStyleId>{CB23F696-D533-4BE0-B1DA-8B15BD142E95}</a:tableStyleId>
              </a:tblPr>
              <a:tblGrid>
                <a:gridCol w="2136939">
                  <a:extLst>
                    <a:ext uri="{9D8B030D-6E8A-4147-A177-3AD203B41FA5}">
                      <a16:colId xmlns:a16="http://schemas.microsoft.com/office/drawing/2014/main" val="169448575"/>
                    </a:ext>
                  </a:extLst>
                </a:gridCol>
                <a:gridCol w="1166948">
                  <a:extLst>
                    <a:ext uri="{9D8B030D-6E8A-4147-A177-3AD203B41FA5}">
                      <a16:colId xmlns:a16="http://schemas.microsoft.com/office/drawing/2014/main" val="4262510974"/>
                    </a:ext>
                  </a:extLst>
                </a:gridCol>
              </a:tblGrid>
              <a:tr h="370840">
                <a:tc>
                  <a:txBody>
                    <a:bodyPr/>
                    <a:lstStyle/>
                    <a:p>
                      <a:pPr algn="ctr"/>
                      <a:r>
                        <a:rPr lang="en-US" b="1" dirty="0"/>
                        <a:t>Sentence</a:t>
                      </a:r>
                    </a:p>
                  </a:txBody>
                  <a:tcPr>
                    <a:solidFill>
                      <a:schemeClr val="bg1"/>
                    </a:solidFill>
                  </a:tcPr>
                </a:tc>
                <a:tc>
                  <a:txBody>
                    <a:bodyPr/>
                    <a:lstStyle/>
                    <a:p>
                      <a:pPr algn="ctr"/>
                      <a:r>
                        <a:rPr lang="en-US" b="1" dirty="0"/>
                        <a:t>Label</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this dog is cute</a:t>
                      </a:r>
                    </a:p>
                  </a:txBody>
                  <a:tcPr>
                    <a:solidFill>
                      <a:schemeClr val="bg1"/>
                    </a:solidFill>
                  </a:tcPr>
                </a:tc>
                <a:tc>
                  <a:txBody>
                    <a:bodyPr/>
                    <a:lstStyle/>
                    <a:p>
                      <a:r>
                        <a:rPr lang="en-US" dirty="0"/>
                        <a:t>Positive</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he does not like dogs</a:t>
                      </a:r>
                    </a:p>
                  </a:txBody>
                  <a:tcPr>
                    <a:solidFill>
                      <a:schemeClr val="bg1"/>
                    </a:solidFill>
                  </a:tcPr>
                </a:tc>
                <a:tc>
                  <a:txBody>
                    <a:bodyPr/>
                    <a:lstStyle/>
                    <a:p>
                      <a:r>
                        <a:rPr lang="en-US" dirty="0"/>
                        <a:t>Negative</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he is not bad he is cool</a:t>
                      </a:r>
                    </a:p>
                  </a:txBody>
                  <a:tcPr>
                    <a:solidFill>
                      <a:schemeClr val="bg1"/>
                    </a:solidFill>
                  </a:tcPr>
                </a:tc>
                <a:tc>
                  <a:txBody>
                    <a:bodyPr/>
                    <a:lstStyle/>
                    <a:p>
                      <a:r>
                        <a:rPr lang="en-US" dirty="0"/>
                        <a:t>Positive</a:t>
                      </a:r>
                    </a:p>
                  </a:txBody>
                  <a:tcPr>
                    <a:solidFill>
                      <a:schemeClr val="bg1"/>
                    </a:solidFill>
                  </a:tcPr>
                </a:tc>
                <a:extLst>
                  <a:ext uri="{0D108BD9-81ED-4DB2-BD59-A6C34878D82A}">
                    <a16:rowId xmlns:a16="http://schemas.microsoft.com/office/drawing/2014/main" val="1657541022"/>
                  </a:ext>
                </a:extLst>
              </a:tr>
            </a:tbl>
          </a:graphicData>
        </a:graphic>
      </p:graphicFrame>
    </p:spTree>
    <p:extLst>
      <p:ext uri="{BB962C8B-B14F-4D97-AF65-F5344CB8AC3E}">
        <p14:creationId xmlns:p14="http://schemas.microsoft.com/office/powerpoint/2010/main" val="1801501051"/>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3191-F98A-434E-92B8-60F028331B52}"/>
              </a:ext>
            </a:extLst>
          </p:cNvPr>
          <p:cNvSpPr>
            <a:spLocks noGrp="1"/>
          </p:cNvSpPr>
          <p:nvPr>
            <p:ph type="ctrTitle"/>
          </p:nvPr>
        </p:nvSpPr>
        <p:spPr/>
        <p:txBody>
          <a:bodyPr/>
          <a:lstStyle/>
          <a:p>
            <a:r>
              <a:rPr lang="en-US" sz="2200" dirty="0"/>
              <a:t>Decision Trees</a:t>
            </a:r>
          </a:p>
        </p:txBody>
      </p:sp>
      <p:sp>
        <p:nvSpPr>
          <p:cNvPr id="3" name="Subtitle 2">
            <a:extLst>
              <a:ext uri="{FF2B5EF4-FFF2-40B4-BE49-F238E27FC236}">
                <a16:creationId xmlns:a16="http://schemas.microsoft.com/office/drawing/2014/main" id="{CE7F406E-A474-414A-B186-40B5CAE024D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ABAF5A6-E68D-044D-8A67-479F1322B4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376387294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5D1CFB-EFB4-BC65-4AF1-30E3D58B7FD5}"/>
              </a:ext>
            </a:extLst>
          </p:cNvPr>
          <p:cNvSpPr/>
          <p:nvPr/>
        </p:nvSpPr>
        <p:spPr>
          <a:xfrm>
            <a:off x="-1" y="0"/>
            <a:ext cx="9143999" cy="415925"/>
          </a:xfrm>
          <a:prstGeom prst="rect">
            <a:avLst/>
          </a:prstGeom>
          <a:solidFill>
            <a:srgbClr val="4B2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ED58C61-F4BC-BE7F-F81B-B31C6A83BCBC}"/>
              </a:ext>
            </a:extLst>
          </p:cNvPr>
          <p:cNvSpPr/>
          <p:nvPr/>
        </p:nvSpPr>
        <p:spPr>
          <a:xfrm>
            <a:off x="6857999" y="415925"/>
            <a:ext cx="2286001" cy="4727575"/>
          </a:xfrm>
          <a:prstGeom prst="rect">
            <a:avLst/>
          </a:prstGeom>
          <a:solidFill>
            <a:srgbClr val="857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5E05E9B-F668-1013-0C0B-6D11CA987320}"/>
              </a:ext>
            </a:extLst>
          </p:cNvPr>
          <p:cNvSpPr/>
          <p:nvPr/>
        </p:nvSpPr>
        <p:spPr>
          <a:xfrm>
            <a:off x="0" y="415925"/>
            <a:ext cx="2356667" cy="4727575"/>
          </a:xfrm>
          <a:prstGeom prst="rect">
            <a:avLst/>
          </a:prstGeom>
          <a:solidFill>
            <a:srgbClr val="B7A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9F235D8-9914-7497-9BAB-3ACDED1605C2}"/>
              </a:ext>
            </a:extLst>
          </p:cNvPr>
          <p:cNvPicPr>
            <a:picLocks noChangeAspect="1"/>
          </p:cNvPicPr>
          <p:nvPr/>
        </p:nvPicPr>
        <p:blipFill rotWithShape="1">
          <a:blip r:embed="rId2"/>
          <a:srcRect r="100"/>
          <a:stretch/>
        </p:blipFill>
        <p:spPr>
          <a:xfrm>
            <a:off x="689306" y="24697"/>
            <a:ext cx="7829219" cy="5118803"/>
          </a:xfrm>
          <a:prstGeom prst="rect">
            <a:avLst/>
          </a:prstGeom>
        </p:spPr>
      </p:pic>
      <p:sp>
        <p:nvSpPr>
          <p:cNvPr id="6" name="Rectangle 5">
            <a:extLst>
              <a:ext uri="{FF2B5EF4-FFF2-40B4-BE49-F238E27FC236}">
                <a16:creationId xmlns:a16="http://schemas.microsoft.com/office/drawing/2014/main" id="{D63B5EA4-475F-F700-B892-E8C96AFB36BA}"/>
              </a:ext>
            </a:extLst>
          </p:cNvPr>
          <p:cNvSpPr/>
          <p:nvPr/>
        </p:nvSpPr>
        <p:spPr>
          <a:xfrm>
            <a:off x="-3" y="12372"/>
            <a:ext cx="9144000" cy="5143451"/>
          </a:xfrm>
          <a:prstGeom prst="rect">
            <a:avLst/>
          </a:prstGeom>
          <a:solidFill>
            <a:schemeClr val="tx2">
              <a:lumMod val="50000"/>
              <a:alpha val="7058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Nunito Sans" pitchFamily="2" charset="77"/>
              </a:rPr>
              <a:t>Humans often make decisions based on</a:t>
            </a:r>
            <a:br>
              <a:rPr lang="en-US" sz="3600" dirty="0">
                <a:latin typeface="Nunito Sans" pitchFamily="2" charset="77"/>
              </a:rPr>
            </a:br>
            <a:r>
              <a:rPr lang="en-US" sz="3600" b="1" u="sng" dirty="0">
                <a:latin typeface="Nunito Sans" pitchFamily="2" charset="77"/>
              </a:rPr>
              <a:t>Flow Charts</a:t>
            </a:r>
            <a:r>
              <a:rPr lang="en-US" sz="3600" dirty="0">
                <a:latin typeface="Nunito Sans" pitchFamily="2" charset="77"/>
              </a:rPr>
              <a:t> </a:t>
            </a:r>
          </a:p>
          <a:p>
            <a:pPr algn="ctr"/>
            <a:r>
              <a:rPr lang="en-US" sz="3600" dirty="0">
                <a:latin typeface="Nunito Sans" pitchFamily="2" charset="77"/>
              </a:rPr>
              <a:t>or </a:t>
            </a:r>
            <a:br>
              <a:rPr lang="en-US" sz="3600" b="1" u="sng" dirty="0">
                <a:latin typeface="Nunito Sans" pitchFamily="2" charset="77"/>
              </a:rPr>
            </a:br>
            <a:r>
              <a:rPr lang="en-US" sz="3600" b="1" u="sng" dirty="0">
                <a:latin typeface="Nunito Sans" pitchFamily="2" charset="77"/>
              </a:rPr>
              <a:t>Decision Trees</a:t>
            </a:r>
            <a:endParaRPr lang="en-US" sz="3600" u="sng" dirty="0">
              <a:latin typeface="Nunito Sans" pitchFamily="2" charset="77"/>
            </a:endParaRPr>
          </a:p>
        </p:txBody>
      </p:sp>
    </p:spTree>
    <p:extLst>
      <p:ext uri="{BB962C8B-B14F-4D97-AF65-F5344CB8AC3E}">
        <p14:creationId xmlns:p14="http://schemas.microsoft.com/office/powerpoint/2010/main" val="249463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A3B76E-31CE-624C-869D-69DD2E98E5F1}"/>
              </a:ext>
            </a:extLst>
          </p:cNvPr>
          <p:cNvSpPr>
            <a:spLocks noGrp="1"/>
          </p:cNvSpPr>
          <p:nvPr>
            <p:ph type="title"/>
          </p:nvPr>
        </p:nvSpPr>
        <p:spPr>
          <a:xfrm>
            <a:off x="493836" y="205979"/>
            <a:ext cx="8229600" cy="857250"/>
          </a:xfrm>
        </p:spPr>
        <p:txBody>
          <a:bodyPr wrap="square" anchor="t">
            <a:normAutofit/>
          </a:bodyPr>
          <a:lstStyle/>
          <a:p>
            <a:r>
              <a:rPr lang="en-US" dirty="0"/>
              <a:t>Parametric vs. Non-Parametric Methods</a:t>
            </a:r>
          </a:p>
        </p:txBody>
      </p:sp>
      <p:sp>
        <p:nvSpPr>
          <p:cNvPr id="4" name="Slide Number Placeholder 3" hidden="1">
            <a:extLst>
              <a:ext uri="{FF2B5EF4-FFF2-40B4-BE49-F238E27FC236}">
                <a16:creationId xmlns:a16="http://schemas.microsoft.com/office/drawing/2014/main" id="{D70502E5-66B6-CC4A-AF45-90747BDF12C3}"/>
              </a:ext>
            </a:extLst>
          </p:cNvPr>
          <p:cNvSpPr>
            <a:spLocks noGrp="1"/>
          </p:cNvSpPr>
          <p:nvPr>
            <p:ph type="sldNum" idx="4294967295"/>
          </p:nvPr>
        </p:nvSpPr>
        <p:spPr>
          <a:xfrm>
            <a:off x="8556784" y="4749851"/>
            <a:ext cx="548700" cy="393600"/>
          </a:xfrm>
        </p:spPr>
        <p:txBody>
          <a:bodyPr/>
          <a:lstStyle/>
          <a:p>
            <a:pPr marL="0" lvl="0" indent="0" algn="r" rtl="0">
              <a:spcBef>
                <a:spcPts val="0"/>
              </a:spcBef>
              <a:spcAft>
                <a:spcPts val="600"/>
              </a:spcAft>
              <a:buNone/>
            </a:pPr>
            <a:fld id="{00000000-1234-1234-1234-123412341234}" type="slidenum">
              <a:rPr lang="en" smtClean="0"/>
              <a:pPr marL="0" lvl="0" indent="0" algn="r" rtl="0">
                <a:spcBef>
                  <a:spcPts val="0"/>
                </a:spcBef>
                <a:spcAft>
                  <a:spcPts val="600"/>
                </a:spcAft>
                <a:buNone/>
              </a:pPr>
              <a:t>18</a:t>
            </a:fld>
            <a:endParaRPr lang="en"/>
          </a:p>
        </p:txBody>
      </p:sp>
      <p:graphicFrame>
        <p:nvGraphicFramePr>
          <p:cNvPr id="12" name="Text Placeholder 5">
            <a:extLst>
              <a:ext uri="{FF2B5EF4-FFF2-40B4-BE49-F238E27FC236}">
                <a16:creationId xmlns:a16="http://schemas.microsoft.com/office/drawing/2014/main" id="{BB8309AB-7271-6B7B-0C69-85A5AD8DB23B}"/>
              </a:ext>
            </a:extLst>
          </p:cNvPr>
          <p:cNvGraphicFramePr/>
          <p:nvPr>
            <p:extLst>
              <p:ext uri="{D42A27DB-BD31-4B8C-83A1-F6EECF244321}">
                <p14:modId xmlns:p14="http://schemas.microsoft.com/office/powerpoint/2010/main" val="553345772"/>
              </p:ext>
            </p:extLst>
          </p:nvPr>
        </p:nvGraphicFramePr>
        <p:xfrm>
          <a:off x="490934" y="1200155"/>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4697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CA6A-471B-4E95-8B7C-94BA5AE00ABB}"/>
              </a:ext>
            </a:extLst>
          </p:cNvPr>
          <p:cNvSpPr>
            <a:spLocks noGrp="1"/>
          </p:cNvSpPr>
          <p:nvPr>
            <p:ph type="title"/>
          </p:nvPr>
        </p:nvSpPr>
        <p:spPr/>
        <p:txBody>
          <a:bodyPr/>
          <a:lstStyle/>
          <a:p>
            <a:r>
              <a:rPr lang="en-US" dirty="0"/>
              <a:t>XOR</a:t>
            </a:r>
          </a:p>
        </p:txBody>
      </p:sp>
      <p:sp>
        <p:nvSpPr>
          <p:cNvPr id="3" name="Text Placeholder 2">
            <a:extLst>
              <a:ext uri="{FF2B5EF4-FFF2-40B4-BE49-F238E27FC236}">
                <a16:creationId xmlns:a16="http://schemas.microsoft.com/office/drawing/2014/main" id="{0D59C145-FA7E-455D-90E0-D58C4AE8BFC0}"/>
              </a:ext>
            </a:extLst>
          </p:cNvPr>
          <p:cNvSpPr>
            <a:spLocks noGrp="1"/>
          </p:cNvSpPr>
          <p:nvPr>
            <p:ph type="body" idx="1"/>
          </p:nvPr>
        </p:nvSpPr>
        <p:spPr/>
        <p:txBody>
          <a:bodyPr/>
          <a:lstStyle/>
          <a:p>
            <a:r>
              <a:rPr lang="en-US" dirty="0"/>
              <a:t>A line might not always support our decisions.</a:t>
            </a:r>
          </a:p>
        </p:txBody>
      </p:sp>
      <p:sp>
        <p:nvSpPr>
          <p:cNvPr id="4" name="Slide Number Placeholder 3">
            <a:extLst>
              <a:ext uri="{FF2B5EF4-FFF2-40B4-BE49-F238E27FC236}">
                <a16:creationId xmlns:a16="http://schemas.microsoft.com/office/drawing/2014/main" id="{156989AB-EC37-472D-9999-88B2F6A9FD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26300069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617-BDFF-494B-AE21-2699C80E0F86}"/>
              </a:ext>
            </a:extLst>
          </p:cNvPr>
          <p:cNvSpPr>
            <a:spLocks noGrp="1"/>
          </p:cNvSpPr>
          <p:nvPr>
            <p:ph type="title"/>
          </p:nvPr>
        </p:nvSpPr>
        <p:spPr/>
        <p:txBody>
          <a:bodyPr/>
          <a:lstStyle/>
          <a:p>
            <a:r>
              <a:rPr lang="en-US" dirty="0"/>
              <a:t>Probability Classifier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1FEB9F2-508D-FF40-97BD-9BDD84A0E707}"/>
                  </a:ext>
                </a:extLst>
              </p:cNvPr>
              <p:cNvSpPr>
                <a:spLocks noGrp="1"/>
              </p:cNvSpPr>
              <p:nvPr>
                <p:ph type="body" idx="1"/>
              </p:nvPr>
            </p:nvSpPr>
            <p:spPr/>
            <p:txBody>
              <a:bodyPr/>
              <a:lstStyle/>
              <a:p>
                <a:pPr marL="139700" indent="0">
                  <a:buNone/>
                </a:pPr>
                <a:r>
                  <a:rPr lang="en-US" b="1" dirty="0"/>
                  <a:t>Idea</a:t>
                </a:r>
                <a:r>
                  <a:rPr lang="en-US" dirty="0"/>
                  <a:t>: </a:t>
                </a:r>
                <a:r>
                  <a:rPr lang="en-US" dirty="0">
                    <a:solidFill>
                      <a:schemeClr val="bg2">
                        <a:lumMod val="75000"/>
                      </a:schemeClr>
                    </a:solidFill>
                  </a:rPr>
                  <a:t>Estimate probabilities</a:t>
                </a:r>
                <a:r>
                  <a:rPr lang="en-US" b="1" dirty="0">
                    <a:solidFill>
                      <a:schemeClr val="bg2">
                        <a:lumMod val="75000"/>
                      </a:schemeClr>
                    </a:solidFill>
                  </a:rPr>
                  <a:t> </a:t>
                </a:r>
                <a14:m>
                  <m:oMath xmlns:m="http://schemas.openxmlformats.org/officeDocument/2006/math">
                    <m:acc>
                      <m:accPr>
                        <m:chr m:val="̂"/>
                        <m:ctrlPr>
                          <a:rPr lang="en-US" i="1" smtClean="0">
                            <a:solidFill>
                              <a:schemeClr val="bg2">
                                <a:lumMod val="75000"/>
                              </a:schemeClr>
                            </a:solidFill>
                            <a:latin typeface="Cambria Math" panose="02040503050406030204" pitchFamily="18" charset="0"/>
                          </a:rPr>
                        </m:ctrlPr>
                      </m:accPr>
                      <m:e>
                        <m:r>
                          <a:rPr lang="en-US" b="0" i="1" smtClean="0">
                            <a:solidFill>
                              <a:schemeClr val="bg2">
                                <a:lumMod val="75000"/>
                              </a:schemeClr>
                            </a:solidFill>
                            <a:latin typeface="Cambria Math" panose="02040503050406030204" pitchFamily="18" charset="0"/>
                          </a:rPr>
                          <m:t>𝑃</m:t>
                        </m:r>
                      </m:e>
                    </m:acc>
                    <m:d>
                      <m:dPr>
                        <m:ctrlPr>
                          <a:rPr lang="en-US" i="1" dirty="0" smtClean="0">
                            <a:latin typeface="Cambria Math" panose="02040503050406030204" pitchFamily="18" charset="0"/>
                          </a:rPr>
                        </m:ctrlPr>
                      </m:dPr>
                      <m:e>
                        <m:r>
                          <a:rPr lang="en-US" b="0" i="1" dirty="0" smtClean="0">
                            <a:latin typeface="Cambria Math" panose="02040503050406030204" pitchFamily="18" charset="0"/>
                          </a:rPr>
                          <m:t>𝑦</m:t>
                        </m:r>
                      </m:e>
                      <m:e>
                        <m:r>
                          <a:rPr lang="en-US" b="0" i="1" dirty="0" smtClean="0">
                            <a:latin typeface="Cambria Math" panose="02040503050406030204" pitchFamily="18" charset="0"/>
                          </a:rPr>
                          <m:t>𝑥</m:t>
                        </m:r>
                      </m:e>
                    </m:d>
                  </m:oMath>
                </a14:m>
                <a:r>
                  <a:rPr lang="en-US" dirty="0"/>
                  <a:t> and use those for prediction</a:t>
                </a:r>
              </a:p>
              <a:p>
                <a:pPr marL="139700" indent="0">
                  <a:buNone/>
                </a:pPr>
                <a:endParaRPr lang="en-US" b="1" dirty="0"/>
              </a:p>
              <a:p>
                <a:pPr marL="139700" indent="0">
                  <a:buNone/>
                </a:pPr>
                <a:r>
                  <a:rPr lang="en-US" b="1" dirty="0"/>
                  <a:t>Probability Classifier </a:t>
                </a:r>
              </a:p>
              <a:p>
                <a:pPr marL="139700" indent="0">
                  <a:buNone/>
                </a:pPr>
                <a:r>
                  <a:rPr lang="en-US" dirty="0"/>
                  <a:t>Input </a:t>
                </a:r>
                <a14:m>
                  <m:oMath xmlns:m="http://schemas.openxmlformats.org/officeDocument/2006/math">
                    <m:r>
                      <a:rPr lang="en-US" b="0" i="1" smtClean="0">
                        <a:latin typeface="Cambria Math" panose="02040503050406030204" pitchFamily="18" charset="0"/>
                      </a:rPr>
                      <m:t>𝑥</m:t>
                    </m:r>
                  </m:oMath>
                </a14:m>
                <a:r>
                  <a:rPr lang="en-US" dirty="0"/>
                  <a:t>: Sentence from review</a:t>
                </a:r>
              </a:p>
              <a:p>
                <a:r>
                  <a:rPr lang="en-US" dirty="0"/>
                  <a:t>Estimate class probability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𝑃</m:t>
                        </m:r>
                      </m:e>
                    </m:acc>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=+1|</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dirty="0"/>
              </a:p>
              <a:p>
                <a:r>
                  <a:rPr lang="en-US" dirty="0"/>
                  <a:t>If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𝑃</m:t>
                        </m:r>
                      </m:e>
                    </m:acc>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𝑦</m:t>
                        </m:r>
                        <m:r>
                          <a:rPr lang="en-US" b="0" i="1" dirty="0" smtClean="0">
                            <a:latin typeface="Cambria Math" panose="02040503050406030204" pitchFamily="18" charset="0"/>
                          </a:rPr>
                          <m:t>=+1</m:t>
                        </m:r>
                      </m:e>
                      <m:e>
                        <m:r>
                          <a:rPr lang="en-US" b="0" i="1" dirty="0" smtClean="0">
                            <a:latin typeface="Cambria Math" panose="02040503050406030204" pitchFamily="18" charset="0"/>
                          </a:rPr>
                          <m:t>𝑥</m:t>
                        </m:r>
                      </m:e>
                    </m:d>
                    <m:r>
                      <a:rPr lang="en-US" b="0" i="1" smtClean="0">
                        <a:latin typeface="Cambria Math" panose="02040503050406030204" pitchFamily="18" charset="0"/>
                      </a:rPr>
                      <m:t>&gt;0.5</m:t>
                    </m:r>
                  </m:oMath>
                </a14:m>
                <a:r>
                  <a:rPr lang="en-US" dirty="0"/>
                  <a:t>:</a:t>
                </a:r>
              </a:p>
              <a:p>
                <a:pPr lvl="1"/>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 +1 </m:t>
                    </m:r>
                  </m:oMath>
                </a14:m>
                <a:endParaRPr lang="en-US" dirty="0"/>
              </a:p>
              <a:p>
                <a:r>
                  <a:rPr lang="en-US" dirty="0"/>
                  <a:t>Else: </a:t>
                </a:r>
              </a:p>
              <a:p>
                <a:pPr lvl="1"/>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=−1</m:t>
                    </m:r>
                  </m:oMath>
                </a14:m>
                <a:endParaRPr lang="en-US" b="0" dirty="0"/>
              </a:p>
              <a:p>
                <a:pPr marL="139700" indent="0">
                  <a:buNone/>
                </a:pPr>
                <a:endParaRPr lang="en-US" dirty="0"/>
              </a:p>
              <a:p>
                <a:pPr marL="139700" indent="0">
                  <a:buNone/>
                </a:pPr>
                <a:r>
                  <a:rPr lang="en-US" b="1" dirty="0"/>
                  <a:t>Notes</a:t>
                </a:r>
                <a:r>
                  <a:rPr lang="en-US" dirty="0"/>
                  <a:t>: </a:t>
                </a:r>
              </a:p>
              <a:p>
                <a:r>
                  <a:rPr lang="en-US" dirty="0"/>
                  <a:t>Estimating the probability improves </a:t>
                </a:r>
                <a:r>
                  <a:rPr lang="en-US" b="1" dirty="0"/>
                  <a:t>interpretability</a:t>
                </a: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21FEB9F2-508D-FF40-97BD-9BDD84A0E707}"/>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0F56295-2AF3-DB4E-BB7A-9557DD24B9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238493143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a loan risky?</a:t>
            </a:r>
          </a:p>
        </p:txBody>
      </p:sp>
      <p:grpSp>
        <p:nvGrpSpPr>
          <p:cNvPr id="8" name="Group 7"/>
          <p:cNvGrpSpPr/>
          <p:nvPr/>
        </p:nvGrpSpPr>
        <p:grpSpPr>
          <a:xfrm>
            <a:off x="6177514" y="543764"/>
            <a:ext cx="2322749" cy="3648305"/>
            <a:chOff x="4539396" y="1299610"/>
            <a:chExt cx="3096999" cy="4864407"/>
          </a:xfrm>
        </p:grpSpPr>
        <p:pic>
          <p:nvPicPr>
            <p:cNvPr id="5" name="Picture 4"/>
            <p:cNvPicPr>
              <a:picLocks noChangeAspect="1"/>
            </p:cNvPicPr>
            <p:nvPr/>
          </p:nvPicPr>
          <p:blipFill>
            <a:blip r:embed="rId3"/>
            <a:stretch>
              <a:fillRect/>
            </a:stretch>
          </p:blipFill>
          <p:spPr>
            <a:xfrm>
              <a:off x="6213894" y="1299610"/>
              <a:ext cx="1422501" cy="1065503"/>
            </a:xfrm>
            <a:prstGeom prst="rect">
              <a:avLst/>
            </a:prstGeom>
          </p:spPr>
        </p:pic>
        <p:sp>
          <p:nvSpPr>
            <p:cNvPr id="21" name="Right Brace 20"/>
            <p:cNvSpPr/>
            <p:nvPr/>
          </p:nvSpPr>
          <p:spPr>
            <a:xfrm>
              <a:off x="4539396" y="1845109"/>
              <a:ext cx="577777" cy="4318908"/>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sz="1050"/>
            </a:p>
          </p:txBody>
        </p:sp>
      </p:grpSp>
      <p:sp>
        <p:nvSpPr>
          <p:cNvPr id="23" name="Oval Callout 22"/>
          <p:cNvSpPr/>
          <p:nvPr/>
        </p:nvSpPr>
        <p:spPr>
          <a:xfrm>
            <a:off x="2948967" y="715804"/>
            <a:ext cx="3155731" cy="1488177"/>
          </a:xfrm>
          <a:prstGeom prst="wedgeEllipseCallout">
            <a:avLst>
              <a:gd name="adj1" fmla="val -23189"/>
              <a:gd name="adj2" fmla="val 659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Nunito Sans" pitchFamily="2" charset="77"/>
                <a:cs typeface="Museo Sans 300"/>
              </a:rPr>
              <a:t>I want to buy a new house!</a:t>
            </a:r>
          </a:p>
        </p:txBody>
      </p:sp>
      <p:sp>
        <p:nvSpPr>
          <p:cNvPr id="24" name="Rectangle 23"/>
          <p:cNvSpPr/>
          <p:nvPr/>
        </p:nvSpPr>
        <p:spPr>
          <a:xfrm>
            <a:off x="7142454" y="1395358"/>
            <a:ext cx="1648745" cy="646331"/>
          </a:xfrm>
          <a:prstGeom prst="rect">
            <a:avLst/>
          </a:prstGeom>
          <a:effectLst>
            <a:outerShdw blurRad="95250" dist="508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latin typeface="Nunito Sans" pitchFamily="2" charset="77"/>
                <a:cs typeface="Museo Sans 300"/>
              </a:rPr>
              <a:t>Credit History </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25" name="Rectangle 24"/>
          <p:cNvSpPr/>
          <p:nvPr/>
        </p:nvSpPr>
        <p:spPr>
          <a:xfrm>
            <a:off x="7142454" y="2150662"/>
            <a:ext cx="1648745" cy="646331"/>
          </a:xfrm>
          <a:prstGeom prst="rect">
            <a:avLst/>
          </a:prstGeom>
          <a:effectLst>
            <a:outerShdw blurRad="95250" dist="50800" dir="2700000" sx="101000" sy="101000" algn="tl" rotWithShape="0">
              <a:prstClr val="black">
                <a:alpha val="28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dirty="0">
                <a:latin typeface="Nunito Sans" pitchFamily="2" charset="77"/>
                <a:cs typeface="Museo Sans 300"/>
              </a:rPr>
              <a:t>Income</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26" name="Rectangle 25"/>
          <p:cNvSpPr/>
          <p:nvPr/>
        </p:nvSpPr>
        <p:spPr>
          <a:xfrm>
            <a:off x="7142454" y="2907372"/>
            <a:ext cx="1648745" cy="646331"/>
          </a:xfrm>
          <a:prstGeom prst="rect">
            <a:avLst/>
          </a:prstGeom>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Term</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30" name="Rectangle 29"/>
          <p:cNvSpPr/>
          <p:nvPr/>
        </p:nvSpPr>
        <p:spPr>
          <a:xfrm>
            <a:off x="7142453" y="3664081"/>
            <a:ext cx="1648745" cy="646331"/>
          </a:xfrm>
          <a:prstGeom prst="rect">
            <a:avLst/>
          </a:prstGeom>
          <a:solidFill>
            <a:srgbClr val="FF5500"/>
          </a:solidFill>
          <a:ln>
            <a:solidFill>
              <a:schemeClr val="accent4">
                <a:lumMod val="75000"/>
              </a:schemeClr>
            </a:solidFill>
          </a:ln>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Personal Info</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grpSp>
        <p:nvGrpSpPr>
          <p:cNvPr id="7" name="Group 6"/>
          <p:cNvGrpSpPr/>
          <p:nvPr/>
        </p:nvGrpSpPr>
        <p:grpSpPr>
          <a:xfrm>
            <a:off x="3280048" y="2625227"/>
            <a:ext cx="965893" cy="1802469"/>
            <a:chOff x="1921835" y="3287572"/>
            <a:chExt cx="1287857" cy="2403291"/>
          </a:xfrm>
        </p:grpSpPr>
        <p:pic>
          <p:nvPicPr>
            <p:cNvPr id="3" name="Picture 2"/>
            <p:cNvPicPr>
              <a:picLocks noChangeAspect="1"/>
            </p:cNvPicPr>
            <p:nvPr/>
          </p:nvPicPr>
          <p:blipFill>
            <a:blip r:embed="rId4"/>
            <a:stretch>
              <a:fillRect/>
            </a:stretch>
          </p:blipFill>
          <p:spPr>
            <a:xfrm>
              <a:off x="1921835" y="3287572"/>
              <a:ext cx="1287857" cy="1764096"/>
            </a:xfrm>
            <a:prstGeom prst="rect">
              <a:avLst/>
            </a:prstGeom>
          </p:spPr>
        </p:pic>
        <p:sp>
          <p:nvSpPr>
            <p:cNvPr id="6" name="TextBox 5"/>
            <p:cNvSpPr txBox="1"/>
            <p:nvPr/>
          </p:nvSpPr>
          <p:spPr>
            <a:xfrm>
              <a:off x="1924891" y="5136866"/>
              <a:ext cx="1165277" cy="553997"/>
            </a:xfrm>
            <a:prstGeom prst="rect">
              <a:avLst/>
            </a:prstGeom>
            <a:noFill/>
          </p:spPr>
          <p:txBody>
            <a:bodyPr wrap="none" rtlCol="0">
              <a:spAutoFit/>
            </a:bodyPr>
            <a:lstStyle/>
            <a:p>
              <a:pPr algn="ctr"/>
              <a:r>
                <a:rPr lang="en-US" sz="1050" dirty="0">
                  <a:latin typeface="Nunito Sans" pitchFamily="2" charset="77"/>
                  <a:cs typeface="Museo Sans 300"/>
                </a:rPr>
                <a:t>Loan </a:t>
              </a:r>
            </a:p>
            <a:p>
              <a:pPr algn="ctr"/>
              <a:r>
                <a:rPr lang="en-US" sz="1050" dirty="0">
                  <a:latin typeface="Nunito Sans" pitchFamily="2" charset="77"/>
                  <a:cs typeface="Museo Sans 300"/>
                </a:rPr>
                <a:t>Application</a:t>
              </a:r>
            </a:p>
          </p:txBody>
        </p:sp>
      </p:grpSp>
    </p:spTree>
    <p:extLst>
      <p:ext uri="{BB962C8B-B14F-4D97-AF65-F5344CB8AC3E}">
        <p14:creationId xmlns:p14="http://schemas.microsoft.com/office/powerpoint/2010/main" val="1303300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history explained</a:t>
            </a:r>
          </a:p>
        </p:txBody>
      </p:sp>
      <p:sp>
        <p:nvSpPr>
          <p:cNvPr id="14" name="Rectangle 13"/>
          <p:cNvSpPr/>
          <p:nvPr/>
        </p:nvSpPr>
        <p:spPr>
          <a:xfrm>
            <a:off x="2915938" y="1146424"/>
            <a:ext cx="2318852" cy="2192908"/>
          </a:xfrm>
          <a:prstGeom prst="rect">
            <a:avLst/>
          </a:prstGeom>
          <a:noFill/>
        </p:spPr>
        <p:txBody>
          <a:bodyPr wrap="square">
            <a:spAutoFit/>
          </a:bodyPr>
          <a:lstStyle/>
          <a:p>
            <a:r>
              <a:rPr lang="en-US" sz="1950" dirty="0">
                <a:solidFill>
                  <a:schemeClr val="accent6"/>
                </a:solidFill>
                <a:latin typeface="Nunito Sans" pitchFamily="2" charset="77"/>
                <a:ea typeface="Museo Sans 300" charset="0"/>
                <a:cs typeface="Museo Sans 300" charset="0"/>
              </a:rPr>
              <a:t>Did I pay previous loans on time?</a:t>
            </a:r>
          </a:p>
          <a:p>
            <a:endParaRPr lang="en-US" sz="1950" dirty="0">
              <a:solidFill>
                <a:schemeClr val="accent6"/>
              </a:solidFill>
              <a:latin typeface="Nunito Sans" pitchFamily="2" charset="77"/>
              <a:ea typeface="Museo Sans 300" charset="0"/>
              <a:cs typeface="Museo Sans 300" charset="0"/>
            </a:endParaRPr>
          </a:p>
          <a:p>
            <a:r>
              <a:rPr lang="en-US" sz="1950" dirty="0">
                <a:solidFill>
                  <a:schemeClr val="accent1"/>
                </a:solidFill>
                <a:latin typeface="Nunito Sans" pitchFamily="2" charset="77"/>
                <a:ea typeface="Museo Sans 300" charset="0"/>
                <a:cs typeface="Museo Sans 300" charset="0"/>
              </a:rPr>
              <a:t>Example:</a:t>
            </a:r>
            <a:r>
              <a:rPr lang="en-US" sz="1950" dirty="0">
                <a:solidFill>
                  <a:schemeClr val="accent6"/>
                </a:solidFill>
                <a:latin typeface="Nunito Sans" pitchFamily="2" charset="77"/>
                <a:ea typeface="Museo Sans 300" charset="0"/>
                <a:cs typeface="Museo Sans 300" charset="0"/>
              </a:rPr>
              <a:t> excellent, good, or fair</a:t>
            </a:r>
          </a:p>
          <a:p>
            <a:r>
              <a:rPr lang="en-US" sz="1950" dirty="0">
                <a:solidFill>
                  <a:schemeClr val="accent6"/>
                </a:solidFill>
                <a:latin typeface="Nunito Sans" pitchFamily="2" charset="77"/>
                <a:ea typeface="Museo Sans 300" charset="0"/>
                <a:cs typeface="Museo Sans 300" charset="0"/>
              </a:rPr>
              <a:t> </a:t>
            </a:r>
          </a:p>
        </p:txBody>
      </p:sp>
      <p:cxnSp>
        <p:nvCxnSpPr>
          <p:cNvPr id="15" name="Straight Arrow Connector 14"/>
          <p:cNvCxnSpPr/>
          <p:nvPr/>
        </p:nvCxnSpPr>
        <p:spPr>
          <a:xfrm>
            <a:off x="5318780" y="1675682"/>
            <a:ext cx="1655693" cy="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90395F24-F271-44E2-8BF9-B98397E3011C}"/>
              </a:ext>
            </a:extLst>
          </p:cNvPr>
          <p:cNvSpPr/>
          <p:nvPr/>
        </p:nvSpPr>
        <p:spPr>
          <a:xfrm>
            <a:off x="7142454" y="1395358"/>
            <a:ext cx="1648745" cy="646331"/>
          </a:xfrm>
          <a:prstGeom prst="rect">
            <a:avLst/>
          </a:prstGeom>
          <a:effectLst>
            <a:outerShdw blurRad="95250" dist="508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latin typeface="Nunito Sans" pitchFamily="2" charset="77"/>
                <a:cs typeface="Museo Sans 300"/>
              </a:rPr>
              <a:t>Credit History </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0" name="Rectangle 9">
            <a:extLst>
              <a:ext uri="{FF2B5EF4-FFF2-40B4-BE49-F238E27FC236}">
                <a16:creationId xmlns:a16="http://schemas.microsoft.com/office/drawing/2014/main" id="{DF739537-5398-4AF3-9636-D512ACDF5473}"/>
              </a:ext>
            </a:extLst>
          </p:cNvPr>
          <p:cNvSpPr/>
          <p:nvPr/>
        </p:nvSpPr>
        <p:spPr>
          <a:xfrm>
            <a:off x="7142454" y="2150662"/>
            <a:ext cx="1648745" cy="646331"/>
          </a:xfrm>
          <a:prstGeom prst="rect">
            <a:avLst/>
          </a:prstGeom>
          <a:effectLst>
            <a:outerShdw blurRad="95250" dist="50800" dir="2700000" sx="101000" sy="101000" algn="tl" rotWithShape="0">
              <a:prstClr val="black">
                <a:alpha val="28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dirty="0">
                <a:latin typeface="Nunito Sans" pitchFamily="2" charset="77"/>
                <a:cs typeface="Museo Sans 300"/>
              </a:rPr>
              <a:t>Income</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1" name="Rectangle 10">
            <a:extLst>
              <a:ext uri="{FF2B5EF4-FFF2-40B4-BE49-F238E27FC236}">
                <a16:creationId xmlns:a16="http://schemas.microsoft.com/office/drawing/2014/main" id="{321CEAF1-E15E-44B8-B9B7-EE17661B4DAD}"/>
              </a:ext>
            </a:extLst>
          </p:cNvPr>
          <p:cNvSpPr/>
          <p:nvPr/>
        </p:nvSpPr>
        <p:spPr>
          <a:xfrm>
            <a:off x="7142454" y="2907372"/>
            <a:ext cx="1648745" cy="646331"/>
          </a:xfrm>
          <a:prstGeom prst="rect">
            <a:avLst/>
          </a:prstGeom>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Term</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2" name="Rectangle 11">
            <a:extLst>
              <a:ext uri="{FF2B5EF4-FFF2-40B4-BE49-F238E27FC236}">
                <a16:creationId xmlns:a16="http://schemas.microsoft.com/office/drawing/2014/main" id="{B4352DD0-1F35-4369-AE88-BE6A9C7420B0}"/>
              </a:ext>
            </a:extLst>
          </p:cNvPr>
          <p:cNvSpPr/>
          <p:nvPr/>
        </p:nvSpPr>
        <p:spPr>
          <a:xfrm>
            <a:off x="7142453" y="3664081"/>
            <a:ext cx="1648745" cy="646331"/>
          </a:xfrm>
          <a:prstGeom prst="rect">
            <a:avLst/>
          </a:prstGeom>
          <a:solidFill>
            <a:srgbClr val="FF5500"/>
          </a:solidFill>
          <a:ln>
            <a:solidFill>
              <a:srgbClr val="C94902"/>
            </a:solidFill>
          </a:ln>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Personal Info</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Tree>
    <p:extLst>
      <p:ext uri="{BB962C8B-B14F-4D97-AF65-F5344CB8AC3E}">
        <p14:creationId xmlns:p14="http://schemas.microsoft.com/office/powerpoint/2010/main" val="254861366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a:t>
            </a:r>
          </a:p>
        </p:txBody>
      </p:sp>
      <p:sp>
        <p:nvSpPr>
          <p:cNvPr id="14" name="Rectangle 13"/>
          <p:cNvSpPr/>
          <p:nvPr/>
        </p:nvSpPr>
        <p:spPr>
          <a:xfrm>
            <a:off x="2895600" y="1393053"/>
            <a:ext cx="2537431" cy="1292662"/>
          </a:xfrm>
          <a:prstGeom prst="rect">
            <a:avLst/>
          </a:prstGeom>
          <a:noFill/>
        </p:spPr>
        <p:txBody>
          <a:bodyPr wrap="square">
            <a:spAutoFit/>
          </a:bodyPr>
          <a:lstStyle/>
          <a:p>
            <a:r>
              <a:rPr lang="en-US" sz="1950" dirty="0">
                <a:solidFill>
                  <a:schemeClr val="accent6"/>
                </a:solidFill>
                <a:latin typeface="Nunito Sans" pitchFamily="2" charset="77"/>
                <a:ea typeface="Museo Sans 300" charset="0"/>
                <a:cs typeface="Museo Sans 300" charset="0"/>
              </a:rPr>
              <a:t>What’s my income?</a:t>
            </a:r>
          </a:p>
          <a:p>
            <a:br>
              <a:rPr lang="en-US" sz="1950" dirty="0">
                <a:solidFill>
                  <a:schemeClr val="accent6"/>
                </a:solidFill>
                <a:latin typeface="Nunito Sans" pitchFamily="2" charset="77"/>
                <a:ea typeface="Museo Sans 300" charset="0"/>
                <a:cs typeface="Museo Sans 300" charset="0"/>
              </a:rPr>
            </a:br>
            <a:r>
              <a:rPr lang="en-US" sz="1950" dirty="0">
                <a:solidFill>
                  <a:schemeClr val="accent1"/>
                </a:solidFill>
                <a:latin typeface="Nunito Sans" pitchFamily="2" charset="77"/>
                <a:ea typeface="Museo Sans 300" charset="0"/>
                <a:cs typeface="Museo Sans 300" charset="0"/>
              </a:rPr>
              <a:t>Example:</a:t>
            </a:r>
            <a:r>
              <a:rPr lang="en-US" sz="1950" dirty="0">
                <a:solidFill>
                  <a:schemeClr val="accent6"/>
                </a:solidFill>
                <a:latin typeface="Nunito Sans" pitchFamily="2" charset="77"/>
                <a:ea typeface="Museo Sans 300" charset="0"/>
                <a:cs typeface="Museo Sans 300" charset="0"/>
              </a:rPr>
              <a:t> </a:t>
            </a:r>
            <a:br>
              <a:rPr lang="en-US" sz="1950" dirty="0">
                <a:solidFill>
                  <a:schemeClr val="accent6"/>
                </a:solidFill>
                <a:latin typeface="Nunito Sans" pitchFamily="2" charset="77"/>
                <a:ea typeface="Museo Sans 300" charset="0"/>
                <a:cs typeface="Museo Sans 300" charset="0"/>
              </a:rPr>
            </a:br>
            <a:r>
              <a:rPr lang="en-US" sz="1950" dirty="0">
                <a:solidFill>
                  <a:schemeClr val="accent6"/>
                </a:solidFill>
                <a:latin typeface="Nunito Sans" pitchFamily="2" charset="77"/>
                <a:ea typeface="Museo Sans 300" charset="0"/>
                <a:cs typeface="Museo Sans 300" charset="0"/>
              </a:rPr>
              <a:t>$80K per year</a:t>
            </a:r>
          </a:p>
        </p:txBody>
      </p:sp>
      <p:cxnSp>
        <p:nvCxnSpPr>
          <p:cNvPr id="15" name="Straight Arrow Connector 14"/>
          <p:cNvCxnSpPr/>
          <p:nvPr/>
        </p:nvCxnSpPr>
        <p:spPr>
          <a:xfrm flipV="1">
            <a:off x="4372266" y="2212305"/>
            <a:ext cx="2488159" cy="16391"/>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FBAA535A-7552-4822-94B4-CC750A984E95}"/>
              </a:ext>
            </a:extLst>
          </p:cNvPr>
          <p:cNvSpPr/>
          <p:nvPr/>
        </p:nvSpPr>
        <p:spPr>
          <a:xfrm>
            <a:off x="7142454" y="1395358"/>
            <a:ext cx="1648745" cy="646331"/>
          </a:xfrm>
          <a:prstGeom prst="rect">
            <a:avLst/>
          </a:prstGeom>
          <a:effectLst>
            <a:outerShdw blurRad="95250" dist="508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latin typeface="Nunito Sans" pitchFamily="2" charset="77"/>
                <a:cs typeface="Museo Sans 300"/>
              </a:rPr>
              <a:t>Credit History </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0" name="Rectangle 9">
            <a:extLst>
              <a:ext uri="{FF2B5EF4-FFF2-40B4-BE49-F238E27FC236}">
                <a16:creationId xmlns:a16="http://schemas.microsoft.com/office/drawing/2014/main" id="{51A660FB-A6FE-4A74-AF0E-0A4386A817F9}"/>
              </a:ext>
            </a:extLst>
          </p:cNvPr>
          <p:cNvSpPr/>
          <p:nvPr/>
        </p:nvSpPr>
        <p:spPr>
          <a:xfrm>
            <a:off x="7142454" y="2150662"/>
            <a:ext cx="1648745" cy="646331"/>
          </a:xfrm>
          <a:prstGeom prst="rect">
            <a:avLst/>
          </a:prstGeom>
          <a:effectLst>
            <a:outerShdw blurRad="95250" dist="50800" dir="2700000" sx="101000" sy="101000" algn="tl" rotWithShape="0">
              <a:prstClr val="black">
                <a:alpha val="28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dirty="0">
                <a:latin typeface="Nunito Sans" pitchFamily="2" charset="77"/>
                <a:cs typeface="Museo Sans 300"/>
              </a:rPr>
              <a:t>Income</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1" name="Rectangle 10">
            <a:extLst>
              <a:ext uri="{FF2B5EF4-FFF2-40B4-BE49-F238E27FC236}">
                <a16:creationId xmlns:a16="http://schemas.microsoft.com/office/drawing/2014/main" id="{3A22CBE9-157C-4B49-8028-63CA18BD7C78}"/>
              </a:ext>
            </a:extLst>
          </p:cNvPr>
          <p:cNvSpPr/>
          <p:nvPr/>
        </p:nvSpPr>
        <p:spPr>
          <a:xfrm>
            <a:off x="7142454" y="2907372"/>
            <a:ext cx="1648745" cy="646331"/>
          </a:xfrm>
          <a:prstGeom prst="rect">
            <a:avLst/>
          </a:prstGeom>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Term</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2" name="Rectangle 11">
            <a:extLst>
              <a:ext uri="{FF2B5EF4-FFF2-40B4-BE49-F238E27FC236}">
                <a16:creationId xmlns:a16="http://schemas.microsoft.com/office/drawing/2014/main" id="{F05D045D-488D-4525-A959-9E7324A47D55}"/>
              </a:ext>
            </a:extLst>
          </p:cNvPr>
          <p:cNvSpPr/>
          <p:nvPr/>
        </p:nvSpPr>
        <p:spPr>
          <a:xfrm>
            <a:off x="7142453" y="3664081"/>
            <a:ext cx="1648745" cy="646331"/>
          </a:xfrm>
          <a:prstGeom prst="rect">
            <a:avLst/>
          </a:prstGeom>
          <a:solidFill>
            <a:srgbClr val="FF5500"/>
          </a:solidFill>
          <a:ln>
            <a:solidFill>
              <a:srgbClr val="C94902"/>
            </a:solidFill>
          </a:ln>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Personal Info</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Tree>
    <p:extLst>
      <p:ext uri="{BB962C8B-B14F-4D97-AF65-F5344CB8AC3E}">
        <p14:creationId xmlns:p14="http://schemas.microsoft.com/office/powerpoint/2010/main" val="198344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Loan terms</a:t>
            </a:r>
          </a:p>
        </p:txBody>
      </p:sp>
      <p:sp>
        <p:nvSpPr>
          <p:cNvPr id="14" name="Rectangle 13"/>
          <p:cNvSpPr/>
          <p:nvPr/>
        </p:nvSpPr>
        <p:spPr>
          <a:xfrm>
            <a:off x="2895600" y="1448912"/>
            <a:ext cx="2750830" cy="1592744"/>
          </a:xfrm>
          <a:prstGeom prst="rect">
            <a:avLst/>
          </a:prstGeom>
          <a:noFill/>
        </p:spPr>
        <p:txBody>
          <a:bodyPr wrap="square">
            <a:spAutoFit/>
          </a:bodyPr>
          <a:lstStyle/>
          <a:p>
            <a:r>
              <a:rPr lang="en-US" sz="1950" dirty="0">
                <a:solidFill>
                  <a:schemeClr val="accent6"/>
                </a:solidFill>
                <a:latin typeface="Nunito Sans" pitchFamily="2" charset="77"/>
                <a:ea typeface="Museo Sans 300" charset="0"/>
                <a:cs typeface="Museo Sans 300" charset="0"/>
              </a:rPr>
              <a:t>How soon do I need to pay the loan?</a:t>
            </a:r>
          </a:p>
          <a:p>
            <a:endParaRPr lang="en-US" sz="1950" dirty="0">
              <a:solidFill>
                <a:schemeClr val="accent6"/>
              </a:solidFill>
              <a:latin typeface="Nunito Sans" pitchFamily="2" charset="77"/>
              <a:ea typeface="Museo Sans 300" charset="0"/>
              <a:cs typeface="Museo Sans 300" charset="0"/>
            </a:endParaRPr>
          </a:p>
          <a:p>
            <a:r>
              <a:rPr lang="en-US" sz="1950" dirty="0">
                <a:solidFill>
                  <a:schemeClr val="accent1"/>
                </a:solidFill>
                <a:latin typeface="Nunito Sans" pitchFamily="2" charset="77"/>
                <a:ea typeface="Museo Sans 300" charset="0"/>
                <a:cs typeface="Museo Sans 300" charset="0"/>
              </a:rPr>
              <a:t>Example:</a:t>
            </a:r>
            <a:r>
              <a:rPr lang="en-US" sz="1950" dirty="0">
                <a:solidFill>
                  <a:schemeClr val="accent6"/>
                </a:solidFill>
                <a:latin typeface="Nunito Sans" pitchFamily="2" charset="77"/>
                <a:ea typeface="Museo Sans 300" charset="0"/>
                <a:cs typeface="Museo Sans 300" charset="0"/>
              </a:rPr>
              <a:t> 3 years,    </a:t>
            </a:r>
            <a:br>
              <a:rPr lang="en-US" sz="1950" dirty="0">
                <a:solidFill>
                  <a:schemeClr val="accent6"/>
                </a:solidFill>
                <a:latin typeface="Nunito Sans" pitchFamily="2" charset="77"/>
                <a:ea typeface="Museo Sans 300" charset="0"/>
                <a:cs typeface="Museo Sans 300" charset="0"/>
              </a:rPr>
            </a:br>
            <a:r>
              <a:rPr lang="en-US" sz="1950" dirty="0">
                <a:solidFill>
                  <a:schemeClr val="accent6"/>
                </a:solidFill>
                <a:latin typeface="Nunito Sans" pitchFamily="2" charset="77"/>
                <a:ea typeface="Museo Sans 300" charset="0"/>
                <a:cs typeface="Museo Sans 300" charset="0"/>
              </a:rPr>
              <a:t>5 years,</a:t>
            </a:r>
            <a:r>
              <a:rPr lang="is-IS" sz="1950" dirty="0">
                <a:solidFill>
                  <a:schemeClr val="accent6"/>
                </a:solidFill>
                <a:latin typeface="Nunito Sans" pitchFamily="2" charset="77"/>
                <a:ea typeface="Museo Sans 300" charset="0"/>
                <a:cs typeface="Museo Sans 300" charset="0"/>
              </a:rPr>
              <a:t>…</a:t>
            </a:r>
            <a:endParaRPr lang="en-US" sz="1950" dirty="0">
              <a:solidFill>
                <a:schemeClr val="accent6"/>
              </a:solidFill>
              <a:latin typeface="Nunito Sans" pitchFamily="2" charset="77"/>
              <a:ea typeface="Museo Sans 300" charset="0"/>
              <a:cs typeface="Museo Sans 300" charset="0"/>
            </a:endParaRPr>
          </a:p>
        </p:txBody>
      </p:sp>
      <p:cxnSp>
        <p:nvCxnSpPr>
          <p:cNvPr id="15" name="Straight Arrow Connector 14"/>
          <p:cNvCxnSpPr/>
          <p:nvPr/>
        </p:nvCxnSpPr>
        <p:spPr>
          <a:xfrm>
            <a:off x="5396382" y="2604779"/>
            <a:ext cx="1464043" cy="424212"/>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000909B9-9E7C-4D3B-A0C7-705044EA6BE8}"/>
              </a:ext>
            </a:extLst>
          </p:cNvPr>
          <p:cNvSpPr/>
          <p:nvPr/>
        </p:nvSpPr>
        <p:spPr>
          <a:xfrm>
            <a:off x="7142454" y="1395358"/>
            <a:ext cx="1648745" cy="646331"/>
          </a:xfrm>
          <a:prstGeom prst="rect">
            <a:avLst/>
          </a:prstGeom>
          <a:effectLst>
            <a:outerShdw blurRad="95250" dist="508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latin typeface="Nunito Sans" pitchFamily="2" charset="77"/>
                <a:cs typeface="Museo Sans 300"/>
              </a:rPr>
              <a:t>Credit History </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0" name="Rectangle 9">
            <a:extLst>
              <a:ext uri="{FF2B5EF4-FFF2-40B4-BE49-F238E27FC236}">
                <a16:creationId xmlns:a16="http://schemas.microsoft.com/office/drawing/2014/main" id="{6CAAC162-588B-4D3E-8DF7-DC73BD92E4EE}"/>
              </a:ext>
            </a:extLst>
          </p:cNvPr>
          <p:cNvSpPr/>
          <p:nvPr/>
        </p:nvSpPr>
        <p:spPr>
          <a:xfrm>
            <a:off x="7142454" y="2150662"/>
            <a:ext cx="1648745" cy="646331"/>
          </a:xfrm>
          <a:prstGeom prst="rect">
            <a:avLst/>
          </a:prstGeom>
          <a:effectLst>
            <a:outerShdw blurRad="95250" dist="50800" dir="2700000" sx="101000" sy="101000" algn="tl" rotWithShape="0">
              <a:prstClr val="black">
                <a:alpha val="28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dirty="0">
                <a:latin typeface="Nunito Sans" pitchFamily="2" charset="77"/>
                <a:cs typeface="Museo Sans 300"/>
              </a:rPr>
              <a:t>Income</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1" name="Rectangle 10">
            <a:extLst>
              <a:ext uri="{FF2B5EF4-FFF2-40B4-BE49-F238E27FC236}">
                <a16:creationId xmlns:a16="http://schemas.microsoft.com/office/drawing/2014/main" id="{4ECE8B2B-E508-47A3-8C7D-8E3BB8C5C931}"/>
              </a:ext>
            </a:extLst>
          </p:cNvPr>
          <p:cNvSpPr/>
          <p:nvPr/>
        </p:nvSpPr>
        <p:spPr>
          <a:xfrm>
            <a:off x="7142454" y="2907372"/>
            <a:ext cx="1648745" cy="646331"/>
          </a:xfrm>
          <a:prstGeom prst="rect">
            <a:avLst/>
          </a:prstGeom>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Term</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2" name="Rectangle 11">
            <a:extLst>
              <a:ext uri="{FF2B5EF4-FFF2-40B4-BE49-F238E27FC236}">
                <a16:creationId xmlns:a16="http://schemas.microsoft.com/office/drawing/2014/main" id="{EDB85EA9-57B8-4C9F-850B-E914C409EB23}"/>
              </a:ext>
            </a:extLst>
          </p:cNvPr>
          <p:cNvSpPr/>
          <p:nvPr/>
        </p:nvSpPr>
        <p:spPr>
          <a:xfrm>
            <a:off x="7142453" y="3664081"/>
            <a:ext cx="1648745" cy="646331"/>
          </a:xfrm>
          <a:prstGeom prst="rect">
            <a:avLst/>
          </a:prstGeom>
          <a:solidFill>
            <a:srgbClr val="FF5500"/>
          </a:solidFill>
          <a:ln>
            <a:solidFill>
              <a:srgbClr val="C94902"/>
            </a:solidFill>
          </a:ln>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Personal Info</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Tree>
    <p:extLst>
      <p:ext uri="{BB962C8B-B14F-4D97-AF65-F5344CB8AC3E}">
        <p14:creationId xmlns:p14="http://schemas.microsoft.com/office/powerpoint/2010/main" val="2981585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information</a:t>
            </a:r>
          </a:p>
        </p:txBody>
      </p:sp>
      <p:sp>
        <p:nvSpPr>
          <p:cNvPr id="14" name="Rectangle 13"/>
          <p:cNvSpPr/>
          <p:nvPr/>
        </p:nvSpPr>
        <p:spPr>
          <a:xfrm>
            <a:off x="2830002" y="1945619"/>
            <a:ext cx="2827065" cy="1592744"/>
          </a:xfrm>
          <a:prstGeom prst="rect">
            <a:avLst/>
          </a:prstGeom>
          <a:noFill/>
        </p:spPr>
        <p:txBody>
          <a:bodyPr wrap="square">
            <a:spAutoFit/>
          </a:bodyPr>
          <a:lstStyle/>
          <a:p>
            <a:r>
              <a:rPr lang="en-US" sz="1950" dirty="0">
                <a:solidFill>
                  <a:schemeClr val="accent6"/>
                </a:solidFill>
                <a:latin typeface="Nunito Sans" pitchFamily="2" charset="77"/>
                <a:ea typeface="Museo Sans 300" charset="0"/>
                <a:cs typeface="Museo Sans 300" charset="0"/>
              </a:rPr>
              <a:t>Age, reason for the loan, marital status,</a:t>
            </a:r>
            <a:r>
              <a:rPr lang="is-IS" sz="1950" dirty="0">
                <a:solidFill>
                  <a:schemeClr val="accent6"/>
                </a:solidFill>
                <a:latin typeface="Nunito Sans" pitchFamily="2" charset="77"/>
                <a:ea typeface="Museo Sans 300" charset="0"/>
                <a:cs typeface="Museo Sans 300" charset="0"/>
              </a:rPr>
              <a:t>…</a:t>
            </a:r>
            <a:endParaRPr lang="en-US" sz="1950" dirty="0">
              <a:solidFill>
                <a:schemeClr val="accent6"/>
              </a:solidFill>
              <a:latin typeface="Nunito Sans" pitchFamily="2" charset="77"/>
              <a:ea typeface="Museo Sans 300" charset="0"/>
              <a:cs typeface="Museo Sans 300" charset="0"/>
            </a:endParaRPr>
          </a:p>
          <a:p>
            <a:endParaRPr lang="en-US" sz="1950" dirty="0">
              <a:solidFill>
                <a:schemeClr val="accent6"/>
              </a:solidFill>
              <a:latin typeface="Nunito Sans" pitchFamily="2" charset="77"/>
              <a:ea typeface="Museo Sans 300" charset="0"/>
              <a:cs typeface="Museo Sans 300" charset="0"/>
            </a:endParaRPr>
          </a:p>
          <a:p>
            <a:r>
              <a:rPr lang="en-US" sz="1950" dirty="0">
                <a:solidFill>
                  <a:schemeClr val="accent1"/>
                </a:solidFill>
                <a:latin typeface="Nunito Sans" pitchFamily="2" charset="77"/>
                <a:ea typeface="Museo Sans 300" charset="0"/>
                <a:cs typeface="Museo Sans 300" charset="0"/>
              </a:rPr>
              <a:t>Example:</a:t>
            </a:r>
            <a:r>
              <a:rPr lang="en-US" sz="1950" dirty="0">
                <a:solidFill>
                  <a:schemeClr val="accent6"/>
                </a:solidFill>
                <a:latin typeface="Nunito Sans" pitchFamily="2" charset="77"/>
                <a:ea typeface="Museo Sans 300" charset="0"/>
                <a:cs typeface="Museo Sans 300" charset="0"/>
              </a:rPr>
              <a:t> Home loan for a married couple</a:t>
            </a:r>
          </a:p>
        </p:txBody>
      </p:sp>
      <p:cxnSp>
        <p:nvCxnSpPr>
          <p:cNvPr id="15" name="Straight Arrow Connector 14"/>
          <p:cNvCxnSpPr>
            <a:cxnSpLocks/>
          </p:cNvCxnSpPr>
          <p:nvPr/>
        </p:nvCxnSpPr>
        <p:spPr>
          <a:xfrm>
            <a:off x="5332466" y="3224357"/>
            <a:ext cx="1528602" cy="488475"/>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FCCBDFE2-DABE-4112-9FF3-200173A8243D}"/>
              </a:ext>
            </a:extLst>
          </p:cNvPr>
          <p:cNvSpPr/>
          <p:nvPr/>
        </p:nvSpPr>
        <p:spPr>
          <a:xfrm>
            <a:off x="7142454" y="1395358"/>
            <a:ext cx="1648745" cy="646331"/>
          </a:xfrm>
          <a:prstGeom prst="rect">
            <a:avLst/>
          </a:prstGeom>
          <a:effectLst>
            <a:outerShdw blurRad="95250" dist="508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latin typeface="Nunito Sans" pitchFamily="2" charset="77"/>
                <a:cs typeface="Museo Sans 300"/>
              </a:rPr>
              <a:t>Credit History </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0" name="Rectangle 9">
            <a:extLst>
              <a:ext uri="{FF2B5EF4-FFF2-40B4-BE49-F238E27FC236}">
                <a16:creationId xmlns:a16="http://schemas.microsoft.com/office/drawing/2014/main" id="{FAEDBCCE-EDA2-4FF3-A902-B1477F644AD8}"/>
              </a:ext>
            </a:extLst>
          </p:cNvPr>
          <p:cNvSpPr/>
          <p:nvPr/>
        </p:nvSpPr>
        <p:spPr>
          <a:xfrm>
            <a:off x="7142454" y="2150662"/>
            <a:ext cx="1648745" cy="646331"/>
          </a:xfrm>
          <a:prstGeom prst="rect">
            <a:avLst/>
          </a:prstGeom>
          <a:effectLst>
            <a:outerShdw blurRad="95250" dist="50800" dir="2700000" sx="101000" sy="101000" algn="tl" rotWithShape="0">
              <a:prstClr val="black">
                <a:alpha val="28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dirty="0">
                <a:latin typeface="Nunito Sans" pitchFamily="2" charset="77"/>
                <a:cs typeface="Museo Sans 300"/>
              </a:rPr>
              <a:t>Income</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1" name="Rectangle 10">
            <a:extLst>
              <a:ext uri="{FF2B5EF4-FFF2-40B4-BE49-F238E27FC236}">
                <a16:creationId xmlns:a16="http://schemas.microsoft.com/office/drawing/2014/main" id="{98F9B121-1036-424C-B229-075E1BC4CE69}"/>
              </a:ext>
            </a:extLst>
          </p:cNvPr>
          <p:cNvSpPr/>
          <p:nvPr/>
        </p:nvSpPr>
        <p:spPr>
          <a:xfrm>
            <a:off x="7142454" y="2907372"/>
            <a:ext cx="1648745" cy="646331"/>
          </a:xfrm>
          <a:prstGeom prst="rect">
            <a:avLst/>
          </a:prstGeom>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Term</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2" name="Rectangle 11">
            <a:extLst>
              <a:ext uri="{FF2B5EF4-FFF2-40B4-BE49-F238E27FC236}">
                <a16:creationId xmlns:a16="http://schemas.microsoft.com/office/drawing/2014/main" id="{0CF41464-C461-4CD5-9362-829C8C22D0E3}"/>
              </a:ext>
            </a:extLst>
          </p:cNvPr>
          <p:cNvSpPr/>
          <p:nvPr/>
        </p:nvSpPr>
        <p:spPr>
          <a:xfrm>
            <a:off x="7142453" y="3664081"/>
            <a:ext cx="1648745" cy="646331"/>
          </a:xfrm>
          <a:prstGeom prst="rect">
            <a:avLst/>
          </a:prstGeom>
          <a:solidFill>
            <a:srgbClr val="FF5500"/>
          </a:solidFill>
          <a:ln>
            <a:solidFill>
              <a:srgbClr val="C94902"/>
            </a:solidFill>
          </a:ln>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Personal Info</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Tree>
    <p:extLst>
      <p:ext uri="{BB962C8B-B14F-4D97-AF65-F5344CB8AC3E}">
        <p14:creationId xmlns:p14="http://schemas.microsoft.com/office/powerpoint/2010/main" val="1624804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application</a:t>
            </a:r>
          </a:p>
        </p:txBody>
      </p:sp>
      <p:pic>
        <p:nvPicPr>
          <p:cNvPr id="6" name="Picture 5">
            <a:extLst>
              <a:ext uri="{FF2B5EF4-FFF2-40B4-BE49-F238E27FC236}">
                <a16:creationId xmlns:a16="http://schemas.microsoft.com/office/drawing/2014/main" id="{5A938D2B-8766-4FF7-B8C7-D6445650B119}"/>
              </a:ext>
            </a:extLst>
          </p:cNvPr>
          <p:cNvPicPr>
            <a:picLocks noChangeAspect="1"/>
          </p:cNvPicPr>
          <p:nvPr/>
        </p:nvPicPr>
        <p:blipFill>
          <a:blip r:embed="rId3"/>
          <a:stretch>
            <a:fillRect/>
          </a:stretch>
        </p:blipFill>
        <p:spPr>
          <a:xfrm>
            <a:off x="2713180" y="1502608"/>
            <a:ext cx="6282095" cy="2374067"/>
          </a:xfrm>
          <a:prstGeom prst="rect">
            <a:avLst/>
          </a:prstGeom>
        </p:spPr>
      </p:pic>
    </p:spTree>
    <p:extLst>
      <p:ext uri="{BB962C8B-B14F-4D97-AF65-F5344CB8AC3E}">
        <p14:creationId xmlns:p14="http://schemas.microsoft.com/office/powerpoint/2010/main" val="54513790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Classifier review</a:t>
            </a:r>
          </a:p>
        </p:txBody>
      </p:sp>
      <p:pic>
        <p:nvPicPr>
          <p:cNvPr id="20" name="Picture 19">
            <a:extLst>
              <a:ext uri="{FF2B5EF4-FFF2-40B4-BE49-F238E27FC236}">
                <a16:creationId xmlns:a16="http://schemas.microsoft.com/office/drawing/2014/main" id="{0CD8E40B-EC1C-4E2F-BB05-15EEC869CF5B}"/>
              </a:ext>
            </a:extLst>
          </p:cNvPr>
          <p:cNvPicPr>
            <a:picLocks noChangeAspect="1"/>
          </p:cNvPicPr>
          <p:nvPr/>
        </p:nvPicPr>
        <p:blipFill>
          <a:blip r:embed="rId3"/>
          <a:stretch>
            <a:fillRect/>
          </a:stretch>
        </p:blipFill>
        <p:spPr>
          <a:xfrm>
            <a:off x="2817019" y="695497"/>
            <a:ext cx="6157494" cy="3267739"/>
          </a:xfrm>
          <a:prstGeom prst="rect">
            <a:avLst/>
          </a:prstGeom>
        </p:spPr>
      </p:pic>
    </p:spTree>
    <p:extLst>
      <p:ext uri="{BB962C8B-B14F-4D97-AF65-F5344CB8AC3E}">
        <p14:creationId xmlns:p14="http://schemas.microsoft.com/office/powerpoint/2010/main" val="84556511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653238-CEDC-3D42-9F1A-6216C4E4A490}"/>
              </a:ext>
            </a:extLst>
          </p:cNvPr>
          <p:cNvSpPr>
            <a:spLocks noGrp="1"/>
          </p:cNvSpPr>
          <p:nvPr>
            <p:ph type="title"/>
          </p:nvPr>
        </p:nvSpPr>
        <p:spPr/>
        <p:txBody>
          <a:bodyPr/>
          <a:lstStyle/>
          <a:p>
            <a:r>
              <a:rPr lang="en-US" dirty="0"/>
              <a:t>Setup</a:t>
            </a:r>
            <a:br>
              <a:rPr lang="en-US" dirty="0"/>
            </a:br>
            <a:endParaRPr lang="en-US" dirty="0"/>
          </a:p>
        </p:txBody>
      </p:sp>
      <p:sp>
        <p:nvSpPr>
          <p:cNvPr id="5" name="Text Placeholder 4">
            <a:extLst>
              <a:ext uri="{FF2B5EF4-FFF2-40B4-BE49-F238E27FC236}">
                <a16:creationId xmlns:a16="http://schemas.microsoft.com/office/drawing/2014/main" id="{5E2F3AA5-86BB-E844-B917-6AC0F200D901}"/>
              </a:ext>
            </a:extLst>
          </p:cNvPr>
          <p:cNvSpPr>
            <a:spLocks noGrp="1"/>
          </p:cNvSpPr>
          <p:nvPr>
            <p:ph type="body" idx="1"/>
          </p:nvPr>
        </p:nvSpPr>
        <p:spPr>
          <a:xfrm>
            <a:off x="2761441" y="396606"/>
            <a:ext cx="5596200" cy="4589921"/>
          </a:xfrm>
        </p:spPr>
        <p:txBody>
          <a:bodyPr/>
          <a:lstStyle/>
          <a:p>
            <a:pPr marL="139700" indent="0">
              <a:buNone/>
            </a:pPr>
            <a:r>
              <a:rPr lang="en-US" dirty="0"/>
              <a:t>Data (N observations, 3 features)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Evaluation: classification error</a:t>
            </a:r>
          </a:p>
          <a:p>
            <a:pPr marL="139700" indent="0">
              <a:buNone/>
            </a:pPr>
            <a:r>
              <a:rPr lang="en-US" dirty="0"/>
              <a:t>Many possible decisions: number of trees grows exponentially! </a:t>
            </a:r>
          </a:p>
        </p:txBody>
      </p:sp>
      <p:graphicFrame>
        <p:nvGraphicFramePr>
          <p:cNvPr id="31" name="Content Placeholder 4"/>
          <p:cNvGraphicFramePr>
            <a:graphicFrameLocks/>
          </p:cNvGraphicFramePr>
          <p:nvPr>
            <p:extLst>
              <p:ext uri="{D42A27DB-BD31-4B8C-83A1-F6EECF244321}">
                <p14:modId xmlns:p14="http://schemas.microsoft.com/office/powerpoint/2010/main" val="3518881986"/>
              </p:ext>
            </p:extLst>
          </p:nvPr>
        </p:nvGraphicFramePr>
        <p:xfrm>
          <a:off x="2979675" y="1017412"/>
          <a:ext cx="3996858" cy="2697480"/>
        </p:xfrm>
        <a:graphic>
          <a:graphicData uri="http://schemas.openxmlformats.org/drawingml/2006/table">
            <a:tbl>
              <a:tblPr firstRow="1" bandRow="1">
                <a:tableStyleId>{B301B821-A1FF-4177-AEE7-76D212191A09}</a:tableStyleId>
              </a:tblPr>
              <a:tblGrid>
                <a:gridCol w="1240514">
                  <a:extLst>
                    <a:ext uri="{9D8B030D-6E8A-4147-A177-3AD203B41FA5}">
                      <a16:colId xmlns:a16="http://schemas.microsoft.com/office/drawing/2014/main" val="20000"/>
                    </a:ext>
                  </a:extLst>
                </a:gridCol>
                <a:gridCol w="1038341">
                  <a:extLst>
                    <a:ext uri="{9D8B030D-6E8A-4147-A177-3AD203B41FA5}">
                      <a16:colId xmlns:a16="http://schemas.microsoft.com/office/drawing/2014/main" val="20001"/>
                    </a:ext>
                  </a:extLst>
                </a:gridCol>
                <a:gridCol w="863752">
                  <a:extLst>
                    <a:ext uri="{9D8B030D-6E8A-4147-A177-3AD203B41FA5}">
                      <a16:colId xmlns:a16="http://schemas.microsoft.com/office/drawing/2014/main" val="20002"/>
                    </a:ext>
                  </a:extLst>
                </a:gridCol>
                <a:gridCol w="854251">
                  <a:extLst>
                    <a:ext uri="{9D8B030D-6E8A-4147-A177-3AD203B41FA5}">
                      <a16:colId xmlns:a16="http://schemas.microsoft.com/office/drawing/2014/main" val="20003"/>
                    </a:ext>
                  </a:extLst>
                </a:gridCol>
              </a:tblGrid>
              <a:tr h="228600">
                <a:tc>
                  <a:txBody>
                    <a:bodyPr/>
                    <a:lstStyle/>
                    <a:p>
                      <a:pPr algn="ctr"/>
                      <a:r>
                        <a:rPr lang="en-US" sz="1100" b="0" i="0" dirty="0">
                          <a:latin typeface="Nunito Sans" pitchFamily="2" charset="77"/>
                          <a:cs typeface="Museo Sans 700"/>
                        </a:rPr>
                        <a:t>Credit</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Term</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Income</a:t>
                      </a:r>
                    </a:p>
                  </a:txBody>
                  <a:tcPr marL="68580" marR="68580" marT="34290" marB="34290"/>
                </a:tc>
                <a:tc>
                  <a:txBody>
                    <a:bodyPr/>
                    <a:lstStyle/>
                    <a:p>
                      <a:pPr algn="ctr"/>
                      <a:r>
                        <a:rPr lang="en-US" sz="1100" b="0" i="0" dirty="0">
                          <a:latin typeface="Nunito Sans" pitchFamily="2" charset="77"/>
                          <a:cs typeface="Museo Sans 300"/>
                        </a:rPr>
                        <a:t>y</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278130">
                <a:tc>
                  <a:txBody>
                    <a:bodyPr/>
                    <a:lstStyle/>
                    <a:p>
                      <a:pPr algn="ctr"/>
                      <a:r>
                        <a:rPr lang="en-US" sz="1100" b="0" i="0" dirty="0">
                          <a:latin typeface="Nunito Sans" pitchFamily="2" charset="77"/>
                          <a:cs typeface="Museo Sans 300"/>
                        </a:rPr>
                        <a:t>fair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2"/>
                  </a:ext>
                </a:extLst>
              </a:tr>
              <a:tr h="2781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3"/>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4"/>
                  </a:ext>
                </a:extLst>
              </a:tr>
              <a:tr h="278130">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5"/>
                  </a:ext>
                </a:extLst>
              </a:tr>
              <a:tr h="278130">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6"/>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3</a:t>
                      </a:r>
                      <a:r>
                        <a:rPr lang="en-US" sz="1100" b="0" i="0" baseline="0" dirty="0">
                          <a:latin typeface="Nunito Sans" pitchFamily="2" charset="77"/>
                          <a:cs typeface="Museo Sans 300"/>
                        </a:rPr>
                        <a:t>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7"/>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8"/>
                  </a:ext>
                </a:extLst>
              </a:tr>
              <a:tr h="101966">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21077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AE407F-8CE5-60FD-EFA1-EFB67E05E57E}"/>
              </a:ext>
            </a:extLst>
          </p:cNvPr>
          <p:cNvSpPr>
            <a:spLocks noGrp="1"/>
          </p:cNvSpPr>
          <p:nvPr>
            <p:ph type="body" idx="1"/>
          </p:nvPr>
        </p:nvSpPr>
        <p:spPr/>
        <p:txBody>
          <a:bodyPr/>
          <a:lstStyle/>
          <a:p>
            <a:pPr marL="139700" indent="0">
              <a:buNone/>
            </a:pPr>
            <a:r>
              <a:rPr lang="en-US" dirty="0"/>
              <a:t>With our discussion of bias and fairness from last week, discuss the potential biases and fairness concerns that might be present in our dataset about loan safety. </a:t>
            </a:r>
          </a:p>
        </p:txBody>
      </p:sp>
      <p:sp>
        <p:nvSpPr>
          <p:cNvPr id="4" name="Slide Number Placeholder 3">
            <a:extLst>
              <a:ext uri="{FF2B5EF4-FFF2-40B4-BE49-F238E27FC236}">
                <a16:creationId xmlns:a16="http://schemas.microsoft.com/office/drawing/2014/main" id="{ED1CA710-3A56-1283-37BB-59E4D7E3DA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5" name="Title 4">
            <a:extLst>
              <a:ext uri="{FF2B5EF4-FFF2-40B4-BE49-F238E27FC236}">
                <a16:creationId xmlns:a16="http://schemas.microsoft.com/office/drawing/2014/main" id="{8368E43E-497F-1EE8-1CFC-457497667535}"/>
              </a:ext>
            </a:extLst>
          </p:cNvPr>
          <p:cNvSpPr>
            <a:spLocks noGrp="1"/>
          </p:cNvSpPr>
          <p:nvPr>
            <p:ph type="title"/>
          </p:nvPr>
        </p:nvSpPr>
        <p:spPr/>
        <p:txBody>
          <a:bodyPr/>
          <a:lstStyle/>
          <a:p>
            <a:r>
              <a:rPr lang="en-US" dirty="0"/>
              <a:t>2 min</a:t>
            </a:r>
          </a:p>
        </p:txBody>
      </p:sp>
      <p:sp>
        <p:nvSpPr>
          <p:cNvPr id="7" name="Rectangle 6">
            <a:extLst>
              <a:ext uri="{FF2B5EF4-FFF2-40B4-BE49-F238E27FC236}">
                <a16:creationId xmlns:a16="http://schemas.microsoft.com/office/drawing/2014/main" id="{A474CD48-F4A6-443C-32A7-9DC5B9E361EA}"/>
              </a:ext>
            </a:extLst>
          </p:cNvPr>
          <p:cNvSpPr/>
          <p:nvPr/>
        </p:nvSpPr>
        <p:spPr>
          <a:xfrm>
            <a:off x="492369" y="3967089"/>
            <a:ext cx="1610751" cy="351693"/>
          </a:xfrm>
          <a:prstGeom prst="rect">
            <a:avLst/>
          </a:prstGeom>
          <a:solidFill>
            <a:srgbClr val="5F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poll</a:t>
            </a:r>
          </a:p>
        </p:txBody>
      </p:sp>
    </p:spTree>
    <p:extLst>
      <p:ext uri="{BB962C8B-B14F-4D97-AF65-F5344CB8AC3E}">
        <p14:creationId xmlns:p14="http://schemas.microsoft.com/office/powerpoint/2010/main" val="4066976739"/>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2C249D-CA5D-8943-A006-F53B6F855171}"/>
              </a:ext>
            </a:extLst>
          </p:cNvPr>
          <p:cNvSpPr>
            <a:spLocks noGrp="1"/>
          </p:cNvSpPr>
          <p:nvPr>
            <p:ph type="title"/>
          </p:nvPr>
        </p:nvSpPr>
        <p:spPr/>
        <p:txBody>
          <a:bodyPr/>
          <a:lstStyle/>
          <a:p>
            <a:r>
              <a:rPr lang="en-US" dirty="0">
                <a:solidFill>
                  <a:schemeClr val="bg1"/>
                </a:solidFill>
              </a:rPr>
              <a:t>Decision Trees</a:t>
            </a:r>
          </a:p>
        </p:txBody>
      </p:sp>
      <p:sp>
        <p:nvSpPr>
          <p:cNvPr id="12" name="Text Placeholder 11">
            <a:extLst>
              <a:ext uri="{FF2B5EF4-FFF2-40B4-BE49-F238E27FC236}">
                <a16:creationId xmlns:a16="http://schemas.microsoft.com/office/drawing/2014/main" id="{95D5C8A2-0812-B44E-9966-AD1CCB06B70C}"/>
              </a:ext>
            </a:extLst>
          </p:cNvPr>
          <p:cNvSpPr>
            <a:spLocks noGrp="1"/>
          </p:cNvSpPr>
          <p:nvPr>
            <p:ph type="body" idx="1"/>
          </p:nvPr>
        </p:nvSpPr>
        <p:spPr>
          <a:xfrm>
            <a:off x="2922030" y="3942846"/>
            <a:ext cx="5596200" cy="1088254"/>
          </a:xfrm>
        </p:spPr>
        <p:txBody>
          <a:bodyPr/>
          <a:lstStyle/>
          <a:p>
            <a:pPr>
              <a:buFont typeface="Arial" panose="020B0604020202020204" pitchFamily="34" charset="0"/>
              <a:buChar char="•"/>
            </a:pPr>
            <a:r>
              <a:rPr lang="en-US" b="1" dirty="0"/>
              <a:t>Branch/Internal node: </a:t>
            </a:r>
            <a:r>
              <a:rPr lang="en-US" dirty="0"/>
              <a:t>splits into possible values of a feature</a:t>
            </a:r>
          </a:p>
          <a:p>
            <a:pPr>
              <a:buFont typeface="Arial" panose="020B0604020202020204" pitchFamily="34" charset="0"/>
              <a:buChar char="•"/>
            </a:pPr>
            <a:r>
              <a:rPr lang="en-US" b="1" dirty="0"/>
              <a:t>Leaf node: </a:t>
            </a:r>
            <a:r>
              <a:rPr lang="en-US" dirty="0"/>
              <a:t>final decision (the class value)</a:t>
            </a:r>
          </a:p>
          <a:p>
            <a:pPr>
              <a:buFont typeface="Arial" panose="020B0604020202020204" pitchFamily="34" charset="0"/>
              <a:buChar char="•"/>
            </a:pPr>
            <a:endParaRPr lang="en-US" dirty="0"/>
          </a:p>
        </p:txBody>
      </p:sp>
      <p:grpSp>
        <p:nvGrpSpPr>
          <p:cNvPr id="13" name="Group 12">
            <a:extLst>
              <a:ext uri="{FF2B5EF4-FFF2-40B4-BE49-F238E27FC236}">
                <a16:creationId xmlns:a16="http://schemas.microsoft.com/office/drawing/2014/main" id="{BE29E3E5-FC80-904E-91EA-DB0EB55EFDB9}"/>
              </a:ext>
            </a:extLst>
          </p:cNvPr>
          <p:cNvGrpSpPr/>
          <p:nvPr/>
        </p:nvGrpSpPr>
        <p:grpSpPr>
          <a:xfrm>
            <a:off x="3366911" y="370354"/>
            <a:ext cx="5573889" cy="3570743"/>
            <a:chOff x="122286" y="1247680"/>
            <a:chExt cx="5573889" cy="3570743"/>
          </a:xfrm>
        </p:grpSpPr>
        <p:sp>
          <p:nvSpPr>
            <p:cNvPr id="85" name="Rectangle 84"/>
            <p:cNvSpPr/>
            <p:nvPr/>
          </p:nvSpPr>
          <p:spPr>
            <a:xfrm>
              <a:off x="1725445" y="1247680"/>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dirty="0">
                  <a:latin typeface="Nunito Sans" pitchFamily="2" charset="77"/>
                  <a:cs typeface="Museo Sans 100"/>
                </a:rPr>
                <a:t>Start</a:t>
              </a:r>
            </a:p>
          </p:txBody>
        </p:sp>
        <p:grpSp>
          <p:nvGrpSpPr>
            <p:cNvPr id="3" name="Group 2"/>
            <p:cNvGrpSpPr/>
            <p:nvPr/>
          </p:nvGrpSpPr>
          <p:grpSpPr>
            <a:xfrm>
              <a:off x="1292624" y="1596433"/>
              <a:ext cx="1508973" cy="729758"/>
              <a:chOff x="1721911" y="2128577"/>
              <a:chExt cx="2011964" cy="973010"/>
            </a:xfrm>
          </p:grpSpPr>
          <p:sp>
            <p:nvSpPr>
              <p:cNvPr id="39" name="Diamond 38"/>
              <p:cNvSpPr/>
              <p:nvPr/>
            </p:nvSpPr>
            <p:spPr>
              <a:xfrm>
                <a:off x="1721911" y="2613918"/>
                <a:ext cx="2011964"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Credit?</a:t>
                </a:r>
              </a:p>
            </p:txBody>
          </p:sp>
          <p:cxnSp>
            <p:nvCxnSpPr>
              <p:cNvPr id="86" name="Straight Arrow Connector 85"/>
              <p:cNvCxnSpPr>
                <a:stCxn id="85" idx="2"/>
                <a:endCxn id="39" idx="0"/>
              </p:cNvCxnSpPr>
              <p:nvPr/>
            </p:nvCxnSpPr>
            <p:spPr>
              <a:xfrm>
                <a:off x="2727893" y="2128577"/>
                <a:ext cx="0" cy="48534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122286" y="1866316"/>
              <a:ext cx="1188624" cy="1230908"/>
              <a:chOff x="161460" y="2488421"/>
              <a:chExt cx="1584832" cy="1641211"/>
            </a:xfrm>
          </p:grpSpPr>
          <p:sp>
            <p:nvSpPr>
              <p:cNvPr id="91" name="Rounded Rectangle 90"/>
              <p:cNvSpPr/>
              <p:nvPr/>
            </p:nvSpPr>
            <p:spPr>
              <a:xfrm>
                <a:off x="161460" y="3610281"/>
                <a:ext cx="933156"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152" name="Elbow Connector 151"/>
              <p:cNvCxnSpPr>
                <a:stCxn id="39" idx="1"/>
                <a:endCxn id="91" idx="0"/>
              </p:cNvCxnSpPr>
              <p:nvPr/>
            </p:nvCxnSpPr>
            <p:spPr>
              <a:xfrm rot="10800000" flipV="1">
                <a:off x="628039" y="2857753"/>
                <a:ext cx="1093872" cy="752528"/>
              </a:xfrm>
              <a:prstGeom prst="bentConnector2">
                <a:avLst/>
              </a:prstGeom>
              <a:ln>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2" name="Rectangle 161"/>
              <p:cNvSpPr/>
              <p:nvPr/>
            </p:nvSpPr>
            <p:spPr>
              <a:xfrm>
                <a:off x="628037" y="2488421"/>
                <a:ext cx="1118255" cy="369332"/>
              </a:xfrm>
              <a:prstGeom prst="rect">
                <a:avLst/>
              </a:prstGeom>
            </p:spPr>
            <p:txBody>
              <a:bodyPr wrap="none">
                <a:spAutoFit/>
              </a:bodyPr>
              <a:lstStyle/>
              <a:p>
                <a:r>
                  <a:rPr lang="en-US" sz="1200" b="1" dirty="0">
                    <a:latin typeface="Nunito Sans" pitchFamily="2" charset="77"/>
                    <a:cs typeface="Museo Sans 100"/>
                  </a:rPr>
                  <a:t>excellent</a:t>
                </a:r>
                <a:endParaRPr lang="en-US" sz="1200" b="1" dirty="0">
                  <a:latin typeface="Nunito Sans" pitchFamily="2" charset="77"/>
                </a:endParaRPr>
              </a:p>
            </p:txBody>
          </p:sp>
        </p:grpSp>
        <p:grpSp>
          <p:nvGrpSpPr>
            <p:cNvPr id="7" name="Group 6"/>
            <p:cNvGrpSpPr/>
            <p:nvPr/>
          </p:nvGrpSpPr>
          <p:grpSpPr>
            <a:xfrm>
              <a:off x="2801598" y="1902261"/>
              <a:ext cx="2363546" cy="1043597"/>
              <a:chOff x="3733875" y="2536348"/>
              <a:chExt cx="3151395" cy="1391462"/>
            </a:xfrm>
          </p:grpSpPr>
          <p:sp>
            <p:nvSpPr>
              <p:cNvPr id="139" name="Diamond 138"/>
              <p:cNvSpPr/>
              <p:nvPr/>
            </p:nvSpPr>
            <p:spPr>
              <a:xfrm>
                <a:off x="4988898" y="3440141"/>
                <a:ext cx="1896372"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153" name="Elbow Connector 152"/>
              <p:cNvCxnSpPr>
                <a:stCxn id="39" idx="3"/>
                <a:endCxn id="139" idx="0"/>
              </p:cNvCxnSpPr>
              <p:nvPr/>
            </p:nvCxnSpPr>
            <p:spPr>
              <a:xfrm>
                <a:off x="3733875" y="2857753"/>
                <a:ext cx="2203209" cy="582388"/>
              </a:xfrm>
              <a:prstGeom prst="bentConnector2">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Rectangle 162"/>
              <p:cNvSpPr/>
              <p:nvPr/>
            </p:nvSpPr>
            <p:spPr>
              <a:xfrm>
                <a:off x="4249279" y="2536348"/>
                <a:ext cx="686513" cy="369332"/>
              </a:xfrm>
              <a:prstGeom prst="rect">
                <a:avLst/>
              </a:prstGeom>
            </p:spPr>
            <p:txBody>
              <a:bodyPr wrap="none">
                <a:spAutoFit/>
              </a:bodyPr>
              <a:lstStyle/>
              <a:p>
                <a:r>
                  <a:rPr lang="en-US" sz="1200" b="1" dirty="0">
                    <a:latin typeface="Nunito Sans" pitchFamily="2" charset="77"/>
                    <a:cs typeface="Museo Sans 100"/>
                  </a:rPr>
                  <a:t>poor</a:t>
                </a:r>
                <a:endParaRPr lang="en-US" sz="1200" b="1" dirty="0">
                  <a:latin typeface="Nunito Sans" pitchFamily="2" charset="77"/>
                </a:endParaRPr>
              </a:p>
            </p:txBody>
          </p:sp>
        </p:grpSp>
        <p:grpSp>
          <p:nvGrpSpPr>
            <p:cNvPr id="6" name="Group 5"/>
            <p:cNvGrpSpPr/>
            <p:nvPr/>
          </p:nvGrpSpPr>
          <p:grpSpPr>
            <a:xfrm>
              <a:off x="1158140" y="2326192"/>
              <a:ext cx="1819121" cy="1557538"/>
              <a:chOff x="1542598" y="3101587"/>
              <a:chExt cx="2425495" cy="2076717"/>
            </a:xfrm>
          </p:grpSpPr>
          <p:sp>
            <p:nvSpPr>
              <p:cNvPr id="56" name="Diamond 55"/>
              <p:cNvSpPr/>
              <p:nvPr/>
            </p:nvSpPr>
            <p:spPr>
              <a:xfrm>
                <a:off x="1900154" y="3594248"/>
                <a:ext cx="1655477"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Term?</a:t>
                </a:r>
              </a:p>
            </p:txBody>
          </p:sp>
          <p:cxnSp>
            <p:nvCxnSpPr>
              <p:cNvPr id="106" name="Straight Arrow Connector 105"/>
              <p:cNvCxnSpPr>
                <a:cxnSpLocks/>
                <a:stCxn id="56" idx="2"/>
                <a:endCxn id="107" idx="0"/>
              </p:cNvCxnSpPr>
              <p:nvPr/>
            </p:nvCxnSpPr>
            <p:spPr>
              <a:xfrm flipH="1">
                <a:off x="2091255" y="4081918"/>
                <a:ext cx="636637" cy="57703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07" name="Rounded Rectangle 106"/>
              <p:cNvSpPr/>
              <p:nvPr/>
            </p:nvSpPr>
            <p:spPr>
              <a:xfrm>
                <a:off x="1558982" y="4658954"/>
                <a:ext cx="1064545" cy="519350"/>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dirty="0">
                    <a:latin typeface="Nunito Sans" pitchFamily="2" charset="77"/>
                    <a:ea typeface="Museo Sans 300" charset="0"/>
                    <a:cs typeface="Museo Sans 300" charset="0"/>
                  </a:rPr>
                  <a:t>Risky</a:t>
                </a:r>
              </a:p>
            </p:txBody>
          </p:sp>
          <p:sp>
            <p:nvSpPr>
              <p:cNvPr id="113" name="Rounded Rectangle 112"/>
              <p:cNvSpPr/>
              <p:nvPr/>
            </p:nvSpPr>
            <p:spPr>
              <a:xfrm>
                <a:off x="2865735" y="4630011"/>
                <a:ext cx="868139"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114" name="Straight Arrow Connector 113"/>
              <p:cNvCxnSpPr>
                <a:stCxn id="56" idx="2"/>
                <a:endCxn id="113" idx="0"/>
              </p:cNvCxnSpPr>
              <p:nvPr/>
            </p:nvCxnSpPr>
            <p:spPr>
              <a:xfrm>
                <a:off x="2727893" y="4081918"/>
                <a:ext cx="571912" cy="54809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39" idx="2"/>
                <a:endCxn id="56" idx="0"/>
              </p:cNvCxnSpPr>
              <p:nvPr/>
            </p:nvCxnSpPr>
            <p:spPr>
              <a:xfrm>
                <a:off x="2727893" y="3101587"/>
                <a:ext cx="0" cy="492661"/>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Rectangle 163"/>
              <p:cNvSpPr/>
              <p:nvPr/>
            </p:nvSpPr>
            <p:spPr>
              <a:xfrm>
                <a:off x="2727893" y="3127706"/>
                <a:ext cx="566821" cy="369332"/>
              </a:xfrm>
              <a:prstGeom prst="rect">
                <a:avLst/>
              </a:prstGeom>
            </p:spPr>
            <p:txBody>
              <a:bodyPr wrap="none">
                <a:spAutoFit/>
              </a:bodyPr>
              <a:lstStyle/>
              <a:p>
                <a:r>
                  <a:rPr lang="en-US" sz="1200" b="1" dirty="0">
                    <a:latin typeface="Nunito Sans" pitchFamily="2" charset="77"/>
                    <a:cs typeface="Museo Sans 100"/>
                  </a:rPr>
                  <a:t>fair</a:t>
                </a:r>
                <a:endParaRPr lang="en-US" sz="1200" b="1" dirty="0">
                  <a:latin typeface="Nunito Sans" pitchFamily="2" charset="77"/>
                </a:endParaRPr>
              </a:p>
            </p:txBody>
          </p:sp>
          <p:sp>
            <p:nvSpPr>
              <p:cNvPr id="165" name="Rectangle 164"/>
              <p:cNvSpPr/>
              <p:nvPr/>
            </p:nvSpPr>
            <p:spPr>
              <a:xfrm>
                <a:off x="3029374" y="4142988"/>
                <a:ext cx="938719" cy="369332"/>
              </a:xfrm>
              <a:prstGeom prst="rect">
                <a:avLst/>
              </a:prstGeom>
            </p:spPr>
            <p:txBody>
              <a:bodyPr wrap="none">
                <a:spAutoFit/>
              </a:bodyPr>
              <a:lstStyle/>
              <a:p>
                <a:r>
                  <a:rPr lang="en-US" sz="1200" b="1" dirty="0">
                    <a:latin typeface="Nunito Sans" pitchFamily="2" charset="77"/>
                    <a:cs typeface="Museo Sans 100"/>
                  </a:rPr>
                  <a:t>5 years</a:t>
                </a:r>
                <a:endParaRPr lang="en-US" sz="1200" b="1" dirty="0">
                  <a:latin typeface="Nunito Sans" pitchFamily="2" charset="77"/>
                </a:endParaRPr>
              </a:p>
            </p:txBody>
          </p:sp>
          <p:sp>
            <p:nvSpPr>
              <p:cNvPr id="166" name="Rectangle 165"/>
              <p:cNvSpPr/>
              <p:nvPr/>
            </p:nvSpPr>
            <p:spPr>
              <a:xfrm>
                <a:off x="1542598" y="4107992"/>
                <a:ext cx="938719" cy="369332"/>
              </a:xfrm>
              <a:prstGeom prst="rect">
                <a:avLst/>
              </a:prstGeom>
            </p:spPr>
            <p:txBody>
              <a:bodyPr wrap="none">
                <a:spAutoFit/>
              </a:bodyPr>
              <a:lstStyle/>
              <a:p>
                <a:r>
                  <a:rPr lang="en-US" sz="1200" b="1" dirty="0">
                    <a:latin typeface="Nunito Sans" pitchFamily="2" charset="77"/>
                    <a:cs typeface="Museo Sans 100"/>
                  </a:rPr>
                  <a:t>3 years</a:t>
                </a:r>
                <a:endParaRPr lang="en-US" sz="1200" b="1" dirty="0">
                  <a:latin typeface="Nunito Sans" pitchFamily="2" charset="77"/>
                </a:endParaRPr>
              </a:p>
            </p:txBody>
          </p:sp>
        </p:grpSp>
        <p:grpSp>
          <p:nvGrpSpPr>
            <p:cNvPr id="9" name="Group 8"/>
            <p:cNvGrpSpPr/>
            <p:nvPr/>
          </p:nvGrpSpPr>
          <p:grpSpPr>
            <a:xfrm>
              <a:off x="4454004" y="2945858"/>
              <a:ext cx="1242171" cy="937873"/>
              <a:chOff x="5937085" y="3927810"/>
              <a:chExt cx="1656228" cy="1250496"/>
            </a:xfrm>
          </p:grpSpPr>
          <p:cxnSp>
            <p:nvCxnSpPr>
              <p:cNvPr id="147" name="Straight Arrow Connector 146"/>
              <p:cNvCxnSpPr>
                <a:stCxn id="139" idx="2"/>
                <a:endCxn id="284" idx="0"/>
              </p:cNvCxnSpPr>
              <p:nvPr/>
            </p:nvCxnSpPr>
            <p:spPr>
              <a:xfrm>
                <a:off x="5937085" y="3927810"/>
                <a:ext cx="1203093" cy="73114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84" name="Rounded Rectangle 283"/>
              <p:cNvSpPr/>
              <p:nvPr/>
            </p:nvSpPr>
            <p:spPr>
              <a:xfrm>
                <a:off x="6687044" y="4658956"/>
                <a:ext cx="906269" cy="519350"/>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169" name="Rectangle 168"/>
              <p:cNvSpPr/>
              <p:nvPr/>
            </p:nvSpPr>
            <p:spPr>
              <a:xfrm>
                <a:off x="6459512" y="3940629"/>
                <a:ext cx="654453" cy="369332"/>
              </a:xfrm>
              <a:prstGeom prst="rect">
                <a:avLst/>
              </a:prstGeom>
            </p:spPr>
            <p:txBody>
              <a:bodyPr wrap="none">
                <a:spAutoFit/>
              </a:bodyPr>
              <a:lstStyle/>
              <a:p>
                <a:r>
                  <a:rPr lang="en-US" sz="1200" b="1" dirty="0">
                    <a:latin typeface="Nunito Sans" pitchFamily="2" charset="77"/>
                    <a:cs typeface="Museo Sans 100"/>
                  </a:rPr>
                  <a:t>Low</a:t>
                </a:r>
                <a:endParaRPr lang="en-US" sz="1200" b="1" dirty="0">
                  <a:latin typeface="Nunito Sans" pitchFamily="2" charset="77"/>
                </a:endParaRPr>
              </a:p>
            </p:txBody>
          </p:sp>
        </p:grpSp>
        <p:grpSp>
          <p:nvGrpSpPr>
            <p:cNvPr id="8" name="Group 7"/>
            <p:cNvGrpSpPr/>
            <p:nvPr/>
          </p:nvGrpSpPr>
          <p:grpSpPr>
            <a:xfrm>
              <a:off x="2801597" y="2945858"/>
              <a:ext cx="1688710" cy="1872565"/>
              <a:chOff x="3733874" y="3927810"/>
              <a:chExt cx="2251612" cy="2496754"/>
            </a:xfrm>
          </p:grpSpPr>
          <p:sp>
            <p:nvSpPr>
              <p:cNvPr id="145" name="Diamond 144"/>
              <p:cNvSpPr/>
              <p:nvPr/>
            </p:nvSpPr>
            <p:spPr>
              <a:xfrm>
                <a:off x="3947237" y="4639071"/>
                <a:ext cx="1758010"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Term?</a:t>
                </a:r>
              </a:p>
            </p:txBody>
          </p:sp>
          <p:cxnSp>
            <p:nvCxnSpPr>
              <p:cNvPr id="278" name="Straight Arrow Connector 277"/>
              <p:cNvCxnSpPr>
                <a:stCxn id="145" idx="2"/>
                <a:endCxn id="279" idx="0"/>
              </p:cNvCxnSpPr>
              <p:nvPr/>
            </p:nvCxnSpPr>
            <p:spPr>
              <a:xfrm flipH="1">
                <a:off x="4235495" y="5126741"/>
                <a:ext cx="590746" cy="77847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79" name="Rounded Rectangle 278"/>
              <p:cNvSpPr/>
              <p:nvPr/>
            </p:nvSpPr>
            <p:spPr>
              <a:xfrm>
                <a:off x="3733874" y="5905213"/>
                <a:ext cx="1003242" cy="519351"/>
              </a:xfrm>
              <a:prstGeom prst="roundRect">
                <a:avLst>
                  <a:gd name="adj"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280" name="Rounded Rectangle 279"/>
              <p:cNvSpPr/>
              <p:nvPr/>
            </p:nvSpPr>
            <p:spPr>
              <a:xfrm>
                <a:off x="4896340" y="5875672"/>
                <a:ext cx="967894" cy="519351"/>
              </a:xfrm>
              <a:prstGeom prst="roundRect">
                <a:avLst>
                  <a:gd name="adj" fmla="val 50000"/>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281" name="Straight Arrow Connector 280"/>
              <p:cNvCxnSpPr>
                <a:stCxn id="145" idx="2"/>
                <a:endCxn id="280" idx="0"/>
              </p:cNvCxnSpPr>
              <p:nvPr/>
            </p:nvCxnSpPr>
            <p:spPr>
              <a:xfrm>
                <a:off x="4826242" y="5126741"/>
                <a:ext cx="554046" cy="74893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139" idx="2"/>
                <a:endCxn id="145" idx="0"/>
              </p:cNvCxnSpPr>
              <p:nvPr/>
            </p:nvCxnSpPr>
            <p:spPr>
              <a:xfrm flipH="1">
                <a:off x="4826242" y="3927810"/>
                <a:ext cx="1110842" cy="7112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70" name="Rectangle 169"/>
              <p:cNvSpPr/>
              <p:nvPr/>
            </p:nvSpPr>
            <p:spPr>
              <a:xfrm>
                <a:off x="4668047" y="3938715"/>
                <a:ext cx="660865" cy="369332"/>
              </a:xfrm>
              <a:prstGeom prst="rect">
                <a:avLst/>
              </a:prstGeom>
            </p:spPr>
            <p:txBody>
              <a:bodyPr wrap="none">
                <a:spAutoFit/>
              </a:bodyPr>
              <a:lstStyle/>
              <a:p>
                <a:r>
                  <a:rPr lang="en-US" sz="1200" b="1" dirty="0">
                    <a:latin typeface="Nunito Sans" pitchFamily="2" charset="77"/>
                    <a:cs typeface="Museo Sans 100"/>
                  </a:rPr>
                  <a:t>high</a:t>
                </a:r>
                <a:endParaRPr lang="en-US" sz="1200" b="1" dirty="0">
                  <a:latin typeface="Nunito Sans" pitchFamily="2" charset="77"/>
                </a:endParaRPr>
              </a:p>
            </p:txBody>
          </p:sp>
          <p:sp>
            <p:nvSpPr>
              <p:cNvPr id="173" name="Rectangle 172"/>
              <p:cNvSpPr/>
              <p:nvPr/>
            </p:nvSpPr>
            <p:spPr>
              <a:xfrm>
                <a:off x="5046768" y="5249952"/>
                <a:ext cx="938718" cy="369332"/>
              </a:xfrm>
              <a:prstGeom prst="rect">
                <a:avLst/>
              </a:prstGeom>
            </p:spPr>
            <p:txBody>
              <a:bodyPr wrap="none">
                <a:spAutoFit/>
              </a:bodyPr>
              <a:lstStyle/>
              <a:p>
                <a:r>
                  <a:rPr lang="en-US" sz="1200" b="1" dirty="0">
                    <a:latin typeface="Nunito Sans" pitchFamily="2" charset="77"/>
                    <a:cs typeface="Museo Sans 100"/>
                  </a:rPr>
                  <a:t>5 years</a:t>
                </a:r>
                <a:endParaRPr lang="en-US" sz="1200" b="1" dirty="0">
                  <a:latin typeface="Nunito Sans" pitchFamily="2" charset="77"/>
                </a:endParaRPr>
              </a:p>
            </p:txBody>
          </p:sp>
          <p:sp>
            <p:nvSpPr>
              <p:cNvPr id="174" name="Rectangle 173"/>
              <p:cNvSpPr/>
              <p:nvPr/>
            </p:nvSpPr>
            <p:spPr>
              <a:xfrm>
                <a:off x="3790447" y="5247761"/>
                <a:ext cx="938718" cy="369332"/>
              </a:xfrm>
              <a:prstGeom prst="rect">
                <a:avLst/>
              </a:prstGeom>
            </p:spPr>
            <p:txBody>
              <a:bodyPr wrap="none">
                <a:spAutoFit/>
              </a:bodyPr>
              <a:lstStyle/>
              <a:p>
                <a:r>
                  <a:rPr lang="en-US" sz="1200" b="1" dirty="0">
                    <a:latin typeface="Nunito Sans" pitchFamily="2" charset="77"/>
                    <a:cs typeface="Museo Sans 100"/>
                  </a:rPr>
                  <a:t>3 years</a:t>
                </a:r>
                <a:endParaRPr lang="en-US" sz="1200" b="1" dirty="0">
                  <a:latin typeface="Nunito Sans" pitchFamily="2" charset="77"/>
                </a:endParaRPr>
              </a:p>
            </p:txBody>
          </p:sp>
        </p:grpSp>
      </p:grpSp>
    </p:spTree>
    <p:extLst>
      <p:ext uri="{BB962C8B-B14F-4D97-AF65-F5344CB8AC3E}">
        <p14:creationId xmlns:p14="http://schemas.microsoft.com/office/powerpoint/2010/main" val="3067539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88E-6A43-2F48-A580-A16A7EFB0190}"/>
              </a:ext>
            </a:extLst>
          </p:cNvPr>
          <p:cNvSpPr>
            <a:spLocks noGrp="1"/>
          </p:cNvSpPr>
          <p:nvPr>
            <p:ph type="title"/>
          </p:nvPr>
        </p:nvSpPr>
        <p:spPr/>
        <p:txBody>
          <a:bodyPr/>
          <a:lstStyle/>
          <a:p>
            <a:r>
              <a:rPr lang="en-US" dirty="0"/>
              <a:t>Interpreting Score</a:t>
            </a:r>
          </a:p>
        </p:txBody>
      </p:sp>
      <p:sp>
        <p:nvSpPr>
          <p:cNvPr id="4" name="Slide Number Placeholder 3">
            <a:extLst>
              <a:ext uri="{FF2B5EF4-FFF2-40B4-BE49-F238E27FC236}">
                <a16:creationId xmlns:a16="http://schemas.microsoft.com/office/drawing/2014/main" id="{D29543F2-9D01-D540-92A2-5D75A0FE7E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cxnSp>
        <p:nvCxnSpPr>
          <p:cNvPr id="66" name="Straight Arrow Connector 65">
            <a:extLst>
              <a:ext uri="{FF2B5EF4-FFF2-40B4-BE49-F238E27FC236}">
                <a16:creationId xmlns:a16="http://schemas.microsoft.com/office/drawing/2014/main" id="{CDA1407D-4647-DF4E-9089-2A25AC142693}"/>
              </a:ext>
            </a:extLst>
          </p:cNvPr>
          <p:cNvCxnSpPr>
            <a:cxnSpLocks/>
          </p:cNvCxnSpPr>
          <p:nvPr/>
        </p:nvCxnSpPr>
        <p:spPr>
          <a:xfrm>
            <a:off x="3597216" y="879894"/>
            <a:ext cx="4563373" cy="0"/>
          </a:xfrm>
          <a:prstGeom prst="straightConnector1">
            <a:avLst/>
          </a:prstGeom>
          <a:ln w="28575">
            <a:solidFill>
              <a:srgbClr val="B57BA6"/>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720B50C9-D345-574D-896E-F04F20644487}"/>
                  </a:ext>
                </a:extLst>
              </p:cNvPr>
              <p:cNvSpPr/>
              <p:nvPr/>
            </p:nvSpPr>
            <p:spPr>
              <a:xfrm>
                <a:off x="4945890" y="483384"/>
                <a:ext cx="186602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𝑆𝑐𝑜𝑟𝑒</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r>
                        <a:rPr lang="en-US" b="0" i="1" smtClean="0">
                          <a:latin typeface="Cambria Math" panose="02040503050406030204" pitchFamily="18" charset="0"/>
                        </a:rPr>
                        <m:t>h</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oMath>
                  </m:oMathPara>
                </a14:m>
                <a:endParaRPr lang="en-US" dirty="0"/>
              </a:p>
            </p:txBody>
          </p:sp>
        </mc:Choice>
        <mc:Fallback xmlns="">
          <p:sp>
            <p:nvSpPr>
              <p:cNvPr id="70" name="Rectangle 69">
                <a:extLst>
                  <a:ext uri="{FF2B5EF4-FFF2-40B4-BE49-F238E27FC236}">
                    <a16:creationId xmlns:a16="http://schemas.microsoft.com/office/drawing/2014/main" id="{720B50C9-D345-574D-896E-F04F20644487}"/>
                  </a:ext>
                </a:extLst>
              </p:cNvPr>
              <p:cNvSpPr>
                <a:spLocks noRot="1" noChangeAspect="1" noMove="1" noResize="1" noEditPoints="1" noAdjustHandles="1" noChangeArrowheads="1" noChangeShapeType="1" noTextEdit="1"/>
              </p:cNvSpPr>
              <p:nvPr/>
            </p:nvSpPr>
            <p:spPr>
              <a:xfrm>
                <a:off x="4945890" y="483384"/>
                <a:ext cx="1866024" cy="30777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1BAE64FE-877E-CF4D-8AAF-45145A6EF7C8}"/>
                  </a:ext>
                </a:extLst>
              </p:cNvPr>
              <p:cNvSpPr/>
              <p:nvPr/>
            </p:nvSpPr>
            <p:spPr>
              <a:xfrm>
                <a:off x="3352671" y="953776"/>
                <a:ext cx="52129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71" name="Rectangle 70">
                <a:extLst>
                  <a:ext uri="{FF2B5EF4-FFF2-40B4-BE49-F238E27FC236}">
                    <a16:creationId xmlns:a16="http://schemas.microsoft.com/office/drawing/2014/main" id="{1BAE64FE-877E-CF4D-8AAF-45145A6EF7C8}"/>
                  </a:ext>
                </a:extLst>
              </p:cNvPr>
              <p:cNvSpPr>
                <a:spLocks noRot="1" noChangeAspect="1" noMove="1" noResize="1" noEditPoints="1" noAdjustHandles="1" noChangeArrowheads="1" noChangeShapeType="1" noTextEdit="1"/>
              </p:cNvSpPr>
              <p:nvPr/>
            </p:nvSpPr>
            <p:spPr>
              <a:xfrm>
                <a:off x="3352671" y="953776"/>
                <a:ext cx="521297"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7B9A6088-26B7-8549-A194-56F6760505C2}"/>
                  </a:ext>
                </a:extLst>
              </p:cNvPr>
              <p:cNvSpPr/>
              <p:nvPr/>
            </p:nvSpPr>
            <p:spPr>
              <a:xfrm>
                <a:off x="7897561" y="956348"/>
                <a:ext cx="3866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72" name="Rectangle 71">
                <a:extLst>
                  <a:ext uri="{FF2B5EF4-FFF2-40B4-BE49-F238E27FC236}">
                    <a16:creationId xmlns:a16="http://schemas.microsoft.com/office/drawing/2014/main" id="{7B9A6088-26B7-8549-A194-56F6760505C2}"/>
                  </a:ext>
                </a:extLst>
              </p:cNvPr>
              <p:cNvSpPr>
                <a:spLocks noRot="1" noChangeAspect="1" noMove="1" noResize="1" noEditPoints="1" noAdjustHandles="1" noChangeArrowheads="1" noChangeShapeType="1" noTextEdit="1"/>
              </p:cNvSpPr>
              <p:nvPr/>
            </p:nvSpPr>
            <p:spPr>
              <a:xfrm>
                <a:off x="7897561" y="956348"/>
                <a:ext cx="386644"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186E0A99-30D5-4341-B9FE-94B54F7579B4}"/>
                  </a:ext>
                </a:extLst>
              </p:cNvPr>
              <p:cNvSpPr/>
              <p:nvPr/>
            </p:nvSpPr>
            <p:spPr>
              <a:xfrm>
                <a:off x="5712029" y="953775"/>
                <a:ext cx="33374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0</m:t>
                      </m:r>
                    </m:oMath>
                  </m:oMathPara>
                </a14:m>
                <a:endParaRPr lang="en-US" dirty="0"/>
              </a:p>
            </p:txBody>
          </p:sp>
        </mc:Choice>
        <mc:Fallback xmlns="">
          <p:sp>
            <p:nvSpPr>
              <p:cNvPr id="73" name="Rectangle 72">
                <a:extLst>
                  <a:ext uri="{FF2B5EF4-FFF2-40B4-BE49-F238E27FC236}">
                    <a16:creationId xmlns:a16="http://schemas.microsoft.com/office/drawing/2014/main" id="{186E0A99-30D5-4341-B9FE-94B54F7579B4}"/>
                  </a:ext>
                </a:extLst>
              </p:cNvPr>
              <p:cNvSpPr>
                <a:spLocks noRot="1" noChangeAspect="1" noMove="1" noResize="1" noEditPoints="1" noAdjustHandles="1" noChangeArrowheads="1" noChangeShapeType="1" noTextEdit="1"/>
              </p:cNvSpPr>
              <p:nvPr/>
            </p:nvSpPr>
            <p:spPr>
              <a:xfrm>
                <a:off x="5712029" y="953775"/>
                <a:ext cx="333746"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7FC0A7EB-6623-0942-B2E6-32981EFD93F4}"/>
                  </a:ext>
                </a:extLst>
              </p:cNvPr>
              <p:cNvSpPr/>
              <p:nvPr/>
            </p:nvSpPr>
            <p:spPr>
              <a:xfrm>
                <a:off x="4349850" y="953775"/>
                <a:ext cx="85677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solidFill>
                                <a:srgbClr val="6093C5"/>
                              </a:solidFill>
                              <a:latin typeface="Cambria Math" panose="02040503050406030204" pitchFamily="18" charset="0"/>
                            </a:rPr>
                          </m:ctrlPr>
                        </m:sSubPr>
                        <m:e>
                          <m:acc>
                            <m:accPr>
                              <m:chr m:val="̂"/>
                              <m:ctrlPr>
                                <a:rPr lang="en-US" b="0" i="1" dirty="0" smtClean="0">
                                  <a:solidFill>
                                    <a:srgbClr val="6093C5"/>
                                  </a:solidFill>
                                  <a:latin typeface="Cambria Math" panose="02040503050406030204" pitchFamily="18" charset="0"/>
                                </a:rPr>
                              </m:ctrlPr>
                            </m:accPr>
                            <m:e>
                              <m:r>
                                <a:rPr lang="en-US" b="0" i="1" dirty="0"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m:t>
                      </m:r>
                    </m:oMath>
                  </m:oMathPara>
                </a14:m>
                <a:endParaRPr lang="en-US" dirty="0">
                  <a:solidFill>
                    <a:srgbClr val="6093C5"/>
                  </a:solidFill>
                </a:endParaRPr>
              </a:p>
            </p:txBody>
          </p:sp>
        </mc:Choice>
        <mc:Fallback xmlns="">
          <p:sp>
            <p:nvSpPr>
              <p:cNvPr id="74" name="Rectangle 73">
                <a:extLst>
                  <a:ext uri="{FF2B5EF4-FFF2-40B4-BE49-F238E27FC236}">
                    <a16:creationId xmlns:a16="http://schemas.microsoft.com/office/drawing/2014/main" id="{7FC0A7EB-6623-0942-B2E6-32981EFD93F4}"/>
                  </a:ext>
                </a:extLst>
              </p:cNvPr>
              <p:cNvSpPr>
                <a:spLocks noRot="1" noChangeAspect="1" noMove="1" noResize="1" noEditPoints="1" noAdjustHandles="1" noChangeArrowheads="1" noChangeShapeType="1" noTextEdit="1"/>
              </p:cNvSpPr>
              <p:nvPr/>
            </p:nvSpPr>
            <p:spPr>
              <a:xfrm>
                <a:off x="4349850" y="953775"/>
                <a:ext cx="856773" cy="307777"/>
              </a:xfrm>
              <a:prstGeom prst="rect">
                <a:avLst/>
              </a:prstGeom>
              <a:blipFill>
                <a:blip r:embed="rId6"/>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28B937F4-6D7B-FC45-861B-8AB79989A270}"/>
                  </a:ext>
                </a:extLst>
              </p:cNvPr>
              <p:cNvSpPr/>
              <p:nvPr/>
            </p:nvSpPr>
            <p:spPr>
              <a:xfrm>
                <a:off x="6543281" y="954857"/>
                <a:ext cx="85677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solidFill>
                                <a:srgbClr val="6093C5"/>
                              </a:solidFill>
                              <a:latin typeface="Cambria Math" panose="02040503050406030204" pitchFamily="18" charset="0"/>
                            </a:rPr>
                          </m:ctrlPr>
                        </m:sSubPr>
                        <m:e>
                          <m:acc>
                            <m:accPr>
                              <m:chr m:val="̂"/>
                              <m:ctrlPr>
                                <a:rPr lang="en-US" b="0" i="1" dirty="0" smtClean="0">
                                  <a:solidFill>
                                    <a:srgbClr val="6093C5"/>
                                  </a:solidFill>
                                  <a:latin typeface="Cambria Math" panose="02040503050406030204" pitchFamily="18" charset="0"/>
                                </a:rPr>
                              </m:ctrlPr>
                            </m:accPr>
                            <m:e>
                              <m:r>
                                <a:rPr lang="en-US" b="0" i="1" dirty="0"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m:t>
                      </m:r>
                    </m:oMath>
                  </m:oMathPara>
                </a14:m>
                <a:endParaRPr lang="en-US" dirty="0">
                  <a:solidFill>
                    <a:srgbClr val="6093C5"/>
                  </a:solidFill>
                </a:endParaRPr>
              </a:p>
            </p:txBody>
          </p:sp>
        </mc:Choice>
        <mc:Fallback xmlns="">
          <p:sp>
            <p:nvSpPr>
              <p:cNvPr id="75" name="Rectangle 74">
                <a:extLst>
                  <a:ext uri="{FF2B5EF4-FFF2-40B4-BE49-F238E27FC236}">
                    <a16:creationId xmlns:a16="http://schemas.microsoft.com/office/drawing/2014/main" id="{28B937F4-6D7B-FC45-861B-8AB79989A270}"/>
                  </a:ext>
                </a:extLst>
              </p:cNvPr>
              <p:cNvSpPr>
                <a:spLocks noRot="1" noChangeAspect="1" noMove="1" noResize="1" noEditPoints="1" noAdjustHandles="1" noChangeArrowheads="1" noChangeShapeType="1" noTextEdit="1"/>
              </p:cNvSpPr>
              <p:nvPr/>
            </p:nvSpPr>
            <p:spPr>
              <a:xfrm>
                <a:off x="6543281" y="954857"/>
                <a:ext cx="856773" cy="307777"/>
              </a:xfrm>
              <a:prstGeom prst="rect">
                <a:avLst/>
              </a:prstGeom>
              <a:blipFill>
                <a:blip r:embed="rId7"/>
                <a:stretch>
                  <a:fillRect b="-4000"/>
                </a:stretch>
              </a:blipFill>
            </p:spPr>
            <p:txBody>
              <a:bodyPr/>
              <a:lstStyle/>
              <a:p>
                <a:r>
                  <a:rPr lang="en-US">
                    <a:noFill/>
                  </a:rPr>
                  <a:t> </a:t>
                </a:r>
              </a:p>
            </p:txBody>
          </p:sp>
        </mc:Fallback>
      </mc:AlternateContent>
      <p:cxnSp>
        <p:nvCxnSpPr>
          <p:cNvPr id="80" name="Straight Arrow Connector 79">
            <a:extLst>
              <a:ext uri="{FF2B5EF4-FFF2-40B4-BE49-F238E27FC236}">
                <a16:creationId xmlns:a16="http://schemas.microsoft.com/office/drawing/2014/main" id="{07557A83-E6A5-5A43-A7AD-52DF68A8E38A}"/>
              </a:ext>
            </a:extLst>
          </p:cNvPr>
          <p:cNvCxnSpPr/>
          <p:nvPr/>
        </p:nvCxnSpPr>
        <p:spPr>
          <a:xfrm>
            <a:off x="3629423" y="1327094"/>
            <a:ext cx="0" cy="931653"/>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D2C531F-F13E-B84A-8465-778C8A21130B}"/>
              </a:ext>
            </a:extLst>
          </p:cNvPr>
          <p:cNvCxnSpPr/>
          <p:nvPr/>
        </p:nvCxnSpPr>
        <p:spPr>
          <a:xfrm>
            <a:off x="5866250" y="1354316"/>
            <a:ext cx="0" cy="931653"/>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90EEA869-9615-2743-A55F-13951BC154C3}"/>
              </a:ext>
            </a:extLst>
          </p:cNvPr>
          <p:cNvCxnSpPr/>
          <p:nvPr/>
        </p:nvCxnSpPr>
        <p:spPr>
          <a:xfrm>
            <a:off x="8084539" y="1354316"/>
            <a:ext cx="0" cy="931653"/>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2A6E88DB-DD77-D64B-9362-CE6D188FB5EF}"/>
                  </a:ext>
                </a:extLst>
              </p:cNvPr>
              <p:cNvSpPr/>
              <p:nvPr/>
            </p:nvSpPr>
            <p:spPr>
              <a:xfrm>
                <a:off x="3161817" y="2375584"/>
                <a:ext cx="944489" cy="523220"/>
              </a:xfrm>
              <a:prstGeom prst="rect">
                <a:avLst/>
              </a:prstGeom>
            </p:spPr>
            <p:txBody>
              <a:bodyPr wrap="none">
                <a:spAutoFit/>
              </a:bodyPr>
              <a:lstStyle/>
              <a:p>
                <a:r>
                  <a:rPr lang="en-US" dirty="0">
                    <a:solidFill>
                      <a:srgbClr val="666666"/>
                    </a:solidFill>
                    <a:latin typeface="Nunito Sans" pitchFamily="2" charset="77"/>
                  </a:rPr>
                  <a:t>Very sure</a:t>
                </a:r>
              </a:p>
              <a:p>
                <a:pPr algn="ctr"/>
                <a14:m>
                  <m:oMathPara xmlns:m="http://schemas.openxmlformats.org/officeDocument/2006/math">
                    <m:oMathParaPr>
                      <m:jc m:val="centerGroup"/>
                    </m:oMathParaPr>
                    <m:oMath xmlns:m="http://schemas.openxmlformats.org/officeDocument/2006/math">
                      <m:sSub>
                        <m:sSubPr>
                          <m:ctrlPr>
                            <a:rPr lang="en-US" b="0" i="1" dirty="0" smtClean="0">
                              <a:solidFill>
                                <a:srgbClr val="6093C5"/>
                              </a:solidFill>
                              <a:latin typeface="Cambria Math" panose="02040503050406030204" pitchFamily="18" charset="0"/>
                            </a:rPr>
                          </m:ctrlPr>
                        </m:sSubPr>
                        <m:e>
                          <m:acc>
                            <m:accPr>
                              <m:chr m:val="̂"/>
                              <m:ctrlPr>
                                <a:rPr lang="en-US" b="0" i="1" smtClean="0">
                                  <a:solidFill>
                                    <a:srgbClr val="6093C5"/>
                                  </a:solidFill>
                                  <a:latin typeface="Cambria Math" panose="02040503050406030204" pitchFamily="18" charset="0"/>
                                </a:rPr>
                              </m:ctrlPr>
                            </m:accPr>
                            <m:e>
                              <m:r>
                                <a:rPr lang="en-US" b="0" i="1"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m:t>
                      </m:r>
                    </m:oMath>
                  </m:oMathPara>
                </a14:m>
                <a:endParaRPr lang="en-US" dirty="0">
                  <a:solidFill>
                    <a:srgbClr val="6093C5"/>
                  </a:solidFill>
                </a:endParaRPr>
              </a:p>
            </p:txBody>
          </p:sp>
        </mc:Choice>
        <mc:Fallback xmlns="">
          <p:sp>
            <p:nvSpPr>
              <p:cNvPr id="84" name="Rectangle 83">
                <a:extLst>
                  <a:ext uri="{FF2B5EF4-FFF2-40B4-BE49-F238E27FC236}">
                    <a16:creationId xmlns:a16="http://schemas.microsoft.com/office/drawing/2014/main" id="{2A6E88DB-DD77-D64B-9362-CE6D188FB5EF}"/>
                  </a:ext>
                </a:extLst>
              </p:cNvPr>
              <p:cNvSpPr>
                <a:spLocks noRot="1" noChangeAspect="1" noMove="1" noResize="1" noEditPoints="1" noAdjustHandles="1" noChangeArrowheads="1" noChangeShapeType="1" noTextEdit="1"/>
              </p:cNvSpPr>
              <p:nvPr/>
            </p:nvSpPr>
            <p:spPr>
              <a:xfrm>
                <a:off x="3161817" y="2375584"/>
                <a:ext cx="944489" cy="523220"/>
              </a:xfrm>
              <a:prstGeom prst="rect">
                <a:avLst/>
              </a:prstGeom>
              <a:blipFill>
                <a:blip r:embed="rId8"/>
                <a:stretch>
                  <a:fillRect l="-1935" t="-2326" b="-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6419D88F-A095-6C44-8729-705AEA92A6A3}"/>
                  </a:ext>
                </a:extLst>
              </p:cNvPr>
              <p:cNvSpPr/>
              <p:nvPr/>
            </p:nvSpPr>
            <p:spPr>
              <a:xfrm>
                <a:off x="4994024" y="2370994"/>
                <a:ext cx="1744452" cy="523220"/>
              </a:xfrm>
              <a:prstGeom prst="rect">
                <a:avLst/>
              </a:prstGeom>
            </p:spPr>
            <p:txBody>
              <a:bodyPr wrap="none">
                <a:spAutoFit/>
              </a:bodyPr>
              <a:lstStyle/>
              <a:p>
                <a:pPr algn="ctr"/>
                <a:r>
                  <a:rPr lang="en-US" dirty="0">
                    <a:solidFill>
                      <a:srgbClr val="666666"/>
                    </a:solidFill>
                    <a:latin typeface="Nunito Sans" pitchFamily="2" charset="77"/>
                  </a:rPr>
                  <a:t>Not sure if</a:t>
                </a:r>
              </a:p>
              <a:p>
                <a:pPr algn="ctr"/>
                <a14:m>
                  <m:oMathPara xmlns:m="http://schemas.openxmlformats.org/officeDocument/2006/math">
                    <m:oMathParaPr>
                      <m:jc m:val="center"/>
                    </m:oMathParaPr>
                    <m:oMath xmlns:m="http://schemas.openxmlformats.org/officeDocument/2006/math">
                      <m:sSub>
                        <m:sSubPr>
                          <m:ctrlPr>
                            <a:rPr lang="en-US" b="0" i="1" dirty="0" smtClean="0">
                              <a:solidFill>
                                <a:srgbClr val="6093C5"/>
                              </a:solidFill>
                              <a:latin typeface="Cambria Math" panose="02040503050406030204" pitchFamily="18" charset="0"/>
                            </a:rPr>
                          </m:ctrlPr>
                        </m:sSubPr>
                        <m:e>
                          <m:acc>
                            <m:accPr>
                              <m:chr m:val="̂"/>
                              <m:ctrlPr>
                                <a:rPr lang="en-US" b="0" i="1" smtClean="0">
                                  <a:solidFill>
                                    <a:srgbClr val="6093C5"/>
                                  </a:solidFill>
                                  <a:latin typeface="Cambria Math" panose="02040503050406030204" pitchFamily="18" charset="0"/>
                                </a:rPr>
                              </m:ctrlPr>
                            </m:accPr>
                            <m:e>
                              <m:r>
                                <a:rPr lang="en-US" b="0" i="1"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 </m:t>
                      </m:r>
                      <m:r>
                        <a:rPr lang="en-US" b="0" i="1" dirty="0" smtClean="0">
                          <a:solidFill>
                            <a:srgbClr val="6093C5"/>
                          </a:solidFill>
                          <a:latin typeface="Cambria Math" panose="02040503050406030204" pitchFamily="18" charset="0"/>
                        </a:rPr>
                        <m:t>𝑜𝑟</m:t>
                      </m:r>
                      <m:r>
                        <a:rPr lang="en-US" b="0" i="1" dirty="0" smtClean="0">
                          <a:solidFill>
                            <a:srgbClr val="6093C5"/>
                          </a:solidFill>
                          <a:latin typeface="Cambria Math" panose="02040503050406030204" pitchFamily="18" charset="0"/>
                        </a:rPr>
                        <m:t> </m:t>
                      </m:r>
                      <m:sSub>
                        <m:sSubPr>
                          <m:ctrlPr>
                            <a:rPr lang="en-US" b="0" i="1" dirty="0" smtClean="0">
                              <a:solidFill>
                                <a:srgbClr val="6093C5"/>
                              </a:solidFill>
                              <a:latin typeface="Cambria Math" panose="02040503050406030204" pitchFamily="18" charset="0"/>
                            </a:rPr>
                          </m:ctrlPr>
                        </m:sSubPr>
                        <m:e>
                          <m:acc>
                            <m:accPr>
                              <m:chr m:val="̂"/>
                              <m:ctrlPr>
                                <a:rPr lang="en-US" b="0" i="1" dirty="0" smtClean="0">
                                  <a:solidFill>
                                    <a:srgbClr val="6093C5"/>
                                  </a:solidFill>
                                  <a:latin typeface="Cambria Math" panose="02040503050406030204" pitchFamily="18" charset="0"/>
                                </a:rPr>
                              </m:ctrlPr>
                            </m:accPr>
                            <m:e>
                              <m:r>
                                <a:rPr lang="en-US" b="0" i="1" dirty="0"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m:t>
                      </m:r>
                    </m:oMath>
                  </m:oMathPara>
                </a14:m>
                <a:endParaRPr lang="en-US" dirty="0">
                  <a:solidFill>
                    <a:srgbClr val="6093C5"/>
                  </a:solidFill>
                </a:endParaRPr>
              </a:p>
            </p:txBody>
          </p:sp>
        </mc:Choice>
        <mc:Fallback xmlns="">
          <p:sp>
            <p:nvSpPr>
              <p:cNvPr id="85" name="Rectangle 84">
                <a:extLst>
                  <a:ext uri="{FF2B5EF4-FFF2-40B4-BE49-F238E27FC236}">
                    <a16:creationId xmlns:a16="http://schemas.microsoft.com/office/drawing/2014/main" id="{6419D88F-A095-6C44-8729-705AEA92A6A3}"/>
                  </a:ext>
                </a:extLst>
              </p:cNvPr>
              <p:cNvSpPr>
                <a:spLocks noRot="1" noChangeAspect="1" noMove="1" noResize="1" noEditPoints="1" noAdjustHandles="1" noChangeArrowheads="1" noChangeShapeType="1" noTextEdit="1"/>
              </p:cNvSpPr>
              <p:nvPr/>
            </p:nvSpPr>
            <p:spPr>
              <a:xfrm>
                <a:off x="4994024" y="2370994"/>
                <a:ext cx="1744452" cy="523220"/>
              </a:xfrm>
              <a:prstGeom prst="rect">
                <a:avLst/>
              </a:prstGeom>
              <a:blipFill>
                <a:blip r:embed="rId9"/>
                <a:stretch>
                  <a:fillRect t="-2326" b="-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30DB74D1-D710-D24D-BE19-47E9A229B28E}"/>
                  </a:ext>
                </a:extLst>
              </p:cNvPr>
              <p:cNvSpPr/>
              <p:nvPr/>
            </p:nvSpPr>
            <p:spPr>
              <a:xfrm>
                <a:off x="7612295" y="2370994"/>
                <a:ext cx="944489" cy="523220"/>
              </a:xfrm>
              <a:prstGeom prst="rect">
                <a:avLst/>
              </a:prstGeom>
            </p:spPr>
            <p:txBody>
              <a:bodyPr wrap="none">
                <a:spAutoFit/>
              </a:bodyPr>
              <a:lstStyle/>
              <a:p>
                <a:r>
                  <a:rPr lang="en-US" dirty="0">
                    <a:solidFill>
                      <a:srgbClr val="666666"/>
                    </a:solidFill>
                    <a:latin typeface="Nunito Sans" pitchFamily="2" charset="77"/>
                  </a:rPr>
                  <a:t>Very sure</a:t>
                </a:r>
              </a:p>
              <a:p>
                <a:pPr algn="ctr"/>
                <a14:m>
                  <m:oMathPara xmlns:m="http://schemas.openxmlformats.org/officeDocument/2006/math">
                    <m:oMathParaPr>
                      <m:jc m:val="centerGroup"/>
                    </m:oMathParaPr>
                    <m:oMath xmlns:m="http://schemas.openxmlformats.org/officeDocument/2006/math">
                      <m:sSub>
                        <m:sSubPr>
                          <m:ctrlPr>
                            <a:rPr lang="en-US" b="0" i="1" dirty="0" smtClean="0">
                              <a:solidFill>
                                <a:srgbClr val="6093C5"/>
                              </a:solidFill>
                              <a:latin typeface="Cambria Math" panose="02040503050406030204" pitchFamily="18" charset="0"/>
                            </a:rPr>
                          </m:ctrlPr>
                        </m:sSubPr>
                        <m:e>
                          <m:acc>
                            <m:accPr>
                              <m:chr m:val="̂"/>
                              <m:ctrlPr>
                                <a:rPr lang="en-US" b="0" i="1" smtClean="0">
                                  <a:solidFill>
                                    <a:srgbClr val="6093C5"/>
                                  </a:solidFill>
                                  <a:latin typeface="Cambria Math" panose="02040503050406030204" pitchFamily="18" charset="0"/>
                                </a:rPr>
                              </m:ctrlPr>
                            </m:accPr>
                            <m:e>
                              <m:r>
                                <a:rPr lang="en-US" b="0" i="1"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m:t>
                      </m:r>
                    </m:oMath>
                  </m:oMathPara>
                </a14:m>
                <a:endParaRPr lang="en-US" dirty="0">
                  <a:solidFill>
                    <a:srgbClr val="6093C5"/>
                  </a:solidFill>
                </a:endParaRPr>
              </a:p>
            </p:txBody>
          </p:sp>
        </mc:Choice>
        <mc:Fallback xmlns="">
          <p:sp>
            <p:nvSpPr>
              <p:cNvPr id="86" name="Rectangle 85">
                <a:extLst>
                  <a:ext uri="{FF2B5EF4-FFF2-40B4-BE49-F238E27FC236}">
                    <a16:creationId xmlns:a16="http://schemas.microsoft.com/office/drawing/2014/main" id="{30DB74D1-D710-D24D-BE19-47E9A229B28E}"/>
                  </a:ext>
                </a:extLst>
              </p:cNvPr>
              <p:cNvSpPr>
                <a:spLocks noRot="1" noChangeAspect="1" noMove="1" noResize="1" noEditPoints="1" noAdjustHandles="1" noChangeArrowheads="1" noChangeShapeType="1" noTextEdit="1"/>
              </p:cNvSpPr>
              <p:nvPr/>
            </p:nvSpPr>
            <p:spPr>
              <a:xfrm>
                <a:off x="7612295" y="2370994"/>
                <a:ext cx="944489" cy="523220"/>
              </a:xfrm>
              <a:prstGeom prst="rect">
                <a:avLst/>
              </a:prstGeom>
              <a:blipFill>
                <a:blip r:embed="rId10"/>
                <a:stretch>
                  <a:fillRect l="-1935" t="-2326" b="-1163"/>
                </a:stretch>
              </a:blipFill>
            </p:spPr>
            <p:txBody>
              <a:bodyPr/>
              <a:lstStyle/>
              <a:p>
                <a:r>
                  <a:rPr lang="en-US">
                    <a:noFill/>
                  </a:rPr>
                  <a:t> </a:t>
                </a:r>
              </a:p>
            </p:txBody>
          </p:sp>
        </mc:Fallback>
      </mc:AlternateContent>
      <p:cxnSp>
        <p:nvCxnSpPr>
          <p:cNvPr id="87" name="Straight Arrow Connector 86">
            <a:extLst>
              <a:ext uri="{FF2B5EF4-FFF2-40B4-BE49-F238E27FC236}">
                <a16:creationId xmlns:a16="http://schemas.microsoft.com/office/drawing/2014/main" id="{9782AF40-C412-EA43-A754-B56F7103E949}"/>
              </a:ext>
            </a:extLst>
          </p:cNvPr>
          <p:cNvCxnSpPr>
            <a:cxnSpLocks/>
            <a:endCxn id="90" idx="0"/>
          </p:cNvCxnSpPr>
          <p:nvPr/>
        </p:nvCxnSpPr>
        <p:spPr>
          <a:xfrm>
            <a:off x="3629423" y="2971864"/>
            <a:ext cx="476883" cy="1079449"/>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81B5F04-EF79-594C-91FF-871253322F92}"/>
              </a:ext>
            </a:extLst>
          </p:cNvPr>
          <p:cNvCxnSpPr>
            <a:cxnSpLocks/>
            <a:endCxn id="92" idx="0"/>
          </p:cNvCxnSpPr>
          <p:nvPr/>
        </p:nvCxnSpPr>
        <p:spPr>
          <a:xfrm flipH="1">
            <a:off x="5865942" y="2999086"/>
            <a:ext cx="308" cy="1052227"/>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DCB61CE-25E3-CD44-BFAF-23C36C6B17EF}"/>
              </a:ext>
            </a:extLst>
          </p:cNvPr>
          <p:cNvCxnSpPr>
            <a:cxnSpLocks/>
            <a:endCxn id="93" idx="0"/>
          </p:cNvCxnSpPr>
          <p:nvPr/>
        </p:nvCxnSpPr>
        <p:spPr>
          <a:xfrm flipH="1">
            <a:off x="7625578" y="2999086"/>
            <a:ext cx="458962" cy="1052260"/>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DF5D5075-E2C9-0E4A-811A-D5FDCCE06D1D}"/>
                  </a:ext>
                </a:extLst>
              </p:cNvPr>
              <p:cNvSpPr/>
              <p:nvPr/>
            </p:nvSpPr>
            <p:spPr>
              <a:xfrm>
                <a:off x="3274540" y="4051313"/>
                <a:ext cx="1663532" cy="3136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b="0" i="1" dirty="0" smtClean="0">
                              <a:solidFill>
                                <a:schemeClr val="bg2">
                                  <a:lumMod val="75000"/>
                                </a:schemeClr>
                              </a:solidFill>
                              <a:latin typeface="Cambria Math" panose="02040503050406030204" pitchFamily="18" charset="0"/>
                            </a:rPr>
                          </m:ctrlPr>
                        </m:accPr>
                        <m:e>
                          <m:r>
                            <a:rPr lang="en-US" b="0" i="1" dirty="0" smtClean="0">
                              <a:solidFill>
                                <a:schemeClr val="bg2">
                                  <a:lumMod val="75000"/>
                                </a:schemeClr>
                              </a:solidFill>
                              <a:latin typeface="Cambria Math" panose="02040503050406030204" pitchFamily="18" charset="0"/>
                            </a:rPr>
                            <m:t>𝑃</m:t>
                          </m:r>
                        </m:e>
                      </m:acc>
                      <m:d>
                        <m:dPr>
                          <m:ctrlPr>
                            <a:rPr lang="en-US" b="0" i="1" dirty="0" smtClean="0">
                              <a:solidFill>
                                <a:schemeClr val="bg2">
                                  <a:lumMod val="75000"/>
                                </a:schemeClr>
                              </a:solidFill>
                              <a:latin typeface="Cambria Math" panose="02040503050406030204" pitchFamily="18" charset="0"/>
                            </a:rPr>
                          </m:ctrlPr>
                        </m:dPr>
                        <m:e>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𝑦</m:t>
                              </m:r>
                            </m:e>
                            <m:sub>
                              <m:r>
                                <a:rPr lang="en-US" b="0" i="1" dirty="0" smtClean="0">
                                  <a:solidFill>
                                    <a:schemeClr val="bg2">
                                      <a:lumMod val="75000"/>
                                    </a:schemeClr>
                                  </a:solidFill>
                                  <a:latin typeface="Cambria Math" panose="02040503050406030204" pitchFamily="18" charset="0"/>
                                </a:rPr>
                                <m:t>𝑖</m:t>
                              </m:r>
                            </m:sub>
                          </m:sSub>
                          <m:r>
                            <a:rPr lang="en-US" b="0" i="1" dirty="0" smtClean="0">
                              <a:solidFill>
                                <a:schemeClr val="bg2">
                                  <a:lumMod val="75000"/>
                                </a:schemeClr>
                              </a:solidFill>
                              <a:latin typeface="Cambria Math" panose="02040503050406030204" pitchFamily="18" charset="0"/>
                            </a:rPr>
                            <m:t>=+1|</m:t>
                          </m:r>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𝑥</m:t>
                              </m:r>
                            </m:e>
                            <m:sub>
                              <m:r>
                                <a:rPr lang="en-US" b="0" i="1" dirty="0" smtClean="0">
                                  <a:solidFill>
                                    <a:schemeClr val="bg2">
                                      <a:lumMod val="75000"/>
                                    </a:schemeClr>
                                  </a:solidFill>
                                  <a:latin typeface="Cambria Math" panose="02040503050406030204" pitchFamily="18" charset="0"/>
                                </a:rPr>
                                <m:t>𝑖</m:t>
                              </m:r>
                            </m:sub>
                          </m:sSub>
                        </m:e>
                      </m:d>
                      <m:r>
                        <a:rPr lang="en-US" b="0" i="1" dirty="0" smtClean="0">
                          <a:solidFill>
                            <a:schemeClr val="bg2">
                              <a:lumMod val="75000"/>
                            </a:schemeClr>
                          </a:solidFill>
                          <a:latin typeface="Cambria Math" panose="02040503050406030204" pitchFamily="18" charset="0"/>
                        </a:rPr>
                        <m:t>=0</m:t>
                      </m:r>
                    </m:oMath>
                  </m:oMathPara>
                </a14:m>
                <a:endParaRPr lang="en-US" dirty="0">
                  <a:solidFill>
                    <a:schemeClr val="bg2">
                      <a:lumMod val="75000"/>
                    </a:schemeClr>
                  </a:solidFill>
                </a:endParaRPr>
              </a:p>
            </p:txBody>
          </p:sp>
        </mc:Choice>
        <mc:Fallback xmlns="">
          <p:sp>
            <p:nvSpPr>
              <p:cNvPr id="90" name="Rectangle 89">
                <a:extLst>
                  <a:ext uri="{FF2B5EF4-FFF2-40B4-BE49-F238E27FC236}">
                    <a16:creationId xmlns:a16="http://schemas.microsoft.com/office/drawing/2014/main" id="{DF5D5075-E2C9-0E4A-811A-D5FDCCE06D1D}"/>
                  </a:ext>
                </a:extLst>
              </p:cNvPr>
              <p:cNvSpPr>
                <a:spLocks noRot="1" noChangeAspect="1" noMove="1" noResize="1" noEditPoints="1" noAdjustHandles="1" noChangeArrowheads="1" noChangeShapeType="1" noTextEdit="1"/>
              </p:cNvSpPr>
              <p:nvPr/>
            </p:nvSpPr>
            <p:spPr>
              <a:xfrm>
                <a:off x="3274540" y="4051313"/>
                <a:ext cx="1663532" cy="313612"/>
              </a:xfrm>
              <a:prstGeom prst="rect">
                <a:avLst/>
              </a:prstGeom>
              <a:blipFill>
                <a:blip r:embed="rId11"/>
                <a:stretch>
                  <a:fillRect t="-1961"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1FA0E40D-E7C3-D544-8CCF-AF1FBA128D37}"/>
                  </a:ext>
                </a:extLst>
              </p:cNvPr>
              <p:cNvSpPr/>
              <p:nvPr/>
            </p:nvSpPr>
            <p:spPr>
              <a:xfrm>
                <a:off x="4966048" y="4051313"/>
                <a:ext cx="1799788" cy="3136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b="0" i="1" dirty="0" smtClean="0">
                              <a:solidFill>
                                <a:schemeClr val="bg2">
                                  <a:lumMod val="75000"/>
                                </a:schemeClr>
                              </a:solidFill>
                              <a:latin typeface="Cambria Math" panose="02040503050406030204" pitchFamily="18" charset="0"/>
                            </a:rPr>
                          </m:ctrlPr>
                        </m:accPr>
                        <m:e>
                          <m:r>
                            <a:rPr lang="en-US" b="0" i="1" dirty="0" smtClean="0">
                              <a:solidFill>
                                <a:schemeClr val="bg2">
                                  <a:lumMod val="75000"/>
                                </a:schemeClr>
                              </a:solidFill>
                              <a:latin typeface="Cambria Math" panose="02040503050406030204" pitchFamily="18" charset="0"/>
                            </a:rPr>
                            <m:t>𝑃</m:t>
                          </m:r>
                        </m:e>
                      </m:acc>
                      <m:d>
                        <m:dPr>
                          <m:ctrlPr>
                            <a:rPr lang="en-US" b="0" i="1" dirty="0" smtClean="0">
                              <a:solidFill>
                                <a:schemeClr val="bg2">
                                  <a:lumMod val="75000"/>
                                </a:schemeClr>
                              </a:solidFill>
                              <a:latin typeface="Cambria Math" panose="02040503050406030204" pitchFamily="18" charset="0"/>
                            </a:rPr>
                          </m:ctrlPr>
                        </m:dPr>
                        <m:e>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𝑦</m:t>
                              </m:r>
                            </m:e>
                            <m:sub>
                              <m:r>
                                <a:rPr lang="en-US" b="0" i="1" dirty="0" smtClean="0">
                                  <a:solidFill>
                                    <a:schemeClr val="bg2">
                                      <a:lumMod val="75000"/>
                                    </a:schemeClr>
                                  </a:solidFill>
                                  <a:latin typeface="Cambria Math" panose="02040503050406030204" pitchFamily="18" charset="0"/>
                                </a:rPr>
                                <m:t>𝑖</m:t>
                              </m:r>
                            </m:sub>
                          </m:sSub>
                          <m:r>
                            <a:rPr lang="en-US" b="0" i="1" dirty="0" smtClean="0">
                              <a:solidFill>
                                <a:schemeClr val="bg2">
                                  <a:lumMod val="75000"/>
                                </a:schemeClr>
                              </a:solidFill>
                              <a:latin typeface="Cambria Math" panose="02040503050406030204" pitchFamily="18" charset="0"/>
                            </a:rPr>
                            <m:t>=+1|</m:t>
                          </m:r>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𝑥</m:t>
                              </m:r>
                            </m:e>
                            <m:sub>
                              <m:r>
                                <a:rPr lang="en-US" b="0" i="1" dirty="0" smtClean="0">
                                  <a:solidFill>
                                    <a:schemeClr val="bg2">
                                      <a:lumMod val="75000"/>
                                    </a:schemeClr>
                                  </a:solidFill>
                                  <a:latin typeface="Cambria Math" panose="02040503050406030204" pitchFamily="18" charset="0"/>
                                </a:rPr>
                                <m:t>𝑖</m:t>
                              </m:r>
                            </m:sub>
                          </m:sSub>
                        </m:e>
                      </m:d>
                      <m:r>
                        <a:rPr lang="en-US" b="0" i="1" dirty="0" smtClean="0">
                          <a:solidFill>
                            <a:schemeClr val="bg2">
                              <a:lumMod val="75000"/>
                            </a:schemeClr>
                          </a:solidFill>
                          <a:latin typeface="Cambria Math" panose="02040503050406030204" pitchFamily="18" charset="0"/>
                        </a:rPr>
                        <m:t>=0.5</m:t>
                      </m:r>
                    </m:oMath>
                  </m:oMathPara>
                </a14:m>
                <a:endParaRPr lang="en-US" dirty="0">
                  <a:solidFill>
                    <a:schemeClr val="bg2">
                      <a:lumMod val="75000"/>
                    </a:schemeClr>
                  </a:solidFill>
                </a:endParaRPr>
              </a:p>
            </p:txBody>
          </p:sp>
        </mc:Choice>
        <mc:Fallback xmlns="">
          <p:sp>
            <p:nvSpPr>
              <p:cNvPr id="92" name="Rectangle 91">
                <a:extLst>
                  <a:ext uri="{FF2B5EF4-FFF2-40B4-BE49-F238E27FC236}">
                    <a16:creationId xmlns:a16="http://schemas.microsoft.com/office/drawing/2014/main" id="{1FA0E40D-E7C3-D544-8CCF-AF1FBA128D37}"/>
                  </a:ext>
                </a:extLst>
              </p:cNvPr>
              <p:cNvSpPr>
                <a:spLocks noRot="1" noChangeAspect="1" noMove="1" noResize="1" noEditPoints="1" noAdjustHandles="1" noChangeArrowheads="1" noChangeShapeType="1" noTextEdit="1"/>
              </p:cNvSpPr>
              <p:nvPr/>
            </p:nvSpPr>
            <p:spPr>
              <a:xfrm>
                <a:off x="4966048" y="4051313"/>
                <a:ext cx="1799788" cy="313612"/>
              </a:xfrm>
              <a:prstGeom prst="rect">
                <a:avLst/>
              </a:prstGeom>
              <a:blipFill>
                <a:blip r:embed="rId12"/>
                <a:stretch>
                  <a:fillRect t="-1961"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400943AD-F65E-A04C-9190-F5F0A8814AB0}"/>
                  </a:ext>
                </a:extLst>
              </p:cNvPr>
              <p:cNvSpPr/>
              <p:nvPr/>
            </p:nvSpPr>
            <p:spPr>
              <a:xfrm>
                <a:off x="6793812" y="4051346"/>
                <a:ext cx="1663532" cy="3136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b="0" i="1" dirty="0" smtClean="0">
                              <a:solidFill>
                                <a:schemeClr val="bg2">
                                  <a:lumMod val="75000"/>
                                </a:schemeClr>
                              </a:solidFill>
                              <a:latin typeface="Cambria Math" panose="02040503050406030204" pitchFamily="18" charset="0"/>
                            </a:rPr>
                          </m:ctrlPr>
                        </m:accPr>
                        <m:e>
                          <m:r>
                            <a:rPr lang="en-US" b="0" i="1" dirty="0" smtClean="0">
                              <a:solidFill>
                                <a:schemeClr val="bg2">
                                  <a:lumMod val="75000"/>
                                </a:schemeClr>
                              </a:solidFill>
                              <a:latin typeface="Cambria Math" panose="02040503050406030204" pitchFamily="18" charset="0"/>
                            </a:rPr>
                            <m:t>𝑃</m:t>
                          </m:r>
                        </m:e>
                      </m:acc>
                      <m:d>
                        <m:dPr>
                          <m:ctrlPr>
                            <a:rPr lang="en-US" b="0" i="1" dirty="0" smtClean="0">
                              <a:solidFill>
                                <a:schemeClr val="bg2">
                                  <a:lumMod val="75000"/>
                                </a:schemeClr>
                              </a:solidFill>
                              <a:latin typeface="Cambria Math" panose="02040503050406030204" pitchFamily="18" charset="0"/>
                            </a:rPr>
                          </m:ctrlPr>
                        </m:dPr>
                        <m:e>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𝑦</m:t>
                              </m:r>
                            </m:e>
                            <m:sub>
                              <m:r>
                                <a:rPr lang="en-US" b="0" i="1" dirty="0" smtClean="0">
                                  <a:solidFill>
                                    <a:schemeClr val="bg2">
                                      <a:lumMod val="75000"/>
                                    </a:schemeClr>
                                  </a:solidFill>
                                  <a:latin typeface="Cambria Math" panose="02040503050406030204" pitchFamily="18" charset="0"/>
                                </a:rPr>
                                <m:t>𝑖</m:t>
                              </m:r>
                            </m:sub>
                          </m:sSub>
                          <m:r>
                            <a:rPr lang="en-US" b="0" i="1" dirty="0" smtClean="0">
                              <a:solidFill>
                                <a:schemeClr val="bg2">
                                  <a:lumMod val="75000"/>
                                </a:schemeClr>
                              </a:solidFill>
                              <a:latin typeface="Cambria Math" panose="02040503050406030204" pitchFamily="18" charset="0"/>
                            </a:rPr>
                            <m:t>=+1|</m:t>
                          </m:r>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𝑥</m:t>
                              </m:r>
                            </m:e>
                            <m:sub>
                              <m:r>
                                <a:rPr lang="en-US" b="0" i="1" dirty="0" smtClean="0">
                                  <a:solidFill>
                                    <a:schemeClr val="bg2">
                                      <a:lumMod val="75000"/>
                                    </a:schemeClr>
                                  </a:solidFill>
                                  <a:latin typeface="Cambria Math" panose="02040503050406030204" pitchFamily="18" charset="0"/>
                                </a:rPr>
                                <m:t>𝑖</m:t>
                              </m:r>
                            </m:sub>
                          </m:sSub>
                        </m:e>
                      </m:d>
                      <m:r>
                        <a:rPr lang="en-US" b="0" i="1" dirty="0" smtClean="0">
                          <a:solidFill>
                            <a:schemeClr val="bg2">
                              <a:lumMod val="75000"/>
                            </a:schemeClr>
                          </a:solidFill>
                          <a:latin typeface="Cambria Math" panose="02040503050406030204" pitchFamily="18" charset="0"/>
                        </a:rPr>
                        <m:t>=1</m:t>
                      </m:r>
                    </m:oMath>
                  </m:oMathPara>
                </a14:m>
                <a:endParaRPr lang="en-US" dirty="0">
                  <a:solidFill>
                    <a:schemeClr val="bg2">
                      <a:lumMod val="75000"/>
                    </a:schemeClr>
                  </a:solidFill>
                </a:endParaRPr>
              </a:p>
            </p:txBody>
          </p:sp>
        </mc:Choice>
        <mc:Fallback xmlns="">
          <p:sp>
            <p:nvSpPr>
              <p:cNvPr id="93" name="Rectangle 92">
                <a:extLst>
                  <a:ext uri="{FF2B5EF4-FFF2-40B4-BE49-F238E27FC236}">
                    <a16:creationId xmlns:a16="http://schemas.microsoft.com/office/drawing/2014/main" id="{400943AD-F65E-A04C-9190-F5F0A8814AB0}"/>
                  </a:ext>
                </a:extLst>
              </p:cNvPr>
              <p:cNvSpPr>
                <a:spLocks noRot="1" noChangeAspect="1" noMove="1" noResize="1" noEditPoints="1" noAdjustHandles="1" noChangeArrowheads="1" noChangeShapeType="1" noTextEdit="1"/>
              </p:cNvSpPr>
              <p:nvPr/>
            </p:nvSpPr>
            <p:spPr>
              <a:xfrm>
                <a:off x="6793812" y="4051346"/>
                <a:ext cx="1663532" cy="313612"/>
              </a:xfrm>
              <a:prstGeom prst="rect">
                <a:avLst/>
              </a:prstGeom>
              <a:blipFill>
                <a:blip r:embed="rId13"/>
                <a:stretch>
                  <a:fillRect t="-1961" b="-9804"/>
                </a:stretch>
              </a:blipFill>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F9454A9C-84ED-9046-96CE-32C2A0D0E353}"/>
              </a:ext>
            </a:extLst>
          </p:cNvPr>
          <p:cNvCxnSpPr>
            <a:cxnSpLocks/>
          </p:cNvCxnSpPr>
          <p:nvPr/>
        </p:nvCxnSpPr>
        <p:spPr>
          <a:xfrm>
            <a:off x="4093023" y="4527486"/>
            <a:ext cx="3519272" cy="33"/>
          </a:xfrm>
          <a:prstGeom prst="straightConnector1">
            <a:avLst/>
          </a:prstGeom>
          <a:ln w="28575">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977A59CC-8712-2644-B732-2E8692982A36}"/>
                  </a:ext>
                </a:extLst>
              </p:cNvPr>
              <p:cNvSpPr/>
              <p:nvPr/>
            </p:nvSpPr>
            <p:spPr>
              <a:xfrm>
                <a:off x="5232371" y="4633039"/>
                <a:ext cx="1267142" cy="3136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𝑃</m:t>
                          </m:r>
                        </m:e>
                      </m:acc>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=+1 |</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00" name="Rectangle 99">
                <a:extLst>
                  <a:ext uri="{FF2B5EF4-FFF2-40B4-BE49-F238E27FC236}">
                    <a16:creationId xmlns:a16="http://schemas.microsoft.com/office/drawing/2014/main" id="{977A59CC-8712-2644-B732-2E8692982A36}"/>
                  </a:ext>
                </a:extLst>
              </p:cNvPr>
              <p:cNvSpPr>
                <a:spLocks noRot="1" noChangeAspect="1" noMove="1" noResize="1" noEditPoints="1" noAdjustHandles="1" noChangeArrowheads="1" noChangeShapeType="1" noTextEdit="1"/>
              </p:cNvSpPr>
              <p:nvPr/>
            </p:nvSpPr>
            <p:spPr>
              <a:xfrm>
                <a:off x="5232371" y="4633039"/>
                <a:ext cx="1267142" cy="313612"/>
              </a:xfrm>
              <a:prstGeom prst="rect">
                <a:avLst/>
              </a:prstGeom>
              <a:blipFill>
                <a:blip r:embed="rId14"/>
                <a:stretch>
                  <a:fillRect t="-1961"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B68C8F43-CFCE-7E4A-B138-500EE7B00E96}"/>
                  </a:ext>
                </a:extLst>
              </p:cNvPr>
              <p:cNvSpPr/>
              <p:nvPr/>
            </p:nvSpPr>
            <p:spPr>
              <a:xfrm>
                <a:off x="3939433" y="4558253"/>
                <a:ext cx="33374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01" name="Rectangle 100">
                <a:extLst>
                  <a:ext uri="{FF2B5EF4-FFF2-40B4-BE49-F238E27FC236}">
                    <a16:creationId xmlns:a16="http://schemas.microsoft.com/office/drawing/2014/main" id="{B68C8F43-CFCE-7E4A-B138-500EE7B00E96}"/>
                  </a:ext>
                </a:extLst>
              </p:cNvPr>
              <p:cNvSpPr>
                <a:spLocks noRot="1" noChangeAspect="1" noMove="1" noResize="1" noEditPoints="1" noAdjustHandles="1" noChangeArrowheads="1" noChangeShapeType="1" noTextEdit="1"/>
              </p:cNvSpPr>
              <p:nvPr/>
            </p:nvSpPr>
            <p:spPr>
              <a:xfrm>
                <a:off x="3939433" y="4558253"/>
                <a:ext cx="333745" cy="30777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2A620AB2-AC88-0341-ABF1-0B6D22BA7368}"/>
                  </a:ext>
                </a:extLst>
              </p:cNvPr>
              <p:cNvSpPr/>
              <p:nvPr/>
            </p:nvSpPr>
            <p:spPr>
              <a:xfrm>
                <a:off x="7400054" y="4558253"/>
                <a:ext cx="33374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02" name="Rectangle 101">
                <a:extLst>
                  <a:ext uri="{FF2B5EF4-FFF2-40B4-BE49-F238E27FC236}">
                    <a16:creationId xmlns:a16="http://schemas.microsoft.com/office/drawing/2014/main" id="{2A620AB2-AC88-0341-ABF1-0B6D22BA7368}"/>
                  </a:ext>
                </a:extLst>
              </p:cNvPr>
              <p:cNvSpPr>
                <a:spLocks noRot="1" noChangeAspect="1" noMove="1" noResize="1" noEditPoints="1" noAdjustHandles="1" noChangeArrowheads="1" noChangeShapeType="1" noTextEdit="1"/>
              </p:cNvSpPr>
              <p:nvPr/>
            </p:nvSpPr>
            <p:spPr>
              <a:xfrm>
                <a:off x="7400054" y="4558253"/>
                <a:ext cx="333746" cy="307777"/>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5940167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7367006-79D0-E0AF-6734-52D5EDED37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25EB7B-76FE-75C7-DB0A-3EACD4782F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1026" name="Picture 2" descr="Video gif. A Shiba Inu raises their paws up to their face in a shy way, covering their eyes and curling their paws next to their cheeks.">
            <a:extLst>
              <a:ext uri="{FF2B5EF4-FFF2-40B4-BE49-F238E27FC236}">
                <a16:creationId xmlns:a16="http://schemas.microsoft.com/office/drawing/2014/main" id="{6539FA3B-A0C5-8119-F8B7-684B8C560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740" y="978500"/>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97528"/>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4ABA7C-1C00-044D-A56D-C5FDED7B0812}"/>
              </a:ext>
            </a:extLst>
          </p:cNvPr>
          <p:cNvSpPr>
            <a:spLocks noGrp="1"/>
          </p:cNvSpPr>
          <p:nvPr>
            <p:ph type="ctrTitle"/>
          </p:nvPr>
        </p:nvSpPr>
        <p:spPr/>
        <p:txBody>
          <a:bodyPr/>
          <a:lstStyle/>
          <a:p>
            <a:r>
              <a:rPr lang="en-US" dirty="0"/>
              <a:t>Growing Trees</a:t>
            </a:r>
          </a:p>
        </p:txBody>
      </p:sp>
      <p:sp>
        <p:nvSpPr>
          <p:cNvPr id="6" name="Subtitle 5">
            <a:extLst>
              <a:ext uri="{FF2B5EF4-FFF2-40B4-BE49-F238E27FC236}">
                <a16:creationId xmlns:a16="http://schemas.microsoft.com/office/drawing/2014/main" id="{BFCF3BE7-4D86-0D4D-B278-6C79E65A543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B791A16F-3ED1-B941-A932-114EB61039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3314451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
        <p:cNvGrpSpPr/>
        <p:nvPr/>
      </p:nvGrpSpPr>
      <p:grpSpPr>
        <a:xfrm>
          <a:off x="0" y="0"/>
          <a:ext cx="0" cy="0"/>
          <a:chOff x="0" y="0"/>
          <a:chExt cx="0" cy="0"/>
        </a:xfrm>
      </p:grpSpPr>
      <p:sp>
        <p:nvSpPr>
          <p:cNvPr id="18" name="Rectangle 17"/>
          <p:cNvSpPr/>
          <p:nvPr/>
        </p:nvSpPr>
        <p:spPr>
          <a:xfrm>
            <a:off x="5028507" y="1843904"/>
            <a:ext cx="1782728"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pPr algn="ct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3</a:t>
            </a:r>
          </a:p>
        </p:txBody>
      </p:sp>
      <p:sp>
        <p:nvSpPr>
          <p:cNvPr id="2" name="Title 1"/>
          <p:cNvSpPr>
            <a:spLocks noGrp="1"/>
          </p:cNvSpPr>
          <p:nvPr>
            <p:ph type="title"/>
          </p:nvPr>
        </p:nvSpPr>
        <p:spPr/>
        <p:txBody>
          <a:bodyPr/>
          <a:lstStyle/>
          <a:p>
            <a:r>
              <a:rPr lang="en-US" dirty="0">
                <a:solidFill>
                  <a:schemeClr val="bg1"/>
                </a:solidFill>
              </a:rPr>
              <a:t>Visual Notation</a:t>
            </a:r>
          </a:p>
        </p:txBody>
      </p:sp>
      <p:sp>
        <p:nvSpPr>
          <p:cNvPr id="33" name="Rectangle 32"/>
          <p:cNvSpPr/>
          <p:nvPr/>
        </p:nvSpPr>
        <p:spPr>
          <a:xfrm>
            <a:off x="3366061" y="1428406"/>
            <a:ext cx="3445174" cy="415498"/>
          </a:xfrm>
          <a:prstGeom prst="rect">
            <a:avLst/>
          </a:prstGeom>
        </p:spPr>
        <p:txBody>
          <a:bodyPr wrap="none">
            <a:spAutoFit/>
          </a:bodyPr>
          <a:lstStyle/>
          <a:p>
            <a:r>
              <a:rPr lang="en-US" sz="2100" dirty="0">
                <a:solidFill>
                  <a:schemeClr val="accent6"/>
                </a:solidFill>
                <a:latin typeface="Nunito Sans" pitchFamily="2" charset="77"/>
                <a:ea typeface="Museo Sans 300" charset="0"/>
                <a:cs typeface="Museo Sans 300" charset="0"/>
              </a:rPr>
              <a:t>Loan status:    </a:t>
            </a:r>
            <a:r>
              <a:rPr lang="en-US" sz="2100" dirty="0">
                <a:solidFill>
                  <a:schemeClr val="accent3">
                    <a:lumMod val="75000"/>
                  </a:schemeClr>
                </a:solidFill>
                <a:latin typeface="Nunito Sans" pitchFamily="2" charset="77"/>
                <a:ea typeface="Museo Sans 300" charset="0"/>
                <a:cs typeface="Museo Sans 300" charset="0"/>
              </a:rPr>
              <a:t>Safe   </a:t>
            </a:r>
            <a:r>
              <a:rPr lang="en-US" sz="2100" dirty="0">
                <a:solidFill>
                  <a:schemeClr val="accent4"/>
                </a:solidFill>
                <a:latin typeface="Nunito Sans" pitchFamily="2" charset="77"/>
                <a:ea typeface="Museo Sans 300" charset="0"/>
                <a:cs typeface="Museo Sans 300" charset="0"/>
              </a:rPr>
              <a:t>Risky</a:t>
            </a:r>
            <a:endParaRPr lang="en-US" sz="2100" dirty="0">
              <a:solidFill>
                <a:schemeClr val="accent3">
                  <a:lumMod val="75000"/>
                </a:schemeClr>
              </a:solidFill>
              <a:latin typeface="Nunito Sans" pitchFamily="2" charset="77"/>
              <a:ea typeface="Museo Sans 300" charset="0"/>
              <a:cs typeface="Museo Sans 300" charset="0"/>
            </a:endParaRPr>
          </a:p>
        </p:txBody>
      </p:sp>
      <p:sp>
        <p:nvSpPr>
          <p:cNvPr id="20" name="TextBox 19"/>
          <p:cNvSpPr txBox="1"/>
          <p:nvPr/>
        </p:nvSpPr>
        <p:spPr>
          <a:xfrm>
            <a:off x="6680198" y="3808236"/>
            <a:ext cx="2467227" cy="392415"/>
          </a:xfrm>
          <a:prstGeom prst="rect">
            <a:avLst/>
          </a:prstGeom>
          <a:noFill/>
          <a:ln>
            <a:noFill/>
          </a:ln>
        </p:spPr>
        <p:txBody>
          <a:bodyPr wrap="square" rtlCol="0">
            <a:spAutoFit/>
          </a:bodyPr>
          <a:lstStyle/>
          <a:p>
            <a:r>
              <a:rPr lang="en-US" sz="1950" dirty="0">
                <a:solidFill>
                  <a:srgbClr val="B0007E"/>
                </a:solidFill>
                <a:latin typeface="Nunito Sans" pitchFamily="2" charset="77"/>
                <a:cs typeface="Museo Sans 300"/>
              </a:rPr>
              <a:t>N</a:t>
            </a:r>
            <a:r>
              <a:rPr lang="en-US" sz="1950" dirty="0">
                <a:latin typeface="Nunito Sans" pitchFamily="2" charset="77"/>
                <a:cs typeface="Museo Sans 300"/>
              </a:rPr>
              <a:t> = 9 examples</a:t>
            </a:r>
            <a:endParaRPr lang="en-US" sz="1950" dirty="0">
              <a:latin typeface="Nunito Sans" pitchFamily="2" charset="77"/>
              <a:cs typeface="Museo Sans 700"/>
            </a:endParaRPr>
          </a:p>
        </p:txBody>
      </p:sp>
      <p:grpSp>
        <p:nvGrpSpPr>
          <p:cNvPr id="7" name="Group 6"/>
          <p:cNvGrpSpPr/>
          <p:nvPr/>
        </p:nvGrpSpPr>
        <p:grpSpPr>
          <a:xfrm>
            <a:off x="3224052" y="2411241"/>
            <a:ext cx="2406602" cy="1418759"/>
            <a:chOff x="319070" y="2853743"/>
            <a:chExt cx="3208802" cy="1891678"/>
          </a:xfrm>
        </p:grpSpPr>
        <p:sp>
          <p:nvSpPr>
            <p:cNvPr id="24" name="TextBox 23"/>
            <p:cNvSpPr txBox="1"/>
            <p:nvPr/>
          </p:nvSpPr>
          <p:spPr>
            <a:xfrm>
              <a:off x="319070" y="4222201"/>
              <a:ext cx="2661643" cy="523220"/>
            </a:xfrm>
            <a:prstGeom prst="rect">
              <a:avLst/>
            </a:prstGeom>
            <a:noFill/>
            <a:ln>
              <a:noFill/>
            </a:ln>
          </p:spPr>
          <p:txBody>
            <a:bodyPr wrap="square" rtlCol="0">
              <a:spAutoFit/>
            </a:bodyPr>
            <a:lstStyle/>
            <a:p>
              <a:r>
                <a:rPr lang="en-US" sz="1950" dirty="0">
                  <a:solidFill>
                    <a:schemeClr val="accent6"/>
                  </a:solidFill>
                  <a:latin typeface="Nunito Sans" pitchFamily="2" charset="77"/>
                  <a:cs typeface="Museo Sans 300"/>
                </a:rPr>
                <a:t># of </a:t>
              </a:r>
              <a:r>
                <a:rPr lang="en-US" sz="1950" dirty="0">
                  <a:solidFill>
                    <a:schemeClr val="accent3">
                      <a:lumMod val="75000"/>
                    </a:schemeClr>
                  </a:solidFill>
                  <a:latin typeface="Nunito Sans" pitchFamily="2" charset="77"/>
                  <a:cs typeface="Museo Sans 500"/>
                </a:rPr>
                <a:t>Safe</a:t>
              </a:r>
              <a:r>
                <a:rPr lang="en-US" sz="1950" dirty="0">
                  <a:solidFill>
                    <a:schemeClr val="accent3">
                      <a:lumMod val="75000"/>
                    </a:schemeClr>
                  </a:solidFill>
                  <a:latin typeface="Nunito Sans" pitchFamily="2" charset="77"/>
                  <a:cs typeface="Museo Sans 300"/>
                </a:rPr>
                <a:t> </a:t>
              </a:r>
              <a:r>
                <a:rPr lang="en-US" sz="1950" dirty="0">
                  <a:solidFill>
                    <a:schemeClr val="accent6"/>
                  </a:solidFill>
                  <a:latin typeface="Nunito Sans" pitchFamily="2" charset="77"/>
                  <a:cs typeface="Museo Sans 300"/>
                </a:rPr>
                <a:t>loans</a:t>
              </a:r>
              <a:endParaRPr lang="en-US" sz="1950" dirty="0">
                <a:solidFill>
                  <a:schemeClr val="accent6"/>
                </a:solidFill>
                <a:latin typeface="Nunito Sans" pitchFamily="2" charset="77"/>
                <a:cs typeface="Museo Sans 700"/>
              </a:endParaRPr>
            </a:p>
          </p:txBody>
        </p:sp>
        <p:cxnSp>
          <p:nvCxnSpPr>
            <p:cNvPr id="16" name="Straight Arrow Connector 15"/>
            <p:cNvCxnSpPr/>
            <p:nvPr/>
          </p:nvCxnSpPr>
          <p:spPr>
            <a:xfrm flipV="1">
              <a:off x="1666223" y="2853743"/>
              <a:ext cx="1861649" cy="1215754"/>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6308043" y="2107008"/>
            <a:ext cx="3179561" cy="392415"/>
            <a:chOff x="4431058" y="2448096"/>
            <a:chExt cx="4239414" cy="523220"/>
          </a:xfrm>
        </p:grpSpPr>
        <p:cxnSp>
          <p:nvCxnSpPr>
            <p:cNvPr id="25" name="Straight Arrow Connector 24"/>
            <p:cNvCxnSpPr/>
            <p:nvPr/>
          </p:nvCxnSpPr>
          <p:spPr>
            <a:xfrm flipH="1">
              <a:off x="4431058" y="2740665"/>
              <a:ext cx="896996" cy="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487057" y="2448096"/>
              <a:ext cx="3183415" cy="523220"/>
            </a:xfrm>
            <a:prstGeom prst="rect">
              <a:avLst/>
            </a:prstGeom>
            <a:noFill/>
            <a:ln>
              <a:noFill/>
            </a:ln>
          </p:spPr>
          <p:txBody>
            <a:bodyPr wrap="square" rtlCol="0">
              <a:spAutoFit/>
            </a:bodyPr>
            <a:lstStyle/>
            <a:p>
              <a:r>
                <a:rPr lang="en-US" sz="1950" dirty="0">
                  <a:solidFill>
                    <a:schemeClr val="accent6"/>
                  </a:solidFill>
                  <a:latin typeface="Nunito Sans" pitchFamily="2" charset="77"/>
                  <a:cs typeface="Museo Sans 300"/>
                </a:rPr>
                <a:t># of </a:t>
              </a:r>
              <a:r>
                <a:rPr lang="en-US" sz="1950" dirty="0">
                  <a:solidFill>
                    <a:schemeClr val="accent4"/>
                  </a:solidFill>
                  <a:latin typeface="Nunito Sans" pitchFamily="2" charset="77"/>
                  <a:cs typeface="Museo Sans 500"/>
                </a:rPr>
                <a:t>Risky</a:t>
              </a:r>
              <a:r>
                <a:rPr lang="en-US" sz="1950" dirty="0">
                  <a:solidFill>
                    <a:schemeClr val="accent4"/>
                  </a:solidFill>
                  <a:latin typeface="Nunito Sans" pitchFamily="2" charset="77"/>
                  <a:cs typeface="Museo Sans 300"/>
                </a:rPr>
                <a:t> </a:t>
              </a:r>
              <a:r>
                <a:rPr lang="en-US" sz="1950" dirty="0">
                  <a:solidFill>
                    <a:schemeClr val="accent6"/>
                  </a:solidFill>
                  <a:latin typeface="Nunito Sans" pitchFamily="2" charset="77"/>
                  <a:cs typeface="Museo Sans 300"/>
                </a:rPr>
                <a:t>loans</a:t>
              </a:r>
              <a:endParaRPr lang="en-US" sz="1950" dirty="0">
                <a:solidFill>
                  <a:schemeClr val="accent6"/>
                </a:solidFill>
                <a:latin typeface="Nunito Sans" pitchFamily="2" charset="77"/>
                <a:cs typeface="Museo Sans 700"/>
              </a:endParaRPr>
            </a:p>
          </p:txBody>
        </p:sp>
      </p:grpSp>
    </p:spTree>
    <p:extLst>
      <p:ext uri="{BB962C8B-B14F-4D97-AF65-F5344CB8AC3E}">
        <p14:creationId xmlns:p14="http://schemas.microsoft.com/office/powerpoint/2010/main" val="243721050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Nunito Sans" pitchFamily="2" charset="77"/>
              </a:rPr>
              <a:t>Decision stump: </a:t>
            </a:r>
            <a:br>
              <a:rPr lang="en-US" dirty="0">
                <a:solidFill>
                  <a:schemeClr val="bg1"/>
                </a:solidFill>
                <a:latin typeface="Nunito Sans" pitchFamily="2" charset="77"/>
              </a:rPr>
            </a:br>
            <a:r>
              <a:rPr lang="en-US" dirty="0">
                <a:solidFill>
                  <a:schemeClr val="bg1"/>
                </a:solidFill>
                <a:latin typeface="Nunito Sans" pitchFamily="2" charset="77"/>
              </a:rPr>
              <a:t>1 level</a:t>
            </a:r>
          </a:p>
        </p:txBody>
      </p:sp>
      <p:sp>
        <p:nvSpPr>
          <p:cNvPr id="9" name="Rectangle 8"/>
          <p:cNvSpPr/>
          <p:nvPr/>
        </p:nvSpPr>
        <p:spPr>
          <a:xfrm>
            <a:off x="5084921" y="950983"/>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r>
              <a:rPr lang="en-US" sz="1800" dirty="0">
                <a:solidFill>
                  <a:schemeClr val="accent6"/>
                </a:solidFill>
                <a:latin typeface="Nunito Sans" pitchFamily="2" charset="77"/>
                <a:ea typeface="Museo Sans 300" charset="0"/>
                <a:cs typeface="Museo Sans 300" charset="0"/>
              </a:rPr>
              <a:t>       </a:t>
            </a: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3</a:t>
            </a:r>
          </a:p>
        </p:txBody>
      </p:sp>
      <p:sp>
        <p:nvSpPr>
          <p:cNvPr id="33" name="Rectangle 32"/>
          <p:cNvSpPr/>
          <p:nvPr/>
        </p:nvSpPr>
        <p:spPr>
          <a:xfrm>
            <a:off x="2962863" y="971974"/>
            <a:ext cx="1608133"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3">
                  <a:lumMod val="75000"/>
                </a:schemeClr>
              </a:solidFill>
              <a:latin typeface="Nunito Sans" pitchFamily="2" charset="77"/>
              <a:ea typeface="Museo Sans 300" charset="0"/>
              <a:cs typeface="Museo Sans 300" charset="0"/>
            </a:endParaRPr>
          </a:p>
        </p:txBody>
      </p:sp>
      <p:grpSp>
        <p:nvGrpSpPr>
          <p:cNvPr id="16" name="Group 15"/>
          <p:cNvGrpSpPr/>
          <p:nvPr/>
        </p:nvGrpSpPr>
        <p:grpSpPr>
          <a:xfrm>
            <a:off x="6678988" y="2377571"/>
            <a:ext cx="1543430" cy="1271377"/>
            <a:chOff x="5453532" y="3555344"/>
            <a:chExt cx="2057906" cy="1695170"/>
          </a:xfrm>
        </p:grpSpPr>
        <p:sp>
          <p:nvSpPr>
            <p:cNvPr id="23" name="Rectangle 22"/>
            <p:cNvSpPr/>
            <p:nvPr/>
          </p:nvSpPr>
          <p:spPr>
            <a:xfrm>
              <a:off x="6052972" y="4360751"/>
              <a:ext cx="1458466"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poor</a:t>
              </a:r>
            </a:p>
            <a:p>
              <a:pPr algn="ctr"/>
              <a:r>
                <a:rPr lang="en-US" sz="1800" dirty="0">
                  <a:solidFill>
                    <a:schemeClr val="accent3">
                      <a:lumMod val="75000"/>
                    </a:schemeClr>
                  </a:solidFill>
                  <a:latin typeface="Nunito Sans" pitchFamily="2" charset="77"/>
                  <a:ea typeface="Museo Sans 300" charset="0"/>
                  <a:cs typeface="Museo Sans 300" charset="0"/>
                </a:rPr>
                <a:t>1</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2</a:t>
              </a:r>
            </a:p>
          </p:txBody>
        </p:sp>
        <p:cxnSp>
          <p:nvCxnSpPr>
            <p:cNvPr id="28" name="Elbow Connector 27"/>
            <p:cNvCxnSpPr>
              <a:stCxn id="39" idx="3"/>
              <a:endCxn id="23" idx="0"/>
            </p:cNvCxnSpPr>
            <p:nvPr/>
          </p:nvCxnSpPr>
          <p:spPr>
            <a:xfrm>
              <a:off x="5453532" y="3555344"/>
              <a:ext cx="1328673" cy="80540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5242764" y="2721475"/>
            <a:ext cx="1096177" cy="970217"/>
            <a:chOff x="3536366" y="3929453"/>
            <a:chExt cx="1461569" cy="1293601"/>
          </a:xfrm>
        </p:grpSpPr>
        <p:sp>
          <p:nvSpPr>
            <p:cNvPr id="22" name="Rectangle 21"/>
            <p:cNvSpPr/>
            <p:nvPr/>
          </p:nvSpPr>
          <p:spPr>
            <a:xfrm>
              <a:off x="3536366" y="4333291"/>
              <a:ext cx="1461569"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fair</a:t>
              </a:r>
            </a:p>
            <a:p>
              <a:pPr algn="ctr"/>
              <a:r>
                <a:rPr lang="en-US" sz="1800" dirty="0">
                  <a:solidFill>
                    <a:schemeClr val="accent3">
                      <a:lumMod val="75000"/>
                    </a:schemeClr>
                  </a:solidFill>
                  <a:latin typeface="Nunito Sans" pitchFamily="2" charset="77"/>
                  <a:ea typeface="Museo Sans 300" charset="0"/>
                  <a:cs typeface="Museo Sans 300" charset="0"/>
                </a:rPr>
                <a:t>3</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cxnSp>
          <p:nvCxnSpPr>
            <p:cNvPr id="38" name="Straight Arrow Connector 37"/>
            <p:cNvCxnSpPr>
              <a:cxnSpLocks/>
              <a:stCxn id="39" idx="2"/>
              <a:endCxn id="22" idx="0"/>
            </p:cNvCxnSpPr>
            <p:nvPr/>
          </p:nvCxnSpPr>
          <p:spPr>
            <a:xfrm>
              <a:off x="4264950" y="3929453"/>
              <a:ext cx="2201" cy="40383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340492" y="1710249"/>
            <a:ext cx="3338496" cy="2006693"/>
            <a:chOff x="1002204" y="2530112"/>
            <a:chExt cx="4451328" cy="2675591"/>
          </a:xfrm>
        </p:grpSpPr>
        <p:sp>
          <p:nvSpPr>
            <p:cNvPr id="21" name="Rectangle 20"/>
            <p:cNvSpPr/>
            <p:nvPr/>
          </p:nvSpPr>
          <p:spPr>
            <a:xfrm>
              <a:off x="1002204" y="4315940"/>
              <a:ext cx="1514279"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excellent</a:t>
              </a:r>
            </a:p>
            <a:p>
              <a:pPr algn="ctr"/>
              <a:r>
                <a:rPr lang="en-US" sz="1800" dirty="0">
                  <a:solidFill>
                    <a:schemeClr val="accent3">
                      <a:lumMod val="75000"/>
                    </a:schemeClr>
                  </a:solidFill>
                  <a:latin typeface="Nunito Sans" pitchFamily="2" charset="77"/>
                  <a:ea typeface="Museo Sans 300" charset="0"/>
                  <a:cs typeface="Museo Sans 300" charset="0"/>
                </a:rPr>
                <a:t>2</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0</a:t>
              </a:r>
            </a:p>
          </p:txBody>
        </p:sp>
        <p:cxnSp>
          <p:nvCxnSpPr>
            <p:cNvPr id="26" name="Straight Arrow Connector 25"/>
            <p:cNvCxnSpPr>
              <a:cxnSpLocks/>
              <a:endCxn id="39" idx="0"/>
            </p:cNvCxnSpPr>
            <p:nvPr/>
          </p:nvCxnSpPr>
          <p:spPr>
            <a:xfrm>
              <a:off x="4267151" y="2530112"/>
              <a:ext cx="0" cy="43122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cxnSpLocks/>
              <a:stCxn id="39" idx="1"/>
              <a:endCxn id="21" idx="0"/>
            </p:cNvCxnSpPr>
            <p:nvPr/>
          </p:nvCxnSpPr>
          <p:spPr>
            <a:xfrm rot="10800000" flipV="1">
              <a:off x="1759344" y="3419873"/>
              <a:ext cx="1321424" cy="89606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3080768" y="2961335"/>
              <a:ext cx="2372764" cy="91707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dirty="0">
                  <a:solidFill>
                    <a:schemeClr val="accent6"/>
                  </a:solidFill>
                  <a:latin typeface="Nunito Sans" pitchFamily="2" charset="77"/>
                  <a:ea typeface="Museo Sans 300" charset="0"/>
                  <a:cs typeface="Museo Sans 300" charset="0"/>
                </a:rPr>
                <a:t>Credit?</a:t>
              </a:r>
            </a:p>
          </p:txBody>
        </p:sp>
      </p:grpSp>
      <p:cxnSp>
        <p:nvCxnSpPr>
          <p:cNvPr id="14" name="Straight Arrow Connector 13"/>
          <p:cNvCxnSpPr/>
          <p:nvPr/>
        </p:nvCxnSpPr>
        <p:spPr>
          <a:xfrm flipH="1">
            <a:off x="6324907" y="1779152"/>
            <a:ext cx="703730" cy="340347"/>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14695" y="1479542"/>
            <a:ext cx="2387562" cy="392415"/>
          </a:xfrm>
          <a:prstGeom prst="rect">
            <a:avLst/>
          </a:prstGeom>
          <a:noFill/>
          <a:ln>
            <a:noFill/>
          </a:ln>
        </p:spPr>
        <p:txBody>
          <a:bodyPr wrap="square" rtlCol="0">
            <a:spAutoFit/>
          </a:bodyPr>
          <a:lstStyle/>
          <a:p>
            <a:r>
              <a:rPr lang="en-US" sz="1950" dirty="0">
                <a:solidFill>
                  <a:schemeClr val="accent6"/>
                </a:solidFill>
                <a:latin typeface="Nunito Sans" pitchFamily="2" charset="77"/>
                <a:cs typeface="Museo Sans 300"/>
              </a:rPr>
              <a:t>Split on </a:t>
            </a:r>
            <a:r>
              <a:rPr lang="en-US" sz="1950" dirty="0">
                <a:solidFill>
                  <a:schemeClr val="accent6"/>
                </a:solidFill>
                <a:latin typeface="Nunito Sans" pitchFamily="2" charset="77"/>
                <a:cs typeface="Museo Sans 500"/>
              </a:rPr>
              <a:t>Credit</a:t>
            </a:r>
          </a:p>
        </p:txBody>
      </p:sp>
      <p:grpSp>
        <p:nvGrpSpPr>
          <p:cNvPr id="3" name="Group 2"/>
          <p:cNvGrpSpPr/>
          <p:nvPr/>
        </p:nvGrpSpPr>
        <p:grpSpPr>
          <a:xfrm>
            <a:off x="2810966" y="3785802"/>
            <a:ext cx="2006135" cy="1146789"/>
            <a:chOff x="296168" y="5250514"/>
            <a:chExt cx="2674847" cy="1529050"/>
          </a:xfrm>
        </p:grpSpPr>
        <p:sp>
          <p:nvSpPr>
            <p:cNvPr id="18" name="Rectangle 17"/>
            <p:cNvSpPr/>
            <p:nvPr/>
          </p:nvSpPr>
          <p:spPr>
            <a:xfrm>
              <a:off x="296168" y="5640792"/>
              <a:ext cx="2674847" cy="1138772"/>
            </a:xfrm>
            <a:prstGeom prst="rect">
              <a:avLst/>
            </a:prstGeom>
            <a:ln>
              <a:noFill/>
            </a:ln>
          </p:spPr>
          <p:txBody>
            <a:bodyPr wrap="square">
              <a:spAutoFit/>
            </a:bodyPr>
            <a:lstStyle/>
            <a:p>
              <a:pPr lvl="0">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excellent</a:t>
              </a:r>
            </a:p>
          </p:txBody>
        </p:sp>
        <p:cxnSp>
          <p:nvCxnSpPr>
            <p:cNvPr id="19" name="Straight Arrow Connector 18"/>
            <p:cNvCxnSpPr/>
            <p:nvPr/>
          </p:nvCxnSpPr>
          <p:spPr>
            <a:xfrm flipV="1">
              <a:off x="1727666" y="5250514"/>
              <a:ext cx="0" cy="390278"/>
            </a:xfrm>
            <a:prstGeom prst="straightConnector1">
              <a:avLst/>
            </a:prstGeom>
            <a:ln w="41275">
              <a:solidFill>
                <a:schemeClr val="accent2">
                  <a:lumMod val="75000"/>
                </a:schemeClr>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4764365" y="3785799"/>
            <a:ext cx="2139836" cy="903058"/>
            <a:chOff x="2900701" y="5250516"/>
            <a:chExt cx="2853114" cy="1204078"/>
          </a:xfrm>
        </p:grpSpPr>
        <p:cxnSp>
          <p:nvCxnSpPr>
            <p:cNvPr id="24" name="Straight Arrow Connector 23"/>
            <p:cNvCxnSpPr>
              <a:stCxn id="25" idx="0"/>
            </p:cNvCxnSpPr>
            <p:nvPr/>
          </p:nvCxnSpPr>
          <p:spPr>
            <a:xfrm flipV="1">
              <a:off x="4327258" y="5250516"/>
              <a:ext cx="0" cy="403859"/>
            </a:xfrm>
            <a:prstGeom prst="straightConnector1">
              <a:avLst/>
            </a:prstGeom>
            <a:ln w="41275">
              <a:solidFill>
                <a:srgbClr val="3366FF"/>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2900701" y="5654375"/>
              <a:ext cx="2853114" cy="800219"/>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fair</a:t>
              </a:r>
            </a:p>
          </p:txBody>
        </p:sp>
      </p:grpSp>
      <p:grpSp>
        <p:nvGrpSpPr>
          <p:cNvPr id="6" name="Group 5"/>
          <p:cNvGrpSpPr/>
          <p:nvPr/>
        </p:nvGrpSpPr>
        <p:grpSpPr>
          <a:xfrm>
            <a:off x="6784055" y="3785802"/>
            <a:ext cx="2063216" cy="904779"/>
            <a:chOff x="5593621" y="5250514"/>
            <a:chExt cx="2750955" cy="1206371"/>
          </a:xfrm>
        </p:grpSpPr>
        <p:cxnSp>
          <p:nvCxnSpPr>
            <p:cNvPr id="30" name="Straight Arrow Connector 29"/>
            <p:cNvCxnSpPr/>
            <p:nvPr/>
          </p:nvCxnSpPr>
          <p:spPr>
            <a:xfrm flipV="1">
              <a:off x="6782205" y="5250514"/>
              <a:ext cx="0" cy="406153"/>
            </a:xfrm>
            <a:prstGeom prst="straightConnector1">
              <a:avLst/>
            </a:prstGeom>
            <a:ln w="41275">
              <a:solidFill>
                <a:srgbClr val="DB931E"/>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593621" y="5656667"/>
              <a:ext cx="2750955" cy="800218"/>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poor</a:t>
              </a:r>
            </a:p>
          </p:txBody>
        </p:sp>
      </p:grpSp>
      <p:graphicFrame>
        <p:nvGraphicFramePr>
          <p:cNvPr id="4" name="Content Placeholder 4">
            <a:extLst>
              <a:ext uri="{FF2B5EF4-FFF2-40B4-BE49-F238E27FC236}">
                <a16:creationId xmlns:a16="http://schemas.microsoft.com/office/drawing/2014/main" id="{558DD089-D064-402C-82EA-5BC2C6FDA342}"/>
              </a:ext>
            </a:extLst>
          </p:cNvPr>
          <p:cNvGraphicFramePr>
            <a:graphicFrameLocks/>
          </p:cNvGraphicFramePr>
          <p:nvPr>
            <p:extLst>
              <p:ext uri="{D42A27DB-BD31-4B8C-83A1-F6EECF244321}">
                <p14:modId xmlns:p14="http://schemas.microsoft.com/office/powerpoint/2010/main" val="2057404368"/>
              </p:ext>
            </p:extLst>
          </p:nvPr>
        </p:nvGraphicFramePr>
        <p:xfrm>
          <a:off x="91604" y="2119499"/>
          <a:ext cx="2414757" cy="2454976"/>
        </p:xfrm>
        <a:graphic>
          <a:graphicData uri="http://schemas.openxmlformats.org/drawingml/2006/table">
            <a:tbl>
              <a:tblPr firstRow="1" bandRow="1">
                <a:tableStyleId>{B301B821-A1FF-4177-AEE7-76D212191A09}</a:tableStyleId>
              </a:tblPr>
              <a:tblGrid>
                <a:gridCol w="749474">
                  <a:extLst>
                    <a:ext uri="{9D8B030D-6E8A-4147-A177-3AD203B41FA5}">
                      <a16:colId xmlns:a16="http://schemas.microsoft.com/office/drawing/2014/main" val="20000"/>
                    </a:ext>
                  </a:extLst>
                </a:gridCol>
                <a:gridCol w="508751">
                  <a:extLst>
                    <a:ext uri="{9D8B030D-6E8A-4147-A177-3AD203B41FA5}">
                      <a16:colId xmlns:a16="http://schemas.microsoft.com/office/drawing/2014/main" val="20001"/>
                    </a:ext>
                  </a:extLst>
                </a:gridCol>
                <a:gridCol w="640425">
                  <a:extLst>
                    <a:ext uri="{9D8B030D-6E8A-4147-A177-3AD203B41FA5}">
                      <a16:colId xmlns:a16="http://schemas.microsoft.com/office/drawing/2014/main" val="20002"/>
                    </a:ext>
                  </a:extLst>
                </a:gridCol>
                <a:gridCol w="516107">
                  <a:extLst>
                    <a:ext uri="{9D8B030D-6E8A-4147-A177-3AD203B41FA5}">
                      <a16:colId xmlns:a16="http://schemas.microsoft.com/office/drawing/2014/main" val="20003"/>
                    </a:ext>
                  </a:extLst>
                </a:gridCol>
              </a:tblGrid>
              <a:tr h="219894">
                <a:tc>
                  <a:txBody>
                    <a:bodyPr/>
                    <a:lstStyle/>
                    <a:p>
                      <a:pPr algn="ctr"/>
                      <a:r>
                        <a:rPr lang="en-US" sz="1100" b="0" i="0" dirty="0">
                          <a:latin typeface="Nunito Sans" pitchFamily="2" charset="77"/>
                          <a:cs typeface="Museo Sans 700"/>
                        </a:rPr>
                        <a:t>Credit</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Term</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Income</a:t>
                      </a:r>
                    </a:p>
                  </a:txBody>
                  <a:tcPr marL="68580" marR="68580" marT="34290" marB="34290"/>
                </a:tc>
                <a:tc>
                  <a:txBody>
                    <a:bodyPr/>
                    <a:lstStyle/>
                    <a:p>
                      <a:pPr algn="ctr"/>
                      <a:r>
                        <a:rPr lang="en-US" sz="1100" b="0" i="0" dirty="0">
                          <a:latin typeface="Nunito Sans" pitchFamily="2" charset="77"/>
                          <a:cs typeface="Museo Sans 300"/>
                        </a:rPr>
                        <a:t>y</a:t>
                      </a:r>
                    </a:p>
                  </a:txBody>
                  <a:tcPr marL="68580" marR="68580" marT="34290" marB="34290"/>
                </a:tc>
                <a:extLst>
                  <a:ext uri="{0D108BD9-81ED-4DB2-BD59-A6C34878D82A}">
                    <a16:rowId xmlns:a16="http://schemas.microsoft.com/office/drawing/2014/main" val="10000"/>
                  </a:ext>
                </a:extLst>
              </a:tr>
              <a:tr h="247817">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247817">
                <a:tc>
                  <a:txBody>
                    <a:bodyPr/>
                    <a:lstStyle/>
                    <a:p>
                      <a:pPr algn="ctr"/>
                      <a:r>
                        <a:rPr lang="en-US" sz="1100" b="0" i="0" dirty="0">
                          <a:latin typeface="Nunito Sans" pitchFamily="2" charset="77"/>
                          <a:cs typeface="Museo Sans 300"/>
                        </a:rPr>
                        <a:t>fair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2"/>
                  </a:ext>
                </a:extLst>
              </a:tr>
              <a:tr h="24781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3"/>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4"/>
                  </a:ext>
                </a:extLst>
              </a:tr>
              <a:tr h="247817">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5"/>
                  </a:ext>
                </a:extLst>
              </a:tr>
              <a:tr h="247817">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6"/>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3</a:t>
                      </a:r>
                      <a:r>
                        <a:rPr lang="en-US" sz="1100" b="0" i="0" baseline="0" dirty="0">
                          <a:latin typeface="Nunito Sans" pitchFamily="2" charset="77"/>
                          <a:cs typeface="Museo Sans 300"/>
                        </a:rPr>
                        <a:t>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7"/>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8"/>
                  </a:ext>
                </a:extLst>
              </a:tr>
              <a:tr h="219894">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120323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57BA6"/>
          </a:solidFill>
        </p:spPr>
        <p:txBody>
          <a:bodyPr/>
          <a:lstStyle/>
          <a:p>
            <a:r>
              <a:rPr lang="en-US" dirty="0">
                <a:solidFill>
                  <a:schemeClr val="bg1"/>
                </a:solidFill>
              </a:rPr>
              <a:t>Making predictions</a:t>
            </a:r>
          </a:p>
        </p:txBody>
      </p:sp>
      <p:sp>
        <p:nvSpPr>
          <p:cNvPr id="8" name="Rectangle 7"/>
          <p:cNvSpPr/>
          <p:nvPr/>
        </p:nvSpPr>
        <p:spPr>
          <a:xfrm>
            <a:off x="5423661" y="1650982"/>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7069303" y="3116245"/>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947245" y="3127271"/>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14" name="Rectangle 13"/>
          <p:cNvSpPr/>
          <p:nvPr/>
        </p:nvSpPr>
        <p:spPr>
          <a:xfrm>
            <a:off x="5389672" y="3116243"/>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15" name="Rectangle 14"/>
          <p:cNvSpPr/>
          <p:nvPr/>
        </p:nvSpPr>
        <p:spPr>
          <a:xfrm>
            <a:off x="6691784" y="3116242"/>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0" name="Rectangle 19"/>
          <p:cNvSpPr/>
          <p:nvPr/>
        </p:nvSpPr>
        <p:spPr>
          <a:xfrm>
            <a:off x="3796241" y="1661391"/>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5052309" y="2521888"/>
            <a:ext cx="1537355"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34" name="Elbow Connector 33"/>
          <p:cNvCxnSpPr>
            <a:stCxn id="32" idx="1"/>
            <a:endCxn id="13" idx="0"/>
          </p:cNvCxnSpPr>
          <p:nvPr/>
        </p:nvCxnSpPr>
        <p:spPr>
          <a:xfrm rot="10800000" flipV="1">
            <a:off x="4436922" y="2722965"/>
            <a:ext cx="615387" cy="40430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6589664" y="2722966"/>
            <a:ext cx="479639" cy="39327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a:endCxn id="14" idx="0"/>
          </p:cNvCxnSpPr>
          <p:nvPr/>
        </p:nvCxnSpPr>
        <p:spPr>
          <a:xfrm>
            <a:off x="5820986" y="2924044"/>
            <a:ext cx="0" cy="19219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5820986" y="2173350"/>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2936938" y="541672"/>
                <a:ext cx="5633952" cy="415498"/>
              </a:xfrm>
              <a:prstGeom prst="rect">
                <a:avLst/>
              </a:prstGeom>
              <a:ln>
                <a:noFill/>
              </a:ln>
            </p:spPr>
            <p:txBody>
              <a:bodyPr wrap="square">
                <a:spAutoFit/>
              </a:bodyPr>
              <a:lstStyle/>
              <a:p>
                <a:pPr lvl="0">
                  <a:spcBef>
                    <a:spcPct val="20000"/>
                  </a:spcBef>
                  <a:buClr>
                    <a:srgbClr val="5D5555"/>
                  </a:buClr>
                </a:pPr>
                <a:r>
                  <a:rPr lang="en-US" sz="2100" dirty="0">
                    <a:solidFill>
                      <a:schemeClr val="accent6"/>
                    </a:solidFill>
                    <a:latin typeface="Nunito Sans" pitchFamily="2" charset="77"/>
                    <a:cs typeface="Museo Sans 300"/>
                  </a:rPr>
                  <a:t>For each leaf node,  set </a:t>
                </a:r>
                <a14:m>
                  <m:oMath xmlns:m="http://schemas.openxmlformats.org/officeDocument/2006/math">
                    <m:acc>
                      <m:accPr>
                        <m:chr m:val="̂"/>
                        <m:ctrlPr>
                          <a:rPr lang="en-US" sz="2100" b="0" i="1" smtClean="0">
                            <a:solidFill>
                              <a:schemeClr val="tx1"/>
                            </a:solidFill>
                            <a:latin typeface="Cambria Math" panose="02040503050406030204" pitchFamily="18" charset="0"/>
                          </a:rPr>
                        </m:ctrlPr>
                      </m:accPr>
                      <m:e>
                        <m:r>
                          <a:rPr lang="en-US" sz="2100" b="0" i="1" smtClean="0">
                            <a:solidFill>
                              <a:schemeClr val="tx1"/>
                            </a:solidFill>
                            <a:latin typeface="Cambria Math" panose="02040503050406030204" pitchFamily="18" charset="0"/>
                          </a:rPr>
                          <m:t>𝑦</m:t>
                        </m:r>
                      </m:e>
                    </m:acc>
                  </m:oMath>
                </a14:m>
                <a:r>
                  <a:rPr lang="en-US" sz="2100" dirty="0">
                    <a:latin typeface="Nunito Sans" pitchFamily="2" charset="77"/>
                    <a:cs typeface="Museo Sans 500"/>
                  </a:rPr>
                  <a:t> = majority value</a:t>
                </a:r>
                <a:endParaRPr lang="en-US" sz="2100" dirty="0">
                  <a:solidFill>
                    <a:schemeClr val="accent6"/>
                  </a:solidFill>
                  <a:latin typeface="Nunito Sans" pitchFamily="2" charset="77"/>
                  <a:cs typeface="Museo Sans 500"/>
                </a:endParaRPr>
              </a:p>
            </p:txBody>
          </p:sp>
        </mc:Choice>
        <mc:Fallback xmlns="">
          <p:sp>
            <p:nvSpPr>
              <p:cNvPr id="29" name="Rectangle 28"/>
              <p:cNvSpPr>
                <a:spLocks noRot="1" noChangeAspect="1" noMove="1" noResize="1" noEditPoints="1" noAdjustHandles="1" noChangeArrowheads="1" noChangeShapeType="1" noTextEdit="1"/>
              </p:cNvSpPr>
              <p:nvPr/>
            </p:nvSpPr>
            <p:spPr>
              <a:xfrm>
                <a:off x="2936938" y="541672"/>
                <a:ext cx="5633952" cy="415498"/>
              </a:xfrm>
              <a:prstGeom prst="rect">
                <a:avLst/>
              </a:prstGeom>
              <a:blipFill>
                <a:blip r:embed="rId3"/>
                <a:stretch>
                  <a:fillRect l="-1351" t="-8824" b="-26471"/>
                </a:stretch>
              </a:blipFill>
              <a:ln>
                <a:noFill/>
              </a:ln>
            </p:spPr>
            <p:txBody>
              <a:bodyPr/>
              <a:lstStyle/>
              <a:p>
                <a:r>
                  <a:rPr lang="en-US">
                    <a:noFill/>
                  </a:rPr>
                  <a:t> </a:t>
                </a:r>
              </a:p>
            </p:txBody>
          </p:sp>
        </mc:Fallback>
      </mc:AlternateContent>
      <p:sp>
        <p:nvSpPr>
          <p:cNvPr id="42" name="Rounded Rectangle 41"/>
          <p:cNvSpPr/>
          <p:nvPr/>
        </p:nvSpPr>
        <p:spPr>
          <a:xfrm>
            <a:off x="3935111" y="3986245"/>
            <a:ext cx="991488" cy="45443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sp>
        <p:nvSpPr>
          <p:cNvPr id="43" name="Rounded Rectangle 42"/>
          <p:cNvSpPr/>
          <p:nvPr/>
        </p:nvSpPr>
        <p:spPr>
          <a:xfrm>
            <a:off x="5338420" y="4008099"/>
            <a:ext cx="991488" cy="45443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sp>
        <p:nvSpPr>
          <p:cNvPr id="45" name="Rounded Rectangle 44"/>
          <p:cNvSpPr/>
          <p:nvPr/>
        </p:nvSpPr>
        <p:spPr>
          <a:xfrm>
            <a:off x="6598156" y="4013749"/>
            <a:ext cx="929636" cy="454432"/>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Risky</a:t>
            </a:r>
          </a:p>
        </p:txBody>
      </p:sp>
      <p:cxnSp>
        <p:nvCxnSpPr>
          <p:cNvPr id="30" name="Straight Arrow Connector 29">
            <a:extLst>
              <a:ext uri="{FF2B5EF4-FFF2-40B4-BE49-F238E27FC236}">
                <a16:creationId xmlns:a16="http://schemas.microsoft.com/office/drawing/2014/main" id="{90D898B2-DB93-5945-A6F8-71585A9ACFDC}"/>
              </a:ext>
            </a:extLst>
          </p:cNvPr>
          <p:cNvCxnSpPr/>
          <p:nvPr/>
        </p:nvCxnSpPr>
        <p:spPr>
          <a:xfrm>
            <a:off x="4436922" y="3637707"/>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2A826B2A-A1BC-AB42-A216-F50C271D308A}"/>
              </a:ext>
            </a:extLst>
          </p:cNvPr>
          <p:cNvCxnSpPr/>
          <p:nvPr/>
        </p:nvCxnSpPr>
        <p:spPr>
          <a:xfrm>
            <a:off x="5834164" y="3651459"/>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BFF87752-4329-834E-829B-3779412DE7AA}"/>
              </a:ext>
            </a:extLst>
          </p:cNvPr>
          <p:cNvCxnSpPr/>
          <p:nvPr/>
        </p:nvCxnSpPr>
        <p:spPr>
          <a:xfrm>
            <a:off x="7069303" y="3651459"/>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02127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0A3B34-D980-4915-BBDE-2B1B6E0186A8}"/>
              </a:ext>
            </a:extLst>
          </p:cNvPr>
          <p:cNvSpPr>
            <a:spLocks noGrp="1"/>
          </p:cNvSpPr>
          <p:nvPr>
            <p:ph type="title"/>
          </p:nvPr>
        </p:nvSpPr>
        <p:spPr/>
        <p:txBody>
          <a:bodyPr/>
          <a:lstStyle/>
          <a:p>
            <a:endParaRPr lang="en-US">
              <a:latin typeface="Nunito Sans" pitchFamily="2" charset="77"/>
            </a:endParaRPr>
          </a:p>
        </p:txBody>
      </p:sp>
      <p:sp>
        <p:nvSpPr>
          <p:cNvPr id="31" name="Title 1">
            <a:extLst>
              <a:ext uri="{FF2B5EF4-FFF2-40B4-BE49-F238E27FC236}">
                <a16:creationId xmlns:a16="http://schemas.microsoft.com/office/drawing/2014/main" id="{1E143BFC-CA26-4A67-ACBE-C716FA00C0EC}"/>
              </a:ext>
            </a:extLst>
          </p:cNvPr>
          <p:cNvSpPr txBox="1">
            <a:spLocks/>
          </p:cNvSpPr>
          <p:nvPr/>
        </p:nvSpPr>
        <p:spPr>
          <a:xfrm>
            <a:off x="493836" y="205979"/>
            <a:ext cx="8229600" cy="86432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dirty="0">
                <a:solidFill>
                  <a:srgbClr val="B57BA6"/>
                </a:solidFill>
                <a:latin typeface="Nunito Sans" pitchFamily="2" charset="77"/>
              </a:rPr>
              <a:t>How do we select the best feature?</a:t>
            </a:r>
            <a:endParaRPr lang="en-US" dirty="0">
              <a:solidFill>
                <a:schemeClr val="bg2">
                  <a:lumMod val="75000"/>
                </a:schemeClr>
              </a:solidFill>
              <a:latin typeface="Nunito Sans" pitchFamily="2" charset="77"/>
            </a:endParaRPr>
          </a:p>
        </p:txBody>
      </p:sp>
      <p:sp>
        <p:nvSpPr>
          <p:cNvPr id="33" name="Rectangle 32">
            <a:extLst>
              <a:ext uri="{FF2B5EF4-FFF2-40B4-BE49-F238E27FC236}">
                <a16:creationId xmlns:a16="http://schemas.microsoft.com/office/drawing/2014/main" id="{61EAC18F-961F-436C-8509-62FF79BFA11A}"/>
              </a:ext>
            </a:extLst>
          </p:cNvPr>
          <p:cNvSpPr/>
          <p:nvPr/>
        </p:nvSpPr>
        <p:spPr>
          <a:xfrm>
            <a:off x="2100439" y="2374156"/>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37" name="Straight Arrow Connector 36">
            <a:extLst>
              <a:ext uri="{FF2B5EF4-FFF2-40B4-BE49-F238E27FC236}">
                <a16:creationId xmlns:a16="http://schemas.microsoft.com/office/drawing/2014/main" id="{2EDA60AD-B472-4A82-9A86-315F96EDB14F}"/>
              </a:ext>
            </a:extLst>
          </p:cNvPr>
          <p:cNvCxnSpPr>
            <a:stCxn id="40" idx="2"/>
          </p:cNvCxnSpPr>
          <p:nvPr/>
        </p:nvCxnSpPr>
        <p:spPr>
          <a:xfrm flipV="1">
            <a:off x="3761176" y="4120711"/>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5AA07C3C-EC94-49D1-8724-41C64AD96CCB}"/>
              </a:ext>
            </a:extLst>
          </p:cNvPr>
          <p:cNvSpPr/>
          <p:nvPr/>
        </p:nvSpPr>
        <p:spPr>
          <a:xfrm>
            <a:off x="639118" y="4128245"/>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39" name="Rectangle 38">
            <a:extLst>
              <a:ext uri="{FF2B5EF4-FFF2-40B4-BE49-F238E27FC236}">
                <a16:creationId xmlns:a16="http://schemas.microsoft.com/office/drawing/2014/main" id="{EA4BD55D-0C5D-4DB9-9AC8-95C41C30D416}"/>
              </a:ext>
            </a:extLst>
          </p:cNvPr>
          <p:cNvSpPr/>
          <p:nvPr/>
        </p:nvSpPr>
        <p:spPr>
          <a:xfrm>
            <a:off x="2069750" y="4113579"/>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40" name="Rectangle 39">
            <a:extLst>
              <a:ext uri="{FF2B5EF4-FFF2-40B4-BE49-F238E27FC236}">
                <a16:creationId xmlns:a16="http://schemas.microsoft.com/office/drawing/2014/main" id="{7F4B9BF6-6BF2-42AE-9BEA-141513606CFB}"/>
              </a:ext>
            </a:extLst>
          </p:cNvPr>
          <p:cNvSpPr/>
          <p:nvPr/>
        </p:nvSpPr>
        <p:spPr>
          <a:xfrm>
            <a:off x="3383657" y="4120708"/>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41" name="Rectangle 40">
            <a:extLst>
              <a:ext uri="{FF2B5EF4-FFF2-40B4-BE49-F238E27FC236}">
                <a16:creationId xmlns:a16="http://schemas.microsoft.com/office/drawing/2014/main" id="{AED633DE-728A-4B2E-959B-2989F4BD8821}"/>
              </a:ext>
            </a:extLst>
          </p:cNvPr>
          <p:cNvSpPr/>
          <p:nvPr/>
        </p:nvSpPr>
        <p:spPr>
          <a:xfrm>
            <a:off x="529389" y="2276857"/>
            <a:ext cx="3988200" cy="25098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sp>
        <p:nvSpPr>
          <p:cNvPr id="42" name="Rectangle 41">
            <a:extLst>
              <a:ext uri="{FF2B5EF4-FFF2-40B4-BE49-F238E27FC236}">
                <a16:creationId xmlns:a16="http://schemas.microsoft.com/office/drawing/2014/main" id="{E53F6AEF-8A23-40E0-BF16-FF968B648B12}"/>
              </a:ext>
            </a:extLst>
          </p:cNvPr>
          <p:cNvSpPr/>
          <p:nvPr/>
        </p:nvSpPr>
        <p:spPr>
          <a:xfrm>
            <a:off x="488114" y="2255637"/>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43" name="Diamond 42">
            <a:extLst>
              <a:ext uri="{FF2B5EF4-FFF2-40B4-BE49-F238E27FC236}">
                <a16:creationId xmlns:a16="http://schemas.microsoft.com/office/drawing/2014/main" id="{29169941-B9E4-47BE-9899-38565B96D0BB}"/>
              </a:ext>
            </a:extLst>
          </p:cNvPr>
          <p:cNvSpPr/>
          <p:nvPr/>
        </p:nvSpPr>
        <p:spPr>
          <a:xfrm>
            <a:off x="1618471" y="3251152"/>
            <a:ext cx="1770197"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44" name="Elbow Connector 33">
            <a:extLst>
              <a:ext uri="{FF2B5EF4-FFF2-40B4-BE49-F238E27FC236}">
                <a16:creationId xmlns:a16="http://schemas.microsoft.com/office/drawing/2014/main" id="{7B9A5AE0-A178-4331-81BA-D278877DC984}"/>
              </a:ext>
            </a:extLst>
          </p:cNvPr>
          <p:cNvCxnSpPr>
            <a:stCxn id="43" idx="1"/>
            <a:endCxn id="38" idx="0"/>
          </p:cNvCxnSpPr>
          <p:nvPr/>
        </p:nvCxnSpPr>
        <p:spPr>
          <a:xfrm rot="10800000" flipV="1">
            <a:off x="1128795" y="3452230"/>
            <a:ext cx="489677" cy="67601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Elbow Connector 34">
            <a:extLst>
              <a:ext uri="{FF2B5EF4-FFF2-40B4-BE49-F238E27FC236}">
                <a16:creationId xmlns:a16="http://schemas.microsoft.com/office/drawing/2014/main" id="{B84868EA-BC8A-42DE-8CD7-2283498FC679}"/>
              </a:ext>
            </a:extLst>
          </p:cNvPr>
          <p:cNvCxnSpPr>
            <a:stCxn id="43" idx="3"/>
            <a:endCxn id="40" idx="0"/>
          </p:cNvCxnSpPr>
          <p:nvPr/>
        </p:nvCxnSpPr>
        <p:spPr>
          <a:xfrm>
            <a:off x="3388668" y="3452230"/>
            <a:ext cx="372508" cy="668478"/>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406EFE2-F101-4DA4-8490-8AAD8A4CE6BD}"/>
              </a:ext>
            </a:extLst>
          </p:cNvPr>
          <p:cNvCxnSpPr>
            <a:stCxn id="43" idx="2"/>
            <a:endCxn id="39" idx="0"/>
          </p:cNvCxnSpPr>
          <p:nvPr/>
        </p:nvCxnSpPr>
        <p:spPr>
          <a:xfrm flipH="1">
            <a:off x="2501064" y="3653308"/>
            <a:ext cx="2506" cy="460271"/>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7D481B91-64C1-44AD-9538-D7E855DFEC53}"/>
              </a:ext>
            </a:extLst>
          </p:cNvPr>
          <p:cNvCxnSpPr>
            <a:stCxn id="33" idx="2"/>
            <a:endCxn id="43" idx="0"/>
          </p:cNvCxnSpPr>
          <p:nvPr/>
        </p:nvCxnSpPr>
        <p:spPr>
          <a:xfrm>
            <a:off x="2497765" y="2896524"/>
            <a:ext cx="5805" cy="35462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218B099D-9FE5-43AB-847C-4292BADAEBD0}"/>
              </a:ext>
            </a:extLst>
          </p:cNvPr>
          <p:cNvSpPr/>
          <p:nvPr/>
        </p:nvSpPr>
        <p:spPr>
          <a:xfrm>
            <a:off x="639118" y="1854280"/>
            <a:ext cx="3723893" cy="415498"/>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1: </a:t>
            </a:r>
            <a:r>
              <a:rPr lang="en-US" sz="2100" dirty="0">
                <a:solidFill>
                  <a:schemeClr val="accent6"/>
                </a:solidFill>
                <a:latin typeface="Nunito Sans" pitchFamily="2" charset="77"/>
                <a:ea typeface="Museo Sans 300" charset="0"/>
                <a:cs typeface="Museo Sans 300"/>
              </a:rPr>
              <a:t>Split on </a:t>
            </a:r>
            <a:r>
              <a:rPr lang="en-US" sz="2100" dirty="0">
                <a:solidFill>
                  <a:schemeClr val="accent6"/>
                </a:solidFill>
                <a:latin typeface="Nunito Sans" pitchFamily="2" charset="77"/>
                <a:ea typeface="Museo Sans 300" charset="0"/>
                <a:cs typeface="Museo Sans 500"/>
              </a:rPr>
              <a:t>Credit</a:t>
            </a:r>
          </a:p>
        </p:txBody>
      </p:sp>
      <p:grpSp>
        <p:nvGrpSpPr>
          <p:cNvPr id="49" name="Group 48">
            <a:extLst>
              <a:ext uri="{FF2B5EF4-FFF2-40B4-BE49-F238E27FC236}">
                <a16:creationId xmlns:a16="http://schemas.microsoft.com/office/drawing/2014/main" id="{3343A123-BAB6-4056-AD34-E1370315020F}"/>
              </a:ext>
            </a:extLst>
          </p:cNvPr>
          <p:cNvGrpSpPr/>
          <p:nvPr/>
        </p:nvGrpSpPr>
        <p:grpSpPr>
          <a:xfrm>
            <a:off x="4843576" y="1861930"/>
            <a:ext cx="3878780" cy="2942918"/>
            <a:chOff x="6456513" y="2482572"/>
            <a:chExt cx="5171706" cy="3923891"/>
          </a:xfrm>
        </p:grpSpPr>
        <p:sp>
          <p:nvSpPr>
            <p:cNvPr id="50" name="Rectangle 49">
              <a:extLst>
                <a:ext uri="{FF2B5EF4-FFF2-40B4-BE49-F238E27FC236}">
                  <a16:creationId xmlns:a16="http://schemas.microsoft.com/office/drawing/2014/main" id="{0B4BE1E9-F6B7-450A-951E-747F6388DB26}"/>
                </a:ext>
              </a:extLst>
            </p:cNvPr>
            <p:cNvSpPr/>
            <p:nvPr/>
          </p:nvSpPr>
          <p:spPr>
            <a:xfrm>
              <a:off x="8664759" y="3165542"/>
              <a:ext cx="1059534" cy="696490"/>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51" name="Rectangle 50">
              <a:extLst>
                <a:ext uri="{FF2B5EF4-FFF2-40B4-BE49-F238E27FC236}">
                  <a16:creationId xmlns:a16="http://schemas.microsoft.com/office/drawing/2014/main" id="{96206312-2A33-4B2E-B74F-72D2C9DFB5D4}"/>
                </a:ext>
              </a:extLst>
            </p:cNvPr>
            <p:cNvSpPr/>
            <p:nvPr/>
          </p:nvSpPr>
          <p:spPr>
            <a:xfrm>
              <a:off x="7225967" y="5491825"/>
              <a:ext cx="1229581" cy="685236"/>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r>
                <a:rPr lang="en-US" sz="1500" dirty="0">
                  <a:solidFill>
                    <a:schemeClr val="accent3">
                      <a:lumMod val="75000"/>
                    </a:schemeClr>
                  </a:solidFill>
                  <a:latin typeface="Nunito Sans" pitchFamily="2" charset="77"/>
                  <a:ea typeface="Museo Sans 300" charset="0"/>
                  <a:cs typeface="Museo Sans 300" charset="0"/>
                </a:rPr>
                <a:t>4</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gn="ctr"/>
              <a:endParaRPr lang="en-US" sz="1500" dirty="0">
                <a:solidFill>
                  <a:schemeClr val="accent6"/>
                </a:solidFill>
                <a:latin typeface="Nunito Sans" pitchFamily="2" charset="77"/>
                <a:ea typeface="Museo Sans 300" charset="0"/>
                <a:cs typeface="Museo Sans 300" charset="0"/>
              </a:endParaRPr>
            </a:p>
          </p:txBody>
        </p:sp>
        <p:sp>
          <p:nvSpPr>
            <p:cNvPr id="52" name="Rectangle 51">
              <a:extLst>
                <a:ext uri="{FF2B5EF4-FFF2-40B4-BE49-F238E27FC236}">
                  <a16:creationId xmlns:a16="http://schemas.microsoft.com/office/drawing/2014/main" id="{97B6AE2F-8569-4FC7-B7C8-9802B9816643}"/>
                </a:ext>
              </a:extLst>
            </p:cNvPr>
            <p:cNvSpPr/>
            <p:nvPr/>
          </p:nvSpPr>
          <p:spPr>
            <a:xfrm>
              <a:off x="10079808" y="5505106"/>
              <a:ext cx="1229582" cy="67826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p:txBody>
        </p:sp>
        <p:sp>
          <p:nvSpPr>
            <p:cNvPr id="53" name="Rectangle 52">
              <a:extLst>
                <a:ext uri="{FF2B5EF4-FFF2-40B4-BE49-F238E27FC236}">
                  <a16:creationId xmlns:a16="http://schemas.microsoft.com/office/drawing/2014/main" id="{EC09BE52-4F60-46F4-BDE4-6C951FDCBCA5}"/>
                </a:ext>
              </a:extLst>
            </p:cNvPr>
            <p:cNvSpPr/>
            <p:nvPr/>
          </p:nvSpPr>
          <p:spPr>
            <a:xfrm>
              <a:off x="6578977" y="3007517"/>
              <a:ext cx="5049242" cy="33989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50" dirty="0">
                <a:latin typeface="Nunito Sans" pitchFamily="2" charset="77"/>
                <a:cs typeface="Museo Sans 100"/>
              </a:endParaRPr>
            </a:p>
          </p:txBody>
        </p:sp>
        <p:sp>
          <p:nvSpPr>
            <p:cNvPr id="54" name="Rectangle 53">
              <a:extLst>
                <a:ext uri="{FF2B5EF4-FFF2-40B4-BE49-F238E27FC236}">
                  <a16:creationId xmlns:a16="http://schemas.microsoft.com/office/drawing/2014/main" id="{A28FCD8E-BE68-430F-BCD0-D169F8B42382}"/>
                </a:ext>
              </a:extLst>
            </p:cNvPr>
            <p:cNvSpPr/>
            <p:nvPr/>
          </p:nvSpPr>
          <p:spPr>
            <a:xfrm>
              <a:off x="6617833" y="3034589"/>
              <a:ext cx="1763730" cy="738664"/>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55" name="Diamond 54">
              <a:extLst>
                <a:ext uri="{FF2B5EF4-FFF2-40B4-BE49-F238E27FC236}">
                  <a16:creationId xmlns:a16="http://schemas.microsoft.com/office/drawing/2014/main" id="{BC117D8A-7ED0-4CEB-B686-71162F9E113A}"/>
                </a:ext>
              </a:extLst>
            </p:cNvPr>
            <p:cNvSpPr/>
            <p:nvPr/>
          </p:nvSpPr>
          <p:spPr>
            <a:xfrm>
              <a:off x="8309244" y="4349047"/>
              <a:ext cx="1770564" cy="536208"/>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56" name="Elbow Connector 92">
              <a:extLst>
                <a:ext uri="{FF2B5EF4-FFF2-40B4-BE49-F238E27FC236}">
                  <a16:creationId xmlns:a16="http://schemas.microsoft.com/office/drawing/2014/main" id="{F6ECC14E-8063-40A4-89BA-DCB6B208CDA6}"/>
                </a:ext>
              </a:extLst>
            </p:cNvPr>
            <p:cNvCxnSpPr>
              <a:stCxn id="51" idx="0"/>
              <a:endCxn id="55" idx="1"/>
            </p:cNvCxnSpPr>
            <p:nvPr/>
          </p:nvCxnSpPr>
          <p:spPr>
            <a:xfrm rot="5400000" flipH="1" flipV="1">
              <a:off x="7637664" y="4820245"/>
              <a:ext cx="874674" cy="46848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 name="Elbow Connector 93">
              <a:extLst>
                <a:ext uri="{FF2B5EF4-FFF2-40B4-BE49-F238E27FC236}">
                  <a16:creationId xmlns:a16="http://schemas.microsoft.com/office/drawing/2014/main" id="{8112AA6B-8A4F-4D94-BFEE-E34510CE90E6}"/>
                </a:ext>
              </a:extLst>
            </p:cNvPr>
            <p:cNvCxnSpPr>
              <a:stCxn id="52" idx="0"/>
              <a:endCxn id="55" idx="3"/>
            </p:cNvCxnSpPr>
            <p:nvPr/>
          </p:nvCxnSpPr>
          <p:spPr>
            <a:xfrm rot="16200000" flipV="1">
              <a:off x="9943227" y="4753733"/>
              <a:ext cx="887955" cy="614791"/>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7AE87E4C-1160-4F01-875D-EA150088114D}"/>
                </a:ext>
              </a:extLst>
            </p:cNvPr>
            <p:cNvCxnSpPr>
              <a:stCxn id="50" idx="2"/>
              <a:endCxn id="55" idx="0"/>
            </p:cNvCxnSpPr>
            <p:nvPr/>
          </p:nvCxnSpPr>
          <p:spPr>
            <a:xfrm>
              <a:off x="9194526" y="3862032"/>
              <a:ext cx="0" cy="48701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A6349C7A-64C6-4B2C-93D4-1E6B111043E9}"/>
                </a:ext>
              </a:extLst>
            </p:cNvPr>
            <p:cNvSpPr/>
            <p:nvPr/>
          </p:nvSpPr>
          <p:spPr>
            <a:xfrm>
              <a:off x="6456513" y="2482572"/>
              <a:ext cx="5105755" cy="553997"/>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2: </a:t>
              </a:r>
              <a:r>
                <a:rPr lang="en-US" sz="2100" dirty="0">
                  <a:solidFill>
                    <a:schemeClr val="accent6"/>
                  </a:solidFill>
                  <a:latin typeface="Nunito Sans" pitchFamily="2" charset="77"/>
                  <a:ea typeface="Museo Sans 300" charset="0"/>
                  <a:cs typeface="Museo Sans 300"/>
                </a:rPr>
                <a:t>Split on </a:t>
              </a:r>
              <a:r>
                <a:rPr lang="en-US" sz="2100" dirty="0">
                  <a:solidFill>
                    <a:schemeClr val="accent6"/>
                  </a:solidFill>
                  <a:latin typeface="Nunito Sans" pitchFamily="2" charset="77"/>
                  <a:ea typeface="Museo Sans 300" charset="0"/>
                  <a:cs typeface="Museo Sans 500"/>
                </a:rPr>
                <a:t>Term</a:t>
              </a:r>
            </a:p>
          </p:txBody>
        </p:sp>
      </p:grpSp>
      <p:sp>
        <p:nvSpPr>
          <p:cNvPr id="2" name="TextBox 1">
            <a:extLst>
              <a:ext uri="{FF2B5EF4-FFF2-40B4-BE49-F238E27FC236}">
                <a16:creationId xmlns:a16="http://schemas.microsoft.com/office/drawing/2014/main" id="{BFD0CC2F-7018-89CF-DEB4-B1AC63F9AD1F}"/>
              </a:ext>
            </a:extLst>
          </p:cNvPr>
          <p:cNvSpPr txBox="1"/>
          <p:nvPr/>
        </p:nvSpPr>
        <p:spPr>
          <a:xfrm>
            <a:off x="473805" y="776672"/>
            <a:ext cx="5828840"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bg2">
                    <a:lumMod val="75000"/>
                  </a:schemeClr>
                </a:solidFill>
                <a:latin typeface="Nunito Sans" pitchFamily="2" charset="77"/>
              </a:rPr>
              <a:t>Select the split with lowest classification error</a:t>
            </a:r>
            <a:endParaRPr lang="en-US" sz="2000" dirty="0">
              <a:latin typeface="Nunito Sans" pitchFamily="2" charset="77"/>
            </a:endParaRPr>
          </a:p>
        </p:txBody>
      </p:sp>
    </p:spTree>
    <p:extLst>
      <p:ext uri="{BB962C8B-B14F-4D97-AF65-F5344CB8AC3E}">
        <p14:creationId xmlns:p14="http://schemas.microsoft.com/office/powerpoint/2010/main" val="521082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836" y="205979"/>
            <a:ext cx="8229600" cy="1142024"/>
          </a:xfrm>
          <a:solidFill>
            <a:schemeClr val="bg1"/>
          </a:solidFill>
        </p:spPr>
        <p:txBody>
          <a:bodyPr/>
          <a:lstStyle/>
          <a:p>
            <a:r>
              <a:rPr lang="en-US" dirty="0">
                <a:solidFill>
                  <a:srgbClr val="B57BA6"/>
                </a:solidFill>
                <a:latin typeface="Nunito Sans" pitchFamily="2" charset="77"/>
              </a:rPr>
              <a:t>Calculate the node values.</a:t>
            </a:r>
            <a:br>
              <a:rPr lang="en-US" dirty="0">
                <a:solidFill>
                  <a:srgbClr val="B57BA6"/>
                </a:solidFill>
                <a:latin typeface="Nunito Sans" pitchFamily="2" charset="77"/>
              </a:rPr>
            </a:br>
            <a:endParaRPr lang="en-US" dirty="0">
              <a:solidFill>
                <a:schemeClr val="bg2">
                  <a:lumMod val="75000"/>
                </a:schemeClr>
              </a:solidFill>
              <a:latin typeface="Nunito Sans" pitchFamily="2" charset="77"/>
            </a:endParaRPr>
          </a:p>
        </p:txBody>
      </p:sp>
      <p:grpSp>
        <p:nvGrpSpPr>
          <p:cNvPr id="3" name="Group 2"/>
          <p:cNvGrpSpPr/>
          <p:nvPr/>
        </p:nvGrpSpPr>
        <p:grpSpPr>
          <a:xfrm>
            <a:off x="4888180" y="978753"/>
            <a:ext cx="3878780" cy="2942918"/>
            <a:chOff x="6456513" y="2482572"/>
            <a:chExt cx="5171706" cy="3923891"/>
          </a:xfrm>
        </p:grpSpPr>
        <p:sp>
          <p:nvSpPr>
            <p:cNvPr id="22" name="Rectangle 21"/>
            <p:cNvSpPr/>
            <p:nvPr/>
          </p:nvSpPr>
          <p:spPr>
            <a:xfrm>
              <a:off x="8664759" y="3165542"/>
              <a:ext cx="1059534" cy="696490"/>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26" name="Rectangle 25"/>
            <p:cNvSpPr/>
            <p:nvPr/>
          </p:nvSpPr>
          <p:spPr>
            <a:xfrm>
              <a:off x="7225967" y="5491825"/>
              <a:ext cx="1229581" cy="685236"/>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endParaRPr lang="en-US" sz="1500" dirty="0">
                <a:solidFill>
                  <a:schemeClr val="accent4"/>
                </a:solidFill>
                <a:latin typeface="Nunito Sans" pitchFamily="2" charset="77"/>
                <a:ea typeface="Museo Sans 300" charset="0"/>
                <a:cs typeface="Museo Sans 300" charset="0"/>
              </a:endParaRPr>
            </a:p>
          </p:txBody>
        </p:sp>
        <p:sp>
          <p:nvSpPr>
            <p:cNvPr id="28" name="Rectangle 27"/>
            <p:cNvSpPr/>
            <p:nvPr/>
          </p:nvSpPr>
          <p:spPr>
            <a:xfrm>
              <a:off x="10079808" y="5505106"/>
              <a:ext cx="1229582" cy="67826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p:txBody>
        </p:sp>
        <p:sp>
          <p:nvSpPr>
            <p:cNvPr id="29" name="Rectangle 28"/>
            <p:cNvSpPr/>
            <p:nvPr/>
          </p:nvSpPr>
          <p:spPr>
            <a:xfrm>
              <a:off x="6578977" y="3007517"/>
              <a:ext cx="5049242" cy="33989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50" dirty="0">
                <a:latin typeface="Nunito Sans" pitchFamily="2" charset="77"/>
                <a:cs typeface="Museo Sans 100"/>
              </a:endParaRPr>
            </a:p>
          </p:txBody>
        </p:sp>
        <p:sp>
          <p:nvSpPr>
            <p:cNvPr id="30" name="Rectangle 29"/>
            <p:cNvSpPr/>
            <p:nvPr/>
          </p:nvSpPr>
          <p:spPr>
            <a:xfrm>
              <a:off x="6617833" y="3034589"/>
              <a:ext cx="1763730" cy="738664"/>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92" name="Diamond 91"/>
            <p:cNvSpPr/>
            <p:nvPr/>
          </p:nvSpPr>
          <p:spPr>
            <a:xfrm>
              <a:off x="8309244" y="4349047"/>
              <a:ext cx="1770564" cy="536208"/>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93" name="Elbow Connector 92"/>
            <p:cNvCxnSpPr>
              <a:stCxn id="26" idx="0"/>
              <a:endCxn id="92" idx="1"/>
            </p:cNvCxnSpPr>
            <p:nvPr/>
          </p:nvCxnSpPr>
          <p:spPr>
            <a:xfrm rot="5400000" flipH="1" flipV="1">
              <a:off x="7637664" y="4820245"/>
              <a:ext cx="874674" cy="46848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Elbow Connector 93"/>
            <p:cNvCxnSpPr>
              <a:stCxn id="28" idx="0"/>
              <a:endCxn id="92" idx="3"/>
            </p:cNvCxnSpPr>
            <p:nvPr/>
          </p:nvCxnSpPr>
          <p:spPr>
            <a:xfrm rot="16200000" flipV="1">
              <a:off x="9943227" y="4753733"/>
              <a:ext cx="887955" cy="614791"/>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22" idx="2"/>
              <a:endCxn id="92" idx="0"/>
            </p:cNvCxnSpPr>
            <p:nvPr/>
          </p:nvCxnSpPr>
          <p:spPr>
            <a:xfrm>
              <a:off x="9194526" y="3862032"/>
              <a:ext cx="0" cy="48701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37" name="Rectangle 136"/>
            <p:cNvSpPr/>
            <p:nvPr/>
          </p:nvSpPr>
          <p:spPr>
            <a:xfrm>
              <a:off x="6456513" y="2482572"/>
              <a:ext cx="5105755" cy="553997"/>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2: </a:t>
              </a:r>
              <a:r>
                <a:rPr lang="en-US" sz="2100" dirty="0">
                  <a:solidFill>
                    <a:schemeClr val="accent6"/>
                  </a:solidFill>
                  <a:latin typeface="Nunito Sans" pitchFamily="2" charset="77"/>
                  <a:ea typeface="Museo Sans 300" charset="0"/>
                  <a:cs typeface="Museo Sans 300"/>
                </a:rPr>
                <a:t>Split on </a:t>
              </a:r>
              <a:r>
                <a:rPr lang="en-US" sz="2100" dirty="0">
                  <a:solidFill>
                    <a:schemeClr val="accent6"/>
                  </a:solidFill>
                  <a:latin typeface="Nunito Sans" pitchFamily="2" charset="77"/>
                  <a:ea typeface="Museo Sans 300" charset="0"/>
                  <a:cs typeface="Museo Sans 500"/>
                </a:rPr>
                <a:t>Term</a:t>
              </a:r>
            </a:p>
          </p:txBody>
        </p:sp>
      </p:grpSp>
      <p:graphicFrame>
        <p:nvGraphicFramePr>
          <p:cNvPr id="31" name="Content Placeholder 4">
            <a:extLst>
              <a:ext uri="{FF2B5EF4-FFF2-40B4-BE49-F238E27FC236}">
                <a16:creationId xmlns:a16="http://schemas.microsoft.com/office/drawing/2014/main" id="{77D72BFA-BE68-E84B-A388-0401D251E07F}"/>
              </a:ext>
            </a:extLst>
          </p:cNvPr>
          <p:cNvGraphicFramePr>
            <a:graphicFrameLocks/>
          </p:cNvGraphicFramePr>
          <p:nvPr>
            <p:extLst>
              <p:ext uri="{D42A27DB-BD31-4B8C-83A1-F6EECF244321}">
                <p14:modId xmlns:p14="http://schemas.microsoft.com/office/powerpoint/2010/main" val="3418934853"/>
              </p:ext>
            </p:extLst>
          </p:nvPr>
        </p:nvGraphicFramePr>
        <p:xfrm>
          <a:off x="622717" y="1298326"/>
          <a:ext cx="3996858" cy="2697480"/>
        </p:xfrm>
        <a:graphic>
          <a:graphicData uri="http://schemas.openxmlformats.org/drawingml/2006/table">
            <a:tbl>
              <a:tblPr firstRow="1" bandRow="1">
                <a:tableStyleId>{B301B821-A1FF-4177-AEE7-76D212191A09}</a:tableStyleId>
              </a:tblPr>
              <a:tblGrid>
                <a:gridCol w="1240514">
                  <a:extLst>
                    <a:ext uri="{9D8B030D-6E8A-4147-A177-3AD203B41FA5}">
                      <a16:colId xmlns:a16="http://schemas.microsoft.com/office/drawing/2014/main" val="20000"/>
                    </a:ext>
                  </a:extLst>
                </a:gridCol>
                <a:gridCol w="1038341">
                  <a:extLst>
                    <a:ext uri="{9D8B030D-6E8A-4147-A177-3AD203B41FA5}">
                      <a16:colId xmlns:a16="http://schemas.microsoft.com/office/drawing/2014/main" val="20001"/>
                    </a:ext>
                  </a:extLst>
                </a:gridCol>
                <a:gridCol w="863752">
                  <a:extLst>
                    <a:ext uri="{9D8B030D-6E8A-4147-A177-3AD203B41FA5}">
                      <a16:colId xmlns:a16="http://schemas.microsoft.com/office/drawing/2014/main" val="20002"/>
                    </a:ext>
                  </a:extLst>
                </a:gridCol>
                <a:gridCol w="854251">
                  <a:extLst>
                    <a:ext uri="{9D8B030D-6E8A-4147-A177-3AD203B41FA5}">
                      <a16:colId xmlns:a16="http://schemas.microsoft.com/office/drawing/2014/main" val="20003"/>
                    </a:ext>
                  </a:extLst>
                </a:gridCol>
              </a:tblGrid>
              <a:tr h="228600">
                <a:tc>
                  <a:txBody>
                    <a:bodyPr/>
                    <a:lstStyle/>
                    <a:p>
                      <a:pPr algn="ctr"/>
                      <a:r>
                        <a:rPr lang="en-US" sz="1100" b="0" i="0" dirty="0">
                          <a:latin typeface="Nunito Sans" pitchFamily="2" charset="77"/>
                          <a:cs typeface="Museo Sans 700"/>
                        </a:rPr>
                        <a:t>Credit</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Term</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Income</a:t>
                      </a:r>
                    </a:p>
                  </a:txBody>
                  <a:tcPr marL="68580" marR="68580" marT="34290" marB="34290"/>
                </a:tc>
                <a:tc>
                  <a:txBody>
                    <a:bodyPr/>
                    <a:lstStyle/>
                    <a:p>
                      <a:pPr algn="ctr"/>
                      <a:r>
                        <a:rPr lang="en-US" sz="1100" b="0" i="0" dirty="0">
                          <a:latin typeface="Nunito Sans" pitchFamily="2" charset="77"/>
                          <a:cs typeface="Museo Sans 300"/>
                        </a:rPr>
                        <a:t>y</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278130">
                <a:tc>
                  <a:txBody>
                    <a:bodyPr/>
                    <a:lstStyle/>
                    <a:p>
                      <a:pPr algn="ctr"/>
                      <a:r>
                        <a:rPr lang="en-US" sz="1100" b="0" i="0" dirty="0">
                          <a:latin typeface="Nunito Sans" pitchFamily="2" charset="77"/>
                          <a:cs typeface="Museo Sans 300"/>
                        </a:rPr>
                        <a:t>fair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2"/>
                  </a:ext>
                </a:extLst>
              </a:tr>
              <a:tr h="2781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3"/>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4"/>
                  </a:ext>
                </a:extLst>
              </a:tr>
              <a:tr h="278130">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5"/>
                  </a:ext>
                </a:extLst>
              </a:tr>
              <a:tr h="278130">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6"/>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3</a:t>
                      </a:r>
                      <a:r>
                        <a:rPr lang="en-US" sz="1100" b="0" i="0" baseline="0" dirty="0">
                          <a:latin typeface="Nunito Sans" pitchFamily="2" charset="77"/>
                          <a:cs typeface="Museo Sans 300"/>
                        </a:rPr>
                        <a:t>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7"/>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8"/>
                  </a:ext>
                </a:extLst>
              </a:tr>
              <a:tr h="101966">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864693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836" y="205979"/>
            <a:ext cx="8229600" cy="1142024"/>
          </a:xfrm>
        </p:spPr>
        <p:txBody>
          <a:bodyPr/>
          <a:lstStyle/>
          <a:p>
            <a:r>
              <a:rPr lang="en-US" dirty="0">
                <a:solidFill>
                  <a:srgbClr val="B57BA6"/>
                </a:solidFill>
                <a:latin typeface="Nunito Sans" pitchFamily="2" charset="77"/>
              </a:rPr>
              <a:t>How do we select the best feature?</a:t>
            </a:r>
            <a:br>
              <a:rPr lang="en-US" dirty="0">
                <a:solidFill>
                  <a:srgbClr val="B57BA6"/>
                </a:solidFill>
                <a:latin typeface="Nunito Sans" pitchFamily="2" charset="77"/>
              </a:rPr>
            </a:br>
            <a:br>
              <a:rPr lang="en-US" dirty="0">
                <a:solidFill>
                  <a:srgbClr val="B57BA6"/>
                </a:solidFill>
                <a:latin typeface="Nunito Sans" pitchFamily="2" charset="77"/>
              </a:rPr>
            </a:br>
            <a:r>
              <a:rPr lang="en-US" sz="2000" dirty="0">
                <a:solidFill>
                  <a:schemeClr val="bg2">
                    <a:lumMod val="75000"/>
                  </a:schemeClr>
                </a:solidFill>
                <a:latin typeface="Nunito Sans" pitchFamily="2" charset="77"/>
              </a:rPr>
              <a:t>Select the split with lowest classification error</a:t>
            </a:r>
          </a:p>
        </p:txBody>
      </p:sp>
      <p:sp>
        <p:nvSpPr>
          <p:cNvPr id="8" name="Rectangle 7"/>
          <p:cNvSpPr/>
          <p:nvPr/>
        </p:nvSpPr>
        <p:spPr>
          <a:xfrm>
            <a:off x="2100439" y="2374156"/>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3761176" y="4120711"/>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39118" y="4128245"/>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14" name="Rectangle 13"/>
          <p:cNvSpPr/>
          <p:nvPr/>
        </p:nvSpPr>
        <p:spPr>
          <a:xfrm>
            <a:off x="2069750" y="4113579"/>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15" name="Rectangle 14"/>
          <p:cNvSpPr/>
          <p:nvPr/>
        </p:nvSpPr>
        <p:spPr>
          <a:xfrm>
            <a:off x="3383657" y="4120708"/>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16" name="Rectangle 15"/>
          <p:cNvSpPr/>
          <p:nvPr/>
        </p:nvSpPr>
        <p:spPr>
          <a:xfrm>
            <a:off x="529389" y="2276857"/>
            <a:ext cx="3988200" cy="25098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sp>
        <p:nvSpPr>
          <p:cNvPr id="20" name="Rectangle 19"/>
          <p:cNvSpPr/>
          <p:nvPr/>
        </p:nvSpPr>
        <p:spPr>
          <a:xfrm>
            <a:off x="488114" y="2255637"/>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1618471" y="3251152"/>
            <a:ext cx="1770197"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34" name="Elbow Connector 33"/>
          <p:cNvCxnSpPr>
            <a:stCxn id="32" idx="1"/>
            <a:endCxn id="13" idx="0"/>
          </p:cNvCxnSpPr>
          <p:nvPr/>
        </p:nvCxnSpPr>
        <p:spPr>
          <a:xfrm rot="10800000" flipV="1">
            <a:off x="1128795" y="3452230"/>
            <a:ext cx="489677" cy="67601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3388668" y="3452230"/>
            <a:ext cx="372508" cy="668478"/>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a:endCxn id="14" idx="0"/>
          </p:cNvCxnSpPr>
          <p:nvPr/>
        </p:nvCxnSpPr>
        <p:spPr>
          <a:xfrm flipH="1">
            <a:off x="2501064" y="3653308"/>
            <a:ext cx="2506" cy="460271"/>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2497765" y="2896524"/>
            <a:ext cx="5805" cy="35462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36" name="Rectangle 135"/>
          <p:cNvSpPr/>
          <p:nvPr/>
        </p:nvSpPr>
        <p:spPr>
          <a:xfrm>
            <a:off x="639118" y="1854280"/>
            <a:ext cx="3723893" cy="415498"/>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1: </a:t>
            </a:r>
            <a:r>
              <a:rPr lang="en-US" sz="2100" dirty="0">
                <a:solidFill>
                  <a:schemeClr val="accent6"/>
                </a:solidFill>
                <a:latin typeface="Nunito Sans" pitchFamily="2" charset="77"/>
                <a:ea typeface="Museo Sans 300" charset="0"/>
                <a:cs typeface="Museo Sans 300"/>
              </a:rPr>
              <a:t>Split on </a:t>
            </a:r>
            <a:r>
              <a:rPr lang="en-US" sz="2100" dirty="0">
                <a:solidFill>
                  <a:schemeClr val="accent6"/>
                </a:solidFill>
                <a:latin typeface="Nunito Sans" pitchFamily="2" charset="77"/>
                <a:ea typeface="Museo Sans 300" charset="0"/>
                <a:cs typeface="Museo Sans 500"/>
              </a:rPr>
              <a:t>Credit</a:t>
            </a:r>
          </a:p>
        </p:txBody>
      </p:sp>
      <p:grpSp>
        <p:nvGrpSpPr>
          <p:cNvPr id="3" name="Group 2"/>
          <p:cNvGrpSpPr/>
          <p:nvPr/>
        </p:nvGrpSpPr>
        <p:grpSpPr>
          <a:xfrm>
            <a:off x="4843576" y="1861930"/>
            <a:ext cx="3878780" cy="2942918"/>
            <a:chOff x="6456513" y="2482572"/>
            <a:chExt cx="5171706" cy="3923891"/>
          </a:xfrm>
        </p:grpSpPr>
        <p:sp>
          <p:nvSpPr>
            <p:cNvPr id="22" name="Rectangle 21"/>
            <p:cNvSpPr/>
            <p:nvPr/>
          </p:nvSpPr>
          <p:spPr>
            <a:xfrm>
              <a:off x="8664759" y="3165542"/>
              <a:ext cx="1059534" cy="696490"/>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26" name="Rectangle 25"/>
            <p:cNvSpPr/>
            <p:nvPr/>
          </p:nvSpPr>
          <p:spPr>
            <a:xfrm>
              <a:off x="7225967" y="5491825"/>
              <a:ext cx="1229581" cy="685236"/>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r>
                <a:rPr lang="en-US" sz="1500" dirty="0">
                  <a:solidFill>
                    <a:schemeClr val="accent3">
                      <a:lumMod val="75000"/>
                    </a:schemeClr>
                  </a:solidFill>
                  <a:latin typeface="Nunito Sans" pitchFamily="2" charset="77"/>
                  <a:ea typeface="Museo Sans 300" charset="0"/>
                  <a:cs typeface="Museo Sans 300" charset="0"/>
                </a:rPr>
                <a:t>4 </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p:txBody>
        </p:sp>
        <p:sp>
          <p:nvSpPr>
            <p:cNvPr id="28" name="Rectangle 27"/>
            <p:cNvSpPr/>
            <p:nvPr/>
          </p:nvSpPr>
          <p:spPr>
            <a:xfrm>
              <a:off x="10079808" y="5505106"/>
              <a:ext cx="1229582" cy="67826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9" name="Rectangle 28"/>
            <p:cNvSpPr/>
            <p:nvPr/>
          </p:nvSpPr>
          <p:spPr>
            <a:xfrm>
              <a:off x="6578977" y="3007517"/>
              <a:ext cx="5049242" cy="33989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50" dirty="0">
                <a:latin typeface="Nunito Sans" pitchFamily="2" charset="77"/>
                <a:cs typeface="Museo Sans 100"/>
              </a:endParaRPr>
            </a:p>
          </p:txBody>
        </p:sp>
        <p:sp>
          <p:nvSpPr>
            <p:cNvPr id="30" name="Rectangle 29"/>
            <p:cNvSpPr/>
            <p:nvPr/>
          </p:nvSpPr>
          <p:spPr>
            <a:xfrm>
              <a:off x="6617833" y="3034589"/>
              <a:ext cx="1763730" cy="738664"/>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92" name="Diamond 91"/>
            <p:cNvSpPr/>
            <p:nvPr/>
          </p:nvSpPr>
          <p:spPr>
            <a:xfrm>
              <a:off x="8309244" y="4349047"/>
              <a:ext cx="1770564" cy="536208"/>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93" name="Elbow Connector 92"/>
            <p:cNvCxnSpPr>
              <a:stCxn id="26" idx="0"/>
              <a:endCxn id="92" idx="1"/>
            </p:cNvCxnSpPr>
            <p:nvPr/>
          </p:nvCxnSpPr>
          <p:spPr>
            <a:xfrm rot="5400000" flipH="1" flipV="1">
              <a:off x="7637664" y="4820245"/>
              <a:ext cx="874674" cy="46848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Elbow Connector 93"/>
            <p:cNvCxnSpPr>
              <a:stCxn id="28" idx="0"/>
              <a:endCxn id="92" idx="3"/>
            </p:cNvCxnSpPr>
            <p:nvPr/>
          </p:nvCxnSpPr>
          <p:spPr>
            <a:xfrm rot="16200000" flipV="1">
              <a:off x="9943227" y="4753733"/>
              <a:ext cx="887955" cy="614791"/>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22" idx="2"/>
              <a:endCxn id="92" idx="0"/>
            </p:cNvCxnSpPr>
            <p:nvPr/>
          </p:nvCxnSpPr>
          <p:spPr>
            <a:xfrm>
              <a:off x="9194526" y="3862032"/>
              <a:ext cx="0" cy="48701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37" name="Rectangle 136"/>
            <p:cNvSpPr/>
            <p:nvPr/>
          </p:nvSpPr>
          <p:spPr>
            <a:xfrm>
              <a:off x="6456513" y="2482572"/>
              <a:ext cx="5105755" cy="553997"/>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2: </a:t>
              </a:r>
              <a:r>
                <a:rPr lang="en-US" sz="2100" dirty="0">
                  <a:solidFill>
                    <a:schemeClr val="accent6"/>
                  </a:solidFill>
                  <a:latin typeface="Nunito Sans" pitchFamily="2" charset="77"/>
                  <a:ea typeface="Museo Sans 300" charset="0"/>
                  <a:cs typeface="Museo Sans 300"/>
                </a:rPr>
                <a:t>Split on </a:t>
              </a:r>
              <a:r>
                <a:rPr lang="en-US" sz="2100" dirty="0">
                  <a:solidFill>
                    <a:schemeClr val="accent6"/>
                  </a:solidFill>
                  <a:latin typeface="Nunito Sans" pitchFamily="2" charset="77"/>
                  <a:ea typeface="Museo Sans 300" charset="0"/>
                  <a:cs typeface="Museo Sans 500"/>
                </a:rPr>
                <a:t>Term</a:t>
              </a:r>
            </a:p>
          </p:txBody>
        </p:sp>
      </p:grpSp>
    </p:spTree>
    <p:extLst>
      <p:ext uri="{BB962C8B-B14F-4D97-AF65-F5344CB8AC3E}">
        <p14:creationId xmlns:p14="http://schemas.microsoft.com/office/powerpoint/2010/main" val="1524916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316" y="205979"/>
            <a:ext cx="8772525" cy="857250"/>
          </a:xfrm>
        </p:spPr>
        <p:txBody>
          <a:bodyPr>
            <a:normAutofit/>
          </a:bodyPr>
          <a:lstStyle/>
          <a:p>
            <a:r>
              <a:rPr lang="en-US" dirty="0">
                <a:solidFill>
                  <a:srgbClr val="B57BA6"/>
                </a:solidFill>
                <a:latin typeface="Nunito Sans" pitchFamily="2" charset="77"/>
              </a:rPr>
              <a:t>How do we measure effectiveness of a split?</a:t>
            </a:r>
          </a:p>
        </p:txBody>
      </p:sp>
      <p:sp>
        <p:nvSpPr>
          <p:cNvPr id="3" name="Content Placeholder 2"/>
          <p:cNvSpPr>
            <a:spLocks noGrp="1"/>
          </p:cNvSpPr>
          <p:nvPr>
            <p:ph idx="1"/>
          </p:nvPr>
        </p:nvSpPr>
        <p:spPr/>
        <p:txBody>
          <a:bodyPr/>
          <a:lstStyle/>
          <a:p>
            <a:endParaRPr lang="en-US" dirty="0">
              <a:latin typeface="Nunito Sans" pitchFamily="2" charset="77"/>
            </a:endParaRPr>
          </a:p>
          <a:p>
            <a:endParaRPr lang="en-US" dirty="0">
              <a:latin typeface="Nunito Sans" pitchFamily="2" charset="77"/>
            </a:endParaRPr>
          </a:p>
          <a:p>
            <a:endParaRPr lang="en-US" dirty="0">
              <a:latin typeface="Nunito Sans" pitchFamily="2" charset="77"/>
            </a:endParaRPr>
          </a:p>
          <a:p>
            <a:pPr lvl="1"/>
            <a:endParaRPr lang="en-US" dirty="0">
              <a:latin typeface="Nunito Sans" pitchFamily="2" charset="77"/>
            </a:endParaRPr>
          </a:p>
          <a:p>
            <a:pPr lvl="7"/>
            <a:endParaRPr lang="en-US" dirty="0">
              <a:latin typeface="Nunito Sans" pitchFamily="2" charset="77"/>
            </a:endParaRPr>
          </a:p>
          <a:p>
            <a:endParaRPr lang="en-US" dirty="0">
              <a:latin typeface="Nunito Sans" pitchFamily="2" charset="77"/>
            </a:endParaRPr>
          </a:p>
          <a:p>
            <a:pPr lvl="1"/>
            <a:endParaRPr lang="en-US" dirty="0">
              <a:latin typeface="Nunito Sans" pitchFamily="2" charset="77"/>
            </a:endParaRPr>
          </a:p>
        </p:txBody>
      </p:sp>
      <p:sp>
        <p:nvSpPr>
          <p:cNvPr id="5" name="TextBox 4"/>
          <p:cNvSpPr txBox="1"/>
          <p:nvPr/>
        </p:nvSpPr>
        <p:spPr>
          <a:xfrm>
            <a:off x="5096924" y="2735057"/>
            <a:ext cx="2135521" cy="600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1650" dirty="0">
                <a:latin typeface="Nunito Sans" pitchFamily="2" charset="77"/>
                <a:cs typeface="Museo Sans 300"/>
              </a:rPr>
              <a:t>Error =  </a:t>
            </a:r>
            <a:r>
              <a:rPr lang="en-US" sz="1650" u="sng" dirty="0">
                <a:latin typeface="Nunito Sans" pitchFamily="2" charset="77"/>
                <a:cs typeface="Museo Sans 300"/>
              </a:rPr>
              <a:t> # mistakes </a:t>
            </a:r>
            <a:endParaRPr lang="en-US" sz="1650" dirty="0">
              <a:solidFill>
                <a:schemeClr val="accent1"/>
              </a:solidFill>
              <a:latin typeface="Nunito Sans" pitchFamily="2" charset="77"/>
              <a:cs typeface="Museo Sans 300"/>
            </a:endParaRPr>
          </a:p>
          <a:p>
            <a:r>
              <a:rPr lang="en-US" sz="1650" dirty="0">
                <a:latin typeface="Nunito Sans" pitchFamily="2" charset="77"/>
                <a:cs typeface="Museo Sans 300"/>
              </a:rPr>
              <a:t>             # data points</a:t>
            </a:r>
          </a:p>
        </p:txBody>
      </p:sp>
      <p:sp>
        <p:nvSpPr>
          <p:cNvPr id="7" name="Rectangle 6"/>
          <p:cNvSpPr/>
          <p:nvPr/>
        </p:nvSpPr>
        <p:spPr>
          <a:xfrm>
            <a:off x="2100439" y="1459977"/>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8" name="Rectangle 7"/>
          <p:cNvSpPr/>
          <p:nvPr/>
        </p:nvSpPr>
        <p:spPr>
          <a:xfrm>
            <a:off x="3383657" y="3206528"/>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10" name="Rectangle 9"/>
          <p:cNvSpPr/>
          <p:nvPr/>
        </p:nvSpPr>
        <p:spPr>
          <a:xfrm>
            <a:off x="488114" y="1341457"/>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11" name="Diamond 10"/>
          <p:cNvSpPr/>
          <p:nvPr/>
        </p:nvSpPr>
        <p:spPr>
          <a:xfrm>
            <a:off x="1680554" y="2336972"/>
            <a:ext cx="1646031"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12" name="Elbow Connector 11"/>
          <p:cNvCxnSpPr>
            <a:stCxn id="11" idx="1"/>
          </p:cNvCxnSpPr>
          <p:nvPr/>
        </p:nvCxnSpPr>
        <p:spPr>
          <a:xfrm rot="10800000" flipV="1">
            <a:off x="1128799" y="2538050"/>
            <a:ext cx="551756" cy="67601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11" idx="3"/>
            <a:endCxn id="8" idx="0"/>
          </p:cNvCxnSpPr>
          <p:nvPr/>
        </p:nvCxnSpPr>
        <p:spPr>
          <a:xfrm>
            <a:off x="3326585" y="2538050"/>
            <a:ext cx="434591" cy="668478"/>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1" idx="2"/>
          </p:cNvCxnSpPr>
          <p:nvPr/>
        </p:nvCxnSpPr>
        <p:spPr>
          <a:xfrm flipH="1">
            <a:off x="2501065" y="2739129"/>
            <a:ext cx="2505" cy="460271"/>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39118" y="3214066"/>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16" name="Rectangle 15"/>
          <p:cNvSpPr/>
          <p:nvPr/>
        </p:nvSpPr>
        <p:spPr>
          <a:xfrm>
            <a:off x="2069750" y="3199400"/>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cxnSp>
        <p:nvCxnSpPr>
          <p:cNvPr id="17" name="Straight Arrow Connector 16"/>
          <p:cNvCxnSpPr/>
          <p:nvPr/>
        </p:nvCxnSpPr>
        <p:spPr>
          <a:xfrm>
            <a:off x="2497765" y="1982345"/>
            <a:ext cx="5805" cy="35462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886355" y="1874794"/>
            <a:ext cx="4401586" cy="1199529"/>
            <a:chOff x="5180218" y="2499725"/>
            <a:chExt cx="5868781" cy="1599372"/>
          </a:xfrm>
        </p:grpSpPr>
        <p:sp>
          <p:nvSpPr>
            <p:cNvPr id="18" name="Rectangle 17"/>
            <p:cNvSpPr/>
            <p:nvPr/>
          </p:nvSpPr>
          <p:spPr>
            <a:xfrm>
              <a:off x="5516670" y="2499725"/>
              <a:ext cx="5532329" cy="861775"/>
            </a:xfrm>
            <a:prstGeom prst="rect">
              <a:avLst/>
            </a:prstGeom>
            <a:noFill/>
          </p:spPr>
          <p:txBody>
            <a:bodyPr wrap="square">
              <a:spAutoFit/>
            </a:bodyPr>
            <a:lstStyle/>
            <a:p>
              <a:r>
                <a:rPr lang="en-US" sz="1800" dirty="0">
                  <a:solidFill>
                    <a:schemeClr val="accent1"/>
                  </a:solidFill>
                  <a:latin typeface="Nunito Sans" pitchFamily="2" charset="77"/>
                  <a:ea typeface="Museo Sans 300" charset="0"/>
                  <a:cs typeface="Museo Sans 700"/>
                </a:rPr>
                <a:t>Idea</a:t>
              </a:r>
              <a:r>
                <a:rPr lang="en-US" sz="1800" dirty="0">
                  <a:solidFill>
                    <a:schemeClr val="accent6"/>
                  </a:solidFill>
                  <a:latin typeface="Nunito Sans" pitchFamily="2" charset="77"/>
                  <a:ea typeface="Museo Sans 300" charset="0"/>
                  <a:cs typeface="Museo Sans 300"/>
                </a:rPr>
                <a:t>: Calculate classification error 	   	    of this decision stump</a:t>
              </a:r>
            </a:p>
          </p:txBody>
        </p:sp>
        <p:cxnSp>
          <p:nvCxnSpPr>
            <p:cNvPr id="19" name="Straight Arrow Connector 18"/>
            <p:cNvCxnSpPr/>
            <p:nvPr/>
          </p:nvCxnSpPr>
          <p:spPr>
            <a:xfrm flipH="1">
              <a:off x="5180218" y="3324039"/>
              <a:ext cx="1141905" cy="775058"/>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3297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899" y="0"/>
            <a:ext cx="8227457" cy="857250"/>
          </a:xfrm>
        </p:spPr>
        <p:txBody>
          <a:bodyPr/>
          <a:lstStyle/>
          <a:p>
            <a:r>
              <a:rPr lang="en-US" dirty="0">
                <a:solidFill>
                  <a:srgbClr val="B57BA6"/>
                </a:solidFill>
                <a:latin typeface="Nunito Sans" pitchFamily="2" charset="77"/>
              </a:rPr>
              <a:t>Calculating classification error</a:t>
            </a:r>
          </a:p>
        </p:txBody>
      </p:sp>
      <mc:AlternateContent xmlns:mc="http://schemas.openxmlformats.org/markup-compatibility/2006" xmlns:a14="http://schemas.microsoft.com/office/drawing/2010/main">
        <mc:Choice Requires="a14">
          <p:sp>
            <p:nvSpPr>
              <p:cNvPr id="33" name="Rectangle 32"/>
              <p:cNvSpPr/>
              <p:nvPr/>
            </p:nvSpPr>
            <p:spPr>
              <a:xfrm>
                <a:off x="494897" y="895515"/>
                <a:ext cx="8296723" cy="769441"/>
              </a:xfrm>
              <a:prstGeom prst="rect">
                <a:avLst/>
              </a:prstGeom>
            </p:spPr>
            <p:txBody>
              <a:bodyPr wrap="square">
                <a:spAutoFit/>
              </a:bodyPr>
              <a:lstStyle/>
              <a:p>
                <a:pPr>
                  <a:spcBef>
                    <a:spcPct val="20000"/>
                  </a:spcBef>
                  <a:buClr>
                    <a:srgbClr val="5D5555"/>
                  </a:buClr>
                </a:pPr>
                <a:r>
                  <a:rPr lang="en-US" sz="2000" dirty="0">
                    <a:solidFill>
                      <a:srgbClr val="B0007E"/>
                    </a:solidFill>
                    <a:latin typeface="Nunito Sans" pitchFamily="2" charset="77"/>
                    <a:cs typeface="Museo Sans 500"/>
                  </a:rPr>
                  <a:t>Step 1:</a:t>
                </a:r>
                <a:r>
                  <a:rPr lang="en-US" sz="2000" dirty="0">
                    <a:solidFill>
                      <a:schemeClr val="accent6"/>
                    </a:solidFill>
                    <a:latin typeface="Nunito Sans" pitchFamily="2" charset="77"/>
                    <a:cs typeface="Museo Sans 300"/>
                  </a:rPr>
                  <a:t> </a:t>
                </a:r>
                <a14:m>
                  <m:oMath xmlns:m="http://schemas.openxmlformats.org/officeDocument/2006/math">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𝑦</m:t>
                        </m:r>
                      </m:e>
                    </m:acc>
                  </m:oMath>
                </a14:m>
                <a:r>
                  <a:rPr lang="en-US" sz="2000" dirty="0">
                    <a:solidFill>
                      <a:schemeClr val="tx1"/>
                    </a:solidFill>
                    <a:latin typeface="Nunito Sans" pitchFamily="2" charset="77"/>
                    <a:cs typeface="Museo Sans 300"/>
                  </a:rPr>
                  <a:t> </a:t>
                </a:r>
                <a:r>
                  <a:rPr lang="en-US" sz="2000" dirty="0">
                    <a:latin typeface="Nunito Sans" pitchFamily="2" charset="77"/>
                    <a:cs typeface="Museo Sans 300"/>
                  </a:rPr>
                  <a:t>= class of </a:t>
                </a:r>
                <a:r>
                  <a:rPr lang="en-US" sz="2000" dirty="0">
                    <a:solidFill>
                      <a:schemeClr val="accent6"/>
                    </a:solidFill>
                    <a:latin typeface="Nunito Sans" pitchFamily="2" charset="77"/>
                    <a:cs typeface="Museo Sans 300"/>
                  </a:rPr>
                  <a:t>majority of data in node</a:t>
                </a:r>
              </a:p>
              <a:p>
                <a:pPr>
                  <a:spcBef>
                    <a:spcPct val="20000"/>
                  </a:spcBef>
                  <a:buClr>
                    <a:srgbClr val="5D5555"/>
                  </a:buClr>
                </a:pPr>
                <a:r>
                  <a:rPr lang="en-US" sz="2000" dirty="0">
                    <a:solidFill>
                      <a:srgbClr val="B0007E"/>
                    </a:solidFill>
                    <a:latin typeface="Nunito Sans" pitchFamily="2" charset="77"/>
                    <a:cs typeface="Museo Sans 500"/>
                  </a:rPr>
                  <a:t>Step 2:</a:t>
                </a:r>
                <a:r>
                  <a:rPr lang="en-US" sz="2000" dirty="0">
                    <a:solidFill>
                      <a:schemeClr val="accent6"/>
                    </a:solidFill>
                    <a:latin typeface="Nunito Sans" pitchFamily="2" charset="77"/>
                    <a:cs typeface="Museo Sans 300"/>
                  </a:rPr>
                  <a:t> Calculate classification error of predicting </a:t>
                </a:r>
                <a14:m>
                  <m:oMath xmlns:m="http://schemas.openxmlformats.org/officeDocument/2006/math">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𝑦</m:t>
                        </m:r>
                      </m:e>
                    </m:acc>
                  </m:oMath>
                </a14:m>
                <a:r>
                  <a:rPr lang="en-US" sz="2000" dirty="0">
                    <a:latin typeface="Nunito Sans" pitchFamily="2" charset="77"/>
                    <a:cs typeface="Museo Sans 300"/>
                  </a:rPr>
                  <a:t> for this data</a:t>
                </a:r>
                <a:endParaRPr lang="en-US" sz="2000" dirty="0">
                  <a:solidFill>
                    <a:schemeClr val="accent6"/>
                  </a:solidFill>
                  <a:latin typeface="Nunito Sans" pitchFamily="2" charset="77"/>
                  <a:cs typeface="Museo Sans 300"/>
                </a:endParaRPr>
              </a:p>
            </p:txBody>
          </p:sp>
        </mc:Choice>
        <mc:Fallback xmlns="">
          <p:sp>
            <p:nvSpPr>
              <p:cNvPr id="33" name="Rectangle 32"/>
              <p:cNvSpPr>
                <a:spLocks noRot="1" noChangeAspect="1" noMove="1" noResize="1" noEditPoints="1" noAdjustHandles="1" noChangeArrowheads="1" noChangeShapeType="1" noTextEdit="1"/>
              </p:cNvSpPr>
              <p:nvPr/>
            </p:nvSpPr>
            <p:spPr>
              <a:xfrm>
                <a:off x="494897" y="895515"/>
                <a:ext cx="8296723" cy="769441"/>
              </a:xfrm>
              <a:prstGeom prst="rect">
                <a:avLst/>
              </a:prstGeom>
              <a:blipFill>
                <a:blip r:embed="rId3"/>
                <a:stretch>
                  <a:fillRect l="-611" t="-4839" b="-12903"/>
                </a:stretch>
              </a:blipFill>
            </p:spPr>
            <p:txBody>
              <a:bodyPr/>
              <a:lstStyle/>
              <a:p>
                <a:r>
                  <a:rPr lang="en-US">
                    <a:noFill/>
                  </a:rPr>
                  <a:t> </a:t>
                </a:r>
              </a:p>
            </p:txBody>
          </p:sp>
        </mc:Fallback>
      </mc:AlternateContent>
      <p:sp>
        <p:nvSpPr>
          <p:cNvPr id="37" name="Rectangle 36"/>
          <p:cNvSpPr/>
          <p:nvPr/>
        </p:nvSpPr>
        <p:spPr>
          <a:xfrm>
            <a:off x="1955770" y="2575665"/>
            <a:ext cx="1034632"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39" name="Rectangle 38"/>
          <p:cNvSpPr/>
          <p:nvPr/>
        </p:nvSpPr>
        <p:spPr>
          <a:xfrm>
            <a:off x="446638" y="2425549"/>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40" name="TextBox 39"/>
          <p:cNvSpPr txBox="1"/>
          <p:nvPr/>
        </p:nvSpPr>
        <p:spPr>
          <a:xfrm>
            <a:off x="5361534" y="2509410"/>
            <a:ext cx="2591182"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a:latin typeface="Nunito Sans" pitchFamily="2" charset="77"/>
                <a:cs typeface="Museo Sans 300"/>
              </a:rPr>
              <a:t>Error = </a:t>
            </a:r>
            <a:r>
              <a:rPr lang="en-US" sz="2400" u="sng" dirty="0">
                <a:latin typeface="Nunito Sans" pitchFamily="2" charset="77"/>
                <a:cs typeface="Museo Sans 300"/>
              </a:rPr>
              <a:t>	          </a:t>
            </a:r>
            <a:endParaRPr lang="en-US" sz="2400" dirty="0">
              <a:solidFill>
                <a:schemeClr val="accent1"/>
              </a:solidFill>
              <a:latin typeface="Nunito Sans" pitchFamily="2" charset="77"/>
              <a:cs typeface="Museo Sans 300"/>
            </a:endParaRPr>
          </a:p>
          <a:p>
            <a:r>
              <a:rPr lang="en-US" sz="2400" dirty="0">
                <a:latin typeface="Nunito Sans" pitchFamily="2" charset="77"/>
                <a:cs typeface="Museo Sans 300"/>
              </a:rPr>
              <a:t>               </a:t>
            </a:r>
          </a:p>
          <a:p>
            <a:r>
              <a:rPr lang="en-US" sz="2400" dirty="0">
                <a:latin typeface="Nunito Sans" pitchFamily="2" charset="77"/>
                <a:cs typeface="Museo Sans 300"/>
              </a:rPr>
              <a:t>         =</a:t>
            </a:r>
          </a:p>
        </p:txBody>
      </p:sp>
      <p:grpSp>
        <p:nvGrpSpPr>
          <p:cNvPr id="6" name="Group 5"/>
          <p:cNvGrpSpPr/>
          <p:nvPr/>
        </p:nvGrpSpPr>
        <p:grpSpPr>
          <a:xfrm>
            <a:off x="2841956" y="3011348"/>
            <a:ext cx="1808717" cy="920620"/>
            <a:chOff x="3787687" y="4015133"/>
            <a:chExt cx="2411623" cy="1227494"/>
          </a:xfrm>
        </p:grpSpPr>
        <p:cxnSp>
          <p:nvCxnSpPr>
            <p:cNvPr id="43" name="Straight Arrow Connector 42"/>
            <p:cNvCxnSpPr>
              <a:stCxn id="46" idx="0"/>
            </p:cNvCxnSpPr>
            <p:nvPr/>
          </p:nvCxnSpPr>
          <p:spPr>
            <a:xfrm flipH="1" flipV="1">
              <a:off x="3787687" y="4015133"/>
              <a:ext cx="1431771" cy="735051"/>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46" name="TextBox 45"/>
            <p:cNvSpPr txBox="1"/>
            <p:nvPr/>
          </p:nvSpPr>
          <p:spPr>
            <a:xfrm>
              <a:off x="4239605" y="4750184"/>
              <a:ext cx="1959705" cy="492443"/>
            </a:xfrm>
            <a:prstGeom prst="rect">
              <a:avLst/>
            </a:prstGeom>
            <a:noFill/>
            <a:ln>
              <a:noFill/>
            </a:ln>
          </p:spPr>
          <p:txBody>
            <a:bodyPr wrap="square" rtlCol="0">
              <a:spAutoFit/>
            </a:bodyPr>
            <a:lstStyle/>
            <a:p>
              <a:r>
                <a:rPr lang="en-US" sz="1800" dirty="0">
                  <a:solidFill>
                    <a:schemeClr val="accent6"/>
                  </a:solidFill>
                  <a:latin typeface="Nunito Sans" pitchFamily="2" charset="77"/>
                  <a:cs typeface="Museo Sans 300"/>
                </a:rPr>
                <a:t>3 mistakes</a:t>
              </a:r>
              <a:endParaRPr lang="en-US" sz="1800" dirty="0">
                <a:solidFill>
                  <a:schemeClr val="accent6"/>
                </a:solidFill>
                <a:latin typeface="Nunito Sans" pitchFamily="2" charset="77"/>
                <a:cs typeface="Museo Sans 700"/>
              </a:endParaRPr>
            </a:p>
          </p:txBody>
        </p:sp>
      </p:grpSp>
      <p:grpSp>
        <p:nvGrpSpPr>
          <p:cNvPr id="5" name="Group 4"/>
          <p:cNvGrpSpPr/>
          <p:nvPr/>
        </p:nvGrpSpPr>
        <p:grpSpPr>
          <a:xfrm>
            <a:off x="418697" y="3011348"/>
            <a:ext cx="1695822" cy="920620"/>
            <a:chOff x="556674" y="4015133"/>
            <a:chExt cx="2261096" cy="1227494"/>
          </a:xfrm>
        </p:grpSpPr>
        <p:cxnSp>
          <p:nvCxnSpPr>
            <p:cNvPr id="48" name="Straight Arrow Connector 47"/>
            <p:cNvCxnSpPr>
              <a:stCxn id="49" idx="0"/>
            </p:cNvCxnSpPr>
            <p:nvPr/>
          </p:nvCxnSpPr>
          <p:spPr>
            <a:xfrm flipV="1">
              <a:off x="1581390" y="4015133"/>
              <a:ext cx="1236380" cy="735051"/>
            </a:xfrm>
            <a:prstGeom prst="straightConnector1">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p:sp>
          <p:nvSpPr>
            <p:cNvPr id="49" name="TextBox 48"/>
            <p:cNvSpPr txBox="1"/>
            <p:nvPr/>
          </p:nvSpPr>
          <p:spPr>
            <a:xfrm>
              <a:off x="556674" y="4750184"/>
              <a:ext cx="2049431" cy="492443"/>
            </a:xfrm>
            <a:prstGeom prst="rect">
              <a:avLst/>
            </a:prstGeom>
            <a:noFill/>
            <a:ln>
              <a:noFill/>
            </a:ln>
          </p:spPr>
          <p:txBody>
            <a:bodyPr wrap="square" rtlCol="0">
              <a:spAutoFit/>
            </a:bodyPr>
            <a:lstStyle/>
            <a:p>
              <a:r>
                <a:rPr lang="en-US" sz="1800" dirty="0">
                  <a:solidFill>
                    <a:schemeClr val="accent6"/>
                  </a:solidFill>
                  <a:latin typeface="Nunito Sans" pitchFamily="2" charset="77"/>
                  <a:cs typeface="Museo Sans 300"/>
                </a:rPr>
                <a:t>6 correct</a:t>
              </a:r>
              <a:endParaRPr lang="en-US" sz="1800" dirty="0">
                <a:solidFill>
                  <a:schemeClr val="accent6"/>
                </a:solidFill>
                <a:latin typeface="Nunito Sans" pitchFamily="2" charset="77"/>
                <a:cs typeface="Museo Sans 700"/>
              </a:endParaRPr>
            </a:p>
          </p:txBody>
        </p:sp>
      </p:grpSp>
      <p:grpSp>
        <p:nvGrpSpPr>
          <p:cNvPr id="3" name="Group 2"/>
          <p:cNvGrpSpPr/>
          <p:nvPr/>
        </p:nvGrpSpPr>
        <p:grpSpPr>
          <a:xfrm>
            <a:off x="327781" y="3098032"/>
            <a:ext cx="2796797" cy="1807581"/>
            <a:chOff x="435453" y="4130710"/>
            <a:chExt cx="3729062" cy="2410109"/>
          </a:xfrm>
        </p:grpSpPr>
        <p:cxnSp>
          <p:nvCxnSpPr>
            <p:cNvPr id="41" name="Straight Arrow Connector 40"/>
            <p:cNvCxnSpPr>
              <a:cxnSpLocks/>
              <a:stCxn id="42" idx="0"/>
            </p:cNvCxnSpPr>
            <p:nvPr/>
          </p:nvCxnSpPr>
          <p:spPr>
            <a:xfrm flipV="1">
              <a:off x="2040739" y="5594507"/>
              <a:ext cx="377579" cy="342129"/>
            </a:xfrm>
            <a:prstGeom prst="straightConnector1">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435453" y="5936636"/>
                  <a:ext cx="3210571" cy="604183"/>
                </a:xfrm>
                <a:prstGeom prst="rect">
                  <a:avLst/>
                </a:prstGeom>
                <a:noFill/>
                <a:ln>
                  <a:noFill/>
                </a:ln>
              </p:spPr>
              <p:txBody>
                <a:bodyPr wrap="square" rtlCol="0">
                  <a:spAutoFit/>
                </a:bodyPr>
                <a:lstStyle/>
                <a:p>
                  <a14:m>
                    <m:oMath xmlns:m="http://schemas.openxmlformats.org/officeDocument/2006/math">
                      <m:acc>
                        <m:accPr>
                          <m:chr m:val="̂"/>
                          <m:ctrlPr>
                            <a:rPr lang="en-US" sz="2400" b="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𝑦</m:t>
                          </m:r>
                        </m:e>
                      </m:acc>
                    </m:oMath>
                  </a14:m>
                  <a:r>
                    <a:rPr lang="en-US" sz="2100" dirty="0">
                      <a:latin typeface="Nunito Sans" pitchFamily="2" charset="77"/>
                      <a:cs typeface="Museo Sans 300"/>
                    </a:rPr>
                    <a:t> = </a:t>
                  </a:r>
                  <a:r>
                    <a:rPr lang="en-US" sz="2100" dirty="0">
                      <a:solidFill>
                        <a:schemeClr val="accent6"/>
                      </a:solidFill>
                      <a:latin typeface="Nunito Sans" pitchFamily="2" charset="77"/>
                      <a:cs typeface="Museo Sans 300"/>
                    </a:rPr>
                    <a:t>majority class</a:t>
                  </a:r>
                  <a:endParaRPr lang="en-US" sz="2100" dirty="0">
                    <a:solidFill>
                      <a:schemeClr val="accent6"/>
                    </a:solidFill>
                    <a:latin typeface="Nunito Sans" pitchFamily="2" charset="77"/>
                    <a:cs typeface="Museo Sans 70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435453" y="5936636"/>
                  <a:ext cx="3210571" cy="604183"/>
                </a:xfrm>
                <a:prstGeom prst="rect">
                  <a:avLst/>
                </a:prstGeom>
                <a:blipFill>
                  <a:blip r:embed="rId4"/>
                  <a:stretch>
                    <a:fillRect l="-524" t="-5405" b="-24324"/>
                  </a:stretch>
                </a:blipFill>
                <a:ln>
                  <a:noFill/>
                </a:ln>
              </p:spPr>
              <p:txBody>
                <a:bodyPr/>
                <a:lstStyle/>
                <a:p>
                  <a:r>
                    <a:rPr lang="en-US">
                      <a:noFill/>
                    </a:rPr>
                    <a:t> </a:t>
                  </a:r>
                </a:p>
              </p:txBody>
            </p:sp>
          </mc:Fallback>
        </mc:AlternateContent>
        <p:cxnSp>
          <p:nvCxnSpPr>
            <p:cNvPr id="15" name="Straight Arrow Connector 14"/>
            <p:cNvCxnSpPr>
              <a:stCxn id="37" idx="2"/>
              <a:endCxn id="16" idx="0"/>
            </p:cNvCxnSpPr>
            <p:nvPr/>
          </p:nvCxnSpPr>
          <p:spPr>
            <a:xfrm flipH="1">
              <a:off x="3291416" y="4130710"/>
              <a:ext cx="4443" cy="879524"/>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418318" y="5010234"/>
              <a:ext cx="1746197" cy="605909"/>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grpSp>
      <p:graphicFrame>
        <p:nvGraphicFramePr>
          <p:cNvPr id="44" name="Table 43"/>
          <p:cNvGraphicFramePr>
            <a:graphicFrameLocks noGrp="1"/>
          </p:cNvGraphicFramePr>
          <p:nvPr>
            <p:extLst>
              <p:ext uri="{D42A27DB-BD31-4B8C-83A1-F6EECF244321}">
                <p14:modId xmlns:p14="http://schemas.microsoft.com/office/powerpoint/2010/main" val="563723606"/>
              </p:ext>
            </p:extLst>
          </p:nvPr>
        </p:nvGraphicFramePr>
        <p:xfrm>
          <a:off x="4815309" y="3908887"/>
          <a:ext cx="4012902" cy="777240"/>
        </p:xfrm>
        <a:graphic>
          <a:graphicData uri="http://schemas.openxmlformats.org/drawingml/2006/table">
            <a:tbl>
              <a:tblPr firstRow="1" bandRow="1">
                <a:tableStyleId>{5C22544A-7EE6-4342-B048-85BDC9FD1C3A}</a:tableStyleId>
              </a:tblPr>
              <a:tblGrid>
                <a:gridCol w="1319954">
                  <a:extLst>
                    <a:ext uri="{9D8B030D-6E8A-4147-A177-3AD203B41FA5}">
                      <a16:colId xmlns:a16="http://schemas.microsoft.com/office/drawing/2014/main" val="20000"/>
                    </a:ext>
                  </a:extLst>
                </a:gridCol>
                <a:gridCol w="2692948">
                  <a:extLst>
                    <a:ext uri="{9D8B030D-6E8A-4147-A177-3AD203B41FA5}">
                      <a16:colId xmlns:a16="http://schemas.microsoft.com/office/drawing/2014/main" val="20001"/>
                    </a:ext>
                  </a:extLst>
                </a:gridCol>
              </a:tblGrid>
              <a:tr h="388620">
                <a:tc>
                  <a:txBody>
                    <a:bodyPr/>
                    <a:lstStyle/>
                    <a:p>
                      <a:pPr algn="ctr"/>
                      <a:r>
                        <a:rPr lang="en-US" sz="2100" b="0" i="0" dirty="0">
                          <a:latin typeface="Nunito Sans" pitchFamily="2" charset="77"/>
                          <a:cs typeface="Museo Sans 300"/>
                        </a:rPr>
                        <a:t>Tree</a:t>
                      </a:r>
                    </a:p>
                  </a:txBody>
                  <a:tcPr marL="68580" marR="68580" marT="34290" marB="34290"/>
                </a:tc>
                <a:tc>
                  <a:txBody>
                    <a:bodyPr/>
                    <a:lstStyle/>
                    <a:p>
                      <a:pPr algn="ctr"/>
                      <a:r>
                        <a:rPr lang="en-US" sz="2100" b="0" i="0" dirty="0">
                          <a:latin typeface="Nunito Sans" pitchFamily="2" charset="77"/>
                          <a:cs typeface="Museo Sans 300"/>
                        </a:rPr>
                        <a:t>Classification error</a:t>
                      </a:r>
                    </a:p>
                  </a:txBody>
                  <a:tcPr marL="68580" marR="68580" marT="34290" marB="34290"/>
                </a:tc>
                <a:extLst>
                  <a:ext uri="{0D108BD9-81ED-4DB2-BD59-A6C34878D82A}">
                    <a16:rowId xmlns:a16="http://schemas.microsoft.com/office/drawing/2014/main" val="10000"/>
                  </a:ext>
                </a:extLst>
              </a:tr>
              <a:tr h="388620">
                <a:tc>
                  <a:txBody>
                    <a:bodyPr/>
                    <a:lstStyle/>
                    <a:p>
                      <a:pPr algn="ctr"/>
                      <a:r>
                        <a:rPr lang="en-US" sz="2100" b="0" i="0" dirty="0">
                          <a:latin typeface="Nunito Sans" pitchFamily="2" charset="77"/>
                          <a:cs typeface="Museo Sans 300"/>
                        </a:rPr>
                        <a:t>(root)</a:t>
                      </a:r>
                    </a:p>
                  </a:txBody>
                  <a:tcPr marL="68580" marR="68580" marT="34290" marB="34290"/>
                </a:tc>
                <a:tc>
                  <a:txBody>
                    <a:bodyPr/>
                    <a:lstStyle/>
                    <a:p>
                      <a:pPr algn="ctr"/>
                      <a:r>
                        <a:rPr lang="en-US" sz="2100" b="0" i="0" dirty="0">
                          <a:latin typeface="Nunito Sans" pitchFamily="2" charset="77"/>
                          <a:cs typeface="Museo Sans 300"/>
                        </a:rPr>
                        <a:t>  0.33</a:t>
                      </a:r>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91917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A5B76A-BC31-9544-94BC-F7C4354D50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5" name="Magnetic Disk 4">
            <a:extLst>
              <a:ext uri="{FF2B5EF4-FFF2-40B4-BE49-F238E27FC236}">
                <a16:creationId xmlns:a16="http://schemas.microsoft.com/office/drawing/2014/main" id="{C4364BFB-EC69-E749-9002-10868755BE97}"/>
              </a:ext>
            </a:extLst>
          </p:cNvPr>
          <p:cNvSpPr/>
          <p:nvPr/>
        </p:nvSpPr>
        <p:spPr>
          <a:xfrm>
            <a:off x="1199324" y="606761"/>
            <a:ext cx="1456628"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6" name="TextBox 5">
            <a:extLst>
              <a:ext uri="{FF2B5EF4-FFF2-40B4-BE49-F238E27FC236}">
                <a16:creationId xmlns:a16="http://schemas.microsoft.com/office/drawing/2014/main" id="{67EFC9E6-F361-CB45-83B3-BB49354FECA8}"/>
              </a:ext>
            </a:extLst>
          </p:cNvPr>
          <p:cNvSpPr txBox="1"/>
          <p:nvPr/>
        </p:nvSpPr>
        <p:spPr>
          <a:xfrm>
            <a:off x="3262990" y="848726"/>
            <a:ext cx="1388522" cy="892552"/>
          </a:xfrm>
          <a:prstGeom prst="rect">
            <a:avLst/>
          </a:prstGeom>
          <a:solidFill>
            <a:schemeClr val="accent1">
              <a:lumMod val="40000"/>
              <a:lumOff val="6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Feature</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extraction</a:t>
            </a:r>
          </a:p>
        </p:txBody>
      </p:sp>
      <p:cxnSp>
        <p:nvCxnSpPr>
          <p:cNvPr id="7" name="Straight Arrow Connector 6">
            <a:extLst>
              <a:ext uri="{FF2B5EF4-FFF2-40B4-BE49-F238E27FC236}">
                <a16:creationId xmlns:a16="http://schemas.microsoft.com/office/drawing/2014/main" id="{1F106884-F4CC-2A41-A554-8F8A17E83690}"/>
              </a:ext>
            </a:extLst>
          </p:cNvPr>
          <p:cNvCxnSpPr>
            <a:cxnSpLocks/>
            <a:stCxn id="5" idx="4"/>
            <a:endCxn id="6" idx="1"/>
          </p:cNvCxnSpPr>
          <p:nvPr/>
        </p:nvCxnSpPr>
        <p:spPr>
          <a:xfrm>
            <a:off x="2655952" y="1295002"/>
            <a:ext cx="607038"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8" name="TextBox 7">
            <a:extLst>
              <a:ext uri="{FF2B5EF4-FFF2-40B4-BE49-F238E27FC236}">
                <a16:creationId xmlns:a16="http://schemas.microsoft.com/office/drawing/2014/main" id="{A37D5245-67D9-FF4E-B7BA-B6D2A990E7F9}"/>
              </a:ext>
            </a:extLst>
          </p:cNvPr>
          <p:cNvSpPr txBox="1"/>
          <p:nvPr/>
        </p:nvSpPr>
        <p:spPr>
          <a:xfrm>
            <a:off x="5476284" y="848726"/>
            <a:ext cx="944489" cy="892552"/>
          </a:xfrm>
          <a:prstGeom prst="rect">
            <a:avLst/>
          </a:prstGeom>
          <a:solidFill>
            <a:schemeClr val="accent3">
              <a:lumMod val="60000"/>
              <a:lumOff val="40000"/>
            </a:schemeClr>
          </a:solidFill>
          <a:effectLst>
            <a:outerShdw blurRad="50800" dist="50800" dir="5400000" algn="ctr" rotWithShape="0">
              <a:srgbClr val="000000">
                <a:alpha val="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9" name="TextBox 8">
            <a:extLst>
              <a:ext uri="{FF2B5EF4-FFF2-40B4-BE49-F238E27FC236}">
                <a16:creationId xmlns:a16="http://schemas.microsoft.com/office/drawing/2014/main" id="{2EE8A201-1AB1-1B44-91B7-89B0202ADC7D}"/>
              </a:ext>
            </a:extLst>
          </p:cNvPr>
          <p:cNvSpPr txBox="1"/>
          <p:nvPr/>
        </p:nvSpPr>
        <p:spPr>
          <a:xfrm>
            <a:off x="5432201" y="3857299"/>
            <a:ext cx="1032655" cy="892552"/>
          </a:xfrm>
          <a:prstGeom prst="rect">
            <a:avLst/>
          </a:prstGeom>
          <a:solidFill>
            <a:schemeClr val="accent2"/>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10" name="TextBox 9">
            <a:extLst>
              <a:ext uri="{FF2B5EF4-FFF2-40B4-BE49-F238E27FC236}">
                <a16:creationId xmlns:a16="http://schemas.microsoft.com/office/drawing/2014/main" id="{CF6C0F34-6D8A-C148-9B3D-AB7B8AF6047B}"/>
              </a:ext>
            </a:extLst>
          </p:cNvPr>
          <p:cNvSpPr txBox="1"/>
          <p:nvPr/>
        </p:nvSpPr>
        <p:spPr>
          <a:xfrm>
            <a:off x="5067825" y="2621254"/>
            <a:ext cx="1773241" cy="584775"/>
          </a:xfrm>
          <a:prstGeom prst="rect">
            <a:avLst/>
          </a:prstGeom>
          <a:solidFill>
            <a:schemeClr val="bg2">
              <a:lumMod val="40000"/>
              <a:lumOff val="6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ML algorithm</a:t>
            </a:r>
          </a:p>
        </p:txBody>
      </p:sp>
      <p:cxnSp>
        <p:nvCxnSpPr>
          <p:cNvPr id="11" name="Straight Arrow Connector 10">
            <a:extLst>
              <a:ext uri="{FF2B5EF4-FFF2-40B4-BE49-F238E27FC236}">
                <a16:creationId xmlns:a16="http://schemas.microsoft.com/office/drawing/2014/main" id="{F2CA6166-C6F8-374D-84E4-31459199FC24}"/>
              </a:ext>
            </a:extLst>
          </p:cNvPr>
          <p:cNvCxnSpPr>
            <a:cxnSpLocks/>
            <a:stCxn id="6" idx="3"/>
            <a:endCxn id="8" idx="1"/>
          </p:cNvCxnSpPr>
          <p:nvPr/>
        </p:nvCxnSpPr>
        <p:spPr>
          <a:xfrm>
            <a:off x="4651512" y="1295002"/>
            <a:ext cx="824772"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2" name="Straight Arrow Connector 11">
            <a:extLst>
              <a:ext uri="{FF2B5EF4-FFF2-40B4-BE49-F238E27FC236}">
                <a16:creationId xmlns:a16="http://schemas.microsoft.com/office/drawing/2014/main" id="{391DEDDE-43FC-0943-BB2E-68E81EFE30E7}"/>
              </a:ext>
            </a:extLst>
          </p:cNvPr>
          <p:cNvCxnSpPr>
            <a:cxnSpLocks/>
            <a:stCxn id="8" idx="3"/>
          </p:cNvCxnSpPr>
          <p:nvPr/>
        </p:nvCxnSpPr>
        <p:spPr>
          <a:xfrm>
            <a:off x="6420773" y="1295002"/>
            <a:ext cx="2581268"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5" name="Straight Arrow Connector 14">
            <a:extLst>
              <a:ext uri="{FF2B5EF4-FFF2-40B4-BE49-F238E27FC236}">
                <a16:creationId xmlns:a16="http://schemas.microsoft.com/office/drawing/2014/main" id="{F7DB67C9-8E9B-754F-A691-84BF7629177A}"/>
              </a:ext>
            </a:extLst>
          </p:cNvPr>
          <p:cNvCxnSpPr>
            <a:cxnSpLocks/>
            <a:stCxn id="9" idx="0"/>
            <a:endCxn id="10" idx="2"/>
          </p:cNvCxnSpPr>
          <p:nvPr/>
        </p:nvCxnSpPr>
        <p:spPr>
          <a:xfrm flipV="1">
            <a:off x="5948529" y="3206029"/>
            <a:ext cx="5917" cy="65127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6" name="Elbow Connector 15">
            <a:extLst>
              <a:ext uri="{FF2B5EF4-FFF2-40B4-BE49-F238E27FC236}">
                <a16:creationId xmlns:a16="http://schemas.microsoft.com/office/drawing/2014/main" id="{B629CD6C-161F-9145-B002-DC565F5F56E4}"/>
              </a:ext>
            </a:extLst>
          </p:cNvPr>
          <p:cNvCxnSpPr>
            <a:cxnSpLocks/>
            <a:endCxn id="9" idx="3"/>
          </p:cNvCxnSpPr>
          <p:nvPr/>
        </p:nvCxnSpPr>
        <p:spPr>
          <a:xfrm rot="5400000">
            <a:off x="5500717" y="2251666"/>
            <a:ext cx="3016049" cy="1087769"/>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E17AACC-E410-CF4C-BB3B-75B6F299CA6D}"/>
                  </a:ext>
                </a:extLst>
              </p:cNvPr>
              <p:cNvSpPr txBox="1"/>
              <p:nvPr/>
            </p:nvSpPr>
            <p:spPr>
              <a:xfrm>
                <a:off x="1941128" y="2141815"/>
                <a:ext cx="405880"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𝒚</m:t>
                      </m:r>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7" name="TextBox 16">
                <a:extLst>
                  <a:ext uri="{FF2B5EF4-FFF2-40B4-BE49-F238E27FC236}">
                    <a16:creationId xmlns:a16="http://schemas.microsoft.com/office/drawing/2014/main" id="{EE17AACC-E410-CF4C-BB3B-75B6F299CA6D}"/>
                  </a:ext>
                </a:extLst>
              </p:cNvPr>
              <p:cNvSpPr txBox="1">
                <a:spLocks noRot="1" noChangeAspect="1" noMove="1" noResize="1" noEditPoints="1" noAdjustHandles="1" noChangeArrowheads="1" noChangeShapeType="1" noTextEdit="1"/>
              </p:cNvSpPr>
              <p:nvPr/>
            </p:nvSpPr>
            <p:spPr>
              <a:xfrm>
                <a:off x="1941128" y="2141815"/>
                <a:ext cx="405880" cy="400110"/>
              </a:xfrm>
              <a:prstGeom prst="rect">
                <a:avLst/>
              </a:prstGeom>
              <a:blipFill>
                <a:blip r:embed="rId3"/>
                <a:stretch>
                  <a:fillRect b="-10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62F1E63-D230-BD4E-A884-4DB22D02642B}"/>
                  </a:ext>
                </a:extLst>
              </p:cNvPr>
              <p:cNvSpPr txBox="1"/>
              <p:nvPr/>
            </p:nvSpPr>
            <p:spPr>
              <a:xfrm>
                <a:off x="4692707" y="784485"/>
                <a:ext cx="772969"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𝒉</m:t>
                      </m:r>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8" name="TextBox 17">
                <a:extLst>
                  <a:ext uri="{FF2B5EF4-FFF2-40B4-BE49-F238E27FC236}">
                    <a16:creationId xmlns:a16="http://schemas.microsoft.com/office/drawing/2014/main" id="{B62F1E63-D230-BD4E-A884-4DB22D02642B}"/>
                  </a:ext>
                </a:extLst>
              </p:cNvPr>
              <p:cNvSpPr txBox="1">
                <a:spLocks noRot="1" noChangeAspect="1" noMove="1" noResize="1" noEditPoints="1" noAdjustHandles="1" noChangeArrowheads="1" noChangeShapeType="1" noTextEdit="1"/>
              </p:cNvSpPr>
              <p:nvPr/>
            </p:nvSpPr>
            <p:spPr>
              <a:xfrm>
                <a:off x="4692707" y="784485"/>
                <a:ext cx="772969" cy="400110"/>
              </a:xfrm>
              <a:prstGeom prst="rect">
                <a:avLst/>
              </a:prstGeom>
              <a:blipFill>
                <a:blip r:embed="rId4"/>
                <a:stretch>
                  <a:fillRect b="-1846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030AC18-B639-0940-B58E-2F4AEC1413AB}"/>
                  </a:ext>
                </a:extLst>
              </p:cNvPr>
              <p:cNvSpPr txBox="1"/>
              <p:nvPr/>
            </p:nvSpPr>
            <p:spPr>
              <a:xfrm>
                <a:off x="5530552" y="2095562"/>
                <a:ext cx="453970"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𝒘</m:t>
                          </m:r>
                        </m:e>
                      </m:acc>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2" name="TextBox 21">
                <a:extLst>
                  <a:ext uri="{FF2B5EF4-FFF2-40B4-BE49-F238E27FC236}">
                    <a16:creationId xmlns:a16="http://schemas.microsoft.com/office/drawing/2014/main" id="{6030AC18-B639-0940-B58E-2F4AEC1413AB}"/>
                  </a:ext>
                </a:extLst>
              </p:cNvPr>
              <p:cNvSpPr txBox="1">
                <a:spLocks noRot="1" noChangeAspect="1" noMove="1" noResize="1" noEditPoints="1" noAdjustHandles="1" noChangeArrowheads="1" noChangeShapeType="1" noTextEdit="1"/>
              </p:cNvSpPr>
              <p:nvPr/>
            </p:nvSpPr>
            <p:spPr>
              <a:xfrm>
                <a:off x="5530552" y="2095562"/>
                <a:ext cx="453970" cy="400110"/>
              </a:xfrm>
              <a:prstGeom prst="rect">
                <a:avLst/>
              </a:prstGeom>
              <a:blipFill>
                <a:blip r:embed="rId5"/>
                <a:stretch>
                  <a:fillRect t="-4615" r="-14667"/>
                </a:stretch>
              </a:blipFill>
              <a:ln>
                <a:noFill/>
              </a:ln>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FECEF0C6-6F7C-5140-A136-BAC55F344673}"/>
              </a:ext>
            </a:extLst>
          </p:cNvPr>
          <p:cNvCxnSpPr>
            <a:cxnSpLocks/>
            <a:stCxn id="10" idx="0"/>
            <a:endCxn id="8" idx="2"/>
          </p:cNvCxnSpPr>
          <p:nvPr/>
        </p:nvCxnSpPr>
        <p:spPr>
          <a:xfrm flipH="1" flipV="1">
            <a:off x="5948529" y="1741278"/>
            <a:ext cx="5917" cy="87997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60" name="Elbow Connector 59">
            <a:extLst>
              <a:ext uri="{FF2B5EF4-FFF2-40B4-BE49-F238E27FC236}">
                <a16:creationId xmlns:a16="http://schemas.microsoft.com/office/drawing/2014/main" id="{146F2006-D98D-5944-9099-C76AE06FCB97}"/>
              </a:ext>
            </a:extLst>
          </p:cNvPr>
          <p:cNvCxnSpPr>
            <a:cxnSpLocks/>
            <a:stCxn id="5" idx="3"/>
            <a:endCxn id="9" idx="1"/>
          </p:cNvCxnSpPr>
          <p:nvPr/>
        </p:nvCxnSpPr>
        <p:spPr>
          <a:xfrm rot="16200000" flipH="1">
            <a:off x="2519753" y="1391127"/>
            <a:ext cx="2320332" cy="3504563"/>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B067B02-C762-3743-A39B-81578AFC1113}"/>
                  </a:ext>
                </a:extLst>
              </p:cNvPr>
              <p:cNvSpPr txBox="1"/>
              <p:nvPr/>
            </p:nvSpPr>
            <p:spPr>
              <a:xfrm>
                <a:off x="2754992" y="784485"/>
                <a:ext cx="39946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0" name="TextBox 29">
                <a:extLst>
                  <a:ext uri="{FF2B5EF4-FFF2-40B4-BE49-F238E27FC236}">
                    <a16:creationId xmlns:a16="http://schemas.microsoft.com/office/drawing/2014/main" id="{9B067B02-C762-3743-A39B-81578AFC1113}"/>
                  </a:ext>
                </a:extLst>
              </p:cNvPr>
              <p:cNvSpPr txBox="1">
                <a:spLocks noRot="1" noChangeAspect="1" noMove="1" noResize="1" noEditPoints="1" noAdjustHandles="1" noChangeArrowheads="1" noChangeShapeType="1" noTextEdit="1"/>
              </p:cNvSpPr>
              <p:nvPr/>
            </p:nvSpPr>
            <p:spPr>
              <a:xfrm>
                <a:off x="2754992" y="784485"/>
                <a:ext cx="399468" cy="400110"/>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C9AB956-F57C-8B40-B043-2092597AE23E}"/>
                  </a:ext>
                </a:extLst>
              </p:cNvPr>
              <p:cNvSpPr txBox="1"/>
              <p:nvPr/>
            </p:nvSpPr>
            <p:spPr>
              <a:xfrm>
                <a:off x="2384234" y="-31250"/>
                <a:ext cx="6294287" cy="70756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𝑷</m:t>
                          </m:r>
                        </m:e>
                      </m:acc>
                      <m:d>
                        <m:d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d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𝒚</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𝟏</m:t>
                          </m:r>
                        </m:e>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 </m:t>
                          </m:r>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𝒘</m:t>
                              </m:r>
                            </m:e>
                          </m:acc>
                        </m:e>
                      </m:d>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𝒔𝒊𝒈𝒎𝒐𝒊𝒅</m:t>
                      </m:r>
                      <m:d>
                        <m:d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dPr>
                        <m:e>
                          <m:sSup>
                            <m:sSup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sSupPr>
                            <m:e>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𝒘</m:t>
                                  </m:r>
                                </m:e>
                              </m:acc>
                            </m:e>
                            <m:sup>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𝑻</m:t>
                              </m:r>
                            </m:sup>
                          </m:sSup>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𝒉</m:t>
                          </m:r>
                          <m:d>
                            <m:d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d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e>
                          </m:d>
                        </m:e>
                      </m:d>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 </m:t>
                      </m:r>
                      <m:f>
                        <m:f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fPr>
                        <m:num>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𝟏</m:t>
                          </m:r>
                        </m:num>
                        <m:den>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𝟏</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sSup>
                            <m:sSup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sSup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𝒆</m:t>
                              </m:r>
                            </m:e>
                            <m:sup>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sSup>
                                <m:sSup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sSupPr>
                                <m:e>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𝒘</m:t>
                                      </m:r>
                                    </m:e>
                                  </m:acc>
                                </m:e>
                                <m:sup>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𝑻</m:t>
                                  </m:r>
                                </m:sup>
                              </m:sSup>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𝒉</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sup>
                          </m:sSup>
                        </m:den>
                      </m:f>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3" name="TextBox 22">
                <a:extLst>
                  <a:ext uri="{FF2B5EF4-FFF2-40B4-BE49-F238E27FC236}">
                    <a16:creationId xmlns:a16="http://schemas.microsoft.com/office/drawing/2014/main" id="{8C9AB956-F57C-8B40-B043-2092597AE23E}"/>
                  </a:ext>
                </a:extLst>
              </p:cNvPr>
              <p:cNvSpPr txBox="1">
                <a:spLocks noRot="1" noChangeAspect="1" noMove="1" noResize="1" noEditPoints="1" noAdjustHandles="1" noChangeArrowheads="1" noChangeShapeType="1" noTextEdit="1"/>
              </p:cNvSpPr>
              <p:nvPr/>
            </p:nvSpPr>
            <p:spPr>
              <a:xfrm>
                <a:off x="2384234" y="-31250"/>
                <a:ext cx="6294287" cy="707566"/>
              </a:xfrm>
              <a:prstGeom prst="rect">
                <a:avLst/>
              </a:prstGeom>
              <a:blipFill>
                <a:blip r:embed="rId7"/>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4925325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115" y="0"/>
            <a:ext cx="8227457" cy="857250"/>
          </a:xfrm>
        </p:spPr>
        <p:txBody>
          <a:bodyPr/>
          <a:lstStyle/>
          <a:p>
            <a:r>
              <a:rPr lang="en-US" dirty="0">
                <a:solidFill>
                  <a:srgbClr val="B57BA6"/>
                </a:solidFill>
                <a:latin typeface="Nunito Sans" pitchFamily="2" charset="77"/>
              </a:rPr>
              <a:t>Choice 1: Split on Credit history?</a:t>
            </a:r>
          </a:p>
        </p:txBody>
      </p:sp>
      <p:grpSp>
        <p:nvGrpSpPr>
          <p:cNvPr id="6" name="Group 5"/>
          <p:cNvGrpSpPr/>
          <p:nvPr/>
        </p:nvGrpSpPr>
        <p:grpSpPr>
          <a:xfrm>
            <a:off x="1091087" y="1263131"/>
            <a:ext cx="4531699" cy="1207845"/>
            <a:chOff x="5119428" y="2103167"/>
            <a:chExt cx="6042265" cy="1610460"/>
          </a:xfrm>
        </p:grpSpPr>
        <p:sp>
          <p:nvSpPr>
            <p:cNvPr id="67" name="Rectangle 66"/>
            <p:cNvSpPr/>
            <p:nvPr/>
          </p:nvSpPr>
          <p:spPr>
            <a:xfrm>
              <a:off x="5119428" y="2103167"/>
              <a:ext cx="5040572" cy="861775"/>
            </a:xfrm>
            <a:prstGeom prst="rect">
              <a:avLst/>
            </a:prstGeom>
          </p:spPr>
          <p:txBody>
            <a:bodyPr wrap="square">
              <a:spAutoFit/>
            </a:bodyPr>
            <a:lstStyle/>
            <a:p>
              <a:pPr lvl="0">
                <a:spcBef>
                  <a:spcPct val="20000"/>
                </a:spcBef>
                <a:buClr>
                  <a:srgbClr val="5D5555"/>
                </a:buClr>
              </a:pPr>
              <a:r>
                <a:rPr lang="en-US" sz="1800" dirty="0">
                  <a:solidFill>
                    <a:schemeClr val="accent6"/>
                  </a:solidFill>
                  <a:latin typeface="Nunito Sans" pitchFamily="2" charset="77"/>
                  <a:cs typeface="Museo sans 300"/>
                </a:rPr>
                <a:t>Does a </a:t>
              </a:r>
              <a:r>
                <a:rPr lang="en-US" sz="1800" dirty="0">
                  <a:solidFill>
                    <a:schemeClr val="accent1"/>
                  </a:solidFill>
                  <a:latin typeface="Nunito Sans" pitchFamily="2" charset="77"/>
                  <a:cs typeface="Museo Sans 500"/>
                </a:rPr>
                <a:t>split on Credit</a:t>
              </a:r>
              <a:r>
                <a:rPr lang="en-US" sz="1800" dirty="0">
                  <a:solidFill>
                    <a:schemeClr val="accent6"/>
                  </a:solidFill>
                  <a:latin typeface="Nunito Sans" pitchFamily="2" charset="77"/>
                  <a:cs typeface="Museo sans 300"/>
                </a:rPr>
                <a:t> reduce classification error below 0.33?</a:t>
              </a:r>
            </a:p>
          </p:txBody>
        </p:sp>
        <p:cxnSp>
          <p:nvCxnSpPr>
            <p:cNvPr id="15" name="Straight Arrow Connector 14"/>
            <p:cNvCxnSpPr>
              <a:cxnSpLocks/>
            </p:cNvCxnSpPr>
            <p:nvPr/>
          </p:nvCxnSpPr>
          <p:spPr>
            <a:xfrm>
              <a:off x="8316856" y="3046234"/>
              <a:ext cx="2844837" cy="667393"/>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sp>
        <p:nvSpPr>
          <p:cNvPr id="18" name="Rectangle 17"/>
          <p:cNvSpPr/>
          <p:nvPr/>
        </p:nvSpPr>
        <p:spPr>
          <a:xfrm>
            <a:off x="5926569" y="1580308"/>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9" name="Straight Arrow Connector 18"/>
          <p:cNvCxnSpPr>
            <a:stCxn id="22" idx="2"/>
          </p:cNvCxnSpPr>
          <p:nvPr/>
        </p:nvCxnSpPr>
        <p:spPr>
          <a:xfrm flipV="1">
            <a:off x="7572211" y="3045571"/>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4450153" y="3056597"/>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21" name="Rectangle 20"/>
          <p:cNvSpPr/>
          <p:nvPr/>
        </p:nvSpPr>
        <p:spPr>
          <a:xfrm>
            <a:off x="5892580" y="3045569"/>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22" name="Rectangle 21"/>
          <p:cNvSpPr/>
          <p:nvPr/>
        </p:nvSpPr>
        <p:spPr>
          <a:xfrm>
            <a:off x="7194692" y="3045568"/>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3" name="Rectangle 22"/>
          <p:cNvSpPr/>
          <p:nvPr/>
        </p:nvSpPr>
        <p:spPr>
          <a:xfrm>
            <a:off x="4405109" y="1555661"/>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24" name="Diamond 23"/>
          <p:cNvSpPr/>
          <p:nvPr/>
        </p:nvSpPr>
        <p:spPr>
          <a:xfrm>
            <a:off x="5555217" y="2451214"/>
            <a:ext cx="1537355"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25" name="Elbow Connector 24"/>
          <p:cNvCxnSpPr>
            <a:stCxn id="24" idx="1"/>
            <a:endCxn id="20" idx="0"/>
          </p:cNvCxnSpPr>
          <p:nvPr/>
        </p:nvCxnSpPr>
        <p:spPr>
          <a:xfrm rot="10800000" flipV="1">
            <a:off x="4939830" y="2652291"/>
            <a:ext cx="615387" cy="40430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24" idx="3"/>
            <a:endCxn id="22" idx="0"/>
          </p:cNvCxnSpPr>
          <p:nvPr/>
        </p:nvCxnSpPr>
        <p:spPr>
          <a:xfrm>
            <a:off x="7092572" y="2652292"/>
            <a:ext cx="479639" cy="39327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4" idx="2"/>
            <a:endCxn id="21" idx="0"/>
          </p:cNvCxnSpPr>
          <p:nvPr/>
        </p:nvCxnSpPr>
        <p:spPr>
          <a:xfrm>
            <a:off x="6323894" y="2853370"/>
            <a:ext cx="0" cy="19219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8" idx="2"/>
            <a:endCxn id="24" idx="0"/>
          </p:cNvCxnSpPr>
          <p:nvPr/>
        </p:nvCxnSpPr>
        <p:spPr>
          <a:xfrm>
            <a:off x="6323894" y="2102676"/>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4750709" y="1112923"/>
            <a:ext cx="3864945" cy="415498"/>
          </a:xfrm>
          <a:prstGeom prst="rect">
            <a:avLst/>
          </a:prstGeom>
          <a:noFill/>
        </p:spPr>
        <p:txBody>
          <a:bodyPr wrap="square">
            <a:spAutoFit/>
          </a:bodyPr>
          <a:lstStyle/>
          <a:p>
            <a:r>
              <a:rPr lang="en-US" sz="2100" dirty="0">
                <a:solidFill>
                  <a:schemeClr val="accent1"/>
                </a:solidFill>
                <a:latin typeface="Nunito Sans" pitchFamily="2" charset="77"/>
                <a:ea typeface="Museo Sans 300" charset="0"/>
                <a:cs typeface="Museo Sans 500"/>
              </a:rPr>
              <a:t>Choice 1:</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Credit</a:t>
            </a:r>
          </a:p>
        </p:txBody>
      </p:sp>
    </p:spTree>
    <p:extLst>
      <p:ext uri="{BB962C8B-B14F-4D97-AF65-F5344CB8AC3E}">
        <p14:creationId xmlns:p14="http://schemas.microsoft.com/office/powerpoint/2010/main" val="1942201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899" y="0"/>
            <a:ext cx="8227457" cy="857250"/>
          </a:xfrm>
        </p:spPr>
        <p:txBody>
          <a:bodyPr/>
          <a:lstStyle/>
          <a:p>
            <a:r>
              <a:rPr lang="en-US" dirty="0">
                <a:solidFill>
                  <a:srgbClr val="B57BA6"/>
                </a:solidFill>
                <a:latin typeface="Nunito Sans" pitchFamily="2" charset="77"/>
              </a:rPr>
              <a:t>Split on Credit: Classification error</a:t>
            </a:r>
          </a:p>
        </p:txBody>
      </p:sp>
      <p:sp>
        <p:nvSpPr>
          <p:cNvPr id="8" name="Rectangle 7"/>
          <p:cNvSpPr/>
          <p:nvPr/>
        </p:nvSpPr>
        <p:spPr>
          <a:xfrm>
            <a:off x="2016306" y="1489579"/>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3661948" y="2954842"/>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39890" y="2965868"/>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14" name="Rectangle 13"/>
          <p:cNvSpPr/>
          <p:nvPr/>
        </p:nvSpPr>
        <p:spPr>
          <a:xfrm>
            <a:off x="1982317" y="2954840"/>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15" name="Rectangle 14"/>
          <p:cNvSpPr/>
          <p:nvPr/>
        </p:nvSpPr>
        <p:spPr>
          <a:xfrm>
            <a:off x="3284429" y="2954839"/>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 </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0" name="Rectangle 19"/>
          <p:cNvSpPr/>
          <p:nvPr/>
        </p:nvSpPr>
        <p:spPr>
          <a:xfrm>
            <a:off x="388886" y="1499988"/>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1644954" y="2360485"/>
            <a:ext cx="1537355"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34" name="Elbow Connector 33"/>
          <p:cNvCxnSpPr>
            <a:stCxn id="32" idx="1"/>
            <a:endCxn id="13" idx="0"/>
          </p:cNvCxnSpPr>
          <p:nvPr/>
        </p:nvCxnSpPr>
        <p:spPr>
          <a:xfrm rot="10800000" flipV="1">
            <a:off x="1029567" y="2561562"/>
            <a:ext cx="615387" cy="40430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3182309" y="2561563"/>
            <a:ext cx="479639" cy="39327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a:endCxn id="14" idx="0"/>
          </p:cNvCxnSpPr>
          <p:nvPr/>
        </p:nvCxnSpPr>
        <p:spPr>
          <a:xfrm>
            <a:off x="2413631" y="2762641"/>
            <a:ext cx="0" cy="19219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2413631" y="2011947"/>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029567" y="4338154"/>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97184" y="4689700"/>
            <a:ext cx="1336547" cy="323165"/>
          </a:xfrm>
          <a:prstGeom prst="rect">
            <a:avLst/>
          </a:prstGeom>
          <a:noFill/>
          <a:ln>
            <a:noFill/>
          </a:ln>
        </p:spPr>
        <p:txBody>
          <a:bodyPr wrap="square" rtlCol="0">
            <a:spAutoFit/>
          </a:bodyPr>
          <a:lstStyle/>
          <a:p>
            <a:r>
              <a:rPr lang="en-US" sz="1500" dirty="0">
                <a:solidFill>
                  <a:schemeClr val="accent6"/>
                </a:solidFill>
                <a:latin typeface="Nunito Sans" pitchFamily="2" charset="77"/>
                <a:cs typeface="Museo Sans 500"/>
              </a:rPr>
              <a:t>0 mistakes</a:t>
            </a:r>
          </a:p>
        </p:txBody>
      </p:sp>
      <p:sp>
        <p:nvSpPr>
          <p:cNvPr id="25" name="TextBox 24"/>
          <p:cNvSpPr txBox="1"/>
          <p:nvPr/>
        </p:nvSpPr>
        <p:spPr>
          <a:xfrm>
            <a:off x="1868699" y="4688779"/>
            <a:ext cx="1330044" cy="323165"/>
          </a:xfrm>
          <a:prstGeom prst="rect">
            <a:avLst/>
          </a:prstGeom>
          <a:noFill/>
          <a:ln>
            <a:noFill/>
          </a:ln>
        </p:spPr>
        <p:txBody>
          <a:bodyPr wrap="square" rtlCol="0">
            <a:spAutoFit/>
          </a:bodyPr>
          <a:lstStyle/>
          <a:p>
            <a:r>
              <a:rPr lang="en-US" sz="1500" dirty="0">
                <a:solidFill>
                  <a:schemeClr val="accent6"/>
                </a:solidFill>
                <a:latin typeface="Nunito Sans" pitchFamily="2" charset="77"/>
                <a:cs typeface="Museo Sans 500"/>
              </a:rPr>
              <a:t>1 mistake</a:t>
            </a:r>
          </a:p>
        </p:txBody>
      </p:sp>
      <p:sp>
        <p:nvSpPr>
          <p:cNvPr id="26" name="TextBox 25"/>
          <p:cNvSpPr txBox="1"/>
          <p:nvPr/>
        </p:nvSpPr>
        <p:spPr>
          <a:xfrm>
            <a:off x="3124578" y="4688779"/>
            <a:ext cx="1386023" cy="323165"/>
          </a:xfrm>
          <a:prstGeom prst="rect">
            <a:avLst/>
          </a:prstGeom>
          <a:noFill/>
          <a:ln>
            <a:noFill/>
          </a:ln>
        </p:spPr>
        <p:txBody>
          <a:bodyPr wrap="square" rtlCol="0">
            <a:spAutoFit/>
          </a:bodyPr>
          <a:lstStyle/>
          <a:p>
            <a:r>
              <a:rPr lang="en-US" sz="1500" dirty="0">
                <a:solidFill>
                  <a:schemeClr val="accent6"/>
                </a:solidFill>
                <a:latin typeface="Nunito Sans" pitchFamily="2" charset="77"/>
                <a:cs typeface="Museo Sans 500"/>
              </a:rPr>
              <a:t>1 mistake</a:t>
            </a:r>
          </a:p>
        </p:txBody>
      </p:sp>
      <p:cxnSp>
        <p:nvCxnSpPr>
          <p:cNvPr id="38" name="Straight Arrow Connector 37"/>
          <p:cNvCxnSpPr>
            <a:stCxn id="13" idx="2"/>
          </p:cNvCxnSpPr>
          <p:nvPr/>
        </p:nvCxnSpPr>
        <p:spPr>
          <a:xfrm>
            <a:off x="1029567" y="3486430"/>
            <a:ext cx="1" cy="352160"/>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a:xfrm>
            <a:off x="533823" y="3819327"/>
            <a:ext cx="991488" cy="454432"/>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sp>
        <p:nvSpPr>
          <p:cNvPr id="43" name="Rounded Rectangle 42"/>
          <p:cNvSpPr/>
          <p:nvPr/>
        </p:nvSpPr>
        <p:spPr>
          <a:xfrm>
            <a:off x="1917889" y="3822360"/>
            <a:ext cx="991488" cy="454432"/>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cxnSp>
        <p:nvCxnSpPr>
          <p:cNvPr id="44" name="Straight Arrow Connector 43"/>
          <p:cNvCxnSpPr>
            <a:stCxn id="14" idx="2"/>
            <a:endCxn id="43" idx="0"/>
          </p:cNvCxnSpPr>
          <p:nvPr/>
        </p:nvCxnSpPr>
        <p:spPr>
          <a:xfrm>
            <a:off x="2413631" y="3486431"/>
            <a:ext cx="2" cy="335929"/>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45" name="Rounded Rectangle 44"/>
          <p:cNvSpPr/>
          <p:nvPr/>
        </p:nvSpPr>
        <p:spPr>
          <a:xfrm>
            <a:off x="3208736" y="3819327"/>
            <a:ext cx="929635" cy="454432"/>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Risky</a:t>
            </a:r>
          </a:p>
        </p:txBody>
      </p:sp>
      <p:cxnSp>
        <p:nvCxnSpPr>
          <p:cNvPr id="46" name="Straight Arrow Connector 45"/>
          <p:cNvCxnSpPr>
            <a:stCxn id="15" idx="2"/>
            <a:endCxn id="45" idx="0"/>
          </p:cNvCxnSpPr>
          <p:nvPr/>
        </p:nvCxnSpPr>
        <p:spPr>
          <a:xfrm>
            <a:off x="3661948" y="3476304"/>
            <a:ext cx="11606" cy="343023"/>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2413633" y="4339820"/>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661948" y="4318605"/>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840446" y="1022194"/>
            <a:ext cx="3864945" cy="415498"/>
          </a:xfrm>
          <a:prstGeom prst="rect">
            <a:avLst/>
          </a:prstGeom>
          <a:noFill/>
        </p:spPr>
        <p:txBody>
          <a:bodyPr wrap="square">
            <a:spAutoFit/>
          </a:bodyPr>
          <a:lstStyle/>
          <a:p>
            <a:r>
              <a:rPr lang="en-US" sz="2100" dirty="0">
                <a:solidFill>
                  <a:schemeClr val="accent1"/>
                </a:solidFill>
                <a:latin typeface="Nunito Sans" pitchFamily="2" charset="77"/>
                <a:ea typeface="Museo Sans 300" charset="0"/>
                <a:cs typeface="Museo Sans 500"/>
              </a:rPr>
              <a:t>Choice 1:</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Credit</a:t>
            </a:r>
          </a:p>
        </p:txBody>
      </p:sp>
      <p:sp>
        <p:nvSpPr>
          <p:cNvPr id="30" name="TextBox 29"/>
          <p:cNvSpPr txBox="1"/>
          <p:nvPr/>
        </p:nvSpPr>
        <p:spPr>
          <a:xfrm>
            <a:off x="5361534" y="2134674"/>
            <a:ext cx="2591182" cy="1321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a:latin typeface="Nunito Sans" pitchFamily="2" charset="77"/>
                <a:cs typeface="Museo Sans 300"/>
              </a:rPr>
              <a:t>Error = </a:t>
            </a:r>
            <a:r>
              <a:rPr lang="en-US" sz="2400" u="sng" dirty="0">
                <a:latin typeface="Nunito Sans" pitchFamily="2" charset="77"/>
                <a:cs typeface="Museo Sans 300"/>
              </a:rPr>
              <a:t>	          </a:t>
            </a:r>
            <a:r>
              <a:rPr lang="en-US" sz="788" u="sng" dirty="0">
                <a:latin typeface="Nunito Sans" pitchFamily="2" charset="77"/>
                <a:cs typeface="Museo Sans 300"/>
              </a:rPr>
              <a:t>.</a:t>
            </a:r>
            <a:endParaRPr lang="en-US" sz="2400" dirty="0">
              <a:solidFill>
                <a:schemeClr val="accent1"/>
              </a:solidFill>
              <a:latin typeface="Nunito Sans" pitchFamily="2" charset="77"/>
              <a:cs typeface="Museo Sans 300"/>
            </a:endParaRPr>
          </a:p>
          <a:p>
            <a:r>
              <a:rPr lang="en-US" sz="2400" dirty="0">
                <a:latin typeface="Nunito Sans" pitchFamily="2" charset="77"/>
                <a:cs typeface="Museo Sans 300"/>
              </a:rPr>
              <a:t>               </a:t>
            </a:r>
          </a:p>
          <a:p>
            <a:r>
              <a:rPr lang="en-US" sz="2400" dirty="0">
                <a:latin typeface="Nunito Sans" pitchFamily="2" charset="77"/>
                <a:cs typeface="Museo Sans 300"/>
              </a:rPr>
              <a:t>         =</a:t>
            </a:r>
          </a:p>
        </p:txBody>
      </p:sp>
      <p:graphicFrame>
        <p:nvGraphicFramePr>
          <p:cNvPr id="31" name="Table 30"/>
          <p:cNvGraphicFramePr>
            <a:graphicFrameLocks noGrp="1"/>
          </p:cNvGraphicFramePr>
          <p:nvPr>
            <p:extLst>
              <p:ext uri="{D42A27DB-BD31-4B8C-83A1-F6EECF244321}">
                <p14:modId xmlns:p14="http://schemas.microsoft.com/office/powerpoint/2010/main" val="4129786321"/>
              </p:ext>
            </p:extLst>
          </p:nvPr>
        </p:nvGraphicFramePr>
        <p:xfrm>
          <a:off x="4393009" y="3534151"/>
          <a:ext cx="4632209" cy="1165860"/>
        </p:xfrm>
        <a:graphic>
          <a:graphicData uri="http://schemas.openxmlformats.org/drawingml/2006/table">
            <a:tbl>
              <a:tblPr firstRow="1" bandRow="1">
                <a:tableStyleId>{5C22544A-7EE6-4342-B048-85BDC9FD1C3A}</a:tableStyleId>
              </a:tblPr>
              <a:tblGrid>
                <a:gridCol w="2050599">
                  <a:extLst>
                    <a:ext uri="{9D8B030D-6E8A-4147-A177-3AD203B41FA5}">
                      <a16:colId xmlns:a16="http://schemas.microsoft.com/office/drawing/2014/main" val="20000"/>
                    </a:ext>
                  </a:extLst>
                </a:gridCol>
                <a:gridCol w="2581610">
                  <a:extLst>
                    <a:ext uri="{9D8B030D-6E8A-4147-A177-3AD203B41FA5}">
                      <a16:colId xmlns:a16="http://schemas.microsoft.com/office/drawing/2014/main" val="20001"/>
                    </a:ext>
                  </a:extLst>
                </a:gridCol>
              </a:tblGrid>
              <a:tr h="388620">
                <a:tc>
                  <a:txBody>
                    <a:bodyPr/>
                    <a:lstStyle/>
                    <a:p>
                      <a:pPr algn="ctr"/>
                      <a:r>
                        <a:rPr lang="en-US" sz="2100" b="0" i="0" dirty="0">
                          <a:latin typeface="Nunito Sans" pitchFamily="2" charset="77"/>
                          <a:cs typeface="Museo Sans 300"/>
                        </a:rPr>
                        <a:t>Tree</a:t>
                      </a:r>
                    </a:p>
                  </a:txBody>
                  <a:tcPr marL="68580" marR="68580" marT="34290" marB="34290"/>
                </a:tc>
                <a:tc>
                  <a:txBody>
                    <a:bodyPr/>
                    <a:lstStyle/>
                    <a:p>
                      <a:pPr algn="ctr"/>
                      <a:r>
                        <a:rPr lang="en-US" sz="2100" b="0" i="0" dirty="0">
                          <a:latin typeface="Nunito Sans" pitchFamily="2" charset="77"/>
                          <a:cs typeface="Museo Sans 300"/>
                        </a:rPr>
                        <a:t>Classification error</a:t>
                      </a:r>
                    </a:p>
                  </a:txBody>
                  <a:tcPr marL="68580" marR="68580" marT="34290" marB="34290"/>
                </a:tc>
                <a:extLst>
                  <a:ext uri="{0D108BD9-81ED-4DB2-BD59-A6C34878D82A}">
                    <a16:rowId xmlns:a16="http://schemas.microsoft.com/office/drawing/2014/main" val="10000"/>
                  </a:ext>
                </a:extLst>
              </a:tr>
              <a:tr h="388620">
                <a:tc>
                  <a:txBody>
                    <a:bodyPr/>
                    <a:lstStyle/>
                    <a:p>
                      <a:pPr algn="ctr"/>
                      <a:r>
                        <a:rPr lang="en-US" sz="2100" b="0" i="0" dirty="0">
                          <a:latin typeface="Nunito Sans" pitchFamily="2" charset="77"/>
                          <a:cs typeface="Museo Sans 300"/>
                        </a:rPr>
                        <a:t>(root)</a:t>
                      </a:r>
                    </a:p>
                  </a:txBody>
                  <a:tcPr marL="68580" marR="68580" marT="34290" marB="34290"/>
                </a:tc>
                <a:tc>
                  <a:txBody>
                    <a:bodyPr/>
                    <a:lstStyle/>
                    <a:p>
                      <a:pPr algn="ctr"/>
                      <a:r>
                        <a:rPr lang="en-US" sz="2100" b="0" i="0" dirty="0">
                          <a:latin typeface="Nunito Sans" pitchFamily="2" charset="77"/>
                          <a:cs typeface="Museo Sans 300"/>
                        </a:rPr>
                        <a:t>  0.33</a:t>
                      </a:r>
                    </a:p>
                  </a:txBody>
                  <a:tcPr marL="68580" marR="68580" marT="34290" marB="34290"/>
                </a:tc>
                <a:extLst>
                  <a:ext uri="{0D108BD9-81ED-4DB2-BD59-A6C34878D82A}">
                    <a16:rowId xmlns:a16="http://schemas.microsoft.com/office/drawing/2014/main" val="10001"/>
                  </a:ext>
                </a:extLst>
              </a:tr>
              <a:tr h="388620">
                <a:tc>
                  <a:txBody>
                    <a:bodyPr/>
                    <a:lstStyle/>
                    <a:p>
                      <a:pPr algn="ctr"/>
                      <a:r>
                        <a:rPr lang="en-US" sz="2100" b="0" i="0" dirty="0">
                          <a:solidFill>
                            <a:schemeClr val="accent6"/>
                          </a:solidFill>
                          <a:latin typeface="Nunito Sans" pitchFamily="2" charset="77"/>
                          <a:ea typeface="Museo Sans 300" charset="0"/>
                          <a:cs typeface="Museo Sans 300" charset="0"/>
                        </a:rPr>
                        <a:t>Split on </a:t>
                      </a:r>
                      <a:r>
                        <a:rPr lang="en-US" sz="2100" b="0" i="0" dirty="0">
                          <a:solidFill>
                            <a:schemeClr val="accent6"/>
                          </a:solidFill>
                          <a:latin typeface="Nunito Sans" pitchFamily="2" charset="77"/>
                          <a:ea typeface="Museo Sans 300" charset="0"/>
                          <a:cs typeface="Museo Sans 500"/>
                        </a:rPr>
                        <a:t>credit</a:t>
                      </a:r>
                      <a:endParaRPr lang="en-US" sz="2100" b="0" i="0" dirty="0">
                        <a:latin typeface="Nunito Sans" pitchFamily="2" charset="77"/>
                        <a:cs typeface="Museo Sans 300"/>
                      </a:endParaRPr>
                    </a:p>
                  </a:txBody>
                  <a:tcPr marL="68580" marR="68580" marT="34290" marB="34290"/>
                </a:tc>
                <a:tc>
                  <a:txBody>
                    <a:bodyPr/>
                    <a:lstStyle/>
                    <a:p>
                      <a:pPr algn="ctr"/>
                      <a:r>
                        <a:rPr lang="en-US" sz="2100" b="0" i="0" dirty="0">
                          <a:latin typeface="Nunito Sans" pitchFamily="2" charset="77"/>
                          <a:cs typeface="Museo Sans 300"/>
                        </a:rPr>
                        <a:t>0.22</a:t>
                      </a:r>
                    </a:p>
                  </a:txBody>
                  <a:tcPr marL="68580" marR="68580" marT="34290" marB="3429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04428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down)">
                                      <p:cBhvr>
                                        <p:cTn id="19" dur="500"/>
                                        <p:tgtEl>
                                          <p:spTgt spid="74"/>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down)">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899" y="-3571"/>
            <a:ext cx="8227457" cy="857250"/>
          </a:xfrm>
        </p:spPr>
        <p:txBody>
          <a:bodyPr/>
          <a:lstStyle/>
          <a:p>
            <a:r>
              <a:rPr lang="en-US" dirty="0">
                <a:solidFill>
                  <a:srgbClr val="B57BA6"/>
                </a:solidFill>
                <a:latin typeface="Nunito Sans" pitchFamily="2" charset="77"/>
              </a:rPr>
              <a:t>Choice 2: Split on Term?</a:t>
            </a:r>
          </a:p>
        </p:txBody>
      </p:sp>
      <p:sp>
        <p:nvSpPr>
          <p:cNvPr id="8" name="Rectangle 7"/>
          <p:cNvSpPr/>
          <p:nvPr/>
        </p:nvSpPr>
        <p:spPr>
          <a:xfrm>
            <a:off x="1839490" y="1636288"/>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3281507" y="2923281"/>
            <a:ext cx="143982"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808728" y="2917336"/>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r>
              <a:rPr lang="en-US" sz="1500" dirty="0">
                <a:solidFill>
                  <a:schemeClr val="accent3">
                    <a:lumMod val="75000"/>
                  </a:schemeClr>
                </a:solidFill>
                <a:latin typeface="Nunito Sans" pitchFamily="2" charset="77"/>
                <a:ea typeface="Museo Sans 300" charset="0"/>
                <a:cs typeface="Museo Sans 300" charset="0"/>
              </a:rPr>
              <a:t>4</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p:txBody>
      </p:sp>
      <p:sp>
        <p:nvSpPr>
          <p:cNvPr id="15" name="Rectangle 14"/>
          <p:cNvSpPr/>
          <p:nvPr/>
        </p:nvSpPr>
        <p:spPr>
          <a:xfrm>
            <a:off x="2827056" y="2923278"/>
            <a:ext cx="908903"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0" name="Rectangle 19"/>
          <p:cNvSpPr/>
          <p:nvPr/>
        </p:nvSpPr>
        <p:spPr>
          <a:xfrm>
            <a:off x="394268" y="1626463"/>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1586708" y="2439716"/>
            <a:ext cx="1300214"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34" name="Elbow Connector 33"/>
          <p:cNvCxnSpPr>
            <a:stCxn id="32" idx="1"/>
            <a:endCxn id="13" idx="0"/>
          </p:cNvCxnSpPr>
          <p:nvPr/>
        </p:nvCxnSpPr>
        <p:spPr>
          <a:xfrm rot="10800000" flipV="1">
            <a:off x="1298405" y="2640794"/>
            <a:ext cx="288303" cy="276542"/>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2886922" y="2640795"/>
            <a:ext cx="394586" cy="282484"/>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2236815" y="2158655"/>
            <a:ext cx="0" cy="2810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3" idx="2"/>
          </p:cNvCxnSpPr>
          <p:nvPr/>
        </p:nvCxnSpPr>
        <p:spPr>
          <a:xfrm flipH="1">
            <a:off x="1292338" y="3437899"/>
            <a:ext cx="6068" cy="355237"/>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49" name="Rounded Rectangle 48"/>
          <p:cNvSpPr/>
          <p:nvPr/>
        </p:nvSpPr>
        <p:spPr>
          <a:xfrm>
            <a:off x="796594" y="3776906"/>
            <a:ext cx="991488" cy="454432"/>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cxnSp>
        <p:nvCxnSpPr>
          <p:cNvPr id="56" name="Straight Arrow Connector 55"/>
          <p:cNvCxnSpPr/>
          <p:nvPr/>
        </p:nvCxnSpPr>
        <p:spPr>
          <a:xfrm flipH="1">
            <a:off x="3249160" y="3444743"/>
            <a:ext cx="6068" cy="355237"/>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840446" y="1022194"/>
            <a:ext cx="3864945" cy="415498"/>
          </a:xfrm>
          <a:prstGeom prst="rect">
            <a:avLst/>
          </a:prstGeom>
          <a:noFill/>
        </p:spPr>
        <p:txBody>
          <a:bodyPr wrap="square">
            <a:spAutoFit/>
          </a:bodyPr>
          <a:lstStyle/>
          <a:p>
            <a:r>
              <a:rPr lang="en-US" sz="2100" dirty="0">
                <a:solidFill>
                  <a:schemeClr val="accent1"/>
                </a:solidFill>
                <a:latin typeface="Nunito Sans" pitchFamily="2" charset="77"/>
                <a:ea typeface="Museo Sans 300" charset="0"/>
                <a:cs typeface="Museo Sans 500"/>
              </a:rPr>
              <a:t>Choice 2:</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Term</a:t>
            </a:r>
          </a:p>
        </p:txBody>
      </p:sp>
      <p:sp>
        <p:nvSpPr>
          <p:cNvPr id="18" name="Rounded Rectangle 44">
            <a:extLst>
              <a:ext uri="{FF2B5EF4-FFF2-40B4-BE49-F238E27FC236}">
                <a16:creationId xmlns:a16="http://schemas.microsoft.com/office/drawing/2014/main" id="{A1657598-C782-4385-AABD-4F0ED397DBC0}"/>
              </a:ext>
            </a:extLst>
          </p:cNvPr>
          <p:cNvSpPr/>
          <p:nvPr/>
        </p:nvSpPr>
        <p:spPr>
          <a:xfrm>
            <a:off x="2784342" y="3787470"/>
            <a:ext cx="929635" cy="454432"/>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Risky</a:t>
            </a:r>
          </a:p>
        </p:txBody>
      </p:sp>
    </p:spTree>
    <p:extLst>
      <p:ext uri="{BB962C8B-B14F-4D97-AF65-F5344CB8AC3E}">
        <p14:creationId xmlns:p14="http://schemas.microsoft.com/office/powerpoint/2010/main" val="333432105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899" y="5954"/>
            <a:ext cx="8227457" cy="857250"/>
          </a:xfrm>
        </p:spPr>
        <p:txBody>
          <a:bodyPr/>
          <a:lstStyle/>
          <a:p>
            <a:r>
              <a:rPr lang="en-US" dirty="0">
                <a:solidFill>
                  <a:srgbClr val="B57BA6"/>
                </a:solidFill>
                <a:latin typeface="Nunito Sans" pitchFamily="2" charset="77"/>
              </a:rPr>
              <a:t>Evaluating the split on Term</a:t>
            </a:r>
          </a:p>
        </p:txBody>
      </p:sp>
      <p:sp>
        <p:nvSpPr>
          <p:cNvPr id="8" name="Rectangle 7"/>
          <p:cNvSpPr/>
          <p:nvPr/>
        </p:nvSpPr>
        <p:spPr>
          <a:xfrm>
            <a:off x="1839490" y="1636288"/>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3281507" y="2923281"/>
            <a:ext cx="143982"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808728" y="2917336"/>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r>
              <a:rPr lang="en-US" sz="1500" dirty="0">
                <a:solidFill>
                  <a:schemeClr val="accent3">
                    <a:lumMod val="75000"/>
                  </a:schemeClr>
                </a:solidFill>
                <a:latin typeface="Nunito Sans" pitchFamily="2" charset="77"/>
                <a:ea typeface="Museo Sans 300" charset="0"/>
                <a:cs typeface="Museo Sans 300" charset="0"/>
              </a:rPr>
              <a:t>4</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p:txBody>
      </p:sp>
      <p:sp>
        <p:nvSpPr>
          <p:cNvPr id="15" name="Rectangle 14"/>
          <p:cNvSpPr/>
          <p:nvPr/>
        </p:nvSpPr>
        <p:spPr>
          <a:xfrm>
            <a:off x="2827056" y="2923278"/>
            <a:ext cx="908903"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0" name="Rectangle 19"/>
          <p:cNvSpPr/>
          <p:nvPr/>
        </p:nvSpPr>
        <p:spPr>
          <a:xfrm>
            <a:off x="394268" y="1626463"/>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1586708" y="2439716"/>
            <a:ext cx="1300214"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34" name="Elbow Connector 33"/>
          <p:cNvCxnSpPr>
            <a:stCxn id="32" idx="1"/>
            <a:endCxn id="13" idx="0"/>
          </p:cNvCxnSpPr>
          <p:nvPr/>
        </p:nvCxnSpPr>
        <p:spPr>
          <a:xfrm rot="10800000" flipV="1">
            <a:off x="1298405" y="2640794"/>
            <a:ext cx="288303" cy="276542"/>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2886922" y="2640795"/>
            <a:ext cx="394586" cy="282484"/>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2236815" y="2158655"/>
            <a:ext cx="0" cy="2810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07452" y="4650623"/>
            <a:ext cx="1399997" cy="346249"/>
          </a:xfrm>
          <a:prstGeom prst="rect">
            <a:avLst/>
          </a:prstGeom>
          <a:noFill/>
          <a:ln>
            <a:noFill/>
          </a:ln>
        </p:spPr>
        <p:txBody>
          <a:bodyPr wrap="square" rtlCol="0">
            <a:spAutoFit/>
          </a:bodyPr>
          <a:lstStyle/>
          <a:p>
            <a:r>
              <a:rPr lang="en-US" sz="1650" dirty="0">
                <a:solidFill>
                  <a:schemeClr val="accent6"/>
                </a:solidFill>
                <a:latin typeface="Nunito Sans" pitchFamily="2" charset="77"/>
                <a:cs typeface="Museo Sans 500"/>
              </a:rPr>
              <a:t>1 mistake</a:t>
            </a:r>
          </a:p>
        </p:txBody>
      </p:sp>
      <p:sp>
        <p:nvSpPr>
          <p:cNvPr id="26" name="TextBox 25"/>
          <p:cNvSpPr txBox="1"/>
          <p:nvPr/>
        </p:nvSpPr>
        <p:spPr>
          <a:xfrm>
            <a:off x="2642691" y="4654077"/>
            <a:ext cx="1323352" cy="346249"/>
          </a:xfrm>
          <a:prstGeom prst="rect">
            <a:avLst/>
          </a:prstGeom>
          <a:noFill/>
          <a:ln>
            <a:noFill/>
          </a:ln>
        </p:spPr>
        <p:txBody>
          <a:bodyPr wrap="square" rtlCol="0">
            <a:spAutoFit/>
          </a:bodyPr>
          <a:lstStyle/>
          <a:p>
            <a:r>
              <a:rPr lang="en-US" sz="1650" dirty="0">
                <a:solidFill>
                  <a:schemeClr val="accent6"/>
                </a:solidFill>
                <a:latin typeface="Nunito Sans" pitchFamily="2" charset="77"/>
                <a:cs typeface="Museo Sans 500"/>
              </a:rPr>
              <a:t>2 mistakes</a:t>
            </a:r>
          </a:p>
        </p:txBody>
      </p:sp>
      <p:cxnSp>
        <p:nvCxnSpPr>
          <p:cNvPr id="48" name="Straight Arrow Connector 47"/>
          <p:cNvCxnSpPr>
            <a:stCxn id="13" idx="2"/>
          </p:cNvCxnSpPr>
          <p:nvPr/>
        </p:nvCxnSpPr>
        <p:spPr>
          <a:xfrm flipH="1">
            <a:off x="1292338" y="3437899"/>
            <a:ext cx="6068" cy="355237"/>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49" name="Rounded Rectangle 48"/>
          <p:cNvSpPr/>
          <p:nvPr/>
        </p:nvSpPr>
        <p:spPr>
          <a:xfrm>
            <a:off x="796594" y="3776906"/>
            <a:ext cx="991488" cy="454432"/>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cxnSp>
        <p:nvCxnSpPr>
          <p:cNvPr id="56" name="Straight Arrow Connector 55"/>
          <p:cNvCxnSpPr/>
          <p:nvPr/>
        </p:nvCxnSpPr>
        <p:spPr>
          <a:xfrm flipH="1">
            <a:off x="3249160" y="3444743"/>
            <a:ext cx="6068" cy="355237"/>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1307450" y="4280846"/>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3304366" y="4296206"/>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361534" y="1994763"/>
            <a:ext cx="2591182" cy="1321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a:latin typeface="Nunito Sans" pitchFamily="2" charset="77"/>
                <a:cs typeface="Museo Sans 300"/>
              </a:rPr>
              <a:t>Error = </a:t>
            </a:r>
            <a:r>
              <a:rPr lang="en-US" sz="2400" u="sng" dirty="0">
                <a:latin typeface="Nunito Sans" pitchFamily="2" charset="77"/>
                <a:cs typeface="Museo Sans 300"/>
              </a:rPr>
              <a:t>	          </a:t>
            </a:r>
            <a:r>
              <a:rPr lang="en-US" sz="788" u="sng" dirty="0">
                <a:latin typeface="Nunito Sans" pitchFamily="2" charset="77"/>
                <a:cs typeface="Museo Sans 300"/>
              </a:rPr>
              <a:t>.</a:t>
            </a:r>
            <a:endParaRPr lang="en-US" sz="2400" dirty="0">
              <a:solidFill>
                <a:schemeClr val="accent1"/>
              </a:solidFill>
              <a:latin typeface="Nunito Sans" pitchFamily="2" charset="77"/>
              <a:cs typeface="Museo Sans 300"/>
            </a:endParaRPr>
          </a:p>
          <a:p>
            <a:r>
              <a:rPr lang="en-US" sz="2400" dirty="0">
                <a:latin typeface="Nunito Sans" pitchFamily="2" charset="77"/>
                <a:cs typeface="Museo Sans 300"/>
              </a:rPr>
              <a:t>               </a:t>
            </a:r>
          </a:p>
          <a:p>
            <a:r>
              <a:rPr lang="en-US" sz="2400" dirty="0">
                <a:latin typeface="Nunito Sans" pitchFamily="2" charset="77"/>
                <a:cs typeface="Museo Sans 300"/>
              </a:rPr>
              <a:t>         =</a:t>
            </a:r>
          </a:p>
        </p:txBody>
      </p:sp>
      <p:graphicFrame>
        <p:nvGraphicFramePr>
          <p:cNvPr id="25" name="Table 24"/>
          <p:cNvGraphicFramePr>
            <a:graphicFrameLocks noGrp="1"/>
          </p:cNvGraphicFramePr>
          <p:nvPr>
            <p:extLst>
              <p:ext uri="{D42A27DB-BD31-4B8C-83A1-F6EECF244321}">
                <p14:modId xmlns:p14="http://schemas.microsoft.com/office/powerpoint/2010/main" val="2136532486"/>
              </p:ext>
            </p:extLst>
          </p:nvPr>
        </p:nvGraphicFramePr>
        <p:xfrm>
          <a:off x="4393009" y="3394239"/>
          <a:ext cx="4632209" cy="1554480"/>
        </p:xfrm>
        <a:graphic>
          <a:graphicData uri="http://schemas.openxmlformats.org/drawingml/2006/table">
            <a:tbl>
              <a:tblPr firstRow="1" bandRow="1">
                <a:tableStyleId>{5C22544A-7EE6-4342-B048-85BDC9FD1C3A}</a:tableStyleId>
              </a:tblPr>
              <a:tblGrid>
                <a:gridCol w="2050599">
                  <a:extLst>
                    <a:ext uri="{9D8B030D-6E8A-4147-A177-3AD203B41FA5}">
                      <a16:colId xmlns:a16="http://schemas.microsoft.com/office/drawing/2014/main" val="20000"/>
                    </a:ext>
                  </a:extLst>
                </a:gridCol>
                <a:gridCol w="2581610">
                  <a:extLst>
                    <a:ext uri="{9D8B030D-6E8A-4147-A177-3AD203B41FA5}">
                      <a16:colId xmlns:a16="http://schemas.microsoft.com/office/drawing/2014/main" val="20001"/>
                    </a:ext>
                  </a:extLst>
                </a:gridCol>
              </a:tblGrid>
              <a:tr h="388620">
                <a:tc>
                  <a:txBody>
                    <a:bodyPr/>
                    <a:lstStyle/>
                    <a:p>
                      <a:pPr algn="ctr"/>
                      <a:r>
                        <a:rPr lang="en-US" sz="2100" b="0" i="0" dirty="0">
                          <a:latin typeface="Nunito Sans" pitchFamily="2" charset="77"/>
                          <a:cs typeface="Museo Sans 300"/>
                        </a:rPr>
                        <a:t>Tree</a:t>
                      </a:r>
                    </a:p>
                  </a:txBody>
                  <a:tcPr marL="68580" marR="68580" marT="34290" marB="34290"/>
                </a:tc>
                <a:tc>
                  <a:txBody>
                    <a:bodyPr/>
                    <a:lstStyle/>
                    <a:p>
                      <a:pPr algn="ctr"/>
                      <a:r>
                        <a:rPr lang="en-US" sz="2100" b="0" i="0" dirty="0">
                          <a:latin typeface="Nunito Sans" pitchFamily="2" charset="77"/>
                          <a:cs typeface="Museo Sans 300"/>
                        </a:rPr>
                        <a:t>Classification error</a:t>
                      </a:r>
                    </a:p>
                  </a:txBody>
                  <a:tcPr marL="68580" marR="68580" marT="34290" marB="34290"/>
                </a:tc>
                <a:extLst>
                  <a:ext uri="{0D108BD9-81ED-4DB2-BD59-A6C34878D82A}">
                    <a16:rowId xmlns:a16="http://schemas.microsoft.com/office/drawing/2014/main" val="10000"/>
                  </a:ext>
                </a:extLst>
              </a:tr>
              <a:tr h="388620">
                <a:tc>
                  <a:txBody>
                    <a:bodyPr/>
                    <a:lstStyle/>
                    <a:p>
                      <a:pPr algn="ctr"/>
                      <a:r>
                        <a:rPr lang="en-US" sz="2100" b="0" i="0" dirty="0">
                          <a:latin typeface="Nunito Sans" pitchFamily="2" charset="77"/>
                          <a:cs typeface="Museo Sans 300"/>
                        </a:rPr>
                        <a:t>(root)</a:t>
                      </a:r>
                    </a:p>
                  </a:txBody>
                  <a:tcPr marL="68580" marR="68580" marT="34290" marB="34290"/>
                </a:tc>
                <a:tc>
                  <a:txBody>
                    <a:bodyPr/>
                    <a:lstStyle/>
                    <a:p>
                      <a:pPr algn="ctr"/>
                      <a:r>
                        <a:rPr lang="en-US" sz="2100" b="0" i="0" dirty="0">
                          <a:latin typeface="Nunito Sans" pitchFamily="2" charset="77"/>
                          <a:cs typeface="Museo Sans 300"/>
                        </a:rPr>
                        <a:t>0.33</a:t>
                      </a:r>
                    </a:p>
                  </a:txBody>
                  <a:tcPr marL="68580" marR="68580" marT="34290" marB="34290"/>
                </a:tc>
                <a:extLst>
                  <a:ext uri="{0D108BD9-81ED-4DB2-BD59-A6C34878D82A}">
                    <a16:rowId xmlns:a16="http://schemas.microsoft.com/office/drawing/2014/main" val="10001"/>
                  </a:ext>
                </a:extLst>
              </a:tr>
              <a:tr h="388620">
                <a:tc>
                  <a:txBody>
                    <a:bodyPr/>
                    <a:lstStyle/>
                    <a:p>
                      <a:pPr algn="ctr"/>
                      <a:r>
                        <a:rPr lang="en-US" sz="2100" b="0" i="0" dirty="0">
                          <a:solidFill>
                            <a:schemeClr val="accent6"/>
                          </a:solidFill>
                          <a:latin typeface="Nunito Sans" pitchFamily="2" charset="77"/>
                          <a:ea typeface="Museo Sans 300" charset="0"/>
                          <a:cs typeface="Museo Sans 300" charset="0"/>
                        </a:rPr>
                        <a:t>Split on </a:t>
                      </a:r>
                      <a:r>
                        <a:rPr lang="en-US" sz="2100" b="0" i="0" dirty="0">
                          <a:solidFill>
                            <a:schemeClr val="accent6"/>
                          </a:solidFill>
                          <a:latin typeface="Nunito Sans" pitchFamily="2" charset="77"/>
                          <a:ea typeface="Museo Sans 300" charset="0"/>
                          <a:cs typeface="Museo Sans 500"/>
                        </a:rPr>
                        <a:t>credit</a:t>
                      </a:r>
                      <a:endParaRPr lang="en-US" sz="2100" b="0" i="0" dirty="0">
                        <a:latin typeface="Nunito Sans" pitchFamily="2" charset="77"/>
                        <a:cs typeface="Museo Sans 300"/>
                      </a:endParaRPr>
                    </a:p>
                  </a:txBody>
                  <a:tcPr marL="68580" marR="68580" marT="34290" marB="34290"/>
                </a:tc>
                <a:tc>
                  <a:txBody>
                    <a:bodyPr/>
                    <a:lstStyle/>
                    <a:p>
                      <a:pPr algn="ctr"/>
                      <a:r>
                        <a:rPr lang="en-US" sz="2100" b="0" i="0" dirty="0">
                          <a:latin typeface="Nunito Sans" pitchFamily="2" charset="77"/>
                          <a:cs typeface="Museo Sans 300"/>
                        </a:rPr>
                        <a:t>0.22</a:t>
                      </a:r>
                    </a:p>
                  </a:txBody>
                  <a:tcPr marL="68580" marR="68580" marT="34290" marB="34290"/>
                </a:tc>
                <a:extLst>
                  <a:ext uri="{0D108BD9-81ED-4DB2-BD59-A6C34878D82A}">
                    <a16:rowId xmlns:a16="http://schemas.microsoft.com/office/drawing/2014/main" val="10002"/>
                  </a:ext>
                </a:extLst>
              </a:tr>
              <a:tr h="3886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100" b="0" i="0" dirty="0">
                          <a:solidFill>
                            <a:schemeClr val="accent6"/>
                          </a:solidFill>
                          <a:latin typeface="Nunito Sans" pitchFamily="2" charset="77"/>
                          <a:ea typeface="Museo Sans 300" charset="0"/>
                          <a:cs typeface="Museo Sans 300" charset="0"/>
                        </a:rPr>
                        <a:t>Split on </a:t>
                      </a:r>
                      <a:r>
                        <a:rPr lang="en-US" sz="2100" b="0" i="0" dirty="0">
                          <a:solidFill>
                            <a:schemeClr val="accent6"/>
                          </a:solidFill>
                          <a:latin typeface="Nunito Sans" pitchFamily="2" charset="77"/>
                          <a:ea typeface="Museo Sans 300" charset="0"/>
                          <a:cs typeface="Museo Sans 500"/>
                        </a:rPr>
                        <a:t>term</a:t>
                      </a:r>
                      <a:endParaRPr lang="en-US" sz="2100" b="0" i="0" dirty="0">
                        <a:latin typeface="Nunito Sans" pitchFamily="2" charset="77"/>
                        <a:cs typeface="Museo Sans 300"/>
                      </a:endParaRPr>
                    </a:p>
                  </a:txBody>
                  <a:tcPr marL="68580" marR="68580" marT="34290" marB="34290"/>
                </a:tc>
                <a:tc>
                  <a:txBody>
                    <a:bodyPr/>
                    <a:lstStyle/>
                    <a:p>
                      <a:pPr algn="ctr"/>
                      <a:r>
                        <a:rPr lang="en-US" sz="2100" b="0" i="0" dirty="0">
                          <a:latin typeface="Nunito Sans" pitchFamily="2" charset="77"/>
                          <a:cs typeface="Museo Sans 300"/>
                        </a:rPr>
                        <a:t>0.33</a:t>
                      </a:r>
                    </a:p>
                  </a:txBody>
                  <a:tcPr marL="68580" marR="68580" marT="34290" marB="34290"/>
                </a:tc>
                <a:extLst>
                  <a:ext uri="{0D108BD9-81ED-4DB2-BD59-A6C34878D82A}">
                    <a16:rowId xmlns:a16="http://schemas.microsoft.com/office/drawing/2014/main" val="10003"/>
                  </a:ext>
                </a:extLst>
              </a:tr>
            </a:tbl>
          </a:graphicData>
        </a:graphic>
      </p:graphicFrame>
      <p:sp>
        <p:nvSpPr>
          <p:cNvPr id="29" name="Rectangle 28"/>
          <p:cNvSpPr/>
          <p:nvPr/>
        </p:nvSpPr>
        <p:spPr>
          <a:xfrm>
            <a:off x="840446" y="1022194"/>
            <a:ext cx="3864945" cy="415498"/>
          </a:xfrm>
          <a:prstGeom prst="rect">
            <a:avLst/>
          </a:prstGeom>
          <a:noFill/>
        </p:spPr>
        <p:txBody>
          <a:bodyPr wrap="square">
            <a:spAutoFit/>
          </a:bodyPr>
          <a:lstStyle/>
          <a:p>
            <a:r>
              <a:rPr lang="en-US" sz="2100" dirty="0">
                <a:solidFill>
                  <a:schemeClr val="accent1"/>
                </a:solidFill>
                <a:latin typeface="Nunito Sans" pitchFamily="2" charset="77"/>
                <a:ea typeface="Museo Sans 300" charset="0"/>
                <a:cs typeface="Museo Sans 500"/>
              </a:rPr>
              <a:t>Choice 2:</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Term</a:t>
            </a:r>
          </a:p>
        </p:txBody>
      </p:sp>
      <p:sp>
        <p:nvSpPr>
          <p:cNvPr id="27" name="Rounded Rectangle 44">
            <a:extLst>
              <a:ext uri="{FF2B5EF4-FFF2-40B4-BE49-F238E27FC236}">
                <a16:creationId xmlns:a16="http://schemas.microsoft.com/office/drawing/2014/main" id="{31A17AF8-FA88-439A-B3E8-ABD6285C9888}"/>
              </a:ext>
            </a:extLst>
          </p:cNvPr>
          <p:cNvSpPr/>
          <p:nvPr/>
        </p:nvSpPr>
        <p:spPr>
          <a:xfrm>
            <a:off x="2772918" y="3793494"/>
            <a:ext cx="929635" cy="454432"/>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Risky</a:t>
            </a:r>
          </a:p>
        </p:txBody>
      </p:sp>
    </p:spTree>
    <p:extLst>
      <p:ext uri="{BB962C8B-B14F-4D97-AF65-F5344CB8AC3E}">
        <p14:creationId xmlns:p14="http://schemas.microsoft.com/office/powerpoint/2010/main" val="2100236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down)">
                                      <p:cBhvr>
                                        <p:cTn id="11" dur="500"/>
                                        <p:tgtEl>
                                          <p:spTgt spid="60"/>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down)">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Title 1"/>
          <p:cNvSpPr>
            <a:spLocks noGrp="1"/>
          </p:cNvSpPr>
          <p:nvPr>
            <p:ph type="title"/>
          </p:nvPr>
        </p:nvSpPr>
        <p:spPr>
          <a:xfrm>
            <a:off x="488114" y="356836"/>
            <a:ext cx="4221168" cy="1660921"/>
          </a:xfrm>
        </p:spPr>
        <p:txBody>
          <a:bodyPr>
            <a:normAutofit/>
          </a:bodyPr>
          <a:lstStyle/>
          <a:p>
            <a:r>
              <a:rPr lang="en-US" sz="2100" dirty="0">
                <a:solidFill>
                  <a:srgbClr val="B57BA6"/>
                </a:solidFill>
                <a:latin typeface="Nunito Sans" pitchFamily="2" charset="77"/>
              </a:rPr>
              <a:t>Choice 1 vs Choice 2:</a:t>
            </a:r>
            <a:br>
              <a:rPr lang="en-US" sz="2100" dirty="0">
                <a:solidFill>
                  <a:srgbClr val="B57BA6"/>
                </a:solidFill>
                <a:latin typeface="Nunito Sans" pitchFamily="2" charset="77"/>
              </a:rPr>
            </a:br>
            <a:r>
              <a:rPr lang="en-US" sz="2100" dirty="0">
                <a:solidFill>
                  <a:srgbClr val="B57BA6"/>
                </a:solidFill>
                <a:latin typeface="Nunito Sans" pitchFamily="2" charset="77"/>
              </a:rPr>
              <a:t>Comparing split on credit vs term </a:t>
            </a:r>
          </a:p>
        </p:txBody>
      </p:sp>
      <p:sp>
        <p:nvSpPr>
          <p:cNvPr id="8" name="Rectangle 7"/>
          <p:cNvSpPr/>
          <p:nvPr/>
        </p:nvSpPr>
        <p:spPr>
          <a:xfrm>
            <a:off x="2096740" y="2786551"/>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3761176" y="4120711"/>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39118" y="4128245"/>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14" name="Rectangle 13"/>
          <p:cNvSpPr/>
          <p:nvPr/>
        </p:nvSpPr>
        <p:spPr>
          <a:xfrm>
            <a:off x="2057843" y="4113579"/>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15" name="Rectangle 14"/>
          <p:cNvSpPr/>
          <p:nvPr/>
        </p:nvSpPr>
        <p:spPr>
          <a:xfrm>
            <a:off x="3383657" y="4120708"/>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16" name="Rectangle 15"/>
          <p:cNvSpPr/>
          <p:nvPr/>
        </p:nvSpPr>
        <p:spPr>
          <a:xfrm>
            <a:off x="428583" y="2721452"/>
            <a:ext cx="4089006" cy="20652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sp>
        <p:nvSpPr>
          <p:cNvPr id="20" name="Rectangle 19"/>
          <p:cNvSpPr/>
          <p:nvPr/>
        </p:nvSpPr>
        <p:spPr>
          <a:xfrm>
            <a:off x="488114" y="2730871"/>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22" name="Rectangle 21"/>
          <p:cNvSpPr/>
          <p:nvPr/>
        </p:nvSpPr>
        <p:spPr>
          <a:xfrm>
            <a:off x="6499760" y="2736257"/>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26" name="Rectangle 25"/>
          <p:cNvSpPr/>
          <p:nvPr/>
        </p:nvSpPr>
        <p:spPr>
          <a:xfrm>
            <a:off x="5420667" y="4118869"/>
            <a:ext cx="922186" cy="51392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r>
              <a:rPr lang="en-US" sz="1500" dirty="0">
                <a:solidFill>
                  <a:schemeClr val="accent3">
                    <a:lumMod val="75000"/>
                  </a:schemeClr>
                </a:solidFill>
                <a:latin typeface="Nunito Sans" pitchFamily="2" charset="77"/>
                <a:ea typeface="Museo Sans 300" charset="0"/>
                <a:cs typeface="Museo Sans 300" charset="0"/>
              </a:rPr>
              <a:t>4</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p:txBody>
      </p:sp>
      <p:sp>
        <p:nvSpPr>
          <p:cNvPr id="28" name="Rectangle 27"/>
          <p:cNvSpPr/>
          <p:nvPr/>
        </p:nvSpPr>
        <p:spPr>
          <a:xfrm>
            <a:off x="7561047" y="4128830"/>
            <a:ext cx="922187" cy="508700"/>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9" name="Rectangle 28"/>
          <p:cNvSpPr/>
          <p:nvPr/>
        </p:nvSpPr>
        <p:spPr>
          <a:xfrm>
            <a:off x="4935424" y="2689074"/>
            <a:ext cx="3786932" cy="211577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50" dirty="0">
              <a:latin typeface="Nunito Sans" pitchFamily="2" charset="77"/>
              <a:cs typeface="Museo Sans 100"/>
            </a:endParaRPr>
          </a:p>
        </p:txBody>
      </p:sp>
      <p:sp>
        <p:nvSpPr>
          <p:cNvPr id="30" name="Rectangle 29"/>
          <p:cNvSpPr/>
          <p:nvPr/>
        </p:nvSpPr>
        <p:spPr>
          <a:xfrm>
            <a:off x="4964566" y="2698321"/>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1745137" y="3552980"/>
            <a:ext cx="1489511"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34" name="Elbow Connector 33"/>
          <p:cNvCxnSpPr>
            <a:stCxn id="32" idx="1"/>
            <a:endCxn id="13" idx="0"/>
          </p:cNvCxnSpPr>
          <p:nvPr/>
        </p:nvCxnSpPr>
        <p:spPr>
          <a:xfrm rot="10800000" flipV="1">
            <a:off x="1128795" y="3754058"/>
            <a:ext cx="616343" cy="374187"/>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cxnSpLocks/>
            <a:stCxn id="32" idx="3"/>
            <a:endCxn id="15" idx="0"/>
          </p:cNvCxnSpPr>
          <p:nvPr/>
        </p:nvCxnSpPr>
        <p:spPr>
          <a:xfrm>
            <a:off x="3234648" y="3754058"/>
            <a:ext cx="526528" cy="366650"/>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a:endCxn id="14" idx="0"/>
          </p:cNvCxnSpPr>
          <p:nvPr/>
        </p:nvCxnSpPr>
        <p:spPr>
          <a:xfrm flipH="1">
            <a:off x="2489157" y="3955137"/>
            <a:ext cx="736" cy="158443"/>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flipH="1">
            <a:off x="2489893" y="3308920"/>
            <a:ext cx="4173" cy="2440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92" name="Diamond 91"/>
          <p:cNvSpPr/>
          <p:nvPr/>
        </p:nvSpPr>
        <p:spPr>
          <a:xfrm>
            <a:off x="6233124" y="3552980"/>
            <a:ext cx="1327923"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93" name="Elbow Connector 92"/>
          <p:cNvCxnSpPr>
            <a:stCxn id="26" idx="0"/>
            <a:endCxn id="92" idx="1"/>
          </p:cNvCxnSpPr>
          <p:nvPr/>
        </p:nvCxnSpPr>
        <p:spPr>
          <a:xfrm rot="5400000" flipH="1" flipV="1">
            <a:off x="5875036" y="3760781"/>
            <a:ext cx="364811" cy="35136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Elbow Connector 93"/>
          <p:cNvCxnSpPr>
            <a:stCxn id="28" idx="0"/>
            <a:endCxn id="92" idx="3"/>
          </p:cNvCxnSpPr>
          <p:nvPr/>
        </p:nvCxnSpPr>
        <p:spPr>
          <a:xfrm rot="16200000" flipV="1">
            <a:off x="7604209" y="3710898"/>
            <a:ext cx="374771" cy="461093"/>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22" idx="2"/>
            <a:endCxn id="92" idx="0"/>
          </p:cNvCxnSpPr>
          <p:nvPr/>
        </p:nvCxnSpPr>
        <p:spPr>
          <a:xfrm>
            <a:off x="6897086" y="3258625"/>
            <a:ext cx="0" cy="29435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8" name="Table 37"/>
          <p:cNvGraphicFramePr>
            <a:graphicFrameLocks noGrp="1"/>
          </p:cNvGraphicFramePr>
          <p:nvPr>
            <p:extLst>
              <p:ext uri="{D42A27DB-BD31-4B8C-83A1-F6EECF244321}">
                <p14:modId xmlns:p14="http://schemas.microsoft.com/office/powerpoint/2010/main" val="3152092440"/>
              </p:ext>
            </p:extLst>
          </p:nvPr>
        </p:nvGraphicFramePr>
        <p:xfrm>
          <a:off x="5054836" y="181401"/>
          <a:ext cx="3833212" cy="1645920"/>
        </p:xfrm>
        <a:graphic>
          <a:graphicData uri="http://schemas.openxmlformats.org/drawingml/2006/table">
            <a:tbl>
              <a:tblPr firstRow="1" bandRow="1">
                <a:tableStyleId>{5C22544A-7EE6-4342-B048-85BDC9FD1C3A}</a:tableStyleId>
              </a:tblPr>
              <a:tblGrid>
                <a:gridCol w="2132969">
                  <a:extLst>
                    <a:ext uri="{9D8B030D-6E8A-4147-A177-3AD203B41FA5}">
                      <a16:colId xmlns:a16="http://schemas.microsoft.com/office/drawing/2014/main" val="20000"/>
                    </a:ext>
                  </a:extLst>
                </a:gridCol>
                <a:gridCol w="1700243">
                  <a:extLst>
                    <a:ext uri="{9D8B030D-6E8A-4147-A177-3AD203B41FA5}">
                      <a16:colId xmlns:a16="http://schemas.microsoft.com/office/drawing/2014/main" val="20001"/>
                    </a:ext>
                  </a:extLst>
                </a:gridCol>
              </a:tblGrid>
              <a:tr h="617220">
                <a:tc>
                  <a:txBody>
                    <a:bodyPr/>
                    <a:lstStyle/>
                    <a:p>
                      <a:pPr algn="l"/>
                      <a:r>
                        <a:rPr lang="en-US" sz="1800" b="0" i="0" dirty="0">
                          <a:latin typeface="Nunito Sans" pitchFamily="2" charset="77"/>
                          <a:cs typeface="Museo Sans 300"/>
                        </a:rPr>
                        <a:t>Tree</a:t>
                      </a:r>
                    </a:p>
                  </a:txBody>
                  <a:tcPr marL="68580" marR="68580" marT="34290" marB="34290"/>
                </a:tc>
                <a:tc>
                  <a:txBody>
                    <a:bodyPr/>
                    <a:lstStyle/>
                    <a:p>
                      <a:pPr algn="ctr"/>
                      <a:r>
                        <a:rPr lang="en-US" sz="1800" b="0" i="0" dirty="0">
                          <a:latin typeface="Nunito Sans" pitchFamily="2" charset="77"/>
                          <a:cs typeface="Museo Sans 300"/>
                        </a:rPr>
                        <a:t>Classification error</a:t>
                      </a:r>
                    </a:p>
                  </a:txBody>
                  <a:tcPr marL="68580" marR="68580" marT="34290" marB="34290"/>
                </a:tc>
                <a:extLst>
                  <a:ext uri="{0D108BD9-81ED-4DB2-BD59-A6C34878D82A}">
                    <a16:rowId xmlns:a16="http://schemas.microsoft.com/office/drawing/2014/main" val="10000"/>
                  </a:ext>
                </a:extLst>
              </a:tr>
              <a:tr h="342900">
                <a:tc>
                  <a:txBody>
                    <a:bodyPr/>
                    <a:lstStyle/>
                    <a:p>
                      <a:pPr algn="l"/>
                      <a:r>
                        <a:rPr lang="en-US" sz="1800" b="0" i="0" dirty="0">
                          <a:latin typeface="Nunito Sans" pitchFamily="2" charset="77"/>
                          <a:cs typeface="Museo Sans 300"/>
                        </a:rPr>
                        <a:t>(root)</a:t>
                      </a:r>
                    </a:p>
                  </a:txBody>
                  <a:tcPr marL="68580" marR="68580" marT="34290" marB="34290"/>
                </a:tc>
                <a:tc>
                  <a:txBody>
                    <a:bodyPr/>
                    <a:lstStyle/>
                    <a:p>
                      <a:pPr algn="ctr"/>
                      <a:r>
                        <a:rPr lang="en-US" sz="1800" b="0" i="0" dirty="0">
                          <a:latin typeface="Nunito Sans" pitchFamily="2" charset="77"/>
                          <a:cs typeface="Museo Sans 300"/>
                        </a:rPr>
                        <a:t>0.33</a:t>
                      </a:r>
                    </a:p>
                  </a:txBody>
                  <a:tcPr marL="68580" marR="68580" marT="34290" marB="34290"/>
                </a:tc>
                <a:extLst>
                  <a:ext uri="{0D108BD9-81ED-4DB2-BD59-A6C34878D82A}">
                    <a16:rowId xmlns:a16="http://schemas.microsoft.com/office/drawing/2014/main" val="10001"/>
                  </a:ext>
                </a:extLst>
              </a:tr>
              <a:tr h="342900">
                <a:tc>
                  <a:txBody>
                    <a:bodyPr/>
                    <a:lstStyle/>
                    <a:p>
                      <a:r>
                        <a:rPr lang="en-US" sz="1800" b="0" i="0" dirty="0">
                          <a:latin typeface="Nunito Sans" pitchFamily="2" charset="77"/>
                          <a:cs typeface="Museo Sans 300"/>
                        </a:rPr>
                        <a:t>split on </a:t>
                      </a:r>
                      <a:r>
                        <a:rPr lang="en-US" sz="1800" b="0" i="0" dirty="0">
                          <a:latin typeface="Nunito Sans" pitchFamily="2" charset="77"/>
                          <a:cs typeface="Museo Sans 700"/>
                        </a:rPr>
                        <a:t>credit</a:t>
                      </a:r>
                    </a:p>
                  </a:txBody>
                  <a:tcPr marL="68580" marR="68580" marT="34290" marB="34290"/>
                </a:tc>
                <a:tc>
                  <a:txBody>
                    <a:bodyPr/>
                    <a:lstStyle/>
                    <a:p>
                      <a:pPr algn="ctr"/>
                      <a:r>
                        <a:rPr lang="en-US" sz="1800" b="0" i="0" dirty="0">
                          <a:latin typeface="Nunito Sans" pitchFamily="2" charset="77"/>
                          <a:cs typeface="Museo Sans 300"/>
                        </a:rPr>
                        <a:t>0.22</a:t>
                      </a:r>
                    </a:p>
                  </a:txBody>
                  <a:tcPr marL="68580" marR="68580" marT="34290" marB="34290"/>
                </a:tc>
                <a:extLst>
                  <a:ext uri="{0D108BD9-81ED-4DB2-BD59-A6C34878D82A}">
                    <a16:rowId xmlns:a16="http://schemas.microsoft.com/office/drawing/2014/main" val="10002"/>
                  </a:ext>
                </a:extLst>
              </a:tr>
              <a:tr h="3429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split on </a:t>
                      </a:r>
                      <a:r>
                        <a:rPr lang="en-US" sz="1800" b="0" i="0" dirty="0">
                          <a:latin typeface="Nunito Sans" pitchFamily="2" charset="77"/>
                          <a:cs typeface="Museo Sans 700"/>
                        </a:rPr>
                        <a:t>loan term</a:t>
                      </a:r>
                    </a:p>
                  </a:txBody>
                  <a:tcPr marL="68580" marR="68580" marT="34290" marB="34290"/>
                </a:tc>
                <a:tc>
                  <a:txBody>
                    <a:bodyPr/>
                    <a:lstStyle/>
                    <a:p>
                      <a:pPr algn="ctr"/>
                      <a:r>
                        <a:rPr lang="en-US" sz="1800" b="0" i="0" dirty="0">
                          <a:latin typeface="Nunito Sans" pitchFamily="2" charset="77"/>
                          <a:cs typeface="Museo Sans 300"/>
                        </a:rPr>
                        <a:t>0.33</a:t>
                      </a:r>
                    </a:p>
                  </a:txBody>
                  <a:tcPr marL="68580" marR="68580" marT="34290" marB="34290"/>
                </a:tc>
                <a:extLst>
                  <a:ext uri="{0D108BD9-81ED-4DB2-BD59-A6C34878D82A}">
                    <a16:rowId xmlns:a16="http://schemas.microsoft.com/office/drawing/2014/main" val="10003"/>
                  </a:ext>
                </a:extLst>
              </a:tr>
            </a:tbl>
          </a:graphicData>
        </a:graphic>
      </p:graphicFrame>
      <p:grpSp>
        <p:nvGrpSpPr>
          <p:cNvPr id="44" name="Group 43"/>
          <p:cNvGrpSpPr/>
          <p:nvPr/>
        </p:nvGrpSpPr>
        <p:grpSpPr>
          <a:xfrm>
            <a:off x="1521916" y="4015344"/>
            <a:ext cx="1897599" cy="817962"/>
            <a:chOff x="2100054" y="6029600"/>
            <a:chExt cx="1839253" cy="662357"/>
          </a:xfrm>
        </p:grpSpPr>
        <p:sp>
          <p:nvSpPr>
            <p:cNvPr id="45" name="Rectangle 44"/>
            <p:cNvSpPr/>
            <p:nvPr/>
          </p:nvSpPr>
          <p:spPr>
            <a:xfrm>
              <a:off x="2100054" y="6029600"/>
              <a:ext cx="1839038" cy="662357"/>
            </a:xfrm>
            <a:prstGeom prst="rect">
              <a:avLst/>
            </a:prstGeom>
            <a:solidFill>
              <a:srgbClr val="FFFFFF"/>
            </a:solidFill>
            <a:ln w="5715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p>
          </p:txBody>
        </p:sp>
        <p:sp>
          <p:nvSpPr>
            <p:cNvPr id="46" name="TextBox 45"/>
            <p:cNvSpPr txBox="1"/>
            <p:nvPr/>
          </p:nvSpPr>
          <p:spPr>
            <a:xfrm rot="27113">
              <a:off x="2167295" y="6136363"/>
              <a:ext cx="1772012" cy="485992"/>
            </a:xfrm>
            <a:prstGeom prst="rect">
              <a:avLst/>
            </a:prstGeom>
            <a:noFill/>
          </p:spPr>
          <p:txBody>
            <a:bodyPr wrap="square" rtlCol="0">
              <a:spAutoFit/>
            </a:bodyPr>
            <a:lstStyle/>
            <a:p>
              <a:r>
                <a:rPr lang="en-US" sz="3300" dirty="0">
                  <a:solidFill>
                    <a:schemeClr val="accent3">
                      <a:lumMod val="75000"/>
                    </a:schemeClr>
                  </a:solidFill>
                  <a:latin typeface="Stencil"/>
                  <a:cs typeface="Stencil"/>
                </a:rPr>
                <a:t>WINNER</a:t>
              </a:r>
            </a:p>
          </p:txBody>
        </p:sp>
      </p:grpSp>
      <p:sp>
        <p:nvSpPr>
          <p:cNvPr id="37" name="Rectangle 36"/>
          <p:cNvSpPr/>
          <p:nvPr/>
        </p:nvSpPr>
        <p:spPr>
          <a:xfrm>
            <a:off x="4964613" y="2307871"/>
            <a:ext cx="3864945" cy="415498"/>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2:</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Term</a:t>
            </a:r>
          </a:p>
        </p:txBody>
      </p:sp>
      <p:sp>
        <p:nvSpPr>
          <p:cNvPr id="39" name="Rectangle 38"/>
          <p:cNvSpPr/>
          <p:nvPr/>
        </p:nvSpPr>
        <p:spPr>
          <a:xfrm>
            <a:off x="561593" y="2311985"/>
            <a:ext cx="3864945" cy="415498"/>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1:</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Credit</a:t>
            </a:r>
          </a:p>
        </p:txBody>
      </p:sp>
    </p:spTree>
    <p:extLst>
      <p:ext uri="{BB962C8B-B14F-4D97-AF65-F5344CB8AC3E}">
        <p14:creationId xmlns:p14="http://schemas.microsoft.com/office/powerpoint/2010/main" val="2189040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9D4C8-CD83-6643-B464-855FACCEBD10}"/>
              </a:ext>
            </a:extLst>
          </p:cNvPr>
          <p:cNvSpPr>
            <a:spLocks noGrp="1"/>
          </p:cNvSpPr>
          <p:nvPr>
            <p:ph type="title"/>
          </p:nvPr>
        </p:nvSpPr>
        <p:spPr/>
        <p:txBody>
          <a:bodyPr/>
          <a:lstStyle/>
          <a:p>
            <a:r>
              <a:rPr lang="en-US"/>
              <a:t>Split Selection</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2C3F41B3-4506-9B4E-B4A0-B1DC973A9DE6}"/>
                  </a:ext>
                </a:extLst>
              </p:cNvPr>
              <p:cNvSpPr>
                <a:spLocks noGrp="1"/>
              </p:cNvSpPr>
              <p:nvPr>
                <p:ph type="body" idx="1"/>
              </p:nvPr>
            </p:nvSpPr>
            <p:spPr/>
            <p:txBody>
              <a:bodyPr/>
              <a:lstStyle/>
              <a:p>
                <a:pPr marL="0" indent="0">
                  <a:spcBef>
                    <a:spcPct val="20000"/>
                  </a:spcBef>
                  <a:buClr>
                    <a:srgbClr val="5D5555"/>
                  </a:buClr>
                  <a:buNone/>
                </a:pPr>
                <a:r>
                  <a:rPr lang="en-US" sz="1600" dirty="0">
                    <a:solidFill>
                      <a:schemeClr val="tx2">
                        <a:lumMod val="50000"/>
                      </a:schemeClr>
                    </a:solidFill>
                    <a:latin typeface="Nunito Sans" pitchFamily="2" charset="77"/>
                    <a:cs typeface="Museo sans 300"/>
                  </a:rPr>
                  <a:t>Split(node)</a:t>
                </a:r>
              </a:p>
              <a:p>
                <a:pPr marL="742950" lvl="1" indent="-285750">
                  <a:spcBef>
                    <a:spcPct val="20000"/>
                  </a:spcBef>
                  <a:buClr>
                    <a:srgbClr val="5D5555"/>
                  </a:buClr>
                  <a:buFont typeface="Courier New" panose="02070309020205020404" pitchFamily="49" charset="0"/>
                  <a:buChar char="o"/>
                </a:pPr>
                <a:r>
                  <a:rPr lang="en-US" sz="1600" dirty="0">
                    <a:solidFill>
                      <a:schemeClr val="tx2">
                        <a:lumMod val="50000"/>
                      </a:schemeClr>
                    </a:solidFill>
                    <a:latin typeface="Nunito Sans" pitchFamily="2" charset="77"/>
                    <a:cs typeface="Museo sans 300"/>
                  </a:rPr>
                  <a:t>Given </a:t>
                </a:r>
                <a14:m>
                  <m:oMath xmlns:m="http://schemas.openxmlformats.org/officeDocument/2006/math">
                    <m:r>
                      <a:rPr lang="en-US" sz="1600" smtClean="0">
                        <a:solidFill>
                          <a:schemeClr val="tx2">
                            <a:lumMod val="50000"/>
                          </a:schemeClr>
                        </a:solidFill>
                        <a:latin typeface="Cambria Math" panose="02040503050406030204" pitchFamily="18" charset="0"/>
                        <a:cs typeface="Museo sans 300"/>
                      </a:rPr>
                      <m:t>𝑀</m:t>
                    </m:r>
                  </m:oMath>
                </a14:m>
                <a:r>
                  <a:rPr lang="en-US" sz="1600" dirty="0">
                    <a:solidFill>
                      <a:schemeClr val="tx2">
                        <a:lumMod val="50000"/>
                      </a:schemeClr>
                    </a:solidFill>
                    <a:latin typeface="Nunito Sans" pitchFamily="2" charset="77"/>
                    <a:cs typeface="Museo sans 300"/>
                  </a:rPr>
                  <a:t>, the subset of training data at a node </a:t>
                </a:r>
              </a:p>
              <a:p>
                <a:pPr marL="742950" lvl="1" indent="-285750">
                  <a:spcBef>
                    <a:spcPct val="20000"/>
                  </a:spcBef>
                  <a:buClr>
                    <a:srgbClr val="5D5555"/>
                  </a:buClr>
                  <a:buFont typeface="Courier New" panose="02070309020205020404" pitchFamily="49" charset="0"/>
                  <a:buChar char="o"/>
                </a:pPr>
                <a:r>
                  <a:rPr lang="en-US" sz="1600" dirty="0">
                    <a:solidFill>
                      <a:schemeClr val="tx2">
                        <a:lumMod val="50000"/>
                      </a:schemeClr>
                    </a:solidFill>
                    <a:latin typeface="Nunito Sans" pitchFamily="2" charset="77"/>
                    <a:cs typeface="Museo sans 300"/>
                  </a:rPr>
                  <a:t>For each (remaining) feature </a:t>
                </a:r>
                <a14:m>
                  <m:oMath xmlns:m="http://schemas.openxmlformats.org/officeDocument/2006/math">
                    <m:sSub>
                      <m:sSubPr>
                        <m:ctrlPr>
                          <a:rPr lang="en-US" sz="1600" i="1" smtClean="0">
                            <a:solidFill>
                              <a:schemeClr val="tx2">
                                <a:lumMod val="50000"/>
                              </a:schemeClr>
                            </a:solidFill>
                            <a:latin typeface="Cambria Math" panose="02040503050406030204" pitchFamily="18" charset="0"/>
                          </a:rPr>
                        </m:ctrlPr>
                      </m:sSubPr>
                      <m:e>
                        <m:r>
                          <a:rPr lang="en-US" sz="1600" b="0" i="1" smtClean="0">
                            <a:solidFill>
                              <a:schemeClr val="tx2">
                                <a:lumMod val="50000"/>
                              </a:schemeClr>
                            </a:solidFill>
                            <a:latin typeface="Cambria Math" panose="02040503050406030204" pitchFamily="18" charset="0"/>
                          </a:rPr>
                          <m:t>h</m:t>
                        </m:r>
                      </m:e>
                      <m:sub>
                        <m:r>
                          <a:rPr lang="en-US" sz="1600" b="0" i="1" smtClean="0">
                            <a:solidFill>
                              <a:schemeClr val="tx2">
                                <a:lumMod val="50000"/>
                              </a:schemeClr>
                            </a:solidFill>
                            <a:latin typeface="Cambria Math" panose="02040503050406030204" pitchFamily="18" charset="0"/>
                          </a:rPr>
                          <m:t>𝑗</m:t>
                        </m:r>
                      </m:sub>
                    </m:sSub>
                    <m:r>
                      <a:rPr lang="en-US" sz="1600" b="0" i="1" smtClean="0">
                        <a:solidFill>
                          <a:schemeClr val="tx2">
                            <a:lumMod val="50000"/>
                          </a:schemeClr>
                        </a:solidFill>
                        <a:latin typeface="Cambria Math" panose="02040503050406030204" pitchFamily="18" charset="0"/>
                      </a:rPr>
                      <m:t>(</m:t>
                    </m:r>
                    <m:r>
                      <a:rPr lang="en-US" sz="1600" b="0" i="1" smtClean="0">
                        <a:solidFill>
                          <a:schemeClr val="tx2">
                            <a:lumMod val="50000"/>
                          </a:schemeClr>
                        </a:solidFill>
                        <a:latin typeface="Cambria Math" panose="02040503050406030204" pitchFamily="18" charset="0"/>
                      </a:rPr>
                      <m:t>𝑥</m:t>
                    </m:r>
                    <m:r>
                      <a:rPr lang="en-US" sz="1600" b="0" i="1" smtClean="0">
                        <a:solidFill>
                          <a:schemeClr val="tx2">
                            <a:lumMod val="50000"/>
                          </a:schemeClr>
                        </a:solidFill>
                        <a:latin typeface="Cambria Math" panose="02040503050406030204" pitchFamily="18" charset="0"/>
                      </a:rPr>
                      <m:t>)</m:t>
                    </m:r>
                  </m:oMath>
                </a14:m>
                <a:r>
                  <a:rPr lang="en-US" sz="1600" baseline="-25000" dirty="0">
                    <a:solidFill>
                      <a:schemeClr val="tx2">
                        <a:lumMod val="50000"/>
                      </a:schemeClr>
                    </a:solidFill>
                    <a:latin typeface="Nunito Sans" pitchFamily="2" charset="77"/>
                    <a:cs typeface="Museo Sans 500"/>
                  </a:rPr>
                  <a:t> </a:t>
                </a:r>
                <a:r>
                  <a:rPr lang="en-US" sz="1600" dirty="0">
                    <a:solidFill>
                      <a:schemeClr val="tx2">
                        <a:lumMod val="50000"/>
                      </a:schemeClr>
                    </a:solidFill>
                    <a:latin typeface="Nunito Sans" pitchFamily="2" charset="77"/>
                    <a:cs typeface="Museo sans 300"/>
                  </a:rPr>
                  <a:t>:</a:t>
                </a:r>
              </a:p>
              <a:p>
                <a:pPr marL="1200150" lvl="2" indent="-285750">
                  <a:spcBef>
                    <a:spcPct val="20000"/>
                  </a:spcBef>
                  <a:buClr>
                    <a:srgbClr val="5D5555"/>
                  </a:buClr>
                  <a:buFont typeface="Courier New" panose="02070309020205020404" pitchFamily="49" charset="0"/>
                  <a:buChar char="o"/>
                </a:pPr>
                <a:r>
                  <a:rPr lang="en-US" sz="1600" dirty="0">
                    <a:solidFill>
                      <a:schemeClr val="tx2">
                        <a:lumMod val="50000"/>
                      </a:schemeClr>
                    </a:solidFill>
                    <a:latin typeface="Nunito Sans" pitchFamily="2" charset="77"/>
                    <a:cs typeface="Museo sans 300"/>
                  </a:rPr>
                  <a:t>Split data </a:t>
                </a:r>
                <a14:m>
                  <m:oMath xmlns:m="http://schemas.openxmlformats.org/officeDocument/2006/math">
                    <m:r>
                      <a:rPr lang="en-US" sz="1600">
                        <a:solidFill>
                          <a:schemeClr val="tx2">
                            <a:lumMod val="50000"/>
                          </a:schemeClr>
                        </a:solidFill>
                        <a:latin typeface="Cambria Math" panose="02040503050406030204" pitchFamily="18" charset="0"/>
                        <a:cs typeface="Museo sans 300"/>
                      </a:rPr>
                      <m:t>𝑀</m:t>
                    </m:r>
                  </m:oMath>
                </a14:m>
                <a:r>
                  <a:rPr lang="en-US" sz="1600" dirty="0">
                    <a:solidFill>
                      <a:schemeClr val="tx2">
                        <a:lumMod val="50000"/>
                      </a:schemeClr>
                    </a:solidFill>
                    <a:latin typeface="Nunito Sans" pitchFamily="2" charset="77"/>
                    <a:cs typeface="Museo sans 300"/>
                  </a:rPr>
                  <a:t> on feature </a:t>
                </a:r>
                <a14:m>
                  <m:oMath xmlns:m="http://schemas.openxmlformats.org/officeDocument/2006/math">
                    <m:sSub>
                      <m:sSubPr>
                        <m:ctrlPr>
                          <a:rPr lang="en-US" sz="1600" i="1">
                            <a:solidFill>
                              <a:schemeClr val="tx2">
                                <a:lumMod val="50000"/>
                              </a:schemeClr>
                            </a:solidFill>
                            <a:latin typeface="Cambria Math" panose="02040503050406030204" pitchFamily="18" charset="0"/>
                          </a:rPr>
                        </m:ctrlPr>
                      </m:sSubPr>
                      <m:e>
                        <m:r>
                          <a:rPr lang="en-US" sz="1600" i="1">
                            <a:solidFill>
                              <a:schemeClr val="tx2">
                                <a:lumMod val="50000"/>
                              </a:schemeClr>
                            </a:solidFill>
                            <a:latin typeface="Cambria Math" panose="02040503050406030204" pitchFamily="18" charset="0"/>
                          </a:rPr>
                          <m:t>h</m:t>
                        </m:r>
                      </m:e>
                      <m:sub>
                        <m:r>
                          <a:rPr lang="en-US" sz="1600" i="1">
                            <a:solidFill>
                              <a:schemeClr val="tx2">
                                <a:lumMod val="50000"/>
                              </a:schemeClr>
                            </a:solidFill>
                            <a:latin typeface="Cambria Math" panose="02040503050406030204" pitchFamily="18" charset="0"/>
                          </a:rPr>
                          <m:t>𝑗</m:t>
                        </m:r>
                      </m:sub>
                    </m:sSub>
                    <m:r>
                      <a:rPr lang="en-US" sz="1600" i="1">
                        <a:solidFill>
                          <a:schemeClr val="tx2">
                            <a:lumMod val="50000"/>
                          </a:schemeClr>
                        </a:solidFill>
                        <a:latin typeface="Cambria Math" panose="02040503050406030204" pitchFamily="18" charset="0"/>
                      </a:rPr>
                      <m:t>(</m:t>
                    </m:r>
                    <m:r>
                      <a:rPr lang="en-US" sz="1600" i="1">
                        <a:solidFill>
                          <a:schemeClr val="tx2">
                            <a:lumMod val="50000"/>
                          </a:schemeClr>
                        </a:solidFill>
                        <a:latin typeface="Cambria Math" panose="02040503050406030204" pitchFamily="18" charset="0"/>
                      </a:rPr>
                      <m:t>𝑥</m:t>
                    </m:r>
                    <m:r>
                      <a:rPr lang="en-US" sz="1600" i="1">
                        <a:solidFill>
                          <a:schemeClr val="tx2">
                            <a:lumMod val="50000"/>
                          </a:schemeClr>
                        </a:solidFill>
                        <a:latin typeface="Cambria Math" panose="02040503050406030204" pitchFamily="18" charset="0"/>
                      </a:rPr>
                      <m:t>)</m:t>
                    </m:r>
                  </m:oMath>
                </a14:m>
                <a:r>
                  <a:rPr lang="en-US" sz="1600" baseline="-25000" dirty="0">
                    <a:solidFill>
                      <a:schemeClr val="tx2">
                        <a:lumMod val="50000"/>
                      </a:schemeClr>
                    </a:solidFill>
                    <a:latin typeface="Nunito Sans" pitchFamily="2" charset="77"/>
                    <a:cs typeface="Museo Sans 500"/>
                  </a:rPr>
                  <a:t> </a:t>
                </a:r>
                <a:endParaRPr lang="en-US" sz="1600" dirty="0">
                  <a:solidFill>
                    <a:schemeClr val="tx2">
                      <a:lumMod val="50000"/>
                    </a:schemeClr>
                  </a:solidFill>
                  <a:latin typeface="Nunito Sans" pitchFamily="2" charset="77"/>
                  <a:cs typeface="Museo sans 300"/>
                </a:endParaRPr>
              </a:p>
              <a:p>
                <a:pPr marL="1200150" lvl="2" indent="-285750">
                  <a:spcBef>
                    <a:spcPct val="20000"/>
                  </a:spcBef>
                  <a:buClr>
                    <a:srgbClr val="5D5555"/>
                  </a:buClr>
                  <a:buFont typeface="Courier New" panose="02070309020205020404" pitchFamily="49" charset="0"/>
                  <a:buChar char="o"/>
                </a:pPr>
                <a:r>
                  <a:rPr lang="en-US" sz="1600" dirty="0">
                    <a:solidFill>
                      <a:schemeClr val="tx2">
                        <a:lumMod val="50000"/>
                      </a:schemeClr>
                    </a:solidFill>
                    <a:latin typeface="Nunito Sans" pitchFamily="2" charset="77"/>
                    <a:cs typeface="Museo sans 300"/>
                  </a:rPr>
                  <a:t>Compute the classification error for the split</a:t>
                </a:r>
              </a:p>
              <a:p>
                <a:pPr marL="742950" lvl="1" indent="-285750">
                  <a:spcBef>
                    <a:spcPct val="20000"/>
                  </a:spcBef>
                  <a:buClr>
                    <a:srgbClr val="5D5555"/>
                  </a:buClr>
                  <a:buFont typeface="Courier New" panose="02070309020205020404" pitchFamily="49" charset="0"/>
                  <a:buChar char="o"/>
                </a:pPr>
                <a:r>
                  <a:rPr lang="en-US" sz="1600" dirty="0">
                    <a:solidFill>
                      <a:schemeClr val="tx2">
                        <a:lumMod val="50000"/>
                      </a:schemeClr>
                    </a:solidFill>
                    <a:latin typeface="Nunito Sans" pitchFamily="2" charset="77"/>
                    <a:cs typeface="Museo sans 300"/>
                  </a:rPr>
                  <a:t>Chose feature </a:t>
                </a:r>
                <a14:m>
                  <m:oMath xmlns:m="http://schemas.openxmlformats.org/officeDocument/2006/math">
                    <m:sSubSup>
                      <m:sSubSupPr>
                        <m:ctrlPr>
                          <a:rPr lang="en-US" sz="1600" b="0" i="1" smtClean="0">
                            <a:solidFill>
                              <a:schemeClr val="tx2">
                                <a:lumMod val="50000"/>
                              </a:schemeClr>
                            </a:solidFill>
                            <a:latin typeface="Cambria Math" panose="02040503050406030204" pitchFamily="18" charset="0"/>
                          </a:rPr>
                        </m:ctrlPr>
                      </m:sSubSupPr>
                      <m:e>
                        <m:r>
                          <a:rPr lang="en-US" sz="1600" b="0" i="1" smtClean="0">
                            <a:solidFill>
                              <a:schemeClr val="tx2">
                                <a:lumMod val="50000"/>
                              </a:schemeClr>
                            </a:solidFill>
                            <a:latin typeface="Cambria Math" panose="02040503050406030204" pitchFamily="18" charset="0"/>
                          </a:rPr>
                          <m:t>h</m:t>
                        </m:r>
                      </m:e>
                      <m:sub>
                        <m:r>
                          <a:rPr lang="en-US" sz="1600" b="0" i="1" smtClean="0">
                            <a:solidFill>
                              <a:schemeClr val="tx2">
                                <a:lumMod val="50000"/>
                              </a:schemeClr>
                            </a:solidFill>
                            <a:latin typeface="Cambria Math" panose="02040503050406030204" pitchFamily="18" charset="0"/>
                          </a:rPr>
                          <m:t>𝑗</m:t>
                        </m:r>
                      </m:sub>
                      <m:sup>
                        <m:r>
                          <a:rPr lang="en-US" sz="1600" b="0" i="1" smtClean="0">
                            <a:solidFill>
                              <a:schemeClr val="tx2">
                                <a:lumMod val="50000"/>
                              </a:schemeClr>
                            </a:solidFill>
                            <a:latin typeface="Cambria Math" panose="02040503050406030204" pitchFamily="18" charset="0"/>
                          </a:rPr>
                          <m:t>∗</m:t>
                        </m:r>
                      </m:sup>
                    </m:sSubSup>
                    <m:r>
                      <a:rPr lang="en-US" sz="1600" b="0" i="1" smtClean="0">
                        <a:solidFill>
                          <a:schemeClr val="tx2">
                            <a:lumMod val="50000"/>
                          </a:schemeClr>
                        </a:solidFill>
                        <a:latin typeface="Cambria Math" panose="02040503050406030204" pitchFamily="18" charset="0"/>
                      </a:rPr>
                      <m:t>(</m:t>
                    </m:r>
                    <m:r>
                      <a:rPr lang="en-US" sz="1600" b="0" i="1" smtClean="0">
                        <a:solidFill>
                          <a:schemeClr val="tx2">
                            <a:lumMod val="50000"/>
                          </a:schemeClr>
                        </a:solidFill>
                        <a:latin typeface="Cambria Math" panose="02040503050406030204" pitchFamily="18" charset="0"/>
                      </a:rPr>
                      <m:t>𝑥</m:t>
                    </m:r>
                    <m:r>
                      <a:rPr lang="en-US" sz="1600" b="0" i="1" smtClean="0">
                        <a:solidFill>
                          <a:schemeClr val="tx2">
                            <a:lumMod val="50000"/>
                          </a:schemeClr>
                        </a:solidFill>
                        <a:latin typeface="Cambria Math" panose="02040503050406030204" pitchFamily="18" charset="0"/>
                      </a:rPr>
                      <m:t>)</m:t>
                    </m:r>
                  </m:oMath>
                </a14:m>
                <a:r>
                  <a:rPr lang="en-US" sz="1600" dirty="0">
                    <a:solidFill>
                      <a:schemeClr val="tx2">
                        <a:lumMod val="50000"/>
                      </a:schemeClr>
                    </a:solidFill>
                    <a:latin typeface="Nunito Sans" pitchFamily="2" charset="77"/>
                    <a:cs typeface="Museo sans 300"/>
                  </a:rPr>
                  <a:t> with the lowest classification error </a:t>
                </a:r>
              </a:p>
            </p:txBody>
          </p:sp>
        </mc:Choice>
        <mc:Fallback xmlns="">
          <p:sp>
            <p:nvSpPr>
              <p:cNvPr id="5" name="Text Placeholder 4">
                <a:extLst>
                  <a:ext uri="{FF2B5EF4-FFF2-40B4-BE49-F238E27FC236}">
                    <a16:creationId xmlns:a16="http://schemas.microsoft.com/office/drawing/2014/main" id="{2C3F41B3-4506-9B4E-B4A0-B1DC973A9DE6}"/>
                  </a:ext>
                </a:extLst>
              </p:cNvPr>
              <p:cNvSpPr>
                <a:spLocks noGrp="1" noRot="1" noChangeAspect="1" noMove="1" noResize="1" noEditPoints="1" noAdjustHandles="1" noChangeArrowheads="1" noChangeShapeType="1" noTextEdit="1"/>
              </p:cNvSpPr>
              <p:nvPr>
                <p:ph type="body" idx="1"/>
              </p:nvPr>
            </p:nvSpPr>
            <p:spPr>
              <a:blipFill>
                <a:blip r:embed="rId3"/>
                <a:stretch>
                  <a:fillRect l="-680"/>
                </a:stretch>
              </a:blipFill>
            </p:spPr>
            <p:txBody>
              <a:bodyPr/>
              <a:lstStyle/>
              <a:p>
                <a:r>
                  <a:rPr lang="en-US">
                    <a:noFill/>
                  </a:rPr>
                  <a:t> </a:t>
                </a:r>
              </a:p>
            </p:txBody>
          </p:sp>
        </mc:Fallback>
      </mc:AlternateContent>
    </p:spTree>
    <p:extLst>
      <p:ext uri="{BB962C8B-B14F-4D97-AF65-F5344CB8AC3E}">
        <p14:creationId xmlns:p14="http://schemas.microsoft.com/office/powerpoint/2010/main" val="150972006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9D4C8-CD83-6643-B464-855FACCEBD10}"/>
              </a:ext>
            </a:extLst>
          </p:cNvPr>
          <p:cNvSpPr>
            <a:spLocks noGrp="1"/>
          </p:cNvSpPr>
          <p:nvPr>
            <p:ph type="title"/>
          </p:nvPr>
        </p:nvSpPr>
        <p:spPr/>
        <p:txBody>
          <a:bodyPr/>
          <a:lstStyle/>
          <a:p>
            <a:r>
              <a:rPr lang="en-US"/>
              <a:t>Greedy</a:t>
            </a:r>
            <a:br>
              <a:rPr lang="en-US"/>
            </a:br>
            <a:r>
              <a:rPr lang="en-US"/>
              <a:t>&amp; Recursive Algorithm</a:t>
            </a:r>
          </a:p>
        </p:txBody>
      </p:sp>
      <p:sp>
        <p:nvSpPr>
          <p:cNvPr id="5" name="Text Placeholder 4">
            <a:extLst>
              <a:ext uri="{FF2B5EF4-FFF2-40B4-BE49-F238E27FC236}">
                <a16:creationId xmlns:a16="http://schemas.microsoft.com/office/drawing/2014/main" id="{2C3F41B3-4506-9B4E-B4A0-B1DC973A9DE6}"/>
              </a:ext>
            </a:extLst>
          </p:cNvPr>
          <p:cNvSpPr>
            <a:spLocks noGrp="1"/>
          </p:cNvSpPr>
          <p:nvPr>
            <p:ph type="body" idx="1"/>
          </p:nvPr>
        </p:nvSpPr>
        <p:spPr>
          <a:xfrm>
            <a:off x="3090625" y="281211"/>
            <a:ext cx="5596200" cy="4611299"/>
          </a:xfrm>
        </p:spPr>
        <p:txBody>
          <a:bodyPr/>
          <a:lstStyle/>
          <a:p>
            <a:pPr marL="139700" indent="0">
              <a:buClr>
                <a:schemeClr val="bg2"/>
              </a:buClr>
              <a:buNone/>
            </a:pPr>
            <a:r>
              <a:rPr lang="en-US" sz="1600" b="1" i="1" dirty="0" err="1">
                <a:solidFill>
                  <a:schemeClr val="tx2">
                    <a:lumMod val="50000"/>
                  </a:schemeClr>
                </a:solidFill>
              </a:rPr>
              <a:t>BuildTree</a:t>
            </a:r>
            <a:r>
              <a:rPr lang="en-US" sz="1600" b="1" i="1" dirty="0">
                <a:solidFill>
                  <a:schemeClr val="tx2">
                    <a:lumMod val="50000"/>
                  </a:schemeClr>
                </a:solidFill>
              </a:rPr>
              <a:t>(node)</a:t>
            </a:r>
          </a:p>
          <a:p>
            <a:pPr>
              <a:buClr>
                <a:schemeClr val="bg2"/>
              </a:buClr>
              <a:buFont typeface="Courier New" panose="02070309020205020404" pitchFamily="49" charset="0"/>
              <a:buChar char="o"/>
            </a:pPr>
            <a:r>
              <a:rPr lang="en-US" sz="1600" dirty="0">
                <a:solidFill>
                  <a:schemeClr val="tx2">
                    <a:lumMod val="50000"/>
                  </a:schemeClr>
                </a:solidFill>
              </a:rPr>
              <a:t>If termination criterion is met:</a:t>
            </a:r>
          </a:p>
          <a:p>
            <a:pPr lvl="1">
              <a:buClr>
                <a:schemeClr val="bg2"/>
              </a:buClr>
              <a:buFont typeface="Courier New" panose="02070309020205020404" pitchFamily="49" charset="0"/>
              <a:buChar char="o"/>
            </a:pPr>
            <a:r>
              <a:rPr lang="en-US" sz="1600" dirty="0">
                <a:solidFill>
                  <a:schemeClr val="tx2">
                    <a:lumMod val="50000"/>
                  </a:schemeClr>
                </a:solidFill>
              </a:rPr>
              <a:t>Stop</a:t>
            </a:r>
          </a:p>
          <a:p>
            <a:pPr>
              <a:buClr>
                <a:schemeClr val="bg2"/>
              </a:buClr>
              <a:buFont typeface="Courier New" panose="02070309020205020404" pitchFamily="49" charset="0"/>
              <a:buChar char="o"/>
            </a:pPr>
            <a:r>
              <a:rPr lang="en-US" sz="1600" dirty="0">
                <a:solidFill>
                  <a:schemeClr val="tx2">
                    <a:lumMod val="50000"/>
                  </a:schemeClr>
                </a:solidFill>
              </a:rPr>
              <a:t>Else: </a:t>
            </a:r>
          </a:p>
          <a:p>
            <a:pPr lvl="1">
              <a:buClr>
                <a:schemeClr val="bg2"/>
              </a:buClr>
              <a:buFont typeface="Courier New" panose="02070309020205020404" pitchFamily="49" charset="0"/>
              <a:buChar char="o"/>
            </a:pPr>
            <a:r>
              <a:rPr lang="en-US" sz="1600" dirty="0">
                <a:solidFill>
                  <a:schemeClr val="tx2">
                    <a:lumMod val="50000"/>
                  </a:schemeClr>
                </a:solidFill>
              </a:rPr>
              <a:t>Split(node)</a:t>
            </a:r>
          </a:p>
          <a:p>
            <a:pPr lvl="1">
              <a:buClr>
                <a:schemeClr val="bg2"/>
              </a:buClr>
              <a:buFont typeface="Courier New" panose="02070309020205020404" pitchFamily="49" charset="0"/>
              <a:buChar char="o"/>
            </a:pPr>
            <a:r>
              <a:rPr lang="en-US" sz="1600" dirty="0">
                <a:solidFill>
                  <a:schemeClr val="tx2">
                    <a:lumMod val="50000"/>
                  </a:schemeClr>
                </a:solidFill>
              </a:rPr>
              <a:t>For child in node:</a:t>
            </a:r>
          </a:p>
          <a:p>
            <a:pPr lvl="2">
              <a:buClr>
                <a:schemeClr val="bg2"/>
              </a:buClr>
              <a:buFont typeface="Courier New" panose="02070309020205020404" pitchFamily="49" charset="0"/>
              <a:buChar char="o"/>
            </a:pPr>
            <a:r>
              <a:rPr lang="en-US" sz="1600" dirty="0" err="1">
                <a:solidFill>
                  <a:schemeClr val="tx2">
                    <a:lumMod val="50000"/>
                  </a:schemeClr>
                </a:solidFill>
              </a:rPr>
              <a:t>BuildTree</a:t>
            </a:r>
            <a:r>
              <a:rPr lang="en-US" sz="1600" dirty="0">
                <a:solidFill>
                  <a:schemeClr val="tx2">
                    <a:lumMod val="50000"/>
                  </a:schemeClr>
                </a:solidFill>
              </a:rPr>
              <a:t>(child)</a:t>
            </a:r>
          </a:p>
          <a:p>
            <a:pPr lvl="2">
              <a:buFont typeface="Arial" panose="020B0604020202020204" pitchFamily="34" charset="0"/>
              <a:buChar char="•"/>
            </a:pPr>
            <a:endParaRPr lang="en-US" sz="1600" dirty="0">
              <a:solidFill>
                <a:schemeClr val="tx2">
                  <a:lumMod val="50000"/>
                </a:schemeClr>
              </a:solidFill>
            </a:endParaRPr>
          </a:p>
        </p:txBody>
      </p:sp>
    </p:spTree>
    <p:extLst>
      <p:ext uri="{BB962C8B-B14F-4D97-AF65-F5344CB8AC3E}">
        <p14:creationId xmlns:p14="http://schemas.microsoft.com/office/powerpoint/2010/main" val="76925446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Decision stump: </a:t>
            </a:r>
            <a:br>
              <a:rPr lang="en-US" dirty="0">
                <a:solidFill>
                  <a:schemeClr val="bg1"/>
                </a:solidFill>
              </a:rPr>
            </a:br>
            <a:r>
              <a:rPr lang="en-US" dirty="0">
                <a:solidFill>
                  <a:schemeClr val="bg1"/>
                </a:solidFill>
              </a:rPr>
              <a:t>1 level</a:t>
            </a:r>
          </a:p>
        </p:txBody>
      </p:sp>
      <p:sp>
        <p:nvSpPr>
          <p:cNvPr id="9" name="Rectangle 8"/>
          <p:cNvSpPr/>
          <p:nvPr/>
        </p:nvSpPr>
        <p:spPr>
          <a:xfrm>
            <a:off x="5111694" y="1138319"/>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r>
              <a:rPr lang="en-US" sz="1800" dirty="0">
                <a:solidFill>
                  <a:schemeClr val="accent6"/>
                </a:solidFill>
                <a:latin typeface="Nunito Sans" pitchFamily="2" charset="77"/>
                <a:ea typeface="Museo Sans 300" charset="0"/>
                <a:cs typeface="Museo Sans 300" charset="0"/>
              </a:rPr>
              <a:t>       </a:t>
            </a: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3</a:t>
            </a:r>
          </a:p>
        </p:txBody>
      </p:sp>
      <p:sp>
        <p:nvSpPr>
          <p:cNvPr id="33" name="Rectangle 32"/>
          <p:cNvSpPr/>
          <p:nvPr/>
        </p:nvSpPr>
        <p:spPr>
          <a:xfrm>
            <a:off x="2989636" y="1159310"/>
            <a:ext cx="1547218"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3">
                  <a:lumMod val="75000"/>
                </a:schemeClr>
              </a:solidFill>
              <a:latin typeface="Nunito Sans" pitchFamily="2" charset="77"/>
              <a:ea typeface="Museo Sans 300" charset="0"/>
              <a:cs typeface="Museo Sans 300" charset="0"/>
            </a:endParaRPr>
          </a:p>
        </p:txBody>
      </p:sp>
      <p:grpSp>
        <p:nvGrpSpPr>
          <p:cNvPr id="16" name="Group 15"/>
          <p:cNvGrpSpPr/>
          <p:nvPr/>
        </p:nvGrpSpPr>
        <p:grpSpPr>
          <a:xfrm>
            <a:off x="6705761" y="2564907"/>
            <a:ext cx="1543430" cy="1271377"/>
            <a:chOff x="5453532" y="3555344"/>
            <a:chExt cx="2057906" cy="1695170"/>
          </a:xfrm>
        </p:grpSpPr>
        <p:sp>
          <p:nvSpPr>
            <p:cNvPr id="23" name="Rectangle 22"/>
            <p:cNvSpPr/>
            <p:nvPr/>
          </p:nvSpPr>
          <p:spPr>
            <a:xfrm>
              <a:off x="6052972" y="4360751"/>
              <a:ext cx="1458466"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poor</a:t>
              </a:r>
            </a:p>
            <a:p>
              <a:pPr algn="ctr"/>
              <a:r>
                <a:rPr lang="en-US" sz="1800" dirty="0">
                  <a:solidFill>
                    <a:schemeClr val="accent3">
                      <a:lumMod val="75000"/>
                    </a:schemeClr>
                  </a:solidFill>
                  <a:latin typeface="Nunito Sans" pitchFamily="2" charset="77"/>
                  <a:ea typeface="Museo Sans 300" charset="0"/>
                  <a:cs typeface="Museo Sans 300" charset="0"/>
                </a:rPr>
                <a:t>1</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2</a:t>
              </a:r>
            </a:p>
          </p:txBody>
        </p:sp>
        <p:cxnSp>
          <p:nvCxnSpPr>
            <p:cNvPr id="28" name="Elbow Connector 27"/>
            <p:cNvCxnSpPr>
              <a:stCxn id="39" idx="3"/>
              <a:endCxn id="23" idx="0"/>
            </p:cNvCxnSpPr>
            <p:nvPr/>
          </p:nvCxnSpPr>
          <p:spPr>
            <a:xfrm>
              <a:off x="5453532" y="3555344"/>
              <a:ext cx="1328673" cy="80540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5267887" y="2908812"/>
            <a:ext cx="1096177" cy="906929"/>
            <a:chOff x="3536366" y="4013832"/>
            <a:chExt cx="1461569" cy="1209222"/>
          </a:xfrm>
        </p:grpSpPr>
        <p:sp>
          <p:nvSpPr>
            <p:cNvPr id="22" name="Rectangle 21"/>
            <p:cNvSpPr/>
            <p:nvPr/>
          </p:nvSpPr>
          <p:spPr>
            <a:xfrm>
              <a:off x="3536366" y="4333291"/>
              <a:ext cx="1461569"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fair</a:t>
              </a:r>
            </a:p>
            <a:p>
              <a:pPr algn="ctr"/>
              <a:r>
                <a:rPr lang="en-US" sz="1800" dirty="0">
                  <a:solidFill>
                    <a:schemeClr val="accent3">
                      <a:lumMod val="75000"/>
                    </a:schemeClr>
                  </a:solidFill>
                  <a:latin typeface="Nunito Sans" pitchFamily="2" charset="77"/>
                  <a:ea typeface="Museo Sans 300" charset="0"/>
                  <a:cs typeface="Museo Sans 300" charset="0"/>
                </a:rPr>
                <a:t>3</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cxnSp>
          <p:nvCxnSpPr>
            <p:cNvPr id="38" name="Straight Arrow Connector 37"/>
            <p:cNvCxnSpPr>
              <a:stCxn id="39" idx="2"/>
              <a:endCxn id="22" idx="0"/>
            </p:cNvCxnSpPr>
            <p:nvPr/>
          </p:nvCxnSpPr>
          <p:spPr>
            <a:xfrm>
              <a:off x="4267150" y="4013832"/>
              <a:ext cx="1" cy="319460"/>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367265" y="1897585"/>
            <a:ext cx="3338496" cy="2006693"/>
            <a:chOff x="1002204" y="2530112"/>
            <a:chExt cx="4451328" cy="2675591"/>
          </a:xfrm>
        </p:grpSpPr>
        <p:sp>
          <p:nvSpPr>
            <p:cNvPr id="21" name="Rectangle 20"/>
            <p:cNvSpPr/>
            <p:nvPr/>
          </p:nvSpPr>
          <p:spPr>
            <a:xfrm>
              <a:off x="1002204" y="4315940"/>
              <a:ext cx="1479761"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excellent</a:t>
              </a:r>
            </a:p>
            <a:p>
              <a:pPr algn="ctr"/>
              <a:r>
                <a:rPr lang="en-US" sz="1800" dirty="0">
                  <a:solidFill>
                    <a:schemeClr val="accent3">
                      <a:lumMod val="75000"/>
                    </a:schemeClr>
                  </a:solidFill>
                  <a:latin typeface="Nunito Sans" pitchFamily="2" charset="77"/>
                  <a:ea typeface="Museo Sans 300" charset="0"/>
                  <a:cs typeface="Museo Sans 300" charset="0"/>
                </a:rPr>
                <a:t>2</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0</a:t>
              </a:r>
            </a:p>
          </p:txBody>
        </p:sp>
        <p:cxnSp>
          <p:nvCxnSpPr>
            <p:cNvPr id="26" name="Straight Arrow Connector 25"/>
            <p:cNvCxnSpPr>
              <a:cxnSpLocks/>
              <a:endCxn id="39" idx="0"/>
            </p:cNvCxnSpPr>
            <p:nvPr/>
          </p:nvCxnSpPr>
          <p:spPr>
            <a:xfrm>
              <a:off x="4267151" y="2530112"/>
              <a:ext cx="0" cy="43122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39" idx="1"/>
              <a:endCxn id="21" idx="0"/>
            </p:cNvCxnSpPr>
            <p:nvPr/>
          </p:nvCxnSpPr>
          <p:spPr>
            <a:xfrm rot="10800000" flipV="1">
              <a:off x="1742085" y="3419874"/>
              <a:ext cx="1338683" cy="89606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3080768" y="2961335"/>
              <a:ext cx="2372764" cy="91707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dirty="0">
                  <a:solidFill>
                    <a:schemeClr val="accent6"/>
                  </a:solidFill>
                  <a:latin typeface="Nunito Sans" pitchFamily="2" charset="77"/>
                  <a:ea typeface="Museo Sans 300" charset="0"/>
                  <a:cs typeface="Museo Sans 300" charset="0"/>
                </a:rPr>
                <a:t>Credit?</a:t>
              </a:r>
            </a:p>
          </p:txBody>
        </p:sp>
      </p:grpSp>
      <p:cxnSp>
        <p:nvCxnSpPr>
          <p:cNvPr id="14" name="Straight Arrow Connector 13"/>
          <p:cNvCxnSpPr/>
          <p:nvPr/>
        </p:nvCxnSpPr>
        <p:spPr>
          <a:xfrm flipH="1">
            <a:off x="6351680" y="1966488"/>
            <a:ext cx="703730" cy="340347"/>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41468" y="1666878"/>
            <a:ext cx="2387562" cy="392415"/>
          </a:xfrm>
          <a:prstGeom prst="rect">
            <a:avLst/>
          </a:prstGeom>
          <a:noFill/>
          <a:ln>
            <a:noFill/>
          </a:ln>
        </p:spPr>
        <p:txBody>
          <a:bodyPr wrap="square" rtlCol="0">
            <a:spAutoFit/>
          </a:bodyPr>
          <a:lstStyle/>
          <a:p>
            <a:r>
              <a:rPr lang="en-US" sz="1950" dirty="0">
                <a:solidFill>
                  <a:schemeClr val="accent6"/>
                </a:solidFill>
                <a:latin typeface="Nunito Sans" pitchFamily="2" charset="77"/>
                <a:cs typeface="Museo Sans 300"/>
              </a:rPr>
              <a:t>Split on </a:t>
            </a:r>
            <a:r>
              <a:rPr lang="en-US" sz="1950" dirty="0">
                <a:solidFill>
                  <a:schemeClr val="accent6"/>
                </a:solidFill>
                <a:latin typeface="Nunito Sans" pitchFamily="2" charset="77"/>
                <a:cs typeface="Museo Sans 500"/>
              </a:rPr>
              <a:t>Credit</a:t>
            </a:r>
          </a:p>
        </p:txBody>
      </p:sp>
      <p:grpSp>
        <p:nvGrpSpPr>
          <p:cNvPr id="3" name="Group 2"/>
          <p:cNvGrpSpPr/>
          <p:nvPr/>
        </p:nvGrpSpPr>
        <p:grpSpPr>
          <a:xfrm>
            <a:off x="2837739" y="3836288"/>
            <a:ext cx="2006135" cy="1146789"/>
            <a:chOff x="296168" y="5250514"/>
            <a:chExt cx="2674847" cy="1529050"/>
          </a:xfrm>
        </p:grpSpPr>
        <p:sp>
          <p:nvSpPr>
            <p:cNvPr id="18" name="Rectangle 17"/>
            <p:cNvSpPr/>
            <p:nvPr/>
          </p:nvSpPr>
          <p:spPr>
            <a:xfrm>
              <a:off x="296168" y="5640792"/>
              <a:ext cx="2674847" cy="1138772"/>
            </a:xfrm>
            <a:prstGeom prst="rect">
              <a:avLst/>
            </a:prstGeom>
            <a:ln>
              <a:noFill/>
            </a:ln>
          </p:spPr>
          <p:txBody>
            <a:bodyPr wrap="square">
              <a:spAutoFit/>
            </a:bodyPr>
            <a:lstStyle/>
            <a:p>
              <a:pPr lvl="0">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excellent</a:t>
              </a:r>
            </a:p>
          </p:txBody>
        </p:sp>
        <p:cxnSp>
          <p:nvCxnSpPr>
            <p:cNvPr id="19" name="Straight Arrow Connector 18"/>
            <p:cNvCxnSpPr/>
            <p:nvPr/>
          </p:nvCxnSpPr>
          <p:spPr>
            <a:xfrm flipV="1">
              <a:off x="1727666" y="5250514"/>
              <a:ext cx="0" cy="390278"/>
            </a:xfrm>
            <a:prstGeom prst="straightConnector1">
              <a:avLst/>
            </a:prstGeom>
            <a:ln w="41275">
              <a:solidFill>
                <a:schemeClr val="accent2">
                  <a:lumMod val="75000"/>
                </a:schemeClr>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4791138" y="3836285"/>
            <a:ext cx="2139836" cy="903058"/>
            <a:chOff x="2900701" y="5250516"/>
            <a:chExt cx="2853114" cy="1204078"/>
          </a:xfrm>
        </p:grpSpPr>
        <p:cxnSp>
          <p:nvCxnSpPr>
            <p:cNvPr id="24" name="Straight Arrow Connector 23"/>
            <p:cNvCxnSpPr>
              <a:stCxn id="25" idx="0"/>
            </p:cNvCxnSpPr>
            <p:nvPr/>
          </p:nvCxnSpPr>
          <p:spPr>
            <a:xfrm flipV="1">
              <a:off x="4327258" y="5250516"/>
              <a:ext cx="0" cy="403859"/>
            </a:xfrm>
            <a:prstGeom prst="straightConnector1">
              <a:avLst/>
            </a:prstGeom>
            <a:ln w="41275">
              <a:solidFill>
                <a:srgbClr val="3366FF"/>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2900701" y="5654375"/>
              <a:ext cx="2853114" cy="800219"/>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fair</a:t>
              </a:r>
            </a:p>
          </p:txBody>
        </p:sp>
      </p:grpSp>
      <p:grpSp>
        <p:nvGrpSpPr>
          <p:cNvPr id="6" name="Group 5"/>
          <p:cNvGrpSpPr/>
          <p:nvPr/>
        </p:nvGrpSpPr>
        <p:grpSpPr>
          <a:xfrm>
            <a:off x="6810828" y="3836288"/>
            <a:ext cx="2063216" cy="904779"/>
            <a:chOff x="5593621" y="5250514"/>
            <a:chExt cx="2750955" cy="1206371"/>
          </a:xfrm>
        </p:grpSpPr>
        <p:cxnSp>
          <p:nvCxnSpPr>
            <p:cNvPr id="30" name="Straight Arrow Connector 29"/>
            <p:cNvCxnSpPr/>
            <p:nvPr/>
          </p:nvCxnSpPr>
          <p:spPr>
            <a:xfrm flipV="1">
              <a:off x="6782205" y="5250514"/>
              <a:ext cx="0" cy="406153"/>
            </a:xfrm>
            <a:prstGeom prst="straightConnector1">
              <a:avLst/>
            </a:prstGeom>
            <a:ln w="41275">
              <a:solidFill>
                <a:srgbClr val="DB931E"/>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593621" y="5656667"/>
              <a:ext cx="2750955" cy="800218"/>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poor</a:t>
              </a:r>
            </a:p>
          </p:txBody>
        </p:sp>
      </p:grpSp>
    </p:spTree>
    <p:extLst>
      <p:ext uri="{BB962C8B-B14F-4D97-AF65-F5344CB8AC3E}">
        <p14:creationId xmlns:p14="http://schemas.microsoft.com/office/powerpoint/2010/main" val="2372962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Stopping</a:t>
            </a:r>
          </a:p>
        </p:txBody>
      </p:sp>
      <p:pic>
        <p:nvPicPr>
          <p:cNvPr id="8" name="Picture 7">
            <a:extLst>
              <a:ext uri="{FF2B5EF4-FFF2-40B4-BE49-F238E27FC236}">
                <a16:creationId xmlns:a16="http://schemas.microsoft.com/office/drawing/2014/main" id="{357D9110-D443-4D62-B4CA-6692B992EEFC}"/>
              </a:ext>
            </a:extLst>
          </p:cNvPr>
          <p:cNvPicPr>
            <a:picLocks noChangeAspect="1"/>
          </p:cNvPicPr>
          <p:nvPr/>
        </p:nvPicPr>
        <p:blipFill rotWithShape="1">
          <a:blip r:embed="rId3"/>
          <a:srcRect t="11785"/>
          <a:stretch/>
        </p:blipFill>
        <p:spPr>
          <a:xfrm>
            <a:off x="2935185" y="844731"/>
            <a:ext cx="6059949" cy="4124934"/>
          </a:xfrm>
          <a:prstGeom prst="rect">
            <a:avLst/>
          </a:prstGeom>
        </p:spPr>
      </p:pic>
      <p:sp>
        <p:nvSpPr>
          <p:cNvPr id="4" name="TextBox 3">
            <a:extLst>
              <a:ext uri="{FF2B5EF4-FFF2-40B4-BE49-F238E27FC236}">
                <a16:creationId xmlns:a16="http://schemas.microsoft.com/office/drawing/2014/main" id="{C31E1345-7105-8D62-5AA5-0D3D785301F7}"/>
              </a:ext>
            </a:extLst>
          </p:cNvPr>
          <p:cNvSpPr txBox="1"/>
          <p:nvPr/>
        </p:nvSpPr>
        <p:spPr>
          <a:xfrm>
            <a:off x="2977938" y="348343"/>
            <a:ext cx="3886000" cy="307777"/>
          </a:xfrm>
          <a:prstGeom prst="rect">
            <a:avLst/>
          </a:prstGeom>
          <a:noFill/>
        </p:spPr>
        <p:txBody>
          <a:bodyPr wrap="none" rtlCol="0">
            <a:spAutoFit/>
          </a:bodyPr>
          <a:lstStyle/>
          <a:p>
            <a:r>
              <a:rPr lang="en-US" i="1" dirty="0">
                <a:latin typeface="Nunito Sans" pitchFamily="2" charset="77"/>
              </a:rPr>
              <a:t>For now: </a:t>
            </a:r>
            <a:r>
              <a:rPr lang="en-US" dirty="0">
                <a:latin typeface="Nunito Sans" pitchFamily="2" charset="77"/>
              </a:rPr>
              <a:t>Stop when all points are in one class</a:t>
            </a:r>
            <a:endParaRPr lang="en-US" i="1" dirty="0">
              <a:latin typeface="Nunito Sans" pitchFamily="2" charset="77"/>
            </a:endParaRPr>
          </a:p>
        </p:txBody>
      </p:sp>
    </p:spTree>
    <p:extLst>
      <p:ext uri="{BB962C8B-B14F-4D97-AF65-F5344CB8AC3E}">
        <p14:creationId xmlns:p14="http://schemas.microsoft.com/office/powerpoint/2010/main" val="418530001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learning = Recursive stump learning</a:t>
            </a:r>
          </a:p>
        </p:txBody>
      </p:sp>
      <p:sp>
        <p:nvSpPr>
          <p:cNvPr id="9" name="Rectangle 8"/>
          <p:cNvSpPr/>
          <p:nvPr/>
        </p:nvSpPr>
        <p:spPr>
          <a:xfrm>
            <a:off x="4974193" y="962616"/>
            <a:ext cx="1398814" cy="56619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650" dirty="0">
                <a:solidFill>
                  <a:schemeClr val="accent6"/>
                </a:solidFill>
                <a:latin typeface="Nunito Sans" pitchFamily="2" charset="77"/>
                <a:ea typeface="Museo Sans 300" charset="0"/>
                <a:cs typeface="Museo Sans 300" charset="0"/>
              </a:rPr>
              <a:t>Root</a:t>
            </a:r>
          </a:p>
          <a:p>
            <a:r>
              <a:rPr lang="en-US" sz="1650" dirty="0">
                <a:solidFill>
                  <a:schemeClr val="accent6"/>
                </a:solidFill>
                <a:latin typeface="Nunito Sans" pitchFamily="2" charset="77"/>
                <a:ea typeface="Museo Sans 300" charset="0"/>
                <a:cs typeface="Museo Sans 300" charset="0"/>
              </a:rPr>
              <a:t>         </a:t>
            </a:r>
            <a:r>
              <a:rPr lang="en-US" sz="1650" dirty="0">
                <a:solidFill>
                  <a:schemeClr val="accent3">
                    <a:lumMod val="75000"/>
                  </a:schemeClr>
                </a:solidFill>
                <a:latin typeface="Nunito Sans" pitchFamily="2" charset="77"/>
                <a:ea typeface="Museo Sans 300" charset="0"/>
                <a:cs typeface="Museo Sans 300" charset="0"/>
              </a:rPr>
              <a:t>6</a:t>
            </a:r>
            <a:r>
              <a:rPr lang="en-US" sz="1650" dirty="0">
                <a:solidFill>
                  <a:schemeClr val="accent6"/>
                </a:solidFill>
                <a:latin typeface="Nunito Sans" pitchFamily="2" charset="77"/>
                <a:ea typeface="Museo Sans 300" charset="0"/>
                <a:cs typeface="Museo Sans 300" charset="0"/>
              </a:rPr>
              <a:t>    </a:t>
            </a:r>
            <a:r>
              <a:rPr lang="en-US" sz="1650" dirty="0">
                <a:solidFill>
                  <a:schemeClr val="accent4"/>
                </a:solidFill>
                <a:latin typeface="Nunito Sans" pitchFamily="2" charset="77"/>
                <a:ea typeface="Museo Sans 300" charset="0"/>
                <a:cs typeface="Museo Sans 300" charset="0"/>
              </a:rPr>
              <a:t>3</a:t>
            </a:r>
          </a:p>
        </p:txBody>
      </p:sp>
      <p:sp>
        <p:nvSpPr>
          <p:cNvPr id="21" name="Rectangle 20"/>
          <p:cNvSpPr/>
          <p:nvPr/>
        </p:nvSpPr>
        <p:spPr>
          <a:xfrm>
            <a:off x="3240015" y="2366905"/>
            <a:ext cx="1109821" cy="57182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650" dirty="0">
                <a:solidFill>
                  <a:schemeClr val="accent6"/>
                </a:solidFill>
                <a:latin typeface="Nunito Sans" pitchFamily="2" charset="77"/>
                <a:ea typeface="Museo Sans 300" charset="0"/>
                <a:cs typeface="Museo Sans 300" charset="0"/>
              </a:rPr>
              <a:t>excellent</a:t>
            </a:r>
          </a:p>
          <a:p>
            <a:pPr algn="ctr"/>
            <a:r>
              <a:rPr lang="en-US" sz="1650" dirty="0">
                <a:solidFill>
                  <a:schemeClr val="accent3">
                    <a:lumMod val="75000"/>
                  </a:schemeClr>
                </a:solidFill>
                <a:latin typeface="Nunito Sans" pitchFamily="2" charset="77"/>
                <a:ea typeface="Museo Sans 300" charset="0"/>
                <a:cs typeface="Museo Sans 300" charset="0"/>
              </a:rPr>
              <a:t>2</a:t>
            </a:r>
            <a:r>
              <a:rPr lang="en-US" sz="1650" dirty="0">
                <a:solidFill>
                  <a:schemeClr val="accent6"/>
                </a:solidFill>
                <a:latin typeface="Nunito Sans" pitchFamily="2" charset="77"/>
                <a:ea typeface="Museo Sans 300" charset="0"/>
                <a:cs typeface="Museo Sans 300" charset="0"/>
              </a:rPr>
              <a:t>     </a:t>
            </a:r>
            <a:r>
              <a:rPr lang="en-US" sz="1650" dirty="0">
                <a:solidFill>
                  <a:schemeClr val="accent4"/>
                </a:solidFill>
                <a:latin typeface="Nunito Sans" pitchFamily="2" charset="77"/>
                <a:ea typeface="Museo Sans 300" charset="0"/>
                <a:cs typeface="Museo Sans 300" charset="0"/>
              </a:rPr>
              <a:t>0</a:t>
            </a:r>
          </a:p>
        </p:txBody>
      </p:sp>
      <p:sp>
        <p:nvSpPr>
          <p:cNvPr id="22" name="Rectangle 21"/>
          <p:cNvSpPr/>
          <p:nvPr/>
        </p:nvSpPr>
        <p:spPr>
          <a:xfrm>
            <a:off x="5128254" y="2366905"/>
            <a:ext cx="1096177" cy="55622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650" dirty="0">
                <a:solidFill>
                  <a:schemeClr val="accent6"/>
                </a:solidFill>
                <a:latin typeface="Nunito Sans" pitchFamily="2" charset="77"/>
                <a:ea typeface="Museo Sans 300" charset="0"/>
                <a:cs typeface="Museo Sans 300" charset="0"/>
              </a:rPr>
              <a:t>fair</a:t>
            </a:r>
          </a:p>
          <a:p>
            <a:pPr algn="ctr"/>
            <a:r>
              <a:rPr lang="en-US" sz="1650" dirty="0">
                <a:solidFill>
                  <a:schemeClr val="accent3">
                    <a:lumMod val="75000"/>
                  </a:schemeClr>
                </a:solidFill>
                <a:latin typeface="Nunito Sans" pitchFamily="2" charset="77"/>
                <a:ea typeface="Museo Sans 300" charset="0"/>
                <a:cs typeface="Museo Sans 300" charset="0"/>
              </a:rPr>
              <a:t>3</a:t>
            </a:r>
            <a:r>
              <a:rPr lang="en-US" sz="1650" dirty="0">
                <a:solidFill>
                  <a:schemeClr val="accent6"/>
                </a:solidFill>
                <a:latin typeface="Nunito Sans" pitchFamily="2" charset="77"/>
                <a:ea typeface="Museo Sans 300" charset="0"/>
                <a:cs typeface="Museo Sans 300" charset="0"/>
              </a:rPr>
              <a:t>     </a:t>
            </a:r>
            <a:r>
              <a:rPr lang="en-US" sz="165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23" name="Rectangle 22"/>
          <p:cNvSpPr/>
          <p:nvPr/>
        </p:nvSpPr>
        <p:spPr>
          <a:xfrm>
            <a:off x="7003250" y="2366905"/>
            <a:ext cx="1093850" cy="56649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650" dirty="0">
                <a:solidFill>
                  <a:schemeClr val="accent6"/>
                </a:solidFill>
                <a:latin typeface="Nunito Sans" pitchFamily="2" charset="77"/>
                <a:ea typeface="Museo Sans 300" charset="0"/>
                <a:cs typeface="Museo Sans 300" charset="0"/>
              </a:rPr>
              <a:t>poor</a:t>
            </a:r>
          </a:p>
          <a:p>
            <a:pPr algn="ctr"/>
            <a:r>
              <a:rPr lang="en-US" sz="1650" dirty="0">
                <a:solidFill>
                  <a:schemeClr val="accent3">
                    <a:lumMod val="75000"/>
                  </a:schemeClr>
                </a:solidFill>
                <a:latin typeface="Nunito Sans" pitchFamily="2" charset="77"/>
                <a:ea typeface="Museo Sans 300" charset="0"/>
                <a:cs typeface="Museo Sans 300" charset="0"/>
              </a:rPr>
              <a:t>2</a:t>
            </a:r>
            <a:r>
              <a:rPr lang="en-US" sz="1650" dirty="0">
                <a:solidFill>
                  <a:schemeClr val="accent6"/>
                </a:solidFill>
                <a:latin typeface="Nunito Sans" pitchFamily="2" charset="77"/>
                <a:ea typeface="Museo Sans 300" charset="0"/>
                <a:cs typeface="Museo Sans 300" charset="0"/>
              </a:rPr>
              <a:t>     </a:t>
            </a:r>
            <a:r>
              <a:rPr lang="en-US" sz="1650" dirty="0">
                <a:solidFill>
                  <a:schemeClr val="accent4"/>
                </a:solidFill>
                <a:latin typeface="Nunito Sans" pitchFamily="2" charset="77"/>
                <a:ea typeface="Museo Sans 300" charset="0"/>
                <a:cs typeface="Museo Sans 300" charset="0"/>
              </a:rPr>
              <a:t>1</a:t>
            </a:r>
          </a:p>
        </p:txBody>
      </p:sp>
      <p:sp>
        <p:nvSpPr>
          <p:cNvPr id="33" name="Rectangle 32"/>
          <p:cNvSpPr/>
          <p:nvPr/>
        </p:nvSpPr>
        <p:spPr>
          <a:xfrm>
            <a:off x="2846221" y="912760"/>
            <a:ext cx="1380506" cy="600164"/>
          </a:xfrm>
          <a:prstGeom prst="rect">
            <a:avLst/>
          </a:prstGeom>
        </p:spPr>
        <p:txBody>
          <a:bodyPr wrap="none">
            <a:spAutoFit/>
          </a:bodyPr>
          <a:lstStyle/>
          <a:p>
            <a:r>
              <a:rPr lang="en-US" sz="1650" dirty="0">
                <a:solidFill>
                  <a:schemeClr val="accent6"/>
                </a:solidFill>
                <a:latin typeface="Nunito Sans" pitchFamily="2" charset="77"/>
                <a:ea typeface="Museo Sans 300" charset="0"/>
                <a:cs typeface="Museo Sans 300" charset="0"/>
              </a:rPr>
              <a:t>Loan status: </a:t>
            </a:r>
          </a:p>
          <a:p>
            <a:r>
              <a:rPr lang="en-US" sz="1650" dirty="0">
                <a:solidFill>
                  <a:schemeClr val="accent3">
                    <a:lumMod val="75000"/>
                  </a:schemeClr>
                </a:solidFill>
                <a:latin typeface="Nunito Sans" pitchFamily="2" charset="77"/>
                <a:ea typeface="Museo Sans 300" charset="0"/>
                <a:cs typeface="Museo Sans 300" charset="0"/>
              </a:rPr>
              <a:t>Safe </a:t>
            </a:r>
            <a:r>
              <a:rPr lang="en-US" sz="1650" dirty="0">
                <a:solidFill>
                  <a:schemeClr val="accent4"/>
                </a:solidFill>
                <a:latin typeface="Nunito Sans" pitchFamily="2" charset="77"/>
                <a:ea typeface="Museo Sans 300" charset="0"/>
                <a:cs typeface="Museo Sans 300" charset="0"/>
              </a:rPr>
              <a:t>Risky</a:t>
            </a:r>
            <a:endParaRPr lang="en-US" sz="1650" dirty="0">
              <a:solidFill>
                <a:schemeClr val="accent3">
                  <a:lumMod val="75000"/>
                </a:schemeClr>
              </a:solidFill>
              <a:latin typeface="Nunito Sans" pitchFamily="2" charset="77"/>
              <a:ea typeface="Museo Sans 300" charset="0"/>
              <a:cs typeface="Museo Sans 300" charset="0"/>
            </a:endParaRPr>
          </a:p>
        </p:txBody>
      </p:sp>
      <p:cxnSp>
        <p:nvCxnSpPr>
          <p:cNvPr id="26" name="Straight Arrow Connector 25"/>
          <p:cNvCxnSpPr>
            <a:stCxn id="9" idx="2"/>
            <a:endCxn id="39" idx="0"/>
          </p:cNvCxnSpPr>
          <p:nvPr/>
        </p:nvCxnSpPr>
        <p:spPr>
          <a:xfrm flipH="1">
            <a:off x="5673598" y="1528808"/>
            <a:ext cx="2" cy="25040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39" idx="1"/>
            <a:endCxn id="21" idx="0"/>
          </p:cNvCxnSpPr>
          <p:nvPr/>
        </p:nvCxnSpPr>
        <p:spPr>
          <a:xfrm rot="10800000" flipV="1">
            <a:off x="3794925" y="1962089"/>
            <a:ext cx="1095833" cy="40481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39" idx="3"/>
            <a:endCxn id="23" idx="0"/>
          </p:cNvCxnSpPr>
          <p:nvPr/>
        </p:nvCxnSpPr>
        <p:spPr>
          <a:xfrm>
            <a:off x="6456439" y="1962090"/>
            <a:ext cx="1093736" cy="404815"/>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9" idx="2"/>
            <a:endCxn id="22" idx="0"/>
          </p:cNvCxnSpPr>
          <p:nvPr/>
        </p:nvCxnSpPr>
        <p:spPr>
          <a:xfrm>
            <a:off x="5673599" y="2144966"/>
            <a:ext cx="2744" cy="22193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4890758" y="1779214"/>
            <a:ext cx="1565681"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90" name="Straight Arrow Connector 89"/>
          <p:cNvCxnSpPr>
            <a:stCxn id="21" idx="2"/>
            <a:endCxn id="91" idx="0"/>
          </p:cNvCxnSpPr>
          <p:nvPr/>
        </p:nvCxnSpPr>
        <p:spPr>
          <a:xfrm>
            <a:off x="3794926" y="2938734"/>
            <a:ext cx="547" cy="39862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91" name="Rounded Rectangle 90"/>
          <p:cNvSpPr/>
          <p:nvPr/>
        </p:nvSpPr>
        <p:spPr>
          <a:xfrm>
            <a:off x="3249476" y="3337360"/>
            <a:ext cx="1091993" cy="48689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50" dirty="0">
                <a:latin typeface="Nunito Sans" pitchFamily="2" charset="77"/>
                <a:ea typeface="Museo Sans 300" charset="0"/>
                <a:cs typeface="Museo Sans 300" charset="0"/>
              </a:rPr>
              <a:t>Safe</a:t>
            </a:r>
          </a:p>
        </p:txBody>
      </p:sp>
      <p:grpSp>
        <p:nvGrpSpPr>
          <p:cNvPr id="5" name="Group 4"/>
          <p:cNvGrpSpPr/>
          <p:nvPr/>
        </p:nvGrpSpPr>
        <p:grpSpPr>
          <a:xfrm>
            <a:off x="6602705" y="3068728"/>
            <a:ext cx="2425503" cy="1475572"/>
            <a:chOff x="5499457" y="4455009"/>
            <a:chExt cx="3234004" cy="1967429"/>
          </a:xfrm>
        </p:grpSpPr>
        <p:cxnSp>
          <p:nvCxnSpPr>
            <p:cNvPr id="20" name="Straight Arrow Connector 19"/>
            <p:cNvCxnSpPr/>
            <p:nvPr/>
          </p:nvCxnSpPr>
          <p:spPr>
            <a:xfrm>
              <a:off x="6762748" y="4455009"/>
              <a:ext cx="2" cy="828656"/>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499457" y="5283665"/>
              <a:ext cx="3234004" cy="1138773"/>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Build decision stump with subset of data where </a:t>
              </a:r>
              <a:r>
                <a:rPr lang="en-US" sz="1650" dirty="0">
                  <a:solidFill>
                    <a:schemeClr val="accent5"/>
                  </a:solidFill>
                  <a:latin typeface="Nunito Sans" pitchFamily="2" charset="77"/>
                  <a:cs typeface="Museo Sans 500"/>
                </a:rPr>
                <a:t>Credit = poor</a:t>
              </a:r>
            </a:p>
          </p:txBody>
        </p:sp>
      </p:grpSp>
      <p:grpSp>
        <p:nvGrpSpPr>
          <p:cNvPr id="3" name="Group 2"/>
          <p:cNvGrpSpPr/>
          <p:nvPr/>
        </p:nvGrpSpPr>
        <p:grpSpPr>
          <a:xfrm>
            <a:off x="4429446" y="3068727"/>
            <a:ext cx="2117549" cy="1729488"/>
            <a:chOff x="2601778" y="4455009"/>
            <a:chExt cx="2823399" cy="2305984"/>
          </a:xfrm>
        </p:grpSpPr>
        <p:cxnSp>
          <p:nvCxnSpPr>
            <p:cNvPr id="25" name="Straight Arrow Connector 24"/>
            <p:cNvCxnSpPr/>
            <p:nvPr/>
          </p:nvCxnSpPr>
          <p:spPr>
            <a:xfrm>
              <a:off x="4276325" y="4455009"/>
              <a:ext cx="3661" cy="828656"/>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601778" y="5283665"/>
              <a:ext cx="2823399" cy="1477328"/>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Build decision stump with subset of data where </a:t>
              </a:r>
              <a:r>
                <a:rPr lang="en-US" sz="1650" dirty="0">
                  <a:solidFill>
                    <a:schemeClr val="accent5"/>
                  </a:solidFill>
                  <a:latin typeface="Nunito Sans" pitchFamily="2" charset="77"/>
                  <a:cs typeface="Museo Sans 500"/>
                </a:rPr>
                <a:t>Credit = fair</a:t>
              </a:r>
            </a:p>
          </p:txBody>
        </p:sp>
      </p:grpSp>
    </p:spTree>
    <p:extLst>
      <p:ext uri="{BB962C8B-B14F-4D97-AF65-F5344CB8AC3E}">
        <p14:creationId xmlns:p14="http://schemas.microsoft.com/office/powerpoint/2010/main" val="675923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3191-F98A-434E-92B8-60F028331B52}"/>
              </a:ext>
            </a:extLst>
          </p:cNvPr>
          <p:cNvSpPr>
            <a:spLocks noGrp="1"/>
          </p:cNvSpPr>
          <p:nvPr>
            <p:ph type="ctrTitle"/>
          </p:nvPr>
        </p:nvSpPr>
        <p:spPr/>
        <p:txBody>
          <a:bodyPr/>
          <a:lstStyle/>
          <a:p>
            <a:r>
              <a:rPr lang="en-US" sz="2200" dirty="0"/>
              <a:t>Naïve Bayes</a:t>
            </a:r>
          </a:p>
        </p:txBody>
      </p:sp>
      <p:sp>
        <p:nvSpPr>
          <p:cNvPr id="3" name="Subtitle 2">
            <a:extLst>
              <a:ext uri="{FF2B5EF4-FFF2-40B4-BE49-F238E27FC236}">
                <a16:creationId xmlns:a16="http://schemas.microsoft.com/office/drawing/2014/main" id="{CE7F406E-A474-414A-B186-40B5CAE024D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ABAF5A6-E68D-044D-8A67-479F1322B4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59093493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level</a:t>
            </a:r>
          </a:p>
        </p:txBody>
      </p:sp>
      <p:sp>
        <p:nvSpPr>
          <p:cNvPr id="9" name="Rectangle 8"/>
          <p:cNvSpPr/>
          <p:nvPr/>
        </p:nvSpPr>
        <p:spPr>
          <a:xfrm>
            <a:off x="4908130" y="892483"/>
            <a:ext cx="1022074" cy="49460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Root</a:t>
            </a:r>
          </a:p>
          <a:p>
            <a:pPr algn="ctr"/>
            <a:r>
              <a:rPr lang="en-US" sz="1050" dirty="0">
                <a:solidFill>
                  <a:schemeClr val="accent3">
                    <a:lumMod val="75000"/>
                  </a:schemeClr>
                </a:solidFill>
                <a:latin typeface="Nunito Sans" pitchFamily="2" charset="77"/>
                <a:ea typeface="Museo Sans 300" charset="0"/>
                <a:cs typeface="Museo Sans 300" charset="0"/>
              </a:rPr>
              <a:t>6</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3</a:t>
            </a:r>
          </a:p>
        </p:txBody>
      </p:sp>
      <p:sp>
        <p:nvSpPr>
          <p:cNvPr id="33" name="Rectangle 32"/>
          <p:cNvSpPr/>
          <p:nvPr/>
        </p:nvSpPr>
        <p:spPr>
          <a:xfrm>
            <a:off x="3116250" y="875795"/>
            <a:ext cx="1380506" cy="600164"/>
          </a:xfrm>
          <a:prstGeom prst="rect">
            <a:avLst/>
          </a:prstGeom>
        </p:spPr>
        <p:txBody>
          <a:bodyPr wrap="none">
            <a:spAutoFit/>
          </a:bodyPr>
          <a:lstStyle/>
          <a:p>
            <a:r>
              <a:rPr lang="en-US" sz="1650" dirty="0">
                <a:solidFill>
                  <a:schemeClr val="accent6"/>
                </a:solidFill>
                <a:latin typeface="Nunito Sans" pitchFamily="2" charset="77"/>
                <a:ea typeface="Museo Sans 300" charset="0"/>
                <a:cs typeface="Museo Sans 300" charset="0"/>
              </a:rPr>
              <a:t>Loan status: </a:t>
            </a:r>
          </a:p>
          <a:p>
            <a:r>
              <a:rPr lang="en-US" sz="1650" dirty="0">
                <a:solidFill>
                  <a:schemeClr val="accent3">
                    <a:lumMod val="75000"/>
                  </a:schemeClr>
                </a:solidFill>
                <a:latin typeface="Nunito Sans" pitchFamily="2" charset="77"/>
                <a:ea typeface="Museo Sans 300" charset="0"/>
                <a:cs typeface="Museo Sans 300" charset="0"/>
              </a:rPr>
              <a:t>Safe </a:t>
            </a:r>
            <a:r>
              <a:rPr lang="en-US" sz="1650" dirty="0">
                <a:solidFill>
                  <a:schemeClr val="accent4"/>
                </a:solidFill>
                <a:latin typeface="Nunito Sans" pitchFamily="2" charset="77"/>
                <a:ea typeface="Museo Sans 300" charset="0"/>
                <a:cs typeface="Museo Sans 300" charset="0"/>
              </a:rPr>
              <a:t>Risky</a:t>
            </a:r>
            <a:endParaRPr lang="en-US" sz="1650" dirty="0">
              <a:solidFill>
                <a:schemeClr val="accent3">
                  <a:lumMod val="75000"/>
                </a:schemeClr>
              </a:solidFill>
              <a:latin typeface="Nunito Sans" pitchFamily="2" charset="77"/>
              <a:ea typeface="Museo Sans 300" charset="0"/>
              <a:cs typeface="Museo Sans 300" charset="0"/>
            </a:endParaRPr>
          </a:p>
        </p:txBody>
      </p:sp>
      <p:cxnSp>
        <p:nvCxnSpPr>
          <p:cNvPr id="26" name="Straight Arrow Connector 25"/>
          <p:cNvCxnSpPr>
            <a:stCxn id="9" idx="2"/>
            <a:endCxn id="39" idx="0"/>
          </p:cNvCxnSpPr>
          <p:nvPr/>
        </p:nvCxnSpPr>
        <p:spPr>
          <a:xfrm>
            <a:off x="5419167" y="1387091"/>
            <a:ext cx="0" cy="24635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39" idx="1"/>
            <a:endCxn id="21" idx="0"/>
          </p:cNvCxnSpPr>
          <p:nvPr/>
        </p:nvCxnSpPr>
        <p:spPr>
          <a:xfrm rot="10800000" flipV="1">
            <a:off x="3639328" y="1816323"/>
            <a:ext cx="997000" cy="246233"/>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39" idx="3"/>
            <a:endCxn id="23" idx="0"/>
          </p:cNvCxnSpPr>
          <p:nvPr/>
        </p:nvCxnSpPr>
        <p:spPr>
          <a:xfrm>
            <a:off x="6202007" y="1816323"/>
            <a:ext cx="1488026" cy="257942"/>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4636326" y="1633447"/>
            <a:ext cx="1565681"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sp>
        <p:nvSpPr>
          <p:cNvPr id="21" name="Rectangle 20"/>
          <p:cNvSpPr/>
          <p:nvPr/>
        </p:nvSpPr>
        <p:spPr>
          <a:xfrm>
            <a:off x="3200670" y="2062557"/>
            <a:ext cx="877313" cy="48431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excellent</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22" name="Rectangle 21"/>
          <p:cNvSpPr/>
          <p:nvPr/>
        </p:nvSpPr>
        <p:spPr>
          <a:xfrm>
            <a:off x="4960401" y="2080908"/>
            <a:ext cx="917533" cy="46327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fair</a:t>
            </a:r>
          </a:p>
          <a:p>
            <a:pPr algn="ctr"/>
            <a:r>
              <a:rPr lang="en-US" sz="1050" dirty="0">
                <a:solidFill>
                  <a:schemeClr val="accent3">
                    <a:lumMod val="75000"/>
                  </a:schemeClr>
                </a:solidFill>
                <a:latin typeface="Nunito Sans" pitchFamily="2" charset="77"/>
                <a:ea typeface="Museo Sans 300" charset="0"/>
                <a:cs typeface="Museo Sans 300" charset="0"/>
              </a:rPr>
              <a:t>3</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23" name="Rectangle 22"/>
          <p:cNvSpPr/>
          <p:nvPr/>
        </p:nvSpPr>
        <p:spPr>
          <a:xfrm>
            <a:off x="7219117" y="2074265"/>
            <a:ext cx="941831" cy="4708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poor</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cxnSp>
        <p:nvCxnSpPr>
          <p:cNvPr id="38" name="Straight Arrow Connector 37"/>
          <p:cNvCxnSpPr>
            <a:stCxn id="39" idx="2"/>
            <a:endCxn id="22" idx="0"/>
          </p:cNvCxnSpPr>
          <p:nvPr/>
        </p:nvCxnSpPr>
        <p:spPr>
          <a:xfrm>
            <a:off x="5419167" y="1999199"/>
            <a:ext cx="1" cy="8170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21" idx="2"/>
            <a:endCxn id="91" idx="0"/>
          </p:cNvCxnSpPr>
          <p:nvPr/>
        </p:nvCxnSpPr>
        <p:spPr>
          <a:xfrm flipH="1">
            <a:off x="3633207" y="2546876"/>
            <a:ext cx="6120" cy="191120"/>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91" name="Rounded Rectangle 90"/>
          <p:cNvSpPr/>
          <p:nvPr/>
        </p:nvSpPr>
        <p:spPr>
          <a:xfrm>
            <a:off x="3289547" y="273799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grpSp>
        <p:nvGrpSpPr>
          <p:cNvPr id="13" name="Group 12"/>
          <p:cNvGrpSpPr/>
          <p:nvPr/>
        </p:nvGrpSpPr>
        <p:grpSpPr>
          <a:xfrm>
            <a:off x="4495746" y="2544179"/>
            <a:ext cx="1830541" cy="1534810"/>
            <a:chOff x="2388830" y="3392236"/>
            <a:chExt cx="2440722" cy="2046412"/>
          </a:xfrm>
        </p:grpSpPr>
        <p:cxnSp>
          <p:nvCxnSpPr>
            <p:cNvPr id="66" name="Straight Arrow Connector 65"/>
            <p:cNvCxnSpPr>
              <a:cxnSpLocks/>
              <a:stCxn id="22" idx="2"/>
              <a:endCxn id="56" idx="0"/>
            </p:cNvCxnSpPr>
            <p:nvPr/>
          </p:nvCxnSpPr>
          <p:spPr>
            <a:xfrm flipH="1">
              <a:off x="3620057" y="3392236"/>
              <a:ext cx="3" cy="38258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2388830" y="3774824"/>
              <a:ext cx="2440722" cy="1663824"/>
              <a:chOff x="2388830" y="3774824"/>
              <a:chExt cx="2440722" cy="1663824"/>
            </a:xfrm>
          </p:grpSpPr>
          <p:sp>
            <p:nvSpPr>
              <p:cNvPr id="52" name="Rectangle 51"/>
              <p:cNvSpPr/>
              <p:nvPr/>
            </p:nvSpPr>
            <p:spPr>
              <a:xfrm>
                <a:off x="2388830"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3 years</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53" name="Rectangle 52"/>
              <p:cNvSpPr/>
              <p:nvPr/>
            </p:nvSpPr>
            <p:spPr>
              <a:xfrm>
                <a:off x="3683013" y="4525617"/>
                <a:ext cx="1146539" cy="563528"/>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5 years</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p:txBody>
          </p:sp>
          <p:sp>
            <p:nvSpPr>
              <p:cNvPr id="56" name="Diamond 55"/>
              <p:cNvSpPr/>
              <p:nvPr/>
            </p:nvSpPr>
            <p:spPr>
              <a:xfrm>
                <a:off x="2576270" y="3774824"/>
                <a:ext cx="2087574"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58" name="Straight Arrow Connector 57"/>
              <p:cNvCxnSpPr>
                <a:cxnSpLocks/>
                <a:stCxn id="56" idx="2"/>
                <a:endCxn id="52" idx="0"/>
              </p:cNvCxnSpPr>
              <p:nvPr/>
            </p:nvCxnSpPr>
            <p:spPr>
              <a:xfrm flipH="1">
                <a:off x="2973706" y="4191084"/>
                <a:ext cx="646351" cy="351306"/>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cxnSpLocks/>
                <a:stCxn id="56" idx="2"/>
                <a:endCxn id="53" idx="0"/>
              </p:cNvCxnSpPr>
              <p:nvPr/>
            </p:nvCxnSpPr>
            <p:spPr>
              <a:xfrm>
                <a:off x="3620057" y="4191084"/>
                <a:ext cx="636226" cy="334533"/>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cxnSpLocks/>
                <a:stCxn id="52" idx="2"/>
              </p:cNvCxnSpPr>
              <p:nvPr/>
            </p:nvCxnSpPr>
            <p:spPr>
              <a:xfrm flipH="1">
                <a:off x="2973705" y="5105371"/>
                <a:ext cx="1"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sp>
        <p:nvSpPr>
          <p:cNvPr id="121" name="Rectangle 120"/>
          <p:cNvSpPr/>
          <p:nvPr/>
        </p:nvSpPr>
        <p:spPr>
          <a:xfrm>
            <a:off x="5375825" y="4452659"/>
            <a:ext cx="1934682" cy="55399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lgn="ctr">
              <a:spcBef>
                <a:spcPct val="20000"/>
              </a:spcBef>
              <a:buClr>
                <a:srgbClr val="5D5555"/>
              </a:buClr>
            </a:pPr>
            <a:r>
              <a:rPr lang="en-US" sz="1500" dirty="0">
                <a:solidFill>
                  <a:schemeClr val="bg1"/>
                </a:solidFill>
                <a:latin typeface="Nunito Sans" pitchFamily="2" charset="77"/>
                <a:cs typeface="Museo Sans 500"/>
              </a:rPr>
              <a:t>Build another stump</a:t>
            </a:r>
            <a:br>
              <a:rPr lang="en-US" sz="1500" dirty="0">
                <a:solidFill>
                  <a:schemeClr val="bg1"/>
                </a:solidFill>
                <a:latin typeface="Nunito Sans" pitchFamily="2" charset="77"/>
                <a:cs typeface="Museo Sans 500"/>
              </a:rPr>
            </a:br>
            <a:r>
              <a:rPr lang="en-US" sz="1500" dirty="0">
                <a:solidFill>
                  <a:schemeClr val="bg1"/>
                </a:solidFill>
                <a:latin typeface="Nunito Sans" pitchFamily="2" charset="77"/>
                <a:cs typeface="Museo Sans 500"/>
              </a:rPr>
              <a:t>these data points</a:t>
            </a:r>
          </a:p>
        </p:txBody>
      </p:sp>
      <p:grpSp>
        <p:nvGrpSpPr>
          <p:cNvPr id="14" name="Group 13"/>
          <p:cNvGrpSpPr/>
          <p:nvPr/>
        </p:nvGrpSpPr>
        <p:grpSpPr>
          <a:xfrm>
            <a:off x="6754420" y="2520660"/>
            <a:ext cx="1967936" cy="1450718"/>
            <a:chOff x="5400395" y="3504358"/>
            <a:chExt cx="2623915" cy="1934290"/>
          </a:xfrm>
        </p:grpSpPr>
        <p:sp>
          <p:nvSpPr>
            <p:cNvPr id="75" name="Rectangle 74"/>
            <p:cNvSpPr/>
            <p:nvPr/>
          </p:nvSpPr>
          <p:spPr>
            <a:xfrm>
              <a:off x="5411782"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high</a:t>
              </a:r>
            </a:p>
            <a:p>
              <a:pPr algn="ctr"/>
              <a:r>
                <a:rPr lang="en-US" sz="1050" dirty="0">
                  <a:solidFill>
                    <a:schemeClr val="accent3">
                      <a:lumMod val="75000"/>
                    </a:schemeClr>
                  </a:solidFill>
                  <a:latin typeface="Nunito Sans" pitchFamily="2" charset="77"/>
                  <a:ea typeface="Museo Sans 300" charset="0"/>
                  <a:cs typeface="Museo Sans 300" charset="0"/>
                </a:rPr>
                <a:t>0</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sp>
          <p:nvSpPr>
            <p:cNvPr id="76" name="Rectangle 75"/>
            <p:cNvSpPr/>
            <p:nvPr/>
          </p:nvSpPr>
          <p:spPr>
            <a:xfrm>
              <a:off x="6768535" y="4542389"/>
              <a:ext cx="1255775" cy="56182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Low</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77" name="Diamond 76"/>
            <p:cNvSpPr/>
            <p:nvPr/>
          </p:nvSpPr>
          <p:spPr>
            <a:xfrm>
              <a:off x="5400395" y="3799515"/>
              <a:ext cx="2486376"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78" name="Straight Arrow Connector 77"/>
            <p:cNvCxnSpPr>
              <a:endCxn id="75" idx="0"/>
            </p:cNvCxnSpPr>
            <p:nvPr/>
          </p:nvCxnSpPr>
          <p:spPr>
            <a:xfrm flipH="1">
              <a:off x="5996658" y="4216605"/>
              <a:ext cx="618212" cy="32578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77" idx="2"/>
              <a:endCxn id="76" idx="0"/>
            </p:cNvCxnSpPr>
            <p:nvPr/>
          </p:nvCxnSpPr>
          <p:spPr>
            <a:xfrm>
              <a:off x="6643583" y="4215775"/>
              <a:ext cx="752840" cy="32661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6647878" y="3504358"/>
              <a:ext cx="2" cy="28692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cxnSpLocks/>
            </p:cNvCxnSpPr>
            <p:nvPr/>
          </p:nvCxnSpPr>
          <p:spPr>
            <a:xfrm flipH="1">
              <a:off x="7443461" y="5105371"/>
              <a:ext cx="3"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sp>
        <p:nvSpPr>
          <p:cNvPr id="45" name="Rounded Rectangle 44">
            <a:extLst>
              <a:ext uri="{FF2B5EF4-FFF2-40B4-BE49-F238E27FC236}">
                <a16:creationId xmlns:a16="http://schemas.microsoft.com/office/drawing/2014/main" id="{D509F3DD-084B-684A-9B5D-AA5F5685C0D1}"/>
              </a:ext>
            </a:extLst>
          </p:cNvPr>
          <p:cNvSpPr/>
          <p:nvPr/>
        </p:nvSpPr>
        <p:spPr>
          <a:xfrm>
            <a:off x="7966804" y="3980689"/>
            <a:ext cx="77311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50" name="Straight Arrow Connector 49">
            <a:extLst>
              <a:ext uri="{FF2B5EF4-FFF2-40B4-BE49-F238E27FC236}">
                <a16:creationId xmlns:a16="http://schemas.microsoft.com/office/drawing/2014/main" id="{0F690E68-40E8-BB45-9449-3422227DBE68}"/>
              </a:ext>
            </a:extLst>
          </p:cNvPr>
          <p:cNvCxnSpPr>
            <a:endCxn id="51" idx="0"/>
          </p:cNvCxnSpPr>
          <p:nvPr/>
        </p:nvCxnSpPr>
        <p:spPr>
          <a:xfrm flipH="1">
            <a:off x="7201617" y="3755683"/>
            <a:ext cx="1" cy="24995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51" name="Rounded Rectangle 50">
            <a:extLst>
              <a:ext uri="{FF2B5EF4-FFF2-40B4-BE49-F238E27FC236}">
                <a16:creationId xmlns:a16="http://schemas.microsoft.com/office/drawing/2014/main" id="{5756BD59-8B36-1F40-9BC8-BF35830F22F4}"/>
              </a:ext>
            </a:extLst>
          </p:cNvPr>
          <p:cNvSpPr/>
          <p:nvPr/>
        </p:nvSpPr>
        <p:spPr>
          <a:xfrm>
            <a:off x="6811863" y="4005641"/>
            <a:ext cx="779507"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cxnSp>
        <p:nvCxnSpPr>
          <p:cNvPr id="37" name="Straight Arrow Connector 36">
            <a:extLst>
              <a:ext uri="{FF2B5EF4-FFF2-40B4-BE49-F238E27FC236}">
                <a16:creationId xmlns:a16="http://schemas.microsoft.com/office/drawing/2014/main" id="{AD7A089B-B065-41E8-A46C-22EDA73E20D3}"/>
              </a:ext>
            </a:extLst>
          </p:cNvPr>
          <p:cNvCxnSpPr>
            <a:cxnSpLocks/>
            <a:stCxn id="53" idx="2"/>
            <a:endCxn id="121" idx="0"/>
          </p:cNvCxnSpPr>
          <p:nvPr/>
        </p:nvCxnSpPr>
        <p:spPr>
          <a:xfrm>
            <a:off x="5896335" y="3816860"/>
            <a:ext cx="446831" cy="635799"/>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40" name="Rounded Rectangle 90">
            <a:extLst>
              <a:ext uri="{FF2B5EF4-FFF2-40B4-BE49-F238E27FC236}">
                <a16:creationId xmlns:a16="http://schemas.microsoft.com/office/drawing/2014/main" id="{3AC194B2-9439-4086-ACF9-718789DA921D}"/>
              </a:ext>
            </a:extLst>
          </p:cNvPr>
          <p:cNvSpPr/>
          <p:nvPr/>
        </p:nvSpPr>
        <p:spPr>
          <a:xfrm>
            <a:off x="4590742" y="406314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spTree>
    <p:extLst>
      <p:ext uri="{BB962C8B-B14F-4D97-AF65-F5344CB8AC3E}">
        <p14:creationId xmlns:p14="http://schemas.microsoft.com/office/powerpoint/2010/main" val="1578271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45" grpId="0" animBg="1"/>
      <p:bldP spid="5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0260018-2E0A-BA4B-9B49-2161B492B695}"/>
              </a:ext>
            </a:extLst>
          </p:cNvPr>
          <p:cNvSpPr>
            <a:spLocks noGrp="1"/>
          </p:cNvSpPr>
          <p:nvPr>
            <p:ph type="body" idx="1"/>
          </p:nvPr>
        </p:nvSpPr>
        <p:spPr>
          <a:xfrm>
            <a:off x="3085893" y="254152"/>
            <a:ext cx="5596200" cy="3981000"/>
          </a:xfrm>
        </p:spPr>
        <p:txBody>
          <a:bodyPr/>
          <a:lstStyle/>
          <a:p>
            <a:pPr marL="139700" indent="0">
              <a:buNone/>
            </a:pPr>
            <a:r>
              <a:rPr lang="en-US" dirty="0"/>
              <a:t>What predictions </a:t>
            </a:r>
            <a:r>
              <a:rPr lang="en-US" b="1" u="sng" dirty="0"/>
              <a:t>should</a:t>
            </a:r>
            <a:r>
              <a:rPr lang="en-US" dirty="0"/>
              <a:t> the below decision tree output for the following datapoints?</a:t>
            </a:r>
          </a:p>
        </p:txBody>
      </p:sp>
      <p:sp>
        <p:nvSpPr>
          <p:cNvPr id="4" name="Slide Number Placeholder 3">
            <a:extLst>
              <a:ext uri="{FF2B5EF4-FFF2-40B4-BE49-F238E27FC236}">
                <a16:creationId xmlns:a16="http://schemas.microsoft.com/office/drawing/2014/main" id="{DB3C4BD7-36E3-F741-BB9C-D1C8BDEA94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
        <p:nvSpPr>
          <p:cNvPr id="5" name="Title 4">
            <a:extLst>
              <a:ext uri="{FF2B5EF4-FFF2-40B4-BE49-F238E27FC236}">
                <a16:creationId xmlns:a16="http://schemas.microsoft.com/office/drawing/2014/main" id="{D8A626E2-7489-9A4C-BD27-EADE0474DAD7}"/>
              </a:ext>
            </a:extLst>
          </p:cNvPr>
          <p:cNvSpPr>
            <a:spLocks noGrp="1"/>
          </p:cNvSpPr>
          <p:nvPr>
            <p:ph type="title"/>
          </p:nvPr>
        </p:nvSpPr>
        <p:spPr/>
        <p:txBody>
          <a:bodyPr/>
          <a:lstStyle/>
          <a:p>
            <a:r>
              <a:rPr lang="en-US" dirty="0"/>
              <a:t>1 min</a:t>
            </a:r>
          </a:p>
        </p:txBody>
      </p:sp>
      <p:grpSp>
        <p:nvGrpSpPr>
          <p:cNvPr id="7" name="Group 6">
            <a:extLst>
              <a:ext uri="{FF2B5EF4-FFF2-40B4-BE49-F238E27FC236}">
                <a16:creationId xmlns:a16="http://schemas.microsoft.com/office/drawing/2014/main" id="{F0B9C50C-90D9-944B-B276-51265A90E9F3}"/>
              </a:ext>
            </a:extLst>
          </p:cNvPr>
          <p:cNvGrpSpPr/>
          <p:nvPr/>
        </p:nvGrpSpPr>
        <p:grpSpPr>
          <a:xfrm>
            <a:off x="3342493" y="1025657"/>
            <a:ext cx="5623664" cy="3576864"/>
            <a:chOff x="3116250" y="875795"/>
            <a:chExt cx="5623664" cy="3576864"/>
          </a:xfrm>
        </p:grpSpPr>
        <p:sp>
          <p:nvSpPr>
            <p:cNvPr id="8" name="Rectangle 7">
              <a:extLst>
                <a:ext uri="{FF2B5EF4-FFF2-40B4-BE49-F238E27FC236}">
                  <a16:creationId xmlns:a16="http://schemas.microsoft.com/office/drawing/2014/main" id="{634E567D-29A8-B349-B6ED-4A0CCEBDBA4E}"/>
                </a:ext>
              </a:extLst>
            </p:cNvPr>
            <p:cNvSpPr/>
            <p:nvPr/>
          </p:nvSpPr>
          <p:spPr>
            <a:xfrm>
              <a:off x="4908130" y="892483"/>
              <a:ext cx="1022074" cy="49460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Root</a:t>
              </a:r>
            </a:p>
            <a:p>
              <a:pPr algn="ctr"/>
              <a:r>
                <a:rPr lang="en-US" sz="1050" dirty="0">
                  <a:solidFill>
                    <a:schemeClr val="accent3">
                      <a:lumMod val="75000"/>
                    </a:schemeClr>
                  </a:solidFill>
                  <a:latin typeface="Nunito Sans" pitchFamily="2" charset="77"/>
                  <a:ea typeface="Museo Sans 300" charset="0"/>
                  <a:cs typeface="Museo Sans 300" charset="0"/>
                </a:rPr>
                <a:t>6</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3</a:t>
              </a:r>
            </a:p>
          </p:txBody>
        </p:sp>
        <p:sp>
          <p:nvSpPr>
            <p:cNvPr id="9" name="Rectangle 8">
              <a:extLst>
                <a:ext uri="{FF2B5EF4-FFF2-40B4-BE49-F238E27FC236}">
                  <a16:creationId xmlns:a16="http://schemas.microsoft.com/office/drawing/2014/main" id="{A7EC9E66-81F8-F449-BE5C-CAAB36B8FE6C}"/>
                </a:ext>
              </a:extLst>
            </p:cNvPr>
            <p:cNvSpPr/>
            <p:nvPr/>
          </p:nvSpPr>
          <p:spPr>
            <a:xfrm>
              <a:off x="3116250" y="875795"/>
              <a:ext cx="1380506" cy="600164"/>
            </a:xfrm>
            <a:prstGeom prst="rect">
              <a:avLst/>
            </a:prstGeom>
          </p:spPr>
          <p:txBody>
            <a:bodyPr wrap="none">
              <a:spAutoFit/>
            </a:bodyPr>
            <a:lstStyle/>
            <a:p>
              <a:r>
                <a:rPr lang="en-US" sz="1650" dirty="0">
                  <a:solidFill>
                    <a:schemeClr val="accent6"/>
                  </a:solidFill>
                  <a:latin typeface="Nunito Sans" pitchFamily="2" charset="77"/>
                  <a:ea typeface="Museo Sans 300" charset="0"/>
                  <a:cs typeface="Museo Sans 300" charset="0"/>
                </a:rPr>
                <a:t>Loan status: </a:t>
              </a:r>
            </a:p>
            <a:p>
              <a:r>
                <a:rPr lang="en-US" sz="1650" dirty="0">
                  <a:solidFill>
                    <a:schemeClr val="accent3">
                      <a:lumMod val="75000"/>
                    </a:schemeClr>
                  </a:solidFill>
                  <a:latin typeface="Nunito Sans" pitchFamily="2" charset="77"/>
                  <a:ea typeface="Museo Sans 300" charset="0"/>
                  <a:cs typeface="Museo Sans 300" charset="0"/>
                </a:rPr>
                <a:t>Safe </a:t>
              </a:r>
              <a:r>
                <a:rPr lang="en-US" sz="1650" dirty="0">
                  <a:solidFill>
                    <a:schemeClr val="accent4"/>
                  </a:solidFill>
                  <a:latin typeface="Nunito Sans" pitchFamily="2" charset="77"/>
                  <a:ea typeface="Museo Sans 300" charset="0"/>
                  <a:cs typeface="Museo Sans 300" charset="0"/>
                </a:rPr>
                <a:t>Risky</a:t>
              </a:r>
              <a:endParaRPr lang="en-US" sz="1650" dirty="0">
                <a:solidFill>
                  <a:schemeClr val="accent3">
                    <a:lumMod val="75000"/>
                  </a:schemeClr>
                </a:solidFill>
                <a:latin typeface="Nunito Sans" pitchFamily="2" charset="77"/>
                <a:ea typeface="Museo Sans 300" charset="0"/>
                <a:cs typeface="Museo Sans 300" charset="0"/>
              </a:endParaRPr>
            </a:p>
          </p:txBody>
        </p:sp>
        <p:cxnSp>
          <p:nvCxnSpPr>
            <p:cNvPr id="10" name="Straight Arrow Connector 9">
              <a:extLst>
                <a:ext uri="{FF2B5EF4-FFF2-40B4-BE49-F238E27FC236}">
                  <a16:creationId xmlns:a16="http://schemas.microsoft.com/office/drawing/2014/main" id="{3AF430D7-3D7A-0D4E-9535-8F9C2A54B446}"/>
                </a:ext>
              </a:extLst>
            </p:cNvPr>
            <p:cNvCxnSpPr>
              <a:stCxn id="8" idx="2"/>
              <a:endCxn id="13" idx="0"/>
            </p:cNvCxnSpPr>
            <p:nvPr/>
          </p:nvCxnSpPr>
          <p:spPr>
            <a:xfrm>
              <a:off x="5419167" y="1387091"/>
              <a:ext cx="0" cy="24635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1" name="Elbow Connector 10">
              <a:extLst>
                <a:ext uri="{FF2B5EF4-FFF2-40B4-BE49-F238E27FC236}">
                  <a16:creationId xmlns:a16="http://schemas.microsoft.com/office/drawing/2014/main" id="{F062CF89-E34A-0346-9E3E-4C36CA4144FA}"/>
                </a:ext>
              </a:extLst>
            </p:cNvPr>
            <p:cNvCxnSpPr>
              <a:stCxn id="13" idx="1"/>
              <a:endCxn id="14" idx="0"/>
            </p:cNvCxnSpPr>
            <p:nvPr/>
          </p:nvCxnSpPr>
          <p:spPr>
            <a:xfrm rot="10800000" flipV="1">
              <a:off x="3639328" y="1816323"/>
              <a:ext cx="997000" cy="246233"/>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24DF7FFE-F1DA-2145-AF8E-F4576C40D2AA}"/>
                </a:ext>
              </a:extLst>
            </p:cNvPr>
            <p:cNvCxnSpPr>
              <a:stCxn id="13" idx="3"/>
              <a:endCxn id="16" idx="0"/>
            </p:cNvCxnSpPr>
            <p:nvPr/>
          </p:nvCxnSpPr>
          <p:spPr>
            <a:xfrm>
              <a:off x="6202007" y="1816323"/>
              <a:ext cx="1488026" cy="257942"/>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Diamond 12">
              <a:extLst>
                <a:ext uri="{FF2B5EF4-FFF2-40B4-BE49-F238E27FC236}">
                  <a16:creationId xmlns:a16="http://schemas.microsoft.com/office/drawing/2014/main" id="{4CA73F9F-53FB-C644-B4B8-5047F63ECC9E}"/>
                </a:ext>
              </a:extLst>
            </p:cNvPr>
            <p:cNvSpPr/>
            <p:nvPr/>
          </p:nvSpPr>
          <p:spPr>
            <a:xfrm>
              <a:off x="4636326" y="1633447"/>
              <a:ext cx="1565681"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sp>
          <p:nvSpPr>
            <p:cNvPr id="14" name="Rectangle 13">
              <a:extLst>
                <a:ext uri="{FF2B5EF4-FFF2-40B4-BE49-F238E27FC236}">
                  <a16:creationId xmlns:a16="http://schemas.microsoft.com/office/drawing/2014/main" id="{41F31490-4A6C-F645-9205-36680D9E2609}"/>
                </a:ext>
              </a:extLst>
            </p:cNvPr>
            <p:cNvSpPr/>
            <p:nvPr/>
          </p:nvSpPr>
          <p:spPr>
            <a:xfrm>
              <a:off x="3200670" y="2062557"/>
              <a:ext cx="877313" cy="48431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excellent</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15" name="Rectangle 14">
              <a:extLst>
                <a:ext uri="{FF2B5EF4-FFF2-40B4-BE49-F238E27FC236}">
                  <a16:creationId xmlns:a16="http://schemas.microsoft.com/office/drawing/2014/main" id="{26290802-4165-314A-BB47-644CF030059B}"/>
                </a:ext>
              </a:extLst>
            </p:cNvPr>
            <p:cNvSpPr/>
            <p:nvPr/>
          </p:nvSpPr>
          <p:spPr>
            <a:xfrm>
              <a:off x="4960401" y="2080908"/>
              <a:ext cx="917533" cy="46327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fair</a:t>
              </a:r>
            </a:p>
            <a:p>
              <a:pPr algn="ctr"/>
              <a:r>
                <a:rPr lang="en-US" sz="1050" dirty="0">
                  <a:solidFill>
                    <a:schemeClr val="accent3">
                      <a:lumMod val="75000"/>
                    </a:schemeClr>
                  </a:solidFill>
                  <a:latin typeface="Nunito Sans" pitchFamily="2" charset="77"/>
                  <a:ea typeface="Museo Sans 300" charset="0"/>
                  <a:cs typeface="Museo Sans 300" charset="0"/>
                </a:rPr>
                <a:t>3</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16" name="Rectangle 15">
              <a:extLst>
                <a:ext uri="{FF2B5EF4-FFF2-40B4-BE49-F238E27FC236}">
                  <a16:creationId xmlns:a16="http://schemas.microsoft.com/office/drawing/2014/main" id="{959AB7C7-0D30-F148-BB4D-7DD55A5C2958}"/>
                </a:ext>
              </a:extLst>
            </p:cNvPr>
            <p:cNvSpPr/>
            <p:nvPr/>
          </p:nvSpPr>
          <p:spPr>
            <a:xfrm>
              <a:off x="7219117" y="2074265"/>
              <a:ext cx="941831" cy="4708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poor</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cxnSp>
          <p:nvCxnSpPr>
            <p:cNvPr id="17" name="Straight Arrow Connector 16">
              <a:extLst>
                <a:ext uri="{FF2B5EF4-FFF2-40B4-BE49-F238E27FC236}">
                  <a16:creationId xmlns:a16="http://schemas.microsoft.com/office/drawing/2014/main" id="{DDE5DE8A-E094-6940-9F54-D929E7253D34}"/>
                </a:ext>
              </a:extLst>
            </p:cNvPr>
            <p:cNvCxnSpPr>
              <a:stCxn id="13" idx="2"/>
              <a:endCxn id="15" idx="0"/>
            </p:cNvCxnSpPr>
            <p:nvPr/>
          </p:nvCxnSpPr>
          <p:spPr>
            <a:xfrm>
              <a:off x="5419167" y="1999199"/>
              <a:ext cx="1" cy="8170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C59FD0A-DD17-214F-BA5B-14D3DA98F51B}"/>
                </a:ext>
              </a:extLst>
            </p:cNvPr>
            <p:cNvCxnSpPr>
              <a:stCxn id="14" idx="2"/>
              <a:endCxn id="19" idx="0"/>
            </p:cNvCxnSpPr>
            <p:nvPr/>
          </p:nvCxnSpPr>
          <p:spPr>
            <a:xfrm flipH="1">
              <a:off x="3633207" y="2546876"/>
              <a:ext cx="6120" cy="191120"/>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9" name="Rounded Rectangle 18">
              <a:extLst>
                <a:ext uri="{FF2B5EF4-FFF2-40B4-BE49-F238E27FC236}">
                  <a16:creationId xmlns:a16="http://schemas.microsoft.com/office/drawing/2014/main" id="{4EBD6402-39E0-FE44-A656-6BA198CB6379}"/>
                </a:ext>
              </a:extLst>
            </p:cNvPr>
            <p:cNvSpPr/>
            <p:nvPr/>
          </p:nvSpPr>
          <p:spPr>
            <a:xfrm>
              <a:off x="3289547" y="273799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grpSp>
          <p:nvGrpSpPr>
            <p:cNvPr id="20" name="Group 19">
              <a:extLst>
                <a:ext uri="{FF2B5EF4-FFF2-40B4-BE49-F238E27FC236}">
                  <a16:creationId xmlns:a16="http://schemas.microsoft.com/office/drawing/2014/main" id="{708206CD-ACCA-594B-BFCF-988666E8AD2E}"/>
                </a:ext>
              </a:extLst>
            </p:cNvPr>
            <p:cNvGrpSpPr/>
            <p:nvPr/>
          </p:nvGrpSpPr>
          <p:grpSpPr>
            <a:xfrm>
              <a:off x="4495746" y="2544179"/>
              <a:ext cx="1830541" cy="1534810"/>
              <a:chOff x="2388830" y="3392236"/>
              <a:chExt cx="2440722" cy="2046412"/>
            </a:xfrm>
          </p:grpSpPr>
          <p:cxnSp>
            <p:nvCxnSpPr>
              <p:cNvPr id="35" name="Straight Arrow Connector 34">
                <a:extLst>
                  <a:ext uri="{FF2B5EF4-FFF2-40B4-BE49-F238E27FC236}">
                    <a16:creationId xmlns:a16="http://schemas.microsoft.com/office/drawing/2014/main" id="{BCC26B2E-933C-BE48-A794-3FDDF149CC4E}"/>
                  </a:ext>
                </a:extLst>
              </p:cNvPr>
              <p:cNvCxnSpPr>
                <a:cxnSpLocks/>
                <a:stCxn id="15" idx="2"/>
                <a:endCxn id="39" idx="0"/>
              </p:cNvCxnSpPr>
              <p:nvPr/>
            </p:nvCxnSpPr>
            <p:spPr>
              <a:xfrm flipH="1">
                <a:off x="3620057" y="3392236"/>
                <a:ext cx="3" cy="38258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F6D2A3F6-5E0B-8946-87DD-EF0FD2190DBA}"/>
                  </a:ext>
                </a:extLst>
              </p:cNvPr>
              <p:cNvGrpSpPr/>
              <p:nvPr/>
            </p:nvGrpSpPr>
            <p:grpSpPr>
              <a:xfrm>
                <a:off x="2388830" y="3774824"/>
                <a:ext cx="2440722" cy="1663824"/>
                <a:chOff x="2388830" y="3774824"/>
                <a:chExt cx="2440722" cy="1663824"/>
              </a:xfrm>
            </p:grpSpPr>
            <p:sp>
              <p:nvSpPr>
                <p:cNvPr id="37" name="Rectangle 36">
                  <a:extLst>
                    <a:ext uri="{FF2B5EF4-FFF2-40B4-BE49-F238E27FC236}">
                      <a16:creationId xmlns:a16="http://schemas.microsoft.com/office/drawing/2014/main" id="{00F118BB-78A9-6E4C-92A9-9AC58ABA07A9}"/>
                    </a:ext>
                  </a:extLst>
                </p:cNvPr>
                <p:cNvSpPr/>
                <p:nvPr/>
              </p:nvSpPr>
              <p:spPr>
                <a:xfrm>
                  <a:off x="2388830"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3 years</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38" name="Rectangle 37">
                  <a:extLst>
                    <a:ext uri="{FF2B5EF4-FFF2-40B4-BE49-F238E27FC236}">
                      <a16:creationId xmlns:a16="http://schemas.microsoft.com/office/drawing/2014/main" id="{CC625C4E-2D3E-2844-945B-61DBBEDF6F71}"/>
                    </a:ext>
                  </a:extLst>
                </p:cNvPr>
                <p:cNvSpPr/>
                <p:nvPr/>
              </p:nvSpPr>
              <p:spPr>
                <a:xfrm>
                  <a:off x="3683013" y="4525617"/>
                  <a:ext cx="1146539" cy="563528"/>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5 years</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p:txBody>
            </p:sp>
            <p:sp>
              <p:nvSpPr>
                <p:cNvPr id="39" name="Diamond 38">
                  <a:extLst>
                    <a:ext uri="{FF2B5EF4-FFF2-40B4-BE49-F238E27FC236}">
                      <a16:creationId xmlns:a16="http://schemas.microsoft.com/office/drawing/2014/main" id="{073C47EF-040B-C54B-AFF6-515F55180427}"/>
                    </a:ext>
                  </a:extLst>
                </p:cNvPr>
                <p:cNvSpPr/>
                <p:nvPr/>
              </p:nvSpPr>
              <p:spPr>
                <a:xfrm>
                  <a:off x="2576270" y="3774824"/>
                  <a:ext cx="2087574"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40" name="Straight Arrow Connector 39">
                  <a:extLst>
                    <a:ext uri="{FF2B5EF4-FFF2-40B4-BE49-F238E27FC236}">
                      <a16:creationId xmlns:a16="http://schemas.microsoft.com/office/drawing/2014/main" id="{8CC95D28-FD50-1246-A95E-1AC37730702A}"/>
                    </a:ext>
                  </a:extLst>
                </p:cNvPr>
                <p:cNvCxnSpPr>
                  <a:cxnSpLocks/>
                  <a:stCxn id="39" idx="2"/>
                  <a:endCxn id="37" idx="0"/>
                </p:cNvCxnSpPr>
                <p:nvPr/>
              </p:nvCxnSpPr>
              <p:spPr>
                <a:xfrm flipH="1">
                  <a:off x="2973706" y="4191084"/>
                  <a:ext cx="646351" cy="351306"/>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FA6F3E2-FF3F-A545-A640-D61E32D4317A}"/>
                    </a:ext>
                  </a:extLst>
                </p:cNvPr>
                <p:cNvCxnSpPr>
                  <a:cxnSpLocks/>
                  <a:stCxn id="39" idx="2"/>
                  <a:endCxn id="38" idx="0"/>
                </p:cNvCxnSpPr>
                <p:nvPr/>
              </p:nvCxnSpPr>
              <p:spPr>
                <a:xfrm>
                  <a:off x="3620057" y="4191084"/>
                  <a:ext cx="636226" cy="334533"/>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3C816745-3CFF-B646-A5F6-7381032C7258}"/>
                    </a:ext>
                  </a:extLst>
                </p:cNvPr>
                <p:cNvCxnSpPr>
                  <a:cxnSpLocks/>
                  <a:stCxn id="37" idx="2"/>
                </p:cNvCxnSpPr>
                <p:nvPr/>
              </p:nvCxnSpPr>
              <p:spPr>
                <a:xfrm flipH="1">
                  <a:off x="2973705" y="5105371"/>
                  <a:ext cx="1"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22" name="Group 21">
              <a:extLst>
                <a:ext uri="{FF2B5EF4-FFF2-40B4-BE49-F238E27FC236}">
                  <a16:creationId xmlns:a16="http://schemas.microsoft.com/office/drawing/2014/main" id="{B6129169-2F58-3F45-AD48-9DD4B29A6969}"/>
                </a:ext>
              </a:extLst>
            </p:cNvPr>
            <p:cNvGrpSpPr/>
            <p:nvPr/>
          </p:nvGrpSpPr>
          <p:grpSpPr>
            <a:xfrm>
              <a:off x="6754420" y="2520660"/>
              <a:ext cx="1967936" cy="1450718"/>
              <a:chOff x="5400395" y="3504358"/>
              <a:chExt cx="2623915" cy="1934290"/>
            </a:xfrm>
          </p:grpSpPr>
          <p:sp>
            <p:nvSpPr>
              <p:cNvPr id="28" name="Rectangle 27">
                <a:extLst>
                  <a:ext uri="{FF2B5EF4-FFF2-40B4-BE49-F238E27FC236}">
                    <a16:creationId xmlns:a16="http://schemas.microsoft.com/office/drawing/2014/main" id="{BA67A70E-07FA-4D43-90FF-F895EBE1052F}"/>
                  </a:ext>
                </a:extLst>
              </p:cNvPr>
              <p:cNvSpPr/>
              <p:nvPr/>
            </p:nvSpPr>
            <p:spPr>
              <a:xfrm>
                <a:off x="5411782"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high</a:t>
                </a:r>
              </a:p>
              <a:p>
                <a:pPr algn="ctr"/>
                <a:r>
                  <a:rPr lang="en-US" sz="1050" dirty="0">
                    <a:solidFill>
                      <a:schemeClr val="accent3">
                        <a:lumMod val="75000"/>
                      </a:schemeClr>
                    </a:solidFill>
                    <a:latin typeface="Nunito Sans" pitchFamily="2" charset="77"/>
                    <a:ea typeface="Museo Sans 300" charset="0"/>
                    <a:cs typeface="Museo Sans 300" charset="0"/>
                  </a:rPr>
                  <a:t>0</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sp>
            <p:nvSpPr>
              <p:cNvPr id="29" name="Rectangle 28">
                <a:extLst>
                  <a:ext uri="{FF2B5EF4-FFF2-40B4-BE49-F238E27FC236}">
                    <a16:creationId xmlns:a16="http://schemas.microsoft.com/office/drawing/2014/main" id="{77ECC845-FE41-7F43-A2D6-D577C4EBFBCA}"/>
                  </a:ext>
                </a:extLst>
              </p:cNvPr>
              <p:cNvSpPr/>
              <p:nvPr/>
            </p:nvSpPr>
            <p:spPr>
              <a:xfrm>
                <a:off x="6768535" y="4542389"/>
                <a:ext cx="1255775" cy="56182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low</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30" name="Diamond 29">
                <a:extLst>
                  <a:ext uri="{FF2B5EF4-FFF2-40B4-BE49-F238E27FC236}">
                    <a16:creationId xmlns:a16="http://schemas.microsoft.com/office/drawing/2014/main" id="{43E8D9F0-0022-CF49-9298-91E465FEC8ED}"/>
                  </a:ext>
                </a:extLst>
              </p:cNvPr>
              <p:cNvSpPr/>
              <p:nvPr/>
            </p:nvSpPr>
            <p:spPr>
              <a:xfrm>
                <a:off x="5400395" y="3799515"/>
                <a:ext cx="2486376"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31" name="Straight Arrow Connector 30">
                <a:extLst>
                  <a:ext uri="{FF2B5EF4-FFF2-40B4-BE49-F238E27FC236}">
                    <a16:creationId xmlns:a16="http://schemas.microsoft.com/office/drawing/2014/main" id="{FF7D3B7A-2969-FD46-9D72-2520DF93CC5B}"/>
                  </a:ext>
                </a:extLst>
              </p:cNvPr>
              <p:cNvCxnSpPr>
                <a:endCxn id="28" idx="0"/>
              </p:cNvCxnSpPr>
              <p:nvPr/>
            </p:nvCxnSpPr>
            <p:spPr>
              <a:xfrm flipH="1">
                <a:off x="5996658" y="4216605"/>
                <a:ext cx="618212" cy="32578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E5982F0-4C5C-8F44-959E-6453C5705BDF}"/>
                  </a:ext>
                </a:extLst>
              </p:cNvPr>
              <p:cNvCxnSpPr>
                <a:stCxn id="30" idx="2"/>
                <a:endCxn id="29" idx="0"/>
              </p:cNvCxnSpPr>
              <p:nvPr/>
            </p:nvCxnSpPr>
            <p:spPr>
              <a:xfrm>
                <a:off x="6643583" y="4215775"/>
                <a:ext cx="752840" cy="32661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14BF7ED0-DFFA-FA44-BE79-EF62948255AD}"/>
                  </a:ext>
                </a:extLst>
              </p:cNvPr>
              <p:cNvCxnSpPr/>
              <p:nvPr/>
            </p:nvCxnSpPr>
            <p:spPr>
              <a:xfrm flipH="1">
                <a:off x="6647878" y="3504358"/>
                <a:ext cx="2" cy="28692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1A36262A-8D16-3E44-A574-D2F486BDF818}"/>
                  </a:ext>
                </a:extLst>
              </p:cNvPr>
              <p:cNvCxnSpPr>
                <a:cxnSpLocks/>
              </p:cNvCxnSpPr>
              <p:nvPr/>
            </p:nvCxnSpPr>
            <p:spPr>
              <a:xfrm flipH="1">
                <a:off x="7443461" y="5105371"/>
                <a:ext cx="3"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sp>
          <p:nvSpPr>
            <p:cNvPr id="23" name="Rounded Rectangle 22">
              <a:extLst>
                <a:ext uri="{FF2B5EF4-FFF2-40B4-BE49-F238E27FC236}">
                  <a16:creationId xmlns:a16="http://schemas.microsoft.com/office/drawing/2014/main" id="{43F6786C-4472-284D-B2AF-6BCCD86E727C}"/>
                </a:ext>
              </a:extLst>
            </p:cNvPr>
            <p:cNvSpPr/>
            <p:nvPr/>
          </p:nvSpPr>
          <p:spPr>
            <a:xfrm>
              <a:off x="7966804" y="3980689"/>
              <a:ext cx="77311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24" name="Straight Arrow Connector 23">
              <a:extLst>
                <a:ext uri="{FF2B5EF4-FFF2-40B4-BE49-F238E27FC236}">
                  <a16:creationId xmlns:a16="http://schemas.microsoft.com/office/drawing/2014/main" id="{DECE097A-B861-9D4A-904E-A966AE5637F0}"/>
                </a:ext>
              </a:extLst>
            </p:cNvPr>
            <p:cNvCxnSpPr>
              <a:endCxn id="25" idx="0"/>
            </p:cNvCxnSpPr>
            <p:nvPr/>
          </p:nvCxnSpPr>
          <p:spPr>
            <a:xfrm flipH="1">
              <a:off x="7201617" y="3755683"/>
              <a:ext cx="1" cy="24995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5" name="Rounded Rectangle 24">
              <a:extLst>
                <a:ext uri="{FF2B5EF4-FFF2-40B4-BE49-F238E27FC236}">
                  <a16:creationId xmlns:a16="http://schemas.microsoft.com/office/drawing/2014/main" id="{D98751D6-2BA6-794B-B3D2-18D5B83019D6}"/>
                </a:ext>
              </a:extLst>
            </p:cNvPr>
            <p:cNvSpPr/>
            <p:nvPr/>
          </p:nvSpPr>
          <p:spPr>
            <a:xfrm>
              <a:off x="6811863" y="4005641"/>
              <a:ext cx="779507"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27" name="Rounded Rectangle 90">
              <a:extLst>
                <a:ext uri="{FF2B5EF4-FFF2-40B4-BE49-F238E27FC236}">
                  <a16:creationId xmlns:a16="http://schemas.microsoft.com/office/drawing/2014/main" id="{C9103E7F-FF14-3645-87E6-D15E5057EC8B}"/>
                </a:ext>
              </a:extLst>
            </p:cNvPr>
            <p:cNvSpPr/>
            <p:nvPr/>
          </p:nvSpPr>
          <p:spPr>
            <a:xfrm>
              <a:off x="4590742" y="406314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grpSp>
      <p:graphicFrame>
        <p:nvGraphicFramePr>
          <p:cNvPr id="43" name="Table 43">
            <a:extLst>
              <a:ext uri="{FF2B5EF4-FFF2-40B4-BE49-F238E27FC236}">
                <a16:creationId xmlns:a16="http://schemas.microsoft.com/office/drawing/2014/main" id="{B14E6BCA-2F23-9841-B24C-75F73A3BF55E}"/>
              </a:ext>
            </a:extLst>
          </p:cNvPr>
          <p:cNvGraphicFramePr>
            <a:graphicFrameLocks noGrp="1"/>
          </p:cNvGraphicFramePr>
          <p:nvPr>
            <p:extLst>
              <p:ext uri="{D42A27DB-BD31-4B8C-83A1-F6EECF244321}">
                <p14:modId xmlns:p14="http://schemas.microsoft.com/office/powerpoint/2010/main" val="3299182862"/>
              </p:ext>
            </p:extLst>
          </p:nvPr>
        </p:nvGraphicFramePr>
        <p:xfrm>
          <a:off x="205455" y="3138423"/>
          <a:ext cx="3008922" cy="1483360"/>
        </p:xfrm>
        <a:graphic>
          <a:graphicData uri="http://schemas.openxmlformats.org/drawingml/2006/table">
            <a:tbl>
              <a:tblPr firstRow="1" bandRow="1">
                <a:tableStyleId>{CB23F696-D533-4BE0-B1DA-8B15BD142E95}</a:tableStyleId>
              </a:tblPr>
              <a:tblGrid>
                <a:gridCol w="1002974">
                  <a:extLst>
                    <a:ext uri="{9D8B030D-6E8A-4147-A177-3AD203B41FA5}">
                      <a16:colId xmlns:a16="http://schemas.microsoft.com/office/drawing/2014/main" val="169448575"/>
                    </a:ext>
                  </a:extLst>
                </a:gridCol>
                <a:gridCol w="1002974">
                  <a:extLst>
                    <a:ext uri="{9D8B030D-6E8A-4147-A177-3AD203B41FA5}">
                      <a16:colId xmlns:a16="http://schemas.microsoft.com/office/drawing/2014/main" val="4262510974"/>
                    </a:ext>
                  </a:extLst>
                </a:gridCol>
                <a:gridCol w="1002974">
                  <a:extLst>
                    <a:ext uri="{9D8B030D-6E8A-4147-A177-3AD203B41FA5}">
                      <a16:colId xmlns:a16="http://schemas.microsoft.com/office/drawing/2014/main" val="1796828359"/>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high</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low</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(missing)</a:t>
                      </a:r>
                    </a:p>
                  </a:txBody>
                  <a:tcPr>
                    <a:solidFill>
                      <a:schemeClr val="bg1"/>
                    </a:solidFill>
                  </a:tcPr>
                </a:tc>
                <a:extLst>
                  <a:ext uri="{0D108BD9-81ED-4DB2-BD59-A6C34878D82A}">
                    <a16:rowId xmlns:a16="http://schemas.microsoft.com/office/drawing/2014/main" val="1657541022"/>
                  </a:ext>
                </a:extLst>
              </a:tr>
            </a:tbl>
          </a:graphicData>
        </a:graphic>
      </p:graphicFrame>
      <p:cxnSp>
        <p:nvCxnSpPr>
          <p:cNvPr id="2" name="Straight Arrow Connector 1">
            <a:extLst>
              <a:ext uri="{FF2B5EF4-FFF2-40B4-BE49-F238E27FC236}">
                <a16:creationId xmlns:a16="http://schemas.microsoft.com/office/drawing/2014/main" id="{FD0A030A-A5E6-00A8-78B9-1CC655876C7B}"/>
              </a:ext>
            </a:extLst>
          </p:cNvPr>
          <p:cNvCxnSpPr>
            <a:cxnSpLocks/>
          </p:cNvCxnSpPr>
          <p:nvPr/>
        </p:nvCxnSpPr>
        <p:spPr>
          <a:xfrm flipH="1">
            <a:off x="6150750" y="3966621"/>
            <a:ext cx="1" cy="24995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29E7E14-F7E4-B0CD-74C0-431C5A9EAF9C}"/>
              </a:ext>
            </a:extLst>
          </p:cNvPr>
          <p:cNvSpPr txBox="1"/>
          <p:nvPr/>
        </p:nvSpPr>
        <p:spPr>
          <a:xfrm>
            <a:off x="5977264" y="4204442"/>
            <a:ext cx="364202" cy="307777"/>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952468519"/>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F0A8E5-ECD4-7FE4-B160-FB42ED0F44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dirty="0"/>
          </a:p>
        </p:txBody>
      </p:sp>
      <p:sp>
        <p:nvSpPr>
          <p:cNvPr id="4" name="Title 3">
            <a:extLst>
              <a:ext uri="{FF2B5EF4-FFF2-40B4-BE49-F238E27FC236}">
                <a16:creationId xmlns:a16="http://schemas.microsoft.com/office/drawing/2014/main" id="{F4324BE1-FB6D-5C9D-2187-ADF1C1DDFE76}"/>
              </a:ext>
            </a:extLst>
          </p:cNvPr>
          <p:cNvSpPr>
            <a:spLocks noGrp="1"/>
          </p:cNvSpPr>
          <p:nvPr>
            <p:ph type="title"/>
          </p:nvPr>
        </p:nvSpPr>
        <p:spPr/>
        <p:txBody>
          <a:bodyPr/>
          <a:lstStyle/>
          <a:p>
            <a:r>
              <a:rPr lang="en-US" dirty="0"/>
              <a:t>2 min</a:t>
            </a:r>
          </a:p>
        </p:txBody>
      </p:sp>
      <p:sp>
        <p:nvSpPr>
          <p:cNvPr id="45" name="Text Placeholder 5">
            <a:extLst>
              <a:ext uri="{FF2B5EF4-FFF2-40B4-BE49-F238E27FC236}">
                <a16:creationId xmlns:a16="http://schemas.microsoft.com/office/drawing/2014/main" id="{5722A921-CFAF-C8B6-6320-2CF6D674A4E9}"/>
              </a:ext>
            </a:extLst>
          </p:cNvPr>
          <p:cNvSpPr>
            <a:spLocks noGrp="1"/>
          </p:cNvSpPr>
          <p:nvPr>
            <p:ph type="body" idx="1"/>
          </p:nvPr>
        </p:nvSpPr>
        <p:spPr>
          <a:xfrm>
            <a:off x="3085893" y="254152"/>
            <a:ext cx="5596200" cy="3981000"/>
          </a:xfrm>
        </p:spPr>
        <p:txBody>
          <a:bodyPr/>
          <a:lstStyle/>
          <a:p>
            <a:r>
              <a:rPr lang="en-US" dirty="0"/>
              <a:t>What predictions </a:t>
            </a:r>
            <a:r>
              <a:rPr lang="en-US" b="1" u="sng" dirty="0"/>
              <a:t>should</a:t>
            </a:r>
            <a:r>
              <a:rPr lang="en-US" dirty="0"/>
              <a:t> the below decision tree output for the following datapoints?</a:t>
            </a:r>
          </a:p>
        </p:txBody>
      </p:sp>
      <p:sp>
        <p:nvSpPr>
          <p:cNvPr id="46" name="Slide Number Placeholder 3">
            <a:extLst>
              <a:ext uri="{FF2B5EF4-FFF2-40B4-BE49-F238E27FC236}">
                <a16:creationId xmlns:a16="http://schemas.microsoft.com/office/drawing/2014/main" id="{4855A654-4C65-BD44-7B58-9BFC82931DAE}"/>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52</a:t>
            </a:fld>
            <a:endParaRPr lang="en"/>
          </a:p>
        </p:txBody>
      </p:sp>
      <p:grpSp>
        <p:nvGrpSpPr>
          <p:cNvPr id="48" name="Group 47">
            <a:extLst>
              <a:ext uri="{FF2B5EF4-FFF2-40B4-BE49-F238E27FC236}">
                <a16:creationId xmlns:a16="http://schemas.microsoft.com/office/drawing/2014/main" id="{C8D64EB7-BAAB-77C6-5EEC-5B7C8EC9CF53}"/>
              </a:ext>
            </a:extLst>
          </p:cNvPr>
          <p:cNvGrpSpPr/>
          <p:nvPr/>
        </p:nvGrpSpPr>
        <p:grpSpPr>
          <a:xfrm>
            <a:off x="3342493" y="1025657"/>
            <a:ext cx="5623664" cy="3576864"/>
            <a:chOff x="3116250" y="875795"/>
            <a:chExt cx="5623664" cy="3576864"/>
          </a:xfrm>
        </p:grpSpPr>
        <p:sp>
          <p:nvSpPr>
            <p:cNvPr id="49" name="Rectangle 48">
              <a:extLst>
                <a:ext uri="{FF2B5EF4-FFF2-40B4-BE49-F238E27FC236}">
                  <a16:creationId xmlns:a16="http://schemas.microsoft.com/office/drawing/2014/main" id="{D50FF016-1843-E669-232F-03725625C4F3}"/>
                </a:ext>
              </a:extLst>
            </p:cNvPr>
            <p:cNvSpPr/>
            <p:nvPr/>
          </p:nvSpPr>
          <p:spPr>
            <a:xfrm>
              <a:off x="4908130" y="892483"/>
              <a:ext cx="1022074" cy="49460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Root</a:t>
              </a:r>
            </a:p>
            <a:p>
              <a:pPr algn="ctr"/>
              <a:r>
                <a:rPr lang="en-US" sz="1050" dirty="0">
                  <a:solidFill>
                    <a:schemeClr val="accent3">
                      <a:lumMod val="75000"/>
                    </a:schemeClr>
                  </a:solidFill>
                  <a:latin typeface="Nunito Sans" pitchFamily="2" charset="77"/>
                  <a:ea typeface="Museo Sans 300" charset="0"/>
                  <a:cs typeface="Museo Sans 300" charset="0"/>
                </a:rPr>
                <a:t>6</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3</a:t>
              </a:r>
            </a:p>
          </p:txBody>
        </p:sp>
        <p:sp>
          <p:nvSpPr>
            <p:cNvPr id="50" name="Rectangle 49">
              <a:extLst>
                <a:ext uri="{FF2B5EF4-FFF2-40B4-BE49-F238E27FC236}">
                  <a16:creationId xmlns:a16="http://schemas.microsoft.com/office/drawing/2014/main" id="{15747EA6-2B0A-8DF1-E7C6-3E20E92EC617}"/>
                </a:ext>
              </a:extLst>
            </p:cNvPr>
            <p:cNvSpPr/>
            <p:nvPr/>
          </p:nvSpPr>
          <p:spPr>
            <a:xfrm>
              <a:off x="3116250" y="875795"/>
              <a:ext cx="1380506" cy="600164"/>
            </a:xfrm>
            <a:prstGeom prst="rect">
              <a:avLst/>
            </a:prstGeom>
          </p:spPr>
          <p:txBody>
            <a:bodyPr wrap="none">
              <a:spAutoFit/>
            </a:bodyPr>
            <a:lstStyle/>
            <a:p>
              <a:r>
                <a:rPr lang="en-US" sz="1650" dirty="0">
                  <a:solidFill>
                    <a:schemeClr val="accent6"/>
                  </a:solidFill>
                  <a:latin typeface="Nunito Sans" pitchFamily="2" charset="77"/>
                  <a:ea typeface="Museo Sans 300" charset="0"/>
                  <a:cs typeface="Museo Sans 300" charset="0"/>
                </a:rPr>
                <a:t>Loan status: </a:t>
              </a:r>
            </a:p>
            <a:p>
              <a:r>
                <a:rPr lang="en-US" sz="1650" dirty="0">
                  <a:solidFill>
                    <a:schemeClr val="accent3">
                      <a:lumMod val="75000"/>
                    </a:schemeClr>
                  </a:solidFill>
                  <a:latin typeface="Nunito Sans" pitchFamily="2" charset="77"/>
                  <a:ea typeface="Museo Sans 300" charset="0"/>
                  <a:cs typeface="Museo Sans 300" charset="0"/>
                </a:rPr>
                <a:t>Safe </a:t>
              </a:r>
              <a:r>
                <a:rPr lang="en-US" sz="1650" dirty="0">
                  <a:solidFill>
                    <a:schemeClr val="accent4"/>
                  </a:solidFill>
                  <a:latin typeface="Nunito Sans" pitchFamily="2" charset="77"/>
                  <a:ea typeface="Museo Sans 300" charset="0"/>
                  <a:cs typeface="Museo Sans 300" charset="0"/>
                </a:rPr>
                <a:t>Risky</a:t>
              </a:r>
              <a:endParaRPr lang="en-US" sz="1650" dirty="0">
                <a:solidFill>
                  <a:schemeClr val="accent3">
                    <a:lumMod val="75000"/>
                  </a:schemeClr>
                </a:solidFill>
                <a:latin typeface="Nunito Sans" pitchFamily="2" charset="77"/>
                <a:ea typeface="Museo Sans 300" charset="0"/>
                <a:cs typeface="Museo Sans 300" charset="0"/>
              </a:endParaRPr>
            </a:p>
          </p:txBody>
        </p:sp>
        <p:cxnSp>
          <p:nvCxnSpPr>
            <p:cNvPr id="51" name="Straight Arrow Connector 50">
              <a:extLst>
                <a:ext uri="{FF2B5EF4-FFF2-40B4-BE49-F238E27FC236}">
                  <a16:creationId xmlns:a16="http://schemas.microsoft.com/office/drawing/2014/main" id="{E1164C94-D74F-FF3D-4BE7-7C0F5C2467B2}"/>
                </a:ext>
              </a:extLst>
            </p:cNvPr>
            <p:cNvCxnSpPr>
              <a:stCxn id="49" idx="2"/>
              <a:endCxn id="54" idx="0"/>
            </p:cNvCxnSpPr>
            <p:nvPr/>
          </p:nvCxnSpPr>
          <p:spPr>
            <a:xfrm>
              <a:off x="5419167" y="1387091"/>
              <a:ext cx="0" cy="24635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52" name="Elbow Connector 51">
              <a:extLst>
                <a:ext uri="{FF2B5EF4-FFF2-40B4-BE49-F238E27FC236}">
                  <a16:creationId xmlns:a16="http://schemas.microsoft.com/office/drawing/2014/main" id="{635CAA5D-A12B-8821-B68D-6994A30C2BE8}"/>
                </a:ext>
              </a:extLst>
            </p:cNvPr>
            <p:cNvCxnSpPr>
              <a:stCxn id="54" idx="1"/>
              <a:endCxn id="55" idx="0"/>
            </p:cNvCxnSpPr>
            <p:nvPr/>
          </p:nvCxnSpPr>
          <p:spPr>
            <a:xfrm rot="10800000" flipV="1">
              <a:off x="3639328" y="1816323"/>
              <a:ext cx="997000" cy="246233"/>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3" name="Elbow Connector 52">
              <a:extLst>
                <a:ext uri="{FF2B5EF4-FFF2-40B4-BE49-F238E27FC236}">
                  <a16:creationId xmlns:a16="http://schemas.microsoft.com/office/drawing/2014/main" id="{5BD5B50D-3CC3-E32C-9F04-A441B0A1D15D}"/>
                </a:ext>
              </a:extLst>
            </p:cNvPr>
            <p:cNvCxnSpPr>
              <a:stCxn id="54" idx="3"/>
              <a:endCxn id="57" idx="0"/>
            </p:cNvCxnSpPr>
            <p:nvPr/>
          </p:nvCxnSpPr>
          <p:spPr>
            <a:xfrm>
              <a:off x="6202007" y="1816323"/>
              <a:ext cx="1488026" cy="257942"/>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54" name="Diamond 53">
              <a:extLst>
                <a:ext uri="{FF2B5EF4-FFF2-40B4-BE49-F238E27FC236}">
                  <a16:creationId xmlns:a16="http://schemas.microsoft.com/office/drawing/2014/main" id="{B458D4D1-A227-9F8D-1C7D-7B20ECDC0B54}"/>
                </a:ext>
              </a:extLst>
            </p:cNvPr>
            <p:cNvSpPr/>
            <p:nvPr/>
          </p:nvSpPr>
          <p:spPr>
            <a:xfrm>
              <a:off x="4636326" y="1633447"/>
              <a:ext cx="1565681"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sp>
          <p:nvSpPr>
            <p:cNvPr id="55" name="Rectangle 54">
              <a:extLst>
                <a:ext uri="{FF2B5EF4-FFF2-40B4-BE49-F238E27FC236}">
                  <a16:creationId xmlns:a16="http://schemas.microsoft.com/office/drawing/2014/main" id="{0DCE3CD7-DABB-ED13-C57F-85912C926784}"/>
                </a:ext>
              </a:extLst>
            </p:cNvPr>
            <p:cNvSpPr/>
            <p:nvPr/>
          </p:nvSpPr>
          <p:spPr>
            <a:xfrm>
              <a:off x="3200670" y="2062557"/>
              <a:ext cx="877313" cy="48431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excellent</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56" name="Rectangle 55">
              <a:extLst>
                <a:ext uri="{FF2B5EF4-FFF2-40B4-BE49-F238E27FC236}">
                  <a16:creationId xmlns:a16="http://schemas.microsoft.com/office/drawing/2014/main" id="{A7729278-2F45-D0B3-ECE1-3F0846E6E752}"/>
                </a:ext>
              </a:extLst>
            </p:cNvPr>
            <p:cNvSpPr/>
            <p:nvPr/>
          </p:nvSpPr>
          <p:spPr>
            <a:xfrm>
              <a:off x="4960401" y="2080908"/>
              <a:ext cx="917533" cy="46327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fair</a:t>
              </a:r>
            </a:p>
            <a:p>
              <a:pPr algn="ctr"/>
              <a:r>
                <a:rPr lang="en-US" sz="1050" dirty="0">
                  <a:solidFill>
                    <a:schemeClr val="accent3">
                      <a:lumMod val="75000"/>
                    </a:schemeClr>
                  </a:solidFill>
                  <a:latin typeface="Nunito Sans" pitchFamily="2" charset="77"/>
                  <a:ea typeface="Museo Sans 300" charset="0"/>
                  <a:cs typeface="Museo Sans 300" charset="0"/>
                </a:rPr>
                <a:t>3</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57" name="Rectangle 56">
              <a:extLst>
                <a:ext uri="{FF2B5EF4-FFF2-40B4-BE49-F238E27FC236}">
                  <a16:creationId xmlns:a16="http://schemas.microsoft.com/office/drawing/2014/main" id="{5CA614B3-E033-92B9-687D-1AE2B6A7C697}"/>
                </a:ext>
              </a:extLst>
            </p:cNvPr>
            <p:cNvSpPr/>
            <p:nvPr/>
          </p:nvSpPr>
          <p:spPr>
            <a:xfrm>
              <a:off x="7219117" y="2074265"/>
              <a:ext cx="941831" cy="4708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poor</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cxnSp>
          <p:nvCxnSpPr>
            <p:cNvPr id="58" name="Straight Arrow Connector 57">
              <a:extLst>
                <a:ext uri="{FF2B5EF4-FFF2-40B4-BE49-F238E27FC236}">
                  <a16:creationId xmlns:a16="http://schemas.microsoft.com/office/drawing/2014/main" id="{8F677F0C-7D1E-2858-7EEE-CCEDB7795022}"/>
                </a:ext>
              </a:extLst>
            </p:cNvPr>
            <p:cNvCxnSpPr>
              <a:stCxn id="54" idx="2"/>
              <a:endCxn id="56" idx="0"/>
            </p:cNvCxnSpPr>
            <p:nvPr/>
          </p:nvCxnSpPr>
          <p:spPr>
            <a:xfrm>
              <a:off x="5419167" y="1999199"/>
              <a:ext cx="1" cy="8170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7E133E35-3162-71ED-0064-B96127A335A7}"/>
                </a:ext>
              </a:extLst>
            </p:cNvPr>
            <p:cNvCxnSpPr>
              <a:stCxn id="55" idx="2"/>
              <a:endCxn id="60" idx="0"/>
            </p:cNvCxnSpPr>
            <p:nvPr/>
          </p:nvCxnSpPr>
          <p:spPr>
            <a:xfrm flipH="1">
              <a:off x="3633207" y="2546876"/>
              <a:ext cx="6120" cy="191120"/>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60" name="Rounded Rectangle 59">
              <a:extLst>
                <a:ext uri="{FF2B5EF4-FFF2-40B4-BE49-F238E27FC236}">
                  <a16:creationId xmlns:a16="http://schemas.microsoft.com/office/drawing/2014/main" id="{4DE39194-963B-8DAC-E5C2-4821317CC5DB}"/>
                </a:ext>
              </a:extLst>
            </p:cNvPr>
            <p:cNvSpPr/>
            <p:nvPr/>
          </p:nvSpPr>
          <p:spPr>
            <a:xfrm>
              <a:off x="3289547" y="273799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grpSp>
          <p:nvGrpSpPr>
            <p:cNvPr id="61" name="Group 60">
              <a:extLst>
                <a:ext uri="{FF2B5EF4-FFF2-40B4-BE49-F238E27FC236}">
                  <a16:creationId xmlns:a16="http://schemas.microsoft.com/office/drawing/2014/main" id="{785E94B0-34E9-B67E-1231-FD9740053226}"/>
                </a:ext>
              </a:extLst>
            </p:cNvPr>
            <p:cNvGrpSpPr/>
            <p:nvPr/>
          </p:nvGrpSpPr>
          <p:grpSpPr>
            <a:xfrm>
              <a:off x="4495746" y="2544179"/>
              <a:ext cx="1830541" cy="1534810"/>
              <a:chOff x="2388830" y="3392236"/>
              <a:chExt cx="2440722" cy="2046412"/>
            </a:xfrm>
          </p:grpSpPr>
          <p:cxnSp>
            <p:nvCxnSpPr>
              <p:cNvPr id="74" name="Straight Arrow Connector 73">
                <a:extLst>
                  <a:ext uri="{FF2B5EF4-FFF2-40B4-BE49-F238E27FC236}">
                    <a16:creationId xmlns:a16="http://schemas.microsoft.com/office/drawing/2014/main" id="{658C5569-35F6-11B4-9AF1-B2D82547D811}"/>
                  </a:ext>
                </a:extLst>
              </p:cNvPr>
              <p:cNvCxnSpPr>
                <a:cxnSpLocks/>
                <a:stCxn id="56" idx="2"/>
                <a:endCxn id="78" idx="0"/>
              </p:cNvCxnSpPr>
              <p:nvPr/>
            </p:nvCxnSpPr>
            <p:spPr>
              <a:xfrm flipH="1">
                <a:off x="3620057" y="3392236"/>
                <a:ext cx="3" cy="38258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nvGrpSpPr>
              <p:cNvPr id="75" name="Group 74">
                <a:extLst>
                  <a:ext uri="{FF2B5EF4-FFF2-40B4-BE49-F238E27FC236}">
                    <a16:creationId xmlns:a16="http://schemas.microsoft.com/office/drawing/2014/main" id="{28ED7BDE-87E6-7250-1319-A5136F448BF0}"/>
                  </a:ext>
                </a:extLst>
              </p:cNvPr>
              <p:cNvGrpSpPr/>
              <p:nvPr/>
            </p:nvGrpSpPr>
            <p:grpSpPr>
              <a:xfrm>
                <a:off x="2388830" y="3774824"/>
                <a:ext cx="2440722" cy="1663824"/>
                <a:chOff x="2388830" y="3774824"/>
                <a:chExt cx="2440722" cy="1663824"/>
              </a:xfrm>
            </p:grpSpPr>
            <p:sp>
              <p:nvSpPr>
                <p:cNvPr id="76" name="Rectangle 75">
                  <a:extLst>
                    <a:ext uri="{FF2B5EF4-FFF2-40B4-BE49-F238E27FC236}">
                      <a16:creationId xmlns:a16="http://schemas.microsoft.com/office/drawing/2014/main" id="{DB66E87D-F464-3FBE-41C8-08DC461579B7}"/>
                    </a:ext>
                  </a:extLst>
                </p:cNvPr>
                <p:cNvSpPr/>
                <p:nvPr/>
              </p:nvSpPr>
              <p:spPr>
                <a:xfrm>
                  <a:off x="2388830"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3 years</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77" name="Rectangle 76">
                  <a:extLst>
                    <a:ext uri="{FF2B5EF4-FFF2-40B4-BE49-F238E27FC236}">
                      <a16:creationId xmlns:a16="http://schemas.microsoft.com/office/drawing/2014/main" id="{0191870F-1207-2BAF-25D6-3E57F881DD2E}"/>
                    </a:ext>
                  </a:extLst>
                </p:cNvPr>
                <p:cNvSpPr/>
                <p:nvPr/>
              </p:nvSpPr>
              <p:spPr>
                <a:xfrm>
                  <a:off x="3683013" y="4525617"/>
                  <a:ext cx="1146539" cy="563528"/>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5 years</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p:txBody>
            </p:sp>
            <p:sp>
              <p:nvSpPr>
                <p:cNvPr id="78" name="Diamond 77">
                  <a:extLst>
                    <a:ext uri="{FF2B5EF4-FFF2-40B4-BE49-F238E27FC236}">
                      <a16:creationId xmlns:a16="http://schemas.microsoft.com/office/drawing/2014/main" id="{1342A5C0-C512-8191-B2EB-4A199D59B260}"/>
                    </a:ext>
                  </a:extLst>
                </p:cNvPr>
                <p:cNvSpPr/>
                <p:nvPr/>
              </p:nvSpPr>
              <p:spPr>
                <a:xfrm>
                  <a:off x="2576270" y="3774824"/>
                  <a:ext cx="2087574"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79" name="Straight Arrow Connector 78">
                  <a:extLst>
                    <a:ext uri="{FF2B5EF4-FFF2-40B4-BE49-F238E27FC236}">
                      <a16:creationId xmlns:a16="http://schemas.microsoft.com/office/drawing/2014/main" id="{2A58820C-6879-C169-4622-C5A330C5C129}"/>
                    </a:ext>
                  </a:extLst>
                </p:cNvPr>
                <p:cNvCxnSpPr>
                  <a:cxnSpLocks/>
                  <a:stCxn id="78" idx="2"/>
                  <a:endCxn id="76" idx="0"/>
                </p:cNvCxnSpPr>
                <p:nvPr/>
              </p:nvCxnSpPr>
              <p:spPr>
                <a:xfrm flipH="1">
                  <a:off x="2973706" y="4191084"/>
                  <a:ext cx="646351" cy="351306"/>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1511B51F-B5A8-0623-3307-20F8DBF1DC29}"/>
                    </a:ext>
                  </a:extLst>
                </p:cNvPr>
                <p:cNvCxnSpPr>
                  <a:cxnSpLocks/>
                  <a:stCxn id="78" idx="2"/>
                  <a:endCxn id="77" idx="0"/>
                </p:cNvCxnSpPr>
                <p:nvPr/>
              </p:nvCxnSpPr>
              <p:spPr>
                <a:xfrm>
                  <a:off x="3620057" y="4191084"/>
                  <a:ext cx="636226" cy="334533"/>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A762FDE0-ECAB-DD38-A556-DB36C36FC26C}"/>
                    </a:ext>
                  </a:extLst>
                </p:cNvPr>
                <p:cNvCxnSpPr>
                  <a:cxnSpLocks/>
                  <a:stCxn id="76" idx="2"/>
                </p:cNvCxnSpPr>
                <p:nvPr/>
              </p:nvCxnSpPr>
              <p:spPr>
                <a:xfrm flipH="1">
                  <a:off x="2973705" y="5105371"/>
                  <a:ext cx="1"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62" name="Group 61">
              <a:extLst>
                <a:ext uri="{FF2B5EF4-FFF2-40B4-BE49-F238E27FC236}">
                  <a16:creationId xmlns:a16="http://schemas.microsoft.com/office/drawing/2014/main" id="{377F9AE0-AD4B-F5E1-C5F3-E19A46AF94AA}"/>
                </a:ext>
              </a:extLst>
            </p:cNvPr>
            <p:cNvGrpSpPr/>
            <p:nvPr/>
          </p:nvGrpSpPr>
          <p:grpSpPr>
            <a:xfrm>
              <a:off x="6754420" y="2520660"/>
              <a:ext cx="1967936" cy="1450718"/>
              <a:chOff x="5400395" y="3504358"/>
              <a:chExt cx="2623915" cy="1934290"/>
            </a:xfrm>
          </p:grpSpPr>
          <p:sp>
            <p:nvSpPr>
              <p:cNvPr id="67" name="Rectangle 66">
                <a:extLst>
                  <a:ext uri="{FF2B5EF4-FFF2-40B4-BE49-F238E27FC236}">
                    <a16:creationId xmlns:a16="http://schemas.microsoft.com/office/drawing/2014/main" id="{BFCE8B2E-29BF-6616-6425-4B696CAED30E}"/>
                  </a:ext>
                </a:extLst>
              </p:cNvPr>
              <p:cNvSpPr/>
              <p:nvPr/>
            </p:nvSpPr>
            <p:spPr>
              <a:xfrm>
                <a:off x="5411782"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high</a:t>
                </a:r>
              </a:p>
              <a:p>
                <a:pPr algn="ctr"/>
                <a:r>
                  <a:rPr lang="en-US" sz="1050" dirty="0">
                    <a:solidFill>
                      <a:schemeClr val="accent3">
                        <a:lumMod val="75000"/>
                      </a:schemeClr>
                    </a:solidFill>
                    <a:latin typeface="Nunito Sans" pitchFamily="2" charset="77"/>
                    <a:ea typeface="Museo Sans 300" charset="0"/>
                    <a:cs typeface="Museo Sans 300" charset="0"/>
                  </a:rPr>
                  <a:t>0</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sp>
            <p:nvSpPr>
              <p:cNvPr id="68" name="Rectangle 67">
                <a:extLst>
                  <a:ext uri="{FF2B5EF4-FFF2-40B4-BE49-F238E27FC236}">
                    <a16:creationId xmlns:a16="http://schemas.microsoft.com/office/drawing/2014/main" id="{61A98068-C3C8-4A0A-2959-C58317D214D5}"/>
                  </a:ext>
                </a:extLst>
              </p:cNvPr>
              <p:cNvSpPr/>
              <p:nvPr/>
            </p:nvSpPr>
            <p:spPr>
              <a:xfrm>
                <a:off x="6768535" y="4542389"/>
                <a:ext cx="1255775" cy="56182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low</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69" name="Diamond 68">
                <a:extLst>
                  <a:ext uri="{FF2B5EF4-FFF2-40B4-BE49-F238E27FC236}">
                    <a16:creationId xmlns:a16="http://schemas.microsoft.com/office/drawing/2014/main" id="{9D77C612-9114-7FA9-49CE-95D98CF73606}"/>
                  </a:ext>
                </a:extLst>
              </p:cNvPr>
              <p:cNvSpPr/>
              <p:nvPr/>
            </p:nvSpPr>
            <p:spPr>
              <a:xfrm>
                <a:off x="5400395" y="3799515"/>
                <a:ext cx="2486376"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70" name="Straight Arrow Connector 69">
                <a:extLst>
                  <a:ext uri="{FF2B5EF4-FFF2-40B4-BE49-F238E27FC236}">
                    <a16:creationId xmlns:a16="http://schemas.microsoft.com/office/drawing/2014/main" id="{0EC25DAE-09A7-624E-00B1-95238E610784}"/>
                  </a:ext>
                </a:extLst>
              </p:cNvPr>
              <p:cNvCxnSpPr>
                <a:endCxn id="67" idx="0"/>
              </p:cNvCxnSpPr>
              <p:nvPr/>
            </p:nvCxnSpPr>
            <p:spPr>
              <a:xfrm flipH="1">
                <a:off x="5996658" y="4216605"/>
                <a:ext cx="618212" cy="32578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503E3F37-13A0-E9EB-A4E1-2DC91B75D7F1}"/>
                  </a:ext>
                </a:extLst>
              </p:cNvPr>
              <p:cNvCxnSpPr>
                <a:stCxn id="69" idx="2"/>
                <a:endCxn id="68" idx="0"/>
              </p:cNvCxnSpPr>
              <p:nvPr/>
            </p:nvCxnSpPr>
            <p:spPr>
              <a:xfrm>
                <a:off x="6643583" y="4215775"/>
                <a:ext cx="752840" cy="32661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5F3A495A-61A1-412C-9A38-37848E42EBB2}"/>
                  </a:ext>
                </a:extLst>
              </p:cNvPr>
              <p:cNvCxnSpPr/>
              <p:nvPr/>
            </p:nvCxnSpPr>
            <p:spPr>
              <a:xfrm flipH="1">
                <a:off x="6647878" y="3504358"/>
                <a:ext cx="2" cy="28692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15CA9FA8-2093-4E74-94FA-9CD964D766E1}"/>
                  </a:ext>
                </a:extLst>
              </p:cNvPr>
              <p:cNvCxnSpPr>
                <a:cxnSpLocks/>
              </p:cNvCxnSpPr>
              <p:nvPr/>
            </p:nvCxnSpPr>
            <p:spPr>
              <a:xfrm flipH="1">
                <a:off x="7443461" y="5105371"/>
                <a:ext cx="3"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sp>
          <p:nvSpPr>
            <p:cNvPr id="63" name="Rounded Rectangle 62">
              <a:extLst>
                <a:ext uri="{FF2B5EF4-FFF2-40B4-BE49-F238E27FC236}">
                  <a16:creationId xmlns:a16="http://schemas.microsoft.com/office/drawing/2014/main" id="{C49460BF-5C43-7DD1-9DD2-A635FEE4EBF2}"/>
                </a:ext>
              </a:extLst>
            </p:cNvPr>
            <p:cNvSpPr/>
            <p:nvPr/>
          </p:nvSpPr>
          <p:spPr>
            <a:xfrm>
              <a:off x="7966804" y="3980689"/>
              <a:ext cx="77311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64" name="Straight Arrow Connector 63">
              <a:extLst>
                <a:ext uri="{FF2B5EF4-FFF2-40B4-BE49-F238E27FC236}">
                  <a16:creationId xmlns:a16="http://schemas.microsoft.com/office/drawing/2014/main" id="{1185801D-D727-DFCA-5AFC-8F9D2ECA59F5}"/>
                </a:ext>
              </a:extLst>
            </p:cNvPr>
            <p:cNvCxnSpPr>
              <a:endCxn id="65" idx="0"/>
            </p:cNvCxnSpPr>
            <p:nvPr/>
          </p:nvCxnSpPr>
          <p:spPr>
            <a:xfrm flipH="1">
              <a:off x="7201617" y="3755683"/>
              <a:ext cx="1" cy="24995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65" name="Rounded Rectangle 64">
              <a:extLst>
                <a:ext uri="{FF2B5EF4-FFF2-40B4-BE49-F238E27FC236}">
                  <a16:creationId xmlns:a16="http://schemas.microsoft.com/office/drawing/2014/main" id="{4EA91181-D9BE-F046-EC1F-102B59DADE5A}"/>
                </a:ext>
              </a:extLst>
            </p:cNvPr>
            <p:cNvSpPr/>
            <p:nvPr/>
          </p:nvSpPr>
          <p:spPr>
            <a:xfrm>
              <a:off x="6811863" y="4005641"/>
              <a:ext cx="779507"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66" name="Rounded Rectangle 90">
              <a:extLst>
                <a:ext uri="{FF2B5EF4-FFF2-40B4-BE49-F238E27FC236}">
                  <a16:creationId xmlns:a16="http://schemas.microsoft.com/office/drawing/2014/main" id="{E9D75D3A-6F10-50C0-3100-7C74D4C353DD}"/>
                </a:ext>
              </a:extLst>
            </p:cNvPr>
            <p:cNvSpPr/>
            <p:nvPr/>
          </p:nvSpPr>
          <p:spPr>
            <a:xfrm>
              <a:off x="4590742" y="406314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grpSp>
      <p:graphicFrame>
        <p:nvGraphicFramePr>
          <p:cNvPr id="82" name="Table 43">
            <a:extLst>
              <a:ext uri="{FF2B5EF4-FFF2-40B4-BE49-F238E27FC236}">
                <a16:creationId xmlns:a16="http://schemas.microsoft.com/office/drawing/2014/main" id="{B1A3BCA9-1F25-1BCC-F747-723151EA0B51}"/>
              </a:ext>
            </a:extLst>
          </p:cNvPr>
          <p:cNvGraphicFramePr>
            <a:graphicFrameLocks noGrp="1"/>
          </p:cNvGraphicFramePr>
          <p:nvPr>
            <p:extLst>
              <p:ext uri="{D42A27DB-BD31-4B8C-83A1-F6EECF244321}">
                <p14:modId xmlns:p14="http://schemas.microsoft.com/office/powerpoint/2010/main" val="918549518"/>
              </p:ext>
            </p:extLst>
          </p:nvPr>
        </p:nvGraphicFramePr>
        <p:xfrm>
          <a:off x="205455" y="3138423"/>
          <a:ext cx="3008922" cy="1483360"/>
        </p:xfrm>
        <a:graphic>
          <a:graphicData uri="http://schemas.openxmlformats.org/drawingml/2006/table">
            <a:tbl>
              <a:tblPr firstRow="1" bandRow="1">
                <a:tableStyleId>{CB23F696-D533-4BE0-B1DA-8B15BD142E95}</a:tableStyleId>
              </a:tblPr>
              <a:tblGrid>
                <a:gridCol w="1002974">
                  <a:extLst>
                    <a:ext uri="{9D8B030D-6E8A-4147-A177-3AD203B41FA5}">
                      <a16:colId xmlns:a16="http://schemas.microsoft.com/office/drawing/2014/main" val="169448575"/>
                    </a:ext>
                  </a:extLst>
                </a:gridCol>
                <a:gridCol w="1002974">
                  <a:extLst>
                    <a:ext uri="{9D8B030D-6E8A-4147-A177-3AD203B41FA5}">
                      <a16:colId xmlns:a16="http://schemas.microsoft.com/office/drawing/2014/main" val="4262510974"/>
                    </a:ext>
                  </a:extLst>
                </a:gridCol>
                <a:gridCol w="1002974">
                  <a:extLst>
                    <a:ext uri="{9D8B030D-6E8A-4147-A177-3AD203B41FA5}">
                      <a16:colId xmlns:a16="http://schemas.microsoft.com/office/drawing/2014/main" val="1796828359"/>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high</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low</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(missing)</a:t>
                      </a:r>
                    </a:p>
                  </a:txBody>
                  <a:tcPr>
                    <a:solidFill>
                      <a:schemeClr val="bg1"/>
                    </a:solidFill>
                  </a:tcPr>
                </a:tc>
                <a:extLst>
                  <a:ext uri="{0D108BD9-81ED-4DB2-BD59-A6C34878D82A}">
                    <a16:rowId xmlns:a16="http://schemas.microsoft.com/office/drawing/2014/main" val="1657541022"/>
                  </a:ext>
                </a:extLst>
              </a:tr>
            </a:tbl>
          </a:graphicData>
        </a:graphic>
      </p:graphicFrame>
      <p:cxnSp>
        <p:nvCxnSpPr>
          <p:cNvPr id="83" name="Straight Arrow Connector 82">
            <a:extLst>
              <a:ext uri="{FF2B5EF4-FFF2-40B4-BE49-F238E27FC236}">
                <a16:creationId xmlns:a16="http://schemas.microsoft.com/office/drawing/2014/main" id="{E7B75921-67DB-66B5-56DF-FCD448EE7414}"/>
              </a:ext>
            </a:extLst>
          </p:cNvPr>
          <p:cNvCxnSpPr>
            <a:cxnSpLocks/>
          </p:cNvCxnSpPr>
          <p:nvPr/>
        </p:nvCxnSpPr>
        <p:spPr>
          <a:xfrm flipH="1">
            <a:off x="6150750" y="3966621"/>
            <a:ext cx="1" cy="24995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12A6DD82-E957-ADDB-7797-CEBD80A05682}"/>
              </a:ext>
            </a:extLst>
          </p:cNvPr>
          <p:cNvSpPr txBox="1"/>
          <p:nvPr/>
        </p:nvSpPr>
        <p:spPr>
          <a:xfrm>
            <a:off x="5977264" y="4204442"/>
            <a:ext cx="364202" cy="307777"/>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760004878"/>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F2214D-63EF-42F0-7294-FCDDBD4718BF}"/>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D8830697-9862-7215-FE79-D50BECC78C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dirty="0"/>
          </a:p>
        </p:txBody>
      </p:sp>
      <p:pic>
        <p:nvPicPr>
          <p:cNvPr id="2050" name="Picture 2" descr="dog skating GIF">
            <a:extLst>
              <a:ext uri="{FF2B5EF4-FFF2-40B4-BE49-F238E27FC236}">
                <a16:creationId xmlns:a16="http://schemas.microsoft.com/office/drawing/2014/main" id="{71265DF8-8054-71B7-4662-17ACAFA3B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269" y="564294"/>
            <a:ext cx="3348446" cy="418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25296"/>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700" i="1" dirty="0"/>
              <a:t>Real valued features</a:t>
            </a:r>
            <a:endParaRPr lang="en-US" sz="2700" dirty="0"/>
          </a:p>
        </p:txBody>
      </p:sp>
      <p:sp>
        <p:nvSpPr>
          <p:cNvPr id="7" name="Subtitle 6">
            <a:extLst>
              <a:ext uri="{FF2B5EF4-FFF2-40B4-BE49-F238E27FC236}">
                <a16:creationId xmlns:a16="http://schemas.microsoft.com/office/drawing/2014/main" id="{84504DD5-6780-9B46-BE4B-B9D4A67B971D}"/>
              </a:ext>
            </a:extLst>
          </p:cNvPr>
          <p:cNvSpPr>
            <a:spLocks noGrp="1"/>
          </p:cNvSpPr>
          <p:nvPr>
            <p:ph type="subTitle" idx="1"/>
          </p:nvPr>
        </p:nvSpPr>
        <p:spPr/>
        <p:txBody>
          <a:bodyPr/>
          <a:lstStyle/>
          <a:p>
            <a:endParaRPr lang="en-US"/>
          </a:p>
        </p:txBody>
      </p:sp>
      <p:graphicFrame>
        <p:nvGraphicFramePr>
          <p:cNvPr id="6" name="Content Placeholder 4">
            <a:extLst>
              <a:ext uri="{FF2B5EF4-FFF2-40B4-BE49-F238E27FC236}">
                <a16:creationId xmlns:a16="http://schemas.microsoft.com/office/drawing/2014/main" id="{0ACB1D74-3EDA-4441-A5B6-62D05AE796F7}"/>
              </a:ext>
            </a:extLst>
          </p:cNvPr>
          <p:cNvGraphicFramePr>
            <a:graphicFrameLocks/>
          </p:cNvGraphicFramePr>
          <p:nvPr>
            <p:extLst>
              <p:ext uri="{D42A27DB-BD31-4B8C-83A1-F6EECF244321}">
                <p14:modId xmlns:p14="http://schemas.microsoft.com/office/powerpoint/2010/main" val="1930781885"/>
              </p:ext>
            </p:extLst>
          </p:nvPr>
        </p:nvGraphicFramePr>
        <p:xfrm>
          <a:off x="3273293" y="837501"/>
          <a:ext cx="4785541" cy="3456997"/>
        </p:xfrm>
        <a:graphic>
          <a:graphicData uri="http://schemas.openxmlformats.org/drawingml/2006/table">
            <a:tbl>
              <a:tblPr firstRow="1" bandRow="1">
                <a:tableStyleId>{B301B821-A1FF-4177-AEE7-76D212191A09}</a:tableStyleId>
              </a:tblPr>
              <a:tblGrid>
                <a:gridCol w="1281853">
                  <a:extLst>
                    <a:ext uri="{9D8B030D-6E8A-4147-A177-3AD203B41FA5}">
                      <a16:colId xmlns:a16="http://schemas.microsoft.com/office/drawing/2014/main" val="20000"/>
                    </a:ext>
                  </a:extLst>
                </a:gridCol>
                <a:gridCol w="1149266">
                  <a:extLst>
                    <a:ext uri="{9D8B030D-6E8A-4147-A177-3AD203B41FA5}">
                      <a16:colId xmlns:a16="http://schemas.microsoft.com/office/drawing/2014/main" val="20001"/>
                    </a:ext>
                  </a:extLst>
                </a:gridCol>
                <a:gridCol w="1074501">
                  <a:extLst>
                    <a:ext uri="{9D8B030D-6E8A-4147-A177-3AD203B41FA5}">
                      <a16:colId xmlns:a16="http://schemas.microsoft.com/office/drawing/2014/main" val="20002"/>
                    </a:ext>
                  </a:extLst>
                </a:gridCol>
                <a:gridCol w="1279921">
                  <a:extLst>
                    <a:ext uri="{9D8B030D-6E8A-4147-A177-3AD203B41FA5}">
                      <a16:colId xmlns:a16="http://schemas.microsoft.com/office/drawing/2014/main" val="20003"/>
                    </a:ext>
                  </a:extLst>
                </a:gridCol>
              </a:tblGrid>
              <a:tr h="370897">
                <a:tc>
                  <a:txBody>
                    <a:bodyPr/>
                    <a:lstStyle/>
                    <a:p>
                      <a:pPr algn="ctr"/>
                      <a:r>
                        <a:rPr lang="en-US" sz="1800" b="0" i="0" dirty="0">
                          <a:latin typeface="Nunito Sans" pitchFamily="2" charset="77"/>
                          <a:cs typeface="Museo Sans 700"/>
                        </a:rPr>
                        <a:t>Income</a:t>
                      </a:r>
                    </a:p>
                  </a:txBody>
                  <a:tcPr marL="68580" marR="68580" marT="34290" marB="3429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700"/>
                        </a:rPr>
                        <a:t>Credit</a:t>
                      </a:r>
                      <a:endParaRPr lang="en-US" sz="1800" b="0" i="0" dirty="0">
                        <a:latin typeface="Nunito Sans" pitchFamily="2" charset="77"/>
                        <a:cs typeface="Museo Sans 300"/>
                      </a:endParaRPr>
                    </a:p>
                  </a:txBody>
                  <a:tcPr marL="68580" marR="68580" marT="34290" marB="34290">
                    <a:lnL w="28575" cap="flat" cmpd="sng" algn="ctr">
                      <a:solidFill>
                        <a:schemeClr val="accent1"/>
                      </a:solidFill>
                      <a:prstDash val="solid"/>
                      <a:round/>
                      <a:headEnd type="none" w="med" len="med"/>
                      <a:tailEnd type="none" w="med" len="med"/>
                    </a:lnL>
                    <a:lnB w="12700" cmpd="sng">
                      <a:noFill/>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700"/>
                        </a:rPr>
                        <a:t>Term</a:t>
                      </a:r>
                      <a:endParaRPr lang="en-US" sz="1800" b="0" i="0" dirty="0">
                        <a:latin typeface="Nunito Sans" pitchFamily="2" charset="77"/>
                        <a:cs typeface="Museo Sans 300"/>
                      </a:endParaRPr>
                    </a:p>
                  </a:txBody>
                  <a:tcPr marL="68580" marR="68580" marT="34290" marB="34290">
                    <a:lnB w="12700" cmpd="sng">
                      <a:noFill/>
                    </a:lnB>
                  </a:tcPr>
                </a:tc>
                <a:tc>
                  <a:txBody>
                    <a:bodyPr/>
                    <a:lstStyle/>
                    <a:p>
                      <a:pPr algn="ctr"/>
                      <a:r>
                        <a:rPr lang="en-US" sz="1800" b="0" i="0" dirty="0">
                          <a:latin typeface="Nunito Sans" pitchFamily="2" charset="77"/>
                          <a:cs typeface="Museo Sans 300"/>
                        </a:rPr>
                        <a:t>y</a:t>
                      </a:r>
                    </a:p>
                  </a:txBody>
                  <a:tcPr marL="68580" marR="68580" marT="34290" marB="34290">
                    <a:lnB w="12700" cmpd="sng">
                      <a:noFill/>
                    </a:lnB>
                  </a:tcPr>
                </a:tc>
                <a:extLst>
                  <a:ext uri="{0D108BD9-81ED-4DB2-BD59-A6C34878D82A}">
                    <a16:rowId xmlns:a16="http://schemas.microsoft.com/office/drawing/2014/main" val="10000"/>
                  </a:ext>
                </a:extLst>
              </a:tr>
              <a:tr h="342900">
                <a:tc>
                  <a:txBody>
                    <a:bodyPr/>
                    <a:lstStyle/>
                    <a:p>
                      <a:pPr algn="ctr"/>
                      <a:r>
                        <a:rPr lang="en-US" sz="1800" b="0" i="0" dirty="0">
                          <a:latin typeface="Nunito Sans" pitchFamily="2" charset="77"/>
                          <a:cs typeface="Museo Sans 300"/>
                        </a:rPr>
                        <a:t>$105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excellent</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3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Safe</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$112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good</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5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Risky</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$73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fair</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3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Safe</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$69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excellent</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5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Safe</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$217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excellent</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3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Risky</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$120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good</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5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Safe</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$64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fair</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3</a:t>
                      </a:r>
                      <a:r>
                        <a:rPr lang="en-US" sz="1800" b="0" i="0" baseline="0" dirty="0">
                          <a:latin typeface="Nunito Sans" pitchFamily="2" charset="77"/>
                          <a:cs typeface="Museo Sans 300"/>
                        </a:rPr>
                        <a:t>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Risky</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$340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excellent</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5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Safe</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$60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good</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3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Risky</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059393777"/>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Threshold split</a:t>
            </a:r>
          </a:p>
        </p:txBody>
      </p:sp>
      <p:sp>
        <p:nvSpPr>
          <p:cNvPr id="9" name="Rectangle 8"/>
          <p:cNvSpPr/>
          <p:nvPr/>
        </p:nvSpPr>
        <p:spPr>
          <a:xfrm>
            <a:off x="5152438" y="1303658"/>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r>
              <a:rPr lang="en-US" sz="1800" dirty="0">
                <a:solidFill>
                  <a:schemeClr val="accent6"/>
                </a:solidFill>
                <a:latin typeface="Nunito Sans" pitchFamily="2" charset="77"/>
                <a:ea typeface="Museo Sans 300" charset="0"/>
                <a:cs typeface="Museo Sans 300" charset="0"/>
              </a:rPr>
              <a:t>     </a:t>
            </a:r>
            <a:r>
              <a:rPr lang="en-US" sz="1800" dirty="0">
                <a:solidFill>
                  <a:schemeClr val="accent3">
                    <a:lumMod val="75000"/>
                  </a:schemeClr>
                </a:solidFill>
                <a:latin typeface="Nunito Sans" pitchFamily="2" charset="77"/>
                <a:ea typeface="Museo Sans 300" charset="0"/>
                <a:cs typeface="Museo Sans 300" charset="0"/>
              </a:rPr>
              <a:t>22</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18</a:t>
            </a:r>
          </a:p>
        </p:txBody>
      </p:sp>
      <p:sp>
        <p:nvSpPr>
          <p:cNvPr id="33" name="Rectangle 32"/>
          <p:cNvSpPr/>
          <p:nvPr/>
        </p:nvSpPr>
        <p:spPr>
          <a:xfrm>
            <a:off x="3030381" y="1324649"/>
            <a:ext cx="1608133"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3">
                  <a:lumMod val="75000"/>
                </a:schemeClr>
              </a:solidFill>
              <a:latin typeface="Nunito Sans" pitchFamily="2" charset="77"/>
              <a:ea typeface="Museo Sans 300" charset="0"/>
              <a:cs typeface="Museo Sans 300" charset="0"/>
            </a:endParaRPr>
          </a:p>
        </p:txBody>
      </p:sp>
      <p:grpSp>
        <p:nvGrpSpPr>
          <p:cNvPr id="3" name="Group 2"/>
          <p:cNvGrpSpPr/>
          <p:nvPr/>
        </p:nvGrpSpPr>
        <p:grpSpPr>
          <a:xfrm>
            <a:off x="6497816" y="1840531"/>
            <a:ext cx="4307723" cy="687524"/>
            <a:chOff x="5112073" y="2386310"/>
            <a:chExt cx="5743630" cy="916698"/>
          </a:xfrm>
        </p:grpSpPr>
        <p:cxnSp>
          <p:nvCxnSpPr>
            <p:cNvPr id="34" name="Straight Arrow Connector 33"/>
            <p:cNvCxnSpPr/>
            <p:nvPr/>
          </p:nvCxnSpPr>
          <p:spPr>
            <a:xfrm flipH="1">
              <a:off x="5112073" y="2809875"/>
              <a:ext cx="931026" cy="493133"/>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043100" y="2386310"/>
              <a:ext cx="4812603" cy="492442"/>
            </a:xfrm>
            <a:prstGeom prst="rect">
              <a:avLst/>
            </a:prstGeom>
            <a:noFill/>
            <a:ln>
              <a:noFill/>
            </a:ln>
          </p:spPr>
          <p:txBody>
            <a:bodyPr wrap="square" rtlCol="0">
              <a:spAutoFit/>
            </a:bodyPr>
            <a:lstStyle/>
            <a:p>
              <a:r>
                <a:rPr lang="en-US" sz="1800" dirty="0">
                  <a:solidFill>
                    <a:schemeClr val="accent6"/>
                  </a:solidFill>
                  <a:latin typeface="Nunito Sans" pitchFamily="2" charset="77"/>
                  <a:cs typeface="Museo Sans 300"/>
                </a:rPr>
                <a:t>Split on </a:t>
              </a:r>
              <a:r>
                <a:rPr lang="en-US" sz="1800" dirty="0">
                  <a:latin typeface="Nunito Sans" pitchFamily="2" charset="77"/>
                  <a:cs typeface="Museo Sans 500"/>
                </a:rPr>
                <a:t>Income</a:t>
              </a:r>
            </a:p>
          </p:txBody>
        </p:sp>
      </p:grpSp>
      <p:cxnSp>
        <p:nvCxnSpPr>
          <p:cNvPr id="26" name="Straight Arrow Connector 25"/>
          <p:cNvCxnSpPr>
            <a:stCxn id="9" idx="2"/>
            <a:endCxn id="39" idx="0"/>
          </p:cNvCxnSpPr>
          <p:nvPr/>
        </p:nvCxnSpPr>
        <p:spPr>
          <a:xfrm>
            <a:off x="5851845" y="1970980"/>
            <a:ext cx="0" cy="40310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128642" y="2746720"/>
            <a:ext cx="1668557" cy="1221296"/>
            <a:chOff x="619841" y="3594561"/>
            <a:chExt cx="2224742" cy="1628395"/>
          </a:xfrm>
        </p:grpSpPr>
        <p:sp>
          <p:nvSpPr>
            <p:cNvPr id="21" name="Rectangle 20"/>
            <p:cNvSpPr/>
            <p:nvPr/>
          </p:nvSpPr>
          <p:spPr>
            <a:xfrm>
              <a:off x="619841" y="4333193"/>
              <a:ext cx="2224742"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&lt; $60K</a:t>
              </a:r>
            </a:p>
            <a:p>
              <a:pPr algn="ctr"/>
              <a:r>
                <a:rPr lang="en-US" sz="1800" dirty="0">
                  <a:solidFill>
                    <a:schemeClr val="accent3">
                      <a:lumMod val="75000"/>
                    </a:schemeClr>
                  </a:solidFill>
                  <a:latin typeface="Nunito Sans" pitchFamily="2" charset="77"/>
                  <a:ea typeface="Museo Sans 300" charset="0"/>
                  <a:cs typeface="Museo Sans 300" charset="0"/>
                </a:rPr>
                <a:t>8</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13</a:t>
              </a:r>
            </a:p>
          </p:txBody>
        </p:sp>
        <p:cxnSp>
          <p:nvCxnSpPr>
            <p:cNvPr id="27" name="Elbow Connector 26"/>
            <p:cNvCxnSpPr>
              <a:stCxn id="39" idx="1"/>
              <a:endCxn id="21" idx="0"/>
            </p:cNvCxnSpPr>
            <p:nvPr/>
          </p:nvCxnSpPr>
          <p:spPr>
            <a:xfrm rot="10800000" flipV="1">
              <a:off x="1732213" y="3594561"/>
              <a:ext cx="1093376" cy="738631"/>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6920737" y="2746721"/>
            <a:ext cx="1644546" cy="1254904"/>
            <a:chOff x="5675968" y="3594562"/>
            <a:chExt cx="2192728" cy="1673205"/>
          </a:xfrm>
        </p:grpSpPr>
        <p:sp>
          <p:nvSpPr>
            <p:cNvPr id="23" name="Rectangle 22"/>
            <p:cNvSpPr/>
            <p:nvPr/>
          </p:nvSpPr>
          <p:spPr>
            <a:xfrm>
              <a:off x="5675968" y="4378004"/>
              <a:ext cx="2192728"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&gt;= $60K</a:t>
              </a:r>
            </a:p>
            <a:p>
              <a:pPr algn="ctr"/>
              <a:r>
                <a:rPr lang="en-US" sz="1800" dirty="0">
                  <a:solidFill>
                    <a:schemeClr val="accent3">
                      <a:lumMod val="75000"/>
                    </a:schemeClr>
                  </a:solidFill>
                  <a:latin typeface="Nunito Sans" pitchFamily="2" charset="77"/>
                  <a:ea typeface="Museo Sans 300" charset="0"/>
                  <a:cs typeface="Museo Sans 300" charset="0"/>
                </a:rPr>
                <a:t>14</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5</a:t>
              </a:r>
            </a:p>
          </p:txBody>
        </p:sp>
        <p:cxnSp>
          <p:nvCxnSpPr>
            <p:cNvPr id="28" name="Elbow Connector 27"/>
            <p:cNvCxnSpPr>
              <a:stCxn id="39" idx="3"/>
              <a:endCxn id="23" idx="0"/>
            </p:cNvCxnSpPr>
            <p:nvPr/>
          </p:nvCxnSpPr>
          <p:spPr>
            <a:xfrm>
              <a:off x="5675968" y="3594562"/>
              <a:ext cx="1096364" cy="783443"/>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39" name="Diamond 38"/>
          <p:cNvSpPr/>
          <p:nvPr/>
        </p:nvSpPr>
        <p:spPr>
          <a:xfrm>
            <a:off x="4782953" y="2374081"/>
            <a:ext cx="2137784" cy="74527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50" dirty="0">
                <a:solidFill>
                  <a:schemeClr val="accent6"/>
                </a:solidFill>
                <a:latin typeface="Nunito Sans" pitchFamily="2" charset="77"/>
                <a:ea typeface="Museo Sans 300" charset="0"/>
                <a:cs typeface="Museo Sans 300" charset="0"/>
              </a:rPr>
              <a:t>Income?</a:t>
            </a:r>
            <a:r>
              <a:rPr lang="en-US" sz="1500" dirty="0">
                <a:solidFill>
                  <a:schemeClr val="accent6"/>
                </a:solidFill>
                <a:latin typeface="Nunito Sans" pitchFamily="2" charset="77"/>
                <a:ea typeface="Museo Sans 300" charset="0"/>
                <a:cs typeface="Museo Sans 300" charset="0"/>
              </a:rPr>
              <a:t> </a:t>
            </a:r>
          </a:p>
        </p:txBody>
      </p:sp>
      <p:grpSp>
        <p:nvGrpSpPr>
          <p:cNvPr id="5" name="Group 4"/>
          <p:cNvGrpSpPr/>
          <p:nvPr/>
        </p:nvGrpSpPr>
        <p:grpSpPr>
          <a:xfrm>
            <a:off x="3966530" y="3773108"/>
            <a:ext cx="2806445" cy="989475"/>
            <a:chOff x="1737025" y="4963075"/>
            <a:chExt cx="3741926" cy="1319299"/>
          </a:xfrm>
        </p:grpSpPr>
        <p:cxnSp>
          <p:nvCxnSpPr>
            <p:cNvPr id="41" name="Straight Arrow Connector 40"/>
            <p:cNvCxnSpPr/>
            <p:nvPr/>
          </p:nvCxnSpPr>
          <p:spPr>
            <a:xfrm flipV="1">
              <a:off x="4297816" y="4963075"/>
              <a:ext cx="1181135" cy="618972"/>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737025" y="5482156"/>
              <a:ext cx="3446295" cy="800218"/>
            </a:xfrm>
            <a:prstGeom prst="rect">
              <a:avLst/>
            </a:prstGeom>
            <a:noFill/>
            <a:ln>
              <a:noFill/>
            </a:ln>
          </p:spPr>
          <p:txBody>
            <a:bodyPr wrap="square" rtlCol="0">
              <a:spAutoFit/>
            </a:bodyPr>
            <a:lstStyle/>
            <a:p>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Income &gt;= $60K</a:t>
              </a:r>
            </a:p>
          </p:txBody>
        </p:sp>
      </p:grpSp>
    </p:spTree>
    <p:extLst>
      <p:ext uri="{BB962C8B-B14F-4D97-AF65-F5344CB8AC3E}">
        <p14:creationId xmlns:p14="http://schemas.microsoft.com/office/powerpoint/2010/main" val="1141675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Best threshold?</a:t>
            </a:r>
          </a:p>
        </p:txBody>
      </p:sp>
      <p:sp>
        <p:nvSpPr>
          <p:cNvPr id="5" name="Text Placeholder 4">
            <a:extLst>
              <a:ext uri="{FF2B5EF4-FFF2-40B4-BE49-F238E27FC236}">
                <a16:creationId xmlns:a16="http://schemas.microsoft.com/office/drawing/2014/main" id="{DEE3B946-273A-0E49-B0C7-02A9CEBFDE84}"/>
              </a:ext>
            </a:extLst>
          </p:cNvPr>
          <p:cNvSpPr>
            <a:spLocks noGrp="1"/>
          </p:cNvSpPr>
          <p:nvPr>
            <p:ph type="body" idx="1"/>
          </p:nvPr>
        </p:nvSpPr>
        <p:spPr/>
        <p:txBody>
          <a:bodyPr/>
          <a:lstStyle/>
          <a:p>
            <a:pPr marL="139700" indent="0">
              <a:buNone/>
            </a:pPr>
            <a:r>
              <a:rPr lang="en-US" dirty="0">
                <a:latin typeface="Nunito Sans" pitchFamily="2" charset="77"/>
              </a:rPr>
              <a:t>Similar to our simple, threshold model when discussing Fairness!</a:t>
            </a:r>
          </a:p>
        </p:txBody>
      </p:sp>
      <p:grpSp>
        <p:nvGrpSpPr>
          <p:cNvPr id="3" name="Group 2"/>
          <p:cNvGrpSpPr/>
          <p:nvPr/>
        </p:nvGrpSpPr>
        <p:grpSpPr>
          <a:xfrm>
            <a:off x="3108316" y="1625802"/>
            <a:ext cx="2458366" cy="754217"/>
            <a:chOff x="778707" y="1575330"/>
            <a:chExt cx="3277821" cy="1005622"/>
          </a:xfrm>
        </p:grpSpPr>
        <mc:AlternateContent xmlns:mc="http://schemas.openxmlformats.org/markup-compatibility/2006" xmlns:a14="http://schemas.microsoft.com/office/drawing/2010/main">
          <mc:Choice Requires="a14">
            <p:sp>
              <p:nvSpPr>
                <p:cNvPr id="29" name="Rectangle 28"/>
                <p:cNvSpPr/>
                <p:nvPr/>
              </p:nvSpPr>
              <p:spPr>
                <a:xfrm>
                  <a:off x="778707" y="1575330"/>
                  <a:ext cx="3020276" cy="861774"/>
                </a:xfrm>
                <a:prstGeom prst="rect">
                  <a:avLst/>
                </a:prstGeom>
              </p:spPr>
              <p:txBody>
                <a:bodyPr wrap="square">
                  <a:spAutoFit/>
                </a:bodyPr>
                <a:lstStyle/>
                <a:p>
                  <a:pPr lvl="0">
                    <a:spcBef>
                      <a:spcPct val="20000"/>
                    </a:spcBef>
                    <a:buClr>
                      <a:srgbClr val="5D5555"/>
                    </a:buClr>
                  </a:pPr>
                  <a:r>
                    <a:rPr lang="en-US" sz="1800" dirty="0">
                      <a:solidFill>
                        <a:srgbClr val="2B2728"/>
                      </a:solidFill>
                      <a:latin typeface="Nunito Sans" pitchFamily="2" charset="77"/>
                      <a:cs typeface="Museo Sans 500"/>
                    </a:rPr>
                    <a:t>Infinite possible values of </a:t>
                  </a:r>
                  <a14:m>
                    <m:oMath xmlns:m="http://schemas.openxmlformats.org/officeDocument/2006/math">
                      <m:r>
                        <a:rPr lang="en-US" sz="1800" smtClean="0">
                          <a:solidFill>
                            <a:srgbClr val="2B2728"/>
                          </a:solidFill>
                          <a:latin typeface="Cambria Math" panose="02040503050406030204" pitchFamily="18" charset="0"/>
                          <a:cs typeface="Museo Sans 500"/>
                        </a:rPr>
                        <m:t>𝒕</m:t>
                      </m:r>
                    </m:oMath>
                  </a14:m>
                  <a:endParaRPr lang="en-US" sz="1800" dirty="0">
                    <a:solidFill>
                      <a:srgbClr val="2B2728"/>
                    </a:solidFill>
                    <a:latin typeface="Nunito Sans" pitchFamily="2" charset="77"/>
                    <a:cs typeface="Museo Sans 500"/>
                  </a:endParaRPr>
                </a:p>
              </p:txBody>
            </p:sp>
          </mc:Choice>
          <mc:Fallback xmlns="">
            <p:sp>
              <p:nvSpPr>
                <p:cNvPr id="29" name="Rectangle 28"/>
                <p:cNvSpPr>
                  <a:spLocks noRot="1" noChangeAspect="1" noMove="1" noResize="1" noEditPoints="1" noAdjustHandles="1" noChangeArrowheads="1" noChangeShapeType="1" noTextEdit="1"/>
                </p:cNvSpPr>
                <p:nvPr/>
              </p:nvSpPr>
              <p:spPr>
                <a:xfrm>
                  <a:off x="778707" y="1575330"/>
                  <a:ext cx="3020276" cy="861774"/>
                </a:xfrm>
                <a:prstGeom prst="rect">
                  <a:avLst/>
                </a:prstGeom>
                <a:blipFill>
                  <a:blip r:embed="rId3"/>
                  <a:stretch>
                    <a:fillRect l="-2235" t="-5769" b="-13462"/>
                  </a:stretch>
                </a:blipFill>
              </p:spPr>
              <p:txBody>
                <a:bodyPr/>
                <a:lstStyle/>
                <a:p>
                  <a:r>
                    <a:rPr lang="en-US">
                      <a:noFill/>
                    </a:rPr>
                    <a:t> </a:t>
                  </a:r>
                </a:p>
              </p:txBody>
            </p:sp>
          </mc:Fallback>
        </mc:AlternateContent>
        <p:cxnSp>
          <p:nvCxnSpPr>
            <p:cNvPr id="34" name="Straight Arrow Connector 33"/>
            <p:cNvCxnSpPr/>
            <p:nvPr/>
          </p:nvCxnSpPr>
          <p:spPr>
            <a:xfrm>
              <a:off x="2887795" y="2231702"/>
              <a:ext cx="1168733" cy="34925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2571323" y="2906498"/>
            <a:ext cx="3643550" cy="1889025"/>
            <a:chOff x="62716" y="3282924"/>
            <a:chExt cx="4858067" cy="2518700"/>
          </a:xfrm>
        </p:grpSpPr>
        <mc:AlternateContent xmlns:mc="http://schemas.openxmlformats.org/markup-compatibility/2006" xmlns:a14="http://schemas.microsoft.com/office/drawing/2010/main">
          <mc:Choice Requires="a14">
            <p:sp>
              <p:nvSpPr>
                <p:cNvPr id="42" name="Rectangle 41"/>
                <p:cNvSpPr/>
                <p:nvPr/>
              </p:nvSpPr>
              <p:spPr>
                <a:xfrm>
                  <a:off x="1509193" y="3282924"/>
                  <a:ext cx="2507800" cy="492443"/>
                </a:xfrm>
                <a:prstGeom prst="rect">
                  <a:avLst/>
                </a:prstGeom>
                <a:ln w="25400">
                  <a:noFill/>
                </a:ln>
              </p:spPr>
              <p:txBody>
                <a:bodyPr wrap="square">
                  <a:spAutoFit/>
                </a:bodyPr>
                <a:lstStyle/>
                <a:p>
                  <a:pPr lvl="0" algn="ctr">
                    <a:spcBef>
                      <a:spcPct val="20000"/>
                    </a:spcBef>
                    <a:buClr>
                      <a:srgbClr val="5D5555"/>
                    </a:buClr>
                  </a:pPr>
                  <a:r>
                    <a:rPr lang="en-US" sz="1800" dirty="0">
                      <a:solidFill>
                        <a:schemeClr val="accent6"/>
                      </a:solidFill>
                      <a:latin typeface="Nunito Sans" pitchFamily="2" charset="77"/>
                      <a:ea typeface="Museo Sans 300" charset="0"/>
                      <a:cs typeface="Museo Sans 500"/>
                    </a:rPr>
                    <a:t>Income </a:t>
                  </a:r>
                  <a14:m>
                    <m:oMath xmlns:m="http://schemas.openxmlformats.org/officeDocument/2006/math">
                      <m:r>
                        <m:rPr>
                          <m:lit/>
                        </m:rPr>
                        <a:rPr lang="en-US" sz="1800" dirty="0" smtClean="0">
                          <a:solidFill>
                            <a:schemeClr val="accent6"/>
                          </a:solidFill>
                          <a:latin typeface="Cambria Math" panose="02040503050406030204" pitchFamily="18" charset="0"/>
                          <a:ea typeface="Museo Sans 300" charset="0"/>
                          <a:cs typeface="Museo Sans 500"/>
                        </a:rPr>
                        <m:t>&lt;</m:t>
                      </m:r>
                      <m:r>
                        <a:rPr lang="en-US" sz="1800" dirty="0" smtClean="0">
                          <a:solidFill>
                            <a:schemeClr val="accent6"/>
                          </a:solidFill>
                          <a:latin typeface="Cambria Math" panose="02040503050406030204" pitchFamily="18" charset="0"/>
                          <a:ea typeface="Museo Sans 300" charset="0"/>
                          <a:cs typeface="Museo Sans 500"/>
                        </a:rPr>
                        <m:t> </m:t>
                      </m:r>
                      <m:sSup>
                        <m:sSupPr>
                          <m:ctrlPr>
                            <a:rPr lang="en-US" sz="1800" i="1" dirty="0" smtClean="0">
                              <a:solidFill>
                                <a:schemeClr val="accent6"/>
                              </a:solidFill>
                              <a:latin typeface="Cambria Math" panose="02040503050406030204" pitchFamily="18" charset="0"/>
                              <a:ea typeface="Museo Sans 300" charset="0"/>
                              <a:cs typeface="Museo Sans 500"/>
                            </a:rPr>
                          </m:ctrlPr>
                        </m:sSupPr>
                        <m:e>
                          <m:r>
                            <a:rPr lang="en-US" sz="1800" dirty="0" smtClean="0">
                              <a:solidFill>
                                <a:schemeClr val="accent6"/>
                              </a:solidFill>
                              <a:latin typeface="Cambria Math" panose="02040503050406030204" pitchFamily="18" charset="0"/>
                              <a:ea typeface="Museo Sans 300" charset="0"/>
                              <a:cs typeface="Museo Sans 500"/>
                            </a:rPr>
                            <m:t>𝑡</m:t>
                          </m:r>
                        </m:e>
                        <m:sup>
                          <m:r>
                            <a:rPr lang="en-US" sz="1800" dirty="0" smtClean="0">
                              <a:solidFill>
                                <a:schemeClr val="accent6"/>
                              </a:solidFill>
                              <a:latin typeface="Cambria Math" panose="02040503050406030204" pitchFamily="18" charset="0"/>
                              <a:ea typeface="Museo Sans 300" charset="0"/>
                              <a:cs typeface="Museo Sans 500"/>
                            </a:rPr>
                            <m:t>∗</m:t>
                          </m:r>
                        </m:sup>
                      </m:sSup>
                    </m:oMath>
                  </a14:m>
                  <a:endParaRPr lang="en-US" sz="1800" baseline="30000" dirty="0">
                    <a:solidFill>
                      <a:schemeClr val="accent6"/>
                    </a:solidFill>
                    <a:latin typeface="Nunito Sans" pitchFamily="2" charset="77"/>
                    <a:ea typeface="Museo Sans 300" charset="0"/>
                    <a:cs typeface="Museo Sans 500"/>
                  </a:endParaRPr>
                </a:p>
              </p:txBody>
            </p:sp>
          </mc:Choice>
          <mc:Fallback xmlns="">
            <p:sp>
              <p:nvSpPr>
                <p:cNvPr id="42" name="Rectangle 41"/>
                <p:cNvSpPr>
                  <a:spLocks noRot="1" noChangeAspect="1" noMove="1" noResize="1" noEditPoints="1" noAdjustHandles="1" noChangeArrowheads="1" noChangeShapeType="1" noTextEdit="1"/>
                </p:cNvSpPr>
                <p:nvPr/>
              </p:nvSpPr>
              <p:spPr>
                <a:xfrm>
                  <a:off x="1509193" y="3282924"/>
                  <a:ext cx="2507800" cy="492443"/>
                </a:xfrm>
                <a:prstGeom prst="rect">
                  <a:avLst/>
                </a:prstGeom>
                <a:blipFill>
                  <a:blip r:embed="rId4"/>
                  <a:stretch>
                    <a:fillRect t="-6667" b="-26667"/>
                  </a:stretch>
                </a:blipFill>
                <a:ln w="25400">
                  <a:noFill/>
                </a:ln>
              </p:spPr>
              <p:txBody>
                <a:bodyPr/>
                <a:lstStyle/>
                <a:p>
                  <a:r>
                    <a:rPr lang="en-US">
                      <a:noFill/>
                    </a:rPr>
                    <a:t> </a:t>
                  </a:r>
                </a:p>
              </p:txBody>
            </p:sp>
          </mc:Fallback>
        </mc:AlternateContent>
        <p:sp>
          <p:nvSpPr>
            <p:cNvPr id="36" name="Rectangle 35"/>
            <p:cNvSpPr/>
            <p:nvPr/>
          </p:nvSpPr>
          <p:spPr>
            <a:xfrm>
              <a:off x="62716" y="3752810"/>
              <a:ext cx="4858067" cy="2048814"/>
            </a:xfrm>
            <a:prstGeom prst="rect">
              <a:avLst/>
            </a:prstGeom>
            <a:pattFill prst="wdDnDiag">
              <a:fgClr>
                <a:srgbClr val="FFEAD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grpSp>
      <p:grpSp>
        <p:nvGrpSpPr>
          <p:cNvPr id="9" name="Group 8"/>
          <p:cNvGrpSpPr/>
          <p:nvPr/>
        </p:nvGrpSpPr>
        <p:grpSpPr>
          <a:xfrm>
            <a:off x="6286314" y="2906498"/>
            <a:ext cx="2857686" cy="1889025"/>
            <a:chOff x="5016039" y="3282924"/>
            <a:chExt cx="3810248" cy="2518700"/>
          </a:xfrm>
        </p:grpSpPr>
        <mc:AlternateContent xmlns:mc="http://schemas.openxmlformats.org/markup-compatibility/2006" xmlns:a14="http://schemas.microsoft.com/office/drawing/2010/main">
          <mc:Choice Requires="a14">
            <p:sp>
              <p:nvSpPr>
                <p:cNvPr id="43" name="Rectangle 42"/>
                <p:cNvSpPr/>
                <p:nvPr/>
              </p:nvSpPr>
              <p:spPr>
                <a:xfrm>
                  <a:off x="5850523" y="3282924"/>
                  <a:ext cx="2507800" cy="492443"/>
                </a:xfrm>
                <a:prstGeom prst="rect">
                  <a:avLst/>
                </a:prstGeom>
                <a:ln w="25400">
                  <a:noFill/>
                </a:ln>
              </p:spPr>
              <p:txBody>
                <a:bodyPr wrap="square">
                  <a:spAutoFit/>
                </a:bodyPr>
                <a:lstStyle/>
                <a:p>
                  <a:pPr lvl="0" algn="ctr">
                    <a:spcBef>
                      <a:spcPct val="20000"/>
                    </a:spcBef>
                    <a:buClr>
                      <a:srgbClr val="5D5555"/>
                    </a:buClr>
                  </a:pPr>
                  <a:r>
                    <a:rPr lang="en-US" sz="1800" dirty="0">
                      <a:solidFill>
                        <a:schemeClr val="accent6"/>
                      </a:solidFill>
                      <a:latin typeface="Nunito Sans" pitchFamily="2" charset="77"/>
                      <a:ea typeface="Museo Sans 300" charset="0"/>
                      <a:cs typeface="Museo Sans 500"/>
                    </a:rPr>
                    <a:t>Income </a:t>
                  </a:r>
                  <a14:m>
                    <m:oMath xmlns:m="http://schemas.openxmlformats.org/officeDocument/2006/math">
                      <m:sSup>
                        <m:sSupPr>
                          <m:ctrlPr>
                            <a:rPr lang="en-US" sz="1800" i="1" smtClean="0">
                              <a:solidFill>
                                <a:schemeClr val="accent6"/>
                              </a:solidFill>
                              <a:latin typeface="Cambria Math" panose="02040503050406030204" pitchFamily="18" charset="0"/>
                              <a:ea typeface="Museo Sans 300" charset="0"/>
                              <a:cs typeface="Museo Sans 500"/>
                            </a:rPr>
                          </m:ctrlPr>
                        </m:sSupPr>
                        <m:e>
                          <m:r>
                            <a:rPr lang="en-US" sz="1800" smtClean="0">
                              <a:solidFill>
                                <a:schemeClr val="accent6"/>
                              </a:solidFill>
                              <a:latin typeface="Cambria Math" panose="02040503050406030204" pitchFamily="18" charset="0"/>
                              <a:ea typeface="Museo Sans 300" charset="0"/>
                              <a:cs typeface="Museo Sans 500"/>
                            </a:rPr>
                            <m:t>≥</m:t>
                          </m:r>
                          <m:r>
                            <a:rPr lang="en-US" sz="1800" smtClean="0">
                              <a:solidFill>
                                <a:schemeClr val="accent6"/>
                              </a:solidFill>
                              <a:latin typeface="Cambria Math" panose="02040503050406030204" pitchFamily="18" charset="0"/>
                              <a:ea typeface="Museo Sans 300" charset="0"/>
                              <a:cs typeface="Museo Sans 500"/>
                            </a:rPr>
                            <m:t>𝑡</m:t>
                          </m:r>
                        </m:e>
                        <m:sup>
                          <m:r>
                            <a:rPr lang="en-US" sz="1800" smtClean="0">
                              <a:solidFill>
                                <a:schemeClr val="accent6"/>
                              </a:solidFill>
                              <a:latin typeface="Cambria Math" panose="02040503050406030204" pitchFamily="18" charset="0"/>
                              <a:ea typeface="Museo Sans 300" charset="0"/>
                              <a:cs typeface="Museo Sans 500"/>
                            </a:rPr>
                            <m:t>∗</m:t>
                          </m:r>
                        </m:sup>
                      </m:sSup>
                    </m:oMath>
                  </a14:m>
                  <a:endParaRPr lang="en-US" sz="1800" baseline="30000" dirty="0">
                    <a:solidFill>
                      <a:schemeClr val="accent6"/>
                    </a:solidFill>
                    <a:latin typeface="Nunito Sans" pitchFamily="2" charset="77"/>
                    <a:ea typeface="Museo Sans 300" charset="0"/>
                    <a:cs typeface="Museo Sans 500"/>
                  </a:endParaRPr>
                </a:p>
              </p:txBody>
            </p:sp>
          </mc:Choice>
          <mc:Fallback xmlns="">
            <p:sp>
              <p:nvSpPr>
                <p:cNvPr id="43" name="Rectangle 42"/>
                <p:cNvSpPr>
                  <a:spLocks noRot="1" noChangeAspect="1" noMove="1" noResize="1" noEditPoints="1" noAdjustHandles="1" noChangeArrowheads="1" noChangeShapeType="1" noTextEdit="1"/>
                </p:cNvSpPr>
                <p:nvPr/>
              </p:nvSpPr>
              <p:spPr>
                <a:xfrm>
                  <a:off x="5850523" y="3282924"/>
                  <a:ext cx="2507800" cy="492443"/>
                </a:xfrm>
                <a:prstGeom prst="rect">
                  <a:avLst/>
                </a:prstGeom>
                <a:blipFill>
                  <a:blip r:embed="rId5"/>
                  <a:stretch>
                    <a:fillRect t="-6667" b="-26667"/>
                  </a:stretch>
                </a:blipFill>
                <a:ln w="25400">
                  <a:noFill/>
                </a:ln>
              </p:spPr>
              <p:txBody>
                <a:bodyPr/>
                <a:lstStyle/>
                <a:p>
                  <a:r>
                    <a:rPr lang="en-US">
                      <a:noFill/>
                    </a:rPr>
                    <a:t> </a:t>
                  </a:r>
                </a:p>
              </p:txBody>
            </p:sp>
          </mc:Fallback>
        </mc:AlternateContent>
        <p:sp>
          <p:nvSpPr>
            <p:cNvPr id="37" name="Rectangle 36"/>
            <p:cNvSpPr/>
            <p:nvPr/>
          </p:nvSpPr>
          <p:spPr>
            <a:xfrm>
              <a:off x="5016039" y="3752810"/>
              <a:ext cx="3810248" cy="2048814"/>
            </a:xfrm>
            <a:prstGeom prst="rect">
              <a:avLst/>
            </a:prstGeom>
            <a:solidFill>
              <a:srgbClr val="F1F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grpSp>
      <p:sp>
        <p:nvSpPr>
          <p:cNvPr id="74" name="Rectangle 73"/>
          <p:cNvSpPr/>
          <p:nvPr/>
        </p:nvSpPr>
        <p:spPr>
          <a:xfrm>
            <a:off x="8215981" y="3253107"/>
            <a:ext cx="646331" cy="588623"/>
          </a:xfrm>
          <a:prstGeom prst="rect">
            <a:avLst/>
          </a:prstGeom>
        </p:spPr>
        <p:txBody>
          <a:bodyPr wrap="none">
            <a:spAutoFit/>
          </a:bodyPr>
          <a:lstStyle/>
          <a:p>
            <a:pPr algn="r"/>
            <a:r>
              <a:rPr lang="en-US" sz="1500" dirty="0">
                <a:solidFill>
                  <a:schemeClr val="accent6"/>
                </a:solidFill>
                <a:latin typeface="Nunito Sans" pitchFamily="2" charset="77"/>
                <a:cs typeface="Museo Sans 500"/>
              </a:rPr>
              <a:t>Safe</a:t>
            </a:r>
          </a:p>
          <a:p>
            <a:pPr>
              <a:lnSpc>
                <a:spcPct val="120000"/>
              </a:lnSpc>
            </a:pPr>
            <a:r>
              <a:rPr lang="en-US" sz="1500" dirty="0">
                <a:solidFill>
                  <a:schemeClr val="accent6"/>
                </a:solidFill>
                <a:latin typeface="Nunito Sans" pitchFamily="2" charset="77"/>
                <a:cs typeface="Museo Sans 500"/>
              </a:rPr>
              <a:t>Risky</a:t>
            </a:r>
            <a:endParaRPr lang="en-US" sz="1500" dirty="0">
              <a:solidFill>
                <a:schemeClr val="accent3">
                  <a:lumMod val="75000"/>
                </a:schemeClr>
              </a:solidFill>
              <a:latin typeface="Nunito Sans" pitchFamily="2" charset="77"/>
              <a:cs typeface="Museo Sans 500"/>
            </a:endParaRPr>
          </a:p>
        </p:txBody>
      </p:sp>
      <p:sp>
        <p:nvSpPr>
          <p:cNvPr id="75" name="Oval 74"/>
          <p:cNvSpPr>
            <a:spLocks noChangeAspect="1"/>
          </p:cNvSpPr>
          <p:nvPr/>
        </p:nvSpPr>
        <p:spPr>
          <a:xfrm>
            <a:off x="8837896" y="3126506"/>
            <a:ext cx="112334"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
        <p:nvSpPr>
          <p:cNvPr id="76" name="Oval 75"/>
          <p:cNvSpPr/>
          <p:nvPr/>
        </p:nvSpPr>
        <p:spPr>
          <a:xfrm>
            <a:off x="8844021" y="3556599"/>
            <a:ext cx="112333"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
        <p:nvSpPr>
          <p:cNvPr id="77" name="Rectangle 76"/>
          <p:cNvSpPr/>
          <p:nvPr/>
        </p:nvSpPr>
        <p:spPr>
          <a:xfrm>
            <a:off x="2850704" y="3464683"/>
            <a:ext cx="889987" cy="346249"/>
          </a:xfrm>
          <a:prstGeom prst="rect">
            <a:avLst/>
          </a:prstGeom>
        </p:spPr>
        <p:txBody>
          <a:bodyPr wrap="none">
            <a:spAutoFit/>
          </a:bodyPr>
          <a:lstStyle/>
          <a:p>
            <a:r>
              <a:rPr lang="en-US" sz="1650" dirty="0">
                <a:solidFill>
                  <a:schemeClr val="accent1"/>
                </a:solidFill>
                <a:latin typeface="Nunito Sans" pitchFamily="2" charset="77"/>
                <a:ea typeface="Museo Sans 500" charset="0"/>
                <a:cs typeface="Museo Sans 500" charset="0"/>
              </a:rPr>
              <a:t>Income</a:t>
            </a:r>
          </a:p>
        </p:txBody>
      </p:sp>
      <p:sp>
        <p:nvSpPr>
          <p:cNvPr id="78" name="TextBox 77"/>
          <p:cNvSpPr txBox="1"/>
          <p:nvPr/>
        </p:nvSpPr>
        <p:spPr>
          <a:xfrm>
            <a:off x="8224604" y="4231366"/>
            <a:ext cx="590226" cy="253916"/>
          </a:xfrm>
          <a:prstGeom prst="rect">
            <a:avLst/>
          </a:prstGeom>
          <a:noFill/>
        </p:spPr>
        <p:txBody>
          <a:bodyPr wrap="none" rtlCol="0">
            <a:spAutoFit/>
          </a:bodyPr>
          <a:lstStyle/>
          <a:p>
            <a:r>
              <a:rPr lang="en-US" sz="1050" dirty="0">
                <a:latin typeface="Nunito Sans" pitchFamily="2" charset="77"/>
                <a:cs typeface="Museo Sans 300"/>
              </a:rPr>
              <a:t>$120K</a:t>
            </a:r>
          </a:p>
        </p:txBody>
      </p:sp>
      <p:sp>
        <p:nvSpPr>
          <p:cNvPr id="79" name="TextBox 78"/>
          <p:cNvSpPr txBox="1"/>
          <p:nvPr/>
        </p:nvSpPr>
        <p:spPr>
          <a:xfrm>
            <a:off x="3120267" y="4231366"/>
            <a:ext cx="510076" cy="253916"/>
          </a:xfrm>
          <a:prstGeom prst="rect">
            <a:avLst/>
          </a:prstGeom>
          <a:noFill/>
        </p:spPr>
        <p:txBody>
          <a:bodyPr wrap="none" rtlCol="0">
            <a:spAutoFit/>
          </a:bodyPr>
          <a:lstStyle/>
          <a:p>
            <a:r>
              <a:rPr lang="en-US" sz="1050" dirty="0">
                <a:latin typeface="Nunito Sans" pitchFamily="2" charset="77"/>
                <a:cs typeface="Museo Sans 300"/>
              </a:rPr>
              <a:t>$10K</a:t>
            </a:r>
          </a:p>
        </p:txBody>
      </p:sp>
      <p:grpSp>
        <p:nvGrpSpPr>
          <p:cNvPr id="10" name="Group 9"/>
          <p:cNvGrpSpPr/>
          <p:nvPr/>
        </p:nvGrpSpPr>
        <p:grpSpPr>
          <a:xfrm>
            <a:off x="5387590" y="2249050"/>
            <a:ext cx="2132026" cy="2654349"/>
            <a:chOff x="3817740" y="2406327"/>
            <a:chExt cx="2842701" cy="3539132"/>
          </a:xfrm>
        </p:grpSpPr>
        <mc:AlternateContent xmlns:mc="http://schemas.openxmlformats.org/markup-compatibility/2006" xmlns:a14="http://schemas.microsoft.com/office/drawing/2010/main">
          <mc:Choice Requires="a14">
            <p:sp>
              <p:nvSpPr>
                <p:cNvPr id="31" name="Rectangle 30"/>
                <p:cNvSpPr/>
                <p:nvPr/>
              </p:nvSpPr>
              <p:spPr>
                <a:xfrm>
                  <a:off x="3817740" y="2406327"/>
                  <a:ext cx="2842701" cy="553997"/>
                </a:xfrm>
                <a:prstGeom prst="rect">
                  <a:avLst/>
                </a:prstGeom>
                <a:ln w="25400">
                  <a:noFill/>
                </a:ln>
              </p:spPr>
              <p:txBody>
                <a:bodyPr wrap="square">
                  <a:spAutoFit/>
                </a:bodyPr>
                <a:lstStyle/>
                <a:p>
                  <a:pPr lvl="0" algn="ctr">
                    <a:spcBef>
                      <a:spcPct val="20000"/>
                    </a:spcBef>
                    <a:buClr>
                      <a:srgbClr val="5D5555"/>
                    </a:buClr>
                  </a:pPr>
                  <a:r>
                    <a:rPr lang="en-US" sz="2100" dirty="0">
                      <a:solidFill>
                        <a:schemeClr val="accent1"/>
                      </a:solidFill>
                      <a:latin typeface="Nunito Sans" pitchFamily="2" charset="77"/>
                      <a:ea typeface="Museo Sans 300" charset="0"/>
                      <a:cs typeface="Museo Sans 500"/>
                    </a:rPr>
                    <a:t>Income = </a:t>
                  </a:r>
                  <a14:m>
                    <m:oMath xmlns:m="http://schemas.openxmlformats.org/officeDocument/2006/math">
                      <m:sSup>
                        <m:sSupPr>
                          <m:ctrlPr>
                            <a:rPr lang="en-US" sz="2100" i="1" smtClean="0">
                              <a:solidFill>
                                <a:schemeClr val="accent1"/>
                              </a:solidFill>
                              <a:latin typeface="Cambria Math" panose="02040503050406030204" pitchFamily="18" charset="0"/>
                              <a:ea typeface="Museo Sans 300" charset="0"/>
                              <a:cs typeface="Museo Sans 500"/>
                            </a:rPr>
                          </m:ctrlPr>
                        </m:sSupPr>
                        <m:e>
                          <m:r>
                            <a:rPr lang="en-US" sz="2100" smtClean="0">
                              <a:solidFill>
                                <a:schemeClr val="accent1"/>
                              </a:solidFill>
                              <a:latin typeface="Cambria Math" panose="02040503050406030204" pitchFamily="18" charset="0"/>
                              <a:ea typeface="Museo Sans 300" charset="0"/>
                              <a:cs typeface="Museo Sans 500"/>
                            </a:rPr>
                            <m:t>𝑡</m:t>
                          </m:r>
                        </m:e>
                        <m:sup>
                          <m:r>
                            <a:rPr lang="en-US" sz="2100" smtClean="0">
                              <a:solidFill>
                                <a:schemeClr val="accent1"/>
                              </a:solidFill>
                              <a:latin typeface="Cambria Math" panose="02040503050406030204" pitchFamily="18" charset="0"/>
                              <a:ea typeface="Museo Sans 300" charset="0"/>
                              <a:cs typeface="Museo Sans 500"/>
                            </a:rPr>
                            <m:t>∗</m:t>
                          </m:r>
                        </m:sup>
                      </m:sSup>
                    </m:oMath>
                  </a14:m>
                  <a:endParaRPr lang="en-US" sz="2100" baseline="30000" dirty="0">
                    <a:solidFill>
                      <a:schemeClr val="accent6"/>
                    </a:solidFill>
                    <a:latin typeface="Nunito Sans" pitchFamily="2" charset="77"/>
                    <a:ea typeface="Museo Sans 300" charset="0"/>
                    <a:cs typeface="Museo Sans 500"/>
                  </a:endParaRPr>
                </a:p>
              </p:txBody>
            </p:sp>
          </mc:Choice>
          <mc:Fallback xmlns="">
            <p:sp>
              <p:nvSpPr>
                <p:cNvPr id="31" name="Rectangle 30"/>
                <p:cNvSpPr>
                  <a:spLocks noRot="1" noChangeAspect="1" noMove="1" noResize="1" noEditPoints="1" noAdjustHandles="1" noChangeArrowheads="1" noChangeShapeType="1" noTextEdit="1"/>
                </p:cNvSpPr>
                <p:nvPr/>
              </p:nvSpPr>
              <p:spPr>
                <a:xfrm>
                  <a:off x="3817740" y="2406327"/>
                  <a:ext cx="2842701" cy="553997"/>
                </a:xfrm>
                <a:prstGeom prst="rect">
                  <a:avLst/>
                </a:prstGeom>
                <a:blipFill>
                  <a:blip r:embed="rId6"/>
                  <a:stretch>
                    <a:fillRect t="-9091" b="-30303"/>
                  </a:stretch>
                </a:blipFill>
                <a:ln w="25400">
                  <a:noFill/>
                </a:ln>
              </p:spPr>
              <p:txBody>
                <a:bodyPr/>
                <a:lstStyle/>
                <a:p>
                  <a:r>
                    <a:rPr lang="en-US">
                      <a:noFill/>
                    </a:rPr>
                    <a:t> </a:t>
                  </a:r>
                </a:p>
              </p:txBody>
            </p:sp>
          </mc:Fallback>
        </mc:AlternateContent>
        <p:cxnSp>
          <p:nvCxnSpPr>
            <p:cNvPr id="35" name="Straight Connector 34"/>
            <p:cNvCxnSpPr/>
            <p:nvPr/>
          </p:nvCxnSpPr>
          <p:spPr>
            <a:xfrm flipV="1">
              <a:off x="4971901" y="3108397"/>
              <a:ext cx="0" cy="2837062"/>
            </a:xfrm>
            <a:prstGeom prst="line">
              <a:avLst/>
            </a:prstGeom>
            <a:ln w="38100" cmpd="sng">
              <a:solidFill>
                <a:schemeClr val="accent1"/>
              </a:solidFill>
              <a:prstDash val="sysDash"/>
            </a:ln>
            <a:effectLst/>
          </p:spPr>
          <p:style>
            <a:lnRef idx="3">
              <a:schemeClr val="accent5"/>
            </a:lnRef>
            <a:fillRef idx="0">
              <a:schemeClr val="accent5"/>
            </a:fillRef>
            <a:effectRef idx="2">
              <a:schemeClr val="accent5"/>
            </a:effectRef>
            <a:fontRef idx="minor">
              <a:schemeClr val="tx1"/>
            </a:fontRef>
          </p:style>
        </p:cxnSp>
      </p:grpSp>
      <p:cxnSp>
        <p:nvCxnSpPr>
          <p:cNvPr id="82" name="Straight Arrow Connector 81"/>
          <p:cNvCxnSpPr/>
          <p:nvPr/>
        </p:nvCxnSpPr>
        <p:spPr>
          <a:xfrm flipH="1">
            <a:off x="3017993" y="4062498"/>
            <a:ext cx="6062849" cy="0"/>
          </a:xfrm>
          <a:prstGeom prst="straightConnector1">
            <a:avLst/>
          </a:prstGeom>
          <a:ln>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6744888" y="3882150"/>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4" name="Oval 83"/>
          <p:cNvSpPr>
            <a:spLocks noChangeAspect="1"/>
          </p:cNvSpPr>
          <p:nvPr/>
        </p:nvSpPr>
        <p:spPr>
          <a:xfrm>
            <a:off x="5222728" y="3886425"/>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5" name="Oval 84"/>
          <p:cNvSpPr/>
          <p:nvPr/>
        </p:nvSpPr>
        <p:spPr>
          <a:xfrm>
            <a:off x="5839497" y="3894056"/>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6" name="Oval 85"/>
          <p:cNvSpPr>
            <a:spLocks noChangeAspect="1"/>
          </p:cNvSpPr>
          <p:nvPr/>
        </p:nvSpPr>
        <p:spPr>
          <a:xfrm>
            <a:off x="6452877" y="3882557"/>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7" name="Oval 86"/>
          <p:cNvSpPr/>
          <p:nvPr/>
        </p:nvSpPr>
        <p:spPr>
          <a:xfrm>
            <a:off x="4422268" y="388642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8" name="Oval 87"/>
          <p:cNvSpPr>
            <a:spLocks noChangeAspect="1"/>
          </p:cNvSpPr>
          <p:nvPr/>
        </p:nvSpPr>
        <p:spPr>
          <a:xfrm>
            <a:off x="4186252" y="3894057"/>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9" name="Oval 88"/>
          <p:cNvSpPr/>
          <p:nvPr/>
        </p:nvSpPr>
        <p:spPr>
          <a:xfrm>
            <a:off x="5496795" y="3887319"/>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0" name="Oval 89"/>
          <p:cNvSpPr>
            <a:spLocks noChangeAspect="1"/>
          </p:cNvSpPr>
          <p:nvPr/>
        </p:nvSpPr>
        <p:spPr>
          <a:xfrm>
            <a:off x="8045486" y="3878217"/>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1" name="Oval 90"/>
          <p:cNvSpPr/>
          <p:nvPr/>
        </p:nvSpPr>
        <p:spPr>
          <a:xfrm>
            <a:off x="7774518" y="3874644"/>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2" name="Oval 91"/>
          <p:cNvSpPr>
            <a:spLocks noChangeAspect="1"/>
          </p:cNvSpPr>
          <p:nvPr/>
        </p:nvSpPr>
        <p:spPr>
          <a:xfrm>
            <a:off x="8316454" y="3882491"/>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3" name="Oval 92"/>
          <p:cNvSpPr/>
          <p:nvPr/>
        </p:nvSpPr>
        <p:spPr>
          <a:xfrm>
            <a:off x="7220995" y="3882150"/>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4" name="Oval 93"/>
          <p:cNvSpPr/>
          <p:nvPr/>
        </p:nvSpPr>
        <p:spPr>
          <a:xfrm>
            <a:off x="3663375" y="3885787"/>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5" name="Oval 94"/>
          <p:cNvSpPr>
            <a:spLocks noChangeAspect="1"/>
          </p:cNvSpPr>
          <p:nvPr/>
        </p:nvSpPr>
        <p:spPr>
          <a:xfrm>
            <a:off x="3417549" y="3882150"/>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6" name="Oval 95"/>
          <p:cNvSpPr/>
          <p:nvPr/>
        </p:nvSpPr>
        <p:spPr>
          <a:xfrm>
            <a:off x="4926147" y="3874644"/>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7" name="Oval 96"/>
          <p:cNvSpPr>
            <a:spLocks noChangeAspect="1"/>
          </p:cNvSpPr>
          <p:nvPr/>
        </p:nvSpPr>
        <p:spPr>
          <a:xfrm>
            <a:off x="4690131" y="3882276"/>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Tree>
    <p:extLst>
      <p:ext uri="{BB962C8B-B14F-4D97-AF65-F5344CB8AC3E}">
        <p14:creationId xmlns:p14="http://schemas.microsoft.com/office/powerpoint/2010/main" val="1535253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Threshold between points</a:t>
            </a:r>
          </a:p>
        </p:txBody>
      </p:sp>
      <p:cxnSp>
        <p:nvCxnSpPr>
          <p:cNvPr id="48" name="Straight Arrow Connector 47"/>
          <p:cNvCxnSpPr/>
          <p:nvPr/>
        </p:nvCxnSpPr>
        <p:spPr>
          <a:xfrm flipH="1">
            <a:off x="2607106" y="3798783"/>
            <a:ext cx="6062849" cy="0"/>
          </a:xfrm>
          <a:prstGeom prst="straightConnector1">
            <a:avLst/>
          </a:prstGeom>
          <a:ln>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2718930" y="3174003"/>
            <a:ext cx="889987" cy="346249"/>
          </a:xfrm>
          <a:prstGeom prst="rect">
            <a:avLst/>
          </a:prstGeom>
        </p:spPr>
        <p:txBody>
          <a:bodyPr wrap="none">
            <a:spAutoFit/>
          </a:bodyPr>
          <a:lstStyle/>
          <a:p>
            <a:r>
              <a:rPr lang="en-US" sz="1650" dirty="0">
                <a:solidFill>
                  <a:schemeClr val="accent1"/>
                </a:solidFill>
                <a:latin typeface="Nunito Sans" pitchFamily="2" charset="77"/>
                <a:ea typeface="Museo Sans 500" charset="0"/>
                <a:cs typeface="Museo Sans 500" charset="0"/>
              </a:rPr>
              <a:t>Income</a:t>
            </a:r>
          </a:p>
        </p:txBody>
      </p:sp>
      <p:sp>
        <p:nvSpPr>
          <p:cNvPr id="32" name="TextBox 31"/>
          <p:cNvSpPr txBox="1"/>
          <p:nvPr/>
        </p:nvSpPr>
        <p:spPr>
          <a:xfrm>
            <a:off x="7981006" y="3938401"/>
            <a:ext cx="590226" cy="253916"/>
          </a:xfrm>
          <a:prstGeom prst="rect">
            <a:avLst/>
          </a:prstGeom>
          <a:noFill/>
        </p:spPr>
        <p:txBody>
          <a:bodyPr wrap="none" rtlCol="0">
            <a:spAutoFit/>
          </a:bodyPr>
          <a:lstStyle/>
          <a:p>
            <a:r>
              <a:rPr lang="en-US" sz="1050" dirty="0">
                <a:latin typeface="Nunito Sans" pitchFamily="2" charset="77"/>
                <a:cs typeface="Museo Sans 300"/>
              </a:rPr>
              <a:t>$120K</a:t>
            </a:r>
          </a:p>
        </p:txBody>
      </p:sp>
      <p:sp>
        <p:nvSpPr>
          <p:cNvPr id="33" name="TextBox 32"/>
          <p:cNvSpPr txBox="1"/>
          <p:nvPr/>
        </p:nvSpPr>
        <p:spPr>
          <a:xfrm>
            <a:off x="2876669" y="3938401"/>
            <a:ext cx="510076" cy="253916"/>
          </a:xfrm>
          <a:prstGeom prst="rect">
            <a:avLst/>
          </a:prstGeom>
          <a:noFill/>
        </p:spPr>
        <p:txBody>
          <a:bodyPr wrap="none" rtlCol="0">
            <a:spAutoFit/>
          </a:bodyPr>
          <a:lstStyle/>
          <a:p>
            <a:r>
              <a:rPr lang="en-US" sz="1050" dirty="0">
                <a:latin typeface="Nunito Sans" pitchFamily="2" charset="77"/>
                <a:cs typeface="Museo Sans 300"/>
              </a:rPr>
              <a:t>$10K</a:t>
            </a:r>
          </a:p>
        </p:txBody>
      </p:sp>
      <mc:AlternateContent xmlns:mc="http://schemas.openxmlformats.org/markup-compatibility/2006" xmlns:a14="http://schemas.microsoft.com/office/drawing/2010/main">
        <mc:Choice Requires="a14">
          <p:sp>
            <p:nvSpPr>
              <p:cNvPr id="34" name="Rectangle 33"/>
              <p:cNvSpPr/>
              <p:nvPr/>
            </p:nvSpPr>
            <p:spPr>
              <a:xfrm>
                <a:off x="6746993" y="3382990"/>
                <a:ext cx="352148" cy="2501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050" i="1" dirty="0" smtClean="0">
                              <a:solidFill>
                                <a:schemeClr val="accent1"/>
                              </a:solidFill>
                              <a:latin typeface="Cambria Math" panose="02040503050406030204" pitchFamily="18" charset="0"/>
                              <a:ea typeface="Museo Sans 500" charset="0"/>
                              <a:cs typeface="Museo Sans 500" charset="0"/>
                            </a:rPr>
                          </m:ctrlPr>
                        </m:sSubPr>
                        <m:e>
                          <m:r>
                            <a:rPr lang="en-US" sz="1050" dirty="0" smtClean="0">
                              <a:solidFill>
                                <a:schemeClr val="accent1"/>
                              </a:solidFill>
                              <a:latin typeface="Cambria Math" panose="02040503050406030204" pitchFamily="18" charset="0"/>
                              <a:ea typeface="Museo Sans 500" charset="0"/>
                              <a:cs typeface="Museo Sans 500" charset="0"/>
                            </a:rPr>
                            <m:t>𝒗</m:t>
                          </m:r>
                        </m:e>
                        <m:sub>
                          <m:r>
                            <a:rPr lang="en-US" sz="1050" dirty="0" smtClean="0">
                              <a:solidFill>
                                <a:schemeClr val="accent1"/>
                              </a:solidFill>
                              <a:latin typeface="Cambria Math" panose="02040503050406030204" pitchFamily="18" charset="0"/>
                              <a:ea typeface="Museo Sans 500" charset="0"/>
                              <a:cs typeface="Museo Sans 500" charset="0"/>
                            </a:rPr>
                            <m:t>𝒂</m:t>
                          </m:r>
                        </m:sub>
                      </m:sSub>
                    </m:oMath>
                  </m:oMathPara>
                </a14:m>
                <a:endParaRPr lang="en-US" sz="1050" baseline="-25000" dirty="0">
                  <a:solidFill>
                    <a:schemeClr val="accent1"/>
                  </a:solidFill>
                  <a:latin typeface="Nunito Sans" pitchFamily="2" charset="77"/>
                  <a:ea typeface="Museo Sans 500" charset="0"/>
                  <a:cs typeface="Museo Sans 500"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746993" y="3382990"/>
                <a:ext cx="352148" cy="25019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7305363" y="3377622"/>
                <a:ext cx="350544" cy="2501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050" i="1" dirty="0" smtClean="0">
                              <a:solidFill>
                                <a:schemeClr val="accent1"/>
                              </a:solidFill>
                              <a:latin typeface="Cambria Math" panose="02040503050406030204" pitchFamily="18" charset="0"/>
                              <a:ea typeface="Museo Sans 500" charset="0"/>
                              <a:cs typeface="Museo Sans 500" charset="0"/>
                            </a:rPr>
                          </m:ctrlPr>
                        </m:sSubPr>
                        <m:e>
                          <m:r>
                            <a:rPr lang="en-US" sz="1050" dirty="0" smtClean="0">
                              <a:solidFill>
                                <a:schemeClr val="accent1"/>
                              </a:solidFill>
                              <a:latin typeface="Cambria Math" panose="02040503050406030204" pitchFamily="18" charset="0"/>
                              <a:ea typeface="Museo Sans 500" charset="0"/>
                              <a:cs typeface="Museo Sans 500" charset="0"/>
                            </a:rPr>
                            <m:t>𝒗</m:t>
                          </m:r>
                        </m:e>
                        <m:sub>
                          <m:r>
                            <a:rPr lang="en-US" sz="1050" dirty="0" smtClean="0">
                              <a:solidFill>
                                <a:schemeClr val="accent1"/>
                              </a:solidFill>
                              <a:latin typeface="Cambria Math" panose="02040503050406030204" pitchFamily="18" charset="0"/>
                              <a:ea typeface="Museo Sans 500" charset="0"/>
                              <a:cs typeface="Museo Sans 500" charset="0"/>
                            </a:rPr>
                            <m:t>𝒃</m:t>
                          </m:r>
                        </m:sub>
                      </m:sSub>
                    </m:oMath>
                  </m:oMathPara>
                </a14:m>
                <a:endParaRPr lang="en-US" sz="1050" baseline="-25000" dirty="0">
                  <a:solidFill>
                    <a:schemeClr val="accent1"/>
                  </a:solidFill>
                  <a:latin typeface="Nunito Sans" pitchFamily="2" charset="77"/>
                  <a:ea typeface="Museo Sans 500" charset="0"/>
                  <a:cs typeface="Museo Sans 500"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7305363" y="3377622"/>
                <a:ext cx="350544" cy="250197"/>
              </a:xfrm>
              <a:prstGeom prst="rect">
                <a:avLst/>
              </a:prstGeom>
              <a:blipFill>
                <a:blip r:embed="rId4"/>
                <a:stretch>
                  <a:fillRect/>
                </a:stretch>
              </a:blipFill>
            </p:spPr>
            <p:txBody>
              <a:bodyPr/>
              <a:lstStyle/>
              <a:p>
                <a:r>
                  <a:rPr lang="en-US">
                    <a:noFill/>
                  </a:rPr>
                  <a:t> </a:t>
                </a:r>
              </a:p>
            </p:txBody>
          </p:sp>
        </mc:Fallback>
      </mc:AlternateContent>
      <p:cxnSp>
        <p:nvCxnSpPr>
          <p:cNvPr id="38" name="Straight Connector 37"/>
          <p:cNvCxnSpPr/>
          <p:nvPr/>
        </p:nvCxnSpPr>
        <p:spPr>
          <a:xfrm flipV="1">
            <a:off x="7157663" y="2916362"/>
            <a:ext cx="0" cy="1559718"/>
          </a:xfrm>
          <a:prstGeom prst="line">
            <a:avLst/>
          </a:prstGeom>
          <a:ln w="38100" cmpd="sng">
            <a:solidFill>
              <a:schemeClr val="accent1"/>
            </a:solidFill>
            <a:prstDash val="sysDash"/>
          </a:ln>
          <a:effectLst/>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2677317" y="1629956"/>
                <a:ext cx="4269048" cy="738664"/>
              </a:xfrm>
              <a:prstGeom prst="rect">
                <a:avLst/>
              </a:prstGeom>
            </p:spPr>
            <p:txBody>
              <a:bodyPr wrap="square">
                <a:spAutoFit/>
              </a:bodyPr>
              <a:lstStyle/>
              <a:p>
                <a:pPr lvl="0">
                  <a:spcBef>
                    <a:spcPct val="20000"/>
                  </a:spcBef>
                  <a:buClr>
                    <a:srgbClr val="5D5555"/>
                  </a:buClr>
                </a:pPr>
                <a:r>
                  <a:rPr lang="en-US" sz="2100" dirty="0">
                    <a:solidFill>
                      <a:srgbClr val="2B2728"/>
                    </a:solidFill>
                    <a:latin typeface="Nunito Sans" pitchFamily="2" charset="77"/>
                    <a:cs typeface="Museo Sans 300"/>
                  </a:rPr>
                  <a:t>Same </a:t>
                </a:r>
                <a:r>
                  <a:rPr lang="en-US" sz="2100" dirty="0">
                    <a:solidFill>
                      <a:schemeClr val="accent1"/>
                    </a:solidFill>
                    <a:latin typeface="Nunito Sans" pitchFamily="2" charset="77"/>
                    <a:cs typeface="Museo Sans 300"/>
                  </a:rPr>
                  <a:t>classification error </a:t>
                </a:r>
                <a:r>
                  <a:rPr lang="en-US" sz="2100" dirty="0">
                    <a:solidFill>
                      <a:srgbClr val="2B2728"/>
                    </a:solidFill>
                    <a:latin typeface="Nunito Sans" pitchFamily="2" charset="77"/>
                    <a:cs typeface="Museo Sans 300"/>
                  </a:rPr>
                  <a:t>for any threshold split between </a:t>
                </a:r>
                <a14:m>
                  <m:oMath xmlns:m="http://schemas.openxmlformats.org/officeDocument/2006/math">
                    <m:sSub>
                      <m:sSubPr>
                        <m:ctrlPr>
                          <a:rPr lang="en-US" sz="2100" i="1" smtClean="0">
                            <a:solidFill>
                              <a:srgbClr val="2B2728"/>
                            </a:solidFill>
                            <a:latin typeface="Cambria Math" panose="02040503050406030204" pitchFamily="18" charset="0"/>
                            <a:cs typeface="Museo Sans 300"/>
                          </a:rPr>
                        </m:ctrlPr>
                      </m:sSubPr>
                      <m:e>
                        <m:r>
                          <a:rPr lang="en-US" sz="2100" smtClean="0">
                            <a:solidFill>
                              <a:srgbClr val="2B2728"/>
                            </a:solidFill>
                            <a:latin typeface="Cambria Math" panose="02040503050406030204" pitchFamily="18" charset="0"/>
                            <a:cs typeface="Museo Sans 300"/>
                          </a:rPr>
                          <m:t>𝑣</m:t>
                        </m:r>
                      </m:e>
                      <m:sub>
                        <m:r>
                          <a:rPr lang="en-US" sz="2100" smtClean="0">
                            <a:solidFill>
                              <a:srgbClr val="2B2728"/>
                            </a:solidFill>
                            <a:latin typeface="Cambria Math" panose="02040503050406030204" pitchFamily="18" charset="0"/>
                            <a:cs typeface="Museo Sans 300"/>
                          </a:rPr>
                          <m:t>𝑎</m:t>
                        </m:r>
                      </m:sub>
                    </m:sSub>
                  </m:oMath>
                </a14:m>
                <a:r>
                  <a:rPr lang="en-US" sz="2100" dirty="0">
                    <a:solidFill>
                      <a:srgbClr val="2B2728"/>
                    </a:solidFill>
                    <a:latin typeface="Nunito Sans" pitchFamily="2" charset="77"/>
                    <a:cs typeface="Museo Sans 300"/>
                  </a:rPr>
                  <a:t> and </a:t>
                </a:r>
                <a14:m>
                  <m:oMath xmlns:m="http://schemas.openxmlformats.org/officeDocument/2006/math">
                    <m:sSub>
                      <m:sSubPr>
                        <m:ctrlPr>
                          <a:rPr lang="en-US" sz="2100" i="1">
                            <a:solidFill>
                              <a:srgbClr val="2B2728"/>
                            </a:solidFill>
                            <a:latin typeface="Cambria Math" panose="02040503050406030204" pitchFamily="18" charset="0"/>
                            <a:cs typeface="Museo Sans 300"/>
                          </a:rPr>
                        </m:ctrlPr>
                      </m:sSubPr>
                      <m:e>
                        <m:r>
                          <a:rPr lang="en-US" sz="2100">
                            <a:solidFill>
                              <a:srgbClr val="2B2728"/>
                            </a:solidFill>
                            <a:latin typeface="Cambria Math" panose="02040503050406030204" pitchFamily="18" charset="0"/>
                            <a:cs typeface="Museo Sans 300"/>
                          </a:rPr>
                          <m:t>𝑣</m:t>
                        </m:r>
                      </m:e>
                      <m:sub>
                        <m:r>
                          <a:rPr lang="en-US" sz="2100" smtClean="0">
                            <a:solidFill>
                              <a:srgbClr val="2B2728"/>
                            </a:solidFill>
                            <a:latin typeface="Cambria Math" panose="02040503050406030204" pitchFamily="18" charset="0"/>
                            <a:cs typeface="Museo Sans 300"/>
                          </a:rPr>
                          <m:t>𝑏</m:t>
                        </m:r>
                      </m:sub>
                    </m:sSub>
                  </m:oMath>
                </a14:m>
                <a:endParaRPr lang="en-US" sz="2100" baseline="-25000" dirty="0">
                  <a:solidFill>
                    <a:srgbClr val="2B2728"/>
                  </a:solidFill>
                  <a:latin typeface="Nunito Sans" pitchFamily="2" charset="77"/>
                  <a:cs typeface="Museo Sans 300"/>
                </a:endParaRPr>
              </a:p>
            </p:txBody>
          </p:sp>
        </mc:Choice>
        <mc:Fallback xmlns="">
          <p:sp>
            <p:nvSpPr>
              <p:cNvPr id="41" name="Rectangle 40"/>
              <p:cNvSpPr>
                <a:spLocks noRot="1" noChangeAspect="1" noMove="1" noResize="1" noEditPoints="1" noAdjustHandles="1" noChangeArrowheads="1" noChangeShapeType="1" noTextEdit="1"/>
              </p:cNvSpPr>
              <p:nvPr/>
            </p:nvSpPr>
            <p:spPr>
              <a:xfrm>
                <a:off x="2677317" y="1629956"/>
                <a:ext cx="4269048" cy="738664"/>
              </a:xfrm>
              <a:prstGeom prst="rect">
                <a:avLst/>
              </a:prstGeom>
              <a:blipFill>
                <a:blip r:embed="rId5"/>
                <a:stretch>
                  <a:fillRect l="-1484" t="-5085" b="-15254"/>
                </a:stretch>
              </a:blipFill>
            </p:spPr>
            <p:txBody>
              <a:bodyPr/>
              <a:lstStyle/>
              <a:p>
                <a:r>
                  <a:rPr lang="en-US">
                    <a:noFill/>
                  </a:rPr>
                  <a:t> </a:t>
                </a:r>
              </a:p>
            </p:txBody>
          </p:sp>
        </mc:Fallback>
      </mc:AlternateContent>
      <p:cxnSp>
        <p:nvCxnSpPr>
          <p:cNvPr id="42" name="Straight Arrow Connector 41"/>
          <p:cNvCxnSpPr/>
          <p:nvPr/>
        </p:nvCxnSpPr>
        <p:spPr>
          <a:xfrm>
            <a:off x="5746775" y="2372006"/>
            <a:ext cx="1015982" cy="544356"/>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34001" y="3618435"/>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30" name="Oval 29"/>
          <p:cNvSpPr>
            <a:spLocks noChangeAspect="1"/>
          </p:cNvSpPr>
          <p:nvPr/>
        </p:nvSpPr>
        <p:spPr>
          <a:xfrm>
            <a:off x="4811841" y="3622710"/>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31" name="Oval 30"/>
          <p:cNvSpPr/>
          <p:nvPr/>
        </p:nvSpPr>
        <p:spPr>
          <a:xfrm>
            <a:off x="5428610" y="3630341"/>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35" name="Oval 34"/>
          <p:cNvSpPr>
            <a:spLocks noChangeAspect="1"/>
          </p:cNvSpPr>
          <p:nvPr/>
        </p:nvSpPr>
        <p:spPr>
          <a:xfrm>
            <a:off x="6041990" y="3618842"/>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36" name="Oval 35"/>
          <p:cNvSpPr/>
          <p:nvPr/>
        </p:nvSpPr>
        <p:spPr>
          <a:xfrm>
            <a:off x="4011381" y="3622710"/>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39" name="Oval 38"/>
          <p:cNvSpPr>
            <a:spLocks noChangeAspect="1"/>
          </p:cNvSpPr>
          <p:nvPr/>
        </p:nvSpPr>
        <p:spPr>
          <a:xfrm>
            <a:off x="3775365" y="3630342"/>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0" name="Oval 39"/>
          <p:cNvSpPr/>
          <p:nvPr/>
        </p:nvSpPr>
        <p:spPr>
          <a:xfrm>
            <a:off x="5085908" y="3623604"/>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3" name="Oval 42"/>
          <p:cNvSpPr>
            <a:spLocks noChangeAspect="1"/>
          </p:cNvSpPr>
          <p:nvPr/>
        </p:nvSpPr>
        <p:spPr>
          <a:xfrm>
            <a:off x="7634599" y="3614502"/>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4" name="Oval 43"/>
          <p:cNvSpPr/>
          <p:nvPr/>
        </p:nvSpPr>
        <p:spPr>
          <a:xfrm>
            <a:off x="7363631" y="3610929"/>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5" name="Oval 44"/>
          <p:cNvSpPr>
            <a:spLocks noChangeAspect="1"/>
          </p:cNvSpPr>
          <p:nvPr/>
        </p:nvSpPr>
        <p:spPr>
          <a:xfrm>
            <a:off x="7905567" y="3618776"/>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6" name="Oval 45"/>
          <p:cNvSpPr/>
          <p:nvPr/>
        </p:nvSpPr>
        <p:spPr>
          <a:xfrm>
            <a:off x="6810108" y="361843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7" name="Oval 46"/>
          <p:cNvSpPr/>
          <p:nvPr/>
        </p:nvSpPr>
        <p:spPr>
          <a:xfrm>
            <a:off x="3252488" y="3622072"/>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65" name="Oval 64"/>
          <p:cNvSpPr>
            <a:spLocks noChangeAspect="1"/>
          </p:cNvSpPr>
          <p:nvPr/>
        </p:nvSpPr>
        <p:spPr>
          <a:xfrm>
            <a:off x="3006662" y="361843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67" name="Oval 66"/>
          <p:cNvSpPr/>
          <p:nvPr/>
        </p:nvSpPr>
        <p:spPr>
          <a:xfrm>
            <a:off x="4515260" y="3610929"/>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68" name="Oval 67"/>
          <p:cNvSpPr>
            <a:spLocks noChangeAspect="1"/>
          </p:cNvSpPr>
          <p:nvPr/>
        </p:nvSpPr>
        <p:spPr>
          <a:xfrm>
            <a:off x="4279244" y="3618561"/>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 name="Rectangle 3">
            <a:extLst>
              <a:ext uri="{FF2B5EF4-FFF2-40B4-BE49-F238E27FC236}">
                <a16:creationId xmlns:a16="http://schemas.microsoft.com/office/drawing/2014/main" id="{FE663E6E-93C4-4996-98C8-F176A744C75D}"/>
              </a:ext>
            </a:extLst>
          </p:cNvPr>
          <p:cNvSpPr/>
          <p:nvPr/>
        </p:nvSpPr>
        <p:spPr>
          <a:xfrm>
            <a:off x="7975917" y="2989471"/>
            <a:ext cx="646331" cy="588623"/>
          </a:xfrm>
          <a:prstGeom prst="rect">
            <a:avLst/>
          </a:prstGeom>
        </p:spPr>
        <p:txBody>
          <a:bodyPr wrap="none">
            <a:spAutoFit/>
          </a:bodyPr>
          <a:lstStyle/>
          <a:p>
            <a:pPr algn="r"/>
            <a:r>
              <a:rPr lang="en-US" sz="1500" dirty="0">
                <a:solidFill>
                  <a:schemeClr val="accent6"/>
                </a:solidFill>
                <a:latin typeface="Nunito Sans" pitchFamily="2" charset="77"/>
                <a:cs typeface="Museo Sans 500"/>
              </a:rPr>
              <a:t>Safe</a:t>
            </a:r>
          </a:p>
          <a:p>
            <a:pPr>
              <a:lnSpc>
                <a:spcPct val="120000"/>
              </a:lnSpc>
            </a:pPr>
            <a:r>
              <a:rPr lang="en-US" sz="1500" dirty="0">
                <a:solidFill>
                  <a:schemeClr val="accent6"/>
                </a:solidFill>
                <a:latin typeface="Nunito Sans" pitchFamily="2" charset="77"/>
                <a:cs typeface="Museo Sans 500"/>
              </a:rPr>
              <a:t>Risky</a:t>
            </a:r>
            <a:endParaRPr lang="en-US" sz="1500" dirty="0">
              <a:solidFill>
                <a:schemeClr val="accent3">
                  <a:lumMod val="75000"/>
                </a:schemeClr>
              </a:solidFill>
              <a:latin typeface="Nunito Sans" pitchFamily="2" charset="77"/>
              <a:cs typeface="Museo Sans 500"/>
            </a:endParaRPr>
          </a:p>
        </p:txBody>
      </p:sp>
      <p:sp>
        <p:nvSpPr>
          <p:cNvPr id="5" name="Oval 4">
            <a:extLst>
              <a:ext uri="{FF2B5EF4-FFF2-40B4-BE49-F238E27FC236}">
                <a16:creationId xmlns:a16="http://schemas.microsoft.com/office/drawing/2014/main" id="{742C87C0-86C8-48EC-9407-0954AC9CF7E8}"/>
              </a:ext>
            </a:extLst>
          </p:cNvPr>
          <p:cNvSpPr>
            <a:spLocks noChangeAspect="1"/>
          </p:cNvSpPr>
          <p:nvPr/>
        </p:nvSpPr>
        <p:spPr>
          <a:xfrm>
            <a:off x="8600439" y="2880456"/>
            <a:ext cx="112334"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
        <p:nvSpPr>
          <p:cNvPr id="6" name="Oval 5">
            <a:extLst>
              <a:ext uri="{FF2B5EF4-FFF2-40B4-BE49-F238E27FC236}">
                <a16:creationId xmlns:a16="http://schemas.microsoft.com/office/drawing/2014/main" id="{20A43C4F-A22E-44E7-A7A3-3000D23B05BC}"/>
              </a:ext>
            </a:extLst>
          </p:cNvPr>
          <p:cNvSpPr/>
          <p:nvPr/>
        </p:nvSpPr>
        <p:spPr>
          <a:xfrm>
            <a:off x="8605568" y="3305583"/>
            <a:ext cx="112333"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Tree>
    <p:extLst>
      <p:ext uri="{BB962C8B-B14F-4D97-AF65-F5344CB8AC3E}">
        <p14:creationId xmlns:p14="http://schemas.microsoft.com/office/powerpoint/2010/main" val="28918606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Nunito Sans" pitchFamily="2" charset="77"/>
              </a:rPr>
              <a:t>Only need to consider mid-points</a:t>
            </a:r>
            <a:endParaRPr lang="en-US" dirty="0">
              <a:latin typeface="Nunito Sans" pitchFamily="2" charset="77"/>
            </a:endParaRPr>
          </a:p>
        </p:txBody>
      </p:sp>
      <p:sp>
        <p:nvSpPr>
          <p:cNvPr id="66" name="Rectangle 65"/>
          <p:cNvSpPr/>
          <p:nvPr/>
        </p:nvSpPr>
        <p:spPr>
          <a:xfrm>
            <a:off x="2598847" y="3287416"/>
            <a:ext cx="889987" cy="346249"/>
          </a:xfrm>
          <a:prstGeom prst="rect">
            <a:avLst/>
          </a:prstGeom>
        </p:spPr>
        <p:txBody>
          <a:bodyPr wrap="none">
            <a:spAutoFit/>
          </a:bodyPr>
          <a:lstStyle/>
          <a:p>
            <a:r>
              <a:rPr lang="en-US" sz="1650" dirty="0">
                <a:solidFill>
                  <a:schemeClr val="accent1"/>
                </a:solidFill>
                <a:latin typeface="Nunito Sans" pitchFamily="2" charset="77"/>
                <a:ea typeface="Museo Sans 500" charset="0"/>
                <a:cs typeface="Museo Sans 500" charset="0"/>
              </a:rPr>
              <a:t>Income</a:t>
            </a:r>
          </a:p>
        </p:txBody>
      </p:sp>
      <p:sp>
        <p:nvSpPr>
          <p:cNvPr id="32" name="TextBox 31"/>
          <p:cNvSpPr txBox="1"/>
          <p:nvPr/>
        </p:nvSpPr>
        <p:spPr>
          <a:xfrm>
            <a:off x="7981006" y="3973994"/>
            <a:ext cx="590226" cy="253916"/>
          </a:xfrm>
          <a:prstGeom prst="rect">
            <a:avLst/>
          </a:prstGeom>
          <a:noFill/>
        </p:spPr>
        <p:txBody>
          <a:bodyPr wrap="none" rtlCol="0">
            <a:spAutoFit/>
          </a:bodyPr>
          <a:lstStyle/>
          <a:p>
            <a:r>
              <a:rPr lang="en-US" sz="1050" dirty="0">
                <a:latin typeface="Nunito Sans" pitchFamily="2" charset="77"/>
                <a:cs typeface="Museo Sans 300"/>
              </a:rPr>
              <a:t>$120K</a:t>
            </a:r>
          </a:p>
        </p:txBody>
      </p:sp>
      <p:sp>
        <p:nvSpPr>
          <p:cNvPr id="33" name="TextBox 32"/>
          <p:cNvSpPr txBox="1"/>
          <p:nvPr/>
        </p:nvSpPr>
        <p:spPr>
          <a:xfrm>
            <a:off x="2876669" y="3973994"/>
            <a:ext cx="510076" cy="253916"/>
          </a:xfrm>
          <a:prstGeom prst="rect">
            <a:avLst/>
          </a:prstGeom>
          <a:noFill/>
        </p:spPr>
        <p:txBody>
          <a:bodyPr wrap="none" rtlCol="0">
            <a:spAutoFit/>
          </a:bodyPr>
          <a:lstStyle/>
          <a:p>
            <a:r>
              <a:rPr lang="en-US" sz="1050" dirty="0">
                <a:latin typeface="Nunito Sans" pitchFamily="2" charset="77"/>
                <a:cs typeface="Museo Sans 300"/>
              </a:rPr>
              <a:t>$10K</a:t>
            </a:r>
          </a:p>
        </p:txBody>
      </p:sp>
      <p:cxnSp>
        <p:nvCxnSpPr>
          <p:cNvPr id="38" name="Straight Connector 37"/>
          <p:cNvCxnSpPr/>
          <p:nvPr/>
        </p:nvCxnSpPr>
        <p:spPr>
          <a:xfrm flipV="1">
            <a:off x="3952379"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29" name="Straight Connector 28"/>
          <p:cNvCxnSpPr/>
          <p:nvPr/>
        </p:nvCxnSpPr>
        <p:spPr>
          <a:xfrm flipV="1">
            <a:off x="4209159" y="3069730"/>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30" name="Straight Connector 29"/>
          <p:cNvCxnSpPr/>
          <p:nvPr/>
        </p:nvCxnSpPr>
        <p:spPr>
          <a:xfrm flipV="1">
            <a:off x="4471764" y="3069730"/>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31" name="Straight Connector 30"/>
          <p:cNvCxnSpPr/>
          <p:nvPr/>
        </p:nvCxnSpPr>
        <p:spPr>
          <a:xfrm flipV="1">
            <a:off x="4750688" y="3064645"/>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35" name="Straight Connector 34"/>
          <p:cNvCxnSpPr/>
          <p:nvPr/>
        </p:nvCxnSpPr>
        <p:spPr>
          <a:xfrm flipV="1">
            <a:off x="5320800"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36" name="Straight Connector 35"/>
          <p:cNvCxnSpPr/>
          <p:nvPr/>
        </p:nvCxnSpPr>
        <p:spPr>
          <a:xfrm flipV="1">
            <a:off x="5038871" y="3064645"/>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39" name="Straight Connector 38"/>
          <p:cNvCxnSpPr/>
          <p:nvPr/>
        </p:nvCxnSpPr>
        <p:spPr>
          <a:xfrm flipV="1">
            <a:off x="5823610"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40" name="Straight Connector 39"/>
          <p:cNvCxnSpPr/>
          <p:nvPr/>
        </p:nvCxnSpPr>
        <p:spPr>
          <a:xfrm flipV="1">
            <a:off x="6274616"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43" name="Straight Connector 42"/>
          <p:cNvCxnSpPr/>
          <p:nvPr/>
        </p:nvCxnSpPr>
        <p:spPr>
          <a:xfrm flipV="1">
            <a:off x="6627564"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44" name="Straight Connector 43"/>
          <p:cNvCxnSpPr/>
          <p:nvPr/>
        </p:nvCxnSpPr>
        <p:spPr>
          <a:xfrm flipV="1">
            <a:off x="7170036"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45" name="Straight Connector 44"/>
          <p:cNvCxnSpPr/>
          <p:nvPr/>
        </p:nvCxnSpPr>
        <p:spPr>
          <a:xfrm flipV="1">
            <a:off x="7577687"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46" name="Straight Connector 45"/>
          <p:cNvCxnSpPr/>
          <p:nvPr/>
        </p:nvCxnSpPr>
        <p:spPr>
          <a:xfrm flipV="1">
            <a:off x="7834070"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sp>
        <p:nvSpPr>
          <p:cNvPr id="47" name="Rectangle 46"/>
          <p:cNvSpPr/>
          <p:nvPr/>
        </p:nvSpPr>
        <p:spPr>
          <a:xfrm>
            <a:off x="3225317" y="1572956"/>
            <a:ext cx="2801645" cy="738664"/>
          </a:xfrm>
          <a:prstGeom prst="rect">
            <a:avLst/>
          </a:prstGeom>
        </p:spPr>
        <p:txBody>
          <a:bodyPr wrap="square">
            <a:spAutoFit/>
          </a:bodyPr>
          <a:lstStyle/>
          <a:p>
            <a:pPr lvl="0">
              <a:spcBef>
                <a:spcPct val="20000"/>
              </a:spcBef>
              <a:buClr>
                <a:srgbClr val="5D5555"/>
              </a:buClr>
            </a:pPr>
            <a:r>
              <a:rPr lang="en-US" sz="2100" dirty="0">
                <a:solidFill>
                  <a:srgbClr val="2B2728"/>
                </a:solidFill>
                <a:latin typeface="Nunito Sans" pitchFamily="2" charset="77"/>
                <a:cs typeface="Museo Sans 500"/>
              </a:rPr>
              <a:t>Finite number of splits to consider</a:t>
            </a:r>
            <a:endParaRPr lang="en-US" sz="2100" baseline="-25000" dirty="0">
              <a:solidFill>
                <a:srgbClr val="2B2728"/>
              </a:solidFill>
              <a:latin typeface="Nunito Sans" pitchFamily="2" charset="77"/>
              <a:cs typeface="Museo Sans 500"/>
            </a:endParaRPr>
          </a:p>
        </p:txBody>
      </p:sp>
      <p:cxnSp>
        <p:nvCxnSpPr>
          <p:cNvPr id="65" name="Straight Arrow Connector 64"/>
          <p:cNvCxnSpPr/>
          <p:nvPr/>
        </p:nvCxnSpPr>
        <p:spPr>
          <a:xfrm>
            <a:off x="4760591" y="2288537"/>
            <a:ext cx="1015982" cy="544356"/>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2607106" y="3834376"/>
            <a:ext cx="6062849" cy="0"/>
          </a:xfrm>
          <a:prstGeom prst="straightConnector1">
            <a:avLst/>
          </a:prstGeom>
          <a:ln>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82" name="Oval 81"/>
          <p:cNvSpPr/>
          <p:nvPr/>
        </p:nvSpPr>
        <p:spPr>
          <a:xfrm>
            <a:off x="6334001" y="3654028"/>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3" name="Oval 82"/>
          <p:cNvSpPr>
            <a:spLocks noChangeAspect="1"/>
          </p:cNvSpPr>
          <p:nvPr/>
        </p:nvSpPr>
        <p:spPr>
          <a:xfrm>
            <a:off x="4811841" y="3658303"/>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4" name="Oval 83"/>
          <p:cNvSpPr/>
          <p:nvPr/>
        </p:nvSpPr>
        <p:spPr>
          <a:xfrm>
            <a:off x="5428610" y="3665934"/>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5" name="Oval 84"/>
          <p:cNvSpPr>
            <a:spLocks noChangeAspect="1"/>
          </p:cNvSpPr>
          <p:nvPr/>
        </p:nvSpPr>
        <p:spPr>
          <a:xfrm>
            <a:off x="6041990" y="3654435"/>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6" name="Oval 85"/>
          <p:cNvSpPr/>
          <p:nvPr/>
        </p:nvSpPr>
        <p:spPr>
          <a:xfrm>
            <a:off x="4011381" y="3658303"/>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7" name="Oval 86"/>
          <p:cNvSpPr>
            <a:spLocks noChangeAspect="1"/>
          </p:cNvSpPr>
          <p:nvPr/>
        </p:nvSpPr>
        <p:spPr>
          <a:xfrm>
            <a:off x="3775365" y="366593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8" name="Oval 87"/>
          <p:cNvSpPr/>
          <p:nvPr/>
        </p:nvSpPr>
        <p:spPr>
          <a:xfrm>
            <a:off x="5085908" y="3659197"/>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9" name="Oval 88"/>
          <p:cNvSpPr>
            <a:spLocks noChangeAspect="1"/>
          </p:cNvSpPr>
          <p:nvPr/>
        </p:nvSpPr>
        <p:spPr>
          <a:xfrm>
            <a:off x="7634599" y="3650095"/>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0" name="Oval 89"/>
          <p:cNvSpPr/>
          <p:nvPr/>
        </p:nvSpPr>
        <p:spPr>
          <a:xfrm>
            <a:off x="7363631" y="3646522"/>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1" name="Oval 90"/>
          <p:cNvSpPr>
            <a:spLocks noChangeAspect="1"/>
          </p:cNvSpPr>
          <p:nvPr/>
        </p:nvSpPr>
        <p:spPr>
          <a:xfrm>
            <a:off x="7905567" y="3654369"/>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2" name="Oval 91"/>
          <p:cNvSpPr/>
          <p:nvPr/>
        </p:nvSpPr>
        <p:spPr>
          <a:xfrm>
            <a:off x="6810108" y="3654028"/>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3" name="Oval 92"/>
          <p:cNvSpPr/>
          <p:nvPr/>
        </p:nvSpPr>
        <p:spPr>
          <a:xfrm>
            <a:off x="3252488" y="365766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4" name="Oval 93"/>
          <p:cNvSpPr>
            <a:spLocks noChangeAspect="1"/>
          </p:cNvSpPr>
          <p:nvPr/>
        </p:nvSpPr>
        <p:spPr>
          <a:xfrm>
            <a:off x="3006662" y="3654028"/>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5" name="Oval 94"/>
          <p:cNvSpPr/>
          <p:nvPr/>
        </p:nvSpPr>
        <p:spPr>
          <a:xfrm>
            <a:off x="4515260" y="3646522"/>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6" name="Oval 95"/>
          <p:cNvSpPr>
            <a:spLocks noChangeAspect="1"/>
          </p:cNvSpPr>
          <p:nvPr/>
        </p:nvSpPr>
        <p:spPr>
          <a:xfrm>
            <a:off x="4279244" y="3654154"/>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cxnSp>
        <p:nvCxnSpPr>
          <p:cNvPr id="97" name="Straight Connector 96"/>
          <p:cNvCxnSpPr/>
          <p:nvPr/>
        </p:nvCxnSpPr>
        <p:spPr>
          <a:xfrm flipV="1">
            <a:off x="3205763" y="3069730"/>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98" name="Straight Connector 97"/>
          <p:cNvCxnSpPr/>
          <p:nvPr/>
        </p:nvCxnSpPr>
        <p:spPr>
          <a:xfrm flipV="1">
            <a:off x="3587217"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46691845-91B7-47CB-8ADB-CE2F63996F82}"/>
              </a:ext>
            </a:extLst>
          </p:cNvPr>
          <p:cNvSpPr/>
          <p:nvPr/>
        </p:nvSpPr>
        <p:spPr>
          <a:xfrm>
            <a:off x="7975273" y="3069730"/>
            <a:ext cx="646331" cy="588623"/>
          </a:xfrm>
          <a:prstGeom prst="rect">
            <a:avLst/>
          </a:prstGeom>
        </p:spPr>
        <p:txBody>
          <a:bodyPr wrap="none">
            <a:spAutoFit/>
          </a:bodyPr>
          <a:lstStyle/>
          <a:p>
            <a:pPr algn="r"/>
            <a:r>
              <a:rPr lang="en-US" sz="1500" dirty="0">
                <a:solidFill>
                  <a:schemeClr val="accent6"/>
                </a:solidFill>
                <a:latin typeface="Nunito Sans" pitchFamily="2" charset="77"/>
                <a:cs typeface="Museo Sans 500"/>
              </a:rPr>
              <a:t>Safe</a:t>
            </a:r>
          </a:p>
          <a:p>
            <a:pPr>
              <a:lnSpc>
                <a:spcPct val="120000"/>
              </a:lnSpc>
            </a:pPr>
            <a:r>
              <a:rPr lang="en-US" sz="1500" dirty="0">
                <a:solidFill>
                  <a:schemeClr val="accent6"/>
                </a:solidFill>
                <a:latin typeface="Nunito Sans" pitchFamily="2" charset="77"/>
                <a:cs typeface="Museo Sans 500"/>
              </a:rPr>
              <a:t>Risky</a:t>
            </a:r>
            <a:endParaRPr lang="en-US" sz="1500" dirty="0">
              <a:solidFill>
                <a:schemeClr val="accent3">
                  <a:lumMod val="75000"/>
                </a:schemeClr>
              </a:solidFill>
              <a:latin typeface="Nunito Sans" pitchFamily="2" charset="77"/>
              <a:cs typeface="Museo Sans 500"/>
            </a:endParaRPr>
          </a:p>
        </p:txBody>
      </p:sp>
      <p:sp>
        <p:nvSpPr>
          <p:cNvPr id="6" name="Oval 5">
            <a:extLst>
              <a:ext uri="{FF2B5EF4-FFF2-40B4-BE49-F238E27FC236}">
                <a16:creationId xmlns:a16="http://schemas.microsoft.com/office/drawing/2014/main" id="{3AB98DE3-4374-4E06-8D16-98E34F342B44}"/>
              </a:ext>
            </a:extLst>
          </p:cNvPr>
          <p:cNvSpPr>
            <a:spLocks noChangeAspect="1"/>
          </p:cNvSpPr>
          <p:nvPr/>
        </p:nvSpPr>
        <p:spPr>
          <a:xfrm>
            <a:off x="8590363" y="2930362"/>
            <a:ext cx="112334"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
        <p:nvSpPr>
          <p:cNvPr id="7" name="Oval 6">
            <a:extLst>
              <a:ext uri="{FF2B5EF4-FFF2-40B4-BE49-F238E27FC236}">
                <a16:creationId xmlns:a16="http://schemas.microsoft.com/office/drawing/2014/main" id="{7C86AC28-9074-4F00-AC80-92DAA386A1F4}"/>
              </a:ext>
            </a:extLst>
          </p:cNvPr>
          <p:cNvSpPr/>
          <p:nvPr/>
        </p:nvSpPr>
        <p:spPr>
          <a:xfrm>
            <a:off x="8593720" y="3342424"/>
            <a:ext cx="112333"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Tree>
    <p:extLst>
      <p:ext uri="{BB962C8B-B14F-4D97-AF65-F5344CB8AC3E}">
        <p14:creationId xmlns:p14="http://schemas.microsoft.com/office/powerpoint/2010/main" val="2364309197"/>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Threshold split selection algorithm </a:t>
            </a:r>
          </a:p>
        </p:txBody>
      </p:sp>
      <mc:AlternateContent xmlns:mc="http://schemas.openxmlformats.org/markup-compatibility/2006" xmlns:a14="http://schemas.microsoft.com/office/drawing/2010/main">
        <mc:Choice Requires="a14">
          <p:sp>
            <p:nvSpPr>
              <p:cNvPr id="13" name="Content Placeholder 2"/>
              <p:cNvSpPr>
                <a:spLocks noGrp="1"/>
              </p:cNvSpPr>
              <p:nvPr>
                <p:ph type="body" idx="1"/>
              </p:nvPr>
            </p:nvSpPr>
            <p:spPr/>
            <p:txBody>
              <a:bodyPr>
                <a:noAutofit/>
              </a:bodyPr>
              <a:lstStyle/>
              <a:p>
                <a:pPr>
                  <a:buClr>
                    <a:srgbClr val="5D5555"/>
                  </a:buClr>
                </a:pPr>
                <a:r>
                  <a:rPr lang="en-US" sz="1800" dirty="0">
                    <a:solidFill>
                      <a:srgbClr val="B0007E"/>
                    </a:solidFill>
                    <a:latin typeface="Nunito Sans" pitchFamily="2" charset="77"/>
                  </a:rPr>
                  <a:t>Step 1:</a:t>
                </a:r>
                <a:r>
                  <a:rPr lang="en-US" sz="1800" dirty="0">
                    <a:latin typeface="Nunito Sans" pitchFamily="2" charset="77"/>
                  </a:rPr>
                  <a:t> Sort the values of a feature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h</m:t>
                        </m:r>
                      </m:e>
                      <m:sub>
                        <m:r>
                          <a:rPr lang="en-US" sz="1800" b="0" i="1" smtClean="0">
                            <a:latin typeface="Cambria Math" panose="02040503050406030204" pitchFamily="18" charset="0"/>
                          </a:rPr>
                          <m:t>𝑗</m:t>
                        </m:r>
                      </m:sub>
                    </m:sSub>
                    <m:r>
                      <a:rPr lang="en-US" sz="1800" b="0" i="1" smtClean="0">
                        <a:latin typeface="Cambria Math" panose="02040503050406030204" pitchFamily="18" charset="0"/>
                      </a:rPr>
                      <m:t>(</m:t>
                    </m:r>
                    <m:r>
                      <a:rPr lang="en-US" sz="1800" b="0" i="1" smtClean="0">
                        <a:latin typeface="Cambria Math" panose="02040503050406030204" pitchFamily="18" charset="0"/>
                      </a:rPr>
                      <m:t>𝑥</m:t>
                    </m:r>
                    <m:r>
                      <a:rPr lang="en-US" sz="1800" b="0" i="1" smtClean="0">
                        <a:latin typeface="Cambria Math" panose="02040503050406030204" pitchFamily="18" charset="0"/>
                      </a:rPr>
                      <m:t>)</m:t>
                    </m:r>
                  </m:oMath>
                </a14:m>
                <a:r>
                  <a:rPr lang="en-US" sz="1800" dirty="0">
                    <a:latin typeface="Nunito Sans" pitchFamily="2" charset="77"/>
                  </a:rPr>
                  <a:t>: </a:t>
                </a:r>
              </a:p>
              <a:p>
                <a:pPr marL="0" indent="0">
                  <a:buClr>
                    <a:srgbClr val="5D5555"/>
                  </a:buClr>
                  <a:buNone/>
                </a:pPr>
                <a:r>
                  <a:rPr lang="en-US" sz="1800" dirty="0">
                    <a:latin typeface="Nunito Sans" pitchFamily="2" charset="77"/>
                  </a:rPr>
                  <a:t>             Let </a:t>
                </a:r>
                <a14:m>
                  <m:oMath xmlns:m="http://schemas.openxmlformats.org/officeDocument/2006/math">
                    <m:d>
                      <m:dPr>
                        <m:begChr m:val="["/>
                        <m:endChr m:val="]"/>
                        <m:ctrlPr>
                          <a:rPr lang="en-US" sz="1800" b="0"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1</m:t>
                            </m:r>
                          </m:sub>
                        </m:sSub>
                        <m:r>
                          <a:rPr lang="en-US" sz="1800" i="1">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2</m:t>
                            </m:r>
                          </m:sub>
                        </m:sSub>
                        <m:r>
                          <a:rPr lang="en-US" sz="1800" i="1">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𝑁</m:t>
                            </m:r>
                          </m:sub>
                        </m:sSub>
                      </m:e>
                    </m:d>
                  </m:oMath>
                </a14:m>
                <a:r>
                  <a:rPr lang="en-US" sz="1800" dirty="0">
                    <a:latin typeface="Nunito Sans" pitchFamily="2" charset="77"/>
                  </a:rPr>
                  <a:t> denote sorted values</a:t>
                </a:r>
                <a:endParaRPr lang="en-US" sz="1800" dirty="0">
                  <a:solidFill>
                    <a:srgbClr val="B0007E"/>
                  </a:solidFill>
                  <a:latin typeface="Nunito Sans" pitchFamily="2" charset="77"/>
                </a:endParaRPr>
              </a:p>
              <a:p>
                <a:pPr>
                  <a:buClr>
                    <a:srgbClr val="5D5555"/>
                  </a:buClr>
                </a:pPr>
                <a:r>
                  <a:rPr lang="en-US" sz="1800" dirty="0">
                    <a:solidFill>
                      <a:srgbClr val="B0007E"/>
                    </a:solidFill>
                    <a:latin typeface="Nunito Sans" pitchFamily="2" charset="77"/>
                  </a:rPr>
                  <a:t>Step 2:</a:t>
                </a:r>
                <a:r>
                  <a:rPr lang="en-US" sz="1800" dirty="0">
                    <a:latin typeface="Nunito Sans" pitchFamily="2" charset="77"/>
                  </a:rPr>
                  <a:t> </a:t>
                </a:r>
              </a:p>
              <a:p>
                <a:pPr lvl="1">
                  <a:buClr>
                    <a:srgbClr val="5D5555"/>
                  </a:buClr>
                </a:pPr>
                <a:r>
                  <a:rPr lang="en-US" sz="1800" dirty="0">
                    <a:latin typeface="Nunito Sans" pitchFamily="2" charset="77"/>
                  </a:rPr>
                  <a:t>For </a:t>
                </a:r>
                <a14:m>
                  <m:oMath xmlns:m="http://schemas.openxmlformats.org/officeDocument/2006/math">
                    <m:r>
                      <a:rPr lang="en-US" sz="1800" b="0" i="1" smtClean="0">
                        <a:latin typeface="Cambria Math" panose="02040503050406030204" pitchFamily="18" charset="0"/>
                      </a:rPr>
                      <m:t>𝑖</m:t>
                    </m:r>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 </m:t>
                        </m:r>
                        <m:r>
                          <a:rPr lang="en-US" sz="1800" b="0" i="1" smtClean="0">
                            <a:latin typeface="Cambria Math" panose="02040503050406030204" pitchFamily="18" charset="0"/>
                          </a:rPr>
                          <m:t>𝑁</m:t>
                        </m:r>
                        <m:r>
                          <a:rPr lang="en-US" sz="1800" b="0" i="1" smtClean="0">
                            <a:latin typeface="Cambria Math" panose="02040503050406030204" pitchFamily="18" charset="0"/>
                          </a:rPr>
                          <m:t> −1</m:t>
                        </m:r>
                      </m:e>
                    </m:d>
                  </m:oMath>
                </a14:m>
                <a:endParaRPr lang="en-US" sz="1800" b="0" dirty="0">
                  <a:latin typeface="Nunito Sans" pitchFamily="2" charset="77"/>
                </a:endParaRPr>
              </a:p>
              <a:p>
                <a:pPr lvl="2">
                  <a:buClr>
                    <a:srgbClr val="5D5555"/>
                  </a:buClr>
                </a:pPr>
                <a:r>
                  <a:rPr lang="is-IS" sz="1800" dirty="0">
                    <a:latin typeface="Nunito Sans" pitchFamily="2" charset="77"/>
                  </a:rPr>
                  <a:t>Consider split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𝑖</m:t>
                            </m:r>
                            <m:r>
                              <a:rPr lang="en-US" sz="1800" b="0" i="1" smtClean="0">
                                <a:latin typeface="Cambria Math" panose="02040503050406030204" pitchFamily="18" charset="0"/>
                              </a:rPr>
                              <m:t>+1</m:t>
                            </m:r>
                          </m:sub>
                        </m:sSub>
                      </m:num>
                      <m:den>
                        <m:r>
                          <a:rPr lang="en-US" sz="1800" b="0" i="1" smtClean="0">
                            <a:latin typeface="Cambria Math" panose="02040503050406030204" pitchFamily="18" charset="0"/>
                          </a:rPr>
                          <m:t>2</m:t>
                        </m:r>
                      </m:den>
                    </m:f>
                  </m:oMath>
                </a14:m>
                <a:endParaRPr lang="is-IS" sz="1800" dirty="0">
                  <a:latin typeface="Nunito Sans" pitchFamily="2" charset="77"/>
                </a:endParaRPr>
              </a:p>
              <a:p>
                <a:pPr lvl="2">
                  <a:buClr>
                    <a:srgbClr val="5D5555"/>
                  </a:buClr>
                </a:pPr>
                <a:r>
                  <a:rPr lang="is-IS" sz="1800" dirty="0">
                    <a:latin typeface="Nunito Sans" pitchFamily="2" charset="77"/>
                  </a:rPr>
                  <a:t>Compute classification error for threshold split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h</m:t>
                        </m:r>
                      </m:e>
                      <m:sub>
                        <m:r>
                          <a:rPr lang="en-US" sz="1800" b="0" i="1" smtClean="0">
                            <a:latin typeface="Cambria Math" panose="02040503050406030204" pitchFamily="18" charset="0"/>
                          </a:rPr>
                          <m:t>𝑗</m:t>
                        </m:r>
                      </m:sub>
                    </m:sSub>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𝑖</m:t>
                        </m:r>
                      </m:sub>
                    </m:sSub>
                  </m:oMath>
                </a14:m>
                <a:endParaRPr lang="is-IS" sz="1800" dirty="0">
                  <a:latin typeface="Nunito Sans" pitchFamily="2" charset="77"/>
                </a:endParaRPr>
              </a:p>
              <a:p>
                <a:pPr lvl="1">
                  <a:buClr>
                    <a:srgbClr val="5D5555"/>
                  </a:buClr>
                </a:pPr>
                <a:r>
                  <a:rPr lang="is-IS" sz="1800" dirty="0">
                    <a:latin typeface="Nunito Sans" pitchFamily="2" charset="77"/>
                  </a:rPr>
                  <a:t>Chose the </a:t>
                </a:r>
                <a14:m>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𝒕</m:t>
                        </m:r>
                      </m:e>
                      <m:sup>
                        <m:r>
                          <a:rPr lang="en-US" sz="1800" b="1" i="1" smtClean="0">
                            <a:latin typeface="Cambria Math" panose="02040503050406030204" pitchFamily="18" charset="0"/>
                          </a:rPr>
                          <m:t>∗</m:t>
                        </m:r>
                      </m:sup>
                    </m:sSup>
                  </m:oMath>
                </a14:m>
                <a:r>
                  <a:rPr lang="en-US" sz="1800" b="1" baseline="-25000" dirty="0">
                    <a:latin typeface="Nunito Sans" pitchFamily="2" charset="77"/>
                  </a:rPr>
                  <a:t> </a:t>
                </a:r>
                <a:r>
                  <a:rPr lang="is-IS" sz="1800" dirty="0">
                    <a:latin typeface="Nunito Sans" pitchFamily="2" charset="77"/>
                  </a:rPr>
                  <a:t>with the lowest class. error</a:t>
                </a:r>
                <a:endParaRPr lang="en-US" sz="1800" dirty="0">
                  <a:latin typeface="Nunito Sans" pitchFamily="2" charset="77"/>
                </a:endParaRPr>
              </a:p>
            </p:txBody>
          </p:sp>
        </mc:Choice>
        <mc:Fallback xmlns="">
          <p:sp>
            <p:nvSpPr>
              <p:cNvPr id="13" name="Content Placeholder 2"/>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4614381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0C7D-EF87-4FAF-A023-8A1B12852477}"/>
              </a:ext>
            </a:extLst>
          </p:cNvPr>
          <p:cNvSpPr>
            <a:spLocks noGrp="1"/>
          </p:cNvSpPr>
          <p:nvPr>
            <p:ph type="title"/>
          </p:nvPr>
        </p:nvSpPr>
        <p:spPr/>
        <p:txBody>
          <a:bodyPr/>
          <a:lstStyle/>
          <a:p>
            <a:r>
              <a:rPr lang="en-US" dirty="0"/>
              <a:t>Idea: </a:t>
            </a:r>
            <a:br>
              <a:rPr lang="en-US" dirty="0"/>
            </a:br>
            <a:r>
              <a:rPr lang="en-US" dirty="0"/>
              <a:t>Naïve Bayes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D7EDF85-1275-45ED-A130-3C2A9A9683C6}"/>
                  </a:ext>
                </a:extLst>
              </p:cNvPr>
              <p:cNvSpPr>
                <a:spLocks noGrp="1"/>
              </p:cNvSpPr>
              <p:nvPr>
                <p:ph type="body" idx="1"/>
              </p:nvPr>
            </p:nvSpPr>
            <p:spPr/>
            <p:txBody>
              <a:bodyPr/>
              <a:lstStyle/>
              <a:p>
                <a:pPr marL="139700" indent="0">
                  <a:buNone/>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𝑥</m:t>
                      </m:r>
                      <m:r>
                        <a:rPr lang="en-US" i="1" smtClean="0">
                          <a:latin typeface="Cambria Math" panose="02040503050406030204" pitchFamily="18" charset="0"/>
                        </a:rPr>
                        <m:t>=“</m:t>
                      </m:r>
                      <m:r>
                        <a:rPr lang="en-US" i="1" smtClean="0">
                          <a:latin typeface="Cambria Math" panose="02040503050406030204" pitchFamily="18" charset="0"/>
                        </a:rPr>
                        <m:t>𝑇h𝑒</m:t>
                      </m:r>
                      <m:r>
                        <a:rPr lang="en-US" i="1" smtClean="0">
                          <a:latin typeface="Cambria Math" panose="02040503050406030204" pitchFamily="18" charset="0"/>
                        </a:rPr>
                        <m:t> </m:t>
                      </m:r>
                      <m:r>
                        <a:rPr lang="en-US" i="1" smtClean="0">
                          <a:latin typeface="Cambria Math" panose="02040503050406030204" pitchFamily="18" charset="0"/>
                        </a:rPr>
                        <m:t>𝑠𝑢𝑠h𝑖</m:t>
                      </m:r>
                      <m:r>
                        <a:rPr lang="en-US" i="1" smtClean="0">
                          <a:latin typeface="Cambria Math" panose="02040503050406030204" pitchFamily="18" charset="0"/>
                        </a:rPr>
                        <m:t> &amp; </m:t>
                      </m:r>
                      <m:r>
                        <a:rPr lang="en-US" i="1" smtClean="0">
                          <a:latin typeface="Cambria Math" panose="02040503050406030204" pitchFamily="18" charset="0"/>
                        </a:rPr>
                        <m:t>𝑒𝑣𝑒𝑟𝑦𝑡h𝑖𝑛𝑔</m:t>
                      </m:r>
                      <m:r>
                        <a:rPr lang="en-US" i="1" smtClean="0">
                          <a:latin typeface="Cambria Math" panose="02040503050406030204" pitchFamily="18" charset="0"/>
                        </a:rPr>
                        <m:t> </m:t>
                      </m:r>
                      <m:r>
                        <a:rPr lang="en-US" i="1" smtClean="0">
                          <a:latin typeface="Cambria Math" panose="02040503050406030204" pitchFamily="18" charset="0"/>
                        </a:rPr>
                        <m:t>𝑒𝑙𝑠𝑒</m:t>
                      </m:r>
                      <m:r>
                        <a:rPr lang="en-US" i="1" smtClean="0">
                          <a:latin typeface="Cambria Math" panose="02040503050406030204" pitchFamily="18" charset="0"/>
                        </a:rPr>
                        <m:t> </m:t>
                      </m:r>
                      <m:r>
                        <a:rPr lang="en-US" i="1" smtClean="0">
                          <a:latin typeface="Cambria Math" panose="02040503050406030204" pitchFamily="18" charset="0"/>
                        </a:rPr>
                        <m:t>𝑤𝑎𝑠</m:t>
                      </m:r>
                      <m:r>
                        <a:rPr lang="en-US" i="1" smtClean="0">
                          <a:latin typeface="Cambria Math" panose="02040503050406030204" pitchFamily="18" charset="0"/>
                        </a:rPr>
                        <m:t> </m:t>
                      </m:r>
                      <m:r>
                        <a:rPr lang="en-US" i="1" smtClean="0">
                          <a:latin typeface="Cambria Math" panose="02040503050406030204" pitchFamily="18" charset="0"/>
                        </a:rPr>
                        <m:t>𝑎𝑤𝑒𝑠𝑜𝑚𝑒</m:t>
                      </m:r>
                      <m:r>
                        <a:rPr lang="en-US" i="1" smtClean="0">
                          <a:latin typeface="Cambria Math" panose="02040503050406030204" pitchFamily="18" charset="0"/>
                        </a:rPr>
                        <m:t>!”</m:t>
                      </m:r>
                    </m:oMath>
                  </m:oMathPara>
                </a14:m>
                <a:endParaRPr lang="en-US" dirty="0"/>
              </a:p>
              <a:p>
                <a:pPr marL="596900" lvl="1" indent="0">
                  <a:buNone/>
                </a:pPr>
                <a14:m>
                  <m:oMath xmlns:m="http://schemas.openxmlformats.org/officeDocument/2006/math">
                    <m:r>
                      <a:rPr lang="en-US" sz="1300" i="1">
                        <a:solidFill>
                          <a:srgbClr val="92D050"/>
                        </a:solidFill>
                        <a:latin typeface="Cambria Math" panose="02040503050406030204" pitchFamily="18" charset="0"/>
                      </a:rPr>
                      <m:t>𝑃</m:t>
                    </m:r>
                    <m:d>
                      <m:dPr>
                        <m:ctrlPr>
                          <a:rPr lang="en-US" sz="1300" i="1">
                            <a:solidFill>
                              <a:srgbClr val="92D050"/>
                            </a:solidFill>
                            <a:latin typeface="Cambria Math" panose="02040503050406030204" pitchFamily="18" charset="0"/>
                          </a:rPr>
                        </m:ctrlPr>
                      </m:dPr>
                      <m:e>
                        <m:r>
                          <a:rPr lang="en-US" sz="1300" i="1">
                            <a:solidFill>
                              <a:srgbClr val="92D050"/>
                            </a:solidFill>
                            <a:latin typeface="Cambria Math" panose="02040503050406030204" pitchFamily="18" charset="0"/>
                          </a:rPr>
                          <m:t>𝑦</m:t>
                        </m:r>
                        <m:r>
                          <a:rPr lang="en-US" sz="1300" i="1">
                            <a:solidFill>
                              <a:srgbClr val="92D050"/>
                            </a:solidFill>
                            <a:latin typeface="Cambria Math" panose="02040503050406030204" pitchFamily="18" charset="0"/>
                          </a:rPr>
                          <m:t>=+1│</m:t>
                        </m:r>
                        <m:r>
                          <a:rPr lang="en-US" sz="1300" i="1">
                            <a:solidFill>
                              <a:srgbClr val="92D050"/>
                            </a:solidFill>
                            <a:latin typeface="Cambria Math" panose="02040503050406030204" pitchFamily="18" charset="0"/>
                          </a:rPr>
                          <m:t>𝑥</m:t>
                        </m:r>
                        <m:r>
                          <a:rPr lang="en-US" sz="1300" i="1">
                            <a:solidFill>
                              <a:srgbClr val="92D050"/>
                            </a:solidFill>
                            <a:latin typeface="Cambria Math" panose="02040503050406030204" pitchFamily="18" charset="0"/>
                          </a:rPr>
                          <m:t>=“</m:t>
                        </m:r>
                        <m:r>
                          <a:rPr lang="en-US" sz="1300" i="1">
                            <a:solidFill>
                              <a:srgbClr val="92D050"/>
                            </a:solidFill>
                            <a:latin typeface="Cambria Math" panose="02040503050406030204" pitchFamily="18" charset="0"/>
                          </a:rPr>
                          <m:t>𝑇h𝑒</m:t>
                        </m:r>
                        <m:r>
                          <a:rPr lang="en-US" sz="1300" i="1">
                            <a:solidFill>
                              <a:srgbClr val="92D050"/>
                            </a:solidFill>
                            <a:latin typeface="Cambria Math" panose="02040503050406030204" pitchFamily="18" charset="0"/>
                          </a:rPr>
                          <m:t> </m:t>
                        </m:r>
                        <m:r>
                          <a:rPr lang="en-US" sz="1300" i="1">
                            <a:solidFill>
                              <a:srgbClr val="92D050"/>
                            </a:solidFill>
                            <a:latin typeface="Cambria Math" panose="02040503050406030204" pitchFamily="18" charset="0"/>
                          </a:rPr>
                          <m:t>𝑠𝑢𝑠h𝑖</m:t>
                        </m:r>
                        <m:r>
                          <a:rPr lang="en-US" sz="1300" i="1">
                            <a:solidFill>
                              <a:srgbClr val="92D050"/>
                            </a:solidFill>
                            <a:latin typeface="Cambria Math" panose="02040503050406030204" pitchFamily="18" charset="0"/>
                          </a:rPr>
                          <m:t> &amp; </m:t>
                        </m:r>
                        <m:r>
                          <a:rPr lang="en-US" sz="1300" i="1">
                            <a:solidFill>
                              <a:srgbClr val="92D050"/>
                            </a:solidFill>
                            <a:latin typeface="Cambria Math" panose="02040503050406030204" pitchFamily="18" charset="0"/>
                          </a:rPr>
                          <m:t>𝑒𝑣𝑒𝑟𝑦𝑡h𝑖𝑛𝑔</m:t>
                        </m:r>
                        <m:r>
                          <a:rPr lang="en-US" sz="1300" i="1">
                            <a:solidFill>
                              <a:srgbClr val="92D050"/>
                            </a:solidFill>
                            <a:latin typeface="Cambria Math" panose="02040503050406030204" pitchFamily="18" charset="0"/>
                          </a:rPr>
                          <m:t> </m:t>
                        </m:r>
                        <m:r>
                          <a:rPr lang="en-US" sz="1300" i="1">
                            <a:solidFill>
                              <a:srgbClr val="92D050"/>
                            </a:solidFill>
                            <a:latin typeface="Cambria Math" panose="02040503050406030204" pitchFamily="18" charset="0"/>
                          </a:rPr>
                          <m:t>𝑒𝑙𝑠𝑒</m:t>
                        </m:r>
                        <m:r>
                          <a:rPr lang="en-US" sz="1300" i="1">
                            <a:solidFill>
                              <a:srgbClr val="92D050"/>
                            </a:solidFill>
                            <a:latin typeface="Cambria Math" panose="02040503050406030204" pitchFamily="18" charset="0"/>
                          </a:rPr>
                          <m:t> </m:t>
                        </m:r>
                        <m:r>
                          <a:rPr lang="en-US" sz="1300" i="1">
                            <a:solidFill>
                              <a:srgbClr val="92D050"/>
                            </a:solidFill>
                            <a:latin typeface="Cambria Math" panose="02040503050406030204" pitchFamily="18" charset="0"/>
                          </a:rPr>
                          <m:t>𝑤𝑎𝑠</m:t>
                        </m:r>
                        <m:r>
                          <a:rPr lang="en-US" sz="1300" i="1">
                            <a:solidFill>
                              <a:srgbClr val="92D050"/>
                            </a:solidFill>
                            <a:latin typeface="Cambria Math" panose="02040503050406030204" pitchFamily="18" charset="0"/>
                          </a:rPr>
                          <m:t> </m:t>
                        </m:r>
                        <m:r>
                          <a:rPr lang="en-US" sz="1300" i="1">
                            <a:solidFill>
                              <a:srgbClr val="92D050"/>
                            </a:solidFill>
                            <a:latin typeface="Cambria Math" panose="02040503050406030204" pitchFamily="18" charset="0"/>
                          </a:rPr>
                          <m:t>𝑎𝑤𝑒𝑠𝑜𝑚𝑒</m:t>
                        </m:r>
                        <m:r>
                          <a:rPr lang="en-US" sz="1300" i="1">
                            <a:solidFill>
                              <a:srgbClr val="92D050"/>
                            </a:solidFill>
                            <a:latin typeface="Cambria Math" panose="02040503050406030204" pitchFamily="18" charset="0"/>
                          </a:rPr>
                          <m:t>!”</m:t>
                        </m:r>
                      </m:e>
                    </m:d>
                  </m:oMath>
                </a14:m>
                <a:r>
                  <a:rPr lang="en-US" sz="1300" dirty="0">
                    <a:solidFill>
                      <a:srgbClr val="92D050"/>
                    </a:solidFill>
                  </a:rPr>
                  <a:t>?</a:t>
                </a:r>
              </a:p>
              <a:p>
                <a:pPr marL="596900" lvl="1" indent="0">
                  <a:buNone/>
                </a:pPr>
                <a14:m>
                  <m:oMath xmlns:m="http://schemas.openxmlformats.org/officeDocument/2006/math">
                    <m:r>
                      <a:rPr lang="en-US" sz="1300" i="1">
                        <a:solidFill>
                          <a:srgbClr val="C00000"/>
                        </a:solidFill>
                        <a:latin typeface="Cambria Math" panose="02040503050406030204" pitchFamily="18" charset="0"/>
                      </a:rPr>
                      <m:t>𝑃</m:t>
                    </m:r>
                    <m:d>
                      <m:dPr>
                        <m:ctrlPr>
                          <a:rPr lang="en-US" sz="1300" i="1">
                            <a:solidFill>
                              <a:srgbClr val="C00000"/>
                            </a:solidFill>
                            <a:latin typeface="Cambria Math" panose="02040503050406030204" pitchFamily="18" charset="0"/>
                          </a:rPr>
                        </m:ctrlPr>
                      </m:dPr>
                      <m:e>
                        <m:r>
                          <a:rPr lang="en-US" sz="1300" i="1">
                            <a:solidFill>
                              <a:srgbClr val="C00000"/>
                            </a:solidFill>
                            <a:latin typeface="Cambria Math" panose="02040503050406030204" pitchFamily="18" charset="0"/>
                          </a:rPr>
                          <m:t>𝑦</m:t>
                        </m:r>
                        <m:r>
                          <a:rPr lang="en-US" sz="1300" i="1">
                            <a:solidFill>
                              <a:srgbClr val="C00000"/>
                            </a:solidFill>
                            <a:latin typeface="Cambria Math" panose="02040503050406030204" pitchFamily="18" charset="0"/>
                          </a:rPr>
                          <m:t>=−1│</m:t>
                        </m:r>
                        <m:r>
                          <a:rPr lang="en-US" sz="1300" i="1">
                            <a:solidFill>
                              <a:srgbClr val="C00000"/>
                            </a:solidFill>
                            <a:latin typeface="Cambria Math" panose="02040503050406030204" pitchFamily="18" charset="0"/>
                          </a:rPr>
                          <m:t>𝑥</m:t>
                        </m:r>
                        <m:r>
                          <a:rPr lang="en-US" sz="1300" i="1">
                            <a:solidFill>
                              <a:srgbClr val="C00000"/>
                            </a:solidFill>
                            <a:latin typeface="Cambria Math" panose="02040503050406030204" pitchFamily="18" charset="0"/>
                          </a:rPr>
                          <m:t>=“</m:t>
                        </m:r>
                        <m:r>
                          <a:rPr lang="en-US" sz="1300" i="1">
                            <a:solidFill>
                              <a:srgbClr val="C00000"/>
                            </a:solidFill>
                            <a:latin typeface="Cambria Math" panose="02040503050406030204" pitchFamily="18" charset="0"/>
                          </a:rPr>
                          <m:t>𝑇h𝑒</m:t>
                        </m:r>
                        <m:r>
                          <a:rPr lang="en-US" sz="1300" i="1">
                            <a:solidFill>
                              <a:srgbClr val="C00000"/>
                            </a:solidFill>
                            <a:latin typeface="Cambria Math" panose="02040503050406030204" pitchFamily="18" charset="0"/>
                          </a:rPr>
                          <m:t> </m:t>
                        </m:r>
                        <m:r>
                          <a:rPr lang="en-US" sz="1300" i="1">
                            <a:solidFill>
                              <a:srgbClr val="C00000"/>
                            </a:solidFill>
                            <a:latin typeface="Cambria Math" panose="02040503050406030204" pitchFamily="18" charset="0"/>
                          </a:rPr>
                          <m:t>𝑠𝑢𝑠h𝑖</m:t>
                        </m:r>
                        <m:r>
                          <a:rPr lang="en-US" sz="1300" i="1">
                            <a:solidFill>
                              <a:srgbClr val="C00000"/>
                            </a:solidFill>
                            <a:latin typeface="Cambria Math" panose="02040503050406030204" pitchFamily="18" charset="0"/>
                          </a:rPr>
                          <m:t> &amp; </m:t>
                        </m:r>
                        <m:r>
                          <a:rPr lang="en-US" sz="1300" i="1">
                            <a:solidFill>
                              <a:srgbClr val="C00000"/>
                            </a:solidFill>
                            <a:latin typeface="Cambria Math" panose="02040503050406030204" pitchFamily="18" charset="0"/>
                          </a:rPr>
                          <m:t>𝑒𝑣𝑒𝑟𝑦𝑡h𝑖𝑛𝑔</m:t>
                        </m:r>
                        <m:r>
                          <a:rPr lang="en-US" sz="1300" i="1">
                            <a:solidFill>
                              <a:srgbClr val="C00000"/>
                            </a:solidFill>
                            <a:latin typeface="Cambria Math" panose="02040503050406030204" pitchFamily="18" charset="0"/>
                          </a:rPr>
                          <m:t> </m:t>
                        </m:r>
                        <m:r>
                          <a:rPr lang="en-US" sz="1300" i="1">
                            <a:solidFill>
                              <a:srgbClr val="C00000"/>
                            </a:solidFill>
                            <a:latin typeface="Cambria Math" panose="02040503050406030204" pitchFamily="18" charset="0"/>
                          </a:rPr>
                          <m:t>𝑒𝑙𝑠𝑒</m:t>
                        </m:r>
                        <m:r>
                          <a:rPr lang="en-US" sz="1300" i="1">
                            <a:solidFill>
                              <a:srgbClr val="C00000"/>
                            </a:solidFill>
                            <a:latin typeface="Cambria Math" panose="02040503050406030204" pitchFamily="18" charset="0"/>
                          </a:rPr>
                          <m:t> </m:t>
                        </m:r>
                        <m:r>
                          <a:rPr lang="en-US" sz="1300" i="1">
                            <a:solidFill>
                              <a:srgbClr val="C00000"/>
                            </a:solidFill>
                            <a:latin typeface="Cambria Math" panose="02040503050406030204" pitchFamily="18" charset="0"/>
                          </a:rPr>
                          <m:t>𝑤𝑎𝑠</m:t>
                        </m:r>
                        <m:r>
                          <a:rPr lang="en-US" sz="1300" i="1">
                            <a:solidFill>
                              <a:srgbClr val="C00000"/>
                            </a:solidFill>
                            <a:latin typeface="Cambria Math" panose="02040503050406030204" pitchFamily="18" charset="0"/>
                          </a:rPr>
                          <m:t> </m:t>
                        </m:r>
                        <m:r>
                          <a:rPr lang="en-US" sz="1300" i="1">
                            <a:solidFill>
                              <a:srgbClr val="C00000"/>
                            </a:solidFill>
                            <a:latin typeface="Cambria Math" panose="02040503050406030204" pitchFamily="18" charset="0"/>
                          </a:rPr>
                          <m:t>𝑎𝑤𝑒𝑠𝑜𝑚𝑒</m:t>
                        </m:r>
                        <m:r>
                          <a:rPr lang="en-US" sz="1300" i="1">
                            <a:solidFill>
                              <a:srgbClr val="C00000"/>
                            </a:solidFill>
                            <a:latin typeface="Cambria Math" panose="02040503050406030204" pitchFamily="18" charset="0"/>
                          </a:rPr>
                          <m:t>!”</m:t>
                        </m:r>
                      </m:e>
                    </m:d>
                  </m:oMath>
                </a14:m>
                <a:r>
                  <a:rPr lang="en-US" sz="1300" dirty="0">
                    <a:solidFill>
                      <a:srgbClr val="C00000"/>
                    </a:solidFill>
                  </a:rPr>
                  <a:t>?</a:t>
                </a:r>
              </a:p>
              <a:p>
                <a:pPr marL="139700" indent="0">
                  <a:buNone/>
                </a:pPr>
                <a:endParaRPr lang="en-US" dirty="0"/>
              </a:p>
              <a:p>
                <a:pPr marL="139700" indent="0">
                  <a:buNone/>
                </a:pPr>
                <a:r>
                  <a:rPr lang="en-US" b="1" dirty="0"/>
                  <a:t>Idea: </a:t>
                </a:r>
                <a:r>
                  <a:rPr lang="en-US" dirty="0"/>
                  <a:t>Select the class that is the most likely!</a:t>
                </a:r>
                <a:endParaRPr lang="en-US" b="1" dirty="0"/>
              </a:p>
              <a:p>
                <a:pPr marL="139700" indent="0">
                  <a:buNone/>
                </a:pPr>
                <a:r>
                  <a:rPr lang="en-US" b="1" dirty="0"/>
                  <a:t>Bayes Rule:</a:t>
                </a:r>
              </a:p>
              <a:p>
                <a:pPr marL="13970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=+1</m:t>
                          </m:r>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 </m:t>
                              </m:r>
                            </m:sub>
                          </m:sSub>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d>
                            <m:dPr>
                              <m:endChr m:val="|"/>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𝑦</m:t>
                          </m:r>
                          <m:r>
                            <a:rPr lang="en-US" i="1">
                              <a:latin typeface="Cambria Math" panose="02040503050406030204" pitchFamily="18" charset="0"/>
                            </a:rPr>
                            <m:t>=+1)</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=+1</m:t>
                              </m:r>
                            </m:e>
                          </m:d>
                          <m:r>
                            <a:rPr lang="en-US" i="1">
                              <a:latin typeface="Cambria Math" panose="02040503050406030204" pitchFamily="18" charset="0"/>
                            </a:rPr>
                            <m:t> </m:t>
                          </m:r>
                        </m:num>
                        <m:den>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den>
                      </m:f>
                    </m:oMath>
                  </m:oMathPara>
                </a14:m>
                <a:endParaRPr lang="en-US" b="1" dirty="0"/>
              </a:p>
              <a:p>
                <a:pPr marL="139700" indent="0">
                  <a:buNone/>
                </a:pPr>
                <a:r>
                  <a:rPr lang="en-US" dirty="0"/>
                  <a:t>Example</a:t>
                </a:r>
              </a:p>
              <a:p>
                <a:pPr marL="13970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m:t>
                              </m:r>
                              <m:r>
                                <a:rPr lang="en-US" i="1">
                                  <a:latin typeface="Cambria Math" panose="02040503050406030204" pitchFamily="18" charset="0"/>
                                </a:rPr>
                                <m:t>𝑇h𝑒</m:t>
                              </m:r>
                              <m:r>
                                <a:rPr lang="en-US" i="1">
                                  <a:latin typeface="Cambria Math" panose="02040503050406030204" pitchFamily="18" charset="0"/>
                                </a:rPr>
                                <m:t> </m:t>
                              </m:r>
                              <m:r>
                                <a:rPr lang="en-US" i="1">
                                  <a:latin typeface="Cambria Math" panose="02040503050406030204" pitchFamily="18" charset="0"/>
                                </a:rPr>
                                <m:t>𝑠𝑢𝑠h𝑖</m:t>
                              </m:r>
                              <m:r>
                                <a:rPr lang="en-US" i="1">
                                  <a:latin typeface="Cambria Math" panose="02040503050406030204" pitchFamily="18" charset="0"/>
                                </a:rPr>
                                <m:t> &amp;</m:t>
                              </m:r>
                              <m:r>
                                <a:rPr lang="en-US" i="1">
                                  <a:latin typeface="Cambria Math" panose="02040503050406030204" pitchFamily="18" charset="0"/>
                                </a:rPr>
                                <m:t>𝑒𝑣𝑒𝑟𝑦𝑡h𝑖𝑛𝑔</m:t>
                              </m:r>
                              <m:r>
                                <a:rPr lang="en-US" i="1">
                                  <a:latin typeface="Cambria Math" panose="02040503050406030204" pitchFamily="18" charset="0"/>
                                </a:rPr>
                                <m:t> </m:t>
                              </m:r>
                              <m:r>
                                <a:rPr lang="en-US" i="1">
                                  <a:latin typeface="Cambria Math" panose="02040503050406030204" pitchFamily="18" charset="0"/>
                                </a:rPr>
                                <m:t>𝑒𝑙𝑠𝑒</m:t>
                              </m:r>
                              <m:r>
                                <a:rPr lang="en-US" i="1">
                                  <a:latin typeface="Cambria Math" panose="02040503050406030204" pitchFamily="18" charset="0"/>
                                </a:rPr>
                                <m:t> </m:t>
                              </m:r>
                              <m:r>
                                <a:rPr lang="en-US" i="1">
                                  <a:latin typeface="Cambria Math" panose="02040503050406030204" pitchFamily="18" charset="0"/>
                                </a:rPr>
                                <m:t>𝑤𝑎𝑠</m:t>
                              </m:r>
                              <m:r>
                                <a:rPr lang="en-US" i="1">
                                  <a:latin typeface="Cambria Math" panose="02040503050406030204" pitchFamily="18" charset="0"/>
                                </a:rPr>
                                <m:t> </m:t>
                              </m:r>
                              <m:r>
                                <a:rPr lang="en-US" i="1">
                                  <a:latin typeface="Cambria Math" panose="02040503050406030204" pitchFamily="18" charset="0"/>
                                </a:rPr>
                                <m:t>𝑎𝑤𝑒𝑠𝑜𝑚𝑒</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=+1</m:t>
                              </m:r>
                            </m:e>
                          </m:d>
                          <m:r>
                            <a:rPr lang="en-US" i="1">
                              <a:latin typeface="Cambria Math" panose="02040503050406030204" pitchFamily="18" charset="0"/>
                            </a:rPr>
                            <m:t> </m:t>
                          </m:r>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=+1) </m:t>
                          </m:r>
                        </m:num>
                        <m:den>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𝑇h𝑒</m:t>
                          </m:r>
                          <m:r>
                            <a:rPr lang="en-US" i="1">
                              <a:latin typeface="Cambria Math" panose="02040503050406030204" pitchFamily="18" charset="0"/>
                            </a:rPr>
                            <m:t> </m:t>
                          </m:r>
                          <m:r>
                            <a:rPr lang="en-US" i="1">
                              <a:latin typeface="Cambria Math" panose="02040503050406030204" pitchFamily="18" charset="0"/>
                            </a:rPr>
                            <m:t>𝑠𝑢𝑠h𝑖</m:t>
                          </m:r>
                          <m:r>
                            <a:rPr lang="en-US" i="1">
                              <a:latin typeface="Cambria Math" panose="02040503050406030204" pitchFamily="18" charset="0"/>
                            </a:rPr>
                            <m:t> &amp; </m:t>
                          </m:r>
                          <m:r>
                            <a:rPr lang="en-US" i="1">
                              <a:latin typeface="Cambria Math" panose="02040503050406030204" pitchFamily="18" charset="0"/>
                            </a:rPr>
                            <m:t>𝑒𝑣𝑒𝑟𝑦𝑡h𝑖𝑛𝑔</m:t>
                          </m:r>
                          <m:r>
                            <a:rPr lang="en-US" i="1">
                              <a:latin typeface="Cambria Math" panose="02040503050406030204" pitchFamily="18" charset="0"/>
                            </a:rPr>
                            <m:t> </m:t>
                          </m:r>
                          <m:r>
                            <a:rPr lang="en-US" i="1">
                              <a:latin typeface="Cambria Math" panose="02040503050406030204" pitchFamily="18" charset="0"/>
                            </a:rPr>
                            <m:t>𝑒𝑙𝑠𝑒</m:t>
                          </m:r>
                          <m:r>
                            <a:rPr lang="en-US" i="1">
                              <a:latin typeface="Cambria Math" panose="02040503050406030204" pitchFamily="18" charset="0"/>
                            </a:rPr>
                            <m:t> </m:t>
                          </m:r>
                          <m:r>
                            <a:rPr lang="en-US" i="1">
                              <a:latin typeface="Cambria Math" panose="02040503050406030204" pitchFamily="18" charset="0"/>
                            </a:rPr>
                            <m:t>𝑤𝑎𝑠</m:t>
                          </m:r>
                          <m:r>
                            <a:rPr lang="en-US" i="1">
                              <a:latin typeface="Cambria Math" panose="02040503050406030204" pitchFamily="18" charset="0"/>
                            </a:rPr>
                            <m:t> </m:t>
                          </m:r>
                          <m:r>
                            <a:rPr lang="en-US" i="1">
                              <a:latin typeface="Cambria Math" panose="02040503050406030204" pitchFamily="18" charset="0"/>
                            </a:rPr>
                            <m:t>𝑎𝑤𝑒𝑠𝑜𝑚𝑒</m:t>
                          </m:r>
                          <m:r>
                            <a:rPr lang="en-US" i="1">
                              <a:latin typeface="Cambria Math" panose="02040503050406030204" pitchFamily="18" charset="0"/>
                            </a:rPr>
                            <m:t>!”)</m:t>
                          </m:r>
                        </m:den>
                      </m:f>
                    </m:oMath>
                  </m:oMathPara>
                </a14:m>
                <a:endParaRPr lang="en-US" dirty="0"/>
              </a:p>
              <a:p>
                <a:pPr marL="139700" indent="0">
                  <a:buNone/>
                </a:pPr>
                <a:endParaRPr lang="en-US" dirty="0"/>
              </a:p>
              <a:p>
                <a:pPr marL="139700" indent="0">
                  <a:buNone/>
                </a:pPr>
                <a:r>
                  <a:rPr lang="en-US" dirty="0"/>
                  <a:t>Since we’re just trying to find out which class has the greater probability, we can discard the divisor.</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3D7EDF85-1275-45ED-A130-3C2A9A9683C6}"/>
                  </a:ext>
                </a:extLst>
              </p:cNvPr>
              <p:cNvSpPr>
                <a:spLocks noGrp="1" noRot="1" noChangeAspect="1" noMove="1" noResize="1" noEditPoints="1" noAdjustHandles="1" noChangeArrowheads="1" noChangeShapeType="1" noTextEdit="1"/>
              </p:cNvSpPr>
              <p:nvPr>
                <p:ph type="body" idx="1"/>
              </p:nvPr>
            </p:nvSpPr>
            <p:spPr>
              <a:blipFill>
                <a:blip r:embed="rId2"/>
                <a:stretch>
                  <a:fillRect r="-1852" b="-117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F57B39E-18AF-41D0-8851-B991B840A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398435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Visualizing the threshold split</a:t>
            </a:r>
          </a:p>
        </p:txBody>
      </p:sp>
      <p:cxnSp>
        <p:nvCxnSpPr>
          <p:cNvPr id="5" name="Straight Arrow Connector 4"/>
          <p:cNvCxnSpPr/>
          <p:nvPr/>
        </p:nvCxnSpPr>
        <p:spPr>
          <a:xfrm flipV="1">
            <a:off x="3741483" y="3869162"/>
            <a:ext cx="3981603" cy="9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854131" y="3869161"/>
            <a:ext cx="264816" cy="253916"/>
          </a:xfrm>
          <a:prstGeom prst="rect">
            <a:avLst/>
          </a:prstGeom>
          <a:noFill/>
        </p:spPr>
        <p:txBody>
          <a:bodyPr wrap="none" rtlCol="0">
            <a:spAutoFit/>
          </a:bodyPr>
          <a:lstStyle/>
          <a:p>
            <a:r>
              <a:rPr lang="en-US" sz="1050" dirty="0">
                <a:latin typeface="Nunito Sans" pitchFamily="2" charset="77"/>
                <a:cs typeface="Museo Sans 300"/>
              </a:rPr>
              <a:t>0</a:t>
            </a:r>
          </a:p>
        </p:txBody>
      </p:sp>
      <p:sp>
        <p:nvSpPr>
          <p:cNvPr id="7" name="TextBox 6"/>
          <p:cNvSpPr txBox="1"/>
          <p:nvPr/>
        </p:nvSpPr>
        <p:spPr>
          <a:xfrm>
            <a:off x="4366138" y="3869161"/>
            <a:ext cx="344966" cy="253916"/>
          </a:xfrm>
          <a:prstGeom prst="rect">
            <a:avLst/>
          </a:prstGeom>
          <a:noFill/>
        </p:spPr>
        <p:txBody>
          <a:bodyPr wrap="none" rtlCol="0">
            <a:spAutoFit/>
          </a:bodyPr>
          <a:lstStyle/>
          <a:p>
            <a:r>
              <a:rPr lang="en-US" sz="1050" dirty="0">
                <a:latin typeface="Nunito Sans" pitchFamily="2" charset="77"/>
                <a:cs typeface="Museo Sans 300"/>
              </a:rPr>
              <a:t>10</a:t>
            </a:r>
          </a:p>
        </p:txBody>
      </p:sp>
      <p:sp>
        <p:nvSpPr>
          <p:cNvPr id="8" name="TextBox 7"/>
          <p:cNvSpPr txBox="1"/>
          <p:nvPr/>
        </p:nvSpPr>
        <p:spPr>
          <a:xfrm>
            <a:off x="4850618" y="3869161"/>
            <a:ext cx="344966" cy="253916"/>
          </a:xfrm>
          <a:prstGeom prst="rect">
            <a:avLst/>
          </a:prstGeom>
          <a:noFill/>
        </p:spPr>
        <p:txBody>
          <a:bodyPr wrap="none" rtlCol="0">
            <a:spAutoFit/>
          </a:bodyPr>
          <a:lstStyle/>
          <a:p>
            <a:r>
              <a:rPr lang="en-US" sz="1050" dirty="0">
                <a:latin typeface="Nunito Sans" pitchFamily="2" charset="77"/>
                <a:cs typeface="Museo Sans 300"/>
              </a:rPr>
              <a:t>20</a:t>
            </a:r>
          </a:p>
        </p:txBody>
      </p:sp>
      <p:sp>
        <p:nvSpPr>
          <p:cNvPr id="9" name="TextBox 8"/>
          <p:cNvSpPr txBox="1"/>
          <p:nvPr/>
        </p:nvSpPr>
        <p:spPr>
          <a:xfrm>
            <a:off x="5352238" y="3869161"/>
            <a:ext cx="344966" cy="253916"/>
          </a:xfrm>
          <a:prstGeom prst="rect">
            <a:avLst/>
          </a:prstGeom>
          <a:noFill/>
        </p:spPr>
        <p:txBody>
          <a:bodyPr wrap="none" rtlCol="0">
            <a:spAutoFit/>
          </a:bodyPr>
          <a:lstStyle/>
          <a:p>
            <a:r>
              <a:rPr lang="en-US" sz="1050" dirty="0">
                <a:latin typeface="Nunito Sans" pitchFamily="2" charset="77"/>
                <a:cs typeface="Museo Sans 300"/>
              </a:rPr>
              <a:t>30</a:t>
            </a:r>
          </a:p>
        </p:txBody>
      </p:sp>
      <p:sp>
        <p:nvSpPr>
          <p:cNvPr id="10" name="TextBox 9"/>
          <p:cNvSpPr txBox="1"/>
          <p:nvPr/>
        </p:nvSpPr>
        <p:spPr>
          <a:xfrm>
            <a:off x="5853338" y="3869161"/>
            <a:ext cx="344966" cy="253916"/>
          </a:xfrm>
          <a:prstGeom prst="rect">
            <a:avLst/>
          </a:prstGeom>
          <a:noFill/>
        </p:spPr>
        <p:txBody>
          <a:bodyPr wrap="none" rtlCol="0">
            <a:spAutoFit/>
          </a:bodyPr>
          <a:lstStyle/>
          <a:p>
            <a:r>
              <a:rPr lang="en-US" sz="1050" dirty="0">
                <a:latin typeface="Nunito Sans" pitchFamily="2" charset="77"/>
                <a:cs typeface="Museo Sans 300"/>
              </a:rPr>
              <a:t>40</a:t>
            </a:r>
          </a:p>
        </p:txBody>
      </p:sp>
      <p:sp>
        <p:nvSpPr>
          <p:cNvPr id="11" name="TextBox 10"/>
          <p:cNvSpPr txBox="1"/>
          <p:nvPr/>
        </p:nvSpPr>
        <p:spPr>
          <a:xfrm>
            <a:off x="6365347" y="3869161"/>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sp>
        <p:nvSpPr>
          <p:cNvPr id="12" name="TextBox 11"/>
          <p:cNvSpPr txBox="1"/>
          <p:nvPr/>
        </p:nvSpPr>
        <p:spPr>
          <a:xfrm>
            <a:off x="3216146" y="3592162"/>
            <a:ext cx="639637" cy="253916"/>
          </a:xfrm>
          <a:prstGeom prst="rect">
            <a:avLst/>
          </a:prstGeom>
          <a:noFill/>
        </p:spPr>
        <p:txBody>
          <a:bodyPr wrap="square" rtlCol="0">
            <a:spAutoFit/>
          </a:bodyPr>
          <a:lstStyle/>
          <a:p>
            <a:r>
              <a:rPr lang="en-US" sz="1050" dirty="0">
                <a:latin typeface="Nunito Sans" pitchFamily="2" charset="77"/>
                <a:cs typeface="Museo Sans 300"/>
              </a:rPr>
              <a:t>    $0K</a:t>
            </a:r>
          </a:p>
        </p:txBody>
      </p:sp>
      <p:sp>
        <p:nvSpPr>
          <p:cNvPr id="14" name="TextBox 13"/>
          <p:cNvSpPr txBox="1"/>
          <p:nvPr/>
        </p:nvSpPr>
        <p:spPr>
          <a:xfrm>
            <a:off x="3216146" y="2863217"/>
            <a:ext cx="639637" cy="253916"/>
          </a:xfrm>
          <a:prstGeom prst="rect">
            <a:avLst/>
          </a:prstGeom>
          <a:noFill/>
        </p:spPr>
        <p:txBody>
          <a:bodyPr wrap="square" rtlCol="0">
            <a:spAutoFit/>
          </a:bodyPr>
          <a:lstStyle/>
          <a:p>
            <a:pPr algn="r"/>
            <a:r>
              <a:rPr lang="en-US" sz="1050" dirty="0">
                <a:latin typeface="Nunito Sans" pitchFamily="2" charset="77"/>
                <a:cs typeface="Museo Sans 300"/>
              </a:rPr>
              <a:t>$40K</a:t>
            </a:r>
          </a:p>
        </p:txBody>
      </p:sp>
      <p:sp>
        <p:nvSpPr>
          <p:cNvPr id="16" name="TextBox 15"/>
          <p:cNvSpPr txBox="1"/>
          <p:nvPr/>
        </p:nvSpPr>
        <p:spPr>
          <a:xfrm>
            <a:off x="3305884" y="2134273"/>
            <a:ext cx="549899" cy="253916"/>
          </a:xfrm>
          <a:prstGeom prst="rect">
            <a:avLst/>
          </a:prstGeom>
          <a:noFill/>
        </p:spPr>
        <p:txBody>
          <a:bodyPr wrap="square" rtlCol="0">
            <a:spAutoFit/>
          </a:bodyPr>
          <a:lstStyle/>
          <a:p>
            <a:pPr algn="r"/>
            <a:r>
              <a:rPr lang="en-US" sz="1050" dirty="0">
                <a:latin typeface="Nunito Sans" pitchFamily="2" charset="77"/>
                <a:cs typeface="Museo Sans 300"/>
              </a:rPr>
              <a:t>$80K</a:t>
            </a:r>
          </a:p>
        </p:txBody>
      </p:sp>
      <p:sp>
        <p:nvSpPr>
          <p:cNvPr id="17" name="TextBox 16"/>
          <p:cNvSpPr txBox="1"/>
          <p:nvPr/>
        </p:nvSpPr>
        <p:spPr>
          <a:xfrm>
            <a:off x="3588998" y="1769800"/>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cxnSp>
        <p:nvCxnSpPr>
          <p:cNvPr id="46" name="Straight Arrow Connector 45"/>
          <p:cNvCxnSpPr/>
          <p:nvPr/>
        </p:nvCxnSpPr>
        <p:spPr>
          <a:xfrm flipV="1">
            <a:off x="3855783" y="1277994"/>
            <a:ext cx="0" cy="271481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7734864" y="3663192"/>
            <a:ext cx="692818"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Age</a:t>
            </a:r>
            <a:endParaRPr lang="en-US" sz="2100" baseline="-25000" dirty="0">
              <a:solidFill>
                <a:schemeClr val="accent1"/>
              </a:solidFill>
              <a:latin typeface="Nunito Sans" pitchFamily="2" charset="77"/>
              <a:ea typeface="Museo Sans 500" charset="0"/>
              <a:cs typeface="Museo Sans 500" charset="0"/>
            </a:endParaRPr>
          </a:p>
        </p:txBody>
      </p:sp>
      <p:sp>
        <p:nvSpPr>
          <p:cNvPr id="84" name="Rectangle 83"/>
          <p:cNvSpPr/>
          <p:nvPr/>
        </p:nvSpPr>
        <p:spPr>
          <a:xfrm>
            <a:off x="3382259" y="807218"/>
            <a:ext cx="1080745"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Income</a:t>
            </a:r>
            <a:endParaRPr lang="en-US" sz="2100" baseline="-25000" dirty="0">
              <a:solidFill>
                <a:schemeClr val="accent1"/>
              </a:solidFill>
              <a:latin typeface="Nunito Sans" pitchFamily="2" charset="77"/>
              <a:ea typeface="Museo Sans 500" charset="0"/>
              <a:cs typeface="Museo Sans 500" charset="0"/>
            </a:endParaRPr>
          </a:p>
        </p:txBody>
      </p:sp>
      <p:grpSp>
        <p:nvGrpSpPr>
          <p:cNvPr id="15" name="Group 14"/>
          <p:cNvGrpSpPr/>
          <p:nvPr/>
        </p:nvGrpSpPr>
        <p:grpSpPr>
          <a:xfrm>
            <a:off x="4933333" y="774409"/>
            <a:ext cx="3969608" cy="3104096"/>
            <a:chOff x="2947859" y="1885954"/>
            <a:chExt cx="5292810" cy="4138794"/>
          </a:xfrm>
        </p:grpSpPr>
        <p:cxnSp>
          <p:nvCxnSpPr>
            <p:cNvPr id="83" name="Straight Connector 82"/>
            <p:cNvCxnSpPr/>
            <p:nvPr/>
          </p:nvCxnSpPr>
          <p:spPr>
            <a:xfrm flipH="1" flipV="1">
              <a:off x="4174532" y="2788396"/>
              <a:ext cx="2203" cy="3236352"/>
            </a:xfrm>
            <a:prstGeom prst="line">
              <a:avLst/>
            </a:prstGeom>
            <a:ln w="76200" cmpd="sng"/>
          </p:spPr>
          <p:style>
            <a:lnRef idx="3">
              <a:schemeClr val="accent5"/>
            </a:lnRef>
            <a:fillRef idx="0">
              <a:schemeClr val="accent5"/>
            </a:fillRef>
            <a:effectRef idx="2">
              <a:schemeClr val="accent5"/>
            </a:effectRef>
            <a:fontRef idx="minor">
              <a:schemeClr val="tx1"/>
            </a:fontRef>
          </p:style>
        </p:cxnSp>
        <p:sp>
          <p:nvSpPr>
            <p:cNvPr id="88" name="Rectangle 87"/>
            <p:cNvSpPr/>
            <p:nvPr/>
          </p:nvSpPr>
          <p:spPr>
            <a:xfrm>
              <a:off x="2947859" y="1885954"/>
              <a:ext cx="5292810" cy="492443"/>
            </a:xfrm>
            <a:prstGeom prst="rect">
              <a:avLst/>
            </a:prstGeom>
            <a:ln w="25400">
              <a:noFill/>
            </a:ln>
          </p:spPr>
          <p:txBody>
            <a:bodyPr wrap="square">
              <a:spAutoFit/>
            </a:bodyPr>
            <a:lstStyle/>
            <a:p>
              <a:pPr lvl="0">
                <a:spcBef>
                  <a:spcPct val="20000"/>
                </a:spcBef>
                <a:buClr>
                  <a:srgbClr val="5D5555"/>
                </a:buClr>
              </a:pPr>
              <a:r>
                <a:rPr lang="en-US" sz="1800" dirty="0">
                  <a:solidFill>
                    <a:schemeClr val="accent6"/>
                  </a:solidFill>
                  <a:latin typeface="Nunito Sans" pitchFamily="2" charset="77"/>
                  <a:ea typeface="Museo Sans 300" charset="0"/>
                  <a:cs typeface="Museo Sans 300" charset="0"/>
                </a:rPr>
                <a:t>Threshold split is the line </a:t>
              </a:r>
              <a:r>
                <a:rPr lang="en-US" sz="1800" dirty="0">
                  <a:solidFill>
                    <a:schemeClr val="accent1"/>
                  </a:solidFill>
                  <a:latin typeface="Nunito Sans" pitchFamily="2" charset="77"/>
                  <a:ea typeface="Museo Sans 300" charset="0"/>
                  <a:cs typeface="Museo Sans 500"/>
                </a:rPr>
                <a:t>Age </a:t>
              </a:r>
              <a:r>
                <a:rPr lang="en-US" sz="1800" baseline="-25000" dirty="0">
                  <a:solidFill>
                    <a:schemeClr val="accent1"/>
                  </a:solidFill>
                  <a:latin typeface="Nunito Sans" pitchFamily="2" charset="77"/>
                  <a:ea typeface="Museo Sans 300" charset="0"/>
                  <a:cs typeface="Museo Sans 500"/>
                </a:rPr>
                <a:t> </a:t>
              </a:r>
              <a:r>
                <a:rPr lang="en-US" sz="1800" dirty="0">
                  <a:solidFill>
                    <a:schemeClr val="accent1"/>
                  </a:solidFill>
                  <a:latin typeface="Nunito Sans" pitchFamily="2" charset="77"/>
                  <a:ea typeface="Museo Sans 300" charset="0"/>
                  <a:cs typeface="Museo Sans 500"/>
                </a:rPr>
                <a:t>= 38</a:t>
              </a:r>
              <a:endParaRPr lang="en-US" sz="1800" dirty="0">
                <a:solidFill>
                  <a:schemeClr val="accent6"/>
                </a:solidFill>
                <a:latin typeface="Nunito Sans" pitchFamily="2" charset="77"/>
                <a:ea typeface="Museo Sans 300" charset="0"/>
                <a:cs typeface="Museo Sans 500"/>
              </a:endParaRPr>
            </a:p>
          </p:txBody>
        </p:sp>
        <p:cxnSp>
          <p:nvCxnSpPr>
            <p:cNvPr id="89" name="Straight Arrow Connector 88"/>
            <p:cNvCxnSpPr/>
            <p:nvPr/>
          </p:nvCxnSpPr>
          <p:spPr>
            <a:xfrm flipH="1">
              <a:off x="4245022" y="2463548"/>
              <a:ext cx="1106879" cy="324848"/>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3968194" y="1612278"/>
            <a:ext cx="3725143" cy="2164007"/>
            <a:chOff x="1661006" y="3003112"/>
            <a:chExt cx="4966857" cy="2885343"/>
          </a:xfrm>
        </p:grpSpPr>
        <p:grpSp>
          <p:nvGrpSpPr>
            <p:cNvPr id="39" name="Group 38"/>
            <p:cNvGrpSpPr/>
            <p:nvPr/>
          </p:nvGrpSpPr>
          <p:grpSpPr>
            <a:xfrm>
              <a:off x="1661006" y="3003112"/>
              <a:ext cx="2584016" cy="978290"/>
              <a:chOff x="2326073" y="3414071"/>
              <a:chExt cx="2513526" cy="1047913"/>
            </a:xfrm>
          </p:grpSpPr>
          <p:sp>
            <p:nvSpPr>
              <p:cNvPr id="40" name="Rectangle 21"/>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41" name="Rectangle 21"/>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42" name="Rectangle 21"/>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43" name="Rectangle 21"/>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44" name="Rectangle 21"/>
              <p:cNvSpPr>
                <a:spLocks noChangeArrowheads="1"/>
              </p:cNvSpPr>
              <p:nvPr/>
            </p:nvSpPr>
            <p:spPr bwMode="auto">
              <a:xfrm>
                <a:off x="3704537" y="4340915"/>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47" name="Group 46"/>
            <p:cNvGrpSpPr/>
            <p:nvPr/>
          </p:nvGrpSpPr>
          <p:grpSpPr>
            <a:xfrm>
              <a:off x="2230985" y="4616275"/>
              <a:ext cx="1563092" cy="1272180"/>
              <a:chOff x="4612044" y="3968576"/>
              <a:chExt cx="1715878" cy="1383252"/>
            </a:xfrm>
          </p:grpSpPr>
          <p:grpSp>
            <p:nvGrpSpPr>
              <p:cNvPr id="34" name="Group 33"/>
              <p:cNvGrpSpPr/>
              <p:nvPr/>
            </p:nvGrpSpPr>
            <p:grpSpPr>
              <a:xfrm>
                <a:off x="5224204" y="3968576"/>
                <a:ext cx="1103718" cy="360883"/>
                <a:chOff x="5074302" y="4763055"/>
                <a:chExt cx="1103718" cy="360883"/>
              </a:xfrm>
            </p:grpSpPr>
            <p:sp>
              <p:nvSpPr>
                <p:cNvPr id="36" name="AutoShape 10"/>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37" name="AutoShape 10"/>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45" name="AutoShape 10"/>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p:nvGrpSpPr>
            <p:cNvPr id="70" name="Group 69"/>
            <p:cNvGrpSpPr/>
            <p:nvPr/>
          </p:nvGrpSpPr>
          <p:grpSpPr>
            <a:xfrm>
              <a:off x="4245022" y="4832205"/>
              <a:ext cx="2261305" cy="906225"/>
              <a:chOff x="2326073" y="3414071"/>
              <a:chExt cx="2513526" cy="1047913"/>
            </a:xfrm>
          </p:grpSpPr>
          <p:sp>
            <p:nvSpPr>
              <p:cNvPr id="71" name="Rectangle 21"/>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72" name="Rectangle 21"/>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73" name="Rectangle 21"/>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74" name="Rectangle 21"/>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86" name="Group 85"/>
            <p:cNvGrpSpPr/>
            <p:nvPr/>
          </p:nvGrpSpPr>
          <p:grpSpPr>
            <a:xfrm>
              <a:off x="4467235" y="3098509"/>
              <a:ext cx="2160628" cy="1272180"/>
              <a:chOff x="3956102" y="3968576"/>
              <a:chExt cx="2371820" cy="1383252"/>
            </a:xfrm>
          </p:grpSpPr>
          <p:grpSp>
            <p:nvGrpSpPr>
              <p:cNvPr id="87" name="Group 86"/>
              <p:cNvGrpSpPr/>
              <p:nvPr/>
            </p:nvGrpSpPr>
            <p:grpSpPr>
              <a:xfrm>
                <a:off x="3956102" y="3968576"/>
                <a:ext cx="2371820" cy="829784"/>
                <a:chOff x="3806200" y="4763055"/>
                <a:chExt cx="2371820" cy="829784"/>
              </a:xfrm>
            </p:grpSpPr>
            <p:sp>
              <p:nvSpPr>
                <p:cNvPr id="91" name="AutoShape 10"/>
                <p:cNvSpPr>
                  <a:spLocks noChangeArrowheads="1"/>
                </p:cNvSpPr>
                <p:nvPr/>
              </p:nvSpPr>
              <p:spPr bwMode="auto">
                <a:xfrm>
                  <a:off x="3806200"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92" name="AutoShape 10"/>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93" name="AutoShape 10"/>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94" name="AutoShape 10"/>
                <p:cNvSpPr>
                  <a:spLocks noChangeArrowheads="1"/>
                </p:cNvSpPr>
                <p:nvPr/>
              </p:nvSpPr>
              <p:spPr bwMode="auto">
                <a:xfrm>
                  <a:off x="5060031"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90" name="AutoShape 10"/>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p:spTree>
    <p:extLst>
      <p:ext uri="{BB962C8B-B14F-4D97-AF65-F5344CB8AC3E}">
        <p14:creationId xmlns:p14="http://schemas.microsoft.com/office/powerpoint/2010/main" val="1632180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547211" y="1335280"/>
            <a:ext cx="2066204" cy="2731101"/>
            <a:chOff x="4211227" y="2342806"/>
            <a:chExt cx="2754938" cy="3641469"/>
          </a:xfrm>
        </p:grpSpPr>
        <p:sp>
          <p:nvSpPr>
            <p:cNvPr id="85" name="Rectangle 84"/>
            <p:cNvSpPr/>
            <p:nvPr/>
          </p:nvSpPr>
          <p:spPr>
            <a:xfrm>
              <a:off x="4382455" y="2342806"/>
              <a:ext cx="2044523" cy="461665"/>
            </a:xfrm>
            <a:prstGeom prst="rect">
              <a:avLst/>
            </a:prstGeom>
            <a:ln w="25400">
              <a:noFill/>
            </a:ln>
          </p:spPr>
          <p:txBody>
            <a:bodyPr wrap="square">
              <a:spAutoFit/>
            </a:bodyPr>
            <a:lstStyle/>
            <a:p>
              <a:pPr lvl="0" algn="ctr">
                <a:spcBef>
                  <a:spcPct val="20000"/>
                </a:spcBef>
                <a:buClr>
                  <a:srgbClr val="5D5555"/>
                </a:buClr>
              </a:pPr>
              <a:r>
                <a:rPr lang="en-US" sz="1650" dirty="0">
                  <a:solidFill>
                    <a:schemeClr val="accent1"/>
                  </a:solidFill>
                  <a:latin typeface="Nunito Sans" pitchFamily="2" charset="77"/>
                  <a:ea typeface="Museo Sans 300" charset="0"/>
                  <a:cs typeface="Museo Sans 500"/>
                </a:rPr>
                <a:t>age</a:t>
              </a:r>
              <a:r>
                <a:rPr lang="en-US" sz="1650" baseline="-25000" dirty="0">
                  <a:solidFill>
                    <a:schemeClr val="accent1"/>
                  </a:solidFill>
                  <a:latin typeface="Nunito Sans" pitchFamily="2" charset="77"/>
                  <a:ea typeface="Museo Sans 300" charset="0"/>
                  <a:cs typeface="Museo Sans 500"/>
                </a:rPr>
                <a:t> </a:t>
              </a:r>
              <a:r>
                <a:rPr lang="en-US" sz="1650" dirty="0">
                  <a:solidFill>
                    <a:schemeClr val="accent1"/>
                  </a:solidFill>
                  <a:latin typeface="Nunito Sans" pitchFamily="2" charset="77"/>
                  <a:ea typeface="Museo Sans 300" charset="0"/>
                  <a:cs typeface="Museo Sans 500"/>
                </a:rPr>
                <a:t>&gt;= 38</a:t>
              </a:r>
              <a:endParaRPr lang="en-US" sz="1650" dirty="0">
                <a:solidFill>
                  <a:schemeClr val="accent6"/>
                </a:solidFill>
                <a:latin typeface="Nunito Sans" pitchFamily="2" charset="77"/>
                <a:ea typeface="Museo Sans 300" charset="0"/>
                <a:cs typeface="Museo Sans 500"/>
              </a:endParaRPr>
            </a:p>
          </p:txBody>
        </p:sp>
        <p:sp>
          <p:nvSpPr>
            <p:cNvPr id="19" name="Rectangle 18"/>
            <p:cNvSpPr/>
            <p:nvPr/>
          </p:nvSpPr>
          <p:spPr>
            <a:xfrm>
              <a:off x="4211227" y="2844953"/>
              <a:ext cx="2754938" cy="3139322"/>
            </a:xfrm>
            <a:prstGeom prst="rect">
              <a:avLst/>
            </a:prstGeom>
            <a:solidFill>
              <a:srgbClr val="D7FC8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p:txBody>
        </p:sp>
      </p:grpSp>
      <p:sp>
        <p:nvSpPr>
          <p:cNvPr id="2" name="Title 1"/>
          <p:cNvSpPr>
            <a:spLocks noGrp="1"/>
          </p:cNvSpPr>
          <p:nvPr>
            <p:ph type="title"/>
          </p:nvPr>
        </p:nvSpPr>
        <p:spPr/>
        <p:txBody>
          <a:bodyPr/>
          <a:lstStyle/>
          <a:p>
            <a:r>
              <a:rPr lang="en-US" dirty="0">
                <a:latin typeface="Nunito Sans" pitchFamily="2" charset="77"/>
              </a:rPr>
              <a:t>Split on Age &gt;= 38</a:t>
            </a:r>
          </a:p>
        </p:txBody>
      </p:sp>
      <p:cxnSp>
        <p:nvCxnSpPr>
          <p:cNvPr id="5" name="Straight Arrow Connector 4"/>
          <p:cNvCxnSpPr/>
          <p:nvPr/>
        </p:nvCxnSpPr>
        <p:spPr>
          <a:xfrm flipV="1">
            <a:off x="3407835" y="4087394"/>
            <a:ext cx="3981603" cy="9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3522135" y="1496226"/>
            <a:ext cx="0" cy="271481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7651647" y="3842254"/>
            <a:ext cx="692818"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Age</a:t>
            </a:r>
            <a:endParaRPr lang="en-US" sz="2100" baseline="-25000" dirty="0">
              <a:solidFill>
                <a:schemeClr val="accent1"/>
              </a:solidFill>
              <a:latin typeface="Nunito Sans" pitchFamily="2" charset="77"/>
              <a:ea typeface="Museo Sans 500" charset="0"/>
              <a:cs typeface="Museo Sans 500" charset="0"/>
            </a:endParaRPr>
          </a:p>
        </p:txBody>
      </p:sp>
      <p:sp>
        <p:nvSpPr>
          <p:cNvPr id="84" name="Rectangle 83"/>
          <p:cNvSpPr/>
          <p:nvPr/>
        </p:nvSpPr>
        <p:spPr>
          <a:xfrm>
            <a:off x="3013773" y="1028300"/>
            <a:ext cx="1080745"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Income</a:t>
            </a:r>
            <a:endParaRPr lang="en-US" sz="2100" baseline="-25000" dirty="0">
              <a:solidFill>
                <a:schemeClr val="accent1"/>
              </a:solidFill>
              <a:latin typeface="Nunito Sans" pitchFamily="2" charset="77"/>
              <a:ea typeface="Museo Sans 500" charset="0"/>
              <a:cs typeface="Museo Sans 500" charset="0"/>
            </a:endParaRPr>
          </a:p>
        </p:txBody>
      </p:sp>
      <p:grpSp>
        <p:nvGrpSpPr>
          <p:cNvPr id="3" name="Group 2"/>
          <p:cNvGrpSpPr/>
          <p:nvPr/>
        </p:nvGrpSpPr>
        <p:grpSpPr>
          <a:xfrm>
            <a:off x="3556747" y="1339326"/>
            <a:ext cx="2015809" cy="2724408"/>
            <a:chOff x="1557275" y="2348201"/>
            <a:chExt cx="2687746" cy="3632545"/>
          </a:xfrm>
        </p:grpSpPr>
        <p:sp>
          <p:nvSpPr>
            <p:cNvPr id="87" name="Rectangle 86"/>
            <p:cNvSpPr/>
            <p:nvPr/>
          </p:nvSpPr>
          <p:spPr>
            <a:xfrm>
              <a:off x="1557275" y="2841424"/>
              <a:ext cx="2687746" cy="3139322"/>
            </a:xfrm>
            <a:prstGeom prst="rect">
              <a:avLst/>
            </a:prstGeom>
            <a:pattFill prst="wdDnDiag">
              <a:fgClr>
                <a:srgbClr val="FEBB9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p:txBody>
        </p:sp>
        <p:sp>
          <p:nvSpPr>
            <p:cNvPr id="86" name="Rectangle 85"/>
            <p:cNvSpPr/>
            <p:nvPr/>
          </p:nvSpPr>
          <p:spPr>
            <a:xfrm>
              <a:off x="1936440" y="2348201"/>
              <a:ext cx="1990763" cy="461665"/>
            </a:xfrm>
            <a:prstGeom prst="rect">
              <a:avLst/>
            </a:prstGeom>
            <a:ln w="25400">
              <a:noFill/>
            </a:ln>
          </p:spPr>
          <p:txBody>
            <a:bodyPr wrap="square">
              <a:spAutoFit/>
            </a:bodyPr>
            <a:lstStyle/>
            <a:p>
              <a:pPr lvl="0" algn="ctr">
                <a:spcBef>
                  <a:spcPct val="20000"/>
                </a:spcBef>
                <a:buClr>
                  <a:srgbClr val="5D5555"/>
                </a:buClr>
              </a:pPr>
              <a:r>
                <a:rPr lang="en-US" sz="1650" dirty="0">
                  <a:solidFill>
                    <a:schemeClr val="accent1"/>
                  </a:solidFill>
                  <a:latin typeface="Nunito Sans" pitchFamily="2" charset="77"/>
                  <a:ea typeface="Museo Sans 300" charset="0"/>
                  <a:cs typeface="Museo Sans 500"/>
                </a:rPr>
                <a:t>age</a:t>
              </a:r>
              <a:r>
                <a:rPr lang="en-US" sz="1650" baseline="-25000" dirty="0">
                  <a:solidFill>
                    <a:schemeClr val="accent1"/>
                  </a:solidFill>
                  <a:latin typeface="Nunito Sans" pitchFamily="2" charset="77"/>
                  <a:ea typeface="Museo Sans 300" charset="0"/>
                  <a:cs typeface="Museo Sans 500"/>
                </a:rPr>
                <a:t> </a:t>
              </a:r>
              <a:r>
                <a:rPr lang="en-US" sz="1650" dirty="0">
                  <a:solidFill>
                    <a:schemeClr val="accent1"/>
                  </a:solidFill>
                  <a:latin typeface="Nunito Sans" pitchFamily="2" charset="77"/>
                  <a:ea typeface="Museo Sans 300" charset="0"/>
                  <a:cs typeface="Museo Sans 500"/>
                </a:rPr>
                <a:t>&lt; 38</a:t>
              </a:r>
              <a:endParaRPr lang="en-US" sz="1650" dirty="0">
                <a:solidFill>
                  <a:schemeClr val="accent6"/>
                </a:solidFill>
                <a:latin typeface="Nunito Sans" pitchFamily="2" charset="77"/>
                <a:ea typeface="Museo Sans 300" charset="0"/>
                <a:cs typeface="Museo Sans 500"/>
              </a:endParaRPr>
            </a:p>
          </p:txBody>
        </p:sp>
      </p:grpSp>
      <p:grpSp>
        <p:nvGrpSpPr>
          <p:cNvPr id="8" name="Group 7"/>
          <p:cNvGrpSpPr/>
          <p:nvPr/>
        </p:nvGrpSpPr>
        <p:grpSpPr>
          <a:xfrm>
            <a:off x="7055432" y="2936361"/>
            <a:ext cx="2584489" cy="369332"/>
            <a:chOff x="6222187" y="4477584"/>
            <a:chExt cx="3445985" cy="492443"/>
          </a:xfrm>
        </p:grpSpPr>
        <p:cxnSp>
          <p:nvCxnSpPr>
            <p:cNvPr id="94" name="Straight Arrow Connector 93"/>
            <p:cNvCxnSpPr>
              <a:stCxn id="95" idx="1"/>
            </p:cNvCxnSpPr>
            <p:nvPr/>
          </p:nvCxnSpPr>
          <p:spPr>
            <a:xfrm flipH="1" flipV="1">
              <a:off x="6222187" y="4477587"/>
              <a:ext cx="775653" cy="246219"/>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997841" y="4477584"/>
              <a:ext cx="2670331" cy="492443"/>
            </a:xfrm>
            <a:prstGeom prst="rect">
              <a:avLst/>
            </a:prstGeom>
            <a:noFill/>
            <a:ln>
              <a:noFill/>
            </a:ln>
          </p:spPr>
          <p:txBody>
            <a:bodyPr wrap="square" rtlCol="0">
              <a:spAutoFit/>
            </a:bodyPr>
            <a:lstStyle/>
            <a:p>
              <a:r>
                <a:rPr lang="en-US" sz="1800" dirty="0">
                  <a:solidFill>
                    <a:schemeClr val="accent6"/>
                  </a:solidFill>
                  <a:latin typeface="Nunito Sans" pitchFamily="2" charset="77"/>
                  <a:cs typeface="Museo Sans 300"/>
                </a:rPr>
                <a:t>Predict </a:t>
              </a:r>
              <a:r>
                <a:rPr lang="en-US" sz="1800" dirty="0">
                  <a:solidFill>
                    <a:schemeClr val="accent3"/>
                  </a:solidFill>
                  <a:latin typeface="Nunito Sans" pitchFamily="2" charset="77"/>
                  <a:cs typeface="Museo Sans 300"/>
                </a:rPr>
                <a:t>Safe</a:t>
              </a:r>
              <a:endParaRPr lang="en-US" sz="1800" dirty="0">
                <a:solidFill>
                  <a:schemeClr val="accent3"/>
                </a:solidFill>
                <a:latin typeface="Nunito Sans" pitchFamily="2" charset="77"/>
                <a:cs typeface="Museo Sans 700"/>
              </a:endParaRPr>
            </a:p>
          </p:txBody>
        </p:sp>
      </p:grpSp>
      <p:grpSp>
        <p:nvGrpSpPr>
          <p:cNvPr id="7" name="Group 6"/>
          <p:cNvGrpSpPr/>
          <p:nvPr/>
        </p:nvGrpSpPr>
        <p:grpSpPr>
          <a:xfrm>
            <a:off x="5329040" y="1720045"/>
            <a:ext cx="4338337" cy="515472"/>
            <a:chOff x="3920332" y="2855827"/>
            <a:chExt cx="5784449" cy="687296"/>
          </a:xfrm>
        </p:grpSpPr>
        <p:cxnSp>
          <p:nvCxnSpPr>
            <p:cNvPr id="96" name="Straight Arrow Connector 95"/>
            <p:cNvCxnSpPr/>
            <p:nvPr/>
          </p:nvCxnSpPr>
          <p:spPr>
            <a:xfrm flipH="1">
              <a:off x="3920332" y="3273541"/>
              <a:ext cx="3077508" cy="269582"/>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7034450" y="2855827"/>
              <a:ext cx="2670331" cy="492443"/>
            </a:xfrm>
            <a:prstGeom prst="rect">
              <a:avLst/>
            </a:prstGeom>
            <a:noFill/>
            <a:ln>
              <a:noFill/>
            </a:ln>
          </p:spPr>
          <p:txBody>
            <a:bodyPr wrap="square" rtlCol="0">
              <a:spAutoFit/>
            </a:bodyPr>
            <a:lstStyle/>
            <a:p>
              <a:r>
                <a:rPr lang="en-US" sz="1800" dirty="0">
                  <a:solidFill>
                    <a:schemeClr val="accent6"/>
                  </a:solidFill>
                  <a:latin typeface="Nunito Sans" pitchFamily="2" charset="77"/>
                  <a:cs typeface="Museo Sans 300"/>
                </a:rPr>
                <a:t>Predict </a:t>
              </a:r>
              <a:r>
                <a:rPr lang="en-US" sz="1800" dirty="0">
                  <a:solidFill>
                    <a:schemeClr val="accent4"/>
                  </a:solidFill>
                  <a:latin typeface="Nunito Sans" pitchFamily="2" charset="77"/>
                  <a:cs typeface="Museo Sans 300"/>
                </a:rPr>
                <a:t>Risky</a:t>
              </a:r>
              <a:endParaRPr lang="en-US" sz="1800" dirty="0">
                <a:solidFill>
                  <a:schemeClr val="accent4"/>
                </a:solidFill>
                <a:latin typeface="Nunito Sans" pitchFamily="2" charset="77"/>
                <a:cs typeface="Museo Sans 700"/>
              </a:endParaRPr>
            </a:p>
          </p:txBody>
        </p:sp>
      </p:grpSp>
      <p:sp>
        <p:nvSpPr>
          <p:cNvPr id="88" name="TextBox 87"/>
          <p:cNvSpPr txBox="1"/>
          <p:nvPr/>
        </p:nvSpPr>
        <p:spPr>
          <a:xfrm>
            <a:off x="3520483" y="4087393"/>
            <a:ext cx="264816" cy="253916"/>
          </a:xfrm>
          <a:prstGeom prst="rect">
            <a:avLst/>
          </a:prstGeom>
          <a:noFill/>
        </p:spPr>
        <p:txBody>
          <a:bodyPr wrap="none" rtlCol="0">
            <a:spAutoFit/>
          </a:bodyPr>
          <a:lstStyle/>
          <a:p>
            <a:r>
              <a:rPr lang="en-US" sz="1050" dirty="0">
                <a:latin typeface="Nunito Sans" pitchFamily="2" charset="77"/>
                <a:cs typeface="Museo Sans 300"/>
              </a:rPr>
              <a:t>0</a:t>
            </a:r>
          </a:p>
        </p:txBody>
      </p:sp>
      <p:sp>
        <p:nvSpPr>
          <p:cNvPr id="89" name="TextBox 88"/>
          <p:cNvSpPr txBox="1"/>
          <p:nvPr/>
        </p:nvSpPr>
        <p:spPr>
          <a:xfrm>
            <a:off x="4032490" y="4087393"/>
            <a:ext cx="344966" cy="253916"/>
          </a:xfrm>
          <a:prstGeom prst="rect">
            <a:avLst/>
          </a:prstGeom>
          <a:noFill/>
        </p:spPr>
        <p:txBody>
          <a:bodyPr wrap="none" rtlCol="0">
            <a:spAutoFit/>
          </a:bodyPr>
          <a:lstStyle/>
          <a:p>
            <a:r>
              <a:rPr lang="en-US" sz="1050" dirty="0">
                <a:latin typeface="Nunito Sans" pitchFamily="2" charset="77"/>
                <a:cs typeface="Museo Sans 300"/>
              </a:rPr>
              <a:t>10</a:t>
            </a:r>
          </a:p>
        </p:txBody>
      </p:sp>
      <p:sp>
        <p:nvSpPr>
          <p:cNvPr id="90" name="TextBox 89"/>
          <p:cNvSpPr txBox="1"/>
          <p:nvPr/>
        </p:nvSpPr>
        <p:spPr>
          <a:xfrm>
            <a:off x="4516970" y="4087393"/>
            <a:ext cx="344966" cy="253916"/>
          </a:xfrm>
          <a:prstGeom prst="rect">
            <a:avLst/>
          </a:prstGeom>
          <a:noFill/>
        </p:spPr>
        <p:txBody>
          <a:bodyPr wrap="none" rtlCol="0">
            <a:spAutoFit/>
          </a:bodyPr>
          <a:lstStyle/>
          <a:p>
            <a:r>
              <a:rPr lang="en-US" sz="1050" dirty="0">
                <a:latin typeface="Nunito Sans" pitchFamily="2" charset="77"/>
                <a:cs typeface="Museo Sans 300"/>
              </a:rPr>
              <a:t>20</a:t>
            </a:r>
          </a:p>
        </p:txBody>
      </p:sp>
      <p:sp>
        <p:nvSpPr>
          <p:cNvPr id="91" name="TextBox 90"/>
          <p:cNvSpPr txBox="1"/>
          <p:nvPr/>
        </p:nvSpPr>
        <p:spPr>
          <a:xfrm>
            <a:off x="5018590" y="4087393"/>
            <a:ext cx="344966" cy="253916"/>
          </a:xfrm>
          <a:prstGeom prst="rect">
            <a:avLst/>
          </a:prstGeom>
          <a:noFill/>
        </p:spPr>
        <p:txBody>
          <a:bodyPr wrap="none" rtlCol="0">
            <a:spAutoFit/>
          </a:bodyPr>
          <a:lstStyle/>
          <a:p>
            <a:r>
              <a:rPr lang="en-US" sz="1050" dirty="0">
                <a:latin typeface="Nunito Sans" pitchFamily="2" charset="77"/>
                <a:cs typeface="Museo Sans 300"/>
              </a:rPr>
              <a:t>30</a:t>
            </a:r>
          </a:p>
        </p:txBody>
      </p:sp>
      <p:sp>
        <p:nvSpPr>
          <p:cNvPr id="92" name="TextBox 91"/>
          <p:cNvSpPr txBox="1"/>
          <p:nvPr/>
        </p:nvSpPr>
        <p:spPr>
          <a:xfrm>
            <a:off x="5519690" y="4087393"/>
            <a:ext cx="344966" cy="253916"/>
          </a:xfrm>
          <a:prstGeom prst="rect">
            <a:avLst/>
          </a:prstGeom>
          <a:noFill/>
        </p:spPr>
        <p:txBody>
          <a:bodyPr wrap="none" rtlCol="0">
            <a:spAutoFit/>
          </a:bodyPr>
          <a:lstStyle/>
          <a:p>
            <a:r>
              <a:rPr lang="en-US" sz="1050" dirty="0">
                <a:latin typeface="Nunito Sans" pitchFamily="2" charset="77"/>
                <a:cs typeface="Museo Sans 300"/>
              </a:rPr>
              <a:t>40</a:t>
            </a:r>
          </a:p>
        </p:txBody>
      </p:sp>
      <p:sp>
        <p:nvSpPr>
          <p:cNvPr id="93" name="TextBox 92"/>
          <p:cNvSpPr txBox="1"/>
          <p:nvPr/>
        </p:nvSpPr>
        <p:spPr>
          <a:xfrm>
            <a:off x="6031699" y="4087393"/>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sp>
        <p:nvSpPr>
          <p:cNvPr id="98" name="TextBox 97"/>
          <p:cNvSpPr txBox="1"/>
          <p:nvPr/>
        </p:nvSpPr>
        <p:spPr>
          <a:xfrm>
            <a:off x="2882498" y="3810394"/>
            <a:ext cx="639637" cy="253916"/>
          </a:xfrm>
          <a:prstGeom prst="rect">
            <a:avLst/>
          </a:prstGeom>
          <a:noFill/>
        </p:spPr>
        <p:txBody>
          <a:bodyPr wrap="square" rtlCol="0">
            <a:spAutoFit/>
          </a:bodyPr>
          <a:lstStyle/>
          <a:p>
            <a:r>
              <a:rPr lang="en-US" sz="1050" dirty="0">
                <a:latin typeface="Nunito Sans" pitchFamily="2" charset="77"/>
                <a:cs typeface="Museo Sans 300"/>
              </a:rPr>
              <a:t>    $0K</a:t>
            </a:r>
          </a:p>
        </p:txBody>
      </p:sp>
      <p:sp>
        <p:nvSpPr>
          <p:cNvPr id="99" name="TextBox 98"/>
          <p:cNvSpPr txBox="1"/>
          <p:nvPr/>
        </p:nvSpPr>
        <p:spPr>
          <a:xfrm>
            <a:off x="2882498" y="3081449"/>
            <a:ext cx="639637" cy="253916"/>
          </a:xfrm>
          <a:prstGeom prst="rect">
            <a:avLst/>
          </a:prstGeom>
          <a:noFill/>
        </p:spPr>
        <p:txBody>
          <a:bodyPr wrap="square" rtlCol="0">
            <a:spAutoFit/>
          </a:bodyPr>
          <a:lstStyle/>
          <a:p>
            <a:pPr algn="r"/>
            <a:r>
              <a:rPr lang="en-US" sz="1050" dirty="0">
                <a:latin typeface="Nunito Sans" pitchFamily="2" charset="77"/>
                <a:cs typeface="Museo Sans 300"/>
              </a:rPr>
              <a:t>$40K</a:t>
            </a:r>
          </a:p>
        </p:txBody>
      </p:sp>
      <p:sp>
        <p:nvSpPr>
          <p:cNvPr id="100" name="TextBox 99"/>
          <p:cNvSpPr txBox="1"/>
          <p:nvPr/>
        </p:nvSpPr>
        <p:spPr>
          <a:xfrm>
            <a:off x="2972236" y="2352505"/>
            <a:ext cx="549899" cy="253916"/>
          </a:xfrm>
          <a:prstGeom prst="rect">
            <a:avLst/>
          </a:prstGeom>
          <a:noFill/>
        </p:spPr>
        <p:txBody>
          <a:bodyPr wrap="square" rtlCol="0">
            <a:spAutoFit/>
          </a:bodyPr>
          <a:lstStyle/>
          <a:p>
            <a:pPr algn="r"/>
            <a:r>
              <a:rPr lang="en-US" sz="1050" dirty="0">
                <a:latin typeface="Nunito Sans" pitchFamily="2" charset="77"/>
                <a:cs typeface="Museo Sans 300"/>
              </a:rPr>
              <a:t>$80K</a:t>
            </a:r>
          </a:p>
        </p:txBody>
      </p:sp>
      <p:sp>
        <p:nvSpPr>
          <p:cNvPr id="101" name="TextBox 100"/>
          <p:cNvSpPr txBox="1"/>
          <p:nvPr/>
        </p:nvSpPr>
        <p:spPr>
          <a:xfrm>
            <a:off x="3255350" y="1988032"/>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cxnSp>
        <p:nvCxnSpPr>
          <p:cNvPr id="4" name="Straight Connector 3">
            <a:extLst>
              <a:ext uri="{FF2B5EF4-FFF2-40B4-BE49-F238E27FC236}">
                <a16:creationId xmlns:a16="http://schemas.microsoft.com/office/drawing/2014/main" id="{0DB14E5F-B4C6-31A4-6667-06EF5E0C018A}"/>
              </a:ext>
            </a:extLst>
          </p:cNvPr>
          <p:cNvCxnSpPr/>
          <p:nvPr/>
        </p:nvCxnSpPr>
        <p:spPr>
          <a:xfrm flipH="1" flipV="1">
            <a:off x="5563021" y="1680231"/>
            <a:ext cx="1652" cy="2427264"/>
          </a:xfrm>
          <a:prstGeom prst="line">
            <a:avLst/>
          </a:prstGeom>
          <a:ln w="76200" cmpd="sng"/>
        </p:spPr>
        <p:style>
          <a:lnRef idx="3">
            <a:schemeClr val="accent5"/>
          </a:lnRef>
          <a:fillRef idx="0">
            <a:schemeClr val="accent5"/>
          </a:fillRef>
          <a:effectRef idx="2">
            <a:schemeClr val="accent5"/>
          </a:effectRef>
          <a:fontRef idx="minor">
            <a:schemeClr val="tx1"/>
          </a:fontRef>
        </p:style>
      </p:cxnSp>
      <p:grpSp>
        <p:nvGrpSpPr>
          <p:cNvPr id="9" name="Group 8">
            <a:extLst>
              <a:ext uri="{FF2B5EF4-FFF2-40B4-BE49-F238E27FC236}">
                <a16:creationId xmlns:a16="http://schemas.microsoft.com/office/drawing/2014/main" id="{D6FD13E0-5384-8438-EF3B-F689638A2149}"/>
              </a:ext>
            </a:extLst>
          </p:cNvPr>
          <p:cNvGrpSpPr/>
          <p:nvPr/>
        </p:nvGrpSpPr>
        <p:grpSpPr>
          <a:xfrm>
            <a:off x="3634546" y="1830510"/>
            <a:ext cx="3725143" cy="2164007"/>
            <a:chOff x="1661006" y="3003112"/>
            <a:chExt cx="4966857" cy="2885343"/>
          </a:xfrm>
        </p:grpSpPr>
        <p:grpSp>
          <p:nvGrpSpPr>
            <p:cNvPr id="10" name="Group 9">
              <a:extLst>
                <a:ext uri="{FF2B5EF4-FFF2-40B4-BE49-F238E27FC236}">
                  <a16:creationId xmlns:a16="http://schemas.microsoft.com/office/drawing/2014/main" id="{9F59C69B-78F2-E69F-2B2C-AE22BC0A4B4E}"/>
                </a:ext>
              </a:extLst>
            </p:cNvPr>
            <p:cNvGrpSpPr/>
            <p:nvPr/>
          </p:nvGrpSpPr>
          <p:grpSpPr>
            <a:xfrm>
              <a:off x="1661006" y="3003112"/>
              <a:ext cx="2584016" cy="978290"/>
              <a:chOff x="2326073" y="3414071"/>
              <a:chExt cx="2513526" cy="1047913"/>
            </a:xfrm>
          </p:grpSpPr>
          <p:sp>
            <p:nvSpPr>
              <p:cNvPr id="30" name="Rectangle 21">
                <a:extLst>
                  <a:ext uri="{FF2B5EF4-FFF2-40B4-BE49-F238E27FC236}">
                    <a16:creationId xmlns:a16="http://schemas.microsoft.com/office/drawing/2014/main" id="{E1924289-93E8-D6AC-BE01-66C69863A1E7}"/>
                  </a:ext>
                </a:extLst>
              </p:cNvPr>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31" name="Rectangle 21">
                <a:extLst>
                  <a:ext uri="{FF2B5EF4-FFF2-40B4-BE49-F238E27FC236}">
                    <a16:creationId xmlns:a16="http://schemas.microsoft.com/office/drawing/2014/main" id="{DA2E7AD8-10EC-7ADF-F645-C17EFD549E97}"/>
                  </a:ext>
                </a:extLst>
              </p:cNvPr>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32" name="Rectangle 21">
                <a:extLst>
                  <a:ext uri="{FF2B5EF4-FFF2-40B4-BE49-F238E27FC236}">
                    <a16:creationId xmlns:a16="http://schemas.microsoft.com/office/drawing/2014/main" id="{4AC2E1DD-46E3-AF59-3B5D-8A4DE02216B8}"/>
                  </a:ext>
                </a:extLst>
              </p:cNvPr>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33" name="Rectangle 21">
                <a:extLst>
                  <a:ext uri="{FF2B5EF4-FFF2-40B4-BE49-F238E27FC236}">
                    <a16:creationId xmlns:a16="http://schemas.microsoft.com/office/drawing/2014/main" id="{1BB53759-824D-0FDD-AC88-DD01714545A2}"/>
                  </a:ext>
                </a:extLst>
              </p:cNvPr>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34" name="Rectangle 21">
                <a:extLst>
                  <a:ext uri="{FF2B5EF4-FFF2-40B4-BE49-F238E27FC236}">
                    <a16:creationId xmlns:a16="http://schemas.microsoft.com/office/drawing/2014/main" id="{611FDEF4-9118-F159-9CF6-5DC96CA18662}"/>
                  </a:ext>
                </a:extLst>
              </p:cNvPr>
              <p:cNvSpPr>
                <a:spLocks noChangeArrowheads="1"/>
              </p:cNvSpPr>
              <p:nvPr/>
            </p:nvSpPr>
            <p:spPr bwMode="auto">
              <a:xfrm>
                <a:off x="3704537" y="4340915"/>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11" name="Group 10">
              <a:extLst>
                <a:ext uri="{FF2B5EF4-FFF2-40B4-BE49-F238E27FC236}">
                  <a16:creationId xmlns:a16="http://schemas.microsoft.com/office/drawing/2014/main" id="{7137C72E-3D26-3068-E1DB-441F6D91F161}"/>
                </a:ext>
              </a:extLst>
            </p:cNvPr>
            <p:cNvGrpSpPr/>
            <p:nvPr/>
          </p:nvGrpSpPr>
          <p:grpSpPr>
            <a:xfrm>
              <a:off x="2230985" y="4616275"/>
              <a:ext cx="1563092" cy="1272180"/>
              <a:chOff x="4612044" y="3968576"/>
              <a:chExt cx="1715878" cy="1383252"/>
            </a:xfrm>
          </p:grpSpPr>
          <p:grpSp>
            <p:nvGrpSpPr>
              <p:cNvPr id="26" name="Group 25">
                <a:extLst>
                  <a:ext uri="{FF2B5EF4-FFF2-40B4-BE49-F238E27FC236}">
                    <a16:creationId xmlns:a16="http://schemas.microsoft.com/office/drawing/2014/main" id="{AAEC9D47-C8A4-A2AC-5F60-94F747CB782E}"/>
                  </a:ext>
                </a:extLst>
              </p:cNvPr>
              <p:cNvGrpSpPr/>
              <p:nvPr/>
            </p:nvGrpSpPr>
            <p:grpSpPr>
              <a:xfrm>
                <a:off x="5224204" y="3968576"/>
                <a:ext cx="1103718" cy="360883"/>
                <a:chOff x="5074302" y="4763055"/>
                <a:chExt cx="1103718" cy="360883"/>
              </a:xfrm>
            </p:grpSpPr>
            <p:sp>
              <p:nvSpPr>
                <p:cNvPr id="28" name="AutoShape 10">
                  <a:extLst>
                    <a:ext uri="{FF2B5EF4-FFF2-40B4-BE49-F238E27FC236}">
                      <a16:creationId xmlns:a16="http://schemas.microsoft.com/office/drawing/2014/main" id="{7DD4CD31-4AE4-54FF-94D1-DA420EFE2A7D}"/>
                    </a:ext>
                  </a:extLst>
                </p:cNvPr>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29" name="AutoShape 10">
                  <a:extLst>
                    <a:ext uri="{FF2B5EF4-FFF2-40B4-BE49-F238E27FC236}">
                      <a16:creationId xmlns:a16="http://schemas.microsoft.com/office/drawing/2014/main" id="{D5D78D7B-BB93-8EB0-87F6-2A0ADA0E7D07}"/>
                    </a:ext>
                  </a:extLst>
                </p:cNvPr>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27" name="AutoShape 10">
                <a:extLst>
                  <a:ext uri="{FF2B5EF4-FFF2-40B4-BE49-F238E27FC236}">
                    <a16:creationId xmlns:a16="http://schemas.microsoft.com/office/drawing/2014/main" id="{F19D288E-4CE8-0CD0-F228-DD85B026350B}"/>
                  </a:ext>
                </a:extLst>
              </p:cNvPr>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p:nvGrpSpPr>
            <p:cNvPr id="12" name="Group 11">
              <a:extLst>
                <a:ext uri="{FF2B5EF4-FFF2-40B4-BE49-F238E27FC236}">
                  <a16:creationId xmlns:a16="http://schemas.microsoft.com/office/drawing/2014/main" id="{C8710DC8-EBA2-44D1-6AF2-6D95E33015D3}"/>
                </a:ext>
              </a:extLst>
            </p:cNvPr>
            <p:cNvGrpSpPr/>
            <p:nvPr/>
          </p:nvGrpSpPr>
          <p:grpSpPr>
            <a:xfrm>
              <a:off x="4245022" y="4832205"/>
              <a:ext cx="2261305" cy="906225"/>
              <a:chOff x="2326073" y="3414071"/>
              <a:chExt cx="2513526" cy="1047913"/>
            </a:xfrm>
          </p:grpSpPr>
          <p:sp>
            <p:nvSpPr>
              <p:cNvPr id="22" name="Rectangle 21">
                <a:extLst>
                  <a:ext uri="{FF2B5EF4-FFF2-40B4-BE49-F238E27FC236}">
                    <a16:creationId xmlns:a16="http://schemas.microsoft.com/office/drawing/2014/main" id="{0F9D816B-BBC6-156C-B5BF-40EE0B80F174}"/>
                  </a:ext>
                </a:extLst>
              </p:cNvPr>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3" name="Rectangle 21">
                <a:extLst>
                  <a:ext uri="{FF2B5EF4-FFF2-40B4-BE49-F238E27FC236}">
                    <a16:creationId xmlns:a16="http://schemas.microsoft.com/office/drawing/2014/main" id="{3693D38C-E62B-E8CA-2304-7A8FD69316C0}"/>
                  </a:ext>
                </a:extLst>
              </p:cNvPr>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4" name="Rectangle 21">
                <a:extLst>
                  <a:ext uri="{FF2B5EF4-FFF2-40B4-BE49-F238E27FC236}">
                    <a16:creationId xmlns:a16="http://schemas.microsoft.com/office/drawing/2014/main" id="{B1728869-F07C-A2AF-F52C-C683B18E1F57}"/>
                  </a:ext>
                </a:extLst>
              </p:cNvPr>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5" name="Rectangle 21">
                <a:extLst>
                  <a:ext uri="{FF2B5EF4-FFF2-40B4-BE49-F238E27FC236}">
                    <a16:creationId xmlns:a16="http://schemas.microsoft.com/office/drawing/2014/main" id="{FBA54F53-8DC4-5C54-F276-905AF908D6C5}"/>
                  </a:ext>
                </a:extLst>
              </p:cNvPr>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13" name="Group 12">
              <a:extLst>
                <a:ext uri="{FF2B5EF4-FFF2-40B4-BE49-F238E27FC236}">
                  <a16:creationId xmlns:a16="http://schemas.microsoft.com/office/drawing/2014/main" id="{1293DD3C-1951-DA16-F7B1-FE77CD609582}"/>
                </a:ext>
              </a:extLst>
            </p:cNvPr>
            <p:cNvGrpSpPr/>
            <p:nvPr/>
          </p:nvGrpSpPr>
          <p:grpSpPr>
            <a:xfrm>
              <a:off x="4467235" y="3098509"/>
              <a:ext cx="2160628" cy="1272180"/>
              <a:chOff x="3956102" y="3968576"/>
              <a:chExt cx="2371820" cy="1383252"/>
            </a:xfrm>
          </p:grpSpPr>
          <p:grpSp>
            <p:nvGrpSpPr>
              <p:cNvPr id="14" name="Group 13">
                <a:extLst>
                  <a:ext uri="{FF2B5EF4-FFF2-40B4-BE49-F238E27FC236}">
                    <a16:creationId xmlns:a16="http://schemas.microsoft.com/office/drawing/2014/main" id="{B3812D2B-C535-603E-0E63-0F25784AA212}"/>
                  </a:ext>
                </a:extLst>
              </p:cNvPr>
              <p:cNvGrpSpPr/>
              <p:nvPr/>
            </p:nvGrpSpPr>
            <p:grpSpPr>
              <a:xfrm>
                <a:off x="3956102" y="3968576"/>
                <a:ext cx="2371820" cy="829784"/>
                <a:chOff x="3806200" y="4763055"/>
                <a:chExt cx="2371820" cy="829784"/>
              </a:xfrm>
            </p:grpSpPr>
            <p:sp>
              <p:nvSpPr>
                <p:cNvPr id="16" name="AutoShape 10">
                  <a:extLst>
                    <a:ext uri="{FF2B5EF4-FFF2-40B4-BE49-F238E27FC236}">
                      <a16:creationId xmlns:a16="http://schemas.microsoft.com/office/drawing/2014/main" id="{7FA0A13B-936E-5C02-3131-FAC909884BB8}"/>
                    </a:ext>
                  </a:extLst>
                </p:cNvPr>
                <p:cNvSpPr>
                  <a:spLocks noChangeArrowheads="1"/>
                </p:cNvSpPr>
                <p:nvPr/>
              </p:nvSpPr>
              <p:spPr bwMode="auto">
                <a:xfrm>
                  <a:off x="3806200"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17" name="AutoShape 10">
                  <a:extLst>
                    <a:ext uri="{FF2B5EF4-FFF2-40B4-BE49-F238E27FC236}">
                      <a16:creationId xmlns:a16="http://schemas.microsoft.com/office/drawing/2014/main" id="{A8B0EBAF-FB2A-7B9A-BBBD-845F6B4654D7}"/>
                    </a:ext>
                  </a:extLst>
                </p:cNvPr>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18" name="AutoShape 10">
                  <a:extLst>
                    <a:ext uri="{FF2B5EF4-FFF2-40B4-BE49-F238E27FC236}">
                      <a16:creationId xmlns:a16="http://schemas.microsoft.com/office/drawing/2014/main" id="{917AABBD-E008-1A24-45CA-013641B1F40A}"/>
                    </a:ext>
                  </a:extLst>
                </p:cNvPr>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20" name="AutoShape 10">
                  <a:extLst>
                    <a:ext uri="{FF2B5EF4-FFF2-40B4-BE49-F238E27FC236}">
                      <a16:creationId xmlns:a16="http://schemas.microsoft.com/office/drawing/2014/main" id="{FB8FF6D4-D0C0-99C8-B6FF-498BF6464129}"/>
                    </a:ext>
                  </a:extLst>
                </p:cNvPr>
                <p:cNvSpPr>
                  <a:spLocks noChangeArrowheads="1"/>
                </p:cNvSpPr>
                <p:nvPr/>
              </p:nvSpPr>
              <p:spPr bwMode="auto">
                <a:xfrm>
                  <a:off x="5060031"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15" name="AutoShape 10">
                <a:extLst>
                  <a:ext uri="{FF2B5EF4-FFF2-40B4-BE49-F238E27FC236}">
                    <a16:creationId xmlns:a16="http://schemas.microsoft.com/office/drawing/2014/main" id="{9BDE5373-6899-6715-F497-CCBD89618B19}"/>
                  </a:ext>
                </a:extLst>
              </p:cNvPr>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p:spTree>
    <p:extLst>
      <p:ext uri="{BB962C8B-B14F-4D97-AF65-F5344CB8AC3E}">
        <p14:creationId xmlns:p14="http://schemas.microsoft.com/office/powerpoint/2010/main" val="2152027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68A3AA93-A353-DC4E-A062-FF116D5A62A8}"/>
              </a:ext>
            </a:extLst>
          </p:cNvPr>
          <p:cNvSpPr/>
          <p:nvPr/>
        </p:nvSpPr>
        <p:spPr>
          <a:xfrm>
            <a:off x="6225569" y="2844117"/>
            <a:ext cx="1752371" cy="1061829"/>
          </a:xfrm>
          <a:prstGeom prst="rect">
            <a:avLst/>
          </a:prstGeom>
          <a:pattFill prst="wdDnDiag">
            <a:fgClr>
              <a:srgbClr val="FEBB9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p:txBody>
      </p:sp>
      <p:sp>
        <p:nvSpPr>
          <p:cNvPr id="2" name="Title 1"/>
          <p:cNvSpPr>
            <a:spLocks noGrp="1"/>
          </p:cNvSpPr>
          <p:nvPr>
            <p:ph type="title"/>
          </p:nvPr>
        </p:nvSpPr>
        <p:spPr/>
        <p:txBody>
          <a:bodyPr/>
          <a:lstStyle/>
          <a:p>
            <a:r>
              <a:rPr lang="en-US" dirty="0">
                <a:latin typeface="Nunito Sans" pitchFamily="2" charset="77"/>
              </a:rPr>
              <a:t>Each split partitions the 2-D space</a:t>
            </a:r>
          </a:p>
        </p:txBody>
      </p:sp>
      <p:cxnSp>
        <p:nvCxnSpPr>
          <p:cNvPr id="5" name="Straight Arrow Connector 4"/>
          <p:cNvCxnSpPr/>
          <p:nvPr/>
        </p:nvCxnSpPr>
        <p:spPr>
          <a:xfrm flipV="1">
            <a:off x="4061854" y="3877309"/>
            <a:ext cx="3981603" cy="9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4176154" y="1286141"/>
            <a:ext cx="0" cy="271481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8055235" y="3671339"/>
            <a:ext cx="692818"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Age</a:t>
            </a:r>
            <a:endParaRPr lang="en-US" sz="2100" baseline="-25000" dirty="0">
              <a:solidFill>
                <a:schemeClr val="accent1"/>
              </a:solidFill>
              <a:latin typeface="Nunito Sans" pitchFamily="2" charset="77"/>
              <a:ea typeface="Museo Sans 500" charset="0"/>
              <a:cs typeface="Museo Sans 500" charset="0"/>
            </a:endParaRPr>
          </a:p>
        </p:txBody>
      </p:sp>
      <p:sp>
        <p:nvSpPr>
          <p:cNvPr id="85" name="Rectangle 84"/>
          <p:cNvSpPr/>
          <p:nvPr/>
        </p:nvSpPr>
        <p:spPr>
          <a:xfrm>
            <a:off x="5999997" y="275418"/>
            <a:ext cx="1644811" cy="600164"/>
          </a:xfrm>
          <a:prstGeom prst="rect">
            <a:avLst/>
          </a:prstGeom>
          <a:ln w="25400">
            <a:noFill/>
          </a:ln>
        </p:spPr>
        <p:txBody>
          <a:bodyPr wrap="square">
            <a:spAutoFit/>
          </a:bodyPr>
          <a:lstStyle/>
          <a:p>
            <a:pPr lvl="0" algn="ctr">
              <a:spcBef>
                <a:spcPct val="20000"/>
              </a:spcBef>
              <a:buClr>
                <a:srgbClr val="5D5555"/>
              </a:buClr>
            </a:pPr>
            <a:r>
              <a:rPr lang="en-US" sz="1500" dirty="0">
                <a:solidFill>
                  <a:schemeClr val="accent1"/>
                </a:solidFill>
                <a:latin typeface="Nunito Sans" pitchFamily="2" charset="77"/>
                <a:ea typeface="Museo Sans 300" charset="0"/>
                <a:cs typeface="Museo Sans 500"/>
              </a:rPr>
              <a:t>Age &gt;= 38</a:t>
            </a:r>
            <a:endParaRPr lang="en-US" sz="1500" baseline="-25000" dirty="0">
              <a:solidFill>
                <a:schemeClr val="accent1"/>
              </a:solidFill>
              <a:latin typeface="Nunito Sans" pitchFamily="2" charset="77"/>
              <a:ea typeface="Museo Sans 300" charset="0"/>
              <a:cs typeface="Museo Sans 500"/>
            </a:endParaRPr>
          </a:p>
          <a:p>
            <a:pPr algn="ctr">
              <a:spcBef>
                <a:spcPct val="20000"/>
              </a:spcBef>
              <a:buClr>
                <a:srgbClr val="5D5555"/>
              </a:buClr>
            </a:pPr>
            <a:r>
              <a:rPr lang="en-US" sz="1500" dirty="0">
                <a:solidFill>
                  <a:schemeClr val="accent1"/>
                </a:solidFill>
                <a:latin typeface="Nunito Sans" pitchFamily="2" charset="77"/>
                <a:ea typeface="Museo Sans 300" charset="0"/>
                <a:cs typeface="Museo Sans 500"/>
              </a:rPr>
              <a:t>Income &gt;= 60K</a:t>
            </a:r>
            <a:endParaRPr lang="en-US" sz="1500" dirty="0">
              <a:solidFill>
                <a:schemeClr val="accent6"/>
              </a:solidFill>
              <a:latin typeface="Nunito Sans" pitchFamily="2" charset="77"/>
              <a:ea typeface="Museo Sans 300" charset="0"/>
              <a:cs typeface="Museo Sans 500"/>
            </a:endParaRPr>
          </a:p>
        </p:txBody>
      </p:sp>
      <p:sp>
        <p:nvSpPr>
          <p:cNvPr id="86" name="Rectangle 85"/>
          <p:cNvSpPr/>
          <p:nvPr/>
        </p:nvSpPr>
        <p:spPr>
          <a:xfrm>
            <a:off x="4495141" y="1129241"/>
            <a:ext cx="1601561" cy="323165"/>
          </a:xfrm>
          <a:prstGeom prst="rect">
            <a:avLst/>
          </a:prstGeom>
          <a:ln w="25400">
            <a:noFill/>
          </a:ln>
        </p:spPr>
        <p:txBody>
          <a:bodyPr wrap="square">
            <a:spAutoFit/>
          </a:bodyPr>
          <a:lstStyle/>
          <a:p>
            <a:pPr lvl="0" algn="ctr">
              <a:spcBef>
                <a:spcPct val="20000"/>
              </a:spcBef>
              <a:buClr>
                <a:srgbClr val="5D5555"/>
              </a:buClr>
            </a:pPr>
            <a:r>
              <a:rPr lang="en-US" sz="1500" dirty="0">
                <a:solidFill>
                  <a:schemeClr val="accent1"/>
                </a:solidFill>
                <a:latin typeface="Nunito Sans" pitchFamily="2" charset="77"/>
                <a:ea typeface="Museo Sans 300" charset="0"/>
                <a:cs typeface="Museo Sans 500"/>
              </a:rPr>
              <a:t>Age</a:t>
            </a:r>
            <a:r>
              <a:rPr lang="en-US" sz="1500" baseline="-25000" dirty="0">
                <a:solidFill>
                  <a:schemeClr val="accent1"/>
                </a:solidFill>
                <a:latin typeface="Nunito Sans" pitchFamily="2" charset="77"/>
                <a:ea typeface="Museo Sans 300" charset="0"/>
                <a:cs typeface="Museo Sans 500"/>
              </a:rPr>
              <a:t> </a:t>
            </a:r>
            <a:r>
              <a:rPr lang="en-US" sz="1500" dirty="0">
                <a:solidFill>
                  <a:schemeClr val="accent1"/>
                </a:solidFill>
                <a:latin typeface="Nunito Sans" pitchFamily="2" charset="77"/>
                <a:ea typeface="Museo Sans 300" charset="0"/>
                <a:cs typeface="Museo Sans 500"/>
              </a:rPr>
              <a:t>&lt; 38</a:t>
            </a:r>
            <a:endParaRPr lang="en-US" sz="1500" dirty="0">
              <a:solidFill>
                <a:schemeClr val="accent6"/>
              </a:solidFill>
              <a:latin typeface="Nunito Sans" pitchFamily="2" charset="77"/>
              <a:ea typeface="Museo Sans 300" charset="0"/>
              <a:cs typeface="Museo Sans 500"/>
            </a:endParaRPr>
          </a:p>
        </p:txBody>
      </p:sp>
      <p:sp>
        <p:nvSpPr>
          <p:cNvPr id="93" name="Rectangle 92"/>
          <p:cNvSpPr/>
          <p:nvPr/>
        </p:nvSpPr>
        <p:spPr>
          <a:xfrm>
            <a:off x="6096702" y="2908931"/>
            <a:ext cx="1644811" cy="600164"/>
          </a:xfrm>
          <a:prstGeom prst="rect">
            <a:avLst/>
          </a:prstGeom>
          <a:ln w="25400">
            <a:noFill/>
          </a:ln>
        </p:spPr>
        <p:txBody>
          <a:bodyPr wrap="square">
            <a:spAutoFit/>
          </a:bodyPr>
          <a:lstStyle/>
          <a:p>
            <a:pPr lvl="0" algn="ctr">
              <a:spcBef>
                <a:spcPct val="20000"/>
              </a:spcBef>
              <a:buClr>
                <a:srgbClr val="5D5555"/>
              </a:buClr>
            </a:pPr>
            <a:r>
              <a:rPr lang="en-US" sz="1500" dirty="0">
                <a:solidFill>
                  <a:schemeClr val="accent1"/>
                </a:solidFill>
                <a:latin typeface="Nunito Sans" pitchFamily="2" charset="77"/>
                <a:ea typeface="Museo Sans 300" charset="0"/>
                <a:cs typeface="Museo Sans 500"/>
              </a:rPr>
              <a:t>Age &gt;= 38</a:t>
            </a:r>
            <a:endParaRPr lang="en-US" sz="1500" baseline="-25000" dirty="0">
              <a:solidFill>
                <a:schemeClr val="accent1"/>
              </a:solidFill>
              <a:latin typeface="Nunito Sans" pitchFamily="2" charset="77"/>
              <a:ea typeface="Museo Sans 300" charset="0"/>
              <a:cs typeface="Museo Sans 500"/>
            </a:endParaRPr>
          </a:p>
          <a:p>
            <a:pPr algn="ctr">
              <a:spcBef>
                <a:spcPct val="20000"/>
              </a:spcBef>
              <a:buClr>
                <a:srgbClr val="5D5555"/>
              </a:buClr>
            </a:pPr>
            <a:r>
              <a:rPr lang="en-US" sz="1500" dirty="0">
                <a:solidFill>
                  <a:schemeClr val="accent1"/>
                </a:solidFill>
                <a:latin typeface="Nunito Sans" pitchFamily="2" charset="77"/>
                <a:ea typeface="Museo Sans 300" charset="0"/>
                <a:cs typeface="Museo Sans 500"/>
              </a:rPr>
              <a:t>Income &lt; 60K</a:t>
            </a:r>
            <a:endParaRPr lang="en-US" sz="1500" dirty="0">
              <a:solidFill>
                <a:schemeClr val="accent6"/>
              </a:solidFill>
              <a:latin typeface="Nunito Sans" pitchFamily="2" charset="77"/>
              <a:ea typeface="Museo Sans 300" charset="0"/>
              <a:cs typeface="Museo Sans 500"/>
            </a:endParaRPr>
          </a:p>
        </p:txBody>
      </p:sp>
      <p:sp>
        <p:nvSpPr>
          <p:cNvPr id="94" name="Rectangle 93"/>
          <p:cNvSpPr/>
          <p:nvPr/>
        </p:nvSpPr>
        <p:spPr>
          <a:xfrm>
            <a:off x="3275146" y="847521"/>
            <a:ext cx="1080745"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Income</a:t>
            </a:r>
            <a:endParaRPr lang="en-US" sz="2100" baseline="-25000" dirty="0">
              <a:solidFill>
                <a:schemeClr val="accent1"/>
              </a:solidFill>
              <a:latin typeface="Nunito Sans" pitchFamily="2" charset="77"/>
              <a:ea typeface="Museo Sans 500" charset="0"/>
              <a:cs typeface="Museo Sans 500" charset="0"/>
            </a:endParaRPr>
          </a:p>
        </p:txBody>
      </p:sp>
      <p:sp>
        <p:nvSpPr>
          <p:cNvPr id="81" name="TextBox 80"/>
          <p:cNvSpPr txBox="1"/>
          <p:nvPr/>
        </p:nvSpPr>
        <p:spPr>
          <a:xfrm>
            <a:off x="4174502" y="3877308"/>
            <a:ext cx="264816" cy="253916"/>
          </a:xfrm>
          <a:prstGeom prst="rect">
            <a:avLst/>
          </a:prstGeom>
          <a:noFill/>
        </p:spPr>
        <p:txBody>
          <a:bodyPr wrap="none" rtlCol="0">
            <a:spAutoFit/>
          </a:bodyPr>
          <a:lstStyle/>
          <a:p>
            <a:r>
              <a:rPr lang="en-US" sz="1050" dirty="0">
                <a:latin typeface="Nunito Sans" pitchFamily="2" charset="77"/>
                <a:cs typeface="Museo Sans 300"/>
              </a:rPr>
              <a:t>0</a:t>
            </a:r>
          </a:p>
        </p:txBody>
      </p:sp>
      <p:sp>
        <p:nvSpPr>
          <p:cNvPr id="82" name="TextBox 81"/>
          <p:cNvSpPr txBox="1"/>
          <p:nvPr/>
        </p:nvSpPr>
        <p:spPr>
          <a:xfrm>
            <a:off x="4686509" y="3877308"/>
            <a:ext cx="344966" cy="253916"/>
          </a:xfrm>
          <a:prstGeom prst="rect">
            <a:avLst/>
          </a:prstGeom>
          <a:noFill/>
        </p:spPr>
        <p:txBody>
          <a:bodyPr wrap="none" rtlCol="0">
            <a:spAutoFit/>
          </a:bodyPr>
          <a:lstStyle/>
          <a:p>
            <a:r>
              <a:rPr lang="en-US" sz="1050" dirty="0">
                <a:latin typeface="Nunito Sans" pitchFamily="2" charset="77"/>
                <a:cs typeface="Museo Sans 300"/>
              </a:rPr>
              <a:t>10</a:t>
            </a:r>
          </a:p>
        </p:txBody>
      </p:sp>
      <p:sp>
        <p:nvSpPr>
          <p:cNvPr id="84" name="TextBox 83"/>
          <p:cNvSpPr txBox="1"/>
          <p:nvPr/>
        </p:nvSpPr>
        <p:spPr>
          <a:xfrm>
            <a:off x="5170989" y="3877308"/>
            <a:ext cx="344966" cy="253916"/>
          </a:xfrm>
          <a:prstGeom prst="rect">
            <a:avLst/>
          </a:prstGeom>
          <a:noFill/>
        </p:spPr>
        <p:txBody>
          <a:bodyPr wrap="none" rtlCol="0">
            <a:spAutoFit/>
          </a:bodyPr>
          <a:lstStyle/>
          <a:p>
            <a:r>
              <a:rPr lang="en-US" sz="1050" dirty="0">
                <a:latin typeface="Nunito Sans" pitchFamily="2" charset="77"/>
                <a:cs typeface="Museo Sans 300"/>
              </a:rPr>
              <a:t>20</a:t>
            </a:r>
          </a:p>
        </p:txBody>
      </p:sp>
      <p:sp>
        <p:nvSpPr>
          <p:cNvPr id="89" name="TextBox 88"/>
          <p:cNvSpPr txBox="1"/>
          <p:nvPr/>
        </p:nvSpPr>
        <p:spPr>
          <a:xfrm>
            <a:off x="5672609" y="3877308"/>
            <a:ext cx="344966" cy="253916"/>
          </a:xfrm>
          <a:prstGeom prst="rect">
            <a:avLst/>
          </a:prstGeom>
          <a:noFill/>
        </p:spPr>
        <p:txBody>
          <a:bodyPr wrap="none" rtlCol="0">
            <a:spAutoFit/>
          </a:bodyPr>
          <a:lstStyle/>
          <a:p>
            <a:r>
              <a:rPr lang="en-US" sz="1050" dirty="0">
                <a:latin typeface="Nunito Sans" pitchFamily="2" charset="77"/>
                <a:cs typeface="Museo Sans 300"/>
              </a:rPr>
              <a:t>30</a:t>
            </a:r>
          </a:p>
        </p:txBody>
      </p:sp>
      <p:sp>
        <p:nvSpPr>
          <p:cNvPr id="90" name="TextBox 89"/>
          <p:cNvSpPr txBox="1"/>
          <p:nvPr/>
        </p:nvSpPr>
        <p:spPr>
          <a:xfrm>
            <a:off x="6173709" y="3877308"/>
            <a:ext cx="344966" cy="253916"/>
          </a:xfrm>
          <a:prstGeom prst="rect">
            <a:avLst/>
          </a:prstGeom>
          <a:noFill/>
        </p:spPr>
        <p:txBody>
          <a:bodyPr wrap="none" rtlCol="0">
            <a:spAutoFit/>
          </a:bodyPr>
          <a:lstStyle/>
          <a:p>
            <a:r>
              <a:rPr lang="en-US" sz="1050" dirty="0">
                <a:latin typeface="Nunito Sans" pitchFamily="2" charset="77"/>
                <a:cs typeface="Museo Sans 300"/>
              </a:rPr>
              <a:t>40</a:t>
            </a:r>
          </a:p>
        </p:txBody>
      </p:sp>
      <p:sp>
        <p:nvSpPr>
          <p:cNvPr id="91" name="TextBox 90"/>
          <p:cNvSpPr txBox="1"/>
          <p:nvPr/>
        </p:nvSpPr>
        <p:spPr>
          <a:xfrm>
            <a:off x="6685718" y="3877308"/>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sp>
        <p:nvSpPr>
          <p:cNvPr id="95" name="TextBox 94"/>
          <p:cNvSpPr txBox="1"/>
          <p:nvPr/>
        </p:nvSpPr>
        <p:spPr>
          <a:xfrm>
            <a:off x="3536517" y="3600309"/>
            <a:ext cx="639637" cy="253916"/>
          </a:xfrm>
          <a:prstGeom prst="rect">
            <a:avLst/>
          </a:prstGeom>
          <a:noFill/>
        </p:spPr>
        <p:txBody>
          <a:bodyPr wrap="square" rtlCol="0">
            <a:spAutoFit/>
          </a:bodyPr>
          <a:lstStyle/>
          <a:p>
            <a:r>
              <a:rPr lang="en-US" sz="1050" dirty="0">
                <a:latin typeface="Nunito Sans" pitchFamily="2" charset="77"/>
                <a:cs typeface="Museo Sans 300"/>
              </a:rPr>
              <a:t>    $0K</a:t>
            </a:r>
          </a:p>
        </p:txBody>
      </p:sp>
      <p:sp>
        <p:nvSpPr>
          <p:cNvPr id="96" name="TextBox 95"/>
          <p:cNvSpPr txBox="1"/>
          <p:nvPr/>
        </p:nvSpPr>
        <p:spPr>
          <a:xfrm>
            <a:off x="3536517" y="2871364"/>
            <a:ext cx="639637" cy="253916"/>
          </a:xfrm>
          <a:prstGeom prst="rect">
            <a:avLst/>
          </a:prstGeom>
          <a:noFill/>
        </p:spPr>
        <p:txBody>
          <a:bodyPr wrap="square" rtlCol="0">
            <a:spAutoFit/>
          </a:bodyPr>
          <a:lstStyle/>
          <a:p>
            <a:pPr algn="r"/>
            <a:r>
              <a:rPr lang="en-US" sz="1050" dirty="0">
                <a:latin typeface="Nunito Sans" pitchFamily="2" charset="77"/>
                <a:cs typeface="Museo Sans 300"/>
              </a:rPr>
              <a:t>$40K</a:t>
            </a:r>
          </a:p>
        </p:txBody>
      </p:sp>
      <p:sp>
        <p:nvSpPr>
          <p:cNvPr id="97" name="TextBox 96"/>
          <p:cNvSpPr txBox="1"/>
          <p:nvPr/>
        </p:nvSpPr>
        <p:spPr>
          <a:xfrm>
            <a:off x="3626255" y="2142420"/>
            <a:ext cx="549899" cy="253916"/>
          </a:xfrm>
          <a:prstGeom prst="rect">
            <a:avLst/>
          </a:prstGeom>
          <a:noFill/>
        </p:spPr>
        <p:txBody>
          <a:bodyPr wrap="square" rtlCol="0">
            <a:spAutoFit/>
          </a:bodyPr>
          <a:lstStyle/>
          <a:p>
            <a:pPr algn="r"/>
            <a:r>
              <a:rPr lang="en-US" sz="1050" dirty="0">
                <a:latin typeface="Nunito Sans" pitchFamily="2" charset="77"/>
                <a:cs typeface="Museo Sans 300"/>
              </a:rPr>
              <a:t>$80K</a:t>
            </a:r>
          </a:p>
        </p:txBody>
      </p:sp>
      <p:sp>
        <p:nvSpPr>
          <p:cNvPr id="98" name="TextBox 97"/>
          <p:cNvSpPr txBox="1"/>
          <p:nvPr/>
        </p:nvSpPr>
        <p:spPr>
          <a:xfrm>
            <a:off x="3909369" y="1777947"/>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sp>
        <p:nvSpPr>
          <p:cNvPr id="100" name="Rectangle 99"/>
          <p:cNvSpPr/>
          <p:nvPr/>
        </p:nvSpPr>
        <p:spPr>
          <a:xfrm>
            <a:off x="4193624" y="1492287"/>
            <a:ext cx="1929879" cy="2354491"/>
          </a:xfrm>
          <a:prstGeom prst="rect">
            <a:avLst/>
          </a:prstGeom>
          <a:pattFill prst="wdDnDiag">
            <a:fgClr>
              <a:srgbClr val="FEBB9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p:txBody>
      </p:sp>
      <p:sp>
        <p:nvSpPr>
          <p:cNvPr id="101" name="Rectangle 100"/>
          <p:cNvSpPr/>
          <p:nvPr/>
        </p:nvSpPr>
        <p:spPr>
          <a:xfrm>
            <a:off x="6193406" y="1457623"/>
            <a:ext cx="1776710" cy="1337009"/>
          </a:xfrm>
          <a:prstGeom prst="rect">
            <a:avLst/>
          </a:prstGeom>
          <a:solidFill>
            <a:srgbClr val="D7FC8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50" dirty="0">
              <a:latin typeface="Nunito Sans" pitchFamily="2" charset="77"/>
              <a:cs typeface="Museo Sans 100"/>
            </a:endParaRPr>
          </a:p>
        </p:txBody>
      </p:sp>
      <p:cxnSp>
        <p:nvCxnSpPr>
          <p:cNvPr id="3" name="Straight Connector 2">
            <a:extLst>
              <a:ext uri="{FF2B5EF4-FFF2-40B4-BE49-F238E27FC236}">
                <a16:creationId xmlns:a16="http://schemas.microsoft.com/office/drawing/2014/main" id="{2CE276A4-F227-420A-378E-E9FE793388F8}"/>
              </a:ext>
            </a:extLst>
          </p:cNvPr>
          <p:cNvCxnSpPr/>
          <p:nvPr/>
        </p:nvCxnSpPr>
        <p:spPr>
          <a:xfrm>
            <a:off x="6159271" y="2772801"/>
            <a:ext cx="1810845" cy="6615"/>
          </a:xfrm>
          <a:prstGeom prst="line">
            <a:avLst/>
          </a:prstGeom>
          <a:ln w="76200" cmpd="sng"/>
        </p:spPr>
        <p:style>
          <a:lnRef idx="3">
            <a:schemeClr val="accent5"/>
          </a:lnRef>
          <a:fillRef idx="0">
            <a:schemeClr val="accent5"/>
          </a:fillRef>
          <a:effectRef idx="2">
            <a:schemeClr val="accent5"/>
          </a:effectRef>
          <a:fontRef idx="minor">
            <a:schemeClr val="tx1"/>
          </a:fontRef>
        </p:style>
      </p:cxnSp>
      <p:cxnSp>
        <p:nvCxnSpPr>
          <p:cNvPr id="4" name="Straight Connector 3">
            <a:extLst>
              <a:ext uri="{FF2B5EF4-FFF2-40B4-BE49-F238E27FC236}">
                <a16:creationId xmlns:a16="http://schemas.microsoft.com/office/drawing/2014/main" id="{990190B0-6A49-C5F8-20B5-C20656176169}"/>
              </a:ext>
            </a:extLst>
          </p:cNvPr>
          <p:cNvCxnSpPr/>
          <p:nvPr/>
        </p:nvCxnSpPr>
        <p:spPr>
          <a:xfrm flipH="1" flipV="1">
            <a:off x="6173710" y="1459387"/>
            <a:ext cx="1652" cy="2427264"/>
          </a:xfrm>
          <a:prstGeom prst="line">
            <a:avLst/>
          </a:prstGeom>
          <a:ln w="76200" cmpd="sng"/>
        </p:spPr>
        <p:style>
          <a:lnRef idx="3">
            <a:schemeClr val="accent5"/>
          </a:lnRef>
          <a:fillRef idx="0">
            <a:schemeClr val="accent5"/>
          </a:fillRef>
          <a:effectRef idx="2">
            <a:schemeClr val="accent5"/>
          </a:effectRef>
          <a:fontRef idx="minor">
            <a:schemeClr val="tx1"/>
          </a:fontRef>
        </p:style>
      </p:cxnSp>
      <p:grpSp>
        <p:nvGrpSpPr>
          <p:cNvPr id="6" name="Group 5">
            <a:extLst>
              <a:ext uri="{FF2B5EF4-FFF2-40B4-BE49-F238E27FC236}">
                <a16:creationId xmlns:a16="http://schemas.microsoft.com/office/drawing/2014/main" id="{6C72369D-58E3-E833-A71E-6DF4FEF620C0}"/>
              </a:ext>
            </a:extLst>
          </p:cNvPr>
          <p:cNvGrpSpPr/>
          <p:nvPr/>
        </p:nvGrpSpPr>
        <p:grpSpPr>
          <a:xfrm>
            <a:off x="4288565" y="1620425"/>
            <a:ext cx="3725143" cy="2164007"/>
            <a:chOff x="1661006" y="3003112"/>
            <a:chExt cx="4966857" cy="2885343"/>
          </a:xfrm>
        </p:grpSpPr>
        <p:grpSp>
          <p:nvGrpSpPr>
            <p:cNvPr id="7" name="Group 6">
              <a:extLst>
                <a:ext uri="{FF2B5EF4-FFF2-40B4-BE49-F238E27FC236}">
                  <a16:creationId xmlns:a16="http://schemas.microsoft.com/office/drawing/2014/main" id="{0619E00D-DE91-314E-E63C-CA9BDF490563}"/>
                </a:ext>
              </a:extLst>
            </p:cNvPr>
            <p:cNvGrpSpPr/>
            <p:nvPr/>
          </p:nvGrpSpPr>
          <p:grpSpPr>
            <a:xfrm>
              <a:off x="1661006" y="3003112"/>
              <a:ext cx="2584016" cy="978290"/>
              <a:chOff x="2326073" y="3414071"/>
              <a:chExt cx="2513526" cy="1047913"/>
            </a:xfrm>
          </p:grpSpPr>
          <p:sp>
            <p:nvSpPr>
              <p:cNvPr id="26" name="Rectangle 21">
                <a:extLst>
                  <a:ext uri="{FF2B5EF4-FFF2-40B4-BE49-F238E27FC236}">
                    <a16:creationId xmlns:a16="http://schemas.microsoft.com/office/drawing/2014/main" id="{4056278A-3161-ABE6-DE82-3643D948E828}"/>
                  </a:ext>
                </a:extLst>
              </p:cNvPr>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7" name="Rectangle 21">
                <a:extLst>
                  <a:ext uri="{FF2B5EF4-FFF2-40B4-BE49-F238E27FC236}">
                    <a16:creationId xmlns:a16="http://schemas.microsoft.com/office/drawing/2014/main" id="{723B13F6-71F1-1356-518F-B77D28E083B5}"/>
                  </a:ext>
                </a:extLst>
              </p:cNvPr>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8" name="Rectangle 21">
                <a:extLst>
                  <a:ext uri="{FF2B5EF4-FFF2-40B4-BE49-F238E27FC236}">
                    <a16:creationId xmlns:a16="http://schemas.microsoft.com/office/drawing/2014/main" id="{3E1B2896-7DF3-B00B-8885-336D79F7D17D}"/>
                  </a:ext>
                </a:extLst>
              </p:cNvPr>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9" name="Rectangle 21">
                <a:extLst>
                  <a:ext uri="{FF2B5EF4-FFF2-40B4-BE49-F238E27FC236}">
                    <a16:creationId xmlns:a16="http://schemas.microsoft.com/office/drawing/2014/main" id="{55109C8D-69BC-4FAD-602E-CB3826884BD9}"/>
                  </a:ext>
                </a:extLst>
              </p:cNvPr>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30" name="Rectangle 21">
                <a:extLst>
                  <a:ext uri="{FF2B5EF4-FFF2-40B4-BE49-F238E27FC236}">
                    <a16:creationId xmlns:a16="http://schemas.microsoft.com/office/drawing/2014/main" id="{98775B51-6315-A258-5E1F-5386273B9E6A}"/>
                  </a:ext>
                </a:extLst>
              </p:cNvPr>
              <p:cNvSpPr>
                <a:spLocks noChangeArrowheads="1"/>
              </p:cNvSpPr>
              <p:nvPr/>
            </p:nvSpPr>
            <p:spPr bwMode="auto">
              <a:xfrm>
                <a:off x="3704537" y="4340915"/>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8" name="Group 7">
              <a:extLst>
                <a:ext uri="{FF2B5EF4-FFF2-40B4-BE49-F238E27FC236}">
                  <a16:creationId xmlns:a16="http://schemas.microsoft.com/office/drawing/2014/main" id="{3ECFC5F4-2060-8AB7-6B25-6149015BAEE7}"/>
                </a:ext>
              </a:extLst>
            </p:cNvPr>
            <p:cNvGrpSpPr/>
            <p:nvPr/>
          </p:nvGrpSpPr>
          <p:grpSpPr>
            <a:xfrm>
              <a:off x="2230985" y="4616275"/>
              <a:ext cx="1563092" cy="1272180"/>
              <a:chOff x="4612044" y="3968576"/>
              <a:chExt cx="1715878" cy="1383252"/>
            </a:xfrm>
          </p:grpSpPr>
          <p:grpSp>
            <p:nvGrpSpPr>
              <p:cNvPr id="22" name="Group 21">
                <a:extLst>
                  <a:ext uri="{FF2B5EF4-FFF2-40B4-BE49-F238E27FC236}">
                    <a16:creationId xmlns:a16="http://schemas.microsoft.com/office/drawing/2014/main" id="{CE99664A-33E0-09D7-AD1E-46BA8D526AC9}"/>
                  </a:ext>
                </a:extLst>
              </p:cNvPr>
              <p:cNvGrpSpPr/>
              <p:nvPr/>
            </p:nvGrpSpPr>
            <p:grpSpPr>
              <a:xfrm>
                <a:off x="5224204" y="3968576"/>
                <a:ext cx="1103718" cy="360883"/>
                <a:chOff x="5074302" y="4763055"/>
                <a:chExt cx="1103718" cy="360883"/>
              </a:xfrm>
            </p:grpSpPr>
            <p:sp>
              <p:nvSpPr>
                <p:cNvPr id="24" name="AutoShape 10">
                  <a:extLst>
                    <a:ext uri="{FF2B5EF4-FFF2-40B4-BE49-F238E27FC236}">
                      <a16:creationId xmlns:a16="http://schemas.microsoft.com/office/drawing/2014/main" id="{44BBB290-B272-F10D-0647-D30119BCAC44}"/>
                    </a:ext>
                  </a:extLst>
                </p:cNvPr>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25" name="AutoShape 10">
                  <a:extLst>
                    <a:ext uri="{FF2B5EF4-FFF2-40B4-BE49-F238E27FC236}">
                      <a16:creationId xmlns:a16="http://schemas.microsoft.com/office/drawing/2014/main" id="{8B79058C-A2C9-2D58-BE2B-079EF4A14C3B}"/>
                    </a:ext>
                  </a:extLst>
                </p:cNvPr>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23" name="AutoShape 10">
                <a:extLst>
                  <a:ext uri="{FF2B5EF4-FFF2-40B4-BE49-F238E27FC236}">
                    <a16:creationId xmlns:a16="http://schemas.microsoft.com/office/drawing/2014/main" id="{30382CFB-79C3-B89F-2C03-C6876DCF978B}"/>
                  </a:ext>
                </a:extLst>
              </p:cNvPr>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p:nvGrpSpPr>
            <p:cNvPr id="9" name="Group 8">
              <a:extLst>
                <a:ext uri="{FF2B5EF4-FFF2-40B4-BE49-F238E27FC236}">
                  <a16:creationId xmlns:a16="http://schemas.microsoft.com/office/drawing/2014/main" id="{8AB29C4F-88AB-2768-0406-EE21EECF978C}"/>
                </a:ext>
              </a:extLst>
            </p:cNvPr>
            <p:cNvGrpSpPr/>
            <p:nvPr/>
          </p:nvGrpSpPr>
          <p:grpSpPr>
            <a:xfrm>
              <a:off x="4245022" y="4832205"/>
              <a:ext cx="2261305" cy="906225"/>
              <a:chOff x="2326073" y="3414071"/>
              <a:chExt cx="2513526" cy="1047913"/>
            </a:xfrm>
          </p:grpSpPr>
          <p:sp>
            <p:nvSpPr>
              <p:cNvPr id="17" name="Rectangle 21">
                <a:extLst>
                  <a:ext uri="{FF2B5EF4-FFF2-40B4-BE49-F238E27FC236}">
                    <a16:creationId xmlns:a16="http://schemas.microsoft.com/office/drawing/2014/main" id="{6FAE1F05-A5B1-79FD-6099-AE456159354C}"/>
                  </a:ext>
                </a:extLst>
              </p:cNvPr>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18" name="Rectangle 21">
                <a:extLst>
                  <a:ext uri="{FF2B5EF4-FFF2-40B4-BE49-F238E27FC236}">
                    <a16:creationId xmlns:a16="http://schemas.microsoft.com/office/drawing/2014/main" id="{9E9B8861-A610-AD72-60C2-2D33905FD91B}"/>
                  </a:ext>
                </a:extLst>
              </p:cNvPr>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19" name="Rectangle 21">
                <a:extLst>
                  <a:ext uri="{FF2B5EF4-FFF2-40B4-BE49-F238E27FC236}">
                    <a16:creationId xmlns:a16="http://schemas.microsoft.com/office/drawing/2014/main" id="{95873778-1783-18FD-9A7A-0564482AEC06}"/>
                  </a:ext>
                </a:extLst>
              </p:cNvPr>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0" name="Rectangle 21">
                <a:extLst>
                  <a:ext uri="{FF2B5EF4-FFF2-40B4-BE49-F238E27FC236}">
                    <a16:creationId xmlns:a16="http://schemas.microsoft.com/office/drawing/2014/main" id="{E8F99D10-37B9-71BE-EC59-721E5F51B5B3}"/>
                  </a:ext>
                </a:extLst>
              </p:cNvPr>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10" name="Group 9">
              <a:extLst>
                <a:ext uri="{FF2B5EF4-FFF2-40B4-BE49-F238E27FC236}">
                  <a16:creationId xmlns:a16="http://schemas.microsoft.com/office/drawing/2014/main" id="{26A60994-5715-4B74-88B5-FEF74CB1B6D9}"/>
                </a:ext>
              </a:extLst>
            </p:cNvPr>
            <p:cNvGrpSpPr/>
            <p:nvPr/>
          </p:nvGrpSpPr>
          <p:grpSpPr>
            <a:xfrm>
              <a:off x="4467235" y="3098509"/>
              <a:ext cx="2160628" cy="1272180"/>
              <a:chOff x="3956102" y="3968576"/>
              <a:chExt cx="2371820" cy="1383252"/>
            </a:xfrm>
          </p:grpSpPr>
          <p:grpSp>
            <p:nvGrpSpPr>
              <p:cNvPr id="11" name="Group 10">
                <a:extLst>
                  <a:ext uri="{FF2B5EF4-FFF2-40B4-BE49-F238E27FC236}">
                    <a16:creationId xmlns:a16="http://schemas.microsoft.com/office/drawing/2014/main" id="{DBB47083-8EEB-B3BB-7807-5DE87AFAE38B}"/>
                  </a:ext>
                </a:extLst>
              </p:cNvPr>
              <p:cNvGrpSpPr/>
              <p:nvPr/>
            </p:nvGrpSpPr>
            <p:grpSpPr>
              <a:xfrm>
                <a:off x="3956102" y="3968576"/>
                <a:ext cx="2371820" cy="829784"/>
                <a:chOff x="3806200" y="4763055"/>
                <a:chExt cx="2371820" cy="829784"/>
              </a:xfrm>
            </p:grpSpPr>
            <p:sp>
              <p:nvSpPr>
                <p:cNvPr id="13" name="AutoShape 10">
                  <a:extLst>
                    <a:ext uri="{FF2B5EF4-FFF2-40B4-BE49-F238E27FC236}">
                      <a16:creationId xmlns:a16="http://schemas.microsoft.com/office/drawing/2014/main" id="{3211FFF6-4D7B-9D74-185A-3BF708F8B5C5}"/>
                    </a:ext>
                  </a:extLst>
                </p:cNvPr>
                <p:cNvSpPr>
                  <a:spLocks noChangeArrowheads="1"/>
                </p:cNvSpPr>
                <p:nvPr/>
              </p:nvSpPr>
              <p:spPr bwMode="auto">
                <a:xfrm>
                  <a:off x="3806200"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14" name="AutoShape 10">
                  <a:extLst>
                    <a:ext uri="{FF2B5EF4-FFF2-40B4-BE49-F238E27FC236}">
                      <a16:creationId xmlns:a16="http://schemas.microsoft.com/office/drawing/2014/main" id="{40810B7B-FBFD-7900-25F2-23236ABA4B2F}"/>
                    </a:ext>
                  </a:extLst>
                </p:cNvPr>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15" name="AutoShape 10">
                  <a:extLst>
                    <a:ext uri="{FF2B5EF4-FFF2-40B4-BE49-F238E27FC236}">
                      <a16:creationId xmlns:a16="http://schemas.microsoft.com/office/drawing/2014/main" id="{AB55BD6B-EFC3-2554-7A9D-1C87B6AC1D81}"/>
                    </a:ext>
                  </a:extLst>
                </p:cNvPr>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16" name="AutoShape 10">
                  <a:extLst>
                    <a:ext uri="{FF2B5EF4-FFF2-40B4-BE49-F238E27FC236}">
                      <a16:creationId xmlns:a16="http://schemas.microsoft.com/office/drawing/2014/main" id="{CB3B074B-480F-689F-2888-2DAD309D8B10}"/>
                    </a:ext>
                  </a:extLst>
                </p:cNvPr>
                <p:cNvSpPr>
                  <a:spLocks noChangeArrowheads="1"/>
                </p:cNvSpPr>
                <p:nvPr/>
              </p:nvSpPr>
              <p:spPr bwMode="auto">
                <a:xfrm>
                  <a:off x="5060031"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12" name="AutoShape 10">
                <a:extLst>
                  <a:ext uri="{FF2B5EF4-FFF2-40B4-BE49-F238E27FC236}">
                    <a16:creationId xmlns:a16="http://schemas.microsoft.com/office/drawing/2014/main" id="{D70F5C6A-9418-8501-4296-345E39E5C172}"/>
                  </a:ext>
                </a:extLst>
              </p:cNvPr>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p:spTree>
    <p:extLst>
      <p:ext uri="{BB962C8B-B14F-4D97-AF65-F5344CB8AC3E}">
        <p14:creationId xmlns:p14="http://schemas.microsoft.com/office/powerpoint/2010/main" val="1378750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wipe(down)">
                                      <p:cBhvr>
                                        <p:cTn id="11" dur="500"/>
                                        <p:tgtEl>
                                          <p:spTgt spid="8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P spid="9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Depth 1: Split on </a:t>
            </a:r>
            <a:r>
              <a:rPr lang="en-US" dirty="0">
                <a:latin typeface="Nunito Sans" pitchFamily="2" charset="77"/>
                <a:cs typeface="Museo Sans 700"/>
              </a:rPr>
              <a:t>x</a:t>
            </a:r>
            <a:r>
              <a:rPr lang="en-US" dirty="0">
                <a:latin typeface="Nunito Sans" pitchFamily="2" charset="77"/>
                <a:cs typeface="Museo Sans 300"/>
              </a:rPr>
              <a:t>[1]</a:t>
            </a:r>
            <a:endParaRPr lang="en-US" dirty="0"/>
          </a:p>
        </p:txBody>
      </p:sp>
      <p:pic>
        <p:nvPicPr>
          <p:cNvPr id="11" name="Picture 10">
            <a:extLst>
              <a:ext uri="{FF2B5EF4-FFF2-40B4-BE49-F238E27FC236}">
                <a16:creationId xmlns:a16="http://schemas.microsoft.com/office/drawing/2014/main" id="{4DEB3A76-A1AE-46A0-8D49-8EF857CAF6AF}"/>
              </a:ext>
            </a:extLst>
          </p:cNvPr>
          <p:cNvPicPr>
            <a:picLocks noChangeAspect="1"/>
          </p:cNvPicPr>
          <p:nvPr/>
        </p:nvPicPr>
        <p:blipFill>
          <a:blip r:embed="rId3"/>
          <a:stretch>
            <a:fillRect/>
          </a:stretch>
        </p:blipFill>
        <p:spPr>
          <a:xfrm>
            <a:off x="2974045" y="855381"/>
            <a:ext cx="5814003" cy="3421237"/>
          </a:xfrm>
          <a:prstGeom prst="rect">
            <a:avLst/>
          </a:prstGeom>
        </p:spPr>
      </p:pic>
    </p:spTree>
    <p:extLst>
      <p:ext uri="{BB962C8B-B14F-4D97-AF65-F5344CB8AC3E}">
        <p14:creationId xmlns:p14="http://schemas.microsoft.com/office/powerpoint/2010/main" val="1294694629"/>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Depth 2</a:t>
            </a:r>
          </a:p>
        </p:txBody>
      </p:sp>
      <p:pic>
        <p:nvPicPr>
          <p:cNvPr id="8" name="Picture 7">
            <a:extLst>
              <a:ext uri="{FF2B5EF4-FFF2-40B4-BE49-F238E27FC236}">
                <a16:creationId xmlns:a16="http://schemas.microsoft.com/office/drawing/2014/main" id="{74BC03A2-3D04-43AE-A6A3-571910FCDC7E}"/>
              </a:ext>
            </a:extLst>
          </p:cNvPr>
          <p:cNvPicPr>
            <a:picLocks noChangeAspect="1"/>
          </p:cNvPicPr>
          <p:nvPr/>
        </p:nvPicPr>
        <p:blipFill>
          <a:blip r:embed="rId3"/>
          <a:stretch>
            <a:fillRect/>
          </a:stretch>
        </p:blipFill>
        <p:spPr>
          <a:xfrm>
            <a:off x="2791703" y="912453"/>
            <a:ext cx="6227235" cy="3059894"/>
          </a:xfrm>
          <a:prstGeom prst="rect">
            <a:avLst/>
          </a:prstGeom>
        </p:spPr>
      </p:pic>
    </p:spTree>
    <p:extLst>
      <p:ext uri="{BB962C8B-B14F-4D97-AF65-F5344CB8AC3E}">
        <p14:creationId xmlns:p14="http://schemas.microsoft.com/office/powerpoint/2010/main" val="3873802839"/>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Threshold split caveat</a:t>
            </a:r>
          </a:p>
        </p:txBody>
      </p:sp>
      <p:pic>
        <p:nvPicPr>
          <p:cNvPr id="7" name="Picture 6">
            <a:extLst>
              <a:ext uri="{FF2B5EF4-FFF2-40B4-BE49-F238E27FC236}">
                <a16:creationId xmlns:a16="http://schemas.microsoft.com/office/drawing/2014/main" id="{ECCA7604-B70F-4ED3-88F9-2FD856A0CDDB}"/>
              </a:ext>
            </a:extLst>
          </p:cNvPr>
          <p:cNvPicPr>
            <a:picLocks noChangeAspect="1"/>
          </p:cNvPicPr>
          <p:nvPr/>
        </p:nvPicPr>
        <p:blipFill>
          <a:blip r:embed="rId3"/>
          <a:stretch>
            <a:fillRect/>
          </a:stretch>
        </p:blipFill>
        <p:spPr>
          <a:xfrm>
            <a:off x="2829337" y="1369120"/>
            <a:ext cx="6029092" cy="2730068"/>
          </a:xfrm>
          <a:prstGeom prst="rect">
            <a:avLst/>
          </a:prstGeom>
        </p:spPr>
      </p:pic>
    </p:spTree>
    <p:extLst>
      <p:ext uri="{BB962C8B-B14F-4D97-AF65-F5344CB8AC3E}">
        <p14:creationId xmlns:p14="http://schemas.microsoft.com/office/powerpoint/2010/main" val="398032336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boundaries</a:t>
            </a:r>
          </a:p>
        </p:txBody>
      </p:sp>
      <p:sp>
        <p:nvSpPr>
          <p:cNvPr id="3" name="Text Placeholder 2">
            <a:extLst>
              <a:ext uri="{FF2B5EF4-FFF2-40B4-BE49-F238E27FC236}">
                <a16:creationId xmlns:a16="http://schemas.microsoft.com/office/drawing/2014/main" id="{06ABB092-DBFC-5345-8AF7-49E7C8B5F4D6}"/>
              </a:ext>
            </a:extLst>
          </p:cNvPr>
          <p:cNvSpPr>
            <a:spLocks noGrp="1"/>
          </p:cNvSpPr>
          <p:nvPr>
            <p:ph type="body" idx="1"/>
          </p:nvPr>
        </p:nvSpPr>
        <p:spPr>
          <a:xfrm>
            <a:off x="2861734" y="1284717"/>
            <a:ext cx="3214250" cy="3981000"/>
          </a:xfrm>
        </p:spPr>
        <p:txBody>
          <a:bodyPr/>
          <a:lstStyle/>
          <a:p>
            <a:r>
              <a:rPr lang="en-US" dirty="0"/>
              <a:t>Decision boundaries can be complex!</a:t>
            </a:r>
          </a:p>
        </p:txBody>
      </p:sp>
      <p:sp>
        <p:nvSpPr>
          <p:cNvPr id="15" name="Rectangle 14"/>
          <p:cNvSpPr/>
          <p:nvPr/>
        </p:nvSpPr>
        <p:spPr>
          <a:xfrm>
            <a:off x="2280750" y="3074624"/>
            <a:ext cx="8226891" cy="1916952"/>
          </a:xfrm>
          <a:prstGeom prst="rect">
            <a:avLst/>
          </a:prstGeom>
          <a:ln w="25400">
            <a:noFill/>
          </a:ln>
        </p:spPr>
        <p:txBody>
          <a:bodyPr wrap="square">
            <a:noAutofit/>
          </a:bodyPr>
          <a:lstStyle/>
          <a:p>
            <a:pPr lvl="0">
              <a:spcBef>
                <a:spcPct val="20000"/>
              </a:spcBef>
              <a:buClr>
                <a:srgbClr val="5D5555"/>
              </a:buClr>
            </a:pPr>
            <a:r>
              <a:rPr lang="en-US" sz="1650" dirty="0">
                <a:solidFill>
                  <a:schemeClr val="accent1"/>
                </a:solidFill>
                <a:latin typeface="Nunito Sans" pitchFamily="2" charset="77"/>
                <a:ea typeface="Museo Sans 300" charset="0"/>
                <a:cs typeface="Museo Sans 300" charset="0"/>
              </a:rPr>
              <a:t>                Depth 1                                      Depth 2                               Depth 10</a:t>
            </a:r>
            <a:endParaRPr lang="en-US" sz="1650" dirty="0">
              <a:solidFill>
                <a:schemeClr val="accent6"/>
              </a:solidFill>
              <a:latin typeface="Nunito Sans" pitchFamily="2" charset="77"/>
              <a:ea typeface="Museo Sans 300" charset="0"/>
              <a:cs typeface="Museo Sans 300" charset="0"/>
            </a:endParaRPr>
          </a:p>
        </p:txBody>
      </p:sp>
      <p:pic>
        <p:nvPicPr>
          <p:cNvPr id="12" name="Picture 11"/>
          <p:cNvPicPr>
            <a:picLocks noChangeAspect="1"/>
          </p:cNvPicPr>
          <p:nvPr/>
        </p:nvPicPr>
        <p:blipFill>
          <a:blip r:embed="rId3"/>
          <a:stretch>
            <a:fillRect/>
          </a:stretch>
        </p:blipFill>
        <p:spPr>
          <a:xfrm>
            <a:off x="4753536" y="3372262"/>
            <a:ext cx="2270378" cy="1619314"/>
          </a:xfrm>
          <a:prstGeom prst="rect">
            <a:avLst/>
          </a:prstGeom>
        </p:spPr>
      </p:pic>
      <p:pic>
        <p:nvPicPr>
          <p:cNvPr id="13" name="Picture 12"/>
          <p:cNvPicPr>
            <a:picLocks noChangeAspect="1"/>
          </p:cNvPicPr>
          <p:nvPr/>
        </p:nvPicPr>
        <p:blipFill>
          <a:blip r:embed="rId4"/>
          <a:stretch>
            <a:fillRect/>
          </a:stretch>
        </p:blipFill>
        <p:spPr>
          <a:xfrm>
            <a:off x="2633450" y="3369733"/>
            <a:ext cx="2280874" cy="1626800"/>
          </a:xfrm>
          <a:prstGeom prst="rect">
            <a:avLst/>
          </a:prstGeom>
        </p:spPr>
      </p:pic>
      <p:pic>
        <p:nvPicPr>
          <p:cNvPr id="14" name="Picture 13"/>
          <p:cNvPicPr>
            <a:picLocks noChangeAspect="1"/>
          </p:cNvPicPr>
          <p:nvPr/>
        </p:nvPicPr>
        <p:blipFill>
          <a:blip r:embed="rId5"/>
          <a:stretch>
            <a:fillRect/>
          </a:stretch>
        </p:blipFill>
        <p:spPr>
          <a:xfrm>
            <a:off x="6282267" y="780746"/>
            <a:ext cx="2675926" cy="1908565"/>
          </a:xfrm>
          <a:prstGeom prst="rect">
            <a:avLst/>
          </a:prstGeom>
        </p:spPr>
      </p:pic>
      <p:pic>
        <p:nvPicPr>
          <p:cNvPr id="9" name="Picture 8"/>
          <p:cNvPicPr>
            <a:picLocks noChangeAspect="1"/>
          </p:cNvPicPr>
          <p:nvPr/>
        </p:nvPicPr>
        <p:blipFill>
          <a:blip r:embed="rId6"/>
          <a:stretch>
            <a:fillRect/>
          </a:stretch>
        </p:blipFill>
        <p:spPr>
          <a:xfrm>
            <a:off x="6870076" y="3369733"/>
            <a:ext cx="2273924" cy="1621843"/>
          </a:xfrm>
          <a:prstGeom prst="rect">
            <a:avLst/>
          </a:prstGeom>
        </p:spPr>
      </p:pic>
    </p:spTree>
    <p:extLst>
      <p:ext uri="{BB962C8B-B14F-4D97-AF65-F5344CB8AC3E}">
        <p14:creationId xmlns:p14="http://schemas.microsoft.com/office/powerpoint/2010/main" val="88946536"/>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Overfitting</a:t>
            </a:r>
          </a:p>
        </p:txBody>
      </p:sp>
      <mc:AlternateContent xmlns:mc="http://schemas.openxmlformats.org/markup-compatibility/2006" xmlns:a14="http://schemas.microsoft.com/office/drawing/2010/main">
        <mc:Choice Requires="a14">
          <p:sp>
            <p:nvSpPr>
              <p:cNvPr id="10" name="Content Placeholder 2"/>
              <p:cNvSpPr>
                <a:spLocks noGrp="1"/>
              </p:cNvSpPr>
              <p:nvPr>
                <p:ph type="body" idx="1"/>
              </p:nvPr>
            </p:nvSpPr>
            <p:spPr/>
            <p:txBody>
              <a:bodyPr/>
              <a:lstStyle/>
              <a:p>
                <a:r>
                  <a:rPr lang="en-US" dirty="0"/>
                  <a:t>Deep decision trees are prone to overfitting</a:t>
                </a:r>
              </a:p>
              <a:p>
                <a:pPr lvl="1"/>
                <a:r>
                  <a:rPr lang="en-US" dirty="0"/>
                  <a:t>Decision boundaries are interpretable but not stable</a:t>
                </a:r>
              </a:p>
              <a:p>
                <a:pPr lvl="1"/>
                <a:r>
                  <a:rPr lang="en-US" dirty="0"/>
                  <a:t>Small change in the dataset leads to big difference in the outcome</a:t>
                </a:r>
              </a:p>
              <a:p>
                <a:r>
                  <a:rPr lang="en-US" dirty="0"/>
                  <a:t>Overcoming Overfitting:</a:t>
                </a:r>
              </a:p>
              <a:p>
                <a:pPr lvl="1"/>
                <a:r>
                  <a:rPr lang="en-US" dirty="0"/>
                  <a:t>Stop when tree reaches certain height (e.g., 4 levels)</a:t>
                </a:r>
              </a:p>
              <a:p>
                <a:pPr lvl="1"/>
                <a:r>
                  <a:rPr lang="en-US" dirty="0"/>
                  <a:t>Stop when leaf has </a:t>
                </a:r>
                <a14:m>
                  <m:oMath xmlns:m="http://schemas.openxmlformats.org/officeDocument/2006/math">
                    <m:r>
                      <a:rPr lang="en-US" b="0" i="1" smtClean="0">
                        <a:latin typeface="Cambria Math" panose="02040503050406030204" pitchFamily="18" charset="0"/>
                      </a:rPr>
                      <m:t>≤ </m:t>
                    </m:r>
                  </m:oMath>
                </a14:m>
                <a:r>
                  <a:rPr lang="en-US" dirty="0"/>
                  <a:t>some num of points (e.g., 20 pts)</a:t>
                </a:r>
              </a:p>
              <a:p>
                <a:pPr lvl="2"/>
                <a:r>
                  <a:rPr lang="en-US" dirty="0"/>
                  <a:t>Will be the stopping condition for HW</a:t>
                </a:r>
              </a:p>
              <a:p>
                <a:pPr lvl="1"/>
                <a:r>
                  <a:rPr lang="en-US" dirty="0"/>
                  <a:t>Stop if split won’t significantly decrease error by more than some amount (e.g., 10%)</a:t>
                </a:r>
              </a:p>
              <a:p>
                <a:r>
                  <a:rPr lang="en-US" dirty="0"/>
                  <a:t>Other methods include growing full tree and pruning back</a:t>
                </a:r>
              </a:p>
              <a:p>
                <a:r>
                  <a:rPr lang="en-US" dirty="0"/>
                  <a:t>Fine-tune hyperparameters with validation set or CV</a:t>
                </a:r>
              </a:p>
              <a:p>
                <a:pPr lvl="1"/>
                <a:endParaRPr lang="en-US" dirty="0"/>
              </a:p>
              <a:p>
                <a:pPr lvl="1"/>
                <a:endParaRPr lang="en-US" dirty="0"/>
              </a:p>
            </p:txBody>
          </p:sp>
        </mc:Choice>
        <mc:Fallback xmlns="">
          <p:sp>
            <p:nvSpPr>
              <p:cNvPr id="10" name="Content Placeholder 2"/>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7990116"/>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337F-7BBB-EC94-129F-9D53FC2944E2}"/>
              </a:ext>
            </a:extLst>
          </p:cNvPr>
          <p:cNvSpPr>
            <a:spLocks noGrp="1"/>
          </p:cNvSpPr>
          <p:nvPr>
            <p:ph type="title"/>
          </p:nvPr>
        </p:nvSpPr>
        <p:spPr/>
        <p:txBody>
          <a:bodyPr/>
          <a:lstStyle/>
          <a:p>
            <a:r>
              <a:rPr lang="en-US" dirty="0"/>
              <a:t>In Practice</a:t>
            </a:r>
          </a:p>
        </p:txBody>
      </p:sp>
      <p:sp>
        <p:nvSpPr>
          <p:cNvPr id="3" name="Text Placeholder 2">
            <a:extLst>
              <a:ext uri="{FF2B5EF4-FFF2-40B4-BE49-F238E27FC236}">
                <a16:creationId xmlns:a16="http://schemas.microsoft.com/office/drawing/2014/main" id="{589C28E6-7FB3-AC25-DC04-937D8EB55E58}"/>
              </a:ext>
            </a:extLst>
          </p:cNvPr>
          <p:cNvSpPr>
            <a:spLocks noGrp="1"/>
          </p:cNvSpPr>
          <p:nvPr>
            <p:ph type="body" idx="1"/>
          </p:nvPr>
        </p:nvSpPr>
        <p:spPr/>
        <p:txBody>
          <a:bodyPr/>
          <a:lstStyle/>
          <a:p>
            <a:r>
              <a:rPr lang="en-US" dirty="0"/>
              <a:t>Trees can be used for classification or regression (CART)</a:t>
            </a:r>
          </a:p>
          <a:p>
            <a:pPr lvl="1"/>
            <a:r>
              <a:rPr lang="en-US" dirty="0"/>
              <a:t>Classification: Predict majority class for root node</a:t>
            </a:r>
          </a:p>
          <a:p>
            <a:pPr lvl="1"/>
            <a:r>
              <a:rPr lang="en-US" dirty="0"/>
              <a:t>Regression: Predict average label for root node</a:t>
            </a:r>
          </a:p>
          <a:p>
            <a:r>
              <a:rPr lang="en-US" dirty="0"/>
              <a:t>In practice, we don’t minimize classification error but instead some more complex metric to measure quality of split such as </a:t>
            </a:r>
            <a:r>
              <a:rPr lang="en-US" b="1" dirty="0"/>
              <a:t>Gini Impurity </a:t>
            </a:r>
            <a:r>
              <a:rPr lang="en-US" dirty="0"/>
              <a:t>or </a:t>
            </a:r>
            <a:r>
              <a:rPr lang="en-US" b="1" dirty="0"/>
              <a:t>Information Gain </a:t>
            </a:r>
            <a:r>
              <a:rPr lang="en-US" dirty="0"/>
              <a:t>(not covered in 416)</a:t>
            </a:r>
          </a:p>
          <a:p>
            <a:endParaRPr lang="en-US" dirty="0"/>
          </a:p>
          <a:p>
            <a:endParaRPr lang="en-US" dirty="0"/>
          </a:p>
          <a:p>
            <a:endParaRPr lang="en-US" dirty="0"/>
          </a:p>
          <a:p>
            <a:endParaRPr lang="en-US" dirty="0"/>
          </a:p>
          <a:p>
            <a:endParaRPr lang="en-US" dirty="0"/>
          </a:p>
          <a:p>
            <a:endParaRPr lang="en-US" dirty="0"/>
          </a:p>
          <a:p>
            <a:endParaRPr lang="en-US" dirty="0"/>
          </a:p>
          <a:p>
            <a:r>
              <a:rPr lang="en-US" dirty="0"/>
              <a:t>Can also be used to predict probabilities</a:t>
            </a:r>
          </a:p>
          <a:p>
            <a:pPr marL="139700" indent="0">
              <a:buNone/>
            </a:pPr>
            <a:endParaRPr lang="en-US" dirty="0"/>
          </a:p>
        </p:txBody>
      </p:sp>
      <p:sp>
        <p:nvSpPr>
          <p:cNvPr id="4" name="Slide Number Placeholder 3">
            <a:extLst>
              <a:ext uri="{FF2B5EF4-FFF2-40B4-BE49-F238E27FC236}">
                <a16:creationId xmlns:a16="http://schemas.microsoft.com/office/drawing/2014/main" id="{15F48566-A867-852B-C481-2131BEAD9C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pic>
        <p:nvPicPr>
          <p:cNvPr id="5" name="Picture 4">
            <a:extLst>
              <a:ext uri="{FF2B5EF4-FFF2-40B4-BE49-F238E27FC236}">
                <a16:creationId xmlns:a16="http://schemas.microsoft.com/office/drawing/2014/main" id="{84897C80-EE3D-CD8F-6B99-80237192C47D}"/>
              </a:ext>
            </a:extLst>
          </p:cNvPr>
          <p:cNvPicPr>
            <a:picLocks noChangeAspect="1"/>
          </p:cNvPicPr>
          <p:nvPr/>
        </p:nvPicPr>
        <p:blipFill>
          <a:blip r:embed="rId2"/>
          <a:stretch>
            <a:fillRect/>
          </a:stretch>
        </p:blipFill>
        <p:spPr>
          <a:xfrm>
            <a:off x="2750374" y="2377109"/>
            <a:ext cx="6080760" cy="1825131"/>
          </a:xfrm>
          <a:prstGeom prst="rect">
            <a:avLst/>
          </a:prstGeom>
        </p:spPr>
      </p:pic>
    </p:spTree>
    <p:extLst>
      <p:ext uri="{BB962C8B-B14F-4D97-AF65-F5344CB8AC3E}">
        <p14:creationId xmlns:p14="http://schemas.microsoft.com/office/powerpoint/2010/main" val="23144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90" y="359002"/>
            <a:ext cx="2046300" cy="3981000"/>
          </a:xfrm>
        </p:spPr>
        <p:txBody>
          <a:bodyPr>
            <a:normAutofit/>
          </a:bodyPr>
          <a:lstStyle/>
          <a:p>
            <a:r>
              <a:rPr lang="en-US" dirty="0">
                <a:latin typeface="Nunito Sans" pitchFamily="2" charset="77"/>
              </a:rPr>
              <a:t>Predicting probabilities</a:t>
            </a:r>
          </a:p>
        </p:txBody>
      </p:sp>
      <p:sp>
        <p:nvSpPr>
          <p:cNvPr id="9" name="Rectangle 8"/>
          <p:cNvSpPr/>
          <p:nvPr/>
        </p:nvSpPr>
        <p:spPr>
          <a:xfrm>
            <a:off x="4923323" y="113528"/>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pPr algn="ctr"/>
            <a:r>
              <a:rPr lang="en-US" sz="1800" dirty="0">
                <a:solidFill>
                  <a:schemeClr val="accent3">
                    <a:lumMod val="75000"/>
                  </a:schemeClr>
                </a:solidFill>
                <a:latin typeface="Nunito Sans" pitchFamily="2" charset="77"/>
                <a:ea typeface="Museo Sans 300" charset="0"/>
                <a:cs typeface="Museo Sans 300" charset="0"/>
              </a:rPr>
              <a:t>18</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12</a:t>
            </a:r>
            <a:endParaRPr lang="en-US" sz="1800" dirty="0">
              <a:solidFill>
                <a:schemeClr val="accent1"/>
              </a:solidFill>
              <a:latin typeface="Nunito Sans" pitchFamily="2" charset="77"/>
              <a:ea typeface="Museo Sans 300" charset="0"/>
              <a:cs typeface="Museo Sans 300" charset="0"/>
            </a:endParaRPr>
          </a:p>
        </p:txBody>
      </p:sp>
      <p:sp>
        <p:nvSpPr>
          <p:cNvPr id="21" name="Rectangle 20"/>
          <p:cNvSpPr/>
          <p:nvPr/>
        </p:nvSpPr>
        <p:spPr>
          <a:xfrm>
            <a:off x="3177934" y="1905815"/>
            <a:ext cx="1174434"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excellent</a:t>
            </a:r>
          </a:p>
          <a:p>
            <a:pPr algn="ctr"/>
            <a:r>
              <a:rPr lang="en-US" sz="1800" dirty="0">
                <a:solidFill>
                  <a:schemeClr val="accent3">
                    <a:lumMod val="75000"/>
                  </a:schemeClr>
                </a:solidFill>
                <a:latin typeface="Nunito Sans" pitchFamily="2" charset="77"/>
                <a:ea typeface="Museo Sans 300" charset="0"/>
                <a:cs typeface="Museo Sans 300" charset="0"/>
              </a:rPr>
              <a:t>9</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2</a:t>
            </a:r>
            <a:endParaRPr lang="en-US" sz="1800" dirty="0">
              <a:solidFill>
                <a:schemeClr val="accent1"/>
              </a:solidFill>
              <a:latin typeface="Nunito Sans" pitchFamily="2" charset="77"/>
              <a:ea typeface="Museo Sans 300" charset="0"/>
              <a:cs typeface="Museo Sans 300" charset="0"/>
            </a:endParaRPr>
          </a:p>
        </p:txBody>
      </p:sp>
      <p:sp>
        <p:nvSpPr>
          <p:cNvPr id="22" name="Rectangle 21"/>
          <p:cNvSpPr/>
          <p:nvPr/>
        </p:nvSpPr>
        <p:spPr>
          <a:xfrm>
            <a:off x="5078556" y="1918829"/>
            <a:ext cx="1096177"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fair</a:t>
            </a:r>
          </a:p>
          <a:p>
            <a:pPr algn="ct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9</a:t>
            </a:r>
            <a:endParaRPr lang="en-US" sz="1800" dirty="0">
              <a:solidFill>
                <a:schemeClr val="accent1"/>
              </a:solidFill>
              <a:latin typeface="Nunito Sans" pitchFamily="2" charset="77"/>
              <a:ea typeface="Museo Sans 300" charset="0"/>
              <a:cs typeface="Museo Sans 300" charset="0"/>
            </a:endParaRP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23" name="Rectangle 22"/>
          <p:cNvSpPr/>
          <p:nvPr/>
        </p:nvSpPr>
        <p:spPr>
          <a:xfrm>
            <a:off x="6966010" y="1939424"/>
            <a:ext cx="1093850"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poor</a:t>
            </a:r>
          </a:p>
          <a:p>
            <a:pPr algn="ctr"/>
            <a:r>
              <a:rPr lang="en-US" sz="1800" dirty="0">
                <a:solidFill>
                  <a:schemeClr val="accent3">
                    <a:lumMod val="75000"/>
                  </a:schemeClr>
                </a:solidFill>
                <a:latin typeface="Nunito Sans" pitchFamily="2" charset="77"/>
                <a:ea typeface="Museo Sans 300" charset="0"/>
                <a:cs typeface="Museo Sans 300" charset="0"/>
              </a:rPr>
              <a:t>3   </a:t>
            </a:r>
            <a:r>
              <a:rPr lang="en-US" sz="1800" dirty="0">
                <a:solidFill>
                  <a:schemeClr val="accent4"/>
                </a:solidFill>
                <a:latin typeface="Nunito Sans" pitchFamily="2" charset="77"/>
                <a:ea typeface="Museo Sans 300" charset="0"/>
                <a:cs typeface="Museo Sans 300" charset="0"/>
              </a:rPr>
              <a:t>1</a:t>
            </a:r>
            <a:endParaRPr lang="en-US" sz="1800" dirty="0">
              <a:solidFill>
                <a:schemeClr val="accent1"/>
              </a:solidFill>
              <a:latin typeface="Nunito Sans" pitchFamily="2" charset="77"/>
              <a:ea typeface="Museo Sans 300" charset="0"/>
              <a:cs typeface="Museo Sans 300" charset="0"/>
            </a:endParaRPr>
          </a:p>
        </p:txBody>
      </p:sp>
      <p:sp>
        <p:nvSpPr>
          <p:cNvPr id="33" name="Rectangle 32"/>
          <p:cNvSpPr/>
          <p:nvPr/>
        </p:nvSpPr>
        <p:spPr>
          <a:xfrm>
            <a:off x="2668124" y="673787"/>
            <a:ext cx="1608133"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1"/>
              </a:solidFill>
              <a:latin typeface="Nunito Sans" pitchFamily="2" charset="77"/>
              <a:ea typeface="Museo Sans 300" charset="0"/>
              <a:cs typeface="Museo Sans 300" charset="0"/>
            </a:endParaRPr>
          </a:p>
        </p:txBody>
      </p:sp>
      <p:cxnSp>
        <p:nvCxnSpPr>
          <p:cNvPr id="26" name="Straight Arrow Connector 25"/>
          <p:cNvCxnSpPr>
            <a:cxnSpLocks/>
            <a:stCxn id="9" idx="2"/>
            <a:endCxn id="39" idx="0"/>
          </p:cNvCxnSpPr>
          <p:nvPr/>
        </p:nvCxnSpPr>
        <p:spPr>
          <a:xfrm>
            <a:off x="5622730" y="780850"/>
            <a:ext cx="4874" cy="21844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cxnSpLocks/>
            <a:stCxn id="39" idx="1"/>
            <a:endCxn id="21" idx="0"/>
          </p:cNvCxnSpPr>
          <p:nvPr/>
        </p:nvCxnSpPr>
        <p:spPr>
          <a:xfrm rot="10800000" flipV="1">
            <a:off x="3765151" y="1343201"/>
            <a:ext cx="908174" cy="562614"/>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cxnSpLocks/>
            <a:stCxn id="39" idx="3"/>
            <a:endCxn id="23" idx="0"/>
          </p:cNvCxnSpPr>
          <p:nvPr/>
        </p:nvCxnSpPr>
        <p:spPr>
          <a:xfrm>
            <a:off x="6581883" y="1343201"/>
            <a:ext cx="931052" cy="596223"/>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cxnSpLocks/>
            <a:stCxn id="39" idx="2"/>
            <a:endCxn id="22" idx="0"/>
          </p:cNvCxnSpPr>
          <p:nvPr/>
        </p:nvCxnSpPr>
        <p:spPr>
          <a:xfrm flipH="1">
            <a:off x="5626645" y="1687105"/>
            <a:ext cx="959" cy="231724"/>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4673325" y="999296"/>
            <a:ext cx="1908558" cy="68780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dirty="0">
                <a:solidFill>
                  <a:schemeClr val="accent6"/>
                </a:solidFill>
                <a:latin typeface="Nunito Sans" pitchFamily="2" charset="77"/>
                <a:ea typeface="Museo Sans 300" charset="0"/>
                <a:cs typeface="Museo Sans 300" charset="0"/>
              </a:rPr>
              <a:t>Credit?</a:t>
            </a:r>
          </a:p>
        </p:txBody>
      </p:sp>
      <p:cxnSp>
        <p:nvCxnSpPr>
          <p:cNvPr id="30" name="Straight Arrow Connector 29"/>
          <p:cNvCxnSpPr>
            <a:cxnSpLocks/>
            <a:stCxn id="21" idx="2"/>
            <a:endCxn id="31" idx="0"/>
          </p:cNvCxnSpPr>
          <p:nvPr/>
        </p:nvCxnSpPr>
        <p:spPr>
          <a:xfrm>
            <a:off x="3765151" y="2573137"/>
            <a:ext cx="0" cy="48781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3210240" y="3060952"/>
            <a:ext cx="1109821"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Safe</a:t>
            </a:r>
          </a:p>
        </p:txBody>
      </p:sp>
      <p:cxnSp>
        <p:nvCxnSpPr>
          <p:cNvPr id="32" name="Straight Arrow Connector 31"/>
          <p:cNvCxnSpPr>
            <a:cxnSpLocks/>
            <a:stCxn id="22" idx="2"/>
            <a:endCxn id="36" idx="0"/>
          </p:cNvCxnSpPr>
          <p:nvPr/>
        </p:nvCxnSpPr>
        <p:spPr>
          <a:xfrm>
            <a:off x="5626645" y="2586151"/>
            <a:ext cx="6822" cy="46635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a:xfrm>
            <a:off x="5078556" y="3052503"/>
            <a:ext cx="1109821" cy="519351"/>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Risky</a:t>
            </a:r>
          </a:p>
        </p:txBody>
      </p:sp>
      <p:cxnSp>
        <p:nvCxnSpPr>
          <p:cNvPr id="40" name="Straight Arrow Connector 39"/>
          <p:cNvCxnSpPr>
            <a:cxnSpLocks/>
          </p:cNvCxnSpPr>
          <p:nvPr/>
        </p:nvCxnSpPr>
        <p:spPr>
          <a:xfrm>
            <a:off x="7514099" y="2611180"/>
            <a:ext cx="6822" cy="48258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174733" y="3745033"/>
            <a:ext cx="1965657" cy="1862048"/>
          </a:xfrm>
          <a:prstGeom prst="rect">
            <a:avLst/>
          </a:prstGeom>
          <a:ln w="25400">
            <a:solidFill>
              <a:schemeClr val="accent1"/>
            </a:solidFill>
          </a:ln>
        </p:spPr>
        <p:txBody>
          <a:bodyPr wrap="square">
            <a:spAutoFit/>
          </a:bodyPr>
          <a:lstStyle/>
          <a:p>
            <a:r>
              <a:rPr lang="en-US" sz="2100" dirty="0">
                <a:solidFill>
                  <a:schemeClr val="accent6"/>
                </a:solidFill>
                <a:latin typeface="Nunito Sans" pitchFamily="2" charset="77"/>
                <a:ea typeface="Museo Sans 300" charset="0"/>
                <a:cs typeface="Museo Sans 300" charset="0"/>
              </a:rPr>
              <a:t>P(y = </a:t>
            </a:r>
            <a:r>
              <a:rPr lang="en-US" sz="2100" dirty="0">
                <a:solidFill>
                  <a:schemeClr val="accent3">
                    <a:lumMod val="75000"/>
                  </a:schemeClr>
                </a:solidFill>
                <a:latin typeface="Nunito Sans" pitchFamily="2" charset="77"/>
                <a:ea typeface="Museo Sans 300" charset="0"/>
                <a:cs typeface="Museo Sans 300" charset="0"/>
              </a:rPr>
              <a:t>Safe</a:t>
            </a:r>
            <a:r>
              <a:rPr lang="en-US" sz="2100" dirty="0">
                <a:solidFill>
                  <a:schemeClr val="accent6"/>
                </a:solidFill>
                <a:latin typeface="Nunito Sans" pitchFamily="2" charset="77"/>
                <a:ea typeface="Museo Sans 300" charset="0"/>
                <a:cs typeface="Museo Sans 300" charset="0"/>
              </a:rPr>
              <a:t> | </a:t>
            </a:r>
            <a:r>
              <a:rPr lang="en-US" sz="2100" dirty="0">
                <a:solidFill>
                  <a:schemeClr val="accent6"/>
                </a:solidFill>
                <a:latin typeface="Nunito Sans" pitchFamily="2" charset="77"/>
                <a:ea typeface="Museo Sans 300" charset="0"/>
                <a:cs typeface="Museo Sans 700"/>
              </a:rPr>
              <a:t>x</a:t>
            </a:r>
            <a:r>
              <a:rPr lang="en-US" sz="2100" dirty="0">
                <a:solidFill>
                  <a:schemeClr val="accent6"/>
                </a:solidFill>
                <a:latin typeface="Nunito Sans" pitchFamily="2" charset="77"/>
                <a:ea typeface="Museo Sans 300" charset="0"/>
                <a:cs typeface="Museo Sans 300" charset="0"/>
              </a:rPr>
              <a:t>)</a:t>
            </a:r>
          </a:p>
          <a:p>
            <a:r>
              <a:rPr lang="en-US" sz="1000" dirty="0">
                <a:solidFill>
                  <a:schemeClr val="accent6"/>
                </a:solidFill>
                <a:latin typeface="Nunito Sans" pitchFamily="2" charset="77"/>
                <a:ea typeface="Museo Sans 300" charset="0"/>
                <a:cs typeface="Museo Sans 300" charset="0"/>
              </a:rPr>
              <a:t> </a:t>
            </a:r>
            <a:endParaRPr lang="en-US" sz="2100" dirty="0">
              <a:solidFill>
                <a:schemeClr val="accent6"/>
              </a:solidFill>
              <a:latin typeface="Nunito Sans" pitchFamily="2" charset="77"/>
              <a:ea typeface="Museo Sans 300" charset="0"/>
              <a:cs typeface="Museo Sans 300" charset="0"/>
            </a:endParaRPr>
          </a:p>
          <a:p>
            <a:r>
              <a:rPr lang="en-US" sz="2100" dirty="0">
                <a:solidFill>
                  <a:schemeClr val="accent6"/>
                </a:solidFill>
                <a:latin typeface="Nunito Sans" pitchFamily="2" charset="77"/>
                <a:ea typeface="Museo Sans 300" charset="0"/>
                <a:cs typeface="Museo Sans 300" charset="0"/>
              </a:rPr>
              <a:t>    =  </a:t>
            </a:r>
            <a:r>
              <a:rPr lang="en-US" sz="2100" u="sng" dirty="0">
                <a:solidFill>
                  <a:schemeClr val="accent6"/>
                </a:solidFill>
                <a:latin typeface="Nunito Sans" pitchFamily="2" charset="77"/>
                <a:ea typeface="Museo Sans 300" charset="0"/>
                <a:cs typeface="Museo Sans 300" charset="0"/>
              </a:rPr>
              <a:t>    </a:t>
            </a:r>
            <a:r>
              <a:rPr lang="en-US" sz="2100" u="sng" dirty="0">
                <a:solidFill>
                  <a:schemeClr val="accent3">
                    <a:lumMod val="75000"/>
                  </a:schemeClr>
                </a:solidFill>
                <a:latin typeface="Nunito Sans" pitchFamily="2" charset="77"/>
                <a:ea typeface="Museo Sans 300" charset="0"/>
                <a:cs typeface="Museo Sans 300" charset="0"/>
              </a:rPr>
              <a:t>3</a:t>
            </a:r>
            <a:r>
              <a:rPr lang="is-IS" sz="2100" u="sng" dirty="0">
                <a:solidFill>
                  <a:schemeClr val="accent6"/>
                </a:solidFill>
                <a:latin typeface="Nunito Sans" pitchFamily="2" charset="77"/>
                <a:ea typeface="Museo Sans 300" charset="0"/>
                <a:cs typeface="Museo Sans 300" charset="0"/>
              </a:rPr>
              <a:t>	 </a:t>
            </a:r>
            <a:r>
              <a:rPr lang="is-IS" sz="2100" dirty="0">
                <a:solidFill>
                  <a:schemeClr val="accent6"/>
                </a:solidFill>
                <a:latin typeface="Nunito Sans" pitchFamily="2" charset="77"/>
                <a:ea typeface="Museo Sans 300" charset="0"/>
                <a:cs typeface="Museo Sans 300" charset="0"/>
              </a:rPr>
              <a:t>  = 0.75</a:t>
            </a:r>
          </a:p>
          <a:p>
            <a:r>
              <a:rPr lang="en-US" sz="2100" dirty="0">
                <a:solidFill>
                  <a:schemeClr val="accent3">
                    <a:lumMod val="75000"/>
                  </a:schemeClr>
                </a:solidFill>
                <a:latin typeface="Nunito Sans" pitchFamily="2" charset="77"/>
                <a:ea typeface="Museo Sans 300" charset="0"/>
                <a:cs typeface="Museo Sans 300" charset="0"/>
              </a:rPr>
              <a:t>          3</a:t>
            </a:r>
            <a:r>
              <a:rPr lang="en-US" sz="2100" dirty="0">
                <a:solidFill>
                  <a:schemeClr val="accent6"/>
                </a:solidFill>
                <a:latin typeface="Nunito Sans" pitchFamily="2" charset="77"/>
                <a:ea typeface="Museo Sans 300" charset="0"/>
                <a:cs typeface="Museo Sans 300" charset="0"/>
              </a:rPr>
              <a:t> + </a:t>
            </a:r>
            <a:r>
              <a:rPr lang="en-US" sz="2100" dirty="0">
                <a:solidFill>
                  <a:schemeClr val="accent4"/>
                </a:solidFill>
                <a:latin typeface="Nunito Sans" pitchFamily="2" charset="77"/>
                <a:ea typeface="Museo Sans 300" charset="0"/>
                <a:cs typeface="Museo Sans 300" charset="0"/>
              </a:rPr>
              <a:t>1</a:t>
            </a:r>
            <a:endParaRPr lang="en-US" sz="2100" dirty="0">
              <a:solidFill>
                <a:schemeClr val="accent1"/>
              </a:solidFill>
              <a:latin typeface="Nunito Sans" pitchFamily="2" charset="77"/>
              <a:ea typeface="Museo Sans 300" charset="0"/>
              <a:cs typeface="Museo Sans 300" charset="0"/>
            </a:endParaRPr>
          </a:p>
        </p:txBody>
      </p:sp>
      <p:sp>
        <p:nvSpPr>
          <p:cNvPr id="29" name="Rounded Rectangle 28"/>
          <p:cNvSpPr/>
          <p:nvPr/>
        </p:nvSpPr>
        <p:spPr>
          <a:xfrm>
            <a:off x="6975535" y="3073866"/>
            <a:ext cx="1109821"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Safe</a:t>
            </a:r>
          </a:p>
        </p:txBody>
      </p:sp>
    </p:spTree>
    <p:extLst>
      <p:ext uri="{BB962C8B-B14F-4D97-AF65-F5344CB8AC3E}">
        <p14:creationId xmlns:p14="http://schemas.microsoft.com/office/powerpoint/2010/main" val="168530197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FA41-208C-432D-818B-30FF464C41D9}"/>
              </a:ext>
            </a:extLst>
          </p:cNvPr>
          <p:cNvSpPr>
            <a:spLocks noGrp="1"/>
          </p:cNvSpPr>
          <p:nvPr>
            <p:ph type="title"/>
          </p:nvPr>
        </p:nvSpPr>
        <p:spPr/>
        <p:txBody>
          <a:bodyPr/>
          <a:lstStyle/>
          <a:p>
            <a:r>
              <a:rPr lang="en-US" dirty="0"/>
              <a:t>Naïve Assumption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B3E7C9A-20FB-4261-B723-7656C285AAB1}"/>
                  </a:ext>
                </a:extLst>
              </p:cNvPr>
              <p:cNvSpPr>
                <a:spLocks noGrp="1"/>
              </p:cNvSpPr>
              <p:nvPr>
                <p:ph type="body" idx="1"/>
              </p:nvPr>
            </p:nvSpPr>
            <p:spPr/>
            <p:txBody>
              <a:bodyPr/>
              <a:lstStyle/>
              <a:p>
                <a:pPr marL="139700" indent="0">
                  <a:lnSpc>
                    <a:spcPct val="100000"/>
                  </a:lnSpc>
                  <a:buNone/>
                </a:pPr>
                <a:r>
                  <a:rPr lang="en-US" b="1" dirty="0"/>
                  <a:t>Idea</a:t>
                </a:r>
                <a:r>
                  <a:rPr lang="en-US" dirty="0"/>
                  <a:t>: Select the class with the highest probability! </a:t>
                </a:r>
              </a:p>
              <a:p>
                <a:pPr marL="139700" indent="0">
                  <a:lnSpc>
                    <a:spcPct val="100000"/>
                  </a:lnSpc>
                  <a:buNone/>
                </a:pPr>
                <a:r>
                  <a:rPr lang="en-US" b="1" dirty="0"/>
                  <a:t>Problem</a:t>
                </a:r>
                <a:r>
                  <a:rPr lang="en-US" dirty="0"/>
                  <a:t>: We have not seen the sentence before.</a:t>
                </a:r>
              </a:p>
              <a:p>
                <a:pPr marL="139700" indent="0">
                  <a:lnSpc>
                    <a:spcPct val="100000"/>
                  </a:lnSpc>
                  <a:buNone/>
                </a:pPr>
                <a:r>
                  <a:rPr lang="en-US" b="1" dirty="0"/>
                  <a:t>Assumption</a:t>
                </a:r>
                <a:r>
                  <a:rPr lang="en-US" dirty="0"/>
                  <a:t>: Words are independent from each other.</a:t>
                </a:r>
              </a:p>
              <a:p>
                <a:pPr marL="139700" indent="0">
                  <a:lnSpc>
                    <a:spcPct val="150000"/>
                  </a:lnSpc>
                  <a:buNone/>
                </a:pPr>
                <a:endParaRPr lang="en-US" dirty="0"/>
              </a:p>
              <a:p>
                <a:pPr marL="139700" indent="0">
                  <a:buNone/>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𝑇h𝑒</m:t>
                      </m:r>
                      <m:r>
                        <a:rPr lang="en-US" i="1">
                          <a:latin typeface="Cambria Math" panose="02040503050406030204" pitchFamily="18" charset="0"/>
                        </a:rPr>
                        <m:t> </m:t>
                      </m:r>
                      <m:r>
                        <a:rPr lang="en-US" i="1">
                          <a:latin typeface="Cambria Math" panose="02040503050406030204" pitchFamily="18" charset="0"/>
                        </a:rPr>
                        <m:t>𝑠𝑢𝑠h𝑖</m:t>
                      </m:r>
                      <m:r>
                        <a:rPr lang="en-US" i="1">
                          <a:latin typeface="Cambria Math" panose="02040503050406030204" pitchFamily="18" charset="0"/>
                        </a:rPr>
                        <m:t> &amp; </m:t>
                      </m:r>
                      <m:r>
                        <a:rPr lang="en-US" i="1">
                          <a:latin typeface="Cambria Math" panose="02040503050406030204" pitchFamily="18" charset="0"/>
                        </a:rPr>
                        <m:t>𝑒𝑣𝑒𝑟𝑦𝑡h𝑖𝑛𝑔</m:t>
                      </m:r>
                      <m:r>
                        <a:rPr lang="en-US" i="1">
                          <a:latin typeface="Cambria Math" panose="02040503050406030204" pitchFamily="18" charset="0"/>
                        </a:rPr>
                        <m:t> </m:t>
                      </m:r>
                      <m:r>
                        <a:rPr lang="en-US" i="1">
                          <a:latin typeface="Cambria Math" panose="02040503050406030204" pitchFamily="18" charset="0"/>
                        </a:rPr>
                        <m:t>𝑒𝑙𝑠𝑒</m:t>
                      </m:r>
                      <m:r>
                        <a:rPr lang="en-US" i="1">
                          <a:latin typeface="Cambria Math" panose="02040503050406030204" pitchFamily="18" charset="0"/>
                        </a:rPr>
                        <m:t> </m:t>
                      </m:r>
                      <m:r>
                        <a:rPr lang="en-US" i="1">
                          <a:latin typeface="Cambria Math" panose="02040503050406030204" pitchFamily="18" charset="0"/>
                        </a:rPr>
                        <m:t>𝑤𝑎𝑠</m:t>
                      </m:r>
                      <m:r>
                        <a:rPr lang="en-US" i="1">
                          <a:latin typeface="Cambria Math" panose="02040503050406030204" pitchFamily="18" charset="0"/>
                        </a:rPr>
                        <m:t> </m:t>
                      </m:r>
                      <m:r>
                        <a:rPr lang="en-US" i="1">
                          <a:latin typeface="Cambria Math" panose="02040503050406030204" pitchFamily="18" charset="0"/>
                        </a:rPr>
                        <m:t>𝑎𝑤𝑒𝑠𝑜𝑚𝑒</m:t>
                      </m:r>
                      <m:r>
                        <a:rPr lang="en-US" i="1">
                          <a:latin typeface="Cambria Math" panose="02040503050406030204" pitchFamily="18" charset="0"/>
                        </a:rPr>
                        <m:t>!”</m:t>
                      </m:r>
                    </m:oMath>
                  </m:oMathPara>
                </a14:m>
                <a:endParaRPr lang="en-US" dirty="0"/>
              </a:p>
              <a:p>
                <a:pPr marL="0" lvl="0" indent="0" algn="ctr">
                  <a:lnSpc>
                    <a:spcPct val="100000"/>
                  </a:lnSpc>
                  <a:spcBef>
                    <a:spcPts val="0"/>
                  </a:spcBef>
                  <a:buClr>
                    <a:srgbClr val="000000"/>
                  </a:buClr>
                  <a:buSzTx/>
                  <a:buNone/>
                </a:pPr>
                <a:endParaRPr lang="en-US" dirty="0">
                  <a:solidFill>
                    <a:srgbClr val="000000"/>
                  </a:solidFill>
                  <a:latin typeface="Arial"/>
                  <a:cs typeface="Arial"/>
                  <a:sym typeface="Arial"/>
                </a:endParaRPr>
              </a:p>
              <a:p>
                <a:pPr marL="0" lvl="0" indent="0">
                  <a:lnSpc>
                    <a:spcPct val="100000"/>
                  </a:lnSpc>
                  <a:spcBef>
                    <a:spcPts val="0"/>
                  </a:spcBef>
                  <a:buClr>
                    <a:srgbClr val="000000"/>
                  </a:buClr>
                  <a:buSzTx/>
                  <a:buNone/>
                </a:pPr>
                <a14:m>
                  <m:oMathPara xmlns:m="http://schemas.openxmlformats.org/officeDocument/2006/math">
                    <m:oMathParaPr>
                      <m:jc m:val="centerGroup"/>
                    </m:oMathParaPr>
                    <m:oMath xmlns:m="http://schemas.openxmlformats.org/officeDocument/2006/math">
                      <m:f>
                        <m:fPr>
                          <m:ctrlPr>
                            <a:rPr lang="en-US" i="1">
                              <a:solidFill>
                                <a:srgbClr val="000000"/>
                              </a:solidFill>
                              <a:latin typeface="Cambria Math" panose="02040503050406030204" pitchFamily="18" charset="0"/>
                              <a:sym typeface="Arial"/>
                            </a:rPr>
                          </m:ctrlPr>
                        </m:fPr>
                        <m:num>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𝑇h𝑒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&amp; </m:t>
                              </m:r>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m:t>
                              </m:r>
                            </m:e>
                            <m:e>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𝑃</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 </m:t>
                          </m:r>
                        </m:num>
                        <m:den>
                          <m:r>
                            <a:rPr lang="en-US" i="1">
                              <a:solidFill>
                                <a:srgbClr val="000000"/>
                              </a:solidFill>
                              <a:latin typeface="Cambria Math" panose="02040503050406030204" pitchFamily="18" charset="0"/>
                              <a:sym typeface="Arial"/>
                            </a:rPr>
                            <m:t>𝑃</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𝑇h𝑒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&amp; </m:t>
                          </m:r>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m:t>
                          </m:r>
                        </m:den>
                      </m:f>
                    </m:oMath>
                  </m:oMathPara>
                </a14:m>
                <a:endParaRPr lang="en-US" dirty="0"/>
              </a:p>
              <a:p>
                <a:pPr marL="0" lvl="0" indent="0">
                  <a:lnSpc>
                    <a:spcPct val="100000"/>
                  </a:lnSpc>
                  <a:spcBef>
                    <a:spcPts val="0"/>
                  </a:spcBef>
                  <a:buClr>
                    <a:srgbClr val="000000"/>
                  </a:buClr>
                  <a:buSzTx/>
                  <a:buNone/>
                </a:pPr>
                <a:endParaRPr lang="en-US" i="1" dirty="0">
                  <a:solidFill>
                    <a:srgbClr val="000000"/>
                  </a:solidFill>
                  <a:latin typeface="Cambria Math" panose="02040503050406030204" pitchFamily="18" charset="0"/>
                  <a:sym typeface="Arial"/>
                </a:endParaRPr>
              </a:p>
              <a:p>
                <a:pPr marL="0" lvl="0" indent="0">
                  <a:lnSpc>
                    <a:spcPct val="100000"/>
                  </a:lnSpc>
                  <a:spcBef>
                    <a:spcPts val="0"/>
                  </a:spcBef>
                  <a:buClr>
                    <a:srgbClr val="000000"/>
                  </a:buClr>
                  <a:buSzTx/>
                  <a:buNone/>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𝑇h𝑒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&amp;</m:t>
                          </m:r>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m:rPr>
                              <m:nor/>
                            </m:rPr>
                            <a:rPr lang="en-US">
                              <a:solidFill>
                                <a:srgbClr val="000000"/>
                              </a:solidFill>
                              <a:latin typeface="Cambria Math" panose="02040503050406030204" pitchFamily="18" charset="0"/>
                              <a:sym typeface="Arial"/>
                            </a:rPr>
                            <m:t>The</m:t>
                          </m:r>
                          <m:r>
                            <m:rPr>
                              <m:nor/>
                            </m:rPr>
                            <a:rPr lang="en-US">
                              <a:solidFill>
                                <a:srgbClr val="000000"/>
                              </a:solidFill>
                              <a:latin typeface="Cambria Math" panose="02040503050406030204" pitchFamily="18" charset="0"/>
                              <a:sym typeface="Arial"/>
                            </a:rPr>
                            <m:t> | </m:t>
                          </m:r>
                          <m:r>
                            <m:rPr>
                              <m:nor/>
                            </m:rPr>
                            <a:rPr lang="en-US">
                              <a:solidFill>
                                <a:srgbClr val="000000"/>
                              </a:solidFill>
                              <a:latin typeface="Cambria Math" panose="02040503050406030204" pitchFamily="18" charset="0"/>
                              <a:sym typeface="Arial"/>
                            </a:rPr>
                            <m:t>y</m:t>
                          </m:r>
                          <m:r>
                            <m:rPr>
                              <m:nor/>
                            </m:rPr>
                            <a:rPr lang="en-US">
                              <a:solidFill>
                                <a:srgbClr val="000000"/>
                              </a:solidFill>
                              <a:latin typeface="Cambria Math" panose="02040503050406030204" pitchFamily="18" charset="0"/>
                              <a:sym typeface="Arial"/>
                            </a:rPr>
                            <m:t>=+1) ∗ </m:t>
                          </m:r>
                          <m:r>
                            <m:rPr>
                              <m:nor/>
                            </m:rPr>
                            <a:rPr lang="en-US">
                              <a:solidFill>
                                <a:srgbClr val="000000"/>
                              </a:solidFill>
                              <a:latin typeface="Cambria Math" panose="02040503050406030204" pitchFamily="18" charset="0"/>
                              <a:sym typeface="Arial"/>
                            </a:rPr>
                            <m:t>P</m:t>
                          </m:r>
                          <m:r>
                            <m:rPr>
                              <m:nor/>
                            </m:rPr>
                            <a:rPr lang="en-US">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r>
                        <a:rPr lang="en-US" i="1">
                          <a:solidFill>
                            <a:srgbClr val="000000"/>
                          </a:solidFill>
                          <a:latin typeface="Cambria Math" panose="02040503050406030204" pitchFamily="18" charset="0"/>
                          <a:sym typeface="Arial"/>
                        </a:rPr>
                        <m:t>(&amp;|</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 </m:t>
                      </m:r>
                    </m:oMath>
                    <m:oMath xmlns:m="http://schemas.openxmlformats.org/officeDocument/2006/math">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     </m:t>
                      </m:r>
                    </m:oMath>
                  </m:oMathPara>
                </a14:m>
                <a:br>
                  <a:rPr lang="en-US" i="1" dirty="0">
                    <a:solidFill>
                      <a:srgbClr val="000000"/>
                    </a:solidFill>
                    <a:latin typeface="Cambria Math" panose="02040503050406030204" pitchFamily="18" charset="0"/>
                    <a:sym typeface="Arial"/>
                  </a:rPr>
                </a:br>
                <a:r>
                  <a:rPr lang="en-US" i="1" dirty="0">
                    <a:solidFill>
                      <a:srgbClr val="000000"/>
                    </a:solidFill>
                    <a:latin typeface="Cambria Math" panose="02040503050406030204" pitchFamily="18" charset="0"/>
                    <a:sym typeface="Arial"/>
                  </a:rPr>
                  <a:t>          </a:t>
                </a:r>
                <a14:m>
                  <m:oMath xmlns:m="http://schemas.openxmlformats.org/officeDocument/2006/math">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oMath>
                </a14:m>
                <a:endParaRPr lang="en-US" i="1" dirty="0">
                  <a:solidFill>
                    <a:srgbClr val="000000"/>
                  </a:solidFill>
                  <a:latin typeface="Cambria Math" panose="02040503050406030204" pitchFamily="18" charset="0"/>
                  <a:sym typeface="Arial"/>
                </a:endParaRPr>
              </a:p>
            </p:txBody>
          </p:sp>
        </mc:Choice>
        <mc:Fallback xmlns="">
          <p:sp>
            <p:nvSpPr>
              <p:cNvPr id="3" name="Text Placeholder 2">
                <a:extLst>
                  <a:ext uri="{FF2B5EF4-FFF2-40B4-BE49-F238E27FC236}">
                    <a16:creationId xmlns:a16="http://schemas.microsoft.com/office/drawing/2014/main" id="{AB3E7C9A-20FB-4261-B723-7656C285AAB1}"/>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A2E8EDF-DB38-4430-A7E2-30F496A6D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708806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2C249D-CA5D-8943-A006-F53B6F855171}"/>
              </a:ext>
            </a:extLst>
          </p:cNvPr>
          <p:cNvSpPr>
            <a:spLocks noGrp="1"/>
          </p:cNvSpPr>
          <p:nvPr>
            <p:ph type="title"/>
          </p:nvPr>
        </p:nvSpPr>
        <p:spPr/>
        <p:txBody>
          <a:bodyPr/>
          <a:lstStyle/>
          <a:p>
            <a:r>
              <a:rPr lang="en-US" dirty="0">
                <a:solidFill>
                  <a:schemeClr val="bg1"/>
                </a:solidFill>
              </a:rPr>
              <a:t>Decision Trees</a:t>
            </a:r>
            <a:br>
              <a:rPr lang="en-US" dirty="0">
                <a:solidFill>
                  <a:schemeClr val="bg1"/>
                </a:solidFill>
              </a:rPr>
            </a:br>
            <a:r>
              <a:rPr lang="en-US" dirty="0">
                <a:solidFill>
                  <a:schemeClr val="bg1"/>
                </a:solidFill>
              </a:rPr>
              <a:t>Overview</a:t>
            </a:r>
          </a:p>
        </p:txBody>
      </p:sp>
      <p:sp>
        <p:nvSpPr>
          <p:cNvPr id="12" name="Text Placeholder 11">
            <a:extLst>
              <a:ext uri="{FF2B5EF4-FFF2-40B4-BE49-F238E27FC236}">
                <a16:creationId xmlns:a16="http://schemas.microsoft.com/office/drawing/2014/main" id="{95D5C8A2-0812-B44E-9966-AD1CCB06B70C}"/>
              </a:ext>
            </a:extLst>
          </p:cNvPr>
          <p:cNvSpPr>
            <a:spLocks noGrp="1"/>
          </p:cNvSpPr>
          <p:nvPr>
            <p:ph type="body" idx="1"/>
          </p:nvPr>
        </p:nvSpPr>
        <p:spPr>
          <a:xfrm>
            <a:off x="2922030" y="3942846"/>
            <a:ext cx="5596200" cy="1088254"/>
          </a:xfrm>
        </p:spPr>
        <p:txBody>
          <a:bodyPr/>
          <a:lstStyle/>
          <a:p>
            <a:pPr>
              <a:buFont typeface="Arial" panose="020B0604020202020204" pitchFamily="34" charset="0"/>
              <a:buChar char="•"/>
            </a:pPr>
            <a:r>
              <a:rPr lang="en-US" b="1"/>
              <a:t>Branch/Internal node: </a:t>
            </a:r>
            <a:r>
              <a:rPr lang="en-US"/>
              <a:t>splits into possible values of a feature</a:t>
            </a:r>
          </a:p>
          <a:p>
            <a:pPr>
              <a:buFont typeface="Arial" panose="020B0604020202020204" pitchFamily="34" charset="0"/>
              <a:buChar char="•"/>
            </a:pPr>
            <a:r>
              <a:rPr lang="en-US" b="1"/>
              <a:t>Leaf node: </a:t>
            </a:r>
            <a:r>
              <a:rPr lang="en-US"/>
              <a:t>final decision (the class value)</a:t>
            </a:r>
          </a:p>
          <a:p>
            <a:pPr>
              <a:buFont typeface="Arial" panose="020B0604020202020204" pitchFamily="34" charset="0"/>
              <a:buChar char="•"/>
            </a:pPr>
            <a:endParaRPr lang="en-US"/>
          </a:p>
        </p:txBody>
      </p:sp>
      <p:grpSp>
        <p:nvGrpSpPr>
          <p:cNvPr id="13" name="Group 12">
            <a:extLst>
              <a:ext uri="{FF2B5EF4-FFF2-40B4-BE49-F238E27FC236}">
                <a16:creationId xmlns:a16="http://schemas.microsoft.com/office/drawing/2014/main" id="{BE29E3E5-FC80-904E-91EA-DB0EB55EFDB9}"/>
              </a:ext>
            </a:extLst>
          </p:cNvPr>
          <p:cNvGrpSpPr/>
          <p:nvPr/>
        </p:nvGrpSpPr>
        <p:grpSpPr>
          <a:xfrm>
            <a:off x="3366911" y="370354"/>
            <a:ext cx="5573889" cy="3570743"/>
            <a:chOff x="122286" y="1247680"/>
            <a:chExt cx="5573889" cy="3570743"/>
          </a:xfrm>
        </p:grpSpPr>
        <p:sp>
          <p:nvSpPr>
            <p:cNvPr id="85" name="Rectangle 84"/>
            <p:cNvSpPr/>
            <p:nvPr/>
          </p:nvSpPr>
          <p:spPr>
            <a:xfrm>
              <a:off x="1725445" y="1247680"/>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dirty="0">
                  <a:latin typeface="Nunito Sans" pitchFamily="2" charset="77"/>
                  <a:cs typeface="Museo Sans 100"/>
                </a:rPr>
                <a:t>Start</a:t>
              </a:r>
            </a:p>
          </p:txBody>
        </p:sp>
        <p:grpSp>
          <p:nvGrpSpPr>
            <p:cNvPr id="3" name="Group 2"/>
            <p:cNvGrpSpPr/>
            <p:nvPr/>
          </p:nvGrpSpPr>
          <p:grpSpPr>
            <a:xfrm>
              <a:off x="1292624" y="1596433"/>
              <a:ext cx="1508973" cy="729758"/>
              <a:chOff x="1721911" y="2128577"/>
              <a:chExt cx="2011964" cy="973010"/>
            </a:xfrm>
          </p:grpSpPr>
          <p:sp>
            <p:nvSpPr>
              <p:cNvPr id="39" name="Diamond 38"/>
              <p:cNvSpPr/>
              <p:nvPr/>
            </p:nvSpPr>
            <p:spPr>
              <a:xfrm>
                <a:off x="1721911" y="2613918"/>
                <a:ext cx="2011964"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Credit?</a:t>
                </a:r>
              </a:p>
            </p:txBody>
          </p:sp>
          <p:cxnSp>
            <p:nvCxnSpPr>
              <p:cNvPr id="86" name="Straight Arrow Connector 85"/>
              <p:cNvCxnSpPr>
                <a:stCxn id="85" idx="2"/>
                <a:endCxn id="39" idx="0"/>
              </p:cNvCxnSpPr>
              <p:nvPr/>
            </p:nvCxnSpPr>
            <p:spPr>
              <a:xfrm>
                <a:off x="2727893" y="2128577"/>
                <a:ext cx="0" cy="48534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122286" y="1866316"/>
              <a:ext cx="1188624" cy="1230908"/>
              <a:chOff x="161460" y="2488421"/>
              <a:chExt cx="1584832" cy="1641211"/>
            </a:xfrm>
          </p:grpSpPr>
          <p:sp>
            <p:nvSpPr>
              <p:cNvPr id="91" name="Rounded Rectangle 90"/>
              <p:cNvSpPr/>
              <p:nvPr/>
            </p:nvSpPr>
            <p:spPr>
              <a:xfrm>
                <a:off x="161460" y="3610281"/>
                <a:ext cx="933156"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152" name="Elbow Connector 151"/>
              <p:cNvCxnSpPr>
                <a:stCxn id="39" idx="1"/>
                <a:endCxn id="91" idx="0"/>
              </p:cNvCxnSpPr>
              <p:nvPr/>
            </p:nvCxnSpPr>
            <p:spPr>
              <a:xfrm rot="10800000" flipV="1">
                <a:off x="628039" y="2857753"/>
                <a:ext cx="1093872" cy="752528"/>
              </a:xfrm>
              <a:prstGeom prst="bentConnector2">
                <a:avLst/>
              </a:prstGeom>
              <a:ln>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2" name="Rectangle 161"/>
              <p:cNvSpPr/>
              <p:nvPr/>
            </p:nvSpPr>
            <p:spPr>
              <a:xfrm>
                <a:off x="628037" y="2488421"/>
                <a:ext cx="1118255" cy="369332"/>
              </a:xfrm>
              <a:prstGeom prst="rect">
                <a:avLst/>
              </a:prstGeom>
            </p:spPr>
            <p:txBody>
              <a:bodyPr wrap="none">
                <a:spAutoFit/>
              </a:bodyPr>
              <a:lstStyle/>
              <a:p>
                <a:r>
                  <a:rPr lang="en-US" sz="1200" dirty="0">
                    <a:latin typeface="Nunito Sans" pitchFamily="2" charset="77"/>
                    <a:cs typeface="Museo Sans 100"/>
                  </a:rPr>
                  <a:t>excellent</a:t>
                </a:r>
                <a:endParaRPr lang="en-US" sz="1200" b="1" dirty="0">
                  <a:latin typeface="Nunito Sans" pitchFamily="2" charset="77"/>
                </a:endParaRPr>
              </a:p>
            </p:txBody>
          </p:sp>
        </p:grpSp>
        <p:grpSp>
          <p:nvGrpSpPr>
            <p:cNvPr id="7" name="Group 6"/>
            <p:cNvGrpSpPr/>
            <p:nvPr/>
          </p:nvGrpSpPr>
          <p:grpSpPr>
            <a:xfrm>
              <a:off x="2801598" y="1902261"/>
              <a:ext cx="2363546" cy="1043597"/>
              <a:chOff x="3733875" y="2536348"/>
              <a:chExt cx="3151395" cy="1391462"/>
            </a:xfrm>
          </p:grpSpPr>
          <p:sp>
            <p:nvSpPr>
              <p:cNvPr id="139" name="Diamond 138"/>
              <p:cNvSpPr/>
              <p:nvPr/>
            </p:nvSpPr>
            <p:spPr>
              <a:xfrm>
                <a:off x="4988898" y="3440141"/>
                <a:ext cx="1896372"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153" name="Elbow Connector 152"/>
              <p:cNvCxnSpPr>
                <a:stCxn id="39" idx="3"/>
                <a:endCxn id="139" idx="0"/>
              </p:cNvCxnSpPr>
              <p:nvPr/>
            </p:nvCxnSpPr>
            <p:spPr>
              <a:xfrm>
                <a:off x="3733875" y="2857753"/>
                <a:ext cx="2203209" cy="582388"/>
              </a:xfrm>
              <a:prstGeom prst="bentConnector2">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Rectangle 162"/>
              <p:cNvSpPr/>
              <p:nvPr/>
            </p:nvSpPr>
            <p:spPr>
              <a:xfrm>
                <a:off x="4249279" y="2536348"/>
                <a:ext cx="686513" cy="369332"/>
              </a:xfrm>
              <a:prstGeom prst="rect">
                <a:avLst/>
              </a:prstGeom>
            </p:spPr>
            <p:txBody>
              <a:bodyPr wrap="none">
                <a:spAutoFit/>
              </a:bodyPr>
              <a:lstStyle/>
              <a:p>
                <a:r>
                  <a:rPr lang="en-US" sz="1200" dirty="0">
                    <a:latin typeface="Nunito Sans" pitchFamily="2" charset="77"/>
                    <a:cs typeface="Museo Sans 100"/>
                  </a:rPr>
                  <a:t>poor</a:t>
                </a:r>
                <a:endParaRPr lang="en-US" sz="1200" b="1" dirty="0">
                  <a:latin typeface="Nunito Sans" pitchFamily="2" charset="77"/>
                </a:endParaRPr>
              </a:p>
            </p:txBody>
          </p:sp>
        </p:grpSp>
        <p:grpSp>
          <p:nvGrpSpPr>
            <p:cNvPr id="6" name="Group 5"/>
            <p:cNvGrpSpPr/>
            <p:nvPr/>
          </p:nvGrpSpPr>
          <p:grpSpPr>
            <a:xfrm>
              <a:off x="1158140" y="2326191"/>
              <a:ext cx="1819121" cy="1557540"/>
              <a:chOff x="1542598" y="3101587"/>
              <a:chExt cx="2425495" cy="2076720"/>
            </a:xfrm>
          </p:grpSpPr>
          <p:sp>
            <p:nvSpPr>
              <p:cNvPr id="56" name="Diamond 55"/>
              <p:cNvSpPr/>
              <p:nvPr/>
            </p:nvSpPr>
            <p:spPr>
              <a:xfrm>
                <a:off x="1900154" y="3594248"/>
                <a:ext cx="1655477"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Term?</a:t>
                </a:r>
              </a:p>
            </p:txBody>
          </p:sp>
          <p:cxnSp>
            <p:nvCxnSpPr>
              <p:cNvPr id="106" name="Straight Arrow Connector 105"/>
              <p:cNvCxnSpPr>
                <a:cxnSpLocks/>
                <a:stCxn id="56" idx="2"/>
                <a:endCxn id="107" idx="0"/>
              </p:cNvCxnSpPr>
              <p:nvPr/>
            </p:nvCxnSpPr>
            <p:spPr>
              <a:xfrm flipH="1">
                <a:off x="2172718" y="4081918"/>
                <a:ext cx="555175" cy="577039"/>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07" name="Rounded Rectangle 106"/>
              <p:cNvSpPr/>
              <p:nvPr/>
            </p:nvSpPr>
            <p:spPr>
              <a:xfrm>
                <a:off x="1721909" y="4658956"/>
                <a:ext cx="901617" cy="519351"/>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dirty="0">
                    <a:latin typeface="Nunito Sans" pitchFamily="2" charset="77"/>
                    <a:ea typeface="Museo Sans 300" charset="0"/>
                    <a:cs typeface="Museo Sans 300" charset="0"/>
                  </a:rPr>
                  <a:t>Risky</a:t>
                </a:r>
              </a:p>
            </p:txBody>
          </p:sp>
          <p:sp>
            <p:nvSpPr>
              <p:cNvPr id="113" name="Rounded Rectangle 112"/>
              <p:cNvSpPr/>
              <p:nvPr/>
            </p:nvSpPr>
            <p:spPr>
              <a:xfrm>
                <a:off x="2865735" y="4630011"/>
                <a:ext cx="868139"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114" name="Straight Arrow Connector 113"/>
              <p:cNvCxnSpPr>
                <a:stCxn id="56" idx="2"/>
                <a:endCxn id="113" idx="0"/>
              </p:cNvCxnSpPr>
              <p:nvPr/>
            </p:nvCxnSpPr>
            <p:spPr>
              <a:xfrm>
                <a:off x="2727893" y="4081918"/>
                <a:ext cx="571912" cy="54809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39" idx="2"/>
                <a:endCxn id="56" idx="0"/>
              </p:cNvCxnSpPr>
              <p:nvPr/>
            </p:nvCxnSpPr>
            <p:spPr>
              <a:xfrm>
                <a:off x="2727893" y="3101587"/>
                <a:ext cx="0" cy="492661"/>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Rectangle 163"/>
              <p:cNvSpPr/>
              <p:nvPr/>
            </p:nvSpPr>
            <p:spPr>
              <a:xfrm>
                <a:off x="2727893" y="3127706"/>
                <a:ext cx="543312" cy="369332"/>
              </a:xfrm>
              <a:prstGeom prst="rect">
                <a:avLst/>
              </a:prstGeom>
            </p:spPr>
            <p:txBody>
              <a:bodyPr wrap="none">
                <a:spAutoFit/>
              </a:bodyPr>
              <a:lstStyle/>
              <a:p>
                <a:r>
                  <a:rPr lang="en-US" sz="1200" dirty="0">
                    <a:latin typeface="Nunito Sans" pitchFamily="2" charset="77"/>
                    <a:cs typeface="Museo Sans 100"/>
                  </a:rPr>
                  <a:t>fair</a:t>
                </a:r>
                <a:endParaRPr lang="en-US" sz="1200" b="1" dirty="0">
                  <a:latin typeface="Nunito Sans" pitchFamily="2" charset="77"/>
                </a:endParaRPr>
              </a:p>
            </p:txBody>
          </p:sp>
          <p:sp>
            <p:nvSpPr>
              <p:cNvPr id="165" name="Rectangle 164"/>
              <p:cNvSpPr/>
              <p:nvPr/>
            </p:nvSpPr>
            <p:spPr>
              <a:xfrm>
                <a:off x="3029374" y="4142988"/>
                <a:ext cx="938719" cy="369332"/>
              </a:xfrm>
              <a:prstGeom prst="rect">
                <a:avLst/>
              </a:prstGeom>
            </p:spPr>
            <p:txBody>
              <a:bodyPr wrap="none">
                <a:spAutoFit/>
              </a:bodyPr>
              <a:lstStyle/>
              <a:p>
                <a:r>
                  <a:rPr lang="en-US" sz="1200" dirty="0">
                    <a:latin typeface="Nunito Sans" pitchFamily="2" charset="77"/>
                    <a:cs typeface="Museo Sans 100"/>
                  </a:rPr>
                  <a:t>5 years</a:t>
                </a:r>
                <a:endParaRPr lang="en-US" sz="1200" b="1" dirty="0">
                  <a:latin typeface="Nunito Sans" pitchFamily="2" charset="77"/>
                </a:endParaRPr>
              </a:p>
            </p:txBody>
          </p:sp>
          <p:sp>
            <p:nvSpPr>
              <p:cNvPr id="166" name="Rectangle 165"/>
              <p:cNvSpPr/>
              <p:nvPr/>
            </p:nvSpPr>
            <p:spPr>
              <a:xfrm>
                <a:off x="1542598" y="4107992"/>
                <a:ext cx="938719" cy="369332"/>
              </a:xfrm>
              <a:prstGeom prst="rect">
                <a:avLst/>
              </a:prstGeom>
            </p:spPr>
            <p:txBody>
              <a:bodyPr wrap="none">
                <a:spAutoFit/>
              </a:bodyPr>
              <a:lstStyle/>
              <a:p>
                <a:r>
                  <a:rPr lang="en-US" sz="1200" dirty="0">
                    <a:latin typeface="Nunito Sans" pitchFamily="2" charset="77"/>
                    <a:cs typeface="Museo Sans 100"/>
                  </a:rPr>
                  <a:t>3 years</a:t>
                </a:r>
                <a:endParaRPr lang="en-US" sz="1200" b="1" dirty="0">
                  <a:latin typeface="Nunito Sans" pitchFamily="2" charset="77"/>
                </a:endParaRPr>
              </a:p>
            </p:txBody>
          </p:sp>
        </p:grpSp>
        <p:grpSp>
          <p:nvGrpSpPr>
            <p:cNvPr id="9" name="Group 8"/>
            <p:cNvGrpSpPr/>
            <p:nvPr/>
          </p:nvGrpSpPr>
          <p:grpSpPr>
            <a:xfrm>
              <a:off x="4454004" y="2945858"/>
              <a:ext cx="1242171" cy="937873"/>
              <a:chOff x="5937085" y="3927810"/>
              <a:chExt cx="1656228" cy="1250496"/>
            </a:xfrm>
          </p:grpSpPr>
          <p:cxnSp>
            <p:nvCxnSpPr>
              <p:cNvPr id="147" name="Straight Arrow Connector 146"/>
              <p:cNvCxnSpPr>
                <a:stCxn id="139" idx="2"/>
                <a:endCxn id="284" idx="0"/>
              </p:cNvCxnSpPr>
              <p:nvPr/>
            </p:nvCxnSpPr>
            <p:spPr>
              <a:xfrm>
                <a:off x="5937085" y="3927810"/>
                <a:ext cx="1203093" cy="73114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84" name="Rounded Rectangle 283"/>
              <p:cNvSpPr/>
              <p:nvPr/>
            </p:nvSpPr>
            <p:spPr>
              <a:xfrm>
                <a:off x="6687044" y="4658956"/>
                <a:ext cx="906269" cy="519350"/>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169" name="Rectangle 168"/>
              <p:cNvSpPr/>
              <p:nvPr/>
            </p:nvSpPr>
            <p:spPr>
              <a:xfrm>
                <a:off x="6459512" y="3940629"/>
                <a:ext cx="654453" cy="369332"/>
              </a:xfrm>
              <a:prstGeom prst="rect">
                <a:avLst/>
              </a:prstGeom>
            </p:spPr>
            <p:txBody>
              <a:bodyPr wrap="none">
                <a:spAutoFit/>
              </a:bodyPr>
              <a:lstStyle/>
              <a:p>
                <a:r>
                  <a:rPr lang="en-US" sz="1200" dirty="0">
                    <a:latin typeface="Nunito Sans" pitchFamily="2" charset="77"/>
                    <a:cs typeface="Museo Sans 100"/>
                  </a:rPr>
                  <a:t>Low</a:t>
                </a:r>
                <a:endParaRPr lang="en-US" sz="1200" b="1" dirty="0">
                  <a:latin typeface="Nunito Sans" pitchFamily="2" charset="77"/>
                </a:endParaRPr>
              </a:p>
            </p:txBody>
          </p:sp>
        </p:grpSp>
        <p:grpSp>
          <p:nvGrpSpPr>
            <p:cNvPr id="8" name="Group 7"/>
            <p:cNvGrpSpPr/>
            <p:nvPr/>
          </p:nvGrpSpPr>
          <p:grpSpPr>
            <a:xfrm>
              <a:off x="2801597" y="2945858"/>
              <a:ext cx="1688710" cy="1872565"/>
              <a:chOff x="3733874" y="3927810"/>
              <a:chExt cx="2251612" cy="2496754"/>
            </a:xfrm>
          </p:grpSpPr>
          <p:sp>
            <p:nvSpPr>
              <p:cNvPr id="145" name="Diamond 144"/>
              <p:cNvSpPr/>
              <p:nvPr/>
            </p:nvSpPr>
            <p:spPr>
              <a:xfrm>
                <a:off x="3947237" y="4639071"/>
                <a:ext cx="1758010"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Term?</a:t>
                </a:r>
              </a:p>
            </p:txBody>
          </p:sp>
          <p:cxnSp>
            <p:nvCxnSpPr>
              <p:cNvPr id="278" name="Straight Arrow Connector 277"/>
              <p:cNvCxnSpPr>
                <a:stCxn id="145" idx="2"/>
                <a:endCxn id="279" idx="0"/>
              </p:cNvCxnSpPr>
              <p:nvPr/>
            </p:nvCxnSpPr>
            <p:spPr>
              <a:xfrm flipH="1">
                <a:off x="4235495" y="5126741"/>
                <a:ext cx="590746" cy="77847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79" name="Rounded Rectangle 278"/>
              <p:cNvSpPr/>
              <p:nvPr/>
            </p:nvSpPr>
            <p:spPr>
              <a:xfrm>
                <a:off x="3733874" y="5905213"/>
                <a:ext cx="1003242" cy="519351"/>
              </a:xfrm>
              <a:prstGeom prst="roundRect">
                <a:avLst>
                  <a:gd name="adj"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280" name="Rounded Rectangle 279"/>
              <p:cNvSpPr/>
              <p:nvPr/>
            </p:nvSpPr>
            <p:spPr>
              <a:xfrm>
                <a:off x="4896340" y="5875672"/>
                <a:ext cx="967894" cy="519351"/>
              </a:xfrm>
              <a:prstGeom prst="roundRect">
                <a:avLst>
                  <a:gd name="adj" fmla="val 50000"/>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281" name="Straight Arrow Connector 280"/>
              <p:cNvCxnSpPr>
                <a:stCxn id="145" idx="2"/>
                <a:endCxn id="280" idx="0"/>
              </p:cNvCxnSpPr>
              <p:nvPr/>
            </p:nvCxnSpPr>
            <p:spPr>
              <a:xfrm>
                <a:off x="4826242" y="5126741"/>
                <a:ext cx="554046" cy="74893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139" idx="2"/>
                <a:endCxn id="145" idx="0"/>
              </p:cNvCxnSpPr>
              <p:nvPr/>
            </p:nvCxnSpPr>
            <p:spPr>
              <a:xfrm flipH="1">
                <a:off x="4826242" y="3927810"/>
                <a:ext cx="1110842" cy="7112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70" name="Rectangle 169"/>
              <p:cNvSpPr/>
              <p:nvPr/>
            </p:nvSpPr>
            <p:spPr>
              <a:xfrm>
                <a:off x="4668047" y="3938715"/>
                <a:ext cx="660865" cy="369332"/>
              </a:xfrm>
              <a:prstGeom prst="rect">
                <a:avLst/>
              </a:prstGeom>
            </p:spPr>
            <p:txBody>
              <a:bodyPr wrap="none">
                <a:spAutoFit/>
              </a:bodyPr>
              <a:lstStyle/>
              <a:p>
                <a:r>
                  <a:rPr lang="en-US" sz="1200" dirty="0">
                    <a:latin typeface="Nunito Sans" pitchFamily="2" charset="77"/>
                    <a:cs typeface="Museo Sans 100"/>
                  </a:rPr>
                  <a:t>high</a:t>
                </a:r>
                <a:endParaRPr lang="en-US" sz="1200" b="1" dirty="0">
                  <a:latin typeface="Nunito Sans" pitchFamily="2" charset="77"/>
                </a:endParaRPr>
              </a:p>
            </p:txBody>
          </p:sp>
          <p:sp>
            <p:nvSpPr>
              <p:cNvPr id="173" name="Rectangle 172"/>
              <p:cNvSpPr/>
              <p:nvPr/>
            </p:nvSpPr>
            <p:spPr>
              <a:xfrm>
                <a:off x="5046768" y="5249952"/>
                <a:ext cx="938718" cy="369332"/>
              </a:xfrm>
              <a:prstGeom prst="rect">
                <a:avLst/>
              </a:prstGeom>
            </p:spPr>
            <p:txBody>
              <a:bodyPr wrap="none">
                <a:spAutoFit/>
              </a:bodyPr>
              <a:lstStyle/>
              <a:p>
                <a:r>
                  <a:rPr lang="en-US" sz="1200" dirty="0">
                    <a:latin typeface="Nunito Sans" pitchFamily="2" charset="77"/>
                    <a:cs typeface="Museo Sans 100"/>
                  </a:rPr>
                  <a:t>5 years</a:t>
                </a:r>
                <a:endParaRPr lang="en-US" sz="1200" b="1" dirty="0">
                  <a:latin typeface="Nunito Sans" pitchFamily="2" charset="77"/>
                </a:endParaRPr>
              </a:p>
            </p:txBody>
          </p:sp>
          <p:sp>
            <p:nvSpPr>
              <p:cNvPr id="174" name="Rectangle 173"/>
              <p:cNvSpPr/>
              <p:nvPr/>
            </p:nvSpPr>
            <p:spPr>
              <a:xfrm>
                <a:off x="3790447" y="5247761"/>
                <a:ext cx="938718" cy="369332"/>
              </a:xfrm>
              <a:prstGeom prst="rect">
                <a:avLst/>
              </a:prstGeom>
            </p:spPr>
            <p:txBody>
              <a:bodyPr wrap="none">
                <a:spAutoFit/>
              </a:bodyPr>
              <a:lstStyle/>
              <a:p>
                <a:r>
                  <a:rPr lang="en-US" sz="1200" dirty="0">
                    <a:latin typeface="Nunito Sans" pitchFamily="2" charset="77"/>
                    <a:cs typeface="Museo Sans 100"/>
                  </a:rPr>
                  <a:t>3 years</a:t>
                </a:r>
                <a:endParaRPr lang="en-US" sz="1200" b="1" dirty="0">
                  <a:latin typeface="Nunito Sans" pitchFamily="2" charset="77"/>
                </a:endParaRPr>
              </a:p>
            </p:txBody>
          </p:sp>
        </p:grpSp>
      </p:grpSp>
    </p:spTree>
    <p:extLst>
      <p:ext uri="{BB962C8B-B14F-4D97-AF65-F5344CB8AC3E}">
        <p14:creationId xmlns:p14="http://schemas.microsoft.com/office/powerpoint/2010/main" val="659047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78" y="575500"/>
            <a:ext cx="2267013" cy="3981000"/>
          </a:xfrm>
        </p:spPr>
        <p:txBody>
          <a:bodyPr/>
          <a:lstStyle/>
          <a:p>
            <a:r>
              <a:rPr lang="en-US" dirty="0"/>
              <a:t>Pros/Cons</a:t>
            </a:r>
            <a:br>
              <a:rPr lang="en-US" dirty="0"/>
            </a:br>
            <a:r>
              <a:rPr lang="en-US" dirty="0"/>
              <a:t>Decision Tree</a:t>
            </a:r>
          </a:p>
        </p:txBody>
      </p:sp>
      <p:sp>
        <p:nvSpPr>
          <p:cNvPr id="10" name="Content Placeholder 2"/>
          <p:cNvSpPr>
            <a:spLocks noGrp="1"/>
          </p:cNvSpPr>
          <p:nvPr>
            <p:ph type="body" idx="1"/>
          </p:nvPr>
        </p:nvSpPr>
        <p:spPr>
          <a:xfrm>
            <a:off x="2608850" y="253138"/>
            <a:ext cx="6535150" cy="3981000"/>
          </a:xfrm>
        </p:spPr>
        <p:txBody>
          <a:bodyPr/>
          <a:lstStyle/>
          <a:p>
            <a:pPr>
              <a:buClr>
                <a:schemeClr val="bg2"/>
              </a:buClr>
            </a:pPr>
            <a:r>
              <a:rPr lang="en-US" dirty="0"/>
              <a:t>Pros:</a:t>
            </a:r>
          </a:p>
          <a:p>
            <a:pPr lvl="1">
              <a:buClr>
                <a:schemeClr val="bg2"/>
              </a:buClr>
            </a:pPr>
            <a:r>
              <a:rPr lang="en-US" dirty="0"/>
              <a:t>Easy to interpret</a:t>
            </a:r>
          </a:p>
          <a:p>
            <a:pPr lvl="1">
              <a:buClr>
                <a:schemeClr val="bg2"/>
              </a:buClr>
            </a:pPr>
            <a:r>
              <a:rPr lang="en-US" dirty="0"/>
              <a:t>Handles numeric and categorical variables without preprocessing*</a:t>
            </a:r>
          </a:p>
          <a:p>
            <a:pPr lvl="2">
              <a:buClr>
                <a:schemeClr val="bg2"/>
              </a:buClr>
            </a:pPr>
            <a:r>
              <a:rPr lang="en-US" dirty="0"/>
              <a:t>In theory, scikit-learn still requires preprocessing</a:t>
            </a:r>
          </a:p>
          <a:p>
            <a:pPr lvl="1">
              <a:buClr>
                <a:schemeClr val="bg2"/>
              </a:buClr>
            </a:pPr>
            <a:r>
              <a:rPr lang="en-US" dirty="0"/>
              <a:t>No normalization required as it uses rule-based approach</a:t>
            </a:r>
          </a:p>
          <a:p>
            <a:pPr lvl="1">
              <a:buClr>
                <a:schemeClr val="bg2"/>
              </a:buClr>
            </a:pPr>
            <a:r>
              <a:rPr lang="en-US" dirty="0"/>
              <a:t>Can create non-linear decision boundaries</a:t>
            </a:r>
          </a:p>
          <a:p>
            <a:pPr lvl="1">
              <a:buClr>
                <a:schemeClr val="bg2"/>
              </a:buClr>
            </a:pPr>
            <a:r>
              <a:rPr lang="en-US" dirty="0"/>
              <a:t>Can readily do multi-class classification (unlike Logistic Regression)</a:t>
            </a:r>
          </a:p>
          <a:p>
            <a:pPr>
              <a:buClr>
                <a:schemeClr val="bg2"/>
              </a:buClr>
            </a:pPr>
            <a:r>
              <a:rPr lang="en-US" dirty="0"/>
              <a:t>Cons:</a:t>
            </a:r>
          </a:p>
          <a:p>
            <a:pPr lvl="1">
              <a:buClr>
                <a:schemeClr val="bg2"/>
              </a:buClr>
            </a:pPr>
            <a:r>
              <a:rPr lang="en-US" dirty="0"/>
              <a:t>Deep decision trees are prone to overfitting</a:t>
            </a:r>
          </a:p>
          <a:p>
            <a:pPr lvl="1">
              <a:buClr>
                <a:schemeClr val="bg2"/>
              </a:buClr>
            </a:pPr>
            <a:r>
              <a:rPr lang="en-US" dirty="0"/>
              <a:t>Only allows axis-parallel decision boundaries</a:t>
            </a:r>
          </a:p>
        </p:txBody>
      </p:sp>
      <p:pic>
        <p:nvPicPr>
          <p:cNvPr id="5" name="Picture 2" descr="machine learning - How to achieve a nonlinear decision boundary? - Cross  Validated">
            <a:extLst>
              <a:ext uri="{FF2B5EF4-FFF2-40B4-BE49-F238E27FC236}">
                <a16:creationId xmlns:a16="http://schemas.microsoft.com/office/drawing/2014/main" id="{3F527D1D-179F-3349-9720-76E6C742C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928" y="3050133"/>
            <a:ext cx="2494376" cy="200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392116"/>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3624-F959-E745-AEE9-588E8FECA5F8}"/>
              </a:ext>
            </a:extLst>
          </p:cNvPr>
          <p:cNvSpPr>
            <a:spLocks noGrp="1"/>
          </p:cNvSpPr>
          <p:nvPr>
            <p:ph type="title"/>
          </p:nvPr>
        </p:nvSpPr>
        <p:spPr/>
        <p:txBody>
          <a:bodyPr/>
          <a:lstStyle/>
          <a:p>
            <a:r>
              <a:rPr lang="en-US" dirty="0"/>
              <a:t>Ensemble Method</a:t>
            </a:r>
          </a:p>
        </p:txBody>
      </p:sp>
      <p:sp>
        <p:nvSpPr>
          <p:cNvPr id="3" name="Text Placeholder 2">
            <a:extLst>
              <a:ext uri="{FF2B5EF4-FFF2-40B4-BE49-F238E27FC236}">
                <a16:creationId xmlns:a16="http://schemas.microsoft.com/office/drawing/2014/main" id="{D4A6C897-9F8C-DB42-9F34-0DEDEF2B85E1}"/>
              </a:ext>
            </a:extLst>
          </p:cNvPr>
          <p:cNvSpPr>
            <a:spLocks noGrp="1"/>
          </p:cNvSpPr>
          <p:nvPr>
            <p:ph type="body" idx="1"/>
          </p:nvPr>
        </p:nvSpPr>
        <p:spPr/>
        <p:txBody>
          <a:bodyPr/>
          <a:lstStyle/>
          <a:p>
            <a:pPr marL="139700" indent="0">
              <a:buNone/>
            </a:pPr>
            <a:r>
              <a:rPr lang="en-US" dirty="0"/>
              <a:t>Instead of switching to a brand new type of model that is more powerful than trees, what if we instead tried to make the tree into a more powerful model.</a:t>
            </a:r>
          </a:p>
          <a:p>
            <a:pPr marL="139700" indent="0">
              <a:buNone/>
            </a:pPr>
            <a:endParaRPr lang="en-US" dirty="0"/>
          </a:p>
          <a:p>
            <a:pPr marL="139700" indent="0">
              <a:buNone/>
            </a:pPr>
            <a:r>
              <a:rPr lang="en-US" dirty="0"/>
              <a:t>What if we could combine many weaker models in such a way to make a more powerful model?</a:t>
            </a:r>
          </a:p>
          <a:p>
            <a:pPr marL="139700" indent="0">
              <a:buNone/>
            </a:pPr>
            <a:endParaRPr lang="en-US" dirty="0"/>
          </a:p>
          <a:p>
            <a:pPr marL="139700" indent="0">
              <a:buNone/>
            </a:pPr>
            <a:r>
              <a:rPr lang="en-US" dirty="0"/>
              <a:t>A </a:t>
            </a:r>
            <a:r>
              <a:rPr lang="en-US" b="1" dirty="0"/>
              <a:t>model ensemble </a:t>
            </a:r>
            <a:r>
              <a:rPr lang="en-US" dirty="0"/>
              <a:t>is a collection of (generally weak) models that are combined in such a way to create a more powerful model. </a:t>
            </a:r>
          </a:p>
          <a:p>
            <a:pPr marL="139700" indent="0">
              <a:buNone/>
            </a:pPr>
            <a:endParaRPr lang="en-US" dirty="0"/>
          </a:p>
          <a:p>
            <a:pPr marL="139700" indent="0">
              <a:buNone/>
            </a:pPr>
            <a:r>
              <a:rPr lang="en-US" dirty="0"/>
              <a:t>There are two common ways this is done with trees </a:t>
            </a:r>
          </a:p>
          <a:p>
            <a:r>
              <a:rPr lang="en-US" dirty="0"/>
              <a:t>Random Forest (Bagging) [next pre-lecture video]</a:t>
            </a:r>
          </a:p>
          <a:p>
            <a:r>
              <a:rPr lang="en-US" dirty="0"/>
              <a:t>AdaBoost (Boosting)</a:t>
            </a:r>
          </a:p>
        </p:txBody>
      </p:sp>
      <p:sp>
        <p:nvSpPr>
          <p:cNvPr id="4" name="Slide Number Placeholder 3">
            <a:extLst>
              <a:ext uri="{FF2B5EF4-FFF2-40B4-BE49-F238E27FC236}">
                <a16:creationId xmlns:a16="http://schemas.microsoft.com/office/drawing/2014/main" id="{564227FE-125F-4D45-B1CA-041D68099B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spTree>
    <p:extLst>
      <p:ext uri="{BB962C8B-B14F-4D97-AF65-F5344CB8AC3E}">
        <p14:creationId xmlns:p14="http://schemas.microsoft.com/office/powerpoint/2010/main" val="1251052970"/>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B2CA-F0C4-2E47-9562-FCDF2795FF70}"/>
              </a:ext>
            </a:extLst>
          </p:cNvPr>
          <p:cNvSpPr>
            <a:spLocks noGrp="1"/>
          </p:cNvSpPr>
          <p:nvPr>
            <p:ph type="ctrTitle"/>
          </p:nvPr>
        </p:nvSpPr>
        <p:spPr/>
        <p:txBody>
          <a:bodyPr/>
          <a:lstStyle/>
          <a:p>
            <a:r>
              <a:rPr lang="en-US" dirty="0"/>
              <a:t>AdaBoost</a:t>
            </a:r>
          </a:p>
        </p:txBody>
      </p:sp>
      <p:sp>
        <p:nvSpPr>
          <p:cNvPr id="3" name="Subtitle 2">
            <a:extLst>
              <a:ext uri="{FF2B5EF4-FFF2-40B4-BE49-F238E27FC236}">
                <a16:creationId xmlns:a16="http://schemas.microsoft.com/office/drawing/2014/main" id="{B6E8BC57-9D12-434E-85DF-236DF26616D2}"/>
              </a:ext>
            </a:extLst>
          </p:cNvPr>
          <p:cNvSpPr>
            <a:spLocks noGrp="1"/>
          </p:cNvSpPr>
          <p:nvPr>
            <p:ph type="subTitle" idx="1"/>
          </p:nvPr>
        </p:nvSpPr>
        <p:spPr/>
        <p:txBody>
          <a:bodyPr/>
          <a:lstStyle/>
          <a:p>
            <a:r>
              <a:rPr lang="en-US" dirty="0"/>
              <a:t>Boosting</a:t>
            </a:r>
          </a:p>
        </p:txBody>
      </p:sp>
      <p:sp>
        <p:nvSpPr>
          <p:cNvPr id="4" name="Slide Number Placeholder 3">
            <a:extLst>
              <a:ext uri="{FF2B5EF4-FFF2-40B4-BE49-F238E27FC236}">
                <a16:creationId xmlns:a16="http://schemas.microsoft.com/office/drawing/2014/main" id="{2D797AF7-2681-3F4D-9D6C-AF07C20D2C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spTree>
    <p:extLst>
      <p:ext uri="{BB962C8B-B14F-4D97-AF65-F5344CB8AC3E}">
        <p14:creationId xmlns:p14="http://schemas.microsoft.com/office/powerpoint/2010/main" val="2074752341"/>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74891B-5590-664F-89F7-CD2250D3FE3E}"/>
              </a:ext>
            </a:extLst>
          </p:cNvPr>
          <p:cNvSpPr>
            <a:spLocks noGrp="1"/>
          </p:cNvSpPr>
          <p:nvPr>
            <p:ph type="title"/>
          </p:nvPr>
        </p:nvSpPr>
        <p:spPr/>
        <p:txBody>
          <a:bodyPr/>
          <a:lstStyle/>
          <a:p>
            <a:r>
              <a:rPr lang="en-US" dirty="0"/>
              <a:t>Background</a:t>
            </a:r>
          </a:p>
        </p:txBody>
      </p:sp>
      <p:sp>
        <p:nvSpPr>
          <p:cNvPr id="6" name="Text Placeholder 5">
            <a:extLst>
              <a:ext uri="{FF2B5EF4-FFF2-40B4-BE49-F238E27FC236}">
                <a16:creationId xmlns:a16="http://schemas.microsoft.com/office/drawing/2014/main" id="{5F4C4C63-B9EC-3142-96D1-65D647A512F3}"/>
              </a:ext>
            </a:extLst>
          </p:cNvPr>
          <p:cNvSpPr>
            <a:spLocks noGrp="1"/>
          </p:cNvSpPr>
          <p:nvPr>
            <p:ph type="body" idx="1"/>
          </p:nvPr>
        </p:nvSpPr>
        <p:spPr/>
        <p:txBody>
          <a:bodyPr/>
          <a:lstStyle/>
          <a:p>
            <a:pPr marL="139700" indent="0">
              <a:buNone/>
            </a:pPr>
            <a:r>
              <a:rPr lang="en-US" dirty="0"/>
              <a:t>A </a:t>
            </a:r>
            <a:r>
              <a:rPr lang="en-US" b="1" dirty="0"/>
              <a:t>weak learner </a:t>
            </a:r>
            <a:r>
              <a:rPr lang="en-US" dirty="0"/>
              <a:t>is a model that only does slightly better than random guessing. </a:t>
            </a:r>
          </a:p>
          <a:p>
            <a:pPr marL="139700" indent="0">
              <a:buNone/>
            </a:pPr>
            <a:endParaRPr lang="en-US" dirty="0"/>
          </a:p>
          <a:p>
            <a:pPr marL="139700" indent="0">
              <a:buNone/>
            </a:pPr>
            <a:r>
              <a:rPr lang="en-US" dirty="0"/>
              <a:t>Kearns and Valiant (1988, 1989):</a:t>
            </a:r>
          </a:p>
          <a:p>
            <a:pPr marL="139700" indent="0">
              <a:buNone/>
            </a:pPr>
            <a:r>
              <a:rPr lang="en-US" dirty="0"/>
              <a:t>    “Can a set of weak learners create a single strong learner?”</a:t>
            </a:r>
          </a:p>
          <a:p>
            <a:pPr marL="139700" indent="0">
              <a:buNone/>
            </a:pPr>
            <a:endParaRPr lang="en-US" dirty="0"/>
          </a:p>
          <a:p>
            <a:pPr marL="139700" indent="0">
              <a:buNone/>
            </a:pPr>
            <a:r>
              <a:rPr lang="en-US" dirty="0" err="1"/>
              <a:t>Schapire</a:t>
            </a:r>
            <a:r>
              <a:rPr lang="en-US" dirty="0"/>
              <a:t> (1990)</a:t>
            </a:r>
          </a:p>
          <a:p>
            <a:pPr marL="139700" indent="0">
              <a:buNone/>
            </a:pPr>
            <a:r>
              <a:rPr lang="en-US" dirty="0"/>
              <a:t>    “Yes!”</a:t>
            </a:r>
          </a:p>
        </p:txBody>
      </p:sp>
      <p:sp>
        <p:nvSpPr>
          <p:cNvPr id="4" name="Slide Number Placeholder 3">
            <a:extLst>
              <a:ext uri="{FF2B5EF4-FFF2-40B4-BE49-F238E27FC236}">
                <a16:creationId xmlns:a16="http://schemas.microsoft.com/office/drawing/2014/main" id="{C3946846-6B3D-7E41-AFDC-FDBAF225A2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a:p>
        </p:txBody>
      </p:sp>
    </p:spTree>
    <p:extLst>
      <p:ext uri="{BB962C8B-B14F-4D97-AF65-F5344CB8AC3E}">
        <p14:creationId xmlns:p14="http://schemas.microsoft.com/office/powerpoint/2010/main" val="3739544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FEB70-1659-EC49-91A6-32B6B8236D3A}"/>
              </a:ext>
            </a:extLst>
          </p:cNvPr>
          <p:cNvSpPr>
            <a:spLocks noGrp="1"/>
          </p:cNvSpPr>
          <p:nvPr>
            <p:ph type="title"/>
          </p:nvPr>
        </p:nvSpPr>
        <p:spPr/>
        <p:txBody>
          <a:bodyPr/>
          <a:lstStyle/>
          <a:p>
            <a:r>
              <a:rPr lang="en-US" dirty="0"/>
              <a:t>AdaBoost Overview</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54A889C-E62C-5A44-A1AD-8D07AE7C1BAA}"/>
                  </a:ext>
                </a:extLst>
              </p:cNvPr>
              <p:cNvSpPr>
                <a:spLocks noGrp="1"/>
              </p:cNvSpPr>
              <p:nvPr>
                <p:ph type="body" idx="1"/>
              </p:nvPr>
            </p:nvSpPr>
            <p:spPr>
              <a:xfrm>
                <a:off x="3090625" y="575499"/>
                <a:ext cx="5726804" cy="4567951"/>
              </a:xfrm>
            </p:spPr>
            <p:txBody>
              <a:bodyPr/>
              <a:lstStyle/>
              <a:p>
                <a:pPr marL="139700" indent="0">
                  <a:buNone/>
                </a:pPr>
                <a:r>
                  <a:rPr lang="en-US" dirty="0"/>
                  <a:t>AdaBoost is a model similar to Random Forest (an ensemble of decision trees) with three notable differences that impact how we train it quite severely.</a:t>
                </a:r>
              </a:p>
              <a:p>
                <a:r>
                  <a:rPr lang="en-US" dirty="0"/>
                  <a:t>Instead of using high depth trees that will overfit, we limit ourselves to </a:t>
                </a:r>
                <a:r>
                  <a:rPr lang="en-US" b="1" dirty="0"/>
                  <a:t>decision stumps</a:t>
                </a:r>
                <a:r>
                  <a:rPr lang="en-US" dirty="0"/>
                  <a:t>.</a:t>
                </a:r>
              </a:p>
              <a:p>
                <a:r>
                  <a:rPr lang="en-US" dirty="0"/>
                  <a:t>Instead of doing majority voting, each model in the ensemble gets a weight and we take a </a:t>
                </a:r>
                <a:r>
                  <a:rPr lang="en-US" b="1" dirty="0"/>
                  <a:t>weighted majority vote</a:t>
                </a:r>
                <a:endParaRPr lang="en-US" dirty="0"/>
              </a:p>
              <a:p>
                <a:pPr marL="139700" indent="0">
                  <a:buNone/>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𝑦</m:t>
                          </m:r>
                        </m:e>
                      </m:acc>
                      <m:r>
                        <a:rPr lang="en-US" sz="1600" b="0" i="1" dirty="0" smtClean="0">
                          <a:latin typeface="Cambria Math" panose="02040503050406030204" pitchFamily="18" charset="0"/>
                        </a:rPr>
                        <m:t>=</m:t>
                      </m:r>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𝐹</m:t>
                          </m:r>
                        </m:e>
                      </m:acc>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𝑥</m:t>
                          </m:r>
                        </m:e>
                      </m:d>
                      <m:r>
                        <a:rPr lang="en-US" sz="1600" b="0" i="1" dirty="0" smtClean="0">
                          <a:latin typeface="Cambria Math" panose="02040503050406030204" pitchFamily="18" charset="0"/>
                        </a:rPr>
                        <m:t>=</m:t>
                      </m:r>
                      <m:r>
                        <a:rPr lang="en-US" sz="1600" b="0" i="1" dirty="0" smtClean="0">
                          <a:latin typeface="Cambria Math" panose="02040503050406030204" pitchFamily="18" charset="0"/>
                        </a:rPr>
                        <m:t>𝑠𝑖𝑔𝑛</m:t>
                      </m:r>
                      <m:d>
                        <m:dPr>
                          <m:ctrlPr>
                            <a:rPr lang="en-US" sz="1600" b="0" i="1" dirty="0" smtClean="0">
                              <a:latin typeface="Cambria Math" panose="02040503050406030204" pitchFamily="18" charset="0"/>
                            </a:rPr>
                          </m:ctrlPr>
                        </m:dPr>
                        <m:e>
                          <m:nary>
                            <m:naryPr>
                              <m:chr m:val="∑"/>
                              <m:ctrlPr>
                                <a:rPr lang="en-US" sz="1600" b="0" i="1" dirty="0" smtClean="0">
                                  <a:latin typeface="Cambria Math" panose="02040503050406030204" pitchFamily="18" charset="0"/>
                                </a:rPr>
                              </m:ctrlPr>
                            </m:naryPr>
                            <m:sub>
                              <m:r>
                                <m:rPr>
                                  <m:brk m:alnAt="23"/>
                                </m:rP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up>
                              <m:r>
                                <a:rPr lang="en-US" sz="1600" b="0" i="1" dirty="0" smtClean="0">
                                  <a:latin typeface="Cambria Math" panose="02040503050406030204" pitchFamily="18" charset="0"/>
                                </a:rPr>
                                <m:t>𝑇</m:t>
                              </m:r>
                            </m:sup>
                            <m:e>
                              <m:sSub>
                                <m:sSubPr>
                                  <m:ctrlPr>
                                    <a:rPr lang="en-US" sz="1600" b="0" i="1" dirty="0" smtClean="0">
                                      <a:latin typeface="Cambria Math" panose="02040503050406030204" pitchFamily="18" charset="0"/>
                                    </a:rPr>
                                  </m:ctrlPr>
                                </m:sSubPr>
                                <m:e>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𝑤</m:t>
                                      </m:r>
                                    </m:e>
                                  </m:acc>
                                </m:e>
                                <m:sub>
                                  <m:r>
                                    <a:rPr lang="en-US" sz="1600" b="0" i="1" dirty="0" smtClean="0">
                                      <a:latin typeface="Cambria Math" panose="02040503050406030204" pitchFamily="18" charset="0"/>
                                    </a:rPr>
                                    <m:t>𝑡</m:t>
                                  </m:r>
                                </m:sub>
                              </m:sSub>
                              <m:sSub>
                                <m:sSubPr>
                                  <m:ctrlPr>
                                    <a:rPr lang="en-US" sz="1600" b="0" i="1" dirty="0" smtClean="0">
                                      <a:latin typeface="Cambria Math" panose="02040503050406030204" pitchFamily="18" charset="0"/>
                                    </a:rPr>
                                  </m:ctrlPr>
                                </m:sSubPr>
                                <m:e>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𝑓</m:t>
                                      </m:r>
                                    </m:e>
                                  </m:acc>
                                </m:e>
                                <m:sub>
                                  <m:r>
                                    <a:rPr lang="en-US" sz="1600" b="0" i="1" dirty="0" smtClean="0">
                                      <a:latin typeface="Cambria Math" panose="02040503050406030204" pitchFamily="18" charset="0"/>
                                    </a:rPr>
                                    <m:t>𝑡</m:t>
                                  </m:r>
                                </m:sub>
                              </m:sSub>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𝑥</m:t>
                                  </m:r>
                                </m:e>
                              </m:d>
                            </m:e>
                          </m:nary>
                        </m:e>
                      </m:d>
                    </m:oMath>
                  </m:oMathPara>
                </a14:m>
                <a:endParaRPr lang="en-US" sz="1600" dirty="0"/>
              </a:p>
              <a:p>
                <a:pPr marL="139700" indent="0">
                  <a:buNone/>
                </a:pPr>
                <a:endParaRPr lang="en-US" dirty="0"/>
              </a:p>
              <a:p>
                <a:r>
                  <a:rPr lang="en-US" dirty="0"/>
                  <a:t>Instead of doing random sampling with replacement, we </a:t>
                </a:r>
                <a:r>
                  <a:rPr lang="en-US" b="1" dirty="0"/>
                  <a:t>use the whole dataset and assign each datapoint a weight</a:t>
                </a:r>
                <a:r>
                  <a:rPr lang="en-US" dirty="0"/>
                  <a:t>, where high-weight datapoints were frequently misclassified by earlier models in the ensemble. </a:t>
                </a:r>
              </a:p>
              <a:p>
                <a:pPr marL="139700" indent="0">
                  <a:buNone/>
                </a:pPr>
                <a:endParaRPr lang="en-US" dirty="0"/>
              </a:p>
            </p:txBody>
          </p:sp>
        </mc:Choice>
        <mc:Fallback xmlns="">
          <p:sp>
            <p:nvSpPr>
              <p:cNvPr id="6" name="Text Placeholder 5">
                <a:extLst>
                  <a:ext uri="{FF2B5EF4-FFF2-40B4-BE49-F238E27FC236}">
                    <a16:creationId xmlns:a16="http://schemas.microsoft.com/office/drawing/2014/main" id="{554A889C-E62C-5A44-A1AD-8D07AE7C1BAA}"/>
                  </a:ext>
                </a:extLst>
              </p:cNvPr>
              <p:cNvSpPr>
                <a:spLocks noGrp="1" noRot="1" noChangeAspect="1" noMove="1" noResize="1" noEditPoints="1" noAdjustHandles="1" noChangeArrowheads="1" noChangeShapeType="1" noTextEdit="1"/>
              </p:cNvSpPr>
              <p:nvPr>
                <p:ph type="body" idx="1"/>
              </p:nvPr>
            </p:nvSpPr>
            <p:spPr>
              <a:xfrm>
                <a:off x="3090625" y="575499"/>
                <a:ext cx="5726804" cy="4567951"/>
              </a:xfrm>
              <a:blipFill>
                <a:blip r:embed="rId3"/>
                <a:stretch>
                  <a:fillRect r="-6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B218CB5-A091-104D-90A8-2DC82B06E3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a:p>
        </p:txBody>
      </p:sp>
    </p:spTree>
    <p:extLst>
      <p:ext uri="{BB962C8B-B14F-4D97-AF65-F5344CB8AC3E}">
        <p14:creationId xmlns:p14="http://schemas.microsoft.com/office/powerpoint/2010/main" val="846353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0E9A3-892C-9C4F-8911-4A5CB82BD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a:p>
        </p:txBody>
      </p:sp>
      <p:sp>
        <p:nvSpPr>
          <p:cNvPr id="2" name="Title 1">
            <a:extLst>
              <a:ext uri="{FF2B5EF4-FFF2-40B4-BE49-F238E27FC236}">
                <a16:creationId xmlns:a16="http://schemas.microsoft.com/office/drawing/2014/main" id="{99084EA9-0AF1-EA44-B972-B900560D9B38}"/>
              </a:ext>
            </a:extLst>
          </p:cNvPr>
          <p:cNvSpPr>
            <a:spLocks noGrp="1"/>
          </p:cNvSpPr>
          <p:nvPr>
            <p:ph type="title"/>
          </p:nvPr>
        </p:nvSpPr>
        <p:spPr/>
        <p:txBody>
          <a:bodyPr/>
          <a:lstStyle/>
          <a:p>
            <a:r>
              <a:rPr lang="en-US" dirty="0"/>
              <a:t>2 min</a:t>
            </a:r>
            <a:br>
              <a:rPr lang="en-US" dirty="0"/>
            </a:br>
            <a:r>
              <a:rPr lang="en-US" dirty="0" err="1"/>
              <a:t>sli.do</a:t>
            </a:r>
            <a:r>
              <a:rPr lang="en-US" dirty="0"/>
              <a:t>   #cs416</a:t>
            </a:r>
          </a:p>
        </p:txBody>
      </p:sp>
      <p:sp>
        <p:nvSpPr>
          <p:cNvPr id="25" name="Google Shape;101;p16">
            <a:extLst>
              <a:ext uri="{FF2B5EF4-FFF2-40B4-BE49-F238E27FC236}">
                <a16:creationId xmlns:a16="http://schemas.microsoft.com/office/drawing/2014/main" id="{CAE8F629-EE9D-744D-B0A4-7CD8B2B39254}"/>
              </a:ext>
            </a:extLst>
          </p:cNvPr>
          <p:cNvSpPr/>
          <p:nvPr/>
        </p:nvSpPr>
        <p:spPr>
          <a:xfrm>
            <a:off x="3264524" y="18505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Income &gt;= 1000</a:t>
            </a:r>
            <a:endParaRPr dirty="0">
              <a:latin typeface="Proxima Nova"/>
              <a:ea typeface="Proxima Nova"/>
              <a:cs typeface="Proxima Nova"/>
              <a:sym typeface="Proxima Nova"/>
            </a:endParaRPr>
          </a:p>
        </p:txBody>
      </p:sp>
      <p:cxnSp>
        <p:nvCxnSpPr>
          <p:cNvPr id="26" name="Google Shape;102;p16">
            <a:extLst>
              <a:ext uri="{FF2B5EF4-FFF2-40B4-BE49-F238E27FC236}">
                <a16:creationId xmlns:a16="http://schemas.microsoft.com/office/drawing/2014/main" id="{37418783-FD4A-814E-8208-0B197372608D}"/>
              </a:ext>
            </a:extLst>
          </p:cNvPr>
          <p:cNvCxnSpPr>
            <a:cxnSpLocks/>
            <a:stCxn id="25" idx="1"/>
            <a:endCxn id="27" idx="0"/>
          </p:cNvCxnSpPr>
          <p:nvPr/>
        </p:nvCxnSpPr>
        <p:spPr>
          <a:xfrm rot="10800000" flipV="1">
            <a:off x="3101742" y="466296"/>
            <a:ext cx="162782" cy="280037"/>
          </a:xfrm>
          <a:prstGeom prst="bentConnector2">
            <a:avLst/>
          </a:prstGeom>
          <a:noFill/>
          <a:ln w="9525" cap="flat" cmpd="sng">
            <a:solidFill>
              <a:schemeClr val="dk2"/>
            </a:solidFill>
            <a:prstDash val="solid"/>
            <a:round/>
            <a:headEnd type="none" w="med" len="med"/>
            <a:tailEnd type="none" w="med" len="med"/>
          </a:ln>
        </p:spPr>
      </p:cxnSp>
      <p:sp>
        <p:nvSpPr>
          <p:cNvPr id="27" name="Google Shape;103;p16">
            <a:extLst>
              <a:ext uri="{FF2B5EF4-FFF2-40B4-BE49-F238E27FC236}">
                <a16:creationId xmlns:a16="http://schemas.microsoft.com/office/drawing/2014/main" id="{487240FF-B33B-864C-8E10-EDFC2B7952BF}"/>
              </a:ext>
            </a:extLst>
          </p:cNvPr>
          <p:cNvSpPr/>
          <p:nvPr/>
        </p:nvSpPr>
        <p:spPr>
          <a:xfrm>
            <a:off x="2724747" y="746334"/>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28" name="Google Shape;104;p16">
            <a:extLst>
              <a:ext uri="{FF2B5EF4-FFF2-40B4-BE49-F238E27FC236}">
                <a16:creationId xmlns:a16="http://schemas.microsoft.com/office/drawing/2014/main" id="{DFCD8D0C-41AE-6B4E-B1E5-0D6A617A04D9}"/>
              </a:ext>
            </a:extLst>
          </p:cNvPr>
          <p:cNvSpPr txBox="1"/>
          <p:nvPr/>
        </p:nvSpPr>
        <p:spPr>
          <a:xfrm>
            <a:off x="2828038" y="15728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Yes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29" name="Google Shape;105;p16">
            <a:extLst>
              <a:ext uri="{FF2B5EF4-FFF2-40B4-BE49-F238E27FC236}">
                <a16:creationId xmlns:a16="http://schemas.microsoft.com/office/drawing/2014/main" id="{8D22E7CF-24AA-794C-921F-C1B0EE5C9C6C}"/>
              </a:ext>
            </a:extLst>
          </p:cNvPr>
          <p:cNvCxnSpPr>
            <a:cxnSpLocks/>
            <a:stCxn id="25" idx="3"/>
            <a:endCxn id="30" idx="0"/>
          </p:cNvCxnSpPr>
          <p:nvPr/>
        </p:nvCxnSpPr>
        <p:spPr>
          <a:xfrm>
            <a:off x="4999010" y="466297"/>
            <a:ext cx="280476" cy="281674"/>
          </a:xfrm>
          <a:prstGeom prst="bentConnector2">
            <a:avLst/>
          </a:prstGeom>
          <a:noFill/>
          <a:ln w="9525" cap="flat" cmpd="sng">
            <a:solidFill>
              <a:schemeClr val="dk2"/>
            </a:solidFill>
            <a:prstDash val="solid"/>
            <a:round/>
            <a:headEnd type="none" w="med" len="med"/>
            <a:tailEnd type="none" w="med" len="med"/>
          </a:ln>
        </p:spPr>
      </p:cxnSp>
      <p:sp>
        <p:nvSpPr>
          <p:cNvPr id="30" name="Google Shape;106;p16">
            <a:extLst>
              <a:ext uri="{FF2B5EF4-FFF2-40B4-BE49-F238E27FC236}">
                <a16:creationId xmlns:a16="http://schemas.microsoft.com/office/drawing/2014/main" id="{5E88F5FD-9019-6D45-87FA-D68DC497A354}"/>
              </a:ext>
            </a:extLst>
          </p:cNvPr>
          <p:cNvSpPr/>
          <p:nvPr/>
        </p:nvSpPr>
        <p:spPr>
          <a:xfrm>
            <a:off x="4902491" y="74797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31" name="Google Shape;107;p16">
            <a:extLst>
              <a:ext uri="{FF2B5EF4-FFF2-40B4-BE49-F238E27FC236}">
                <a16:creationId xmlns:a16="http://schemas.microsoft.com/office/drawing/2014/main" id="{B8091A60-E2D0-DC4E-8CBD-C1EADE25EAAE}"/>
              </a:ext>
            </a:extLst>
          </p:cNvPr>
          <p:cNvSpPr txBox="1"/>
          <p:nvPr/>
        </p:nvSpPr>
        <p:spPr>
          <a:xfrm>
            <a:off x="4880188" y="148392"/>
            <a:ext cx="544209"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No</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59" name="Google Shape;101;p16">
            <a:extLst>
              <a:ext uri="{FF2B5EF4-FFF2-40B4-BE49-F238E27FC236}">
                <a16:creationId xmlns:a16="http://schemas.microsoft.com/office/drawing/2014/main" id="{6334262C-B7CF-8A48-9A8C-911CD2917E53}"/>
              </a:ext>
            </a:extLst>
          </p:cNvPr>
          <p:cNvSpPr/>
          <p:nvPr/>
        </p:nvSpPr>
        <p:spPr>
          <a:xfrm>
            <a:off x="3264524" y="133789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Credit History?</a:t>
            </a:r>
            <a:endParaRPr dirty="0">
              <a:latin typeface="Proxima Nova"/>
              <a:ea typeface="Proxima Nova"/>
              <a:cs typeface="Proxima Nova"/>
              <a:sym typeface="Proxima Nova"/>
            </a:endParaRPr>
          </a:p>
        </p:txBody>
      </p:sp>
      <p:cxnSp>
        <p:nvCxnSpPr>
          <p:cNvPr id="60" name="Google Shape;102;p16">
            <a:extLst>
              <a:ext uri="{FF2B5EF4-FFF2-40B4-BE49-F238E27FC236}">
                <a16:creationId xmlns:a16="http://schemas.microsoft.com/office/drawing/2014/main" id="{A04B5AD4-7244-6F4A-A489-FC0394EA7188}"/>
              </a:ext>
            </a:extLst>
          </p:cNvPr>
          <p:cNvCxnSpPr>
            <a:cxnSpLocks/>
            <a:stCxn id="59" idx="3"/>
            <a:endCxn id="61" idx="0"/>
          </p:cNvCxnSpPr>
          <p:nvPr/>
        </p:nvCxnSpPr>
        <p:spPr>
          <a:xfrm>
            <a:off x="4999010" y="1619137"/>
            <a:ext cx="258173" cy="280038"/>
          </a:xfrm>
          <a:prstGeom prst="bentConnector2">
            <a:avLst/>
          </a:prstGeom>
          <a:noFill/>
          <a:ln w="9525" cap="flat" cmpd="sng">
            <a:solidFill>
              <a:schemeClr val="dk2"/>
            </a:solidFill>
            <a:prstDash val="solid"/>
            <a:round/>
            <a:headEnd type="none" w="med" len="med"/>
            <a:tailEnd type="none" w="med" len="med"/>
          </a:ln>
        </p:spPr>
      </p:cxnSp>
      <p:sp>
        <p:nvSpPr>
          <p:cNvPr id="61" name="Google Shape;103;p16">
            <a:extLst>
              <a:ext uri="{FF2B5EF4-FFF2-40B4-BE49-F238E27FC236}">
                <a16:creationId xmlns:a16="http://schemas.microsoft.com/office/drawing/2014/main" id="{805A397B-4A26-754E-B61F-95E10732EF7C}"/>
              </a:ext>
            </a:extLst>
          </p:cNvPr>
          <p:cNvSpPr/>
          <p:nvPr/>
        </p:nvSpPr>
        <p:spPr>
          <a:xfrm>
            <a:off x="4880188" y="1899175"/>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62" name="Google Shape;104;p16">
            <a:extLst>
              <a:ext uri="{FF2B5EF4-FFF2-40B4-BE49-F238E27FC236}">
                <a16:creationId xmlns:a16="http://schemas.microsoft.com/office/drawing/2014/main" id="{A33FE9A3-8F7B-0249-A89C-F3FAA0271770}"/>
              </a:ext>
            </a:extLst>
          </p:cNvPr>
          <p:cNvSpPr txBox="1"/>
          <p:nvPr/>
        </p:nvSpPr>
        <p:spPr>
          <a:xfrm>
            <a:off x="2828038" y="131012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Good</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63" name="Google Shape;105;p16">
            <a:extLst>
              <a:ext uri="{FF2B5EF4-FFF2-40B4-BE49-F238E27FC236}">
                <a16:creationId xmlns:a16="http://schemas.microsoft.com/office/drawing/2014/main" id="{33FE6A8B-BE6A-E249-A69E-37C3B0385075}"/>
              </a:ext>
            </a:extLst>
          </p:cNvPr>
          <p:cNvCxnSpPr>
            <a:cxnSpLocks/>
            <a:stCxn id="59" idx="1"/>
            <a:endCxn id="64" idx="0"/>
          </p:cNvCxnSpPr>
          <p:nvPr/>
        </p:nvCxnSpPr>
        <p:spPr>
          <a:xfrm rot="10800000" flipV="1">
            <a:off x="3101742" y="1619137"/>
            <a:ext cx="162782" cy="281674"/>
          </a:xfrm>
          <a:prstGeom prst="bentConnector2">
            <a:avLst/>
          </a:prstGeom>
          <a:noFill/>
          <a:ln w="9525" cap="flat" cmpd="sng">
            <a:solidFill>
              <a:schemeClr val="dk2"/>
            </a:solidFill>
            <a:prstDash val="solid"/>
            <a:round/>
            <a:headEnd type="none" w="med" len="med"/>
            <a:tailEnd type="none" w="med" len="med"/>
          </a:ln>
        </p:spPr>
      </p:cxnSp>
      <p:sp>
        <p:nvSpPr>
          <p:cNvPr id="64" name="Google Shape;106;p16">
            <a:extLst>
              <a:ext uri="{FF2B5EF4-FFF2-40B4-BE49-F238E27FC236}">
                <a16:creationId xmlns:a16="http://schemas.microsoft.com/office/drawing/2014/main" id="{506A3511-2E99-FA45-8637-CAD62232608F}"/>
              </a:ext>
            </a:extLst>
          </p:cNvPr>
          <p:cNvSpPr/>
          <p:nvPr/>
        </p:nvSpPr>
        <p:spPr>
          <a:xfrm>
            <a:off x="2724747" y="190081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65" name="Google Shape;107;p16">
            <a:extLst>
              <a:ext uri="{FF2B5EF4-FFF2-40B4-BE49-F238E27FC236}">
                <a16:creationId xmlns:a16="http://schemas.microsoft.com/office/drawing/2014/main" id="{AC5A503B-9B13-4D40-AE95-161F682C93E7}"/>
              </a:ext>
            </a:extLst>
          </p:cNvPr>
          <p:cNvSpPr txBox="1"/>
          <p:nvPr/>
        </p:nvSpPr>
        <p:spPr>
          <a:xfrm>
            <a:off x="4891793" y="1301232"/>
            <a:ext cx="544209"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Bad</a:t>
            </a:r>
          </a:p>
        </p:txBody>
      </p:sp>
      <p:sp>
        <p:nvSpPr>
          <p:cNvPr id="66" name="Google Shape;101;p16">
            <a:extLst>
              <a:ext uri="{FF2B5EF4-FFF2-40B4-BE49-F238E27FC236}">
                <a16:creationId xmlns:a16="http://schemas.microsoft.com/office/drawing/2014/main" id="{C97FFC8D-7E90-A245-9FA6-BC7254288150}"/>
              </a:ext>
            </a:extLst>
          </p:cNvPr>
          <p:cNvSpPr/>
          <p:nvPr/>
        </p:nvSpPr>
        <p:spPr>
          <a:xfrm>
            <a:off x="3264524" y="249073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Savings &gt;= 100k</a:t>
            </a:r>
            <a:endParaRPr dirty="0">
              <a:latin typeface="Proxima Nova"/>
              <a:ea typeface="Proxima Nova"/>
              <a:cs typeface="Proxima Nova"/>
              <a:sym typeface="Proxima Nova"/>
            </a:endParaRPr>
          </a:p>
        </p:txBody>
      </p:sp>
      <p:cxnSp>
        <p:nvCxnSpPr>
          <p:cNvPr id="67" name="Google Shape;102;p16">
            <a:extLst>
              <a:ext uri="{FF2B5EF4-FFF2-40B4-BE49-F238E27FC236}">
                <a16:creationId xmlns:a16="http://schemas.microsoft.com/office/drawing/2014/main" id="{651F2ED5-132B-AD4E-8057-DE91A1EF31B0}"/>
              </a:ext>
            </a:extLst>
          </p:cNvPr>
          <p:cNvCxnSpPr>
            <a:cxnSpLocks/>
            <a:stCxn id="66" idx="1"/>
            <a:endCxn id="68" idx="0"/>
          </p:cNvCxnSpPr>
          <p:nvPr/>
        </p:nvCxnSpPr>
        <p:spPr>
          <a:xfrm rot="10800000" flipV="1">
            <a:off x="3101742" y="2771976"/>
            <a:ext cx="162782" cy="280037"/>
          </a:xfrm>
          <a:prstGeom prst="bentConnector2">
            <a:avLst/>
          </a:prstGeom>
          <a:noFill/>
          <a:ln w="9525" cap="flat" cmpd="sng">
            <a:solidFill>
              <a:schemeClr val="dk2"/>
            </a:solidFill>
            <a:prstDash val="solid"/>
            <a:round/>
            <a:headEnd type="none" w="med" len="med"/>
            <a:tailEnd type="none" w="med" len="med"/>
          </a:ln>
        </p:spPr>
      </p:cxnSp>
      <p:sp>
        <p:nvSpPr>
          <p:cNvPr id="68" name="Google Shape;103;p16">
            <a:extLst>
              <a:ext uri="{FF2B5EF4-FFF2-40B4-BE49-F238E27FC236}">
                <a16:creationId xmlns:a16="http://schemas.microsoft.com/office/drawing/2014/main" id="{6075C36D-873E-0E4A-9FBA-50E365E3B0B3}"/>
              </a:ext>
            </a:extLst>
          </p:cNvPr>
          <p:cNvSpPr/>
          <p:nvPr/>
        </p:nvSpPr>
        <p:spPr>
          <a:xfrm>
            <a:off x="2724747" y="3052014"/>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69" name="Google Shape;104;p16">
            <a:extLst>
              <a:ext uri="{FF2B5EF4-FFF2-40B4-BE49-F238E27FC236}">
                <a16:creationId xmlns:a16="http://schemas.microsoft.com/office/drawing/2014/main" id="{A55D11F6-0996-174A-8D6F-C7EA18104953}"/>
              </a:ext>
            </a:extLst>
          </p:cNvPr>
          <p:cNvSpPr txBox="1"/>
          <p:nvPr/>
        </p:nvSpPr>
        <p:spPr>
          <a:xfrm>
            <a:off x="2828038" y="246296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3C78D8"/>
                </a:solidFill>
                <a:latin typeface="Proxima Nova"/>
                <a:ea typeface="Proxima Nova"/>
                <a:cs typeface="Proxima Nova"/>
                <a:sym typeface="Proxima Nova"/>
              </a:rPr>
              <a:t>3 Years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70" name="Google Shape;105;p16">
            <a:extLst>
              <a:ext uri="{FF2B5EF4-FFF2-40B4-BE49-F238E27FC236}">
                <a16:creationId xmlns:a16="http://schemas.microsoft.com/office/drawing/2014/main" id="{27E2CD1D-34E2-7F41-B79E-33A63A61F642}"/>
              </a:ext>
            </a:extLst>
          </p:cNvPr>
          <p:cNvCxnSpPr>
            <a:cxnSpLocks/>
            <a:stCxn id="66" idx="3"/>
            <a:endCxn id="71" idx="0"/>
          </p:cNvCxnSpPr>
          <p:nvPr/>
        </p:nvCxnSpPr>
        <p:spPr>
          <a:xfrm>
            <a:off x="4999010" y="2771977"/>
            <a:ext cx="280476" cy="281674"/>
          </a:xfrm>
          <a:prstGeom prst="bentConnector2">
            <a:avLst/>
          </a:prstGeom>
          <a:noFill/>
          <a:ln w="9525" cap="flat" cmpd="sng">
            <a:solidFill>
              <a:schemeClr val="dk2"/>
            </a:solidFill>
            <a:prstDash val="solid"/>
            <a:round/>
            <a:headEnd type="none" w="med" len="med"/>
            <a:tailEnd type="none" w="med" len="med"/>
          </a:ln>
        </p:spPr>
      </p:cxnSp>
      <p:sp>
        <p:nvSpPr>
          <p:cNvPr id="71" name="Google Shape;106;p16">
            <a:extLst>
              <a:ext uri="{FF2B5EF4-FFF2-40B4-BE49-F238E27FC236}">
                <a16:creationId xmlns:a16="http://schemas.microsoft.com/office/drawing/2014/main" id="{7AD9BCAF-35BC-9246-8DDA-96C5E9349550}"/>
              </a:ext>
            </a:extLst>
          </p:cNvPr>
          <p:cNvSpPr/>
          <p:nvPr/>
        </p:nvSpPr>
        <p:spPr>
          <a:xfrm>
            <a:off x="4902491" y="305365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72" name="Google Shape;107;p16">
            <a:extLst>
              <a:ext uri="{FF2B5EF4-FFF2-40B4-BE49-F238E27FC236}">
                <a16:creationId xmlns:a16="http://schemas.microsoft.com/office/drawing/2014/main" id="{0EBB707F-4ACB-0F43-92AC-6954E0AC4274}"/>
              </a:ext>
            </a:extLst>
          </p:cNvPr>
          <p:cNvSpPr txBox="1"/>
          <p:nvPr/>
        </p:nvSpPr>
        <p:spPr>
          <a:xfrm>
            <a:off x="4851502" y="2448994"/>
            <a:ext cx="855968" cy="2532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3C78D8"/>
                </a:solidFill>
                <a:latin typeface="Proxima Nova"/>
                <a:ea typeface="Proxima Nova"/>
                <a:cs typeface="Proxima Nova"/>
                <a:sym typeface="Proxima Nova"/>
              </a:rPr>
              <a:t>5 Years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87" name="Google Shape;101;p16">
            <a:extLst>
              <a:ext uri="{FF2B5EF4-FFF2-40B4-BE49-F238E27FC236}">
                <a16:creationId xmlns:a16="http://schemas.microsoft.com/office/drawing/2014/main" id="{459EE1E5-39E2-3543-B4C5-5C45E9572E04}"/>
              </a:ext>
            </a:extLst>
          </p:cNvPr>
          <p:cNvSpPr/>
          <p:nvPr/>
        </p:nvSpPr>
        <p:spPr>
          <a:xfrm>
            <a:off x="3264524" y="3730559"/>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Market Cond.</a:t>
            </a:r>
            <a:endParaRPr dirty="0">
              <a:latin typeface="Proxima Nova"/>
              <a:ea typeface="Proxima Nova"/>
              <a:cs typeface="Proxima Nova"/>
              <a:sym typeface="Proxima Nova"/>
            </a:endParaRPr>
          </a:p>
        </p:txBody>
      </p:sp>
      <p:cxnSp>
        <p:nvCxnSpPr>
          <p:cNvPr id="88" name="Google Shape;102;p16">
            <a:extLst>
              <a:ext uri="{FF2B5EF4-FFF2-40B4-BE49-F238E27FC236}">
                <a16:creationId xmlns:a16="http://schemas.microsoft.com/office/drawing/2014/main" id="{2022E7BC-E170-BA43-A22B-2BED59CC7EC1}"/>
              </a:ext>
            </a:extLst>
          </p:cNvPr>
          <p:cNvCxnSpPr>
            <a:cxnSpLocks/>
            <a:stCxn id="87" idx="3"/>
            <a:endCxn id="89" idx="0"/>
          </p:cNvCxnSpPr>
          <p:nvPr/>
        </p:nvCxnSpPr>
        <p:spPr>
          <a:xfrm>
            <a:off x="4999010" y="4011799"/>
            <a:ext cx="258173" cy="280038"/>
          </a:xfrm>
          <a:prstGeom prst="bentConnector2">
            <a:avLst/>
          </a:prstGeom>
          <a:noFill/>
          <a:ln w="9525" cap="flat" cmpd="sng">
            <a:solidFill>
              <a:schemeClr val="dk2"/>
            </a:solidFill>
            <a:prstDash val="solid"/>
            <a:round/>
            <a:headEnd type="none" w="med" len="med"/>
            <a:tailEnd type="none" w="med" len="med"/>
          </a:ln>
        </p:spPr>
      </p:cxnSp>
      <p:sp>
        <p:nvSpPr>
          <p:cNvPr id="89" name="Google Shape;103;p16">
            <a:extLst>
              <a:ext uri="{FF2B5EF4-FFF2-40B4-BE49-F238E27FC236}">
                <a16:creationId xmlns:a16="http://schemas.microsoft.com/office/drawing/2014/main" id="{D1EF05AE-4B79-6C4A-A207-6DDB52DFD300}"/>
              </a:ext>
            </a:extLst>
          </p:cNvPr>
          <p:cNvSpPr/>
          <p:nvPr/>
        </p:nvSpPr>
        <p:spPr>
          <a:xfrm>
            <a:off x="4880188" y="4291837"/>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90" name="Google Shape;104;p16">
            <a:extLst>
              <a:ext uri="{FF2B5EF4-FFF2-40B4-BE49-F238E27FC236}">
                <a16:creationId xmlns:a16="http://schemas.microsoft.com/office/drawing/2014/main" id="{EEE2EA24-81E0-E242-AFB4-EA56D576138A}"/>
              </a:ext>
            </a:extLst>
          </p:cNvPr>
          <p:cNvSpPr txBox="1"/>
          <p:nvPr/>
        </p:nvSpPr>
        <p:spPr>
          <a:xfrm>
            <a:off x="2886947" y="3702787"/>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Bad</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91" name="Google Shape;105;p16">
            <a:extLst>
              <a:ext uri="{FF2B5EF4-FFF2-40B4-BE49-F238E27FC236}">
                <a16:creationId xmlns:a16="http://schemas.microsoft.com/office/drawing/2014/main" id="{361C5660-E1B1-A44F-99CF-1CD4A03DB7BF}"/>
              </a:ext>
            </a:extLst>
          </p:cNvPr>
          <p:cNvCxnSpPr>
            <a:cxnSpLocks/>
            <a:stCxn id="87" idx="1"/>
            <a:endCxn id="92" idx="0"/>
          </p:cNvCxnSpPr>
          <p:nvPr/>
        </p:nvCxnSpPr>
        <p:spPr>
          <a:xfrm rot="10800000" flipV="1">
            <a:off x="3101742" y="4011799"/>
            <a:ext cx="162782" cy="281674"/>
          </a:xfrm>
          <a:prstGeom prst="bentConnector2">
            <a:avLst/>
          </a:prstGeom>
          <a:noFill/>
          <a:ln w="9525" cap="flat" cmpd="sng">
            <a:solidFill>
              <a:schemeClr val="dk2"/>
            </a:solidFill>
            <a:prstDash val="solid"/>
            <a:round/>
            <a:headEnd type="none" w="med" len="med"/>
            <a:tailEnd type="none" w="med" len="med"/>
          </a:ln>
        </p:spPr>
      </p:cxnSp>
      <p:sp>
        <p:nvSpPr>
          <p:cNvPr id="92" name="Google Shape;106;p16">
            <a:extLst>
              <a:ext uri="{FF2B5EF4-FFF2-40B4-BE49-F238E27FC236}">
                <a16:creationId xmlns:a16="http://schemas.microsoft.com/office/drawing/2014/main" id="{5137DB61-FFA5-8844-9949-170CFACA87C3}"/>
              </a:ext>
            </a:extLst>
          </p:cNvPr>
          <p:cNvSpPr/>
          <p:nvPr/>
        </p:nvSpPr>
        <p:spPr>
          <a:xfrm>
            <a:off x="2724747" y="4293473"/>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93" name="Google Shape;107;p16">
            <a:extLst>
              <a:ext uri="{FF2B5EF4-FFF2-40B4-BE49-F238E27FC236}">
                <a16:creationId xmlns:a16="http://schemas.microsoft.com/office/drawing/2014/main" id="{C9B342DB-4544-154E-A5C5-010CA28D36FC}"/>
              </a:ext>
            </a:extLst>
          </p:cNvPr>
          <p:cNvSpPr txBox="1"/>
          <p:nvPr/>
        </p:nvSpPr>
        <p:spPr>
          <a:xfrm>
            <a:off x="4811694" y="3693894"/>
            <a:ext cx="623802"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Good</a:t>
            </a:r>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771CB313-1860-AD4D-974C-90AFE87CBB0D}"/>
                  </a:ext>
                </a:extLst>
              </p:cNvPr>
              <p:cNvSpPr txBox="1"/>
              <p:nvPr/>
            </p:nvSpPr>
            <p:spPr>
              <a:xfrm>
                <a:off x="5791702" y="1803231"/>
                <a:ext cx="1238737"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2</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=−1</m:t>
                      </m:r>
                    </m:oMath>
                  </m:oMathPara>
                </a14:m>
                <a:endParaRPr lang="en-US" sz="1600" dirty="0"/>
              </a:p>
            </p:txBody>
          </p:sp>
        </mc:Choice>
        <mc:Fallback xmlns="">
          <p:sp>
            <p:nvSpPr>
              <p:cNvPr id="94" name="TextBox 93">
                <a:extLst>
                  <a:ext uri="{FF2B5EF4-FFF2-40B4-BE49-F238E27FC236}">
                    <a16:creationId xmlns:a16="http://schemas.microsoft.com/office/drawing/2014/main" id="{771CB313-1860-AD4D-974C-90AFE87CBB0D}"/>
                  </a:ext>
                </a:extLst>
              </p:cNvPr>
              <p:cNvSpPr txBox="1">
                <a:spLocks noRot="1" noChangeAspect="1" noMove="1" noResize="1" noEditPoints="1" noAdjustHandles="1" noChangeArrowheads="1" noChangeShapeType="1" noTextEdit="1"/>
              </p:cNvSpPr>
              <p:nvPr/>
            </p:nvSpPr>
            <p:spPr>
              <a:xfrm>
                <a:off x="5791702" y="1803231"/>
                <a:ext cx="1238737" cy="352469"/>
              </a:xfrm>
              <a:prstGeom prst="rect">
                <a:avLst/>
              </a:prstGeom>
              <a:blipFill>
                <a:blip r:embed="rId3"/>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71CC3518-B4F0-5B40-B25F-BA3F2D29C833}"/>
                  </a:ext>
                </a:extLst>
              </p:cNvPr>
              <p:cNvSpPr txBox="1"/>
              <p:nvPr/>
            </p:nvSpPr>
            <p:spPr>
              <a:xfrm>
                <a:off x="5791702" y="722103"/>
                <a:ext cx="1278876"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1</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 +1</m:t>
                      </m:r>
                    </m:oMath>
                  </m:oMathPara>
                </a14:m>
                <a:endParaRPr lang="en-US" sz="1600" dirty="0"/>
              </a:p>
            </p:txBody>
          </p:sp>
        </mc:Choice>
        <mc:Fallback xmlns="">
          <p:sp>
            <p:nvSpPr>
              <p:cNvPr id="95" name="TextBox 94">
                <a:extLst>
                  <a:ext uri="{FF2B5EF4-FFF2-40B4-BE49-F238E27FC236}">
                    <a16:creationId xmlns:a16="http://schemas.microsoft.com/office/drawing/2014/main" id="{71CC3518-B4F0-5B40-B25F-BA3F2D29C833}"/>
                  </a:ext>
                </a:extLst>
              </p:cNvPr>
              <p:cNvSpPr txBox="1">
                <a:spLocks noRot="1" noChangeAspect="1" noMove="1" noResize="1" noEditPoints="1" noAdjustHandles="1" noChangeArrowheads="1" noChangeShapeType="1" noTextEdit="1"/>
              </p:cNvSpPr>
              <p:nvPr/>
            </p:nvSpPr>
            <p:spPr>
              <a:xfrm>
                <a:off x="5791702" y="722103"/>
                <a:ext cx="1278876" cy="352469"/>
              </a:xfrm>
              <a:prstGeom prst="rect">
                <a:avLst/>
              </a:prstGeom>
              <a:blipFill>
                <a:blip r:embed="rId4"/>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22619087-2EBE-5841-BF38-C068DEE4D520}"/>
                  </a:ext>
                </a:extLst>
              </p:cNvPr>
              <p:cNvSpPr txBox="1"/>
              <p:nvPr/>
            </p:nvSpPr>
            <p:spPr>
              <a:xfrm>
                <a:off x="5791702" y="2983931"/>
                <a:ext cx="1238737"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3</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=−1</m:t>
                      </m:r>
                    </m:oMath>
                  </m:oMathPara>
                </a14:m>
                <a:endParaRPr lang="en-US" sz="1600" dirty="0"/>
              </a:p>
            </p:txBody>
          </p:sp>
        </mc:Choice>
        <mc:Fallback xmlns="">
          <p:sp>
            <p:nvSpPr>
              <p:cNvPr id="96" name="TextBox 95">
                <a:extLst>
                  <a:ext uri="{FF2B5EF4-FFF2-40B4-BE49-F238E27FC236}">
                    <a16:creationId xmlns:a16="http://schemas.microsoft.com/office/drawing/2014/main" id="{22619087-2EBE-5841-BF38-C068DEE4D520}"/>
                  </a:ext>
                </a:extLst>
              </p:cNvPr>
              <p:cNvSpPr txBox="1">
                <a:spLocks noRot="1" noChangeAspect="1" noMove="1" noResize="1" noEditPoints="1" noAdjustHandles="1" noChangeArrowheads="1" noChangeShapeType="1" noTextEdit="1"/>
              </p:cNvSpPr>
              <p:nvPr/>
            </p:nvSpPr>
            <p:spPr>
              <a:xfrm>
                <a:off x="5791702" y="2983931"/>
                <a:ext cx="1238737" cy="352469"/>
              </a:xfrm>
              <a:prstGeom prst="rect">
                <a:avLst/>
              </a:prstGeom>
              <a:blipFill>
                <a:blip r:embed="rId5"/>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5BEC92F-35A5-074F-8BA2-A6413251EE9D}"/>
                  </a:ext>
                </a:extLst>
              </p:cNvPr>
              <p:cNvSpPr txBox="1"/>
              <p:nvPr/>
            </p:nvSpPr>
            <p:spPr>
              <a:xfrm>
                <a:off x="5765107" y="4204031"/>
                <a:ext cx="1275606"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4</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 +1</m:t>
                      </m:r>
                    </m:oMath>
                  </m:oMathPara>
                </a14:m>
                <a:endParaRPr lang="en-US" sz="1600" dirty="0"/>
              </a:p>
            </p:txBody>
          </p:sp>
        </mc:Choice>
        <mc:Fallback xmlns="">
          <p:sp>
            <p:nvSpPr>
              <p:cNvPr id="97" name="TextBox 96">
                <a:extLst>
                  <a:ext uri="{FF2B5EF4-FFF2-40B4-BE49-F238E27FC236}">
                    <a16:creationId xmlns:a16="http://schemas.microsoft.com/office/drawing/2014/main" id="{65BEC92F-35A5-074F-8BA2-A6413251EE9D}"/>
                  </a:ext>
                </a:extLst>
              </p:cNvPr>
              <p:cNvSpPr txBox="1">
                <a:spLocks noRot="1" noChangeAspect="1" noMove="1" noResize="1" noEditPoints="1" noAdjustHandles="1" noChangeArrowheads="1" noChangeShapeType="1" noTextEdit="1"/>
              </p:cNvSpPr>
              <p:nvPr/>
            </p:nvSpPr>
            <p:spPr>
              <a:xfrm>
                <a:off x="5765107" y="4204031"/>
                <a:ext cx="1275606" cy="352469"/>
              </a:xfrm>
              <a:prstGeom prst="rect">
                <a:avLst/>
              </a:prstGeom>
              <a:blipFill>
                <a:blip r:embed="rId6"/>
                <a:stretch>
                  <a:fillRect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8" name="Table 97">
                <a:extLst>
                  <a:ext uri="{FF2B5EF4-FFF2-40B4-BE49-F238E27FC236}">
                    <a16:creationId xmlns:a16="http://schemas.microsoft.com/office/drawing/2014/main" id="{A6FE3695-062D-BF4F-859D-6612C518985A}"/>
                  </a:ext>
                </a:extLst>
              </p:cNvPr>
              <p:cNvGraphicFramePr>
                <a:graphicFrameLocks noGrp="1"/>
              </p:cNvGraphicFramePr>
              <p:nvPr/>
            </p:nvGraphicFramePr>
            <p:xfrm>
              <a:off x="7088076" y="440415"/>
              <a:ext cx="1734670" cy="1854200"/>
            </p:xfrm>
            <a:graphic>
              <a:graphicData uri="http://schemas.openxmlformats.org/drawingml/2006/table">
                <a:tbl>
                  <a:tblPr firstRow="1" bandRow="1">
                    <a:tableStyleId>{FABFCF23-3B69-468F-B69F-88F6DE6A72F2}</a:tableStyleId>
                  </a:tblPr>
                  <a:tblGrid>
                    <a:gridCol w="990500">
                      <a:extLst>
                        <a:ext uri="{9D8B030D-6E8A-4147-A177-3AD203B41FA5}">
                          <a16:colId xmlns:a16="http://schemas.microsoft.com/office/drawing/2014/main" val="3372652724"/>
                        </a:ext>
                      </a:extLst>
                    </a:gridCol>
                    <a:gridCol w="744170">
                      <a:extLst>
                        <a:ext uri="{9D8B030D-6E8A-4147-A177-3AD203B41FA5}">
                          <a16:colId xmlns:a16="http://schemas.microsoft.com/office/drawing/2014/main" val="2577225203"/>
                        </a:ext>
                      </a:extLst>
                    </a:gridCol>
                  </a:tblGrid>
                  <a:tr h="370840">
                    <a:tc>
                      <a:txBody>
                        <a:bodyPr/>
                        <a:lstStyle/>
                        <a:p>
                          <a:r>
                            <a:rPr lang="en-US" sz="1600" dirty="0"/>
                            <a:t>Weight</a:t>
                          </a:r>
                        </a:p>
                      </a:txBody>
                      <a:tcPr/>
                    </a:tc>
                    <a:tc>
                      <a:txBody>
                        <a:bodyPr/>
                        <a:lstStyle/>
                        <a:p>
                          <a:r>
                            <a:rPr lang="en-US" sz="1600" dirty="0"/>
                            <a:t>Value</a:t>
                          </a:r>
                        </a:p>
                      </a:txBody>
                      <a:tcPr/>
                    </a:tc>
                    <a:extLst>
                      <a:ext uri="{0D108BD9-81ED-4DB2-BD59-A6C34878D82A}">
                        <a16:rowId xmlns:a16="http://schemas.microsoft.com/office/drawing/2014/main" val="134722083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1</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2</m:t>
                                </m:r>
                              </m:oMath>
                            </m:oMathPara>
                          </a14:m>
                          <a:endParaRPr lang="en-US" sz="1600" dirty="0"/>
                        </a:p>
                      </a:txBody>
                      <a:tcPr/>
                    </a:tc>
                    <a:extLst>
                      <a:ext uri="{0D108BD9-81ED-4DB2-BD59-A6C34878D82A}">
                        <a16:rowId xmlns:a16="http://schemas.microsoft.com/office/drawing/2014/main" val="1528812773"/>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2</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−1</m:t>
                                </m:r>
                              </m:oMath>
                            </m:oMathPara>
                          </a14:m>
                          <a:endParaRPr lang="en-US" sz="1600" dirty="0"/>
                        </a:p>
                      </a:txBody>
                      <a:tcPr/>
                    </a:tc>
                    <a:extLst>
                      <a:ext uri="{0D108BD9-81ED-4DB2-BD59-A6C34878D82A}">
                        <a16:rowId xmlns:a16="http://schemas.microsoft.com/office/drawing/2014/main" val="204964700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3</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1.5</m:t>
                                </m:r>
                              </m:oMath>
                            </m:oMathPara>
                          </a14:m>
                          <a:endParaRPr lang="en-US" sz="1600" dirty="0"/>
                        </a:p>
                      </a:txBody>
                      <a:tcPr/>
                    </a:tc>
                    <a:extLst>
                      <a:ext uri="{0D108BD9-81ED-4DB2-BD59-A6C34878D82A}">
                        <a16:rowId xmlns:a16="http://schemas.microsoft.com/office/drawing/2014/main" val="453634902"/>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4</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0</m:t>
                                </m:r>
                              </m:oMath>
                            </m:oMathPara>
                          </a14:m>
                          <a:endParaRPr lang="en-US" sz="1600" dirty="0"/>
                        </a:p>
                      </a:txBody>
                      <a:tcPr/>
                    </a:tc>
                    <a:extLst>
                      <a:ext uri="{0D108BD9-81ED-4DB2-BD59-A6C34878D82A}">
                        <a16:rowId xmlns:a16="http://schemas.microsoft.com/office/drawing/2014/main" val="3797000724"/>
                      </a:ext>
                    </a:extLst>
                  </a:tr>
                </a:tbl>
              </a:graphicData>
            </a:graphic>
          </p:graphicFrame>
        </mc:Choice>
        <mc:Fallback xmlns="">
          <p:graphicFrame>
            <p:nvGraphicFramePr>
              <p:cNvPr id="98" name="Table 97">
                <a:extLst>
                  <a:ext uri="{FF2B5EF4-FFF2-40B4-BE49-F238E27FC236}">
                    <a16:creationId xmlns:a16="http://schemas.microsoft.com/office/drawing/2014/main" id="{A6FE3695-062D-BF4F-859D-6612C518985A}"/>
                  </a:ext>
                </a:extLst>
              </p:cNvPr>
              <p:cNvGraphicFramePr>
                <a:graphicFrameLocks noGrp="1"/>
              </p:cNvGraphicFramePr>
              <p:nvPr/>
            </p:nvGraphicFramePr>
            <p:xfrm>
              <a:off x="7088076" y="440415"/>
              <a:ext cx="1734670" cy="1854200"/>
            </p:xfrm>
            <a:graphic>
              <a:graphicData uri="http://schemas.openxmlformats.org/drawingml/2006/table">
                <a:tbl>
                  <a:tblPr firstRow="1" bandRow="1">
                    <a:tableStyleId>{FABFCF23-3B69-468F-B69F-88F6DE6A72F2}</a:tableStyleId>
                  </a:tblPr>
                  <a:tblGrid>
                    <a:gridCol w="990500">
                      <a:extLst>
                        <a:ext uri="{9D8B030D-6E8A-4147-A177-3AD203B41FA5}">
                          <a16:colId xmlns:a16="http://schemas.microsoft.com/office/drawing/2014/main" val="3372652724"/>
                        </a:ext>
                      </a:extLst>
                    </a:gridCol>
                    <a:gridCol w="744170">
                      <a:extLst>
                        <a:ext uri="{9D8B030D-6E8A-4147-A177-3AD203B41FA5}">
                          <a16:colId xmlns:a16="http://schemas.microsoft.com/office/drawing/2014/main" val="2577225203"/>
                        </a:ext>
                      </a:extLst>
                    </a:gridCol>
                  </a:tblGrid>
                  <a:tr h="370840">
                    <a:tc>
                      <a:txBody>
                        <a:bodyPr/>
                        <a:lstStyle/>
                        <a:p>
                          <a:r>
                            <a:rPr lang="en-US" sz="1600" dirty="0"/>
                            <a:t>Weight</a:t>
                          </a:r>
                        </a:p>
                      </a:txBody>
                      <a:tcPr/>
                    </a:tc>
                    <a:tc>
                      <a:txBody>
                        <a:bodyPr/>
                        <a:lstStyle/>
                        <a:p>
                          <a:r>
                            <a:rPr lang="en-US" sz="1600" dirty="0"/>
                            <a:t>Value</a:t>
                          </a:r>
                        </a:p>
                      </a:txBody>
                      <a:tcPr/>
                    </a:tc>
                    <a:extLst>
                      <a:ext uri="{0D108BD9-81ED-4DB2-BD59-A6C34878D82A}">
                        <a16:rowId xmlns:a16="http://schemas.microsoft.com/office/drawing/2014/main" val="1347220838"/>
                      </a:ext>
                    </a:extLst>
                  </a:tr>
                  <a:tr h="370840">
                    <a:tc>
                      <a:txBody>
                        <a:bodyPr/>
                        <a:lstStyle/>
                        <a:p>
                          <a:endParaRPr lang="en-US"/>
                        </a:p>
                      </a:txBody>
                      <a:tcPr>
                        <a:blipFill>
                          <a:blip r:embed="rId7"/>
                          <a:stretch>
                            <a:fillRect l="-1282" t="-100000" r="-76923" b="-296667"/>
                          </a:stretch>
                        </a:blipFill>
                      </a:tcPr>
                    </a:tc>
                    <a:tc>
                      <a:txBody>
                        <a:bodyPr/>
                        <a:lstStyle/>
                        <a:p>
                          <a:endParaRPr lang="en-US"/>
                        </a:p>
                      </a:txBody>
                      <a:tcPr>
                        <a:blipFill>
                          <a:blip r:embed="rId7"/>
                          <a:stretch>
                            <a:fillRect l="-133898" t="-100000" r="-1695" b="-296667"/>
                          </a:stretch>
                        </a:blipFill>
                      </a:tcPr>
                    </a:tc>
                    <a:extLst>
                      <a:ext uri="{0D108BD9-81ED-4DB2-BD59-A6C34878D82A}">
                        <a16:rowId xmlns:a16="http://schemas.microsoft.com/office/drawing/2014/main" val="1528812773"/>
                      </a:ext>
                    </a:extLst>
                  </a:tr>
                  <a:tr h="370840">
                    <a:tc>
                      <a:txBody>
                        <a:bodyPr/>
                        <a:lstStyle/>
                        <a:p>
                          <a:endParaRPr lang="en-US"/>
                        </a:p>
                      </a:txBody>
                      <a:tcPr>
                        <a:blipFill>
                          <a:blip r:embed="rId7"/>
                          <a:stretch>
                            <a:fillRect l="-1282" t="-206897" r="-76923" b="-206897"/>
                          </a:stretch>
                        </a:blipFill>
                      </a:tcPr>
                    </a:tc>
                    <a:tc>
                      <a:txBody>
                        <a:bodyPr/>
                        <a:lstStyle/>
                        <a:p>
                          <a:endParaRPr lang="en-US"/>
                        </a:p>
                      </a:txBody>
                      <a:tcPr>
                        <a:blipFill>
                          <a:blip r:embed="rId7"/>
                          <a:stretch>
                            <a:fillRect l="-133898" t="-206897" r="-1695" b="-206897"/>
                          </a:stretch>
                        </a:blipFill>
                      </a:tcPr>
                    </a:tc>
                    <a:extLst>
                      <a:ext uri="{0D108BD9-81ED-4DB2-BD59-A6C34878D82A}">
                        <a16:rowId xmlns:a16="http://schemas.microsoft.com/office/drawing/2014/main" val="2049647008"/>
                      </a:ext>
                    </a:extLst>
                  </a:tr>
                  <a:tr h="370840">
                    <a:tc>
                      <a:txBody>
                        <a:bodyPr/>
                        <a:lstStyle/>
                        <a:p>
                          <a:endParaRPr lang="en-US"/>
                        </a:p>
                      </a:txBody>
                      <a:tcPr>
                        <a:blipFill>
                          <a:blip r:embed="rId7"/>
                          <a:stretch>
                            <a:fillRect l="-1282" t="-296667" r="-76923" b="-100000"/>
                          </a:stretch>
                        </a:blipFill>
                      </a:tcPr>
                    </a:tc>
                    <a:tc>
                      <a:txBody>
                        <a:bodyPr/>
                        <a:lstStyle/>
                        <a:p>
                          <a:endParaRPr lang="en-US"/>
                        </a:p>
                      </a:txBody>
                      <a:tcPr>
                        <a:blipFill>
                          <a:blip r:embed="rId7"/>
                          <a:stretch>
                            <a:fillRect l="-133898" t="-296667" r="-1695" b="-100000"/>
                          </a:stretch>
                        </a:blipFill>
                      </a:tcPr>
                    </a:tc>
                    <a:extLst>
                      <a:ext uri="{0D108BD9-81ED-4DB2-BD59-A6C34878D82A}">
                        <a16:rowId xmlns:a16="http://schemas.microsoft.com/office/drawing/2014/main" val="453634902"/>
                      </a:ext>
                    </a:extLst>
                  </a:tr>
                  <a:tr h="370840">
                    <a:tc>
                      <a:txBody>
                        <a:bodyPr/>
                        <a:lstStyle/>
                        <a:p>
                          <a:endParaRPr lang="en-US"/>
                        </a:p>
                      </a:txBody>
                      <a:tcPr>
                        <a:blipFill>
                          <a:blip r:embed="rId7"/>
                          <a:stretch>
                            <a:fillRect l="-1282" t="-410345" r="-76923" b="-3448"/>
                          </a:stretch>
                        </a:blipFill>
                      </a:tcPr>
                    </a:tc>
                    <a:tc>
                      <a:txBody>
                        <a:bodyPr/>
                        <a:lstStyle/>
                        <a:p>
                          <a:endParaRPr lang="en-US"/>
                        </a:p>
                      </a:txBody>
                      <a:tcPr>
                        <a:blipFill>
                          <a:blip r:embed="rId7"/>
                          <a:stretch>
                            <a:fillRect l="-133898" t="-410345" r="-1695" b="-3448"/>
                          </a:stretch>
                        </a:blipFill>
                      </a:tcPr>
                    </a:tc>
                    <a:extLst>
                      <a:ext uri="{0D108BD9-81ED-4DB2-BD59-A6C34878D82A}">
                        <a16:rowId xmlns:a16="http://schemas.microsoft.com/office/drawing/2014/main" val="3797000724"/>
                      </a:ext>
                    </a:extLst>
                  </a:tr>
                </a:tbl>
              </a:graphicData>
            </a:graphic>
          </p:graphicFrame>
        </mc:Fallback>
      </mc:AlternateContent>
      <p:sp>
        <p:nvSpPr>
          <p:cNvPr id="39" name="Rectangle 38">
            <a:extLst>
              <a:ext uri="{FF2B5EF4-FFF2-40B4-BE49-F238E27FC236}">
                <a16:creationId xmlns:a16="http://schemas.microsoft.com/office/drawing/2014/main" id="{FEA75808-50D5-334A-8697-52052977DDF9}"/>
              </a:ext>
            </a:extLst>
          </p:cNvPr>
          <p:cNvSpPr/>
          <p:nvPr/>
        </p:nvSpPr>
        <p:spPr>
          <a:xfrm>
            <a:off x="-1" y="3321141"/>
            <a:ext cx="2593817" cy="182231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55044E7-0E46-B745-A91D-E45E8AD1C14F}"/>
                  </a:ext>
                </a:extLst>
              </p:cNvPr>
              <p:cNvSpPr/>
              <p:nvPr/>
            </p:nvSpPr>
            <p:spPr>
              <a:xfrm>
                <a:off x="-73367" y="2732088"/>
                <a:ext cx="2724208" cy="2206245"/>
              </a:xfrm>
              <a:prstGeom prst="rect">
                <a:avLst/>
              </a:prstGeom>
            </p:spPr>
            <p:txBody>
              <a:bodyPr wrap="square">
                <a:spAutoFit/>
              </a:bodyPr>
              <a:lstStyle/>
              <a:p>
                <a:pPr marL="139700" indent="0">
                  <a:buNone/>
                </a:pPr>
                <a:r>
                  <a:rPr lang="en-US" dirty="0">
                    <a:solidFill>
                      <a:schemeClr val="bg1"/>
                    </a:solidFill>
                    <a:latin typeface="Nunito Sans" pitchFamily="2" charset="77"/>
                  </a:rPr>
                  <a:t>Recall the prediction rule for </a:t>
                </a:r>
                <a:r>
                  <a:rPr lang="en-US" b="1" dirty="0">
                    <a:solidFill>
                      <a:schemeClr val="bg1"/>
                    </a:solidFill>
                    <a:latin typeface="Nunito Sans" pitchFamily="2" charset="77"/>
                  </a:rPr>
                  <a:t>weighted majority vote</a:t>
                </a:r>
                <a:r>
                  <a:rPr lang="en-US" dirty="0">
                    <a:solidFill>
                      <a:schemeClr val="bg1"/>
                    </a:solidFill>
                    <a:latin typeface="Nunito Sans" pitchFamily="2" charset="77"/>
                  </a:rPr>
                  <a:t>. </a:t>
                </a:r>
              </a:p>
              <a:p>
                <a:pPr marL="139700" indent="0">
                  <a:buNone/>
                </a:pPr>
                <a:endParaRPr lang="en-US" dirty="0">
                  <a:solidFill>
                    <a:schemeClr val="bg1"/>
                  </a:solidFill>
                  <a:latin typeface="Nunito Sans" pitchFamily="2" charset="77"/>
                </a:endParaRPr>
              </a:p>
              <a:p>
                <a:pPr marL="139700" indent="0">
                  <a:buNone/>
                </a:pPr>
                <a14:m>
                  <m:oMathPara xmlns:m="http://schemas.openxmlformats.org/officeDocument/2006/math">
                    <m:oMathParaPr>
                      <m:jc m:val="centerGroup"/>
                    </m:oMathParaPr>
                    <m:oMath xmlns:m="http://schemas.openxmlformats.org/officeDocument/2006/math">
                      <m:acc>
                        <m:accPr>
                          <m:chr m:val="̂"/>
                          <m:ctrlPr>
                            <a:rPr lang="en-US" i="1" smtClean="0">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𝑦</m:t>
                          </m:r>
                        </m:e>
                      </m:acc>
                      <m:r>
                        <a:rPr lang="en-US" i="1" dirty="0">
                          <a:solidFill>
                            <a:schemeClr val="bg1"/>
                          </a:solidFill>
                          <a:latin typeface="Cambria Math" panose="02040503050406030204" pitchFamily="18" charset="0"/>
                        </a:rPr>
                        <m:t>=</m:t>
                      </m:r>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𝐹</m:t>
                          </m:r>
                        </m:e>
                      </m:acc>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𝑥</m:t>
                          </m:r>
                        </m:e>
                      </m:d>
                      <m:r>
                        <a:rPr lang="en-US" i="1" dirty="0">
                          <a:solidFill>
                            <a:schemeClr val="bg1"/>
                          </a:solidFill>
                          <a:latin typeface="Cambria Math" panose="02040503050406030204" pitchFamily="18" charset="0"/>
                        </a:rPr>
                        <m:t>=</m:t>
                      </m:r>
                      <m:r>
                        <a:rPr lang="en-US" i="1" dirty="0">
                          <a:solidFill>
                            <a:schemeClr val="bg1"/>
                          </a:solidFill>
                          <a:latin typeface="Cambria Math" panose="02040503050406030204" pitchFamily="18" charset="0"/>
                        </a:rPr>
                        <m:t>𝑠𝑖𝑔𝑛</m:t>
                      </m:r>
                      <m:d>
                        <m:dPr>
                          <m:ctrlPr>
                            <a:rPr lang="en-US" i="1" dirty="0">
                              <a:solidFill>
                                <a:schemeClr val="bg1"/>
                              </a:solidFill>
                              <a:latin typeface="Cambria Math" panose="02040503050406030204" pitchFamily="18" charset="0"/>
                            </a:rPr>
                          </m:ctrlPr>
                        </m:dPr>
                        <m:e>
                          <m:nary>
                            <m:naryPr>
                              <m:chr m:val="∑"/>
                              <m:ctrlPr>
                                <a:rPr lang="en-US" i="1" dirty="0">
                                  <a:solidFill>
                                    <a:schemeClr val="bg1"/>
                                  </a:solidFill>
                                  <a:latin typeface="Cambria Math" panose="02040503050406030204" pitchFamily="18" charset="0"/>
                                </a:rPr>
                              </m:ctrlPr>
                            </m:naryPr>
                            <m:sub>
                              <m:r>
                                <m:rPr>
                                  <m:brk m:alnAt="23"/>
                                </m:rPr>
                                <a:rPr lang="en-US" i="1" dirty="0">
                                  <a:solidFill>
                                    <a:schemeClr val="bg1"/>
                                  </a:solidFill>
                                  <a:latin typeface="Cambria Math" panose="02040503050406030204" pitchFamily="18" charset="0"/>
                                </a:rPr>
                                <m:t>𝑡</m:t>
                              </m:r>
                              <m:r>
                                <a:rPr lang="en-US" i="1" dirty="0">
                                  <a:solidFill>
                                    <a:schemeClr val="bg1"/>
                                  </a:solidFill>
                                  <a:latin typeface="Cambria Math" panose="02040503050406030204" pitchFamily="18" charset="0"/>
                                </a:rPr>
                                <m:t>=1</m:t>
                              </m:r>
                            </m:sub>
                            <m:sup>
                              <m:r>
                                <a:rPr lang="en-US" i="1" dirty="0">
                                  <a:solidFill>
                                    <a:schemeClr val="bg1"/>
                                  </a:solidFill>
                                  <a:latin typeface="Cambria Math" panose="02040503050406030204" pitchFamily="18" charset="0"/>
                                </a:rPr>
                                <m:t>𝑇</m:t>
                              </m:r>
                            </m:sup>
                            <m:e>
                              <m:sSub>
                                <m:sSubPr>
                                  <m:ctrlPr>
                                    <a:rPr lang="en-US" i="1" dirty="0">
                                      <a:solidFill>
                                        <a:schemeClr val="bg1"/>
                                      </a:solidFill>
                                      <a:latin typeface="Cambria Math" panose="02040503050406030204" pitchFamily="18" charset="0"/>
                                    </a:rPr>
                                  </m:ctrlPr>
                                </m:sSubPr>
                                <m:e>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𝑤</m:t>
                                      </m:r>
                                    </m:e>
                                  </m:acc>
                                </m:e>
                                <m:sub>
                                  <m:r>
                                    <a:rPr lang="en-US" i="1" dirty="0">
                                      <a:solidFill>
                                        <a:schemeClr val="bg1"/>
                                      </a:solidFill>
                                      <a:latin typeface="Cambria Math" panose="02040503050406030204" pitchFamily="18" charset="0"/>
                                    </a:rPr>
                                    <m:t>𝑡</m:t>
                                  </m:r>
                                </m:sub>
                              </m:sSub>
                              <m:sSub>
                                <m:sSubPr>
                                  <m:ctrlPr>
                                    <a:rPr lang="en-US" i="1" dirty="0">
                                      <a:solidFill>
                                        <a:schemeClr val="bg1"/>
                                      </a:solidFill>
                                      <a:latin typeface="Cambria Math" panose="02040503050406030204" pitchFamily="18" charset="0"/>
                                    </a:rPr>
                                  </m:ctrlPr>
                                </m:sSubPr>
                                <m:e>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𝑓</m:t>
                                      </m:r>
                                    </m:e>
                                  </m:acc>
                                </m:e>
                                <m:sub>
                                  <m:r>
                                    <a:rPr lang="en-US" i="1" dirty="0">
                                      <a:solidFill>
                                        <a:schemeClr val="bg1"/>
                                      </a:solidFill>
                                      <a:latin typeface="Cambria Math" panose="02040503050406030204" pitchFamily="18" charset="0"/>
                                    </a:rPr>
                                    <m:t>𝑡</m:t>
                                  </m:r>
                                </m:sub>
                              </m:sSub>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𝑥</m:t>
                                  </m:r>
                                </m:e>
                              </m:d>
                            </m:e>
                          </m:nary>
                        </m:e>
                      </m:d>
                    </m:oMath>
                  </m:oMathPara>
                </a14:m>
                <a:endParaRPr lang="en-US" dirty="0">
                  <a:solidFill>
                    <a:schemeClr val="bg1"/>
                  </a:solidFill>
                </a:endParaRPr>
              </a:p>
              <a:p>
                <a:pPr marL="139700" indent="0">
                  <a:buNone/>
                </a:pPr>
                <a:endParaRPr lang="en-US" dirty="0">
                  <a:solidFill>
                    <a:schemeClr val="bg1"/>
                  </a:solidFill>
                </a:endParaRPr>
              </a:p>
              <a:p>
                <a:pPr marL="139700" indent="0">
                  <a:buNone/>
                </a:pPr>
                <a:r>
                  <a:rPr lang="en-US" dirty="0">
                    <a:solidFill>
                      <a:schemeClr val="bg1"/>
                    </a:solidFill>
                    <a:latin typeface="Nunito Sans" pitchFamily="2" charset="77"/>
                  </a:rPr>
                  <a:t>What label will AdaBoost predict with these trees and weights?</a:t>
                </a:r>
                <a:endParaRPr lang="en-US" dirty="0">
                  <a:solidFill>
                    <a:schemeClr val="bg1"/>
                  </a:solidFill>
                </a:endParaRPr>
              </a:p>
            </p:txBody>
          </p:sp>
        </mc:Choice>
        <mc:Fallback xmlns="">
          <p:sp>
            <p:nvSpPr>
              <p:cNvPr id="5" name="Rectangle 4">
                <a:extLst>
                  <a:ext uri="{FF2B5EF4-FFF2-40B4-BE49-F238E27FC236}">
                    <a16:creationId xmlns:a16="http://schemas.microsoft.com/office/drawing/2014/main" id="{855044E7-0E46-B745-A91D-E45E8AD1C14F}"/>
                  </a:ext>
                </a:extLst>
              </p:cNvPr>
              <p:cNvSpPr>
                <a:spLocks noRot="1" noChangeAspect="1" noMove="1" noResize="1" noEditPoints="1" noAdjustHandles="1" noChangeArrowheads="1" noChangeShapeType="1" noTextEdit="1"/>
              </p:cNvSpPr>
              <p:nvPr/>
            </p:nvSpPr>
            <p:spPr>
              <a:xfrm>
                <a:off x="-73367" y="2732088"/>
                <a:ext cx="2724208" cy="2206245"/>
              </a:xfrm>
              <a:prstGeom prst="rect">
                <a:avLst/>
              </a:prstGeom>
              <a:blipFill>
                <a:blip r:embed="rId8"/>
                <a:stretch>
                  <a:fillRect t="-575" b="-9195"/>
                </a:stretch>
              </a:blipFill>
            </p:spPr>
            <p:txBody>
              <a:bodyPr/>
              <a:lstStyle/>
              <a:p>
                <a:r>
                  <a:rPr lang="en-US">
                    <a:noFill/>
                  </a:rPr>
                  <a:t> </a:t>
                </a:r>
              </a:p>
            </p:txBody>
          </p:sp>
        </mc:Fallback>
      </mc:AlternateContent>
    </p:spTree>
    <p:extLst>
      <p:ext uri="{BB962C8B-B14F-4D97-AF65-F5344CB8AC3E}">
        <p14:creationId xmlns:p14="http://schemas.microsoft.com/office/powerpoint/2010/main" val="883501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F360-9CFF-054F-9465-56BB8AA85098}"/>
              </a:ext>
            </a:extLst>
          </p:cNvPr>
          <p:cNvSpPr>
            <a:spLocks noGrp="1"/>
          </p:cNvSpPr>
          <p:nvPr>
            <p:ph type="title"/>
          </p:nvPr>
        </p:nvSpPr>
        <p:spPr/>
        <p:txBody>
          <a:bodyPr/>
          <a:lstStyle/>
          <a:p>
            <a:r>
              <a:rPr lang="en-US" dirty="0"/>
              <a:t>Training AdaBoost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1F67ED2-CABC-CA44-9DA8-DC31643FAEB6}"/>
                  </a:ext>
                </a:extLst>
              </p:cNvPr>
              <p:cNvSpPr>
                <a:spLocks noGrp="1"/>
              </p:cNvSpPr>
              <p:nvPr>
                <p:ph type="body" idx="1"/>
              </p:nvPr>
            </p:nvSpPr>
            <p:spPr>
              <a:xfrm>
                <a:off x="3090625" y="575499"/>
                <a:ext cx="5596200" cy="4174351"/>
              </a:xfrm>
            </p:spPr>
            <p:txBody>
              <a:bodyPr/>
              <a:lstStyle/>
              <a:p>
                <a:pPr marL="139700" indent="0">
                  <a:buNone/>
                </a:pPr>
                <a:r>
                  <a:rPr lang="en-US" dirty="0"/>
                  <a:t>With AdaBoost, training is going to look very different. </a:t>
                </a:r>
              </a:p>
              <a:p>
                <a:pPr marL="139700" indent="0">
                  <a:buNone/>
                </a:pPr>
                <a:endParaRPr lang="en-US" dirty="0"/>
              </a:p>
              <a:p>
                <a:pPr marL="139700" indent="0">
                  <a:buNone/>
                </a:pPr>
                <a:r>
                  <a:rPr lang="en-US" dirty="0"/>
                  <a:t>We train each model </a:t>
                </a:r>
                <a:r>
                  <a:rPr lang="en-US" b="1" u="sng" dirty="0"/>
                  <a:t>in succession</a:t>
                </a:r>
                <a:r>
                  <a:rPr lang="en-US" dirty="0"/>
                  <a:t>, where we use the errors of the previous model to affect how we learn the next one.</a:t>
                </a:r>
              </a:p>
              <a:p>
                <a:pPr marL="139700" indent="0">
                  <a:buNone/>
                </a:pPr>
                <a:endParaRPr lang="en-US" dirty="0"/>
              </a:p>
              <a:p>
                <a:pPr marL="139700" indent="0">
                  <a:buNone/>
                </a:pPr>
                <a:r>
                  <a:rPr lang="en-US" dirty="0"/>
                  <a:t>To do this, we will need to keep track of two types of weights</a:t>
                </a:r>
              </a:p>
              <a:p>
                <a:pPr>
                  <a:buClr>
                    <a:schemeClr val="bg2"/>
                  </a:buClr>
                </a:pPr>
                <a:r>
                  <a:rPr lang="en-US" dirty="0"/>
                  <a:t>The first are the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𝑡</m:t>
                        </m:r>
                      </m:sub>
                    </m:sSub>
                  </m:oMath>
                </a14:m>
                <a:r>
                  <a:rPr lang="en-US" dirty="0"/>
                  <a:t> that we will use as the end result to weight each model. </a:t>
                </a:r>
              </a:p>
              <a:p>
                <a:pPr lvl="1">
                  <a:buClr>
                    <a:schemeClr val="bg2"/>
                  </a:buClr>
                </a:pPr>
                <a:r>
                  <a:rPr lang="en-US" b="1" dirty="0"/>
                  <a:t>Intuition</a:t>
                </a:r>
                <a:r>
                  <a:rPr lang="en-US" dirty="0"/>
                  <a:t>: An accurate model within the ensemble should have a high weight</a:t>
                </a:r>
              </a:p>
              <a:p>
                <a:pPr>
                  <a:buClr>
                    <a:schemeClr val="bg2"/>
                  </a:buClr>
                </a:pPr>
                <a:r>
                  <a:rPr lang="en-US" dirty="0"/>
                  <a:t>We will also introduce a weight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oMath>
                </a14:m>
                <a:r>
                  <a:rPr lang="en-US" dirty="0"/>
                  <a:t> for each example in the dataset that we update each time we train a new model</a:t>
                </a:r>
              </a:p>
              <a:p>
                <a:pPr lvl="1">
                  <a:buClr>
                    <a:schemeClr val="bg2"/>
                  </a:buClr>
                </a:pPr>
                <a:r>
                  <a:rPr lang="en-US" b="1" dirty="0"/>
                  <a:t>Intuition</a:t>
                </a:r>
                <a:r>
                  <a:rPr lang="en-US" dirty="0"/>
                  <a:t>: We want to put more weight on examples that seem hard to classify correctly </a:t>
                </a:r>
              </a:p>
            </p:txBody>
          </p:sp>
        </mc:Choice>
        <mc:Fallback xmlns="">
          <p:sp>
            <p:nvSpPr>
              <p:cNvPr id="3" name="Text Placeholder 2">
                <a:extLst>
                  <a:ext uri="{FF2B5EF4-FFF2-40B4-BE49-F238E27FC236}">
                    <a16:creationId xmlns:a16="http://schemas.microsoft.com/office/drawing/2014/main" id="{11F67ED2-CABC-CA44-9DA8-DC31643FAEB6}"/>
                  </a:ext>
                </a:extLst>
              </p:cNvPr>
              <p:cNvSpPr>
                <a:spLocks noGrp="1" noRot="1" noChangeAspect="1" noMove="1" noResize="1" noEditPoints="1" noAdjustHandles="1" noChangeArrowheads="1" noChangeShapeType="1" noTextEdit="1"/>
              </p:cNvSpPr>
              <p:nvPr>
                <p:ph type="body" idx="1"/>
              </p:nvPr>
            </p:nvSpPr>
            <p:spPr>
              <a:xfrm>
                <a:off x="3090625" y="575499"/>
                <a:ext cx="5596200" cy="4174351"/>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5AEFB1F-5598-AE49-B6F7-F531739649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a:p>
        </p:txBody>
      </p:sp>
    </p:spTree>
    <p:extLst>
      <p:ext uri="{BB962C8B-B14F-4D97-AF65-F5344CB8AC3E}">
        <p14:creationId xmlns:p14="http://schemas.microsoft.com/office/powerpoint/2010/main" val="3031756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D806E-03A9-AA41-88AC-32C6D28BE3D2}"/>
              </a:ext>
            </a:extLst>
          </p:cNvPr>
          <p:cNvSpPr>
            <a:spLocks noGrp="1"/>
          </p:cNvSpPr>
          <p:nvPr>
            <p:ph type="title"/>
          </p:nvPr>
        </p:nvSpPr>
        <p:spPr/>
        <p:txBody>
          <a:bodyPr/>
          <a:lstStyle/>
          <a:p>
            <a:r>
              <a:rPr lang="en-US" dirty="0"/>
              <a:t>Boosting (AdaBoost) vs. Bagging (Random Forrest)</a:t>
            </a:r>
          </a:p>
        </p:txBody>
      </p:sp>
      <p:sp>
        <p:nvSpPr>
          <p:cNvPr id="4" name="Slide Number Placeholder 3">
            <a:extLst>
              <a:ext uri="{FF2B5EF4-FFF2-40B4-BE49-F238E27FC236}">
                <a16:creationId xmlns:a16="http://schemas.microsoft.com/office/drawing/2014/main" id="{BF50D329-71BC-0145-8715-FA5C6CC4CE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78</a:t>
            </a:fld>
            <a:endParaRPr lang="en"/>
          </a:p>
        </p:txBody>
      </p:sp>
      <p:pic>
        <p:nvPicPr>
          <p:cNvPr id="1026" name="Picture 2">
            <a:extLst>
              <a:ext uri="{FF2B5EF4-FFF2-40B4-BE49-F238E27FC236}">
                <a16:creationId xmlns:a16="http://schemas.microsoft.com/office/drawing/2014/main" id="{02F2BE65-A52C-AB47-9678-B63B1A4CD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581" y="805543"/>
            <a:ext cx="6359447" cy="333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227155"/>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𝑓</m:t>
                            </m:r>
                          </m:e>
                        </m:acc>
                      </m:e>
                      <m:sub>
                        <m:r>
                          <a:rPr lang="en-US" sz="1800" i="1" dirty="0">
                            <a:latin typeface="Cambria Math" panose="02040503050406030204" pitchFamily="18" charset="0"/>
                          </a:rPr>
                          <m:t>𝑡</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𝑤</m:t>
                            </m:r>
                          </m:e>
                        </m:acc>
                      </m:e>
                      <m:sub>
                        <m:r>
                          <a:rPr lang="en-US" sz="1800" i="1" dirty="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+1</m:t>
                        </m:r>
                      </m:sub>
                    </m:sSub>
                  </m:oMath>
                </a14:m>
                <a:endParaRPr lang="en-US" sz="1800" dirty="0"/>
              </a:p>
              <a:p>
                <a:pPr marL="139700" indent="0">
                  <a:buNone/>
                </a:pPr>
                <a:endParaRPr lang="en-US" sz="1800"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308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spTree>
    <p:extLst>
      <p:ext uri="{BB962C8B-B14F-4D97-AF65-F5344CB8AC3E}">
        <p14:creationId xmlns:p14="http://schemas.microsoft.com/office/powerpoint/2010/main" val="164277348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201B-1B7A-402A-AB31-18C66BC420CB}"/>
              </a:ext>
            </a:extLst>
          </p:cNvPr>
          <p:cNvSpPr>
            <a:spLocks noGrp="1"/>
          </p:cNvSpPr>
          <p:nvPr>
            <p:ph type="title"/>
          </p:nvPr>
        </p:nvSpPr>
        <p:spPr/>
        <p:txBody>
          <a:bodyPr/>
          <a:lstStyle/>
          <a:p>
            <a:r>
              <a:rPr lang="en-US" dirty="0"/>
              <a:t>Compute Probabilities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0723559-4E7D-4FA6-B582-18FDDFFBDF3B}"/>
                  </a:ext>
                </a:extLst>
              </p:cNvPr>
              <p:cNvSpPr>
                <a:spLocks noGrp="1"/>
              </p:cNvSpPr>
              <p:nvPr>
                <p:ph type="body" idx="1"/>
              </p:nvPr>
            </p:nvSpPr>
            <p:spPr/>
            <p:txBody>
              <a:bodyPr/>
              <a:lstStyle/>
              <a:p>
                <a:pPr marL="139700" indent="0">
                  <a:buNone/>
                </a:pPr>
                <a:r>
                  <a:rPr lang="en-US" dirty="0"/>
                  <a:t>How do we compute something like</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oMath>
                  </m:oMathPara>
                </a14:m>
                <a:endParaRPr lang="en-US" dirty="0">
                  <a:solidFill>
                    <a:srgbClr val="000000"/>
                  </a:solidFill>
                  <a:sym typeface="Arial"/>
                </a:endParaRP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How do we compute something like</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oMath>
                  </m:oMathPara>
                </a14:m>
                <a:endParaRPr lang="en-US" dirty="0">
                  <a:solidFill>
                    <a:srgbClr val="000000"/>
                  </a:solidFill>
                  <a:sym typeface="Arial"/>
                </a:endParaRP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F0723559-4E7D-4FA6-B582-18FDDFFBDF3B}"/>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209CDE8-E6A1-45F9-A7ED-2F3C6B9A5C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677323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A402BB1-37C7-534C-BB2F-70AC2CE62CFE}"/>
                  </a:ext>
                </a:extLst>
              </p:cNvPr>
              <p:cNvSpPr>
                <a:spLocks noGrp="1"/>
              </p:cNvSpPr>
              <p:nvPr>
                <p:ph type="title"/>
              </p:nvPr>
            </p:nvSpPr>
            <p:spPr/>
            <p:txBody>
              <a:bodyPr/>
              <a:lstStyle/>
              <a:p>
                <a:r>
                  <a:rPr lang="en-US" dirty="0"/>
                  <a:t>Weighted Data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oMath>
                </a14:m>
                <a:endParaRPr lang="en-US" dirty="0"/>
              </a:p>
            </p:txBody>
          </p:sp>
        </mc:Choice>
        <mc:Fallback xmlns="">
          <p:sp>
            <p:nvSpPr>
              <p:cNvPr id="2" name="Title 1">
                <a:extLst>
                  <a:ext uri="{FF2B5EF4-FFF2-40B4-BE49-F238E27FC236}">
                    <a16:creationId xmlns:a16="http://schemas.microsoft.com/office/drawing/2014/main" id="{3A402BB1-37C7-534C-BB2F-70AC2CE62CFE}"/>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139C8958-DF11-6745-8624-33F8D579CED2}"/>
              </a:ext>
            </a:extLst>
          </p:cNvPr>
          <p:cNvSpPr>
            <a:spLocks noGrp="1"/>
          </p:cNvSpPr>
          <p:nvPr>
            <p:ph type="body" idx="1"/>
          </p:nvPr>
        </p:nvSpPr>
        <p:spPr/>
        <p:txBody>
          <a:bodyPr/>
          <a:lstStyle/>
          <a:p>
            <a:pPr marL="139700" indent="0">
              <a:buNone/>
            </a:pPr>
            <a:r>
              <a:rPr lang="en-US" dirty="0"/>
              <a:t>Start with a dataset and train our first model (a decision stump)</a:t>
            </a:r>
          </a:p>
          <a:p>
            <a:pPr marL="139700" indent="0">
              <a:buNone/>
            </a:pPr>
            <a:r>
              <a:rPr lang="en-US" dirty="0"/>
              <a:t>For all the things it gets wrong, increase the weight of that example. For each one that’s right, decrease its weight.</a:t>
            </a:r>
          </a:p>
        </p:txBody>
      </p:sp>
      <p:sp>
        <p:nvSpPr>
          <p:cNvPr id="4" name="Slide Number Placeholder 3">
            <a:extLst>
              <a:ext uri="{FF2B5EF4-FFF2-40B4-BE49-F238E27FC236}">
                <a16:creationId xmlns:a16="http://schemas.microsoft.com/office/drawing/2014/main" id="{DE4A3379-26CD-5B4F-B6B4-C23556F502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80</a:t>
            </a:fld>
            <a:endParaRPr lang="en"/>
          </a:p>
        </p:txBody>
      </p:sp>
      <p:pic>
        <p:nvPicPr>
          <p:cNvPr id="7" name="Picture 6">
            <a:extLst>
              <a:ext uri="{FF2B5EF4-FFF2-40B4-BE49-F238E27FC236}">
                <a16:creationId xmlns:a16="http://schemas.microsoft.com/office/drawing/2014/main" id="{E7ECA8E6-C25A-1E48-BE75-6EB715D859A7}"/>
              </a:ext>
            </a:extLst>
          </p:cNvPr>
          <p:cNvPicPr>
            <a:picLocks noChangeAspect="1"/>
          </p:cNvPicPr>
          <p:nvPr/>
        </p:nvPicPr>
        <p:blipFill>
          <a:blip r:embed="rId4"/>
          <a:stretch>
            <a:fillRect/>
          </a:stretch>
        </p:blipFill>
        <p:spPr>
          <a:xfrm>
            <a:off x="2727454" y="2250314"/>
            <a:ext cx="3785017" cy="2072312"/>
          </a:xfrm>
          <a:prstGeom prst="rect">
            <a:avLst/>
          </a:prstGeom>
        </p:spPr>
      </p:pic>
      <p:pic>
        <p:nvPicPr>
          <p:cNvPr id="8" name="Picture 7">
            <a:extLst>
              <a:ext uri="{FF2B5EF4-FFF2-40B4-BE49-F238E27FC236}">
                <a16:creationId xmlns:a16="http://schemas.microsoft.com/office/drawing/2014/main" id="{952859E5-843A-9A4A-A8FF-ABD4700804CC}"/>
              </a:ext>
            </a:extLst>
          </p:cNvPr>
          <p:cNvPicPr>
            <a:picLocks noChangeAspect="1"/>
          </p:cNvPicPr>
          <p:nvPr/>
        </p:nvPicPr>
        <p:blipFill>
          <a:blip r:embed="rId5"/>
          <a:stretch>
            <a:fillRect/>
          </a:stretch>
        </p:blipFill>
        <p:spPr>
          <a:xfrm>
            <a:off x="7141375" y="2173793"/>
            <a:ext cx="1768175" cy="2067021"/>
          </a:xfrm>
          <a:prstGeom prst="rect">
            <a:avLst/>
          </a:prstGeom>
        </p:spPr>
      </p:pic>
    </p:spTree>
    <p:extLst>
      <p:ext uri="{BB962C8B-B14F-4D97-AF65-F5344CB8AC3E}">
        <p14:creationId xmlns:p14="http://schemas.microsoft.com/office/powerpoint/2010/main" val="2242829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F1BD-2248-DB4F-B5CE-E8BB8A753892}"/>
              </a:ext>
            </a:extLst>
          </p:cNvPr>
          <p:cNvSpPr>
            <a:spLocks noGrp="1"/>
          </p:cNvSpPr>
          <p:nvPr>
            <p:ph type="title"/>
          </p:nvPr>
        </p:nvSpPr>
        <p:spPr/>
        <p:txBody>
          <a:bodyPr/>
          <a:lstStyle/>
          <a:p>
            <a:r>
              <a:rPr lang="en-US" dirty="0"/>
              <a:t>Learning w/ Weighted Data</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4760307-B052-4247-AB99-174205516735}"/>
                  </a:ext>
                </a:extLst>
              </p:cNvPr>
              <p:cNvSpPr>
                <a:spLocks noGrp="1"/>
              </p:cNvSpPr>
              <p:nvPr>
                <p:ph type="body" idx="1"/>
              </p:nvPr>
            </p:nvSpPr>
            <p:spPr>
              <a:xfrm>
                <a:off x="3090625" y="575499"/>
                <a:ext cx="5596200" cy="4344843"/>
              </a:xfrm>
            </p:spPr>
            <p:txBody>
              <a:bodyPr/>
              <a:lstStyle/>
              <a:p>
                <a:pPr marL="139700" indent="0">
                  <a:buNone/>
                </a:pPr>
                <a:r>
                  <a:rPr lang="en-US" dirty="0"/>
                  <a:t>Before, when we learned decision trees we found the split that minimized classification error.</a:t>
                </a:r>
              </a:p>
              <a:p>
                <a:pPr marL="139700" indent="0">
                  <a:buNone/>
                </a:pPr>
                <a:endParaRPr lang="en-US" dirty="0"/>
              </a:p>
              <a:p>
                <a:pPr marL="139700" indent="0">
                  <a:buNone/>
                </a:pPr>
                <a:r>
                  <a:rPr lang="en-US" dirty="0"/>
                  <a:t>Now, we want to minimize </a:t>
                </a:r>
                <a:r>
                  <a:rPr lang="en-US" b="1" u="sng" dirty="0"/>
                  <a:t>weighted classification error</a:t>
                </a:r>
              </a:p>
              <a:p>
                <a:pPr marL="139700" indent="0">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𝑊𝑒𝑖𝑔h𝑡𝑒𝑑𝐸𝑟𝑟𝑜𝑟</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𝑡</m:t>
                              </m:r>
                            </m:sub>
                          </m:sSub>
                        </m:e>
                      </m:d>
                      <m:r>
                        <a:rPr lang="en-US" sz="1600" b="0" i="1" smtClean="0">
                          <a:latin typeface="Cambria Math" panose="02040503050406030204" pitchFamily="18" charset="0"/>
                        </a:rPr>
                        <m:t>= </m:t>
                      </m:r>
                      <m:f>
                        <m:fPr>
                          <m:ctrlPr>
                            <a:rPr lang="en-US" sz="1600" b="0" i="1" smtClean="0">
                              <a:latin typeface="Cambria Math" panose="02040503050406030204" pitchFamily="18" charset="0"/>
                            </a:rPr>
                          </m:ctrlPr>
                        </m:fPr>
                        <m:num>
                          <m:nary>
                            <m:naryPr>
                              <m:chr m:val="∑"/>
                              <m:limLoc m:val="subSup"/>
                              <m:ctrlPr>
                                <a:rPr lang="en-US" sz="1600" b="0" i="1" smtClean="0">
                                  <a:latin typeface="Cambria Math" panose="02040503050406030204" pitchFamily="18" charset="0"/>
                                </a:rPr>
                              </m:ctrlPr>
                            </m:naryPr>
                            <m:sub>
                              <m:r>
                                <m:rPr>
                                  <m:brk m:alnAt="25"/>
                                </m:rP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sub>
                              </m:sSub>
                              <m:r>
                                <a:rPr lang="en-US" sz="1600" i="1">
                                  <a:latin typeface="Cambria Math" panose="02040503050406030204" pitchFamily="18" charset="0"/>
                                  <a:ea typeface="Cambria Math" panose="02040503050406030204" pitchFamily="18" charset="0"/>
                                </a:rPr>
                                <m:t>𝕀</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𝑓</m:t>
                                      </m:r>
                                    </m:e>
                                  </m:acc>
                                </m:e>
                                <m:sub>
                                  <m:r>
                                    <a:rPr lang="en-US" sz="1600" b="0" i="1" smtClean="0">
                                      <a:latin typeface="Cambria Math" panose="02040503050406030204" pitchFamily="18" charset="0"/>
                                      <a:ea typeface="Cambria Math" panose="02040503050406030204" pitchFamily="18" charset="0"/>
                                    </a:rPr>
                                    <m:t>𝑡</m:t>
                                  </m:r>
                                </m:sub>
                              </m:sSub>
                              <m:d>
                                <m:dPr>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𝑖</m:t>
                                      </m:r>
                                    </m:sub>
                                  </m:sSub>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𝑦</m:t>
                                  </m:r>
                                </m:e>
                                <m:sub>
                                  <m:r>
                                    <a:rPr lang="en-US" sz="1600" b="0" i="1" smtClean="0">
                                      <a:latin typeface="Cambria Math" panose="02040503050406030204" pitchFamily="18" charset="0"/>
                                      <a:ea typeface="Cambria Math" panose="02040503050406030204" pitchFamily="18" charset="0"/>
                                    </a:rPr>
                                    <m:t>𝑖</m:t>
                                  </m:r>
                                </m:sub>
                              </m:sSub>
                              <m:r>
                                <a:rPr lang="en-US" sz="1600" b="0" i="1" smtClean="0">
                                  <a:latin typeface="Cambria Math" panose="02040503050406030204" pitchFamily="18" charset="0"/>
                                  <a:ea typeface="Cambria Math" panose="02040503050406030204" pitchFamily="18" charset="0"/>
                                </a:rPr>
                                <m:t>}</m:t>
                              </m:r>
                            </m:e>
                          </m:nary>
                        </m:num>
                        <m:den>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sub>
                              </m:sSub>
                            </m:e>
                          </m:nary>
                        </m:den>
                      </m:f>
                    </m:oMath>
                  </m:oMathPara>
                </a14:m>
                <a:endParaRPr lang="en-US" sz="1600"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If an example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a14:m>
                <a:r>
                  <a:rPr lang="en-US" dirty="0"/>
                  <a:t> has weight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2</m:t>
                        </m:r>
                      </m:sub>
                    </m:sSub>
                    <m:r>
                      <a:rPr lang="en-US" b="0" i="1" smtClean="0">
                        <a:latin typeface="Cambria Math" panose="02040503050406030204" pitchFamily="18" charset="0"/>
                      </a:rPr>
                      <m:t>=3</m:t>
                    </m:r>
                  </m:oMath>
                </a14:m>
                <a:r>
                  <a:rPr lang="en-US" dirty="0"/>
                  <a:t>, this means getting that example wrong is the same as getting 3 examples wrong! </a:t>
                </a:r>
              </a:p>
              <a:p>
                <a:r>
                  <a:rPr lang="en-US" dirty="0"/>
                  <a:t>This will most likely change which split is optimal! </a:t>
                </a:r>
              </a:p>
            </p:txBody>
          </p:sp>
        </mc:Choice>
        <mc:Fallback xmlns="">
          <p:sp>
            <p:nvSpPr>
              <p:cNvPr id="3" name="Text Placeholder 2">
                <a:extLst>
                  <a:ext uri="{FF2B5EF4-FFF2-40B4-BE49-F238E27FC236}">
                    <a16:creationId xmlns:a16="http://schemas.microsoft.com/office/drawing/2014/main" id="{84760307-B052-4247-AB99-174205516735}"/>
                  </a:ext>
                </a:extLst>
              </p:cNvPr>
              <p:cNvSpPr>
                <a:spLocks noGrp="1" noRot="1" noChangeAspect="1" noMove="1" noResize="1" noEditPoints="1" noAdjustHandles="1" noChangeArrowheads="1" noChangeShapeType="1" noTextEdit="1"/>
              </p:cNvSpPr>
              <p:nvPr>
                <p:ph type="body" idx="1"/>
              </p:nvPr>
            </p:nvSpPr>
            <p:spPr>
              <a:xfrm>
                <a:off x="3090625" y="575499"/>
                <a:ext cx="5596200" cy="4344843"/>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2D2CF7C-AD04-7343-A41C-5EF76F4FA3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81</a:t>
            </a:fld>
            <a:endParaRPr lang="en"/>
          </a:p>
        </p:txBody>
      </p:sp>
    </p:spTree>
    <p:extLst>
      <p:ext uri="{BB962C8B-B14F-4D97-AF65-F5344CB8AC3E}">
        <p14:creationId xmlns:p14="http://schemas.microsoft.com/office/powerpoint/2010/main" val="1914405506"/>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F1BD-2248-DB4F-B5CE-E8BB8A753892}"/>
              </a:ext>
            </a:extLst>
          </p:cNvPr>
          <p:cNvSpPr>
            <a:spLocks noGrp="1"/>
          </p:cNvSpPr>
          <p:nvPr>
            <p:ph type="title"/>
          </p:nvPr>
        </p:nvSpPr>
        <p:spPr/>
        <p:txBody>
          <a:bodyPr/>
          <a:lstStyle/>
          <a:p>
            <a:r>
              <a:rPr lang="en-US" dirty="0"/>
              <a:t>Learning w/ Weighted Data</a:t>
            </a:r>
          </a:p>
        </p:txBody>
      </p:sp>
      <p:sp>
        <p:nvSpPr>
          <p:cNvPr id="3" name="Text Placeholder 2">
            <a:extLst>
              <a:ext uri="{FF2B5EF4-FFF2-40B4-BE49-F238E27FC236}">
                <a16:creationId xmlns:a16="http://schemas.microsoft.com/office/drawing/2014/main" id="{84760307-B052-4247-AB99-174205516735}"/>
              </a:ext>
            </a:extLst>
          </p:cNvPr>
          <p:cNvSpPr>
            <a:spLocks noGrp="1"/>
          </p:cNvSpPr>
          <p:nvPr>
            <p:ph type="body" idx="1"/>
          </p:nvPr>
        </p:nvSpPr>
        <p:spPr>
          <a:xfrm>
            <a:off x="2891902" y="128999"/>
            <a:ext cx="5596200" cy="669414"/>
          </a:xfrm>
        </p:spPr>
        <p:txBody>
          <a:bodyPr/>
          <a:lstStyle/>
          <a:p>
            <a:pPr marL="139700" indent="0">
              <a:buNone/>
            </a:pPr>
            <a:r>
              <a:rPr lang="en-US" dirty="0"/>
              <a:t>We also set leaf node predictions to be the </a:t>
            </a:r>
            <a:r>
              <a:rPr lang="en-US" b="1" dirty="0"/>
              <a:t>class with larger total weight</a:t>
            </a:r>
            <a:r>
              <a:rPr lang="en-US" dirty="0"/>
              <a:t>, not the class with more instances.</a:t>
            </a:r>
          </a:p>
        </p:txBody>
      </p:sp>
      <p:sp>
        <p:nvSpPr>
          <p:cNvPr id="4" name="Slide Number Placeholder 3">
            <a:extLst>
              <a:ext uri="{FF2B5EF4-FFF2-40B4-BE49-F238E27FC236}">
                <a16:creationId xmlns:a16="http://schemas.microsoft.com/office/drawing/2014/main" id="{42D2CF7C-AD04-7343-A41C-5EF76F4FA3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82</a:t>
            </a:fld>
            <a:endParaRPr lang="en"/>
          </a:p>
        </p:txBody>
      </p:sp>
      <p:sp>
        <p:nvSpPr>
          <p:cNvPr id="5" name="Rectangle 4">
            <a:extLst>
              <a:ext uri="{FF2B5EF4-FFF2-40B4-BE49-F238E27FC236}">
                <a16:creationId xmlns:a16="http://schemas.microsoft.com/office/drawing/2014/main" id="{6E815797-4C28-5948-940D-517D68F12467}"/>
              </a:ext>
            </a:extLst>
          </p:cNvPr>
          <p:cNvSpPr/>
          <p:nvPr/>
        </p:nvSpPr>
        <p:spPr>
          <a:xfrm>
            <a:off x="5661864" y="950983"/>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r>
              <a:rPr lang="en-US" sz="1800" dirty="0">
                <a:solidFill>
                  <a:schemeClr val="accent6"/>
                </a:solidFill>
                <a:latin typeface="Nunito Sans" pitchFamily="2" charset="77"/>
                <a:ea typeface="Museo Sans 300" charset="0"/>
                <a:cs typeface="Museo Sans 300" charset="0"/>
              </a:rPr>
              <a:t>       </a:t>
            </a: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3</a:t>
            </a:r>
          </a:p>
        </p:txBody>
      </p:sp>
      <p:sp>
        <p:nvSpPr>
          <p:cNvPr id="6" name="Rectangle 5">
            <a:extLst>
              <a:ext uri="{FF2B5EF4-FFF2-40B4-BE49-F238E27FC236}">
                <a16:creationId xmlns:a16="http://schemas.microsoft.com/office/drawing/2014/main" id="{3841BFD3-FC7A-794E-AE6E-4FBA09A1B668}"/>
              </a:ext>
            </a:extLst>
          </p:cNvPr>
          <p:cNvSpPr/>
          <p:nvPr/>
        </p:nvSpPr>
        <p:spPr>
          <a:xfrm>
            <a:off x="3539806" y="971974"/>
            <a:ext cx="1547218"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3">
                  <a:lumMod val="75000"/>
                </a:schemeClr>
              </a:solidFill>
              <a:latin typeface="Nunito Sans" pitchFamily="2" charset="77"/>
              <a:ea typeface="Museo Sans 300" charset="0"/>
              <a:cs typeface="Museo Sans 300" charset="0"/>
            </a:endParaRPr>
          </a:p>
        </p:txBody>
      </p:sp>
      <p:grpSp>
        <p:nvGrpSpPr>
          <p:cNvPr id="7" name="Group 6">
            <a:extLst>
              <a:ext uri="{FF2B5EF4-FFF2-40B4-BE49-F238E27FC236}">
                <a16:creationId xmlns:a16="http://schemas.microsoft.com/office/drawing/2014/main" id="{187B73FB-F511-4748-BAFF-7B9C24BEDF3F}"/>
              </a:ext>
            </a:extLst>
          </p:cNvPr>
          <p:cNvGrpSpPr/>
          <p:nvPr/>
        </p:nvGrpSpPr>
        <p:grpSpPr>
          <a:xfrm>
            <a:off x="7255931" y="2377571"/>
            <a:ext cx="1543430" cy="1271376"/>
            <a:chOff x="5453532" y="3555345"/>
            <a:chExt cx="2057906" cy="1695169"/>
          </a:xfrm>
        </p:grpSpPr>
        <p:sp>
          <p:nvSpPr>
            <p:cNvPr id="8" name="Rectangle 7">
              <a:extLst>
                <a:ext uri="{FF2B5EF4-FFF2-40B4-BE49-F238E27FC236}">
                  <a16:creationId xmlns:a16="http://schemas.microsoft.com/office/drawing/2014/main" id="{B039CDB4-C871-9C49-8021-69CC37841CCF}"/>
                </a:ext>
              </a:extLst>
            </p:cNvPr>
            <p:cNvSpPr/>
            <p:nvPr/>
          </p:nvSpPr>
          <p:spPr>
            <a:xfrm>
              <a:off x="6052972" y="4360751"/>
              <a:ext cx="1458466"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poor</a:t>
              </a:r>
            </a:p>
            <a:p>
              <a:pPr algn="ctr"/>
              <a:r>
                <a:rPr lang="en-US" sz="1800" dirty="0">
                  <a:solidFill>
                    <a:schemeClr val="accent3">
                      <a:lumMod val="75000"/>
                    </a:schemeClr>
                  </a:solidFill>
                  <a:latin typeface="Nunito Sans" pitchFamily="2" charset="77"/>
                  <a:ea typeface="Museo Sans 300" charset="0"/>
                  <a:cs typeface="Museo Sans 300" charset="0"/>
                </a:rPr>
                <a:t>1</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2</a:t>
              </a:r>
            </a:p>
          </p:txBody>
        </p:sp>
        <p:cxnSp>
          <p:nvCxnSpPr>
            <p:cNvPr id="9" name="Elbow Connector 8">
              <a:extLst>
                <a:ext uri="{FF2B5EF4-FFF2-40B4-BE49-F238E27FC236}">
                  <a16:creationId xmlns:a16="http://schemas.microsoft.com/office/drawing/2014/main" id="{6B1F36F3-CEF0-2741-B8ED-ECB7EBCFCBA2}"/>
                </a:ext>
              </a:extLst>
            </p:cNvPr>
            <p:cNvCxnSpPr>
              <a:stCxn id="17" idx="3"/>
              <a:endCxn id="8" idx="0"/>
            </p:cNvCxnSpPr>
            <p:nvPr/>
          </p:nvCxnSpPr>
          <p:spPr>
            <a:xfrm>
              <a:off x="5453532" y="3555344"/>
              <a:ext cx="1328673" cy="80540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0D3BAC32-4698-954B-B887-B3F09384774A}"/>
              </a:ext>
            </a:extLst>
          </p:cNvPr>
          <p:cNvGrpSpPr/>
          <p:nvPr/>
        </p:nvGrpSpPr>
        <p:grpSpPr>
          <a:xfrm>
            <a:off x="5819707" y="2721475"/>
            <a:ext cx="1096177" cy="970217"/>
            <a:chOff x="3536366" y="3929453"/>
            <a:chExt cx="1461569" cy="1293601"/>
          </a:xfrm>
        </p:grpSpPr>
        <p:sp>
          <p:nvSpPr>
            <p:cNvPr id="11" name="Rectangle 10">
              <a:extLst>
                <a:ext uri="{FF2B5EF4-FFF2-40B4-BE49-F238E27FC236}">
                  <a16:creationId xmlns:a16="http://schemas.microsoft.com/office/drawing/2014/main" id="{577A7C15-DE4F-3649-A9F8-8277D7B8982C}"/>
                </a:ext>
              </a:extLst>
            </p:cNvPr>
            <p:cNvSpPr/>
            <p:nvPr/>
          </p:nvSpPr>
          <p:spPr>
            <a:xfrm>
              <a:off x="3536366" y="4333291"/>
              <a:ext cx="1461569"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fair</a:t>
              </a:r>
            </a:p>
            <a:p>
              <a:pPr algn="ctr"/>
              <a:r>
                <a:rPr lang="en-US" sz="1800" dirty="0">
                  <a:solidFill>
                    <a:schemeClr val="accent3">
                      <a:lumMod val="75000"/>
                    </a:schemeClr>
                  </a:solidFill>
                  <a:latin typeface="Nunito Sans" pitchFamily="2" charset="77"/>
                  <a:ea typeface="Museo Sans 300" charset="0"/>
                  <a:cs typeface="Museo Sans 300" charset="0"/>
                </a:rPr>
                <a:t>3</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cxnSp>
          <p:nvCxnSpPr>
            <p:cNvPr id="12" name="Straight Arrow Connector 11">
              <a:extLst>
                <a:ext uri="{FF2B5EF4-FFF2-40B4-BE49-F238E27FC236}">
                  <a16:creationId xmlns:a16="http://schemas.microsoft.com/office/drawing/2014/main" id="{98C95EC2-F91E-6546-A6B1-5C9694BA0F67}"/>
                </a:ext>
              </a:extLst>
            </p:cNvPr>
            <p:cNvCxnSpPr>
              <a:cxnSpLocks/>
              <a:stCxn id="17" idx="2"/>
              <a:endCxn id="11" idx="0"/>
            </p:cNvCxnSpPr>
            <p:nvPr/>
          </p:nvCxnSpPr>
          <p:spPr>
            <a:xfrm>
              <a:off x="4264950" y="3929453"/>
              <a:ext cx="2201" cy="40383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E915BC19-7E34-FC4E-B3AA-538D072BF50C}"/>
              </a:ext>
            </a:extLst>
          </p:cNvPr>
          <p:cNvGrpSpPr/>
          <p:nvPr/>
        </p:nvGrpSpPr>
        <p:grpSpPr>
          <a:xfrm>
            <a:off x="3858711" y="1710249"/>
            <a:ext cx="3397220" cy="2006693"/>
            <a:chOff x="923905" y="2530112"/>
            <a:chExt cx="4529627" cy="2675591"/>
          </a:xfrm>
        </p:grpSpPr>
        <p:sp>
          <p:nvSpPr>
            <p:cNvPr id="14" name="Rectangle 13">
              <a:extLst>
                <a:ext uri="{FF2B5EF4-FFF2-40B4-BE49-F238E27FC236}">
                  <a16:creationId xmlns:a16="http://schemas.microsoft.com/office/drawing/2014/main" id="{47432F58-E598-5A42-8CA4-C84FF0907A41}"/>
                </a:ext>
              </a:extLst>
            </p:cNvPr>
            <p:cNvSpPr/>
            <p:nvPr/>
          </p:nvSpPr>
          <p:spPr>
            <a:xfrm>
              <a:off x="923905" y="4315940"/>
              <a:ext cx="1558060"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excellent</a:t>
              </a:r>
            </a:p>
            <a:p>
              <a:pPr algn="ctr"/>
              <a:r>
                <a:rPr lang="en-US" sz="1800" dirty="0">
                  <a:solidFill>
                    <a:schemeClr val="accent3">
                      <a:lumMod val="75000"/>
                    </a:schemeClr>
                  </a:solidFill>
                  <a:latin typeface="Nunito Sans" pitchFamily="2" charset="77"/>
                  <a:ea typeface="Museo Sans 300" charset="0"/>
                  <a:cs typeface="Museo Sans 300" charset="0"/>
                </a:rPr>
                <a:t>2</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0</a:t>
              </a:r>
            </a:p>
          </p:txBody>
        </p:sp>
        <p:cxnSp>
          <p:nvCxnSpPr>
            <p:cNvPr id="15" name="Straight Arrow Connector 14">
              <a:extLst>
                <a:ext uri="{FF2B5EF4-FFF2-40B4-BE49-F238E27FC236}">
                  <a16:creationId xmlns:a16="http://schemas.microsoft.com/office/drawing/2014/main" id="{D2D2949D-DAA6-304B-B4D1-F0E91DBE5393}"/>
                </a:ext>
              </a:extLst>
            </p:cNvPr>
            <p:cNvCxnSpPr>
              <a:cxnSpLocks/>
              <a:endCxn id="17" idx="0"/>
            </p:cNvCxnSpPr>
            <p:nvPr/>
          </p:nvCxnSpPr>
          <p:spPr>
            <a:xfrm>
              <a:off x="4267151" y="2530112"/>
              <a:ext cx="0" cy="43122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a:extLst>
                <a:ext uri="{FF2B5EF4-FFF2-40B4-BE49-F238E27FC236}">
                  <a16:creationId xmlns:a16="http://schemas.microsoft.com/office/drawing/2014/main" id="{E12EB2EE-777C-9243-9F13-0D481E658B4C}"/>
                </a:ext>
              </a:extLst>
            </p:cNvPr>
            <p:cNvCxnSpPr>
              <a:cxnSpLocks/>
              <a:stCxn id="17" idx="1"/>
              <a:endCxn id="14" idx="0"/>
            </p:cNvCxnSpPr>
            <p:nvPr/>
          </p:nvCxnSpPr>
          <p:spPr>
            <a:xfrm rot="10800000" flipV="1">
              <a:off x="1702936" y="3419873"/>
              <a:ext cx="1377832" cy="89606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Diamond 16">
              <a:extLst>
                <a:ext uri="{FF2B5EF4-FFF2-40B4-BE49-F238E27FC236}">
                  <a16:creationId xmlns:a16="http://schemas.microsoft.com/office/drawing/2014/main" id="{8451502E-BF50-8946-B5C9-DB21D97E8BFC}"/>
                </a:ext>
              </a:extLst>
            </p:cNvPr>
            <p:cNvSpPr/>
            <p:nvPr/>
          </p:nvSpPr>
          <p:spPr>
            <a:xfrm>
              <a:off x="3080768" y="2961335"/>
              <a:ext cx="2372764" cy="91707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dirty="0">
                  <a:solidFill>
                    <a:schemeClr val="accent6"/>
                  </a:solidFill>
                  <a:latin typeface="Nunito Sans" pitchFamily="2" charset="77"/>
                  <a:ea typeface="Museo Sans 300" charset="0"/>
                  <a:cs typeface="Museo Sans 300" charset="0"/>
                </a:rPr>
                <a:t>Credit?</a:t>
              </a:r>
            </a:p>
          </p:txBody>
        </p:sp>
      </p:grpSp>
      <p:graphicFrame>
        <p:nvGraphicFramePr>
          <p:cNvPr id="29" name="Content Placeholder 4">
            <a:extLst>
              <a:ext uri="{FF2B5EF4-FFF2-40B4-BE49-F238E27FC236}">
                <a16:creationId xmlns:a16="http://schemas.microsoft.com/office/drawing/2014/main" id="{351C5EA7-3ECA-DE47-A83A-396C81621C6C}"/>
              </a:ext>
            </a:extLst>
          </p:cNvPr>
          <p:cNvGraphicFramePr>
            <a:graphicFrameLocks/>
          </p:cNvGraphicFramePr>
          <p:nvPr/>
        </p:nvGraphicFramePr>
        <p:xfrm>
          <a:off x="253095" y="2119499"/>
          <a:ext cx="1907847" cy="2454976"/>
        </p:xfrm>
        <a:graphic>
          <a:graphicData uri="http://schemas.openxmlformats.org/drawingml/2006/table">
            <a:tbl>
              <a:tblPr firstRow="1" bandRow="1">
                <a:tableStyleId>{B301B821-A1FF-4177-AEE7-76D212191A09}</a:tableStyleId>
              </a:tblPr>
              <a:tblGrid>
                <a:gridCol w="790778">
                  <a:extLst>
                    <a:ext uri="{9D8B030D-6E8A-4147-A177-3AD203B41FA5}">
                      <a16:colId xmlns:a16="http://schemas.microsoft.com/office/drawing/2014/main" val="20000"/>
                    </a:ext>
                  </a:extLst>
                </a:gridCol>
                <a:gridCol w="453154">
                  <a:extLst>
                    <a:ext uri="{9D8B030D-6E8A-4147-A177-3AD203B41FA5}">
                      <a16:colId xmlns:a16="http://schemas.microsoft.com/office/drawing/2014/main" val="20003"/>
                    </a:ext>
                  </a:extLst>
                </a:gridCol>
                <a:gridCol w="663915">
                  <a:extLst>
                    <a:ext uri="{9D8B030D-6E8A-4147-A177-3AD203B41FA5}">
                      <a16:colId xmlns:a16="http://schemas.microsoft.com/office/drawing/2014/main" val="148923321"/>
                    </a:ext>
                  </a:extLst>
                </a:gridCol>
              </a:tblGrid>
              <a:tr h="219894">
                <a:tc>
                  <a:txBody>
                    <a:bodyPr/>
                    <a:lstStyle/>
                    <a:p>
                      <a:pPr algn="ctr"/>
                      <a:r>
                        <a:rPr lang="en-US" sz="1100" b="0" i="0" dirty="0">
                          <a:latin typeface="Nunito Sans" pitchFamily="2" charset="77"/>
                          <a:cs typeface="Museo Sans 700"/>
                        </a:rPr>
                        <a:t>Credit</a:t>
                      </a:r>
                      <a:endParaRPr lang="en-US" sz="1100" b="0" i="0" dirty="0">
                        <a:latin typeface="Nunito Sans" pitchFamily="2" charset="77"/>
                        <a:cs typeface="Museo Sans 300"/>
                      </a:endParaRPr>
                    </a:p>
                  </a:txBody>
                  <a:tcPr marL="68580" marR="68580" marT="34290" marB="34290"/>
                </a:tc>
                <a:tc>
                  <a:txBody>
                    <a:bodyPr/>
                    <a:lstStyle/>
                    <a:p>
                      <a:pPr algn="ctr"/>
                      <a:r>
                        <a:rPr lang="en-US" sz="1100" b="0" i="0" dirty="0">
                          <a:latin typeface="Nunito Sans" pitchFamily="2" charset="77"/>
                          <a:cs typeface="Museo Sans 300"/>
                        </a:rPr>
                        <a:t>y</a:t>
                      </a:r>
                    </a:p>
                  </a:txBody>
                  <a:tcPr marL="68580" marR="68580" marT="34290" marB="34290"/>
                </a:tc>
                <a:tc>
                  <a:txBody>
                    <a:bodyPr/>
                    <a:lstStyle/>
                    <a:p>
                      <a:pPr algn="ctr"/>
                      <a:r>
                        <a:rPr lang="en-US" sz="1100" b="0" i="0" dirty="0">
                          <a:latin typeface="Nunito Sans" pitchFamily="2" charset="77"/>
                          <a:cs typeface="Museo Sans 300"/>
                        </a:rPr>
                        <a:t>weight</a:t>
                      </a:r>
                    </a:p>
                  </a:txBody>
                  <a:tcPr marL="68580" marR="68580" marT="34290" marB="34290"/>
                </a:tc>
                <a:extLst>
                  <a:ext uri="{0D108BD9-81ED-4DB2-BD59-A6C34878D82A}">
                    <a16:rowId xmlns:a16="http://schemas.microsoft.com/office/drawing/2014/main" val="10000"/>
                  </a:ext>
                </a:extLst>
              </a:tr>
              <a:tr h="247817">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1.2</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247817">
                <a:tc>
                  <a:txBody>
                    <a:bodyPr/>
                    <a:lstStyle/>
                    <a:p>
                      <a:pPr algn="ctr"/>
                      <a:r>
                        <a:rPr lang="en-US" sz="1100" b="0" i="0" dirty="0">
                          <a:latin typeface="Nunito Sans" pitchFamily="2" charset="77"/>
                          <a:cs typeface="Museo Sans 300"/>
                        </a:rPr>
                        <a:t>fair</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3.0</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2"/>
                  </a:ext>
                </a:extLst>
              </a:tr>
              <a:tr h="24781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0.5</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3"/>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0.9</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4"/>
                  </a:ext>
                </a:extLst>
              </a:tr>
              <a:tr h="247817">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0.9</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5"/>
                  </a:ext>
                </a:extLst>
              </a:tr>
              <a:tr h="247817">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0.7</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6"/>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1.0</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7"/>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2.1</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8"/>
                  </a:ext>
                </a:extLst>
              </a:tr>
              <a:tr h="219894">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1.2</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705353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067F3-5E88-5945-ABC4-3B13DE1EF3DC}"/>
              </a:ext>
            </a:extLst>
          </p:cNvPr>
          <p:cNvSpPr>
            <a:spLocks noGrp="1"/>
          </p:cNvSpPr>
          <p:nvPr>
            <p:ph type="body" idx="1"/>
          </p:nvPr>
        </p:nvSpPr>
        <p:spPr/>
        <p:txBody>
          <a:bodyPr/>
          <a:lstStyle/>
          <a:p>
            <a:pPr marL="139700" indent="0">
              <a:buNone/>
            </a:pPr>
            <a:r>
              <a:rPr lang="en-US" b="1" dirty="0"/>
              <a:t>Consider the following weighted dataset, what is the weighted classification error of the optimal decision stump (just one split)?</a:t>
            </a:r>
          </a:p>
          <a:p>
            <a:pPr marL="139700" indent="0">
              <a:buNone/>
            </a:pPr>
            <a:r>
              <a:rPr lang="en-US" dirty="0"/>
              <a:t>We want to use the </a:t>
            </a:r>
            <a:r>
              <a:rPr lang="en-US" dirty="0" err="1"/>
              <a:t>TumorSize</a:t>
            </a:r>
            <a:r>
              <a:rPr lang="en-US" dirty="0"/>
              <a:t> and </a:t>
            </a:r>
            <a:r>
              <a:rPr lang="en-US" dirty="0" err="1"/>
              <a:t>IsSmoker</a:t>
            </a:r>
            <a:r>
              <a:rPr lang="en-US" dirty="0"/>
              <a:t> to predict if a patient’s tumor is malignant.</a:t>
            </a:r>
          </a:p>
          <a:p>
            <a:pPr marL="139700" indent="0">
              <a:buNone/>
            </a:pPr>
            <a:endParaRPr lang="en-US" dirty="0"/>
          </a:p>
        </p:txBody>
      </p:sp>
      <p:sp>
        <p:nvSpPr>
          <p:cNvPr id="3" name="Slide Number Placeholder 2">
            <a:extLst>
              <a:ext uri="{FF2B5EF4-FFF2-40B4-BE49-F238E27FC236}">
                <a16:creationId xmlns:a16="http://schemas.microsoft.com/office/drawing/2014/main" id="{DE638EFB-61B3-4E46-9F88-92EAAFBC34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83</a:t>
            </a:fld>
            <a:endParaRPr lang="en" dirty="0"/>
          </a:p>
        </p:txBody>
      </p:sp>
      <p:sp>
        <p:nvSpPr>
          <p:cNvPr id="4" name="Title 3">
            <a:extLst>
              <a:ext uri="{FF2B5EF4-FFF2-40B4-BE49-F238E27FC236}">
                <a16:creationId xmlns:a16="http://schemas.microsoft.com/office/drawing/2014/main" id="{78F8B022-2E5E-C94B-AE68-ABAE01E27C10}"/>
              </a:ext>
            </a:extLst>
          </p:cNvPr>
          <p:cNvSpPr>
            <a:spLocks noGrp="1"/>
          </p:cNvSpPr>
          <p:nvPr>
            <p:ph type="title"/>
          </p:nvPr>
        </p:nvSpPr>
        <p:spPr/>
        <p:txBody>
          <a:bodyPr/>
          <a:lstStyle/>
          <a:p>
            <a:r>
              <a:rPr lang="en-US" dirty="0"/>
              <a:t>2 min</a:t>
            </a:r>
          </a:p>
        </p:txBody>
      </p:sp>
      <p:graphicFrame>
        <p:nvGraphicFramePr>
          <p:cNvPr id="5" name="Table 4">
            <a:extLst>
              <a:ext uri="{FF2B5EF4-FFF2-40B4-BE49-F238E27FC236}">
                <a16:creationId xmlns:a16="http://schemas.microsoft.com/office/drawing/2014/main" id="{E5264C4A-F39D-8E49-B260-4E5F2A69837D}"/>
              </a:ext>
            </a:extLst>
          </p:cNvPr>
          <p:cNvGraphicFramePr>
            <a:graphicFrameLocks noGrp="1"/>
          </p:cNvGraphicFramePr>
          <p:nvPr/>
        </p:nvGraphicFramePr>
        <p:xfrm>
          <a:off x="3691621" y="2093925"/>
          <a:ext cx="4394208" cy="2225040"/>
        </p:xfrm>
        <a:graphic>
          <a:graphicData uri="http://schemas.openxmlformats.org/drawingml/2006/table">
            <a:tbl>
              <a:tblPr firstRow="1" bandRow="1">
                <a:tableStyleId>{FABFCF23-3B69-468F-B69F-88F6DE6A72F2}</a:tableStyleId>
              </a:tblPr>
              <a:tblGrid>
                <a:gridCol w="1098552">
                  <a:extLst>
                    <a:ext uri="{9D8B030D-6E8A-4147-A177-3AD203B41FA5}">
                      <a16:colId xmlns:a16="http://schemas.microsoft.com/office/drawing/2014/main" val="3783887490"/>
                    </a:ext>
                  </a:extLst>
                </a:gridCol>
                <a:gridCol w="1098552">
                  <a:extLst>
                    <a:ext uri="{9D8B030D-6E8A-4147-A177-3AD203B41FA5}">
                      <a16:colId xmlns:a16="http://schemas.microsoft.com/office/drawing/2014/main" val="136574184"/>
                    </a:ext>
                  </a:extLst>
                </a:gridCol>
                <a:gridCol w="1098552">
                  <a:extLst>
                    <a:ext uri="{9D8B030D-6E8A-4147-A177-3AD203B41FA5}">
                      <a16:colId xmlns:a16="http://schemas.microsoft.com/office/drawing/2014/main" val="4173327222"/>
                    </a:ext>
                  </a:extLst>
                </a:gridCol>
                <a:gridCol w="1098552">
                  <a:extLst>
                    <a:ext uri="{9D8B030D-6E8A-4147-A177-3AD203B41FA5}">
                      <a16:colId xmlns:a16="http://schemas.microsoft.com/office/drawing/2014/main" val="3478661615"/>
                    </a:ext>
                  </a:extLst>
                </a:gridCol>
              </a:tblGrid>
              <a:tr h="370840">
                <a:tc>
                  <a:txBody>
                    <a:bodyPr/>
                    <a:lstStyle/>
                    <a:p>
                      <a:r>
                        <a:rPr lang="en-US" dirty="0" err="1"/>
                        <a:t>TumorSize</a:t>
                      </a:r>
                      <a:endParaRPr lang="en-US" dirty="0"/>
                    </a:p>
                  </a:txBody>
                  <a:tcPr/>
                </a:tc>
                <a:tc>
                  <a:txBody>
                    <a:bodyPr/>
                    <a:lstStyle/>
                    <a:p>
                      <a:r>
                        <a:rPr lang="en-US" dirty="0" err="1"/>
                        <a:t>IsSmoker</a:t>
                      </a:r>
                      <a:endParaRPr lang="en-US" dirty="0"/>
                    </a:p>
                  </a:txBody>
                  <a:tcPr/>
                </a:tc>
                <a:tc>
                  <a:txBody>
                    <a:bodyPr/>
                    <a:lstStyle/>
                    <a:p>
                      <a:r>
                        <a:rPr lang="en-US" dirty="0"/>
                        <a:t>Malignant</a:t>
                      </a:r>
                    </a:p>
                  </a:txBody>
                  <a:tcPr/>
                </a:tc>
                <a:tc>
                  <a:txBody>
                    <a:bodyPr/>
                    <a:lstStyle/>
                    <a:p>
                      <a:r>
                        <a:rPr lang="en-US" dirty="0"/>
                        <a:t>Weight</a:t>
                      </a:r>
                    </a:p>
                  </a:txBody>
                  <a:tcPr/>
                </a:tc>
                <a:extLst>
                  <a:ext uri="{0D108BD9-81ED-4DB2-BD59-A6C34878D82A}">
                    <a16:rowId xmlns:a16="http://schemas.microsoft.com/office/drawing/2014/main" val="2221409735"/>
                  </a:ext>
                </a:extLst>
              </a:tr>
              <a:tr h="370840">
                <a:tc>
                  <a:txBody>
                    <a:bodyPr/>
                    <a:lstStyle/>
                    <a:p>
                      <a:r>
                        <a:rPr lang="en-US" dirty="0"/>
                        <a:t>Small</a:t>
                      </a:r>
                    </a:p>
                  </a:txBody>
                  <a:tcPr/>
                </a:tc>
                <a:tc>
                  <a:txBody>
                    <a:bodyPr/>
                    <a:lstStyle/>
                    <a:p>
                      <a:r>
                        <a:rPr lang="en-US" dirty="0"/>
                        <a:t>No</a:t>
                      </a:r>
                    </a:p>
                  </a:txBody>
                  <a:tcPr/>
                </a:tc>
                <a:tc>
                  <a:txBody>
                    <a:bodyPr/>
                    <a:lstStyle/>
                    <a:p>
                      <a:r>
                        <a:rPr lang="en-US" dirty="0"/>
                        <a:t>No</a:t>
                      </a:r>
                    </a:p>
                  </a:txBody>
                  <a:tcPr/>
                </a:tc>
                <a:tc>
                  <a:txBody>
                    <a:bodyPr/>
                    <a:lstStyle/>
                    <a:p>
                      <a:r>
                        <a:rPr lang="en-US" dirty="0"/>
                        <a:t>0.5</a:t>
                      </a:r>
                    </a:p>
                  </a:txBody>
                  <a:tcPr/>
                </a:tc>
                <a:extLst>
                  <a:ext uri="{0D108BD9-81ED-4DB2-BD59-A6C34878D82A}">
                    <a16:rowId xmlns:a16="http://schemas.microsoft.com/office/drawing/2014/main" val="1303442255"/>
                  </a:ext>
                </a:extLst>
              </a:tr>
              <a:tr h="370840">
                <a:tc>
                  <a:txBody>
                    <a:bodyPr/>
                    <a:lstStyle/>
                    <a:p>
                      <a:r>
                        <a:rPr lang="en-US" dirty="0"/>
                        <a:t>Small</a:t>
                      </a:r>
                    </a:p>
                  </a:txBody>
                  <a:tcPr/>
                </a:tc>
                <a:tc>
                  <a:txBody>
                    <a:bodyPr/>
                    <a:lstStyle/>
                    <a:p>
                      <a:r>
                        <a:rPr lang="en-US" dirty="0"/>
                        <a:t>Yes</a:t>
                      </a:r>
                    </a:p>
                  </a:txBody>
                  <a:tcPr/>
                </a:tc>
                <a:tc>
                  <a:txBody>
                    <a:bodyPr/>
                    <a:lstStyle/>
                    <a:p>
                      <a:r>
                        <a:rPr lang="en-US" dirty="0"/>
                        <a:t>Yes</a:t>
                      </a:r>
                    </a:p>
                  </a:txBody>
                  <a:tcPr/>
                </a:tc>
                <a:tc>
                  <a:txBody>
                    <a:bodyPr/>
                    <a:lstStyle/>
                    <a:p>
                      <a:r>
                        <a:rPr lang="en-US" dirty="0"/>
                        <a:t>1.2</a:t>
                      </a:r>
                    </a:p>
                  </a:txBody>
                  <a:tcPr/>
                </a:tc>
                <a:extLst>
                  <a:ext uri="{0D108BD9-81ED-4DB2-BD59-A6C34878D82A}">
                    <a16:rowId xmlns:a16="http://schemas.microsoft.com/office/drawing/2014/main" val="1547207505"/>
                  </a:ext>
                </a:extLst>
              </a:tr>
              <a:tr h="370840">
                <a:tc>
                  <a:txBody>
                    <a:bodyPr/>
                    <a:lstStyle/>
                    <a:p>
                      <a:r>
                        <a:rPr lang="en-US" dirty="0"/>
                        <a:t>Large</a:t>
                      </a:r>
                    </a:p>
                  </a:txBody>
                  <a:tcPr/>
                </a:tc>
                <a:tc>
                  <a:txBody>
                    <a:bodyPr/>
                    <a:lstStyle/>
                    <a:p>
                      <a:r>
                        <a:rPr lang="en-US" dirty="0"/>
                        <a:t>No</a:t>
                      </a:r>
                    </a:p>
                  </a:txBody>
                  <a:tcPr/>
                </a:tc>
                <a:tc>
                  <a:txBody>
                    <a:bodyPr/>
                    <a:lstStyle/>
                    <a:p>
                      <a:r>
                        <a:rPr lang="en-US" dirty="0"/>
                        <a:t>No</a:t>
                      </a:r>
                    </a:p>
                  </a:txBody>
                  <a:tcPr/>
                </a:tc>
                <a:tc>
                  <a:txBody>
                    <a:bodyPr/>
                    <a:lstStyle/>
                    <a:p>
                      <a:r>
                        <a:rPr lang="en-US" dirty="0"/>
                        <a:t>0.3</a:t>
                      </a:r>
                    </a:p>
                  </a:txBody>
                  <a:tcPr/>
                </a:tc>
                <a:extLst>
                  <a:ext uri="{0D108BD9-81ED-4DB2-BD59-A6C34878D82A}">
                    <a16:rowId xmlns:a16="http://schemas.microsoft.com/office/drawing/2014/main" val="230490276"/>
                  </a:ext>
                </a:extLst>
              </a:tr>
              <a:tr h="370840">
                <a:tc>
                  <a:txBody>
                    <a:bodyPr/>
                    <a:lstStyle/>
                    <a:p>
                      <a:r>
                        <a:rPr lang="en-US" dirty="0"/>
                        <a:t>Large</a:t>
                      </a:r>
                    </a:p>
                  </a:txBody>
                  <a:tcPr/>
                </a:tc>
                <a:tc>
                  <a:txBody>
                    <a:bodyPr/>
                    <a:lstStyle/>
                    <a:p>
                      <a:r>
                        <a:rPr lang="en-US" dirty="0"/>
                        <a:t>Yes</a:t>
                      </a:r>
                    </a:p>
                  </a:txBody>
                  <a:tcPr/>
                </a:tc>
                <a:tc>
                  <a:txBody>
                    <a:bodyPr/>
                    <a:lstStyle/>
                    <a:p>
                      <a:r>
                        <a:rPr lang="en-US" dirty="0"/>
                        <a:t>Yes</a:t>
                      </a:r>
                    </a:p>
                  </a:txBody>
                  <a:tcPr/>
                </a:tc>
                <a:tc>
                  <a:txBody>
                    <a:bodyPr/>
                    <a:lstStyle/>
                    <a:p>
                      <a:r>
                        <a:rPr lang="en-US" dirty="0"/>
                        <a:t>0.5</a:t>
                      </a:r>
                    </a:p>
                  </a:txBody>
                  <a:tcPr/>
                </a:tc>
                <a:extLst>
                  <a:ext uri="{0D108BD9-81ED-4DB2-BD59-A6C34878D82A}">
                    <a16:rowId xmlns:a16="http://schemas.microsoft.com/office/drawing/2014/main" val="4221672181"/>
                  </a:ext>
                </a:extLst>
              </a:tr>
              <a:tr h="370840">
                <a:tc>
                  <a:txBody>
                    <a:bodyPr/>
                    <a:lstStyle/>
                    <a:p>
                      <a:r>
                        <a:rPr lang="en-US" dirty="0"/>
                        <a:t>Small</a:t>
                      </a:r>
                    </a:p>
                  </a:txBody>
                  <a:tcPr/>
                </a:tc>
                <a:tc>
                  <a:txBody>
                    <a:bodyPr/>
                    <a:lstStyle/>
                    <a:p>
                      <a:r>
                        <a:rPr lang="en-US" dirty="0"/>
                        <a:t>Yes</a:t>
                      </a:r>
                    </a:p>
                  </a:txBody>
                  <a:tcPr/>
                </a:tc>
                <a:tc>
                  <a:txBody>
                    <a:bodyPr/>
                    <a:lstStyle/>
                    <a:p>
                      <a:r>
                        <a:rPr lang="en-US" dirty="0"/>
                        <a:t>No</a:t>
                      </a:r>
                    </a:p>
                  </a:txBody>
                  <a:tcPr/>
                </a:tc>
                <a:tc>
                  <a:txBody>
                    <a:bodyPr/>
                    <a:lstStyle/>
                    <a:p>
                      <a:r>
                        <a:rPr lang="en-US" dirty="0"/>
                        <a:t>3.3</a:t>
                      </a:r>
                    </a:p>
                  </a:txBody>
                  <a:tcPr/>
                </a:tc>
                <a:extLst>
                  <a:ext uri="{0D108BD9-81ED-4DB2-BD59-A6C34878D82A}">
                    <a16:rowId xmlns:a16="http://schemas.microsoft.com/office/drawing/2014/main" val="1920610224"/>
                  </a:ext>
                </a:extLst>
              </a:tr>
            </a:tbl>
          </a:graphicData>
        </a:graphic>
      </p:graphicFrame>
    </p:spTree>
    <p:extLst>
      <p:ext uri="{BB962C8B-B14F-4D97-AF65-F5344CB8AC3E}">
        <p14:creationId xmlns:p14="http://schemas.microsoft.com/office/powerpoint/2010/main" val="3812063937"/>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C19EA31-6983-F047-5988-01F8F6694041}"/>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DE638EFB-61B3-4E46-9F88-92EAAFBC34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84</a:t>
            </a:fld>
            <a:endParaRPr lang="en" dirty="0"/>
          </a:p>
        </p:txBody>
      </p:sp>
      <p:sp>
        <p:nvSpPr>
          <p:cNvPr id="4" name="Title 3">
            <a:extLst>
              <a:ext uri="{FF2B5EF4-FFF2-40B4-BE49-F238E27FC236}">
                <a16:creationId xmlns:a16="http://schemas.microsoft.com/office/drawing/2014/main" id="{78F8B022-2E5E-C94B-AE68-ABAE01E27C10}"/>
              </a:ext>
            </a:extLst>
          </p:cNvPr>
          <p:cNvSpPr>
            <a:spLocks noGrp="1"/>
          </p:cNvSpPr>
          <p:nvPr>
            <p:ph type="title"/>
          </p:nvPr>
        </p:nvSpPr>
        <p:spPr/>
        <p:txBody>
          <a:bodyPr/>
          <a:lstStyle/>
          <a:p>
            <a:r>
              <a:rPr lang="en-US" dirty="0"/>
              <a:t>0 min</a:t>
            </a:r>
          </a:p>
        </p:txBody>
      </p:sp>
      <p:graphicFrame>
        <p:nvGraphicFramePr>
          <p:cNvPr id="5" name="Table 4">
            <a:extLst>
              <a:ext uri="{FF2B5EF4-FFF2-40B4-BE49-F238E27FC236}">
                <a16:creationId xmlns:a16="http://schemas.microsoft.com/office/drawing/2014/main" id="{E5264C4A-F39D-8E49-B260-4E5F2A69837D}"/>
              </a:ext>
            </a:extLst>
          </p:cNvPr>
          <p:cNvGraphicFramePr>
            <a:graphicFrameLocks noGrp="1"/>
          </p:cNvGraphicFramePr>
          <p:nvPr/>
        </p:nvGraphicFramePr>
        <p:xfrm>
          <a:off x="2669311" y="87875"/>
          <a:ext cx="4394208" cy="2225040"/>
        </p:xfrm>
        <a:graphic>
          <a:graphicData uri="http://schemas.openxmlformats.org/drawingml/2006/table">
            <a:tbl>
              <a:tblPr firstRow="1" bandRow="1">
                <a:tableStyleId>{FABFCF23-3B69-468F-B69F-88F6DE6A72F2}</a:tableStyleId>
              </a:tblPr>
              <a:tblGrid>
                <a:gridCol w="1098552">
                  <a:extLst>
                    <a:ext uri="{9D8B030D-6E8A-4147-A177-3AD203B41FA5}">
                      <a16:colId xmlns:a16="http://schemas.microsoft.com/office/drawing/2014/main" val="3783887490"/>
                    </a:ext>
                  </a:extLst>
                </a:gridCol>
                <a:gridCol w="1098552">
                  <a:extLst>
                    <a:ext uri="{9D8B030D-6E8A-4147-A177-3AD203B41FA5}">
                      <a16:colId xmlns:a16="http://schemas.microsoft.com/office/drawing/2014/main" val="136574184"/>
                    </a:ext>
                  </a:extLst>
                </a:gridCol>
                <a:gridCol w="1098552">
                  <a:extLst>
                    <a:ext uri="{9D8B030D-6E8A-4147-A177-3AD203B41FA5}">
                      <a16:colId xmlns:a16="http://schemas.microsoft.com/office/drawing/2014/main" val="4173327222"/>
                    </a:ext>
                  </a:extLst>
                </a:gridCol>
                <a:gridCol w="1098552">
                  <a:extLst>
                    <a:ext uri="{9D8B030D-6E8A-4147-A177-3AD203B41FA5}">
                      <a16:colId xmlns:a16="http://schemas.microsoft.com/office/drawing/2014/main" val="3478661615"/>
                    </a:ext>
                  </a:extLst>
                </a:gridCol>
              </a:tblGrid>
              <a:tr h="370840">
                <a:tc>
                  <a:txBody>
                    <a:bodyPr/>
                    <a:lstStyle/>
                    <a:p>
                      <a:r>
                        <a:rPr lang="en-US" dirty="0" err="1"/>
                        <a:t>TumorSize</a:t>
                      </a:r>
                      <a:endParaRPr lang="en-US" dirty="0"/>
                    </a:p>
                  </a:txBody>
                  <a:tcPr/>
                </a:tc>
                <a:tc>
                  <a:txBody>
                    <a:bodyPr/>
                    <a:lstStyle/>
                    <a:p>
                      <a:r>
                        <a:rPr lang="en-US" dirty="0" err="1"/>
                        <a:t>IsSmoker</a:t>
                      </a:r>
                      <a:endParaRPr lang="en-US" dirty="0"/>
                    </a:p>
                  </a:txBody>
                  <a:tcPr/>
                </a:tc>
                <a:tc>
                  <a:txBody>
                    <a:bodyPr/>
                    <a:lstStyle/>
                    <a:p>
                      <a:r>
                        <a:rPr lang="en-US" dirty="0"/>
                        <a:t>Malignant</a:t>
                      </a:r>
                    </a:p>
                  </a:txBody>
                  <a:tcPr/>
                </a:tc>
                <a:tc>
                  <a:txBody>
                    <a:bodyPr/>
                    <a:lstStyle/>
                    <a:p>
                      <a:r>
                        <a:rPr lang="en-US" dirty="0"/>
                        <a:t>Weight</a:t>
                      </a:r>
                    </a:p>
                  </a:txBody>
                  <a:tcPr/>
                </a:tc>
                <a:extLst>
                  <a:ext uri="{0D108BD9-81ED-4DB2-BD59-A6C34878D82A}">
                    <a16:rowId xmlns:a16="http://schemas.microsoft.com/office/drawing/2014/main" val="2221409735"/>
                  </a:ext>
                </a:extLst>
              </a:tr>
              <a:tr h="370840">
                <a:tc>
                  <a:txBody>
                    <a:bodyPr/>
                    <a:lstStyle/>
                    <a:p>
                      <a:r>
                        <a:rPr lang="en-US" dirty="0"/>
                        <a:t>Small</a:t>
                      </a:r>
                    </a:p>
                  </a:txBody>
                  <a:tcPr/>
                </a:tc>
                <a:tc>
                  <a:txBody>
                    <a:bodyPr/>
                    <a:lstStyle/>
                    <a:p>
                      <a:r>
                        <a:rPr lang="en-US" dirty="0"/>
                        <a:t>No</a:t>
                      </a:r>
                    </a:p>
                  </a:txBody>
                  <a:tcPr/>
                </a:tc>
                <a:tc>
                  <a:txBody>
                    <a:bodyPr/>
                    <a:lstStyle/>
                    <a:p>
                      <a:r>
                        <a:rPr lang="en-US" dirty="0"/>
                        <a:t>No</a:t>
                      </a:r>
                    </a:p>
                  </a:txBody>
                  <a:tcPr/>
                </a:tc>
                <a:tc>
                  <a:txBody>
                    <a:bodyPr/>
                    <a:lstStyle/>
                    <a:p>
                      <a:r>
                        <a:rPr lang="en-US" dirty="0"/>
                        <a:t>0.5</a:t>
                      </a:r>
                    </a:p>
                  </a:txBody>
                  <a:tcPr/>
                </a:tc>
                <a:extLst>
                  <a:ext uri="{0D108BD9-81ED-4DB2-BD59-A6C34878D82A}">
                    <a16:rowId xmlns:a16="http://schemas.microsoft.com/office/drawing/2014/main" val="1303442255"/>
                  </a:ext>
                </a:extLst>
              </a:tr>
              <a:tr h="370840">
                <a:tc>
                  <a:txBody>
                    <a:bodyPr/>
                    <a:lstStyle/>
                    <a:p>
                      <a:r>
                        <a:rPr lang="en-US" dirty="0"/>
                        <a:t>Small</a:t>
                      </a:r>
                    </a:p>
                  </a:txBody>
                  <a:tcPr/>
                </a:tc>
                <a:tc>
                  <a:txBody>
                    <a:bodyPr/>
                    <a:lstStyle/>
                    <a:p>
                      <a:r>
                        <a:rPr lang="en-US" dirty="0"/>
                        <a:t>Yes</a:t>
                      </a:r>
                    </a:p>
                  </a:txBody>
                  <a:tcPr/>
                </a:tc>
                <a:tc>
                  <a:txBody>
                    <a:bodyPr/>
                    <a:lstStyle/>
                    <a:p>
                      <a:r>
                        <a:rPr lang="en-US" dirty="0"/>
                        <a:t>Yes</a:t>
                      </a:r>
                    </a:p>
                  </a:txBody>
                  <a:tcPr/>
                </a:tc>
                <a:tc>
                  <a:txBody>
                    <a:bodyPr/>
                    <a:lstStyle/>
                    <a:p>
                      <a:r>
                        <a:rPr lang="en-US" dirty="0"/>
                        <a:t>1.2</a:t>
                      </a:r>
                    </a:p>
                  </a:txBody>
                  <a:tcPr/>
                </a:tc>
                <a:extLst>
                  <a:ext uri="{0D108BD9-81ED-4DB2-BD59-A6C34878D82A}">
                    <a16:rowId xmlns:a16="http://schemas.microsoft.com/office/drawing/2014/main" val="1547207505"/>
                  </a:ext>
                </a:extLst>
              </a:tr>
              <a:tr h="370840">
                <a:tc>
                  <a:txBody>
                    <a:bodyPr/>
                    <a:lstStyle/>
                    <a:p>
                      <a:r>
                        <a:rPr lang="en-US" dirty="0"/>
                        <a:t>Large</a:t>
                      </a:r>
                    </a:p>
                  </a:txBody>
                  <a:tcPr/>
                </a:tc>
                <a:tc>
                  <a:txBody>
                    <a:bodyPr/>
                    <a:lstStyle/>
                    <a:p>
                      <a:r>
                        <a:rPr lang="en-US" dirty="0"/>
                        <a:t>No</a:t>
                      </a:r>
                    </a:p>
                  </a:txBody>
                  <a:tcPr/>
                </a:tc>
                <a:tc>
                  <a:txBody>
                    <a:bodyPr/>
                    <a:lstStyle/>
                    <a:p>
                      <a:r>
                        <a:rPr lang="en-US" dirty="0"/>
                        <a:t>No</a:t>
                      </a:r>
                    </a:p>
                  </a:txBody>
                  <a:tcPr/>
                </a:tc>
                <a:tc>
                  <a:txBody>
                    <a:bodyPr/>
                    <a:lstStyle/>
                    <a:p>
                      <a:r>
                        <a:rPr lang="en-US" dirty="0"/>
                        <a:t>0.3</a:t>
                      </a:r>
                    </a:p>
                  </a:txBody>
                  <a:tcPr/>
                </a:tc>
                <a:extLst>
                  <a:ext uri="{0D108BD9-81ED-4DB2-BD59-A6C34878D82A}">
                    <a16:rowId xmlns:a16="http://schemas.microsoft.com/office/drawing/2014/main" val="230490276"/>
                  </a:ext>
                </a:extLst>
              </a:tr>
              <a:tr h="370840">
                <a:tc>
                  <a:txBody>
                    <a:bodyPr/>
                    <a:lstStyle/>
                    <a:p>
                      <a:r>
                        <a:rPr lang="en-US" dirty="0"/>
                        <a:t>Large</a:t>
                      </a:r>
                    </a:p>
                  </a:txBody>
                  <a:tcPr/>
                </a:tc>
                <a:tc>
                  <a:txBody>
                    <a:bodyPr/>
                    <a:lstStyle/>
                    <a:p>
                      <a:r>
                        <a:rPr lang="en-US" dirty="0"/>
                        <a:t>Yes</a:t>
                      </a:r>
                    </a:p>
                  </a:txBody>
                  <a:tcPr/>
                </a:tc>
                <a:tc>
                  <a:txBody>
                    <a:bodyPr/>
                    <a:lstStyle/>
                    <a:p>
                      <a:r>
                        <a:rPr lang="en-US" dirty="0"/>
                        <a:t>Yes</a:t>
                      </a:r>
                    </a:p>
                  </a:txBody>
                  <a:tcPr/>
                </a:tc>
                <a:tc>
                  <a:txBody>
                    <a:bodyPr/>
                    <a:lstStyle/>
                    <a:p>
                      <a:r>
                        <a:rPr lang="en-US" dirty="0"/>
                        <a:t>0.5</a:t>
                      </a:r>
                    </a:p>
                  </a:txBody>
                  <a:tcPr/>
                </a:tc>
                <a:extLst>
                  <a:ext uri="{0D108BD9-81ED-4DB2-BD59-A6C34878D82A}">
                    <a16:rowId xmlns:a16="http://schemas.microsoft.com/office/drawing/2014/main" val="4221672181"/>
                  </a:ext>
                </a:extLst>
              </a:tr>
              <a:tr h="370840">
                <a:tc>
                  <a:txBody>
                    <a:bodyPr/>
                    <a:lstStyle/>
                    <a:p>
                      <a:r>
                        <a:rPr lang="en-US" dirty="0"/>
                        <a:t>Small</a:t>
                      </a:r>
                    </a:p>
                  </a:txBody>
                  <a:tcPr/>
                </a:tc>
                <a:tc>
                  <a:txBody>
                    <a:bodyPr/>
                    <a:lstStyle/>
                    <a:p>
                      <a:r>
                        <a:rPr lang="en-US" dirty="0"/>
                        <a:t>Yes</a:t>
                      </a:r>
                    </a:p>
                  </a:txBody>
                  <a:tcPr/>
                </a:tc>
                <a:tc>
                  <a:txBody>
                    <a:bodyPr/>
                    <a:lstStyle/>
                    <a:p>
                      <a:r>
                        <a:rPr lang="en-US" dirty="0"/>
                        <a:t>No</a:t>
                      </a:r>
                    </a:p>
                  </a:txBody>
                  <a:tcPr/>
                </a:tc>
                <a:tc>
                  <a:txBody>
                    <a:bodyPr/>
                    <a:lstStyle/>
                    <a:p>
                      <a:r>
                        <a:rPr lang="en-US" dirty="0"/>
                        <a:t>3.3</a:t>
                      </a:r>
                    </a:p>
                  </a:txBody>
                  <a:tcPr/>
                </a:tc>
                <a:extLst>
                  <a:ext uri="{0D108BD9-81ED-4DB2-BD59-A6C34878D82A}">
                    <a16:rowId xmlns:a16="http://schemas.microsoft.com/office/drawing/2014/main" val="1920610224"/>
                  </a:ext>
                </a:extLst>
              </a:tr>
            </a:tbl>
          </a:graphicData>
        </a:graphic>
      </p:graphicFrame>
    </p:spTree>
    <p:extLst>
      <p:ext uri="{BB962C8B-B14F-4D97-AF65-F5344CB8AC3E}">
        <p14:creationId xmlns:p14="http://schemas.microsoft.com/office/powerpoint/2010/main" val="2737047616"/>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D32B54-291F-704D-AE47-5B62810EE24E}"/>
              </a:ext>
            </a:extLst>
          </p:cNvPr>
          <p:cNvPicPr>
            <a:picLocks noChangeAspect="1"/>
          </p:cNvPicPr>
          <p:nvPr/>
        </p:nvPicPr>
        <p:blipFill rotWithShape="1">
          <a:blip r:embed="rId3"/>
          <a:srcRect b="18950"/>
          <a:stretch/>
        </p:blipFill>
        <p:spPr>
          <a:xfrm>
            <a:off x="2817549" y="1013768"/>
            <a:ext cx="6326451" cy="1996132"/>
          </a:xfrm>
          <a:prstGeom prst="rect">
            <a:avLst/>
          </a:prstGeom>
        </p:spPr>
      </p:pic>
      <p:sp>
        <p:nvSpPr>
          <p:cNvPr id="5" name="Title 4">
            <a:extLst>
              <a:ext uri="{FF2B5EF4-FFF2-40B4-BE49-F238E27FC236}">
                <a16:creationId xmlns:a16="http://schemas.microsoft.com/office/drawing/2014/main" id="{535DD78B-B9D3-E343-9E6A-B06DB64B2A43}"/>
              </a:ext>
            </a:extLst>
          </p:cNvPr>
          <p:cNvSpPr>
            <a:spLocks noGrp="1"/>
          </p:cNvSpPr>
          <p:nvPr>
            <p:ph type="title"/>
          </p:nvPr>
        </p:nvSpPr>
        <p:spPr/>
        <p:txBody>
          <a:bodyPr/>
          <a:lstStyle/>
          <a:p>
            <a:r>
              <a:rPr lang="en-US" dirty="0"/>
              <a:t>Real Valued Features</a:t>
            </a:r>
          </a:p>
        </p:txBody>
      </p:sp>
      <p:sp>
        <p:nvSpPr>
          <p:cNvPr id="6" name="Text Placeholder 5">
            <a:extLst>
              <a:ext uri="{FF2B5EF4-FFF2-40B4-BE49-F238E27FC236}">
                <a16:creationId xmlns:a16="http://schemas.microsoft.com/office/drawing/2014/main" id="{7FDDFD8C-8567-CD49-BFAA-F8DADFBFD51F}"/>
              </a:ext>
            </a:extLst>
          </p:cNvPr>
          <p:cNvSpPr>
            <a:spLocks noGrp="1"/>
          </p:cNvSpPr>
          <p:nvPr>
            <p:ph type="body" idx="1"/>
          </p:nvPr>
        </p:nvSpPr>
        <p:spPr>
          <a:xfrm>
            <a:off x="2960584" y="308800"/>
            <a:ext cx="5596200" cy="3981000"/>
          </a:xfrm>
        </p:spPr>
        <p:txBody>
          <a:bodyPr/>
          <a:lstStyle/>
          <a:p>
            <a:pPr marL="139700" indent="0">
              <a:buNone/>
            </a:pPr>
            <a:r>
              <a:rPr lang="en-US" dirty="0"/>
              <a:t>The algorithm is more or less the same, but now we need to account for weights</a:t>
            </a:r>
          </a:p>
        </p:txBody>
      </p:sp>
      <p:sp>
        <p:nvSpPr>
          <p:cNvPr id="3" name="Slide Number Placeholder 2">
            <a:extLst>
              <a:ext uri="{FF2B5EF4-FFF2-40B4-BE49-F238E27FC236}">
                <a16:creationId xmlns:a16="http://schemas.microsoft.com/office/drawing/2014/main" id="{E4F07F44-102E-5A4F-AFCD-A0DBCB8CD8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85</a:t>
            </a:fld>
            <a:endParaRPr lang="en" dirty="0"/>
          </a:p>
        </p:txBody>
      </p:sp>
      <p:sp>
        <p:nvSpPr>
          <p:cNvPr id="2" name="Rectangle 1">
            <a:extLst>
              <a:ext uri="{FF2B5EF4-FFF2-40B4-BE49-F238E27FC236}">
                <a16:creationId xmlns:a16="http://schemas.microsoft.com/office/drawing/2014/main" id="{D706592F-A618-B74B-9913-C5247E5CB6BD}"/>
              </a:ext>
            </a:extLst>
          </p:cNvPr>
          <p:cNvSpPr/>
          <p:nvPr/>
        </p:nvSpPr>
        <p:spPr>
          <a:xfrm>
            <a:off x="2895600" y="2612571"/>
            <a:ext cx="691243"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B473D7-DDB0-D246-9C18-57FD3BB18872}"/>
              </a:ext>
            </a:extLst>
          </p:cNvPr>
          <p:cNvSpPr txBox="1"/>
          <p:nvPr/>
        </p:nvSpPr>
        <p:spPr>
          <a:xfrm>
            <a:off x="3924300" y="2443843"/>
            <a:ext cx="239486" cy="307777"/>
          </a:xfrm>
          <a:prstGeom prst="rect">
            <a:avLst/>
          </a:prstGeom>
          <a:noFill/>
        </p:spPr>
        <p:txBody>
          <a:bodyPr wrap="square" rtlCol="0">
            <a:spAutoFit/>
          </a:bodyPr>
          <a:lstStyle/>
          <a:p>
            <a:r>
              <a:rPr lang="en-US" b="1" dirty="0">
                <a:solidFill>
                  <a:srgbClr val="00B0F0"/>
                </a:solidFill>
              </a:rPr>
              <a:t>1</a:t>
            </a:r>
          </a:p>
        </p:txBody>
      </p:sp>
      <p:sp>
        <p:nvSpPr>
          <p:cNvPr id="9" name="TextBox 8">
            <a:extLst>
              <a:ext uri="{FF2B5EF4-FFF2-40B4-BE49-F238E27FC236}">
                <a16:creationId xmlns:a16="http://schemas.microsoft.com/office/drawing/2014/main" id="{72D90302-F90B-BE4D-873B-F34C455AAEDF}"/>
              </a:ext>
            </a:extLst>
          </p:cNvPr>
          <p:cNvSpPr txBox="1"/>
          <p:nvPr/>
        </p:nvSpPr>
        <p:spPr>
          <a:xfrm>
            <a:off x="4357506" y="2443843"/>
            <a:ext cx="239486" cy="307777"/>
          </a:xfrm>
          <a:prstGeom prst="rect">
            <a:avLst/>
          </a:prstGeom>
          <a:noFill/>
        </p:spPr>
        <p:txBody>
          <a:bodyPr wrap="square" rtlCol="0">
            <a:spAutoFit/>
          </a:bodyPr>
          <a:lstStyle/>
          <a:p>
            <a:r>
              <a:rPr lang="en-US" b="1" dirty="0">
                <a:solidFill>
                  <a:srgbClr val="00B0F0"/>
                </a:solidFill>
              </a:rPr>
              <a:t>2</a:t>
            </a:r>
          </a:p>
        </p:txBody>
      </p:sp>
      <p:sp>
        <p:nvSpPr>
          <p:cNvPr id="10" name="TextBox 9">
            <a:extLst>
              <a:ext uri="{FF2B5EF4-FFF2-40B4-BE49-F238E27FC236}">
                <a16:creationId xmlns:a16="http://schemas.microsoft.com/office/drawing/2014/main" id="{4356F300-0CA0-0547-9115-BD447BD2D09A}"/>
              </a:ext>
            </a:extLst>
          </p:cNvPr>
          <p:cNvSpPr txBox="1"/>
          <p:nvPr/>
        </p:nvSpPr>
        <p:spPr>
          <a:xfrm>
            <a:off x="4860473" y="2438336"/>
            <a:ext cx="239486" cy="307777"/>
          </a:xfrm>
          <a:prstGeom prst="rect">
            <a:avLst/>
          </a:prstGeom>
          <a:noFill/>
        </p:spPr>
        <p:txBody>
          <a:bodyPr wrap="square" rtlCol="0">
            <a:spAutoFit/>
          </a:bodyPr>
          <a:lstStyle/>
          <a:p>
            <a:r>
              <a:rPr lang="en-US" b="1" dirty="0">
                <a:solidFill>
                  <a:srgbClr val="00B0F0"/>
                </a:solidFill>
              </a:rPr>
              <a:t>1</a:t>
            </a:r>
          </a:p>
        </p:txBody>
      </p:sp>
      <p:sp>
        <p:nvSpPr>
          <p:cNvPr id="11" name="TextBox 10">
            <a:extLst>
              <a:ext uri="{FF2B5EF4-FFF2-40B4-BE49-F238E27FC236}">
                <a16:creationId xmlns:a16="http://schemas.microsoft.com/office/drawing/2014/main" id="{B21F1A5B-F625-134D-852D-2DC18A89030B}"/>
              </a:ext>
            </a:extLst>
          </p:cNvPr>
          <p:cNvSpPr txBox="1"/>
          <p:nvPr/>
        </p:nvSpPr>
        <p:spPr>
          <a:xfrm>
            <a:off x="5676903" y="2438335"/>
            <a:ext cx="239486" cy="307777"/>
          </a:xfrm>
          <a:prstGeom prst="rect">
            <a:avLst/>
          </a:prstGeom>
          <a:noFill/>
        </p:spPr>
        <p:txBody>
          <a:bodyPr wrap="square" rtlCol="0">
            <a:spAutoFit/>
          </a:bodyPr>
          <a:lstStyle/>
          <a:p>
            <a:r>
              <a:rPr lang="en-US" b="1" dirty="0">
                <a:solidFill>
                  <a:srgbClr val="00B0F0"/>
                </a:solidFill>
              </a:rPr>
              <a:t>2</a:t>
            </a:r>
          </a:p>
        </p:txBody>
      </p:sp>
      <p:sp>
        <p:nvSpPr>
          <p:cNvPr id="12" name="TextBox 11">
            <a:extLst>
              <a:ext uri="{FF2B5EF4-FFF2-40B4-BE49-F238E27FC236}">
                <a16:creationId xmlns:a16="http://schemas.microsoft.com/office/drawing/2014/main" id="{F889FB1A-08C7-C34B-90D5-3FD8A226F2BD}"/>
              </a:ext>
            </a:extLst>
          </p:cNvPr>
          <p:cNvSpPr txBox="1"/>
          <p:nvPr/>
        </p:nvSpPr>
        <p:spPr>
          <a:xfrm>
            <a:off x="5940384" y="2438335"/>
            <a:ext cx="239486" cy="307777"/>
          </a:xfrm>
          <a:prstGeom prst="rect">
            <a:avLst/>
          </a:prstGeom>
          <a:noFill/>
        </p:spPr>
        <p:txBody>
          <a:bodyPr wrap="square" rtlCol="0">
            <a:spAutoFit/>
          </a:bodyPr>
          <a:lstStyle/>
          <a:p>
            <a:r>
              <a:rPr lang="en-US" b="1" dirty="0">
                <a:solidFill>
                  <a:srgbClr val="00B0F0"/>
                </a:solidFill>
              </a:rPr>
              <a:t>5</a:t>
            </a:r>
          </a:p>
        </p:txBody>
      </p:sp>
      <p:sp>
        <p:nvSpPr>
          <p:cNvPr id="13" name="TextBox 12">
            <a:extLst>
              <a:ext uri="{FF2B5EF4-FFF2-40B4-BE49-F238E27FC236}">
                <a16:creationId xmlns:a16="http://schemas.microsoft.com/office/drawing/2014/main" id="{7A2BEAC2-FFCF-2745-95F2-E4432FE578C1}"/>
              </a:ext>
            </a:extLst>
          </p:cNvPr>
          <p:cNvSpPr txBox="1"/>
          <p:nvPr/>
        </p:nvSpPr>
        <p:spPr>
          <a:xfrm>
            <a:off x="6168673" y="2438335"/>
            <a:ext cx="239486" cy="307777"/>
          </a:xfrm>
          <a:prstGeom prst="rect">
            <a:avLst/>
          </a:prstGeom>
          <a:noFill/>
        </p:spPr>
        <p:txBody>
          <a:bodyPr wrap="square" rtlCol="0">
            <a:spAutoFit/>
          </a:bodyPr>
          <a:lstStyle/>
          <a:p>
            <a:r>
              <a:rPr lang="en-US" b="1" dirty="0">
                <a:solidFill>
                  <a:srgbClr val="00B0F0"/>
                </a:solidFill>
              </a:rPr>
              <a:t>1</a:t>
            </a:r>
          </a:p>
        </p:txBody>
      </p:sp>
      <p:sp>
        <p:nvSpPr>
          <p:cNvPr id="14" name="TextBox 13">
            <a:extLst>
              <a:ext uri="{FF2B5EF4-FFF2-40B4-BE49-F238E27FC236}">
                <a16:creationId xmlns:a16="http://schemas.microsoft.com/office/drawing/2014/main" id="{0BDE5B07-61E8-CC43-82A9-78F5BF3715A4}"/>
              </a:ext>
            </a:extLst>
          </p:cNvPr>
          <p:cNvSpPr txBox="1"/>
          <p:nvPr/>
        </p:nvSpPr>
        <p:spPr>
          <a:xfrm>
            <a:off x="6445607" y="2438335"/>
            <a:ext cx="691243" cy="307777"/>
          </a:xfrm>
          <a:prstGeom prst="rect">
            <a:avLst/>
          </a:prstGeom>
          <a:noFill/>
        </p:spPr>
        <p:txBody>
          <a:bodyPr wrap="square" rtlCol="0">
            <a:spAutoFit/>
          </a:bodyPr>
          <a:lstStyle/>
          <a:p>
            <a:r>
              <a:rPr lang="en-US" b="1" dirty="0">
                <a:solidFill>
                  <a:srgbClr val="00B0F0"/>
                </a:solidFill>
              </a:rPr>
              <a:t>1000</a:t>
            </a:r>
          </a:p>
        </p:txBody>
      </p:sp>
      <p:sp>
        <p:nvSpPr>
          <p:cNvPr id="15" name="TextBox 14">
            <a:extLst>
              <a:ext uri="{FF2B5EF4-FFF2-40B4-BE49-F238E27FC236}">
                <a16:creationId xmlns:a16="http://schemas.microsoft.com/office/drawing/2014/main" id="{845E2A61-ADFD-4F40-A277-45CF19F73A98}"/>
              </a:ext>
            </a:extLst>
          </p:cNvPr>
          <p:cNvSpPr txBox="1"/>
          <p:nvPr/>
        </p:nvSpPr>
        <p:spPr>
          <a:xfrm>
            <a:off x="7881257" y="2438334"/>
            <a:ext cx="239486" cy="307777"/>
          </a:xfrm>
          <a:prstGeom prst="rect">
            <a:avLst/>
          </a:prstGeom>
          <a:noFill/>
        </p:spPr>
        <p:txBody>
          <a:bodyPr wrap="square" rtlCol="0">
            <a:spAutoFit/>
          </a:bodyPr>
          <a:lstStyle/>
          <a:p>
            <a:r>
              <a:rPr lang="en-US" b="1" dirty="0">
                <a:solidFill>
                  <a:srgbClr val="00B0F0"/>
                </a:solidFill>
              </a:rPr>
              <a:t>1</a:t>
            </a:r>
          </a:p>
        </p:txBody>
      </p:sp>
      <p:sp>
        <p:nvSpPr>
          <p:cNvPr id="16" name="TextBox 15">
            <a:extLst>
              <a:ext uri="{FF2B5EF4-FFF2-40B4-BE49-F238E27FC236}">
                <a16:creationId xmlns:a16="http://schemas.microsoft.com/office/drawing/2014/main" id="{45AC2DE3-5647-8044-A210-6179D3C4AFC4}"/>
              </a:ext>
            </a:extLst>
          </p:cNvPr>
          <p:cNvSpPr txBox="1"/>
          <p:nvPr/>
        </p:nvSpPr>
        <p:spPr>
          <a:xfrm>
            <a:off x="7450511" y="2438334"/>
            <a:ext cx="239486" cy="307777"/>
          </a:xfrm>
          <a:prstGeom prst="rect">
            <a:avLst/>
          </a:prstGeom>
          <a:noFill/>
        </p:spPr>
        <p:txBody>
          <a:bodyPr wrap="square" rtlCol="0">
            <a:spAutoFit/>
          </a:bodyPr>
          <a:lstStyle/>
          <a:p>
            <a:r>
              <a:rPr lang="en-US" b="1" dirty="0">
                <a:solidFill>
                  <a:srgbClr val="00B0F0"/>
                </a:solidFill>
              </a:rPr>
              <a:t>2</a:t>
            </a:r>
          </a:p>
        </p:txBody>
      </p:sp>
      <p:sp>
        <p:nvSpPr>
          <p:cNvPr id="17" name="TextBox 16">
            <a:extLst>
              <a:ext uri="{FF2B5EF4-FFF2-40B4-BE49-F238E27FC236}">
                <a16:creationId xmlns:a16="http://schemas.microsoft.com/office/drawing/2014/main" id="{5F085C4C-8789-C141-BECB-4B524A274EB7}"/>
              </a:ext>
            </a:extLst>
          </p:cNvPr>
          <p:cNvSpPr txBox="1"/>
          <p:nvPr/>
        </p:nvSpPr>
        <p:spPr>
          <a:xfrm>
            <a:off x="7012950" y="2438334"/>
            <a:ext cx="239486" cy="307777"/>
          </a:xfrm>
          <a:prstGeom prst="rect">
            <a:avLst/>
          </a:prstGeom>
          <a:noFill/>
        </p:spPr>
        <p:txBody>
          <a:bodyPr wrap="square" rtlCol="0">
            <a:spAutoFit/>
          </a:bodyPr>
          <a:lstStyle/>
          <a:p>
            <a:r>
              <a:rPr lang="en-US" b="1" dirty="0">
                <a:solidFill>
                  <a:srgbClr val="00B0F0"/>
                </a:solidFill>
              </a:rPr>
              <a:t>3</a:t>
            </a:r>
          </a:p>
        </p:txBody>
      </p:sp>
    </p:spTree>
    <p:extLst>
      <p:ext uri="{BB962C8B-B14F-4D97-AF65-F5344CB8AC3E}">
        <p14:creationId xmlns:p14="http://schemas.microsoft.com/office/powerpoint/2010/main" val="2318728047"/>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10" name="Content Placeholder 2"/>
          <p:cNvSpPr>
            <a:spLocks noGrp="1"/>
          </p:cNvSpPr>
          <p:nvPr>
            <p:ph type="body" idx="1"/>
          </p:nvPr>
        </p:nvSpPr>
        <p:spPr/>
        <p:txBody>
          <a:bodyPr/>
          <a:lstStyle/>
          <a:p>
            <a:pPr marL="139700" indent="0">
              <a:buNone/>
            </a:pPr>
            <a:r>
              <a:rPr lang="en-US" dirty="0"/>
              <a:t>What you can do now:</a:t>
            </a:r>
          </a:p>
          <a:p>
            <a:r>
              <a:rPr lang="en-US" dirty="0"/>
              <a:t>Define the assumptions and modeling for Naïve Bayes</a:t>
            </a:r>
          </a:p>
          <a:p>
            <a:r>
              <a:rPr lang="en-US" dirty="0"/>
              <a:t>Define a decision tree classifier</a:t>
            </a:r>
          </a:p>
          <a:p>
            <a:r>
              <a:rPr lang="en-US" dirty="0"/>
              <a:t>Interpret the output of a decision trees</a:t>
            </a:r>
          </a:p>
          <a:p>
            <a:r>
              <a:rPr lang="en-US" dirty="0"/>
              <a:t>Learn a decision tree classifier using greedy algorithm</a:t>
            </a:r>
          </a:p>
          <a:p>
            <a:r>
              <a:rPr lang="en-US" dirty="0"/>
              <a:t>Traverse a decision tree to make predictions</a:t>
            </a:r>
          </a:p>
          <a:p>
            <a:pPr lvl="1"/>
            <a:r>
              <a:rPr lang="en-US" dirty="0"/>
              <a:t>Majority class predictions</a:t>
            </a:r>
          </a:p>
          <a:p>
            <a:r>
              <a:rPr lang="en-US" dirty="0"/>
              <a:t>Decision Tree pros/cons</a:t>
            </a:r>
          </a:p>
          <a:p>
            <a:r>
              <a:rPr lang="en-US" dirty="0"/>
              <a:t>Ensemble methods </a:t>
            </a:r>
          </a:p>
          <a:p>
            <a:r>
              <a:rPr lang="en-US" dirty="0"/>
              <a:t>AdaBoost intro</a:t>
            </a:r>
          </a:p>
          <a:p>
            <a:endParaRPr lang="en-US" dirty="0"/>
          </a:p>
        </p:txBody>
      </p:sp>
    </p:spTree>
    <p:extLst>
      <p:ext uri="{BB962C8B-B14F-4D97-AF65-F5344CB8AC3E}">
        <p14:creationId xmlns:p14="http://schemas.microsoft.com/office/powerpoint/2010/main" val="151484630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Zeros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A946943-3E3D-42F5-A0E8-560F41713004}"/>
                  </a:ext>
                </a:extLst>
              </p:cNvPr>
              <p:cNvSpPr>
                <a:spLocks noGrp="1"/>
              </p:cNvSpPr>
              <p:nvPr>
                <p:ph type="body" idx="1"/>
              </p:nvPr>
            </p:nvSpPr>
            <p:spPr/>
            <p:txBody>
              <a:bodyPr/>
              <a:lstStyle/>
              <a:p>
                <a:pPr marL="139700" indent="0">
                  <a:buNone/>
                </a:pPr>
                <a:r>
                  <a:rPr lang="en-US" dirty="0"/>
                  <a:t>If a feature is missing in a class everything becomes zero.</a:t>
                </a:r>
              </a:p>
              <a:p>
                <a:pPr marL="139700" indent="0">
                  <a:buNone/>
                </a:pPr>
                <a:endParaRPr lang="en-US" baseline="-25000" dirty="0"/>
              </a:p>
              <a:p>
                <a:pPr marL="139700" indent="0">
                  <a:buNone/>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𝑇h𝑒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&amp;</m:t>
                          </m:r>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m:rPr>
                              <m:nor/>
                            </m:rPr>
                            <a:rPr lang="en-US">
                              <a:solidFill>
                                <a:srgbClr val="000000"/>
                              </a:solidFill>
                              <a:latin typeface="Cambria Math" panose="02040503050406030204" pitchFamily="18" charset="0"/>
                              <a:sym typeface="Arial"/>
                            </a:rPr>
                            <m:t>The</m:t>
                          </m:r>
                          <m:r>
                            <m:rPr>
                              <m:nor/>
                            </m:rPr>
                            <a:rPr lang="en-US">
                              <a:solidFill>
                                <a:srgbClr val="000000"/>
                              </a:solidFill>
                              <a:latin typeface="Cambria Math" panose="02040503050406030204" pitchFamily="18" charset="0"/>
                              <a:sym typeface="Arial"/>
                            </a:rPr>
                            <m:t> | </m:t>
                          </m:r>
                          <m:r>
                            <m:rPr>
                              <m:nor/>
                            </m:rPr>
                            <a:rPr lang="en-US">
                              <a:solidFill>
                                <a:srgbClr val="000000"/>
                              </a:solidFill>
                              <a:latin typeface="Cambria Math" panose="02040503050406030204" pitchFamily="18" charset="0"/>
                              <a:sym typeface="Arial"/>
                            </a:rPr>
                            <m:t>y</m:t>
                          </m:r>
                          <m:r>
                            <m:rPr>
                              <m:nor/>
                            </m:rPr>
                            <a:rPr lang="en-US">
                              <a:solidFill>
                                <a:srgbClr val="000000"/>
                              </a:solidFill>
                              <a:latin typeface="Cambria Math" panose="02040503050406030204" pitchFamily="18" charset="0"/>
                              <a:sym typeface="Arial"/>
                            </a:rPr>
                            <m:t>=+1) ∗ </m:t>
                          </m:r>
                          <m:r>
                            <m:rPr>
                              <m:nor/>
                            </m:rPr>
                            <a:rPr lang="en-US">
                              <a:solidFill>
                                <a:srgbClr val="000000"/>
                              </a:solidFill>
                              <a:latin typeface="Cambria Math" panose="02040503050406030204" pitchFamily="18" charset="0"/>
                              <a:sym typeface="Arial"/>
                            </a:rPr>
                            <m:t>P</m:t>
                          </m:r>
                          <m:r>
                            <m:rPr>
                              <m:nor/>
                            </m:rPr>
                            <a:rPr lang="en-US">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r>
                        <a:rPr lang="en-US" i="1">
                          <a:solidFill>
                            <a:srgbClr val="000000"/>
                          </a:solidFill>
                          <a:latin typeface="Cambria Math" panose="02040503050406030204" pitchFamily="18" charset="0"/>
                          <a:sym typeface="Arial"/>
                        </a:rPr>
                        <m:t>(&amp;|</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 </m:t>
                      </m:r>
                    </m:oMath>
                    <m:oMath xmlns:m="http://schemas.openxmlformats.org/officeDocument/2006/math">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m:t>
                          </m:r>
                          <m:r>
                            <a:rPr lang="en-US" b="0" i="1" smtClean="0">
                              <a:solidFill>
                                <a:srgbClr val="000000"/>
                              </a:solidFill>
                              <a:latin typeface="Cambria Math" panose="02040503050406030204" pitchFamily="18" charset="0"/>
                              <a:sym typeface="Arial"/>
                            </a:rPr>
                            <m:t>𝑦</m:t>
                          </m:r>
                          <m:r>
                            <a:rPr lang="en-US" b="0" i="1" smtClean="0">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m:t>
                          </m:r>
                          <m:r>
                            <a:rPr lang="en-US" b="0" i="1" smtClean="0">
                              <a:solidFill>
                                <a:srgbClr val="000000"/>
                              </a:solidFill>
                              <a:latin typeface="Cambria Math" panose="02040503050406030204" pitchFamily="18" charset="0"/>
                              <a:sym typeface="Arial"/>
                            </a:rPr>
                            <m:t>𝑦</m:t>
                          </m:r>
                          <m:r>
                            <a:rPr lang="en-US" b="0" i="1" smtClean="0">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oMath>
                    <m:oMath xmlns:m="http://schemas.openxmlformats.org/officeDocument/2006/math">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oMath>
                  </m:oMathPara>
                </a14:m>
                <a:endParaRPr lang="en-US" i="1" dirty="0">
                  <a:solidFill>
                    <a:srgbClr val="000000"/>
                  </a:solidFill>
                  <a:latin typeface="Cambria Math" panose="02040503050406030204" pitchFamily="18" charset="0"/>
                  <a:sym typeface="Arial"/>
                </a:endParaRPr>
              </a:p>
              <a:p>
                <a:pPr marL="139700" indent="0">
                  <a:buNone/>
                </a:pPr>
                <a:endParaRPr lang="en-US" i="1" dirty="0">
                  <a:solidFill>
                    <a:srgbClr val="000000"/>
                  </a:solidFill>
                  <a:latin typeface="Cambria Math" panose="02040503050406030204" pitchFamily="18" charset="0"/>
                  <a:sym typeface="Arial"/>
                </a:endParaRPr>
              </a:p>
              <a:p>
                <a:pPr marL="139700" indent="0">
                  <a:buNone/>
                </a:pPr>
                <a:endParaRPr lang="en-US" i="1" dirty="0">
                  <a:solidFill>
                    <a:srgbClr val="000000"/>
                  </a:solidFill>
                  <a:latin typeface="Cambria Math" panose="02040503050406030204" pitchFamily="18" charset="0"/>
                  <a:sym typeface="Arial"/>
                </a:endParaRPr>
              </a:p>
              <a:p>
                <a:pPr marL="139700" indent="0">
                  <a:buNone/>
                </a:pPr>
                <a:r>
                  <a:rPr lang="en-US" dirty="0"/>
                  <a:t>Solutions? </a:t>
                </a:r>
              </a:p>
              <a:p>
                <a:r>
                  <a:rPr lang="en-US" dirty="0"/>
                  <a:t>Take the log (product becomes a sum).</a:t>
                </a:r>
              </a:p>
              <a:p>
                <a:pPr lvl="1"/>
                <a:r>
                  <a:rPr lang="en-US" dirty="0"/>
                  <a:t>Generally define </a:t>
                </a:r>
                <a14:m>
                  <m:oMath xmlns:m="http://schemas.openxmlformats.org/officeDocument/2006/math">
                    <m:func>
                      <m:funcPr>
                        <m:ctrlPr>
                          <a:rPr lang="en-US" b="0" i="1" smtClean="0">
                            <a:solidFill>
                              <a:srgbClr val="000000"/>
                            </a:solidFill>
                            <a:latin typeface="Cambria Math" panose="02040503050406030204" pitchFamily="18" charset="0"/>
                            <a:sym typeface="Arial"/>
                          </a:rPr>
                        </m:ctrlPr>
                      </m:funcPr>
                      <m:fName>
                        <m:r>
                          <m:rPr>
                            <m:sty m:val="p"/>
                          </m:rPr>
                          <a:rPr lang="en-US" b="0" i="0" smtClean="0">
                            <a:solidFill>
                              <a:srgbClr val="000000"/>
                            </a:solidFill>
                            <a:latin typeface="Cambria Math" panose="02040503050406030204" pitchFamily="18" charset="0"/>
                            <a:sym typeface="Arial"/>
                          </a:rPr>
                          <m:t>log</m:t>
                        </m:r>
                      </m:fName>
                      <m:e>
                        <m:d>
                          <m:dPr>
                            <m:ctrlPr>
                              <a:rPr lang="en-US" b="0" i="1" smtClean="0">
                                <a:solidFill>
                                  <a:srgbClr val="000000"/>
                                </a:solidFill>
                                <a:latin typeface="Cambria Math" panose="02040503050406030204" pitchFamily="18" charset="0"/>
                                <a:sym typeface="Arial"/>
                              </a:rPr>
                            </m:ctrlPr>
                          </m:dPr>
                          <m:e>
                            <m:r>
                              <a:rPr lang="en-US" b="0" i="1" smtClean="0">
                                <a:solidFill>
                                  <a:srgbClr val="000000"/>
                                </a:solidFill>
                                <a:latin typeface="Cambria Math" panose="02040503050406030204" pitchFamily="18" charset="0"/>
                                <a:sym typeface="Arial"/>
                              </a:rPr>
                              <m:t>0</m:t>
                            </m:r>
                          </m:e>
                        </m:d>
                      </m:e>
                    </m:func>
                    <m:r>
                      <a:rPr lang="en-US" b="0" i="1" smtClean="0">
                        <a:solidFill>
                          <a:srgbClr val="000000"/>
                        </a:solidFill>
                        <a:latin typeface="Cambria Math" panose="02040503050406030204" pitchFamily="18" charset="0"/>
                        <a:sym typeface="Arial"/>
                      </a:rPr>
                      <m:t>=0</m:t>
                    </m:r>
                  </m:oMath>
                </a14:m>
                <a:r>
                  <a:rPr lang="en-US" dirty="0"/>
                  <a:t> in these contexts</a:t>
                </a:r>
              </a:p>
              <a:p>
                <a:r>
                  <a:rPr lang="en-US" dirty="0"/>
                  <a:t>Laplacian Smoothing (adding a constant to avoid multiplying by zero)</a:t>
                </a:r>
              </a:p>
              <a:p>
                <a:pPr marL="139700" indent="0">
                  <a:buNone/>
                </a:pPr>
                <a:endParaRPr lang="en-US" i="1" dirty="0">
                  <a:solidFill>
                    <a:srgbClr val="000000"/>
                  </a:solidFill>
                  <a:latin typeface="Cambria Math" panose="02040503050406030204" pitchFamily="18" charset="0"/>
                  <a:sym typeface="Arial"/>
                </a:endParaRPr>
              </a:p>
              <a:p>
                <a:pPr marL="139700" indent="0">
                  <a:buNone/>
                </a:pPr>
                <a:endParaRPr lang="en-US" baseline="-25000"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8A946943-3E3D-42F5-A0E8-560F41713004}"/>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3974760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19802</TotalTime>
  <Words>5066</Words>
  <Application>Microsoft Macintosh PowerPoint</Application>
  <PresentationFormat>On-screen Show (16:9)</PresentationFormat>
  <Paragraphs>1402</Paragraphs>
  <Slides>86</Slides>
  <Notes>67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86</vt:i4>
      </vt:variant>
    </vt:vector>
  </HeadingPairs>
  <TitlesOfParts>
    <vt:vector size="96" baseType="lpstr">
      <vt:lpstr>Arial</vt:lpstr>
      <vt:lpstr>Proxima Nova</vt:lpstr>
      <vt:lpstr>Stencil</vt:lpstr>
      <vt:lpstr>Cambria Math</vt:lpstr>
      <vt:lpstr>Calibri</vt:lpstr>
      <vt:lpstr>Georgia</vt:lpstr>
      <vt:lpstr>Open Sans</vt:lpstr>
      <vt:lpstr>Nunito Sans</vt:lpstr>
      <vt:lpstr>Courier New</vt:lpstr>
      <vt:lpstr>SlideMaster</vt:lpstr>
      <vt:lpstr>CSE/STAT 416 Naïve Bayes and Decision Trees Pre-Class Videos  Tanmay Shah Paul G. Allen School of Computer Science &amp; Engineering University of Washington  July 10, 2024</vt:lpstr>
      <vt:lpstr>Probability Classifier</vt:lpstr>
      <vt:lpstr>Interpreting Score</vt:lpstr>
      <vt:lpstr>PowerPoint Presentation</vt:lpstr>
      <vt:lpstr>Naïve Bayes</vt:lpstr>
      <vt:lpstr>Idea:  Naïve Bayes</vt:lpstr>
      <vt:lpstr>Naïve Assumption</vt:lpstr>
      <vt:lpstr>Compute Probabilities</vt:lpstr>
      <vt:lpstr>Zeros</vt:lpstr>
      <vt:lpstr>Compare Models</vt:lpstr>
      <vt:lpstr>Compare Models</vt:lpstr>
      <vt:lpstr>CSE/STAT 416 Naïve Bayes and Decision Trees  Tanmay Shah Paul G. Allen School of Computer Science &amp; Engineering University of Washington  July 10, 2024  ❓ Questions? Raise hand or sli.do #cs416 💬 Before Class: Pro-rain or anti-rain person? 🎵 Listening to: Alvvays</vt:lpstr>
      <vt:lpstr>Compare Models</vt:lpstr>
      <vt:lpstr>Compare Models</vt:lpstr>
      <vt:lpstr>2 min</vt:lpstr>
      <vt:lpstr>Decision Trees</vt:lpstr>
      <vt:lpstr>PowerPoint Presentation</vt:lpstr>
      <vt:lpstr>Parametric vs. Non-Parametric Methods</vt:lpstr>
      <vt:lpstr>XOR</vt:lpstr>
      <vt:lpstr>What makes a loan risky?</vt:lpstr>
      <vt:lpstr>Credit history explained</vt:lpstr>
      <vt:lpstr>Income</vt:lpstr>
      <vt:lpstr>Loan terms</vt:lpstr>
      <vt:lpstr>Personal information</vt:lpstr>
      <vt:lpstr>Intelligent application</vt:lpstr>
      <vt:lpstr>Classifier review</vt:lpstr>
      <vt:lpstr>Setup </vt:lpstr>
      <vt:lpstr>2 min</vt:lpstr>
      <vt:lpstr>Decision Trees</vt:lpstr>
      <vt:lpstr>PowerPoint Presentation</vt:lpstr>
      <vt:lpstr>Growing Trees</vt:lpstr>
      <vt:lpstr>Visual Notation</vt:lpstr>
      <vt:lpstr>Decision stump:  1 level</vt:lpstr>
      <vt:lpstr>Making predictions</vt:lpstr>
      <vt:lpstr>PowerPoint Presentation</vt:lpstr>
      <vt:lpstr>Calculate the node values. </vt:lpstr>
      <vt:lpstr>How do we select the best feature?  Select the split with lowest classification error</vt:lpstr>
      <vt:lpstr>How do we measure effectiveness of a split?</vt:lpstr>
      <vt:lpstr>Calculating classification error</vt:lpstr>
      <vt:lpstr>Choice 1: Split on Credit history?</vt:lpstr>
      <vt:lpstr>Split on Credit: Classification error</vt:lpstr>
      <vt:lpstr>Choice 2: Split on Term?</vt:lpstr>
      <vt:lpstr>Evaluating the split on Term</vt:lpstr>
      <vt:lpstr>Choice 1 vs Choice 2: Comparing split on credit vs term </vt:lpstr>
      <vt:lpstr>Split Selection</vt:lpstr>
      <vt:lpstr>Greedy &amp; Recursive Algorithm</vt:lpstr>
      <vt:lpstr>Decision stump:  1 level</vt:lpstr>
      <vt:lpstr>Stopping</vt:lpstr>
      <vt:lpstr>Tree learning = Recursive stump learning</vt:lpstr>
      <vt:lpstr>Second level</vt:lpstr>
      <vt:lpstr>1 min</vt:lpstr>
      <vt:lpstr>2 min</vt:lpstr>
      <vt:lpstr>PowerPoint Presentation</vt:lpstr>
      <vt:lpstr>Real valued features</vt:lpstr>
      <vt:lpstr>Threshold split</vt:lpstr>
      <vt:lpstr>Best threshold?</vt:lpstr>
      <vt:lpstr>Threshold between points</vt:lpstr>
      <vt:lpstr>Only need to consider mid-points</vt:lpstr>
      <vt:lpstr>Threshold split selection algorithm </vt:lpstr>
      <vt:lpstr>Visualizing the threshold split</vt:lpstr>
      <vt:lpstr>Split on Age &gt;= 38</vt:lpstr>
      <vt:lpstr>Each split partitions the 2-D space</vt:lpstr>
      <vt:lpstr>Depth 1: Split on x[1]</vt:lpstr>
      <vt:lpstr>Depth 2</vt:lpstr>
      <vt:lpstr>Threshold split caveat</vt:lpstr>
      <vt:lpstr>Decision boundaries</vt:lpstr>
      <vt:lpstr>Overfitting</vt:lpstr>
      <vt:lpstr>In Practice</vt:lpstr>
      <vt:lpstr>Predicting probabilities</vt:lpstr>
      <vt:lpstr>Decision Trees Overview</vt:lpstr>
      <vt:lpstr>Pros/Cons Decision Tree</vt:lpstr>
      <vt:lpstr>Ensemble Method</vt:lpstr>
      <vt:lpstr>AdaBoost</vt:lpstr>
      <vt:lpstr>Background</vt:lpstr>
      <vt:lpstr>AdaBoost Overview</vt:lpstr>
      <vt:lpstr>2 min sli.do   #cs416</vt:lpstr>
      <vt:lpstr>Training AdaBoost</vt:lpstr>
      <vt:lpstr>Boosting (AdaBoost) vs. Bagging (Random Forrest)</vt:lpstr>
      <vt:lpstr>AdaBoost Ada Glance</vt:lpstr>
      <vt:lpstr>Weighted Data α_i</vt:lpstr>
      <vt:lpstr>Learning w/ Weighted Data</vt:lpstr>
      <vt:lpstr>Learning w/ Weighted Data</vt:lpstr>
      <vt:lpstr>2 min</vt:lpstr>
      <vt:lpstr>0 min</vt:lpstr>
      <vt:lpstr>Real Valued Features</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cse</dc:creator>
  <cp:lastModifiedBy>Microsoft Office User</cp:lastModifiedBy>
  <cp:revision>437</cp:revision>
  <cp:lastPrinted>2020-04-23T15:36:45Z</cp:lastPrinted>
  <dcterms:modified xsi:type="dcterms:W3CDTF">2024-07-10T05:23:50Z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2020-07-13T03:30:28Z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edcf84b5-90ed-4e34-a6e3-4df11378abf8</vt:lpwstr>
  </property>
  <property fmtid="{D5CDD505-2E9C-101B-9397-08002B2CF9AE}" pid="8" name="MSIP_Label_f42aa342-8706-4288-bd11-ebb85995028c_ContentBits">
    <vt:lpwstr>0</vt:lpwstr>
  </property>
</Properties>
</file>