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2" r:id="rId1"/>
  </p:sldMasterIdLst>
  <p:notesMasterIdLst>
    <p:notesMasterId r:id="rId70"/>
  </p:notesMasterIdLst>
  <p:handoutMasterIdLst>
    <p:handoutMasterId r:id="rId71"/>
  </p:handoutMasterIdLst>
  <p:sldIdLst>
    <p:sldId id="256" r:id="rId2"/>
    <p:sldId id="554" r:id="rId3"/>
    <p:sldId id="555" r:id="rId4"/>
    <p:sldId id="557" r:id="rId5"/>
    <p:sldId id="556" r:id="rId6"/>
    <p:sldId id="558" r:id="rId7"/>
    <p:sldId id="559" r:id="rId8"/>
    <p:sldId id="560" r:id="rId9"/>
    <p:sldId id="561" r:id="rId10"/>
    <p:sldId id="562" r:id="rId11"/>
    <p:sldId id="563" r:id="rId12"/>
    <p:sldId id="564" r:id="rId13"/>
    <p:sldId id="565" r:id="rId14"/>
    <p:sldId id="566" r:id="rId15"/>
    <p:sldId id="567" r:id="rId16"/>
    <p:sldId id="568" r:id="rId17"/>
    <p:sldId id="569" r:id="rId18"/>
    <p:sldId id="570" r:id="rId19"/>
    <p:sldId id="571" r:id="rId20"/>
    <p:sldId id="572" r:id="rId21"/>
    <p:sldId id="573" r:id="rId22"/>
    <p:sldId id="574" r:id="rId23"/>
    <p:sldId id="480" r:id="rId24"/>
    <p:sldId id="483" r:id="rId25"/>
    <p:sldId id="575" r:id="rId26"/>
    <p:sldId id="576" r:id="rId27"/>
    <p:sldId id="1453" r:id="rId28"/>
    <p:sldId id="1450" r:id="rId29"/>
    <p:sldId id="1452" r:id="rId30"/>
    <p:sldId id="1456" r:id="rId31"/>
    <p:sldId id="1459" r:id="rId32"/>
    <p:sldId id="1457" r:id="rId33"/>
    <p:sldId id="1462" r:id="rId34"/>
    <p:sldId id="1463" r:id="rId35"/>
    <p:sldId id="1464" r:id="rId36"/>
    <p:sldId id="1465" r:id="rId37"/>
    <p:sldId id="1460" r:id="rId38"/>
    <p:sldId id="1461" r:id="rId39"/>
    <p:sldId id="1466" r:id="rId40"/>
    <p:sldId id="1467" r:id="rId41"/>
    <p:sldId id="1468" r:id="rId42"/>
    <p:sldId id="1469" r:id="rId43"/>
    <p:sldId id="1470" r:id="rId44"/>
    <p:sldId id="1471" r:id="rId45"/>
    <p:sldId id="1472" r:id="rId46"/>
    <p:sldId id="1473" r:id="rId47"/>
    <p:sldId id="1474" r:id="rId48"/>
    <p:sldId id="1475" r:id="rId49"/>
    <p:sldId id="399" r:id="rId50"/>
    <p:sldId id="1476" r:id="rId51"/>
    <p:sldId id="1477" r:id="rId52"/>
    <p:sldId id="934" r:id="rId53"/>
    <p:sldId id="1986" r:id="rId54"/>
    <p:sldId id="2017" r:id="rId55"/>
    <p:sldId id="549" r:id="rId56"/>
    <p:sldId id="2018" r:id="rId57"/>
    <p:sldId id="2002" r:id="rId58"/>
    <p:sldId id="1805" r:id="rId59"/>
    <p:sldId id="1806" r:id="rId60"/>
    <p:sldId id="1807" r:id="rId61"/>
    <p:sldId id="1808" r:id="rId62"/>
    <p:sldId id="1809" r:id="rId63"/>
    <p:sldId id="1811" r:id="rId64"/>
    <p:sldId id="1966" r:id="rId65"/>
    <p:sldId id="1827" r:id="rId66"/>
    <p:sldId id="2043" r:id="rId67"/>
    <p:sldId id="1814" r:id="rId68"/>
    <p:sldId id="1451" r:id="rId69"/>
  </p:sldIdLst>
  <p:sldSz cx="9144000" cy="5143500" type="screen16x9"/>
  <p:notesSz cx="6858000" cy="9144000"/>
  <p:embeddedFontLst>
    <p:embeddedFont>
      <p:font typeface="Calibri" panose="020F0502020204030204" pitchFamily="34" charset="0"/>
      <p:regular r:id="rId72"/>
      <p:bold r:id="rId73"/>
      <p:italic r:id="rId74"/>
      <p:boldItalic r:id="rId75"/>
    </p:embeddedFont>
    <p:embeddedFont>
      <p:font typeface="Cambria Math" panose="02040503050406030204" pitchFamily="18" charset="0"/>
      <p:regular r:id="rId76"/>
    </p:embeddedFont>
    <p:embeddedFont>
      <p:font typeface="Candara" panose="020E0502030303020204" pitchFamily="34" charset="0"/>
      <p:regular r:id="rId77"/>
      <p:bold r:id="rId78"/>
      <p:italic r:id="rId79"/>
      <p:boldItalic r:id="rId80"/>
    </p:embeddedFont>
    <p:embeddedFont>
      <p:font typeface="Georgia" panose="02040502050405020303" pitchFamily="18" charset="0"/>
      <p:regular r:id="rId81"/>
      <p:bold r:id="rId82"/>
      <p:italic r:id="rId83"/>
      <p:boldItalic r:id="rId84"/>
    </p:embeddedFont>
    <p:embeddedFont>
      <p:font typeface="Nunito Sans" pitchFamily="2" charset="77"/>
      <p:regular r:id="rId85"/>
      <p:bold r:id="rId86"/>
      <p:italic r:id="rId87"/>
      <p:boldItalic r:id="rId88"/>
    </p:embeddedFont>
    <p:embeddedFont>
      <p:font typeface="Open Sans" panose="020B0606030504020204" pitchFamily="34" charset="0"/>
      <p:regular r:id="rId89"/>
      <p:bold r:id="rId90"/>
      <p:italic r:id="rId91"/>
      <p:boldItalic r:id="rId9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698A"/>
    <a:srgbClr val="6093C5"/>
    <a:srgbClr val="B57BA6"/>
    <a:srgbClr val="EFD9B0"/>
    <a:srgbClr val="FFAEEF"/>
    <a:srgbClr val="942093"/>
    <a:srgbClr val="D89F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B23F696-D533-4BE0-B1DA-8B15BD142E95}">
  <a:tblStyle styleId="{CB23F696-D533-4BE0-B1DA-8B15BD142E9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99"/>
    <p:restoredTop sz="84800" autoAdjust="0"/>
  </p:normalViewPr>
  <p:slideViewPr>
    <p:cSldViewPr snapToGrid="0" snapToObjects="1">
      <p:cViewPr varScale="1">
        <p:scale>
          <a:sx n="120" d="100"/>
          <a:sy n="120" d="100"/>
        </p:scale>
        <p:origin x="784" y="184"/>
      </p:cViewPr>
      <p:guideLst>
        <p:guide orient="horz" pos="1620"/>
        <p:guide pos="2880"/>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69" d="100"/>
          <a:sy n="69" d="100"/>
        </p:scale>
        <p:origin x="2568" y="2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3.fntdata"/><Relationship Id="rId89" Type="http://schemas.openxmlformats.org/officeDocument/2006/relationships/font" Target="fonts/font18.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3.fntdata"/><Relationship Id="rId79" Type="http://schemas.openxmlformats.org/officeDocument/2006/relationships/font" Target="fonts/font8.fntdata"/><Relationship Id="rId5" Type="http://schemas.openxmlformats.org/officeDocument/2006/relationships/slide" Target="slides/slide4.xml"/><Relationship Id="rId90" Type="http://schemas.openxmlformats.org/officeDocument/2006/relationships/font" Target="fonts/font19.fntdata"/><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fntdata"/><Relationship Id="rId80" Type="http://schemas.openxmlformats.org/officeDocument/2006/relationships/font" Target="fonts/font9.fntdata"/><Relationship Id="rId85" Type="http://schemas.openxmlformats.org/officeDocument/2006/relationships/font" Target="fonts/font14.fntdata"/><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font" Target="fonts/font4.fntdata"/><Relationship Id="rId83" Type="http://schemas.openxmlformats.org/officeDocument/2006/relationships/font" Target="fonts/font12.fntdata"/><Relationship Id="rId88" Type="http://schemas.openxmlformats.org/officeDocument/2006/relationships/font" Target="fonts/font17.fntdata"/><Relationship Id="rId91" Type="http://schemas.openxmlformats.org/officeDocument/2006/relationships/font" Target="fonts/font20.fntdata"/><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2.fntdata"/><Relationship Id="rId78" Type="http://schemas.openxmlformats.org/officeDocument/2006/relationships/font" Target="fonts/font7.fntdata"/><Relationship Id="rId81" Type="http://schemas.openxmlformats.org/officeDocument/2006/relationships/font" Target="fonts/font10.fntdata"/><Relationship Id="rId86" Type="http://schemas.openxmlformats.org/officeDocument/2006/relationships/font" Target="fonts/font15.fntdata"/><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handoutMaster" Target="handoutMasters/handoutMaster1.xml"/><Relationship Id="rId92" Type="http://schemas.openxmlformats.org/officeDocument/2006/relationships/font" Target="fonts/font2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6.fntdata"/><Relationship Id="rId61" Type="http://schemas.openxmlformats.org/officeDocument/2006/relationships/slide" Target="slides/slide60.xml"/><Relationship Id="rId82" Type="http://schemas.openxmlformats.org/officeDocument/2006/relationships/font" Target="fonts/font11.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6.fntdata"/></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9F4A1F-E29D-4FA7-8AC6-3169D460D220}" type="doc">
      <dgm:prSet loTypeId="urn:microsoft.com/office/officeart/2005/8/layout/vList5" loCatId="list" qsTypeId="urn:microsoft.com/office/officeart/2005/8/quickstyle/simple2" qsCatId="simple" csTypeId="urn:microsoft.com/office/officeart/2005/8/colors/accent2_2" csCatId="accent2" phldr="1"/>
      <dgm:spPr/>
      <dgm:t>
        <a:bodyPr/>
        <a:lstStyle/>
        <a:p>
          <a:endParaRPr lang="en-US"/>
        </a:p>
      </dgm:t>
    </dgm:pt>
    <dgm:pt modelId="{B7557080-A95F-4841-9C7C-0E47F2CBB031}">
      <dgm:prSet/>
      <dgm:spPr/>
      <dgm:t>
        <a:bodyPr/>
        <a:lstStyle/>
        <a:p>
          <a:r>
            <a:rPr lang="en-US" b="1" dirty="0">
              <a:latin typeface="Nunito Sans" pitchFamily="2" charset="77"/>
            </a:rPr>
            <a:t>Parametric Methods</a:t>
          </a:r>
          <a:r>
            <a:rPr lang="en-US" dirty="0">
              <a:latin typeface="Nunito Sans" pitchFamily="2" charset="77"/>
            </a:rPr>
            <a:t>: make assumptions about the data distribution</a:t>
          </a:r>
        </a:p>
      </dgm:t>
    </dgm:pt>
    <dgm:pt modelId="{DEEEEF33-CC20-4413-B61E-5FC56DF1D55D}" type="parTrans" cxnId="{0D4062BD-03A0-4F42-B954-3BE01FAB485B}">
      <dgm:prSet/>
      <dgm:spPr/>
      <dgm:t>
        <a:bodyPr/>
        <a:lstStyle/>
        <a:p>
          <a:endParaRPr lang="en-US"/>
        </a:p>
      </dgm:t>
    </dgm:pt>
    <dgm:pt modelId="{91CD5CE5-CA81-49E3-8AEE-2FA70A88BED5}" type="sibTrans" cxnId="{0D4062BD-03A0-4F42-B954-3BE01FAB485B}">
      <dgm:prSet/>
      <dgm:spPr/>
      <dgm:t>
        <a:bodyPr/>
        <a:lstStyle/>
        <a:p>
          <a:endParaRPr lang="en-US"/>
        </a:p>
      </dgm:t>
    </dgm:pt>
    <dgm:pt modelId="{2A3A3537-1633-4284-8F4A-7947C4B72DA7}">
      <dgm:prSet custT="1"/>
      <dgm:spPr/>
      <dgm:t>
        <a:bodyPr/>
        <a:lstStyle/>
        <a:p>
          <a:r>
            <a:rPr lang="en-US" sz="1400" dirty="0">
              <a:latin typeface="Nunito Sans" pitchFamily="2" charset="77"/>
            </a:rPr>
            <a:t>Linear Regression ⇒ assume the data is linear</a:t>
          </a:r>
        </a:p>
      </dgm:t>
    </dgm:pt>
    <dgm:pt modelId="{7634341F-3FA2-4EAE-94F6-BEEB4CF021BB}" type="parTrans" cxnId="{DA51F56C-E5AB-490A-86E9-CC277C86BF6A}">
      <dgm:prSet/>
      <dgm:spPr/>
      <dgm:t>
        <a:bodyPr/>
        <a:lstStyle/>
        <a:p>
          <a:endParaRPr lang="en-US"/>
        </a:p>
      </dgm:t>
    </dgm:pt>
    <dgm:pt modelId="{F6984A2F-CDB3-4676-B93B-5F91B2AABCFE}" type="sibTrans" cxnId="{DA51F56C-E5AB-490A-86E9-CC277C86BF6A}">
      <dgm:prSet/>
      <dgm:spPr/>
      <dgm:t>
        <a:bodyPr/>
        <a:lstStyle/>
        <a:p>
          <a:endParaRPr lang="en-US"/>
        </a:p>
      </dgm:t>
    </dgm:pt>
    <dgm:pt modelId="{D2AF34DD-3B95-4BA2-A53C-9B90CEFDFB28}">
      <dgm:prSet custT="1"/>
      <dgm:spPr/>
      <dgm:t>
        <a:bodyPr/>
        <a:lstStyle/>
        <a:p>
          <a:r>
            <a:rPr lang="en-US" sz="1400" dirty="0">
              <a:latin typeface="Nunito Sans" pitchFamily="2" charset="77"/>
            </a:rPr>
            <a:t>Logistic Regression ⇒ assume probability has the shape of of a logistic curve and linear decision boundary</a:t>
          </a:r>
        </a:p>
      </dgm:t>
    </dgm:pt>
    <dgm:pt modelId="{442BECB5-B7FF-45EB-A853-D9BFA0D1F149}" type="parTrans" cxnId="{0CD33262-AE91-48AD-A53B-D370684BF656}">
      <dgm:prSet/>
      <dgm:spPr/>
      <dgm:t>
        <a:bodyPr/>
        <a:lstStyle/>
        <a:p>
          <a:endParaRPr lang="en-US"/>
        </a:p>
      </dgm:t>
    </dgm:pt>
    <dgm:pt modelId="{69187190-932F-40AD-A110-1C4AF0BA33E0}" type="sibTrans" cxnId="{0CD33262-AE91-48AD-A53B-D370684BF656}">
      <dgm:prSet/>
      <dgm:spPr/>
      <dgm:t>
        <a:bodyPr/>
        <a:lstStyle/>
        <a:p>
          <a:endParaRPr lang="en-US"/>
        </a:p>
      </dgm:t>
    </dgm:pt>
    <dgm:pt modelId="{9056EDA0-7A87-499A-B72F-8938B85E5BB2}">
      <dgm:prSet/>
      <dgm:spPr/>
      <dgm:t>
        <a:bodyPr/>
        <a:lstStyle/>
        <a:p>
          <a:r>
            <a:rPr lang="en-US" b="1" dirty="0">
              <a:latin typeface="Nunito Sans" pitchFamily="2" charset="77"/>
            </a:rPr>
            <a:t>Non-Parametric Methods</a:t>
          </a:r>
          <a:r>
            <a:rPr lang="en-US" dirty="0">
              <a:latin typeface="Nunito Sans" pitchFamily="2" charset="77"/>
            </a:rPr>
            <a:t>: (mostly) don’t make assumptions about the data distribution</a:t>
          </a:r>
        </a:p>
      </dgm:t>
    </dgm:pt>
    <dgm:pt modelId="{D2EA9397-548B-424D-BEC0-79D29B2F1FD4}" type="parTrans" cxnId="{0B1E259F-D9CF-485F-9FDD-C9C92C7BE9D7}">
      <dgm:prSet/>
      <dgm:spPr/>
      <dgm:t>
        <a:bodyPr/>
        <a:lstStyle/>
        <a:p>
          <a:endParaRPr lang="en-US"/>
        </a:p>
      </dgm:t>
    </dgm:pt>
    <dgm:pt modelId="{D246F7EB-8C61-4AA8-B451-1A0D74BBC697}" type="sibTrans" cxnId="{0B1E259F-D9CF-485F-9FDD-C9C92C7BE9D7}">
      <dgm:prSet/>
      <dgm:spPr/>
      <dgm:t>
        <a:bodyPr/>
        <a:lstStyle/>
        <a:p>
          <a:endParaRPr lang="en-US"/>
        </a:p>
      </dgm:t>
    </dgm:pt>
    <dgm:pt modelId="{B45FFEB2-C539-4B07-9BA2-D3D503D9B249}">
      <dgm:prSet custT="1"/>
      <dgm:spPr/>
      <dgm:t>
        <a:bodyPr/>
        <a:lstStyle/>
        <a:p>
          <a:r>
            <a:rPr lang="en-US" sz="1400" dirty="0">
              <a:latin typeface="Nunito Sans" pitchFamily="2" charset="77"/>
            </a:rPr>
            <a:t>Decision Trees, k-NN (soon)</a:t>
          </a:r>
        </a:p>
      </dgm:t>
    </dgm:pt>
    <dgm:pt modelId="{6F501A7F-05D1-4EFC-9C31-2E0383121914}" type="parTrans" cxnId="{A976BFB9-E361-4945-99FC-E7D36CEC36E6}">
      <dgm:prSet/>
      <dgm:spPr/>
      <dgm:t>
        <a:bodyPr/>
        <a:lstStyle/>
        <a:p>
          <a:endParaRPr lang="en-US"/>
        </a:p>
      </dgm:t>
    </dgm:pt>
    <dgm:pt modelId="{5C69080C-A216-4320-B502-3FE0CA969772}" type="sibTrans" cxnId="{A976BFB9-E361-4945-99FC-E7D36CEC36E6}">
      <dgm:prSet/>
      <dgm:spPr/>
      <dgm:t>
        <a:bodyPr/>
        <a:lstStyle/>
        <a:p>
          <a:endParaRPr lang="en-US"/>
        </a:p>
      </dgm:t>
    </dgm:pt>
    <dgm:pt modelId="{DA35A224-D7B7-42B2-BEF8-E720756D671E}">
      <dgm:prSet custT="1"/>
      <dgm:spPr/>
      <dgm:t>
        <a:bodyPr/>
        <a:lstStyle/>
        <a:p>
          <a:r>
            <a:rPr lang="en-US" sz="1400" dirty="0">
              <a:latin typeface="Nunito Sans" pitchFamily="2" charset="77"/>
            </a:rPr>
            <a:t>We’re still learning something, but not the parameters to a function family that we’re assuming describes the data.</a:t>
          </a:r>
        </a:p>
      </dgm:t>
    </dgm:pt>
    <dgm:pt modelId="{C5F37224-B694-48BE-8D80-9419F25B7490}" type="parTrans" cxnId="{0B44C36D-9ACD-4615-A254-9FB081FCD60E}">
      <dgm:prSet/>
      <dgm:spPr/>
      <dgm:t>
        <a:bodyPr/>
        <a:lstStyle/>
        <a:p>
          <a:endParaRPr lang="en-US"/>
        </a:p>
      </dgm:t>
    </dgm:pt>
    <dgm:pt modelId="{7C94F29C-9515-4667-8D57-B548E2DC6366}" type="sibTrans" cxnId="{0B44C36D-9ACD-4615-A254-9FB081FCD60E}">
      <dgm:prSet/>
      <dgm:spPr/>
      <dgm:t>
        <a:bodyPr/>
        <a:lstStyle/>
        <a:p>
          <a:endParaRPr lang="en-US"/>
        </a:p>
      </dgm:t>
    </dgm:pt>
    <dgm:pt modelId="{179A0B4B-18E3-481B-A1C3-12A86A52F62B}">
      <dgm:prSet custT="1"/>
      <dgm:spPr/>
      <dgm:t>
        <a:bodyPr/>
        <a:lstStyle/>
        <a:p>
          <a:r>
            <a:rPr lang="en-US" sz="1400" dirty="0">
              <a:latin typeface="Nunito Sans" pitchFamily="2" charset="77"/>
            </a:rPr>
            <a:t>Useful when you don’t want to (or can’t) make assumptions about the data distribution.</a:t>
          </a:r>
        </a:p>
      </dgm:t>
    </dgm:pt>
    <dgm:pt modelId="{132CD135-2D22-4DDC-8EC4-6C4015982ACE}" type="parTrans" cxnId="{F869359D-49D4-480D-906E-DFE475C4D20D}">
      <dgm:prSet/>
      <dgm:spPr/>
      <dgm:t>
        <a:bodyPr/>
        <a:lstStyle/>
        <a:p>
          <a:endParaRPr lang="en-US"/>
        </a:p>
      </dgm:t>
    </dgm:pt>
    <dgm:pt modelId="{D16F4325-4090-4072-B310-372F55B23724}" type="sibTrans" cxnId="{F869359D-49D4-480D-906E-DFE475C4D20D}">
      <dgm:prSet/>
      <dgm:spPr/>
      <dgm:t>
        <a:bodyPr/>
        <a:lstStyle/>
        <a:p>
          <a:endParaRPr lang="en-US"/>
        </a:p>
      </dgm:t>
    </dgm:pt>
    <dgm:pt modelId="{5D9CBF30-F1CF-9A46-8BD9-9C3A67FD625D}">
      <dgm:prSet custT="1"/>
      <dgm:spPr/>
      <dgm:t>
        <a:bodyPr/>
        <a:lstStyle/>
        <a:p>
          <a:r>
            <a:rPr lang="en-US" sz="1400" dirty="0">
              <a:latin typeface="Nunito Sans" pitchFamily="2" charset="77"/>
            </a:rPr>
            <a:t>Those assumptions result in a </a:t>
          </a:r>
          <a:r>
            <a:rPr lang="en-US" sz="1400" i="1" u="sng" dirty="0">
              <a:latin typeface="Nunito Sans" pitchFamily="2" charset="77"/>
            </a:rPr>
            <a:t>parameterized</a:t>
          </a:r>
          <a:r>
            <a:rPr lang="en-US" sz="1400" dirty="0">
              <a:latin typeface="Nunito Sans" pitchFamily="2" charset="77"/>
            </a:rPr>
            <a:t> function family. Our learning task is to learn the parameters.</a:t>
          </a:r>
        </a:p>
      </dgm:t>
    </dgm:pt>
    <dgm:pt modelId="{E290D1C0-DEA3-1B41-85CF-5EA5B43EFB7B}" type="parTrans" cxnId="{8F3B017F-6F46-B544-8208-736B0A406291}">
      <dgm:prSet/>
      <dgm:spPr/>
      <dgm:t>
        <a:bodyPr/>
        <a:lstStyle/>
        <a:p>
          <a:endParaRPr lang="en-US"/>
        </a:p>
      </dgm:t>
    </dgm:pt>
    <dgm:pt modelId="{981EC895-3B5F-CE4C-8431-9AEC97CC7BCB}" type="sibTrans" cxnId="{8F3B017F-6F46-B544-8208-736B0A406291}">
      <dgm:prSet/>
      <dgm:spPr/>
      <dgm:t>
        <a:bodyPr/>
        <a:lstStyle/>
        <a:p>
          <a:endParaRPr lang="en-US"/>
        </a:p>
      </dgm:t>
    </dgm:pt>
    <dgm:pt modelId="{38EDE4A4-E253-7F48-B9D7-C143F3C0C992}" type="pres">
      <dgm:prSet presAssocID="{369F4A1F-E29D-4FA7-8AC6-3169D460D220}" presName="Name0" presStyleCnt="0">
        <dgm:presLayoutVars>
          <dgm:dir/>
          <dgm:animLvl val="lvl"/>
          <dgm:resizeHandles val="exact"/>
        </dgm:presLayoutVars>
      </dgm:prSet>
      <dgm:spPr/>
    </dgm:pt>
    <dgm:pt modelId="{E52CD874-59B6-E546-9ED9-2BC8990390B3}" type="pres">
      <dgm:prSet presAssocID="{B7557080-A95F-4841-9C7C-0E47F2CBB031}" presName="linNode" presStyleCnt="0"/>
      <dgm:spPr/>
    </dgm:pt>
    <dgm:pt modelId="{B252365C-9C3B-DD4A-8E92-97219532704E}" type="pres">
      <dgm:prSet presAssocID="{B7557080-A95F-4841-9C7C-0E47F2CBB031}" presName="parentText" presStyleLbl="node1" presStyleIdx="0" presStyleCnt="2">
        <dgm:presLayoutVars>
          <dgm:chMax val="1"/>
          <dgm:bulletEnabled val="1"/>
        </dgm:presLayoutVars>
      </dgm:prSet>
      <dgm:spPr/>
    </dgm:pt>
    <dgm:pt modelId="{77827304-DECC-A147-857F-81F64754C894}" type="pres">
      <dgm:prSet presAssocID="{B7557080-A95F-4841-9C7C-0E47F2CBB031}" presName="descendantText" presStyleLbl="alignAccFollowNode1" presStyleIdx="0" presStyleCnt="2">
        <dgm:presLayoutVars>
          <dgm:bulletEnabled val="1"/>
        </dgm:presLayoutVars>
      </dgm:prSet>
      <dgm:spPr/>
    </dgm:pt>
    <dgm:pt modelId="{2D981D05-3614-9544-9A53-A04A0DA209B9}" type="pres">
      <dgm:prSet presAssocID="{91CD5CE5-CA81-49E3-8AEE-2FA70A88BED5}" presName="sp" presStyleCnt="0"/>
      <dgm:spPr/>
    </dgm:pt>
    <dgm:pt modelId="{6B5F0139-9D39-DB46-AE42-3578F9B5DD85}" type="pres">
      <dgm:prSet presAssocID="{9056EDA0-7A87-499A-B72F-8938B85E5BB2}" presName="linNode" presStyleCnt="0"/>
      <dgm:spPr/>
    </dgm:pt>
    <dgm:pt modelId="{C5B8C2D4-5B23-4F4C-A5AF-CD38FD060B8E}" type="pres">
      <dgm:prSet presAssocID="{9056EDA0-7A87-499A-B72F-8938B85E5BB2}" presName="parentText" presStyleLbl="node1" presStyleIdx="1" presStyleCnt="2">
        <dgm:presLayoutVars>
          <dgm:chMax val="1"/>
          <dgm:bulletEnabled val="1"/>
        </dgm:presLayoutVars>
      </dgm:prSet>
      <dgm:spPr/>
    </dgm:pt>
    <dgm:pt modelId="{5BD9E39B-E0EE-504B-B742-362869BD220E}" type="pres">
      <dgm:prSet presAssocID="{9056EDA0-7A87-499A-B72F-8938B85E5BB2}" presName="descendantText" presStyleLbl="alignAccFollowNode1" presStyleIdx="1" presStyleCnt="2">
        <dgm:presLayoutVars>
          <dgm:bulletEnabled val="1"/>
        </dgm:presLayoutVars>
      </dgm:prSet>
      <dgm:spPr/>
    </dgm:pt>
  </dgm:ptLst>
  <dgm:cxnLst>
    <dgm:cxn modelId="{5F9AFA10-D437-364A-A55E-2AE99627679F}" type="presOf" srcId="{B45FFEB2-C539-4B07-9BA2-D3D503D9B249}" destId="{5BD9E39B-E0EE-504B-B742-362869BD220E}" srcOrd="0" destOrd="0" presId="urn:microsoft.com/office/officeart/2005/8/layout/vList5"/>
    <dgm:cxn modelId="{9738881A-17C4-8048-BD32-F74DA38EE3BA}" type="presOf" srcId="{DA35A224-D7B7-42B2-BEF8-E720756D671E}" destId="{5BD9E39B-E0EE-504B-B742-362869BD220E}" srcOrd="0" destOrd="1" presId="urn:microsoft.com/office/officeart/2005/8/layout/vList5"/>
    <dgm:cxn modelId="{A8FB741F-9BD0-CA47-9116-C3C5487D7616}" type="presOf" srcId="{179A0B4B-18E3-481B-A1C3-12A86A52F62B}" destId="{5BD9E39B-E0EE-504B-B742-362869BD220E}" srcOrd="0" destOrd="2" presId="urn:microsoft.com/office/officeart/2005/8/layout/vList5"/>
    <dgm:cxn modelId="{46101427-B5CA-C14C-A339-96FA44CE6B02}" type="presOf" srcId="{2A3A3537-1633-4284-8F4A-7947C4B72DA7}" destId="{77827304-DECC-A147-857F-81F64754C894}" srcOrd="0" destOrd="0" presId="urn:microsoft.com/office/officeart/2005/8/layout/vList5"/>
    <dgm:cxn modelId="{62781345-246E-6842-9D29-C43FAD6C892E}" type="presOf" srcId="{369F4A1F-E29D-4FA7-8AC6-3169D460D220}" destId="{38EDE4A4-E253-7F48-B9D7-C143F3C0C992}" srcOrd="0" destOrd="0" presId="urn:microsoft.com/office/officeart/2005/8/layout/vList5"/>
    <dgm:cxn modelId="{0CD33262-AE91-48AD-A53B-D370684BF656}" srcId="{B7557080-A95F-4841-9C7C-0E47F2CBB031}" destId="{D2AF34DD-3B95-4BA2-A53C-9B90CEFDFB28}" srcOrd="1" destOrd="0" parTransId="{442BECB5-B7FF-45EB-A853-D9BFA0D1F149}" sibTransId="{69187190-932F-40AD-A110-1C4AF0BA33E0}"/>
    <dgm:cxn modelId="{CC63C46A-4D1E-CC4F-A421-1A8EB838953F}" type="presOf" srcId="{5D9CBF30-F1CF-9A46-8BD9-9C3A67FD625D}" destId="{77827304-DECC-A147-857F-81F64754C894}" srcOrd="0" destOrd="2" presId="urn:microsoft.com/office/officeart/2005/8/layout/vList5"/>
    <dgm:cxn modelId="{2DABCA6B-DE9F-2D44-A536-3CAF6E0EA843}" type="presOf" srcId="{D2AF34DD-3B95-4BA2-A53C-9B90CEFDFB28}" destId="{77827304-DECC-A147-857F-81F64754C894}" srcOrd="0" destOrd="1" presId="urn:microsoft.com/office/officeart/2005/8/layout/vList5"/>
    <dgm:cxn modelId="{DA51F56C-E5AB-490A-86E9-CC277C86BF6A}" srcId="{B7557080-A95F-4841-9C7C-0E47F2CBB031}" destId="{2A3A3537-1633-4284-8F4A-7947C4B72DA7}" srcOrd="0" destOrd="0" parTransId="{7634341F-3FA2-4EAE-94F6-BEEB4CF021BB}" sibTransId="{F6984A2F-CDB3-4676-B93B-5F91B2AABCFE}"/>
    <dgm:cxn modelId="{0B44C36D-9ACD-4615-A254-9FB081FCD60E}" srcId="{9056EDA0-7A87-499A-B72F-8938B85E5BB2}" destId="{DA35A224-D7B7-42B2-BEF8-E720756D671E}" srcOrd="1" destOrd="0" parTransId="{C5F37224-B694-48BE-8D80-9419F25B7490}" sibTransId="{7C94F29C-9515-4667-8D57-B548E2DC6366}"/>
    <dgm:cxn modelId="{7A56A272-00D1-744B-906E-1189D2C73CEA}" type="presOf" srcId="{B7557080-A95F-4841-9C7C-0E47F2CBB031}" destId="{B252365C-9C3B-DD4A-8E92-97219532704E}" srcOrd="0" destOrd="0" presId="urn:microsoft.com/office/officeart/2005/8/layout/vList5"/>
    <dgm:cxn modelId="{8F3B017F-6F46-B544-8208-736B0A406291}" srcId="{B7557080-A95F-4841-9C7C-0E47F2CBB031}" destId="{5D9CBF30-F1CF-9A46-8BD9-9C3A67FD625D}" srcOrd="2" destOrd="0" parTransId="{E290D1C0-DEA3-1B41-85CF-5EA5B43EFB7B}" sibTransId="{981EC895-3B5F-CE4C-8431-9AEC97CC7BCB}"/>
    <dgm:cxn modelId="{F869359D-49D4-480D-906E-DFE475C4D20D}" srcId="{9056EDA0-7A87-499A-B72F-8938B85E5BB2}" destId="{179A0B4B-18E3-481B-A1C3-12A86A52F62B}" srcOrd="2" destOrd="0" parTransId="{132CD135-2D22-4DDC-8EC4-6C4015982ACE}" sibTransId="{D16F4325-4090-4072-B310-372F55B23724}"/>
    <dgm:cxn modelId="{0B1E259F-D9CF-485F-9FDD-C9C92C7BE9D7}" srcId="{369F4A1F-E29D-4FA7-8AC6-3169D460D220}" destId="{9056EDA0-7A87-499A-B72F-8938B85E5BB2}" srcOrd="1" destOrd="0" parTransId="{D2EA9397-548B-424D-BEC0-79D29B2F1FD4}" sibTransId="{D246F7EB-8C61-4AA8-B451-1A0D74BBC697}"/>
    <dgm:cxn modelId="{A976BFB9-E361-4945-99FC-E7D36CEC36E6}" srcId="{9056EDA0-7A87-499A-B72F-8938B85E5BB2}" destId="{B45FFEB2-C539-4B07-9BA2-D3D503D9B249}" srcOrd="0" destOrd="0" parTransId="{6F501A7F-05D1-4EFC-9C31-2E0383121914}" sibTransId="{5C69080C-A216-4320-B502-3FE0CA969772}"/>
    <dgm:cxn modelId="{0D4062BD-03A0-4F42-B954-3BE01FAB485B}" srcId="{369F4A1F-E29D-4FA7-8AC6-3169D460D220}" destId="{B7557080-A95F-4841-9C7C-0E47F2CBB031}" srcOrd="0" destOrd="0" parTransId="{DEEEEF33-CC20-4413-B61E-5FC56DF1D55D}" sibTransId="{91CD5CE5-CA81-49E3-8AEE-2FA70A88BED5}"/>
    <dgm:cxn modelId="{EC6FBBD9-48B6-AB46-85F9-664A7203A88E}" type="presOf" srcId="{9056EDA0-7A87-499A-B72F-8938B85E5BB2}" destId="{C5B8C2D4-5B23-4F4C-A5AF-CD38FD060B8E}" srcOrd="0" destOrd="0" presId="urn:microsoft.com/office/officeart/2005/8/layout/vList5"/>
    <dgm:cxn modelId="{C67CAA92-F60C-4F48-8752-D4CABA3F6C8C}" type="presParOf" srcId="{38EDE4A4-E253-7F48-B9D7-C143F3C0C992}" destId="{E52CD874-59B6-E546-9ED9-2BC8990390B3}" srcOrd="0" destOrd="0" presId="urn:microsoft.com/office/officeart/2005/8/layout/vList5"/>
    <dgm:cxn modelId="{75D4503F-EB97-DB4A-B966-8947089ABF11}" type="presParOf" srcId="{E52CD874-59B6-E546-9ED9-2BC8990390B3}" destId="{B252365C-9C3B-DD4A-8E92-97219532704E}" srcOrd="0" destOrd="0" presId="urn:microsoft.com/office/officeart/2005/8/layout/vList5"/>
    <dgm:cxn modelId="{B6C112DD-FDEF-0E47-B59A-B43492DA6AFC}" type="presParOf" srcId="{E52CD874-59B6-E546-9ED9-2BC8990390B3}" destId="{77827304-DECC-A147-857F-81F64754C894}" srcOrd="1" destOrd="0" presId="urn:microsoft.com/office/officeart/2005/8/layout/vList5"/>
    <dgm:cxn modelId="{57F4195B-04F5-664F-BEDC-448C48E1A590}" type="presParOf" srcId="{38EDE4A4-E253-7F48-B9D7-C143F3C0C992}" destId="{2D981D05-3614-9544-9A53-A04A0DA209B9}" srcOrd="1" destOrd="0" presId="urn:microsoft.com/office/officeart/2005/8/layout/vList5"/>
    <dgm:cxn modelId="{B080B2C7-D9A1-2F4F-B298-713DEB47D801}" type="presParOf" srcId="{38EDE4A4-E253-7F48-B9D7-C143F3C0C992}" destId="{6B5F0139-9D39-DB46-AE42-3578F9B5DD85}" srcOrd="2" destOrd="0" presId="urn:microsoft.com/office/officeart/2005/8/layout/vList5"/>
    <dgm:cxn modelId="{C8E22155-FD3E-8647-9D50-FFDBC37FF07B}" type="presParOf" srcId="{6B5F0139-9D39-DB46-AE42-3578F9B5DD85}" destId="{C5B8C2D4-5B23-4F4C-A5AF-CD38FD060B8E}" srcOrd="0" destOrd="0" presId="urn:microsoft.com/office/officeart/2005/8/layout/vList5"/>
    <dgm:cxn modelId="{1C40D94B-6B2E-4941-9656-641C85C3B43D}" type="presParOf" srcId="{6B5F0139-9D39-DB46-AE42-3578F9B5DD85}" destId="{5BD9E39B-E0EE-504B-B742-362869BD220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27304-DECC-A147-857F-81F64754C894}">
      <dsp:nvSpPr>
        <dsp:cNvPr id="0" name=""/>
        <dsp:cNvSpPr/>
      </dsp:nvSpPr>
      <dsp:spPr>
        <a:xfrm rot="5400000">
          <a:off x="4933808" y="-1805530"/>
          <a:ext cx="1324639" cy="5266944"/>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Nunito Sans" pitchFamily="2" charset="77"/>
            </a:rPr>
            <a:t>Linear Regression ⇒ assume the data is linear</a:t>
          </a:r>
        </a:p>
        <a:p>
          <a:pPr marL="114300" lvl="1" indent="-114300" algn="l" defTabSz="622300">
            <a:lnSpc>
              <a:spcPct val="90000"/>
            </a:lnSpc>
            <a:spcBef>
              <a:spcPct val="0"/>
            </a:spcBef>
            <a:spcAft>
              <a:spcPct val="15000"/>
            </a:spcAft>
            <a:buChar char="•"/>
          </a:pPr>
          <a:r>
            <a:rPr lang="en-US" sz="1400" kern="1200" dirty="0">
              <a:latin typeface="Nunito Sans" pitchFamily="2" charset="77"/>
            </a:rPr>
            <a:t>Logistic Regression ⇒ assume probability has the shape of of a logistic curve and linear decision boundary</a:t>
          </a:r>
        </a:p>
        <a:p>
          <a:pPr marL="114300" lvl="1" indent="-114300" algn="l" defTabSz="622300">
            <a:lnSpc>
              <a:spcPct val="90000"/>
            </a:lnSpc>
            <a:spcBef>
              <a:spcPct val="0"/>
            </a:spcBef>
            <a:spcAft>
              <a:spcPct val="15000"/>
            </a:spcAft>
            <a:buChar char="•"/>
          </a:pPr>
          <a:r>
            <a:rPr lang="en-US" sz="1400" kern="1200" dirty="0">
              <a:latin typeface="Nunito Sans" pitchFamily="2" charset="77"/>
            </a:rPr>
            <a:t>Those assumptions result in a </a:t>
          </a:r>
          <a:r>
            <a:rPr lang="en-US" sz="1400" i="1" u="sng" kern="1200" dirty="0">
              <a:latin typeface="Nunito Sans" pitchFamily="2" charset="77"/>
            </a:rPr>
            <a:t>parameterized</a:t>
          </a:r>
          <a:r>
            <a:rPr lang="en-US" sz="1400" kern="1200" dirty="0">
              <a:latin typeface="Nunito Sans" pitchFamily="2" charset="77"/>
            </a:rPr>
            <a:t> function family. Our learning task is to learn the parameters.</a:t>
          </a:r>
        </a:p>
      </dsp:txBody>
      <dsp:txXfrm rot="-5400000">
        <a:off x="2962656" y="230286"/>
        <a:ext cx="5202280" cy="1195311"/>
      </dsp:txXfrm>
    </dsp:sp>
    <dsp:sp modelId="{B252365C-9C3B-DD4A-8E92-97219532704E}">
      <dsp:nvSpPr>
        <dsp:cNvPr id="0" name=""/>
        <dsp:cNvSpPr/>
      </dsp:nvSpPr>
      <dsp:spPr>
        <a:xfrm>
          <a:off x="0" y="41"/>
          <a:ext cx="2962655" cy="1655799"/>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Nunito Sans" pitchFamily="2" charset="77"/>
            </a:rPr>
            <a:t>Parametric Methods</a:t>
          </a:r>
          <a:r>
            <a:rPr lang="en-US" sz="1800" kern="1200" dirty="0">
              <a:latin typeface="Nunito Sans" pitchFamily="2" charset="77"/>
            </a:rPr>
            <a:t>: make assumptions about the data distribution</a:t>
          </a:r>
        </a:p>
      </dsp:txBody>
      <dsp:txXfrm>
        <a:off x="80829" y="80870"/>
        <a:ext cx="2800997" cy="1494141"/>
      </dsp:txXfrm>
    </dsp:sp>
    <dsp:sp modelId="{5BD9E39B-E0EE-504B-B742-362869BD220E}">
      <dsp:nvSpPr>
        <dsp:cNvPr id="0" name=""/>
        <dsp:cNvSpPr/>
      </dsp:nvSpPr>
      <dsp:spPr>
        <a:xfrm rot="5400000">
          <a:off x="4933808" y="-66941"/>
          <a:ext cx="1324639" cy="5266944"/>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Nunito Sans" pitchFamily="2" charset="77"/>
            </a:rPr>
            <a:t>Decision Trees, k-NN (soon)</a:t>
          </a:r>
        </a:p>
        <a:p>
          <a:pPr marL="114300" lvl="1" indent="-114300" algn="l" defTabSz="622300">
            <a:lnSpc>
              <a:spcPct val="90000"/>
            </a:lnSpc>
            <a:spcBef>
              <a:spcPct val="0"/>
            </a:spcBef>
            <a:spcAft>
              <a:spcPct val="15000"/>
            </a:spcAft>
            <a:buChar char="•"/>
          </a:pPr>
          <a:r>
            <a:rPr lang="en-US" sz="1400" kern="1200" dirty="0">
              <a:latin typeface="Nunito Sans" pitchFamily="2" charset="77"/>
            </a:rPr>
            <a:t>We’re still learning something, but not the parameters to a function family that we’re assuming describes the data.</a:t>
          </a:r>
        </a:p>
        <a:p>
          <a:pPr marL="114300" lvl="1" indent="-114300" algn="l" defTabSz="622300">
            <a:lnSpc>
              <a:spcPct val="90000"/>
            </a:lnSpc>
            <a:spcBef>
              <a:spcPct val="0"/>
            </a:spcBef>
            <a:spcAft>
              <a:spcPct val="15000"/>
            </a:spcAft>
            <a:buChar char="•"/>
          </a:pPr>
          <a:r>
            <a:rPr lang="en-US" sz="1400" kern="1200" dirty="0">
              <a:latin typeface="Nunito Sans" pitchFamily="2" charset="77"/>
            </a:rPr>
            <a:t>Useful when you don’t want to (or can’t) make assumptions about the data distribution.</a:t>
          </a:r>
        </a:p>
      </dsp:txBody>
      <dsp:txXfrm rot="-5400000">
        <a:off x="2962656" y="1968875"/>
        <a:ext cx="5202280" cy="1195311"/>
      </dsp:txXfrm>
    </dsp:sp>
    <dsp:sp modelId="{C5B8C2D4-5B23-4F4C-A5AF-CD38FD060B8E}">
      <dsp:nvSpPr>
        <dsp:cNvPr id="0" name=""/>
        <dsp:cNvSpPr/>
      </dsp:nvSpPr>
      <dsp:spPr>
        <a:xfrm>
          <a:off x="0" y="1738630"/>
          <a:ext cx="2962655" cy="1655799"/>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Nunito Sans" pitchFamily="2" charset="77"/>
            </a:rPr>
            <a:t>Non-Parametric Methods</a:t>
          </a:r>
          <a:r>
            <a:rPr lang="en-US" sz="1800" kern="1200" dirty="0">
              <a:latin typeface="Nunito Sans" pitchFamily="2" charset="77"/>
            </a:rPr>
            <a:t>: (mostly) don’t make assumptions about the data distribution</a:t>
          </a:r>
        </a:p>
      </dsp:txBody>
      <dsp:txXfrm>
        <a:off x="80829" y="1819459"/>
        <a:ext cx="2800997" cy="149414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514F16-DD08-9D45-99E8-6100C70A18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11782F-D7B4-1D4E-8BD0-59CD4216F5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252ED9-18B6-0749-BB32-82EB97D0DB13}" type="datetimeFigureOut">
              <a:rPr lang="en-US" smtClean="0"/>
              <a:t>7/7/24</a:t>
            </a:fld>
            <a:endParaRPr lang="en-US"/>
          </a:p>
        </p:txBody>
      </p:sp>
      <p:sp>
        <p:nvSpPr>
          <p:cNvPr id="4" name="Footer Placeholder 3">
            <a:extLst>
              <a:ext uri="{FF2B5EF4-FFF2-40B4-BE49-F238E27FC236}">
                <a16:creationId xmlns:a16="http://schemas.microsoft.com/office/drawing/2014/main" id="{8A5A43E5-3862-3D44-8EAD-E8BE6FE12C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4A427D9-1E89-AB4D-AAE9-7A179DD01E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4D49D8-58CC-5E4D-9921-5892B6C294B1}" type="slidenum">
              <a:rPr lang="en-US" smtClean="0"/>
              <a:t>‹#›</a:t>
            </a:fld>
            <a:endParaRPr lang="en-US"/>
          </a:p>
        </p:txBody>
      </p:sp>
    </p:spTree>
    <p:extLst>
      <p:ext uri="{BB962C8B-B14F-4D97-AF65-F5344CB8AC3E}">
        <p14:creationId xmlns:p14="http://schemas.microsoft.com/office/powerpoint/2010/main" val="851376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b="1"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208AB2-0B31-3541-9B07-826204947AB5}" type="slidenum">
              <a:rPr lang="en-US" smtClean="0"/>
              <a:t>61</a:t>
            </a:fld>
            <a:endParaRPr lang="en-US"/>
          </a:p>
        </p:txBody>
      </p:sp>
    </p:spTree>
    <p:extLst>
      <p:ext uri="{BB962C8B-B14F-4D97-AF65-F5344CB8AC3E}">
        <p14:creationId xmlns:p14="http://schemas.microsoft.com/office/powerpoint/2010/main" val="1484640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D208AB2-0B31-3541-9B07-826204947AB5}" type="slidenum">
              <a:rPr lang="en-US" smtClean="0"/>
              <a:t>62</a:t>
            </a:fld>
            <a:endParaRPr lang="en-US"/>
          </a:p>
        </p:txBody>
      </p:sp>
    </p:spTree>
    <p:extLst>
      <p:ext uri="{BB962C8B-B14F-4D97-AF65-F5344CB8AC3E}">
        <p14:creationId xmlns:p14="http://schemas.microsoft.com/office/powerpoint/2010/main" val="1484640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D208AB2-0B31-3541-9B07-826204947AB5}" type="slidenum">
              <a:rPr lang="en-US" smtClean="0"/>
              <a:t>63</a:t>
            </a:fld>
            <a:endParaRPr lang="en-US"/>
          </a:p>
        </p:txBody>
      </p:sp>
    </p:spTree>
    <p:extLst>
      <p:ext uri="{BB962C8B-B14F-4D97-AF65-F5344CB8AC3E}">
        <p14:creationId xmlns:p14="http://schemas.microsoft.com/office/powerpoint/2010/main" val="149238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208AB2-0B31-3541-9B07-826204947AB5}" type="slidenum">
              <a:rPr lang="en-US" smtClean="0"/>
              <a:t>64</a:t>
            </a:fld>
            <a:endParaRPr lang="en-US"/>
          </a:p>
        </p:txBody>
      </p:sp>
    </p:spTree>
    <p:extLst>
      <p:ext uri="{BB962C8B-B14F-4D97-AF65-F5344CB8AC3E}">
        <p14:creationId xmlns:p14="http://schemas.microsoft.com/office/powerpoint/2010/main" val="260152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Switch this to the new figure</a:t>
            </a:r>
          </a:p>
        </p:txBody>
      </p:sp>
      <p:sp>
        <p:nvSpPr>
          <p:cNvPr id="4" name="Slide Number Placeholder 3"/>
          <p:cNvSpPr>
            <a:spLocks noGrp="1"/>
          </p:cNvSpPr>
          <p:nvPr>
            <p:ph type="sldNum" sz="quarter" idx="10"/>
          </p:nvPr>
        </p:nvSpPr>
        <p:spPr/>
        <p:txBody>
          <a:bodyPr/>
          <a:lstStyle/>
          <a:p>
            <a:fld id="{6D208AB2-0B31-3541-9B07-826204947AB5}" type="slidenum">
              <a:rPr lang="en-US" smtClean="0"/>
              <a:t>65</a:t>
            </a:fld>
            <a:endParaRPr lang="en-US"/>
          </a:p>
        </p:txBody>
      </p:sp>
    </p:spTree>
    <p:extLst>
      <p:ext uri="{BB962C8B-B14F-4D97-AF65-F5344CB8AC3E}">
        <p14:creationId xmlns:p14="http://schemas.microsoft.com/office/powerpoint/2010/main" val="2569877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6D208AB2-0B31-3541-9B07-826204947AB5}" type="slidenum">
              <a:rPr lang="en-US" smtClean="0"/>
              <a:t>67</a:t>
            </a:fld>
            <a:endParaRPr lang="en-US"/>
          </a:p>
        </p:txBody>
      </p:sp>
    </p:spTree>
    <p:extLst>
      <p:ext uri="{BB962C8B-B14F-4D97-AF65-F5344CB8AC3E}">
        <p14:creationId xmlns:p14="http://schemas.microsoft.com/office/powerpoint/2010/main" val="2757364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164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87389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4104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US" dirty="0">
                <a:solidFill>
                  <a:srgbClr val="292929"/>
                </a:solidFill>
                <a:effectLst/>
                <a:latin typeface="Nunito Sans" pitchFamily="2" charset="77"/>
              </a:rPr>
              <a:t>Generative classifiers</a:t>
            </a:r>
          </a:p>
          <a:p>
            <a:pPr algn="l">
              <a:buFont typeface="Arial" panose="020B0604020202020204" pitchFamily="34" charset="0"/>
              <a:buChar char="•"/>
            </a:pPr>
            <a:r>
              <a:rPr lang="en-US" dirty="0">
                <a:solidFill>
                  <a:srgbClr val="292929"/>
                </a:solidFill>
                <a:effectLst/>
                <a:latin typeface="Nunito Sans" pitchFamily="2" charset="77"/>
              </a:rPr>
              <a:t>Assume some functional form for P(Y), P(X|Y)</a:t>
            </a:r>
          </a:p>
          <a:p>
            <a:pPr algn="l">
              <a:buFont typeface="Arial" panose="020B0604020202020204" pitchFamily="34" charset="0"/>
              <a:buChar char="•"/>
            </a:pPr>
            <a:r>
              <a:rPr lang="en-US" dirty="0">
                <a:solidFill>
                  <a:srgbClr val="292929"/>
                </a:solidFill>
                <a:effectLst/>
                <a:latin typeface="Nunito Sans" pitchFamily="2" charset="77"/>
              </a:rPr>
              <a:t>Estimate parameters of P(X|Y), P(Y) directly from training data</a:t>
            </a:r>
          </a:p>
          <a:p>
            <a:pPr algn="l">
              <a:buFont typeface="Arial" panose="020B0604020202020204" pitchFamily="34" charset="0"/>
              <a:buChar char="•"/>
            </a:pPr>
            <a:r>
              <a:rPr lang="en-US" dirty="0">
                <a:solidFill>
                  <a:srgbClr val="292929"/>
                </a:solidFill>
                <a:effectLst/>
                <a:latin typeface="Nunito Sans" pitchFamily="2" charset="77"/>
              </a:rPr>
              <a:t>Use Bayes rule to calculate P(Y |X)</a:t>
            </a:r>
          </a:p>
          <a:p>
            <a:pPr algn="l"/>
            <a:r>
              <a:rPr lang="en-US" dirty="0">
                <a:solidFill>
                  <a:srgbClr val="292929"/>
                </a:solidFill>
                <a:effectLst/>
                <a:latin typeface="Nunito Sans" pitchFamily="2" charset="77"/>
              </a:rPr>
              <a:t>Discriminative Classifiers</a:t>
            </a:r>
          </a:p>
          <a:p>
            <a:pPr algn="l">
              <a:buFont typeface="Arial" panose="020B0604020202020204" pitchFamily="34" charset="0"/>
              <a:buChar char="•"/>
            </a:pPr>
            <a:r>
              <a:rPr lang="en-US" dirty="0">
                <a:solidFill>
                  <a:srgbClr val="292929"/>
                </a:solidFill>
                <a:effectLst/>
                <a:latin typeface="Nunito Sans" pitchFamily="2" charset="77"/>
              </a:rPr>
              <a:t>Assume some functional form for P(Y|X)</a:t>
            </a:r>
          </a:p>
          <a:p>
            <a:pPr algn="l">
              <a:buFont typeface="Arial" panose="020B0604020202020204" pitchFamily="34" charset="0"/>
              <a:buChar char="•"/>
            </a:pPr>
            <a:r>
              <a:rPr lang="en-US" dirty="0">
                <a:solidFill>
                  <a:srgbClr val="292929"/>
                </a:solidFill>
                <a:effectLst/>
                <a:latin typeface="Nunito Sans" pitchFamily="2" charset="77"/>
              </a:rPr>
              <a:t>Estimate parameters of P(Y|X) directly from training data</a:t>
            </a:r>
          </a:p>
          <a:p>
            <a:endParaRPr lang="en-US" dirty="0"/>
          </a:p>
        </p:txBody>
      </p:sp>
    </p:spTree>
    <p:extLst>
      <p:ext uri="{BB962C8B-B14F-4D97-AF65-F5344CB8AC3E}">
        <p14:creationId xmlns:p14="http://schemas.microsoft.com/office/powerpoint/2010/main" val="873977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Mention: Often times with non-parametric rules, you can’t write the prediction equation down as a simple mathematical formula</a:t>
            </a:r>
          </a:p>
        </p:txBody>
      </p:sp>
    </p:spTree>
    <p:extLst>
      <p:ext uri="{BB962C8B-B14F-4D97-AF65-F5344CB8AC3E}">
        <p14:creationId xmlns:p14="http://schemas.microsoft.com/office/powerpoint/2010/main" val="2364592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b="1"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Notes</a:t>
            </a:r>
            <a:r>
              <a:rPr lang="en-US" sz="1200" b="1" i="0" kern="1200" baseline="0" dirty="0">
                <a:solidFill>
                  <a:schemeClr val="tx1"/>
                </a:solidFill>
                <a:effectLst/>
                <a:latin typeface="+mn-lt"/>
                <a:ea typeface="+mn-ea"/>
                <a:cs typeface="+mn-cs"/>
              </a:rPr>
              <a:t> for Carlos:</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Capital</a:t>
            </a:r>
            <a:r>
              <a:rPr lang="en-US" sz="1200" b="0" i="0" kern="1200" dirty="0">
                <a:solidFill>
                  <a:schemeClr val="tx1"/>
                </a:solidFill>
                <a:effectLst/>
                <a:latin typeface="+mn-lt"/>
                <a:ea typeface="+mn-ea"/>
                <a:cs typeface="+mn-cs"/>
              </a:rPr>
              <a:t> : Your capital is comprised of your savings, investments, and other assets that you can use to repay the loan. Capital can be helpful if you lose your job or experience other setbacks.</a:t>
            </a:r>
          </a:p>
          <a:p>
            <a:r>
              <a:rPr lang="en-US" sz="1200" b="1" i="0" kern="1200" dirty="0">
                <a:solidFill>
                  <a:schemeClr val="tx1"/>
                </a:solidFill>
                <a:effectLst/>
                <a:latin typeface="+mn-lt"/>
                <a:ea typeface="+mn-ea"/>
                <a:cs typeface="+mn-cs"/>
              </a:rPr>
              <a:t>Capacity</a:t>
            </a:r>
            <a:r>
              <a:rPr lang="en-US" sz="1200" b="0" i="0" kern="1200" dirty="0">
                <a:solidFill>
                  <a:schemeClr val="tx1"/>
                </a:solidFill>
                <a:effectLst/>
                <a:latin typeface="+mn-lt"/>
                <a:ea typeface="+mn-ea"/>
                <a:cs typeface="+mn-cs"/>
              </a:rPr>
              <a:t> : Lenders will gauge your ability to repay the loan you’re applying for based on your current situation, and the amount of debt and expenses you currently have. Lenders will typically calculate your debt-to-income ratio – or how much you owe vs. how much you earn – to gauge your risk. The lower your ratio, the less risky lending to you may seem. </a:t>
            </a:r>
          </a:p>
          <a:p>
            <a:r>
              <a:rPr lang="en-US" sz="1200" b="1" i="0" kern="1200" dirty="0">
                <a:solidFill>
                  <a:schemeClr val="tx1"/>
                </a:solidFill>
                <a:effectLst/>
                <a:latin typeface="+mn-lt"/>
                <a:ea typeface="+mn-ea"/>
                <a:cs typeface="+mn-cs"/>
              </a:rPr>
              <a:t>Collateral</a:t>
            </a:r>
            <a:r>
              <a:rPr lang="en-US" sz="1200" b="0" i="0" kern="1200" dirty="0">
                <a:solidFill>
                  <a:schemeClr val="tx1"/>
                </a:solidFill>
                <a:effectLst/>
                <a:latin typeface="+mn-lt"/>
                <a:ea typeface="+mn-ea"/>
                <a:cs typeface="+mn-cs"/>
              </a:rPr>
              <a:t> : With some loans, you’re required to offer an asset (for example, a home or car) that the lender can take possession of in the event that you are unable to make loan payments. Some lenders may require a guarantee in addition to collateral, which means that you or a third party must agree to repay the loan if the collateral cannot cover the amount.</a:t>
            </a:r>
          </a:p>
          <a:p>
            <a:r>
              <a:rPr lang="en-US" sz="1200" b="1" i="0" kern="1200" dirty="0">
                <a:solidFill>
                  <a:schemeClr val="tx1"/>
                </a:solidFill>
                <a:effectLst/>
                <a:latin typeface="+mn-lt"/>
                <a:ea typeface="+mn-ea"/>
                <a:cs typeface="+mn-cs"/>
              </a:rPr>
              <a:t>Conditions</a:t>
            </a:r>
            <a:r>
              <a:rPr lang="en-US" sz="1200" b="0" i="0" kern="1200" dirty="0">
                <a:solidFill>
                  <a:schemeClr val="tx1"/>
                </a:solidFill>
                <a:effectLst/>
                <a:latin typeface="+mn-lt"/>
                <a:ea typeface="+mn-ea"/>
                <a:cs typeface="+mn-cs"/>
              </a:rPr>
              <a:t> : These are outside circumstances, such as the economy and job market, that can influence your ability to repay a loan. However, this category also includes how you intend to use the loan. For instance, obtaining a loan to pay for graduate school would seem less risky than a loan being used for a family vacation, since the degree would most likely improve your profitability in the long run.</a:t>
            </a:r>
          </a:p>
          <a:p>
            <a:r>
              <a:rPr lang="en-US" sz="1200" b="1" i="0" kern="1200" dirty="0">
                <a:solidFill>
                  <a:schemeClr val="tx1"/>
                </a:solidFill>
                <a:effectLst/>
                <a:latin typeface="+mn-lt"/>
                <a:ea typeface="+mn-ea"/>
                <a:cs typeface="+mn-cs"/>
              </a:rPr>
              <a:t>Credit history</a:t>
            </a:r>
            <a:r>
              <a:rPr lang="en-US" sz="1200" b="0" i="0" kern="1200" dirty="0">
                <a:solidFill>
                  <a:schemeClr val="tx1"/>
                </a:solidFill>
                <a:effectLst/>
                <a:latin typeface="+mn-lt"/>
                <a:ea typeface="+mn-ea"/>
                <a:cs typeface="+mn-cs"/>
              </a:rPr>
              <a:t> : Lenders will check your credit report and score. Together they show lenders your credit accounts, payment history, and level of risk.  </a:t>
            </a:r>
          </a:p>
          <a:p>
            <a:endParaRPr lang="en-US" b="1" dirty="0"/>
          </a:p>
        </p:txBody>
      </p:sp>
      <p:sp>
        <p:nvSpPr>
          <p:cNvPr id="4" name="Slide Number Placeholder 3"/>
          <p:cNvSpPr>
            <a:spLocks noGrp="1"/>
          </p:cNvSpPr>
          <p:nvPr>
            <p:ph type="sldNum" sz="quarter" idx="10"/>
          </p:nvPr>
        </p:nvSpPr>
        <p:spPr/>
        <p:txBody>
          <a:bodyPr/>
          <a:lstStyle/>
          <a:p>
            <a:fld id="{6D208AB2-0B31-3541-9B07-826204947AB5}" type="slidenum">
              <a:rPr lang="en-US" smtClean="0"/>
              <a:t>58</a:t>
            </a:fld>
            <a:endParaRPr lang="en-US"/>
          </a:p>
        </p:txBody>
      </p:sp>
    </p:spTree>
    <p:extLst>
      <p:ext uri="{BB962C8B-B14F-4D97-AF65-F5344CB8AC3E}">
        <p14:creationId xmlns:p14="http://schemas.microsoft.com/office/powerpoint/2010/main" val="1484640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D208AB2-0B31-3541-9B07-826204947AB5}" type="slidenum">
              <a:rPr lang="en-US" smtClean="0"/>
              <a:t>59</a:t>
            </a:fld>
            <a:endParaRPr lang="en-US"/>
          </a:p>
        </p:txBody>
      </p:sp>
    </p:spTree>
    <p:extLst>
      <p:ext uri="{BB962C8B-B14F-4D97-AF65-F5344CB8AC3E}">
        <p14:creationId xmlns:p14="http://schemas.microsoft.com/office/powerpoint/2010/main" val="1484640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b="1"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208AB2-0B31-3541-9B07-826204947AB5}" type="slidenum">
              <a:rPr lang="en-US" smtClean="0"/>
              <a:t>60</a:t>
            </a:fld>
            <a:endParaRPr lang="en-US"/>
          </a:p>
        </p:txBody>
      </p:sp>
    </p:spTree>
    <p:extLst>
      <p:ext uri="{BB962C8B-B14F-4D97-AF65-F5344CB8AC3E}">
        <p14:creationId xmlns:p14="http://schemas.microsoft.com/office/powerpoint/2010/main" val="14846402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3" name="Picture 2">
            <a:extLst>
              <a:ext uri="{FF2B5EF4-FFF2-40B4-BE49-F238E27FC236}">
                <a16:creationId xmlns:a16="http://schemas.microsoft.com/office/drawing/2014/main" id="{76CD9732-38F6-429A-80B4-0D5E5CCEE5CB}"/>
              </a:ext>
            </a:extLst>
          </p:cNvPr>
          <p:cNvPicPr>
            <a:picLocks noChangeAspect="1"/>
          </p:cNvPicPr>
          <p:nvPr/>
        </p:nvPicPr>
        <p:blipFill>
          <a:blip r:embed="rId2"/>
          <a:stretch>
            <a:fillRect/>
          </a:stretch>
        </p:blipFill>
        <p:spPr>
          <a:xfrm>
            <a:off x="4569101" y="-300"/>
            <a:ext cx="4602079" cy="5143500"/>
          </a:xfrm>
          <a:prstGeom prst="rect">
            <a:avLst/>
          </a:prstGeom>
        </p:spPr>
      </p:pic>
      <p:sp>
        <p:nvSpPr>
          <p:cNvPr id="10" name="Google Shape;10;p2"/>
          <p:cNvSpPr/>
          <p:nvPr/>
        </p:nvSpPr>
        <p:spPr>
          <a:xfrm flipH="1">
            <a:off x="-688" y="0"/>
            <a:ext cx="4575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68925" y="2387250"/>
            <a:ext cx="3636600" cy="2259000"/>
          </a:xfrm>
          <a:prstGeom prst="rect">
            <a:avLst/>
          </a:prstGeom>
        </p:spPr>
        <p:txBody>
          <a:bodyPr spcFirstLastPara="1" wrap="square" lIns="91425" tIns="91425" rIns="91425" bIns="91425" anchor="t" anchorCtr="0"/>
          <a:lstStyle>
            <a:lvl1pPr lvl="0">
              <a:spcBef>
                <a:spcPts val="0"/>
              </a:spcBef>
              <a:spcAft>
                <a:spcPts val="0"/>
              </a:spcAft>
              <a:buClr>
                <a:srgbClr val="F67031"/>
              </a:buClr>
              <a:buSzPts val="3000"/>
              <a:buNone/>
              <a:defRPr sz="3000" b="1">
                <a:solidFill>
                  <a:srgbClr val="B57BA6"/>
                </a:solidFill>
              </a:defRPr>
            </a:lvl1pPr>
            <a:lvl2pPr lvl="1">
              <a:spcBef>
                <a:spcPts val="0"/>
              </a:spcBef>
              <a:spcAft>
                <a:spcPts val="0"/>
              </a:spcAft>
              <a:buClr>
                <a:srgbClr val="F67031"/>
              </a:buClr>
              <a:buSzPts val="3000"/>
              <a:buNone/>
              <a:defRPr sz="3000" b="1">
                <a:solidFill>
                  <a:srgbClr val="F67031"/>
                </a:solidFill>
              </a:defRPr>
            </a:lvl2pPr>
            <a:lvl3pPr lvl="2">
              <a:spcBef>
                <a:spcPts val="0"/>
              </a:spcBef>
              <a:spcAft>
                <a:spcPts val="0"/>
              </a:spcAft>
              <a:buClr>
                <a:srgbClr val="F67031"/>
              </a:buClr>
              <a:buSzPts val="3000"/>
              <a:buNone/>
              <a:defRPr sz="3000" b="1">
                <a:solidFill>
                  <a:srgbClr val="F67031"/>
                </a:solidFill>
              </a:defRPr>
            </a:lvl3pPr>
            <a:lvl4pPr lvl="3">
              <a:spcBef>
                <a:spcPts val="0"/>
              </a:spcBef>
              <a:spcAft>
                <a:spcPts val="0"/>
              </a:spcAft>
              <a:buClr>
                <a:srgbClr val="F67031"/>
              </a:buClr>
              <a:buSzPts val="3000"/>
              <a:buNone/>
              <a:defRPr sz="3000" b="1">
                <a:solidFill>
                  <a:srgbClr val="F67031"/>
                </a:solidFill>
              </a:defRPr>
            </a:lvl4pPr>
            <a:lvl5pPr lvl="4">
              <a:spcBef>
                <a:spcPts val="0"/>
              </a:spcBef>
              <a:spcAft>
                <a:spcPts val="0"/>
              </a:spcAft>
              <a:buClr>
                <a:srgbClr val="F67031"/>
              </a:buClr>
              <a:buSzPts val="3000"/>
              <a:buNone/>
              <a:defRPr sz="3000" b="1">
                <a:solidFill>
                  <a:srgbClr val="F67031"/>
                </a:solidFill>
              </a:defRPr>
            </a:lvl5pPr>
            <a:lvl6pPr lvl="5">
              <a:spcBef>
                <a:spcPts val="0"/>
              </a:spcBef>
              <a:spcAft>
                <a:spcPts val="0"/>
              </a:spcAft>
              <a:buClr>
                <a:srgbClr val="F67031"/>
              </a:buClr>
              <a:buSzPts val="3000"/>
              <a:buNone/>
              <a:defRPr sz="3000" b="1">
                <a:solidFill>
                  <a:srgbClr val="F67031"/>
                </a:solidFill>
              </a:defRPr>
            </a:lvl6pPr>
            <a:lvl7pPr lvl="6">
              <a:spcBef>
                <a:spcPts val="0"/>
              </a:spcBef>
              <a:spcAft>
                <a:spcPts val="0"/>
              </a:spcAft>
              <a:buClr>
                <a:srgbClr val="F67031"/>
              </a:buClr>
              <a:buSzPts val="3000"/>
              <a:buNone/>
              <a:defRPr sz="3000" b="1">
                <a:solidFill>
                  <a:srgbClr val="F67031"/>
                </a:solidFill>
              </a:defRPr>
            </a:lvl7pPr>
            <a:lvl8pPr lvl="7">
              <a:spcBef>
                <a:spcPts val="0"/>
              </a:spcBef>
              <a:spcAft>
                <a:spcPts val="0"/>
              </a:spcAft>
              <a:buClr>
                <a:srgbClr val="F67031"/>
              </a:buClr>
              <a:buSzPts val="3000"/>
              <a:buNone/>
              <a:defRPr sz="3000" b="1">
                <a:solidFill>
                  <a:srgbClr val="F67031"/>
                </a:solidFill>
              </a:defRPr>
            </a:lvl8pPr>
            <a:lvl9pPr lvl="8">
              <a:spcBef>
                <a:spcPts val="0"/>
              </a:spcBef>
              <a:spcAft>
                <a:spcPts val="0"/>
              </a:spcAft>
              <a:buClr>
                <a:srgbClr val="F67031"/>
              </a:buClr>
              <a:buSzPts val="3000"/>
              <a:buNone/>
              <a:defRPr sz="3000" b="1">
                <a:solidFill>
                  <a:srgbClr val="F67031"/>
                </a:solidFill>
              </a:defRPr>
            </a:lvl9pPr>
          </a:lstStyle>
          <a:p>
            <a:r>
              <a:rPr lang="en-US"/>
              <a:t>Click to edit Master title style</a:t>
            </a:r>
            <a:endParaRPr dirty="0"/>
          </a:p>
        </p:txBody>
      </p:sp>
      <p:sp>
        <p:nvSpPr>
          <p:cNvPr id="12" name="Google Shape;12;p2"/>
          <p:cNvSpPr/>
          <p:nvPr/>
        </p:nvSpPr>
        <p:spPr>
          <a:xfrm>
            <a:off x="4574900" y="-150"/>
            <a:ext cx="185400" cy="51435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626159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65"/>
        <p:cNvGrpSpPr/>
        <p:nvPr/>
      </p:nvGrpSpPr>
      <p:grpSpPr>
        <a:xfrm>
          <a:off x="0" y="0"/>
          <a:ext cx="0" cy="0"/>
          <a:chOff x="0" y="0"/>
          <a:chExt cx="0" cy="0"/>
        </a:xfrm>
      </p:grpSpPr>
      <p:pic>
        <p:nvPicPr>
          <p:cNvPr id="8" name="Picture 7">
            <a:extLst>
              <a:ext uri="{FF2B5EF4-FFF2-40B4-BE49-F238E27FC236}">
                <a16:creationId xmlns:a16="http://schemas.microsoft.com/office/drawing/2014/main" id="{C559A83B-C13C-4757-9F87-A8ACFB64DCB1}"/>
              </a:ext>
            </a:extLst>
          </p:cNvPr>
          <p:cNvPicPr>
            <a:picLocks noChangeAspect="1"/>
          </p:cNvPicPr>
          <p:nvPr/>
        </p:nvPicPr>
        <p:blipFill>
          <a:blip r:embed="rId2"/>
          <a:stretch>
            <a:fillRect/>
          </a:stretch>
        </p:blipFill>
        <p:spPr>
          <a:xfrm>
            <a:off x="1" y="4274433"/>
            <a:ext cx="2585474" cy="869067"/>
          </a:xfrm>
          <a:prstGeom prst="rect">
            <a:avLst/>
          </a:prstGeom>
        </p:spPr>
      </p:pic>
      <p:sp>
        <p:nvSpPr>
          <p:cNvPr id="66" name="Google Shape;66;p11"/>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7" name="Google Shape;67;p11"/>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en-US"/>
              <a:t>Click to edit Master title style</a:t>
            </a:r>
            <a:endParaRPr/>
          </a:p>
        </p:txBody>
      </p:sp>
      <p:sp>
        <p:nvSpPr>
          <p:cNvPr id="69" name="Google Shape;69;p11"/>
          <p:cNvSpPr txBox="1">
            <a:spLocks noGrp="1"/>
          </p:cNvSpPr>
          <p:nvPr>
            <p:ph type="body" idx="1"/>
          </p:nvPr>
        </p:nvSpPr>
        <p:spPr>
          <a:xfrm>
            <a:off x="3062200" y="575500"/>
            <a:ext cx="2730000" cy="3981000"/>
          </a:xfrm>
          <a:prstGeom prst="rect">
            <a:avLst/>
          </a:prstGeom>
        </p:spPr>
        <p:txBody>
          <a:bodyPr spcFirstLastPara="1" wrap="square" lIns="91425" tIns="91425" rIns="91425" bIns="91425" anchor="t" anchorCtr="0"/>
          <a:lstStyle>
            <a:lvl1pPr marL="457200" lvl="0" indent="-298450">
              <a:spcBef>
                <a:spcPts val="60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pPr lvl="0"/>
            <a:r>
              <a:rPr lang="en-US"/>
              <a:t>Edit Master text styles</a:t>
            </a:r>
          </a:p>
        </p:txBody>
      </p:sp>
      <p:sp>
        <p:nvSpPr>
          <p:cNvPr id="70" name="Google Shape;70;p11"/>
          <p:cNvSpPr txBox="1">
            <a:spLocks noGrp="1"/>
          </p:cNvSpPr>
          <p:nvPr>
            <p:ph type="body" idx="2"/>
          </p:nvPr>
        </p:nvSpPr>
        <p:spPr>
          <a:xfrm>
            <a:off x="5956701" y="575500"/>
            <a:ext cx="2730000" cy="3981000"/>
          </a:xfrm>
          <a:prstGeom prst="rect">
            <a:avLst/>
          </a:prstGeom>
        </p:spPr>
        <p:txBody>
          <a:bodyPr spcFirstLastPara="1" wrap="square" lIns="91425" tIns="91425" rIns="91425" bIns="91425" anchor="t" anchorCtr="0"/>
          <a:lstStyle>
            <a:lvl1pPr marL="457200" lvl="0" indent="-298450">
              <a:spcBef>
                <a:spcPts val="60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pPr lvl="0"/>
            <a:r>
              <a:rPr lang="en-US"/>
              <a:t>Edit Master text styles</a:t>
            </a:r>
          </a:p>
        </p:txBody>
      </p:sp>
      <p:sp>
        <p:nvSpPr>
          <p:cNvPr id="71" name="Google Shape;71;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55502707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40F63F-3C9C-CD48-8D2C-3427CCC7325A}"/>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20392088"/>
      </p:ext>
    </p:extLst>
  </p:cSld>
  <p:clrMapOvr>
    <a:masterClrMapping/>
  </p:clrMapOvr>
  <p:transition>
    <p:fade thruBlk="1"/>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32"/>
        <p:cNvGrpSpPr/>
        <p:nvPr/>
      </p:nvGrpSpPr>
      <p:grpSpPr>
        <a:xfrm>
          <a:off x="0" y="0"/>
          <a:ext cx="0" cy="0"/>
          <a:chOff x="0" y="0"/>
          <a:chExt cx="0" cy="0"/>
        </a:xfrm>
      </p:grpSpPr>
      <p:sp>
        <p:nvSpPr>
          <p:cNvPr id="33" name="Google Shape;33;p6"/>
          <p:cNvSpPr/>
          <p:nvPr userDrawn="1"/>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4" name="Google Shape;34;p6"/>
          <p:cNvSpPr/>
          <p:nvPr userDrawn="1"/>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36;p6"/>
          <p:cNvSpPr txBox="1">
            <a:spLocks noGrp="1"/>
          </p:cNvSpPr>
          <p:nvPr>
            <p:ph type="body" idx="1"/>
          </p:nvPr>
        </p:nvSpPr>
        <p:spPr>
          <a:xfrm>
            <a:off x="3090625" y="575500"/>
            <a:ext cx="5596200" cy="39810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dirty="0"/>
          </a:p>
        </p:txBody>
      </p:sp>
      <p:sp>
        <p:nvSpPr>
          <p:cNvPr id="37" name="Google Shape;37;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6" name="Google Shape;363;p47">
            <a:extLst>
              <a:ext uri="{FF2B5EF4-FFF2-40B4-BE49-F238E27FC236}">
                <a16:creationId xmlns:a16="http://schemas.microsoft.com/office/drawing/2014/main" id="{3541BDF9-5784-074C-A08C-87376337677D}"/>
              </a:ext>
            </a:extLst>
          </p:cNvPr>
          <p:cNvGrpSpPr/>
          <p:nvPr userDrawn="1"/>
        </p:nvGrpSpPr>
        <p:grpSpPr>
          <a:xfrm>
            <a:off x="234451" y="613658"/>
            <a:ext cx="372594" cy="360301"/>
            <a:chOff x="1247825" y="5001950"/>
            <a:chExt cx="443300" cy="428675"/>
          </a:xfrm>
        </p:grpSpPr>
        <p:sp>
          <p:nvSpPr>
            <p:cNvPr id="17" name="Google Shape;364;p47">
              <a:extLst>
                <a:ext uri="{FF2B5EF4-FFF2-40B4-BE49-F238E27FC236}">
                  <a16:creationId xmlns:a16="http://schemas.microsoft.com/office/drawing/2014/main" id="{572CE08A-2EDE-ED40-8929-A4D030F473E9}"/>
                </a:ext>
              </a:extLst>
            </p:cNvPr>
            <p:cNvSpPr/>
            <p:nvPr/>
          </p:nvSpPr>
          <p:spPr>
            <a:xfrm>
              <a:off x="1247825" y="5168175"/>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65;p47">
              <a:extLst>
                <a:ext uri="{FF2B5EF4-FFF2-40B4-BE49-F238E27FC236}">
                  <a16:creationId xmlns:a16="http://schemas.microsoft.com/office/drawing/2014/main" id="{E3272AF4-EF81-B947-99F7-208AC87C7B41}"/>
                </a:ext>
              </a:extLst>
            </p:cNvPr>
            <p:cNvSpPr/>
            <p:nvPr/>
          </p:nvSpPr>
          <p:spPr>
            <a:xfrm>
              <a:off x="1275850" y="5209575"/>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66;p47">
              <a:extLst>
                <a:ext uri="{FF2B5EF4-FFF2-40B4-BE49-F238E27FC236}">
                  <a16:creationId xmlns:a16="http://schemas.microsoft.com/office/drawing/2014/main" id="{584652AF-EDE0-DE40-8E38-1CC1E523A7C4}"/>
                </a:ext>
              </a:extLst>
            </p:cNvPr>
            <p:cNvSpPr/>
            <p:nvPr/>
          </p:nvSpPr>
          <p:spPr>
            <a:xfrm>
              <a:off x="1247825" y="5391625"/>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67;p47">
              <a:extLst>
                <a:ext uri="{FF2B5EF4-FFF2-40B4-BE49-F238E27FC236}">
                  <a16:creationId xmlns:a16="http://schemas.microsoft.com/office/drawing/2014/main" id="{C22F9A86-3FF7-6945-90B2-1F66B4E0EEB8}"/>
                </a:ext>
              </a:extLst>
            </p:cNvPr>
            <p:cNvSpPr/>
            <p:nvPr/>
          </p:nvSpPr>
          <p:spPr>
            <a:xfrm>
              <a:off x="1454850" y="5001950"/>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68;p47">
              <a:extLst>
                <a:ext uri="{FF2B5EF4-FFF2-40B4-BE49-F238E27FC236}">
                  <a16:creationId xmlns:a16="http://schemas.microsoft.com/office/drawing/2014/main" id="{35E00376-99D9-274D-A292-AFECD22C8F81}"/>
                </a:ext>
              </a:extLst>
            </p:cNvPr>
            <p:cNvSpPr/>
            <p:nvPr/>
          </p:nvSpPr>
          <p:spPr>
            <a:xfrm>
              <a:off x="1411025" y="5001950"/>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69;p47">
              <a:extLst>
                <a:ext uri="{FF2B5EF4-FFF2-40B4-BE49-F238E27FC236}">
                  <a16:creationId xmlns:a16="http://schemas.microsoft.com/office/drawing/2014/main" id="{D11F13E6-7749-5D4B-A7A0-EFE5A88346CC}"/>
                </a:ext>
              </a:extLst>
            </p:cNvPr>
            <p:cNvSpPr/>
            <p:nvPr/>
          </p:nvSpPr>
          <p:spPr>
            <a:xfrm>
              <a:off x="1498700" y="5001950"/>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F8F7C7F8-C034-EF43-941C-B3BC5BC5855C}"/>
              </a:ext>
            </a:extLst>
          </p:cNvPr>
          <p:cNvSpPr txBox="1"/>
          <p:nvPr userDrawn="1"/>
        </p:nvSpPr>
        <p:spPr>
          <a:xfrm>
            <a:off x="650763" y="624705"/>
            <a:ext cx="1629987" cy="400110"/>
          </a:xfrm>
          <a:prstGeom prst="rect">
            <a:avLst/>
          </a:prstGeom>
          <a:noFill/>
        </p:spPr>
        <p:txBody>
          <a:bodyPr wrap="square" rtlCol="0" anchor="ctr">
            <a:spAutoFit/>
          </a:bodyPr>
          <a:lstStyle/>
          <a:p>
            <a:pPr algn="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Brain Break</a:t>
            </a:r>
          </a:p>
        </p:txBody>
      </p:sp>
    </p:spTree>
    <p:extLst>
      <p:ext uri="{BB962C8B-B14F-4D97-AF65-F5344CB8AC3E}">
        <p14:creationId xmlns:p14="http://schemas.microsoft.com/office/powerpoint/2010/main" val="3340844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40F63F-3C9C-CD48-8D2C-3427CCC7325A}"/>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39449525"/>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a:defRPr>
                <a:latin typeface="Candara" panose="020E0502030303020204" pitchFamily="34" charset="0"/>
              </a:defRPr>
            </a:lvl1pPr>
          </a:lstStyle>
          <a:p>
            <a:fld id="{1163EBF2-CAB8-2646-AC0A-701503E9B99A}" type="datetime1">
              <a:rPr lang="en-US" smtClean="0"/>
              <a:pPr/>
              <a:t>7/7/24</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atin typeface="Candara" panose="020E0502030303020204" pitchFamily="34" charset="0"/>
              </a:defRPr>
            </a:lvl1pPr>
          </a:lstStyle>
          <a:p>
            <a:endParaRPr lang="en-US" dirty="0"/>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lvl1pPr algn="r">
              <a:defRPr>
                <a:latin typeface="Candara" panose="020E0502030303020204" pitchFamily="34" charset="0"/>
              </a:defRPr>
            </a:lvl1pPr>
          </a:lstStyle>
          <a:p>
            <a:fld id="{39E65F0E-D8D0-8548-A870-8F1E432EFAAD}" type="slidenum">
              <a:rPr lang="en-US" smtClean="0"/>
              <a:pPr/>
              <a:t>‹#›</a:t>
            </a:fld>
            <a:endParaRPr lang="en-US" dirty="0"/>
          </a:p>
        </p:txBody>
      </p:sp>
    </p:spTree>
    <p:extLst>
      <p:ext uri="{BB962C8B-B14F-4D97-AF65-F5344CB8AC3E}">
        <p14:creationId xmlns:p14="http://schemas.microsoft.com/office/powerpoint/2010/main" val="2751964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5"/>
        <p:cNvGrpSpPr/>
        <p:nvPr/>
      </p:nvGrpSpPr>
      <p:grpSpPr>
        <a:xfrm>
          <a:off x="0" y="0"/>
          <a:ext cx="0" cy="0"/>
          <a:chOff x="0" y="0"/>
          <a:chExt cx="0" cy="0"/>
        </a:xfrm>
      </p:grpSpPr>
      <p:sp>
        <p:nvSpPr>
          <p:cNvPr id="2" name="Rectangle 1">
            <a:extLst>
              <a:ext uri="{FF2B5EF4-FFF2-40B4-BE49-F238E27FC236}">
                <a16:creationId xmlns:a16="http://schemas.microsoft.com/office/drawing/2014/main" id="{5B881ACC-0101-4777-9DD7-47FE1EDFF82F}"/>
              </a:ext>
            </a:extLst>
          </p:cNvPr>
          <p:cNvSpPr/>
          <p:nvPr/>
        </p:nvSpPr>
        <p:spPr>
          <a:xfrm>
            <a:off x="0" y="0"/>
            <a:ext cx="9144000" cy="5143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71;p11">
            <a:extLst>
              <a:ext uri="{FF2B5EF4-FFF2-40B4-BE49-F238E27FC236}">
                <a16:creationId xmlns:a16="http://schemas.microsoft.com/office/drawing/2014/main" id="{64282F53-10A8-4398-9AFF-ECCF60AD1F5D}"/>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97680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3"/>
        <p:cNvGrpSpPr/>
        <p:nvPr/>
      </p:nvGrpSpPr>
      <p:grpSpPr>
        <a:xfrm>
          <a:off x="0" y="0"/>
          <a:ext cx="0" cy="0"/>
          <a:chOff x="0" y="0"/>
          <a:chExt cx="0" cy="0"/>
        </a:xfrm>
      </p:grpSpPr>
      <p:sp>
        <p:nvSpPr>
          <p:cNvPr id="14" name="Google Shape;14;p3"/>
          <p:cNvSpPr/>
          <p:nvPr/>
        </p:nvSpPr>
        <p:spPr>
          <a:xfrm flipH="1">
            <a:off x="-7125" y="0"/>
            <a:ext cx="2592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2585478"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 name="Google Shape;16;p3"/>
          <p:cNvSpPr txBox="1">
            <a:spLocks noGrp="1"/>
          </p:cNvSpPr>
          <p:nvPr>
            <p:ph type="ctrTitle"/>
          </p:nvPr>
        </p:nvSpPr>
        <p:spPr>
          <a:xfrm>
            <a:off x="277100" y="284200"/>
            <a:ext cx="2024100" cy="3678000"/>
          </a:xfrm>
          <a:prstGeom prst="rect">
            <a:avLst/>
          </a:prstGeom>
        </p:spPr>
        <p:txBody>
          <a:bodyPr spcFirstLastPara="1" wrap="square" lIns="91425" tIns="91425" rIns="91425" bIns="91425" anchor="b" anchorCtr="0"/>
          <a:lstStyle>
            <a:lvl1pPr lvl="0" rtl="0">
              <a:spcBef>
                <a:spcPts val="0"/>
              </a:spcBef>
              <a:spcAft>
                <a:spcPts val="0"/>
              </a:spcAft>
              <a:buClr>
                <a:srgbClr val="F67031"/>
              </a:buClr>
              <a:buSzPts val="2400"/>
              <a:buNone/>
              <a:defRPr>
                <a:solidFill>
                  <a:srgbClr val="B57BA6"/>
                </a:solidFill>
              </a:defRPr>
            </a:lvl1pPr>
            <a:lvl2pPr lvl="1" rtl="0">
              <a:spcBef>
                <a:spcPts val="0"/>
              </a:spcBef>
              <a:spcAft>
                <a:spcPts val="0"/>
              </a:spcAft>
              <a:buClr>
                <a:srgbClr val="F67031"/>
              </a:buClr>
              <a:buSzPts val="2400"/>
              <a:buNone/>
              <a:defRPr>
                <a:solidFill>
                  <a:srgbClr val="F67031"/>
                </a:solidFill>
              </a:defRPr>
            </a:lvl2pPr>
            <a:lvl3pPr lvl="2" rtl="0">
              <a:spcBef>
                <a:spcPts val="0"/>
              </a:spcBef>
              <a:spcAft>
                <a:spcPts val="0"/>
              </a:spcAft>
              <a:buClr>
                <a:srgbClr val="F67031"/>
              </a:buClr>
              <a:buSzPts val="2400"/>
              <a:buNone/>
              <a:defRPr>
                <a:solidFill>
                  <a:srgbClr val="F67031"/>
                </a:solidFill>
              </a:defRPr>
            </a:lvl3pPr>
            <a:lvl4pPr lvl="3" rtl="0">
              <a:spcBef>
                <a:spcPts val="0"/>
              </a:spcBef>
              <a:spcAft>
                <a:spcPts val="0"/>
              </a:spcAft>
              <a:buClr>
                <a:srgbClr val="F67031"/>
              </a:buClr>
              <a:buSzPts val="2400"/>
              <a:buNone/>
              <a:defRPr>
                <a:solidFill>
                  <a:srgbClr val="F67031"/>
                </a:solidFill>
              </a:defRPr>
            </a:lvl4pPr>
            <a:lvl5pPr lvl="4" rtl="0">
              <a:spcBef>
                <a:spcPts val="0"/>
              </a:spcBef>
              <a:spcAft>
                <a:spcPts val="0"/>
              </a:spcAft>
              <a:buClr>
                <a:srgbClr val="F67031"/>
              </a:buClr>
              <a:buSzPts val="2400"/>
              <a:buNone/>
              <a:defRPr>
                <a:solidFill>
                  <a:srgbClr val="F67031"/>
                </a:solidFill>
              </a:defRPr>
            </a:lvl5pPr>
            <a:lvl6pPr lvl="5" rtl="0">
              <a:spcBef>
                <a:spcPts val="0"/>
              </a:spcBef>
              <a:spcAft>
                <a:spcPts val="0"/>
              </a:spcAft>
              <a:buClr>
                <a:srgbClr val="F67031"/>
              </a:buClr>
              <a:buSzPts val="2400"/>
              <a:buNone/>
              <a:defRPr>
                <a:solidFill>
                  <a:srgbClr val="F67031"/>
                </a:solidFill>
              </a:defRPr>
            </a:lvl6pPr>
            <a:lvl7pPr lvl="6" rtl="0">
              <a:spcBef>
                <a:spcPts val="0"/>
              </a:spcBef>
              <a:spcAft>
                <a:spcPts val="0"/>
              </a:spcAft>
              <a:buClr>
                <a:srgbClr val="F67031"/>
              </a:buClr>
              <a:buSzPts val="2400"/>
              <a:buNone/>
              <a:defRPr>
                <a:solidFill>
                  <a:srgbClr val="F67031"/>
                </a:solidFill>
              </a:defRPr>
            </a:lvl7pPr>
            <a:lvl8pPr lvl="7" rtl="0">
              <a:spcBef>
                <a:spcPts val="0"/>
              </a:spcBef>
              <a:spcAft>
                <a:spcPts val="0"/>
              </a:spcAft>
              <a:buClr>
                <a:srgbClr val="F67031"/>
              </a:buClr>
              <a:buSzPts val="2400"/>
              <a:buNone/>
              <a:defRPr>
                <a:solidFill>
                  <a:srgbClr val="F67031"/>
                </a:solidFill>
              </a:defRPr>
            </a:lvl8pPr>
            <a:lvl9pPr lvl="8" rtl="0">
              <a:spcBef>
                <a:spcPts val="0"/>
              </a:spcBef>
              <a:spcAft>
                <a:spcPts val="0"/>
              </a:spcAft>
              <a:buClr>
                <a:srgbClr val="F67031"/>
              </a:buClr>
              <a:buSzPts val="2400"/>
              <a:buNone/>
              <a:defRPr>
                <a:solidFill>
                  <a:srgbClr val="F67031"/>
                </a:solidFill>
              </a:defRPr>
            </a:lvl9pPr>
          </a:lstStyle>
          <a:p>
            <a:r>
              <a:rPr lang="en-US"/>
              <a:t>Click to edit Master title style</a:t>
            </a:r>
            <a:endParaRPr dirty="0"/>
          </a:p>
        </p:txBody>
      </p:sp>
      <p:sp>
        <p:nvSpPr>
          <p:cNvPr id="17" name="Google Shape;17;p3"/>
          <p:cNvSpPr txBox="1">
            <a:spLocks noGrp="1"/>
          </p:cNvSpPr>
          <p:nvPr>
            <p:ph type="subTitle" idx="1"/>
          </p:nvPr>
        </p:nvSpPr>
        <p:spPr>
          <a:xfrm>
            <a:off x="277100" y="3983050"/>
            <a:ext cx="2024100" cy="784800"/>
          </a:xfrm>
          <a:prstGeom prst="rect">
            <a:avLst/>
          </a:prstGeom>
        </p:spPr>
        <p:txBody>
          <a:bodyPr spcFirstLastPara="1" wrap="square" lIns="91425" tIns="91425" rIns="91425" bIns="91425" anchor="t" anchorCtr="0"/>
          <a:lstStyle>
            <a:lvl1pPr lvl="0" rtl="0">
              <a:spcBef>
                <a:spcPts val="0"/>
              </a:spcBef>
              <a:spcAft>
                <a:spcPts val="0"/>
              </a:spcAft>
              <a:buClr>
                <a:srgbClr val="999999"/>
              </a:buClr>
              <a:buSzPts val="1400"/>
              <a:buFont typeface="Georgia"/>
              <a:buNone/>
              <a:defRPr i="1">
                <a:solidFill>
                  <a:srgbClr val="999999"/>
                </a:solidFill>
                <a:latin typeface="Georgia"/>
                <a:ea typeface="Georgia"/>
                <a:cs typeface="Georgia"/>
                <a:sym typeface="Georgia"/>
              </a:defRPr>
            </a:lvl1pPr>
            <a:lvl2pPr lvl="1"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2pPr>
            <a:lvl3pPr lvl="2"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3pPr>
            <a:lvl4pPr lvl="3"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4pPr>
            <a:lvl5pPr lvl="4"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5pPr>
            <a:lvl6pPr lvl="5"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6pPr>
            <a:lvl7pPr lvl="6"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7pPr>
            <a:lvl8pPr lvl="7"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8pPr>
            <a:lvl9pPr lvl="8"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9pPr>
          </a:lstStyle>
          <a:p>
            <a:r>
              <a:rPr lang="en-US"/>
              <a:t>Click to edit Master subtitle style</a:t>
            </a:r>
            <a:endParaRPr dirty="0"/>
          </a:p>
        </p:txBody>
      </p:sp>
      <p:sp>
        <p:nvSpPr>
          <p:cNvPr id="18" name="Google Shape;18;p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21844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2"/>
        <p:cNvGrpSpPr/>
        <p:nvPr/>
      </p:nvGrpSpPr>
      <p:grpSpPr>
        <a:xfrm>
          <a:off x="0" y="0"/>
          <a:ext cx="0" cy="0"/>
          <a:chOff x="0" y="0"/>
          <a:chExt cx="0" cy="0"/>
        </a:xfrm>
      </p:grpSpPr>
      <p:pic>
        <p:nvPicPr>
          <p:cNvPr id="3" name="Picture 2">
            <a:extLst>
              <a:ext uri="{FF2B5EF4-FFF2-40B4-BE49-F238E27FC236}">
                <a16:creationId xmlns:a16="http://schemas.microsoft.com/office/drawing/2014/main" id="{9BF2B598-DA07-4F30-BC18-EBBE2AB51D02}"/>
              </a:ext>
            </a:extLst>
          </p:cNvPr>
          <p:cNvPicPr>
            <a:picLocks noChangeAspect="1"/>
          </p:cNvPicPr>
          <p:nvPr/>
        </p:nvPicPr>
        <p:blipFill>
          <a:blip r:embed="rId2"/>
          <a:stretch>
            <a:fillRect/>
          </a:stretch>
        </p:blipFill>
        <p:spPr>
          <a:xfrm>
            <a:off x="1" y="4274433"/>
            <a:ext cx="2585474" cy="869067"/>
          </a:xfrm>
          <a:prstGeom prst="rect">
            <a:avLst/>
          </a:prstGeom>
        </p:spPr>
      </p:pic>
      <p:sp>
        <p:nvSpPr>
          <p:cNvPr id="33" name="Google Shape;33;p6"/>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4" name="Google Shape;34;p6"/>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en-US"/>
              <a:t>Click to edit Master title style</a:t>
            </a:r>
            <a:endParaRPr dirty="0"/>
          </a:p>
        </p:txBody>
      </p:sp>
      <p:sp>
        <p:nvSpPr>
          <p:cNvPr id="36" name="Google Shape;36;p6"/>
          <p:cNvSpPr txBox="1">
            <a:spLocks noGrp="1"/>
          </p:cNvSpPr>
          <p:nvPr>
            <p:ph type="body" idx="1"/>
          </p:nvPr>
        </p:nvSpPr>
        <p:spPr>
          <a:xfrm>
            <a:off x="3090625" y="575500"/>
            <a:ext cx="5596200" cy="39810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Edit Master text styles</a:t>
            </a:r>
          </a:p>
        </p:txBody>
      </p:sp>
      <p:sp>
        <p:nvSpPr>
          <p:cNvPr id="37" name="Google Shape;37;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45776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reserve="1">
  <p:cSld name="1_Title + 1 column">
    <p:bg>
      <p:bgPr>
        <a:solidFill>
          <a:schemeClr val="tx2">
            <a:lumMod val="90000"/>
          </a:schemeClr>
        </a:solidFill>
        <a:effectLst/>
      </p:bgPr>
    </p:bg>
    <p:spTree>
      <p:nvGrpSpPr>
        <p:cNvPr id="1" name="Shape 32"/>
        <p:cNvGrpSpPr/>
        <p:nvPr/>
      </p:nvGrpSpPr>
      <p:grpSpPr>
        <a:xfrm>
          <a:off x="0" y="0"/>
          <a:ext cx="0" cy="0"/>
          <a:chOff x="0" y="0"/>
          <a:chExt cx="0" cy="0"/>
        </a:xfrm>
      </p:grpSpPr>
      <p:pic>
        <p:nvPicPr>
          <p:cNvPr id="3" name="Picture 2">
            <a:extLst>
              <a:ext uri="{FF2B5EF4-FFF2-40B4-BE49-F238E27FC236}">
                <a16:creationId xmlns:a16="http://schemas.microsoft.com/office/drawing/2014/main" id="{9BF2B598-DA07-4F30-BC18-EBBE2AB51D02}"/>
              </a:ext>
            </a:extLst>
          </p:cNvPr>
          <p:cNvPicPr>
            <a:picLocks noChangeAspect="1"/>
          </p:cNvPicPr>
          <p:nvPr/>
        </p:nvPicPr>
        <p:blipFill>
          <a:blip r:embed="rId2">
            <a:duotone>
              <a:prstClr val="black"/>
              <a:schemeClr val="tx2">
                <a:tint val="45000"/>
                <a:satMod val="400000"/>
              </a:schemeClr>
            </a:duotone>
          </a:blip>
          <a:stretch>
            <a:fillRect/>
          </a:stretch>
        </p:blipFill>
        <p:spPr>
          <a:xfrm>
            <a:off x="1" y="4274433"/>
            <a:ext cx="2585474" cy="869067"/>
          </a:xfrm>
          <a:prstGeom prst="rect">
            <a:avLst/>
          </a:prstGeom>
        </p:spPr>
      </p:pic>
      <p:sp>
        <p:nvSpPr>
          <p:cNvPr id="33" name="Google Shape;33;p6"/>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4" name="Google Shape;34;p6"/>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en-US"/>
              <a:t>Click to edit Master title style</a:t>
            </a:r>
            <a:endParaRPr dirty="0"/>
          </a:p>
        </p:txBody>
      </p:sp>
      <p:sp>
        <p:nvSpPr>
          <p:cNvPr id="36" name="Google Shape;36;p6"/>
          <p:cNvSpPr txBox="1">
            <a:spLocks noGrp="1"/>
          </p:cNvSpPr>
          <p:nvPr>
            <p:ph type="body" idx="1"/>
          </p:nvPr>
        </p:nvSpPr>
        <p:spPr>
          <a:xfrm>
            <a:off x="3090625" y="575500"/>
            <a:ext cx="5596200" cy="39810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Edit Master text styles</a:t>
            </a:r>
          </a:p>
        </p:txBody>
      </p:sp>
      <p:sp>
        <p:nvSpPr>
          <p:cNvPr id="37" name="Google Shape;37;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29056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reserve="1">
  <p:cSld name="1_Title + 1 column">
    <p:bg>
      <p:bgPr>
        <a:solidFill>
          <a:srgbClr val="D89F39"/>
        </a:solidFill>
        <a:effectLst/>
      </p:bgPr>
    </p:bg>
    <p:spTree>
      <p:nvGrpSpPr>
        <p:cNvPr id="1" name="Shape 32"/>
        <p:cNvGrpSpPr/>
        <p:nvPr/>
      </p:nvGrpSpPr>
      <p:grpSpPr>
        <a:xfrm>
          <a:off x="0" y="0"/>
          <a:ext cx="0" cy="0"/>
          <a:chOff x="0" y="0"/>
          <a:chExt cx="0" cy="0"/>
        </a:xfrm>
      </p:grpSpPr>
      <p:sp>
        <p:nvSpPr>
          <p:cNvPr id="33" name="Google Shape;33;p6"/>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4" name="Google Shape;34;p6"/>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en-US"/>
              <a:t>Click to edit Master title style</a:t>
            </a:r>
            <a:endParaRPr/>
          </a:p>
        </p:txBody>
      </p:sp>
      <p:sp>
        <p:nvSpPr>
          <p:cNvPr id="36" name="Google Shape;36;p6"/>
          <p:cNvSpPr txBox="1">
            <a:spLocks noGrp="1"/>
          </p:cNvSpPr>
          <p:nvPr>
            <p:ph type="body" idx="1"/>
          </p:nvPr>
        </p:nvSpPr>
        <p:spPr>
          <a:xfrm>
            <a:off x="3090625" y="575500"/>
            <a:ext cx="5596200" cy="39810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Edit Master text styles</a:t>
            </a:r>
          </a:p>
        </p:txBody>
      </p:sp>
      <p:sp>
        <p:nvSpPr>
          <p:cNvPr id="37" name="Google Shape;37;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100568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ollEverywhere - Pair" preserve="1">
  <p:cSld name="PollEverywhere - Pair">
    <p:bg>
      <p:bgPr>
        <a:solidFill>
          <a:srgbClr val="6093C5"/>
        </a:solidFill>
        <a:effectLst/>
      </p:bgPr>
    </p:bg>
    <p:spTree>
      <p:nvGrpSpPr>
        <p:cNvPr id="1" name="Shape 77"/>
        <p:cNvGrpSpPr/>
        <p:nvPr/>
      </p:nvGrpSpPr>
      <p:grpSpPr>
        <a:xfrm>
          <a:off x="0" y="0"/>
          <a:ext cx="0" cy="0"/>
          <a:chOff x="0" y="0"/>
          <a:chExt cx="0" cy="0"/>
        </a:xfrm>
      </p:grpSpPr>
      <p:pic>
        <p:nvPicPr>
          <p:cNvPr id="80" name="Google Shape;80;p11"/>
          <p:cNvPicPr preferRelativeResize="0"/>
          <p:nvPr/>
        </p:nvPicPr>
        <p:blipFill>
          <a:blip r:embed="rId2">
            <a:alphaModFix/>
          </a:blip>
          <a:stretch>
            <a:fillRect/>
          </a:stretch>
        </p:blipFill>
        <p:spPr>
          <a:xfrm>
            <a:off x="0" y="0"/>
            <a:ext cx="2585475" cy="1357368"/>
          </a:xfrm>
          <a:prstGeom prst="rect">
            <a:avLst/>
          </a:prstGeom>
          <a:noFill/>
          <a:ln>
            <a:noFill/>
          </a:ln>
        </p:spPr>
      </p:pic>
      <p:sp>
        <p:nvSpPr>
          <p:cNvPr id="78" name="Google Shape;78;p11"/>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79;p11"/>
          <p:cNvSpPr txBox="1">
            <a:spLocks noGrp="1"/>
          </p:cNvSpPr>
          <p:nvPr>
            <p:ph type="body" idx="1"/>
          </p:nvPr>
        </p:nvSpPr>
        <p:spPr>
          <a:xfrm>
            <a:off x="3090625" y="575500"/>
            <a:ext cx="5596200" cy="39810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US"/>
              <a:t>Edit Master text styles</a:t>
            </a:r>
          </a:p>
        </p:txBody>
      </p:sp>
      <p:sp>
        <p:nvSpPr>
          <p:cNvPr id="81" name="Google Shape;81;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smtClean="0"/>
              <a:t>‹#›</a:t>
            </a:fld>
            <a:endParaRPr lang="en" dirty="0"/>
          </a:p>
        </p:txBody>
      </p:sp>
      <p:sp>
        <p:nvSpPr>
          <p:cNvPr id="83" name="Google Shape;83;p11"/>
          <p:cNvSpPr txBox="1">
            <a:spLocks noGrp="1"/>
          </p:cNvSpPr>
          <p:nvPr>
            <p:ph type="title"/>
          </p:nvPr>
        </p:nvSpPr>
        <p:spPr>
          <a:xfrm>
            <a:off x="269575" y="1700325"/>
            <a:ext cx="2046300" cy="393600"/>
          </a:xfrm>
          <a:prstGeom prst="rect">
            <a:avLst/>
          </a:prstGeom>
        </p:spPr>
        <p:txBody>
          <a:bodyPr spcFirstLastPara="1" wrap="square" lIns="91425" tIns="91425" rIns="91425" bIns="91425" anchor="t" anchorCtr="0"/>
          <a:lstStyle>
            <a:lvl1pPr lvl="0" rtl="0">
              <a:spcBef>
                <a:spcPts val="0"/>
              </a:spcBef>
              <a:spcAft>
                <a:spcPts val="0"/>
              </a:spcAft>
              <a:buNone/>
              <a:defRPr sz="18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edit Master title style</a:t>
            </a:r>
            <a:endParaRPr/>
          </a:p>
        </p:txBody>
      </p:sp>
      <p:sp>
        <p:nvSpPr>
          <p:cNvPr id="84" name="Google Shape;84;p11"/>
          <p:cNvSpPr/>
          <p:nvPr/>
        </p:nvSpPr>
        <p:spPr>
          <a:xfrm>
            <a:off x="1411630" y="1234456"/>
            <a:ext cx="182888" cy="195070"/>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6" name="Google Shape;86;p11"/>
          <p:cNvPicPr preferRelativeResize="0"/>
          <p:nvPr/>
        </p:nvPicPr>
        <p:blipFill rotWithShape="1">
          <a:blip r:embed="rId3">
            <a:alphaModFix/>
          </a:blip>
          <a:srcRect t="5436" b="5436"/>
          <a:stretch/>
        </p:blipFill>
        <p:spPr>
          <a:xfrm>
            <a:off x="1" y="3395354"/>
            <a:ext cx="2585474" cy="1748146"/>
          </a:xfrm>
          <a:prstGeom prst="rect">
            <a:avLst/>
          </a:prstGeom>
          <a:noFill/>
          <a:ln>
            <a:noFill/>
          </a:ln>
        </p:spPr>
      </p:pic>
      <p:sp>
        <p:nvSpPr>
          <p:cNvPr id="87" name="Google Shape;87;p11"/>
          <p:cNvSpPr txBox="1"/>
          <p:nvPr/>
        </p:nvSpPr>
        <p:spPr>
          <a:xfrm>
            <a:off x="25" y="3928800"/>
            <a:ext cx="2585400" cy="50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dirty="0">
                <a:solidFill>
                  <a:srgbClr val="FFFFFF"/>
                </a:solidFill>
                <a:latin typeface="Nunito Sans"/>
                <a:ea typeface="Nunito Sans"/>
                <a:cs typeface="Nunito Sans"/>
                <a:sym typeface="Nunito Sans"/>
              </a:rPr>
              <a:t>pollev.com/cs416</a:t>
            </a:r>
            <a:endParaRPr sz="1700" b="1" dirty="0">
              <a:solidFill>
                <a:srgbClr val="FFFFFF"/>
              </a:solidFill>
              <a:latin typeface="Nunito Sans"/>
              <a:ea typeface="Nunito Sans"/>
              <a:cs typeface="Nunito Sans"/>
              <a:sym typeface="Nunito Sans"/>
            </a:endParaRPr>
          </a:p>
        </p:txBody>
      </p:sp>
      <p:sp>
        <p:nvSpPr>
          <p:cNvPr id="88" name="Google Shape;88;p11"/>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3" name="Google Shape;72;p10">
            <a:extLst>
              <a:ext uri="{FF2B5EF4-FFF2-40B4-BE49-F238E27FC236}">
                <a16:creationId xmlns:a16="http://schemas.microsoft.com/office/drawing/2014/main" id="{584BC1AE-CA48-4C7B-8CBC-68108A32BE75}"/>
              </a:ext>
            </a:extLst>
          </p:cNvPr>
          <p:cNvSpPr txBox="1"/>
          <p:nvPr/>
        </p:nvSpPr>
        <p:spPr>
          <a:xfrm>
            <a:off x="231975" y="1052565"/>
            <a:ext cx="2046300" cy="68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FFFFFF"/>
                </a:solidFill>
              </a:rPr>
              <a:t>Think</a:t>
            </a:r>
            <a:endParaRPr sz="2400" dirty="0">
              <a:solidFill>
                <a:srgbClr val="FFFFFF"/>
              </a:solidFill>
            </a:endParaRPr>
          </a:p>
          <a:p>
            <a:pPr marL="0" lvl="0" indent="0" algn="l" rtl="0">
              <a:spcBef>
                <a:spcPts val="0"/>
              </a:spcBef>
              <a:spcAft>
                <a:spcPts val="0"/>
              </a:spcAft>
              <a:buNone/>
            </a:pPr>
            <a:endParaRPr sz="2400" dirty="0">
              <a:solidFill>
                <a:srgbClr val="FFFFFF"/>
              </a:solidFill>
            </a:endParaRPr>
          </a:p>
        </p:txBody>
      </p:sp>
      <p:sp>
        <p:nvSpPr>
          <p:cNvPr id="12" name="Google Shape;72;p10">
            <a:extLst>
              <a:ext uri="{FF2B5EF4-FFF2-40B4-BE49-F238E27FC236}">
                <a16:creationId xmlns:a16="http://schemas.microsoft.com/office/drawing/2014/main" id="{F852DD33-53F1-4722-BB85-ED3D938F9553}"/>
              </a:ext>
            </a:extLst>
          </p:cNvPr>
          <p:cNvSpPr txBox="1"/>
          <p:nvPr/>
        </p:nvSpPr>
        <p:spPr>
          <a:xfrm>
            <a:off x="231975" y="1052565"/>
            <a:ext cx="2046300" cy="68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FFFFFF"/>
                </a:solidFill>
              </a:rPr>
              <a:t>Think</a:t>
            </a:r>
            <a:endParaRPr sz="2400" dirty="0">
              <a:solidFill>
                <a:srgbClr val="FFFFFF"/>
              </a:solidFill>
            </a:endParaRPr>
          </a:p>
          <a:p>
            <a:pPr marL="0" lvl="0" indent="0" algn="l" rtl="0">
              <a:spcBef>
                <a:spcPts val="0"/>
              </a:spcBef>
              <a:spcAft>
                <a:spcPts val="0"/>
              </a:spcAft>
              <a:buNone/>
            </a:pPr>
            <a:endParaRPr sz="2400" dirty="0">
              <a:solidFill>
                <a:srgbClr val="FFFFFF"/>
              </a:solidFill>
            </a:endParaRPr>
          </a:p>
        </p:txBody>
      </p:sp>
      <p:sp>
        <p:nvSpPr>
          <p:cNvPr id="14" name="Google Shape;72;p10">
            <a:extLst>
              <a:ext uri="{FF2B5EF4-FFF2-40B4-BE49-F238E27FC236}">
                <a16:creationId xmlns:a16="http://schemas.microsoft.com/office/drawing/2014/main" id="{9A53CD8C-2A1F-40D3-AF37-30D2F4AC941B}"/>
              </a:ext>
            </a:extLst>
          </p:cNvPr>
          <p:cNvSpPr txBox="1"/>
          <p:nvPr userDrawn="1"/>
        </p:nvSpPr>
        <p:spPr>
          <a:xfrm>
            <a:off x="231975" y="1052565"/>
            <a:ext cx="2046300" cy="68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FFFFFF"/>
                </a:solidFill>
              </a:rPr>
              <a:t>Think</a:t>
            </a:r>
            <a:endParaRPr sz="2400" dirty="0">
              <a:solidFill>
                <a:srgbClr val="FFFFFF"/>
              </a:solidFill>
            </a:endParaRPr>
          </a:p>
          <a:p>
            <a:pPr marL="0" lvl="0" indent="0" algn="l" rtl="0">
              <a:spcBef>
                <a:spcPts val="0"/>
              </a:spcBef>
              <a:spcAft>
                <a:spcPts val="0"/>
              </a:spcAft>
              <a:buNone/>
            </a:pPr>
            <a:endParaRPr sz="2400" dirty="0">
              <a:solidFill>
                <a:srgbClr val="FFFFFF"/>
              </a:solidFill>
            </a:endParaRPr>
          </a:p>
        </p:txBody>
      </p:sp>
    </p:spTree>
    <p:extLst>
      <p:ext uri="{BB962C8B-B14F-4D97-AF65-F5344CB8AC3E}">
        <p14:creationId xmlns:p14="http://schemas.microsoft.com/office/powerpoint/2010/main" val="3316497884"/>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ollEverywhere - Pair" preserve="1">
  <p:cSld name="1_PollEverywhere - Pair">
    <p:bg>
      <p:bgPr>
        <a:solidFill>
          <a:srgbClr val="6093C5"/>
        </a:solidFill>
        <a:effectLst/>
      </p:bgPr>
    </p:bg>
    <p:spTree>
      <p:nvGrpSpPr>
        <p:cNvPr id="1" name="Shape 77"/>
        <p:cNvGrpSpPr/>
        <p:nvPr/>
      </p:nvGrpSpPr>
      <p:grpSpPr>
        <a:xfrm>
          <a:off x="0" y="0"/>
          <a:ext cx="0" cy="0"/>
          <a:chOff x="0" y="0"/>
          <a:chExt cx="0" cy="0"/>
        </a:xfrm>
      </p:grpSpPr>
      <p:sp>
        <p:nvSpPr>
          <p:cNvPr id="78" name="Google Shape;78;p11"/>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79;p11"/>
          <p:cNvSpPr txBox="1">
            <a:spLocks noGrp="1"/>
          </p:cNvSpPr>
          <p:nvPr>
            <p:ph type="body" idx="1"/>
          </p:nvPr>
        </p:nvSpPr>
        <p:spPr>
          <a:xfrm>
            <a:off x="3090625" y="575500"/>
            <a:ext cx="5596200" cy="39810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US"/>
              <a:t>Edit Master text styles</a:t>
            </a:r>
          </a:p>
        </p:txBody>
      </p:sp>
      <p:pic>
        <p:nvPicPr>
          <p:cNvPr id="80" name="Google Shape;80;p11"/>
          <p:cNvPicPr preferRelativeResize="0"/>
          <p:nvPr/>
        </p:nvPicPr>
        <p:blipFill>
          <a:blip r:embed="rId2">
            <a:alphaModFix/>
          </a:blip>
          <a:stretch>
            <a:fillRect/>
          </a:stretch>
        </p:blipFill>
        <p:spPr>
          <a:xfrm>
            <a:off x="0" y="0"/>
            <a:ext cx="2585475" cy="1357368"/>
          </a:xfrm>
          <a:prstGeom prst="rect">
            <a:avLst/>
          </a:prstGeom>
          <a:noFill/>
          <a:ln>
            <a:noFill/>
          </a:ln>
        </p:spPr>
      </p:pic>
      <p:sp>
        <p:nvSpPr>
          <p:cNvPr id="81" name="Google Shape;81;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
        <p:nvSpPr>
          <p:cNvPr id="83" name="Google Shape;83;p11"/>
          <p:cNvSpPr txBox="1">
            <a:spLocks noGrp="1"/>
          </p:cNvSpPr>
          <p:nvPr>
            <p:ph type="title"/>
          </p:nvPr>
        </p:nvSpPr>
        <p:spPr>
          <a:xfrm>
            <a:off x="269575" y="1700325"/>
            <a:ext cx="2046300" cy="393600"/>
          </a:xfrm>
          <a:prstGeom prst="rect">
            <a:avLst/>
          </a:prstGeom>
        </p:spPr>
        <p:txBody>
          <a:bodyPr spcFirstLastPara="1" wrap="square" lIns="91425" tIns="91425" rIns="91425" bIns="91425" anchor="t" anchorCtr="0"/>
          <a:lstStyle>
            <a:lvl1pPr lvl="0" rtl="0">
              <a:spcBef>
                <a:spcPts val="0"/>
              </a:spcBef>
              <a:spcAft>
                <a:spcPts val="0"/>
              </a:spcAft>
              <a:buNone/>
              <a:defRPr sz="18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edit Master title style</a:t>
            </a:r>
            <a:endParaRPr/>
          </a:p>
        </p:txBody>
      </p:sp>
      <p:sp>
        <p:nvSpPr>
          <p:cNvPr id="84" name="Google Shape;84;p11"/>
          <p:cNvSpPr/>
          <p:nvPr/>
        </p:nvSpPr>
        <p:spPr>
          <a:xfrm>
            <a:off x="1594518" y="1100842"/>
            <a:ext cx="182888" cy="195070"/>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1"/>
          <p:cNvSpPr/>
          <p:nvPr/>
        </p:nvSpPr>
        <p:spPr>
          <a:xfrm>
            <a:off x="1659574" y="1331991"/>
            <a:ext cx="182888" cy="195070"/>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6" name="Google Shape;86;p11"/>
          <p:cNvPicPr preferRelativeResize="0"/>
          <p:nvPr/>
        </p:nvPicPr>
        <p:blipFill rotWithShape="1">
          <a:blip r:embed="rId3">
            <a:alphaModFix/>
          </a:blip>
          <a:srcRect t="5436" b="5436"/>
          <a:stretch/>
        </p:blipFill>
        <p:spPr>
          <a:xfrm>
            <a:off x="1" y="3395354"/>
            <a:ext cx="2585474" cy="1748146"/>
          </a:xfrm>
          <a:prstGeom prst="rect">
            <a:avLst/>
          </a:prstGeom>
          <a:noFill/>
          <a:ln>
            <a:noFill/>
          </a:ln>
        </p:spPr>
      </p:pic>
      <p:sp>
        <p:nvSpPr>
          <p:cNvPr id="87" name="Google Shape;87;p11"/>
          <p:cNvSpPr txBox="1"/>
          <p:nvPr/>
        </p:nvSpPr>
        <p:spPr>
          <a:xfrm>
            <a:off x="25" y="3928800"/>
            <a:ext cx="2585400" cy="50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dirty="0">
                <a:solidFill>
                  <a:srgbClr val="FFFFFF"/>
                </a:solidFill>
                <a:latin typeface="Nunito Sans"/>
                <a:ea typeface="Nunito Sans"/>
                <a:cs typeface="Nunito Sans"/>
                <a:sym typeface="Nunito Sans"/>
              </a:rPr>
              <a:t>pollev.com/cs416</a:t>
            </a:r>
            <a:endParaRPr sz="1700" b="1" dirty="0">
              <a:solidFill>
                <a:srgbClr val="FFFFFF"/>
              </a:solidFill>
              <a:latin typeface="Nunito Sans"/>
              <a:ea typeface="Nunito Sans"/>
              <a:cs typeface="Nunito Sans"/>
              <a:sym typeface="Nunito Sans"/>
            </a:endParaRPr>
          </a:p>
        </p:txBody>
      </p:sp>
      <p:sp>
        <p:nvSpPr>
          <p:cNvPr id="88" name="Google Shape;88;p11"/>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3" name="Google Shape;84;p11">
            <a:extLst>
              <a:ext uri="{FF2B5EF4-FFF2-40B4-BE49-F238E27FC236}">
                <a16:creationId xmlns:a16="http://schemas.microsoft.com/office/drawing/2014/main" id="{5D953DEC-1E95-4367-BB58-B5E94D1B8086}"/>
              </a:ext>
            </a:extLst>
          </p:cNvPr>
          <p:cNvSpPr/>
          <p:nvPr/>
        </p:nvSpPr>
        <p:spPr>
          <a:xfrm>
            <a:off x="1411630" y="1234456"/>
            <a:ext cx="182888" cy="195070"/>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5;p11">
            <a:extLst>
              <a:ext uri="{FF2B5EF4-FFF2-40B4-BE49-F238E27FC236}">
                <a16:creationId xmlns:a16="http://schemas.microsoft.com/office/drawing/2014/main" id="{05A67550-2E3D-49EB-9EB6-FB935C412A8A}"/>
              </a:ext>
            </a:extLst>
          </p:cNvPr>
          <p:cNvSpPr/>
          <p:nvPr/>
        </p:nvSpPr>
        <p:spPr>
          <a:xfrm>
            <a:off x="1842276" y="1147824"/>
            <a:ext cx="182888" cy="195070"/>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2;p11">
            <a:extLst>
              <a:ext uri="{FF2B5EF4-FFF2-40B4-BE49-F238E27FC236}">
                <a16:creationId xmlns:a16="http://schemas.microsoft.com/office/drawing/2014/main" id="{8862DC09-B271-4C5C-A463-62732B63ADF1}"/>
              </a:ext>
            </a:extLst>
          </p:cNvPr>
          <p:cNvSpPr txBox="1"/>
          <p:nvPr/>
        </p:nvSpPr>
        <p:spPr>
          <a:xfrm>
            <a:off x="234450" y="1051100"/>
            <a:ext cx="2046300" cy="70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rgbClr val="FFFFFF"/>
                </a:solidFill>
              </a:rPr>
              <a:t>Group</a:t>
            </a:r>
            <a:endParaRPr sz="2400" dirty="0">
              <a:solidFill>
                <a:srgbClr val="FFFFFF"/>
              </a:solidFill>
            </a:endParaRPr>
          </a:p>
        </p:txBody>
      </p:sp>
    </p:spTree>
    <p:extLst>
      <p:ext uri="{BB962C8B-B14F-4D97-AF65-F5344CB8AC3E}">
        <p14:creationId xmlns:p14="http://schemas.microsoft.com/office/powerpoint/2010/main" val="1860292293"/>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1 column" type="tx" preserve="1">
  <p:cSld name="1_Title + 1 column">
    <p:spTree>
      <p:nvGrpSpPr>
        <p:cNvPr id="1" name="Shape 32"/>
        <p:cNvGrpSpPr/>
        <p:nvPr/>
      </p:nvGrpSpPr>
      <p:grpSpPr>
        <a:xfrm>
          <a:off x="0" y="0"/>
          <a:ext cx="0" cy="0"/>
          <a:chOff x="0" y="0"/>
          <a:chExt cx="0" cy="0"/>
        </a:xfrm>
      </p:grpSpPr>
      <p:pic>
        <p:nvPicPr>
          <p:cNvPr id="16" name="Picture 15">
            <a:extLst>
              <a:ext uri="{FF2B5EF4-FFF2-40B4-BE49-F238E27FC236}">
                <a16:creationId xmlns:a16="http://schemas.microsoft.com/office/drawing/2014/main" id="{9CF693F7-8485-4342-A45C-2880CB1A3855}"/>
              </a:ext>
            </a:extLst>
          </p:cNvPr>
          <p:cNvPicPr>
            <a:picLocks noChangeAspect="1"/>
          </p:cNvPicPr>
          <p:nvPr/>
        </p:nvPicPr>
        <p:blipFill>
          <a:blip r:embed="rId2"/>
          <a:stretch>
            <a:fillRect/>
          </a:stretch>
        </p:blipFill>
        <p:spPr>
          <a:xfrm>
            <a:off x="1" y="4274433"/>
            <a:ext cx="2585474" cy="869067"/>
          </a:xfrm>
          <a:prstGeom prst="rect">
            <a:avLst/>
          </a:prstGeom>
        </p:spPr>
      </p:pic>
      <p:sp>
        <p:nvSpPr>
          <p:cNvPr id="33" name="Google Shape;33;p6"/>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4" name="Google Shape;34;p6"/>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35;p6"/>
          <p:cNvSpPr txBox="1">
            <a:spLocks noGrp="1"/>
          </p:cNvSpPr>
          <p:nvPr>
            <p:ph type="title"/>
          </p:nvPr>
        </p:nvSpPr>
        <p:spPr>
          <a:xfrm>
            <a:off x="234450" y="575500"/>
            <a:ext cx="2046300" cy="3643109"/>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en-US"/>
              <a:t>Click to edit Master title style</a:t>
            </a:r>
            <a:endParaRPr dirty="0"/>
          </a:p>
        </p:txBody>
      </p:sp>
      <p:sp>
        <p:nvSpPr>
          <p:cNvPr id="36" name="Google Shape;36;p6"/>
          <p:cNvSpPr txBox="1">
            <a:spLocks noGrp="1"/>
          </p:cNvSpPr>
          <p:nvPr>
            <p:ph type="body" idx="1"/>
          </p:nvPr>
        </p:nvSpPr>
        <p:spPr>
          <a:xfrm>
            <a:off x="3090625" y="575500"/>
            <a:ext cx="5596200" cy="39810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Edit Master text styles</a:t>
            </a:r>
          </a:p>
        </p:txBody>
      </p:sp>
      <p:sp>
        <p:nvSpPr>
          <p:cNvPr id="37" name="Google Shape;37;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25" name="Google Shape;55;p9">
            <a:extLst>
              <a:ext uri="{FF2B5EF4-FFF2-40B4-BE49-F238E27FC236}">
                <a16:creationId xmlns:a16="http://schemas.microsoft.com/office/drawing/2014/main" id="{B37EAD93-95EB-9841-84F5-9921CB1AF447}"/>
              </a:ext>
            </a:extLst>
          </p:cNvPr>
          <p:cNvGrpSpPr/>
          <p:nvPr/>
        </p:nvGrpSpPr>
        <p:grpSpPr>
          <a:xfrm>
            <a:off x="234447" y="3686127"/>
            <a:ext cx="304009" cy="326513"/>
            <a:chOff x="616425" y="2329600"/>
            <a:chExt cx="361700" cy="388475"/>
          </a:xfrm>
        </p:grpSpPr>
        <p:sp>
          <p:nvSpPr>
            <p:cNvPr id="26" name="Google Shape;56;p9">
              <a:extLst>
                <a:ext uri="{FF2B5EF4-FFF2-40B4-BE49-F238E27FC236}">
                  <a16:creationId xmlns:a16="http://schemas.microsoft.com/office/drawing/2014/main" id="{DFA692B1-A617-944F-854B-4334549512DD}"/>
                </a:ext>
              </a:extLst>
            </p:cNvPr>
            <p:cNvSpPr/>
            <p:nvPr/>
          </p:nvSpPr>
          <p:spPr>
            <a:xfrm>
              <a:off x="616425" y="2329600"/>
              <a:ext cx="361700" cy="388475"/>
            </a:xfrm>
            <a:custGeom>
              <a:avLst/>
              <a:gdLst/>
              <a:ahLst/>
              <a:cxnLst/>
              <a:rect l="l" t="t" r="r" b="b"/>
              <a:pathLst>
                <a:path w="14468" h="15539" fill="none" extrusionOk="0">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7;p9">
              <a:extLst>
                <a:ext uri="{FF2B5EF4-FFF2-40B4-BE49-F238E27FC236}">
                  <a16:creationId xmlns:a16="http://schemas.microsoft.com/office/drawing/2014/main" id="{819CE10C-5124-9B42-B42E-C453A6058A63}"/>
                </a:ext>
              </a:extLst>
            </p:cNvPr>
            <p:cNvSpPr/>
            <p:nvPr/>
          </p:nvSpPr>
          <p:spPr>
            <a:xfrm>
              <a:off x="704725" y="2545750"/>
              <a:ext cx="185125" cy="25"/>
            </a:xfrm>
            <a:custGeom>
              <a:avLst/>
              <a:gdLst/>
              <a:ahLst/>
              <a:cxnLst/>
              <a:rect l="l" t="t" r="r" b="b"/>
              <a:pathLst>
                <a:path w="7405" h="1" fill="none" extrusionOk="0">
                  <a:moveTo>
                    <a:pt x="7404" y="0"/>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8;p9">
              <a:extLst>
                <a:ext uri="{FF2B5EF4-FFF2-40B4-BE49-F238E27FC236}">
                  <a16:creationId xmlns:a16="http://schemas.microsoft.com/office/drawing/2014/main" id="{04B3A3EE-6444-0346-A1E0-D3B65F3DA229}"/>
                </a:ext>
              </a:extLst>
            </p:cNvPr>
            <p:cNvSpPr/>
            <p:nvPr/>
          </p:nvSpPr>
          <p:spPr>
            <a:xfrm>
              <a:off x="811875" y="2626125"/>
              <a:ext cx="31075" cy="31075"/>
            </a:xfrm>
            <a:custGeom>
              <a:avLst/>
              <a:gdLst/>
              <a:ahLst/>
              <a:cxnLst/>
              <a:rect l="l" t="t" r="r" b="b"/>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9;p9">
              <a:extLst>
                <a:ext uri="{FF2B5EF4-FFF2-40B4-BE49-F238E27FC236}">
                  <a16:creationId xmlns:a16="http://schemas.microsoft.com/office/drawing/2014/main" id="{74D3972D-6F5C-6042-B46B-62B9642BF4F5}"/>
                </a:ext>
              </a:extLst>
            </p:cNvPr>
            <p:cNvSpPr/>
            <p:nvPr/>
          </p:nvSpPr>
          <p:spPr>
            <a:xfrm>
              <a:off x="751000" y="2568275"/>
              <a:ext cx="54200" cy="53600"/>
            </a:xfrm>
            <a:custGeom>
              <a:avLst/>
              <a:gdLst/>
              <a:ahLst/>
              <a:cxnLst/>
              <a:rect l="l" t="t" r="r" b="b"/>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0;p9">
              <a:extLst>
                <a:ext uri="{FF2B5EF4-FFF2-40B4-BE49-F238E27FC236}">
                  <a16:creationId xmlns:a16="http://schemas.microsoft.com/office/drawing/2014/main" id="{D4D028A4-89DB-2C43-848E-358101808AF1}"/>
                </a:ext>
              </a:extLst>
            </p:cNvPr>
            <p:cNvSpPr/>
            <p:nvPr/>
          </p:nvSpPr>
          <p:spPr>
            <a:xfrm>
              <a:off x="769875" y="2662650"/>
              <a:ext cx="23775" cy="23775"/>
            </a:xfrm>
            <a:custGeom>
              <a:avLst/>
              <a:gdLst/>
              <a:ahLst/>
              <a:cxnLst/>
              <a:rect l="l" t="t" r="r" b="b"/>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1;p9">
              <a:extLst>
                <a:ext uri="{FF2B5EF4-FFF2-40B4-BE49-F238E27FC236}">
                  <a16:creationId xmlns:a16="http://schemas.microsoft.com/office/drawing/2014/main" id="{AE6D05E6-CEDE-394C-BE71-260CFAE39A5E}"/>
                </a:ext>
              </a:extLst>
            </p:cNvPr>
            <p:cNvSpPr/>
            <p:nvPr/>
          </p:nvSpPr>
          <p:spPr>
            <a:xfrm>
              <a:off x="799700" y="2503125"/>
              <a:ext cx="24375" cy="23775"/>
            </a:xfrm>
            <a:custGeom>
              <a:avLst/>
              <a:gdLst/>
              <a:ahLst/>
              <a:cxnLst/>
              <a:rect l="l" t="t" r="r" b="b"/>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2;p9">
              <a:extLst>
                <a:ext uri="{FF2B5EF4-FFF2-40B4-BE49-F238E27FC236}">
                  <a16:creationId xmlns:a16="http://schemas.microsoft.com/office/drawing/2014/main" id="{31D6B255-C828-F849-BC3B-8F826C8EFB9B}"/>
                </a:ext>
              </a:extLst>
            </p:cNvPr>
            <p:cNvSpPr/>
            <p:nvPr/>
          </p:nvSpPr>
          <p:spPr>
            <a:xfrm>
              <a:off x="766825" y="2388050"/>
              <a:ext cx="60925" cy="25"/>
            </a:xfrm>
            <a:custGeom>
              <a:avLst/>
              <a:gdLst/>
              <a:ahLst/>
              <a:cxnLst/>
              <a:rect l="l" t="t" r="r" b="b"/>
              <a:pathLst>
                <a:path w="2437" h="1" fill="none" extrusionOk="0">
                  <a:moveTo>
                    <a:pt x="2436" y="0"/>
                  </a:moveTo>
                  <a:lnTo>
                    <a:pt x="1"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3;p9">
              <a:extLst>
                <a:ext uri="{FF2B5EF4-FFF2-40B4-BE49-F238E27FC236}">
                  <a16:creationId xmlns:a16="http://schemas.microsoft.com/office/drawing/2014/main" id="{D4E630D5-D9A0-6444-BE4F-9631A278F7A7}"/>
                </a:ext>
              </a:extLst>
            </p:cNvPr>
            <p:cNvSpPr/>
            <p:nvPr/>
          </p:nvSpPr>
          <p:spPr>
            <a:xfrm>
              <a:off x="769875" y="2456250"/>
              <a:ext cx="31075" cy="31075"/>
            </a:xfrm>
            <a:custGeom>
              <a:avLst/>
              <a:gdLst/>
              <a:ahLst/>
              <a:cxnLst/>
              <a:rect l="l" t="t" r="r" b="b"/>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17141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1 column" preserve="1">
  <p:cSld name="1_Title + 1 column">
    <p:spTree>
      <p:nvGrpSpPr>
        <p:cNvPr id="1" name="Shape 32"/>
        <p:cNvGrpSpPr/>
        <p:nvPr/>
      </p:nvGrpSpPr>
      <p:grpSpPr>
        <a:xfrm>
          <a:off x="0" y="0"/>
          <a:ext cx="0" cy="0"/>
          <a:chOff x="0" y="0"/>
          <a:chExt cx="0" cy="0"/>
        </a:xfrm>
      </p:grpSpPr>
      <p:sp>
        <p:nvSpPr>
          <p:cNvPr id="33" name="Google Shape;33;p6"/>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4" name="Google Shape;34;p6"/>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36;p6"/>
          <p:cNvSpPr txBox="1">
            <a:spLocks noGrp="1"/>
          </p:cNvSpPr>
          <p:nvPr>
            <p:ph type="body" idx="1"/>
          </p:nvPr>
        </p:nvSpPr>
        <p:spPr>
          <a:xfrm>
            <a:off x="3090625" y="575500"/>
            <a:ext cx="5596200" cy="39810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Edit Master text styles</a:t>
            </a:r>
          </a:p>
        </p:txBody>
      </p:sp>
      <p:sp>
        <p:nvSpPr>
          <p:cNvPr id="37" name="Google Shape;37;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smtClean="0"/>
              <a:t>‹#›</a:t>
            </a:fld>
            <a:endParaRPr lang="en"/>
          </a:p>
        </p:txBody>
      </p:sp>
      <p:grpSp>
        <p:nvGrpSpPr>
          <p:cNvPr id="16" name="Google Shape;363;p47">
            <a:extLst>
              <a:ext uri="{FF2B5EF4-FFF2-40B4-BE49-F238E27FC236}">
                <a16:creationId xmlns:a16="http://schemas.microsoft.com/office/drawing/2014/main" id="{3541BDF9-5784-074C-A08C-87376337677D}"/>
              </a:ext>
            </a:extLst>
          </p:cNvPr>
          <p:cNvGrpSpPr/>
          <p:nvPr/>
        </p:nvGrpSpPr>
        <p:grpSpPr>
          <a:xfrm>
            <a:off x="234451" y="613658"/>
            <a:ext cx="372594" cy="360301"/>
            <a:chOff x="1247825" y="5001950"/>
            <a:chExt cx="443300" cy="428675"/>
          </a:xfrm>
        </p:grpSpPr>
        <p:sp>
          <p:nvSpPr>
            <p:cNvPr id="17" name="Google Shape;364;p47">
              <a:extLst>
                <a:ext uri="{FF2B5EF4-FFF2-40B4-BE49-F238E27FC236}">
                  <a16:creationId xmlns:a16="http://schemas.microsoft.com/office/drawing/2014/main" id="{572CE08A-2EDE-ED40-8929-A4D030F473E9}"/>
                </a:ext>
              </a:extLst>
            </p:cNvPr>
            <p:cNvSpPr/>
            <p:nvPr/>
          </p:nvSpPr>
          <p:spPr>
            <a:xfrm>
              <a:off x="1247825" y="5168175"/>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65;p47">
              <a:extLst>
                <a:ext uri="{FF2B5EF4-FFF2-40B4-BE49-F238E27FC236}">
                  <a16:creationId xmlns:a16="http://schemas.microsoft.com/office/drawing/2014/main" id="{E3272AF4-EF81-B947-99F7-208AC87C7B41}"/>
                </a:ext>
              </a:extLst>
            </p:cNvPr>
            <p:cNvSpPr/>
            <p:nvPr/>
          </p:nvSpPr>
          <p:spPr>
            <a:xfrm>
              <a:off x="1275850" y="5209575"/>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66;p47">
              <a:extLst>
                <a:ext uri="{FF2B5EF4-FFF2-40B4-BE49-F238E27FC236}">
                  <a16:creationId xmlns:a16="http://schemas.microsoft.com/office/drawing/2014/main" id="{584652AF-EDE0-DE40-8E38-1CC1E523A7C4}"/>
                </a:ext>
              </a:extLst>
            </p:cNvPr>
            <p:cNvSpPr/>
            <p:nvPr/>
          </p:nvSpPr>
          <p:spPr>
            <a:xfrm>
              <a:off x="1247825" y="5391625"/>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67;p47">
              <a:extLst>
                <a:ext uri="{FF2B5EF4-FFF2-40B4-BE49-F238E27FC236}">
                  <a16:creationId xmlns:a16="http://schemas.microsoft.com/office/drawing/2014/main" id="{C22F9A86-3FF7-6945-90B2-1F66B4E0EEB8}"/>
                </a:ext>
              </a:extLst>
            </p:cNvPr>
            <p:cNvSpPr/>
            <p:nvPr/>
          </p:nvSpPr>
          <p:spPr>
            <a:xfrm>
              <a:off x="1454850" y="5001950"/>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68;p47">
              <a:extLst>
                <a:ext uri="{FF2B5EF4-FFF2-40B4-BE49-F238E27FC236}">
                  <a16:creationId xmlns:a16="http://schemas.microsoft.com/office/drawing/2014/main" id="{35E00376-99D9-274D-A292-AFECD22C8F81}"/>
                </a:ext>
              </a:extLst>
            </p:cNvPr>
            <p:cNvSpPr/>
            <p:nvPr/>
          </p:nvSpPr>
          <p:spPr>
            <a:xfrm>
              <a:off x="1411025" y="5001950"/>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69;p47">
              <a:extLst>
                <a:ext uri="{FF2B5EF4-FFF2-40B4-BE49-F238E27FC236}">
                  <a16:creationId xmlns:a16="http://schemas.microsoft.com/office/drawing/2014/main" id="{D11F13E6-7749-5D4B-A7A0-EFE5A88346CC}"/>
                </a:ext>
              </a:extLst>
            </p:cNvPr>
            <p:cNvSpPr/>
            <p:nvPr/>
          </p:nvSpPr>
          <p:spPr>
            <a:xfrm>
              <a:off x="1498700" y="5001950"/>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F8F7C7F8-C034-EF43-941C-B3BC5BC5855C}"/>
              </a:ext>
            </a:extLst>
          </p:cNvPr>
          <p:cNvSpPr txBox="1"/>
          <p:nvPr/>
        </p:nvSpPr>
        <p:spPr>
          <a:xfrm>
            <a:off x="650763" y="624705"/>
            <a:ext cx="1629987" cy="400110"/>
          </a:xfrm>
          <a:prstGeom prst="rect">
            <a:avLst/>
          </a:prstGeom>
          <a:noFill/>
        </p:spPr>
        <p:txBody>
          <a:bodyPr wrap="square" rtlCol="0" anchor="ctr">
            <a:spAutoFit/>
          </a:bodyPr>
          <a:lstStyle/>
          <a:p>
            <a:pPr algn="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Brain Break</a:t>
            </a:r>
          </a:p>
        </p:txBody>
      </p:sp>
      <p:pic>
        <p:nvPicPr>
          <p:cNvPr id="14" name="Picture 13">
            <a:extLst>
              <a:ext uri="{FF2B5EF4-FFF2-40B4-BE49-F238E27FC236}">
                <a16:creationId xmlns:a16="http://schemas.microsoft.com/office/drawing/2014/main" id="{BDC002A9-6F71-4260-AC7A-CA8BDE8488C1}"/>
              </a:ext>
            </a:extLst>
          </p:cNvPr>
          <p:cNvPicPr>
            <a:picLocks noChangeAspect="1"/>
          </p:cNvPicPr>
          <p:nvPr/>
        </p:nvPicPr>
        <p:blipFill>
          <a:blip r:embed="rId2"/>
          <a:stretch>
            <a:fillRect/>
          </a:stretch>
        </p:blipFill>
        <p:spPr>
          <a:xfrm>
            <a:off x="1" y="4274433"/>
            <a:ext cx="2585474" cy="869067"/>
          </a:xfrm>
          <a:prstGeom prst="rect">
            <a:avLst/>
          </a:prstGeom>
        </p:spPr>
      </p:pic>
      <p:sp>
        <p:nvSpPr>
          <p:cNvPr id="15" name="Google Shape;33;p6">
            <a:extLst>
              <a:ext uri="{FF2B5EF4-FFF2-40B4-BE49-F238E27FC236}">
                <a16:creationId xmlns:a16="http://schemas.microsoft.com/office/drawing/2014/main" id="{7D0330C4-488F-4E11-BF3D-EA5DF26F0A65}"/>
              </a:ext>
            </a:extLst>
          </p:cNvPr>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3" name="Google Shape;34;p6">
            <a:extLst>
              <a:ext uri="{FF2B5EF4-FFF2-40B4-BE49-F238E27FC236}">
                <a16:creationId xmlns:a16="http://schemas.microsoft.com/office/drawing/2014/main" id="{9AA0ECA5-9FBC-4C4B-A996-F0E3B3EC796D}"/>
              </a:ext>
            </a:extLst>
          </p:cNvPr>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4" name="Google Shape;363;p47">
            <a:extLst>
              <a:ext uri="{FF2B5EF4-FFF2-40B4-BE49-F238E27FC236}">
                <a16:creationId xmlns:a16="http://schemas.microsoft.com/office/drawing/2014/main" id="{CA4C0B63-61BC-42D7-B10C-C17E378D6BB3}"/>
              </a:ext>
            </a:extLst>
          </p:cNvPr>
          <p:cNvGrpSpPr/>
          <p:nvPr/>
        </p:nvGrpSpPr>
        <p:grpSpPr>
          <a:xfrm>
            <a:off x="234451" y="613658"/>
            <a:ext cx="372594" cy="360301"/>
            <a:chOff x="1247825" y="5001950"/>
            <a:chExt cx="443300" cy="428675"/>
          </a:xfrm>
        </p:grpSpPr>
        <p:sp>
          <p:nvSpPr>
            <p:cNvPr id="25" name="Google Shape;364;p47">
              <a:extLst>
                <a:ext uri="{FF2B5EF4-FFF2-40B4-BE49-F238E27FC236}">
                  <a16:creationId xmlns:a16="http://schemas.microsoft.com/office/drawing/2014/main" id="{E6339F27-6884-43C4-ACA3-533ECC8D4189}"/>
                </a:ext>
              </a:extLst>
            </p:cNvPr>
            <p:cNvSpPr/>
            <p:nvPr/>
          </p:nvSpPr>
          <p:spPr>
            <a:xfrm>
              <a:off x="1247825" y="5168175"/>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65;p47">
              <a:extLst>
                <a:ext uri="{FF2B5EF4-FFF2-40B4-BE49-F238E27FC236}">
                  <a16:creationId xmlns:a16="http://schemas.microsoft.com/office/drawing/2014/main" id="{2F61311E-6ABC-4FA5-88CF-1E1E49177CE2}"/>
                </a:ext>
              </a:extLst>
            </p:cNvPr>
            <p:cNvSpPr/>
            <p:nvPr/>
          </p:nvSpPr>
          <p:spPr>
            <a:xfrm>
              <a:off x="1275850" y="5209575"/>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66;p47">
              <a:extLst>
                <a:ext uri="{FF2B5EF4-FFF2-40B4-BE49-F238E27FC236}">
                  <a16:creationId xmlns:a16="http://schemas.microsoft.com/office/drawing/2014/main" id="{FFA797A4-32D0-4B07-A937-80B9B4AE6CCC}"/>
                </a:ext>
              </a:extLst>
            </p:cNvPr>
            <p:cNvSpPr/>
            <p:nvPr/>
          </p:nvSpPr>
          <p:spPr>
            <a:xfrm>
              <a:off x="1247825" y="5391625"/>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67;p47">
              <a:extLst>
                <a:ext uri="{FF2B5EF4-FFF2-40B4-BE49-F238E27FC236}">
                  <a16:creationId xmlns:a16="http://schemas.microsoft.com/office/drawing/2014/main" id="{F55FF81A-18F9-4036-9BA4-D4E796DF3A27}"/>
                </a:ext>
              </a:extLst>
            </p:cNvPr>
            <p:cNvSpPr/>
            <p:nvPr/>
          </p:nvSpPr>
          <p:spPr>
            <a:xfrm>
              <a:off x="1454850" y="5001950"/>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68;p47">
              <a:extLst>
                <a:ext uri="{FF2B5EF4-FFF2-40B4-BE49-F238E27FC236}">
                  <a16:creationId xmlns:a16="http://schemas.microsoft.com/office/drawing/2014/main" id="{B47BC9E7-AA0A-4513-BB74-8438AC3B4E9D}"/>
                </a:ext>
              </a:extLst>
            </p:cNvPr>
            <p:cNvSpPr/>
            <p:nvPr/>
          </p:nvSpPr>
          <p:spPr>
            <a:xfrm>
              <a:off x="1411025" y="5001950"/>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69;p47">
              <a:extLst>
                <a:ext uri="{FF2B5EF4-FFF2-40B4-BE49-F238E27FC236}">
                  <a16:creationId xmlns:a16="http://schemas.microsoft.com/office/drawing/2014/main" id="{ADB9D0F2-9906-4BBA-9EAB-C51BE4A408F4}"/>
                </a:ext>
              </a:extLst>
            </p:cNvPr>
            <p:cNvSpPr/>
            <p:nvPr/>
          </p:nvSpPr>
          <p:spPr>
            <a:xfrm>
              <a:off x="1498700" y="5001950"/>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TextBox 30">
            <a:extLst>
              <a:ext uri="{FF2B5EF4-FFF2-40B4-BE49-F238E27FC236}">
                <a16:creationId xmlns:a16="http://schemas.microsoft.com/office/drawing/2014/main" id="{E07FEEEE-A528-47C9-8C2A-34EE7D884265}"/>
              </a:ext>
            </a:extLst>
          </p:cNvPr>
          <p:cNvSpPr txBox="1"/>
          <p:nvPr/>
        </p:nvSpPr>
        <p:spPr>
          <a:xfrm>
            <a:off x="650763" y="624705"/>
            <a:ext cx="1629987" cy="400110"/>
          </a:xfrm>
          <a:prstGeom prst="rect">
            <a:avLst/>
          </a:prstGeom>
          <a:noFill/>
        </p:spPr>
        <p:txBody>
          <a:bodyPr wrap="square" rtlCol="0" anchor="ctr">
            <a:spAutoFit/>
          </a:bodyPr>
          <a:lstStyle/>
          <a:p>
            <a:pPr algn="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Brain Break</a:t>
            </a:r>
          </a:p>
        </p:txBody>
      </p:sp>
      <p:sp>
        <p:nvSpPr>
          <p:cNvPr id="32" name="Google Shape;33;p6">
            <a:extLst>
              <a:ext uri="{FF2B5EF4-FFF2-40B4-BE49-F238E27FC236}">
                <a16:creationId xmlns:a16="http://schemas.microsoft.com/office/drawing/2014/main" id="{2B67C7AB-FDB9-4F82-A81D-B1896054F902}"/>
              </a:ext>
            </a:extLst>
          </p:cNvPr>
          <p:cNvSpPr/>
          <p:nvPr userDrawn="1"/>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5" name="Google Shape;34;p6">
            <a:extLst>
              <a:ext uri="{FF2B5EF4-FFF2-40B4-BE49-F238E27FC236}">
                <a16:creationId xmlns:a16="http://schemas.microsoft.com/office/drawing/2014/main" id="{97D57209-5B97-48FA-8540-C5AFDD26B5DD}"/>
              </a:ext>
            </a:extLst>
          </p:cNvPr>
          <p:cNvSpPr/>
          <p:nvPr userDrawn="1"/>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8" name="Google Shape;363;p47">
            <a:extLst>
              <a:ext uri="{FF2B5EF4-FFF2-40B4-BE49-F238E27FC236}">
                <a16:creationId xmlns:a16="http://schemas.microsoft.com/office/drawing/2014/main" id="{C5CD1A4D-742E-4196-B027-97A86EA0DE44}"/>
              </a:ext>
            </a:extLst>
          </p:cNvPr>
          <p:cNvGrpSpPr/>
          <p:nvPr userDrawn="1"/>
        </p:nvGrpSpPr>
        <p:grpSpPr>
          <a:xfrm>
            <a:off x="234451" y="613658"/>
            <a:ext cx="372594" cy="360301"/>
            <a:chOff x="1247825" y="5001950"/>
            <a:chExt cx="443300" cy="428675"/>
          </a:xfrm>
        </p:grpSpPr>
        <p:sp>
          <p:nvSpPr>
            <p:cNvPr id="39" name="Google Shape;364;p47">
              <a:extLst>
                <a:ext uri="{FF2B5EF4-FFF2-40B4-BE49-F238E27FC236}">
                  <a16:creationId xmlns:a16="http://schemas.microsoft.com/office/drawing/2014/main" id="{068587FD-F5D6-484D-9F13-5C5CD4C18ECE}"/>
                </a:ext>
              </a:extLst>
            </p:cNvPr>
            <p:cNvSpPr/>
            <p:nvPr/>
          </p:nvSpPr>
          <p:spPr>
            <a:xfrm>
              <a:off x="1247825" y="5168175"/>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65;p47">
              <a:extLst>
                <a:ext uri="{FF2B5EF4-FFF2-40B4-BE49-F238E27FC236}">
                  <a16:creationId xmlns:a16="http://schemas.microsoft.com/office/drawing/2014/main" id="{D1C0EB45-AD10-48CA-B3BA-21D24B4B445B}"/>
                </a:ext>
              </a:extLst>
            </p:cNvPr>
            <p:cNvSpPr/>
            <p:nvPr/>
          </p:nvSpPr>
          <p:spPr>
            <a:xfrm>
              <a:off x="1275850" y="5209575"/>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66;p47">
              <a:extLst>
                <a:ext uri="{FF2B5EF4-FFF2-40B4-BE49-F238E27FC236}">
                  <a16:creationId xmlns:a16="http://schemas.microsoft.com/office/drawing/2014/main" id="{ED4C505F-00D6-4165-9FD7-A425AC9C739D}"/>
                </a:ext>
              </a:extLst>
            </p:cNvPr>
            <p:cNvSpPr/>
            <p:nvPr/>
          </p:nvSpPr>
          <p:spPr>
            <a:xfrm>
              <a:off x="1247825" y="5391625"/>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67;p47">
              <a:extLst>
                <a:ext uri="{FF2B5EF4-FFF2-40B4-BE49-F238E27FC236}">
                  <a16:creationId xmlns:a16="http://schemas.microsoft.com/office/drawing/2014/main" id="{6445BC82-EF40-4951-AB37-B8433BBCA194}"/>
                </a:ext>
              </a:extLst>
            </p:cNvPr>
            <p:cNvSpPr/>
            <p:nvPr/>
          </p:nvSpPr>
          <p:spPr>
            <a:xfrm>
              <a:off x="1454850" y="5001950"/>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68;p47">
              <a:extLst>
                <a:ext uri="{FF2B5EF4-FFF2-40B4-BE49-F238E27FC236}">
                  <a16:creationId xmlns:a16="http://schemas.microsoft.com/office/drawing/2014/main" id="{80D5F298-421C-433E-A7F5-813F3FB4D68A}"/>
                </a:ext>
              </a:extLst>
            </p:cNvPr>
            <p:cNvSpPr/>
            <p:nvPr/>
          </p:nvSpPr>
          <p:spPr>
            <a:xfrm>
              <a:off x="1411025" y="5001950"/>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69;p47">
              <a:extLst>
                <a:ext uri="{FF2B5EF4-FFF2-40B4-BE49-F238E27FC236}">
                  <a16:creationId xmlns:a16="http://schemas.microsoft.com/office/drawing/2014/main" id="{0C32534C-C993-4FA9-BED1-D647641F34E4}"/>
                </a:ext>
              </a:extLst>
            </p:cNvPr>
            <p:cNvSpPr/>
            <p:nvPr/>
          </p:nvSpPr>
          <p:spPr>
            <a:xfrm>
              <a:off x="1498700" y="5001950"/>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TextBox 44">
            <a:extLst>
              <a:ext uri="{FF2B5EF4-FFF2-40B4-BE49-F238E27FC236}">
                <a16:creationId xmlns:a16="http://schemas.microsoft.com/office/drawing/2014/main" id="{32F81821-1291-4DBC-929A-0A87854E8B64}"/>
              </a:ext>
            </a:extLst>
          </p:cNvPr>
          <p:cNvSpPr txBox="1"/>
          <p:nvPr userDrawn="1"/>
        </p:nvSpPr>
        <p:spPr>
          <a:xfrm>
            <a:off x="650763" y="624705"/>
            <a:ext cx="1629987" cy="400110"/>
          </a:xfrm>
          <a:prstGeom prst="rect">
            <a:avLst/>
          </a:prstGeom>
          <a:noFill/>
        </p:spPr>
        <p:txBody>
          <a:bodyPr wrap="square" rtlCol="0" anchor="ctr">
            <a:spAutoFit/>
          </a:bodyPr>
          <a:lstStyle/>
          <a:p>
            <a:pPr algn="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Brain Break</a:t>
            </a:r>
          </a:p>
        </p:txBody>
      </p:sp>
    </p:spTree>
    <p:extLst>
      <p:ext uri="{BB962C8B-B14F-4D97-AF65-F5344CB8AC3E}">
        <p14:creationId xmlns:p14="http://schemas.microsoft.com/office/powerpoint/2010/main" val="3872196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57BA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4450" y="575500"/>
            <a:ext cx="2046300" cy="39810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1pPr>
            <a:lvl2pPr lvl="1">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2pPr>
            <a:lvl3pPr lvl="2">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3pPr>
            <a:lvl4pPr lvl="3">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4pPr>
            <a:lvl5pPr lvl="4">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5pPr>
            <a:lvl6pPr lvl="5">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6pPr>
            <a:lvl7pPr lvl="6">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7pPr>
            <a:lvl8pPr lvl="7">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8pPr>
            <a:lvl9pPr lvl="8">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9pPr>
          </a:lstStyle>
          <a:p>
            <a:endParaRPr/>
          </a:p>
        </p:txBody>
      </p:sp>
      <p:sp>
        <p:nvSpPr>
          <p:cNvPr id="7" name="Google Shape;7;p1"/>
          <p:cNvSpPr txBox="1">
            <a:spLocks noGrp="1"/>
          </p:cNvSpPr>
          <p:nvPr>
            <p:ph type="body" idx="1"/>
          </p:nvPr>
        </p:nvSpPr>
        <p:spPr>
          <a:xfrm>
            <a:off x="3090625" y="575500"/>
            <a:ext cx="5596200" cy="3981000"/>
          </a:xfrm>
          <a:prstGeom prst="rect">
            <a:avLst/>
          </a:prstGeom>
          <a:noFill/>
          <a:ln>
            <a:noFill/>
          </a:ln>
        </p:spPr>
        <p:txBody>
          <a:bodyPr spcFirstLastPara="1" wrap="square" lIns="91425" tIns="91425" rIns="91425" bIns="91425" anchor="t" anchorCtr="0"/>
          <a:lstStyle>
            <a:lvl1pPr marL="457200" lvl="0" indent="-317500">
              <a:lnSpc>
                <a:spcPct val="115000"/>
              </a:lnSpc>
              <a:spcBef>
                <a:spcPts val="60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1pPr>
            <a:lvl2pPr marL="914400" lvl="1"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2pPr>
            <a:lvl3pPr marL="1371600" lvl="2"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3pPr>
            <a:lvl4pPr marL="1828800" lvl="3"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4pPr>
            <a:lvl5pPr marL="2286000" lvl="4"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5pPr>
            <a:lvl6pPr marL="2743200" lvl="5"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6pPr>
            <a:lvl7pPr marL="3200400" lvl="6"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7pPr>
            <a:lvl8pPr marL="3657600" lvl="7"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8pPr>
            <a:lvl9pPr marL="4114800" lvl="8"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rgbClr val="CCCCCC"/>
                </a:solidFill>
                <a:latin typeface="Nunito Sans"/>
                <a:ea typeface="Nunito Sans"/>
                <a:cs typeface="Nunito Sans"/>
                <a:sym typeface="Nunito Sans"/>
              </a:defRPr>
            </a:lvl1pPr>
            <a:lvl2pPr lvl="1" algn="r">
              <a:buNone/>
              <a:defRPr sz="1000">
                <a:solidFill>
                  <a:srgbClr val="CCCCCC"/>
                </a:solidFill>
                <a:latin typeface="Nunito Sans"/>
                <a:ea typeface="Nunito Sans"/>
                <a:cs typeface="Nunito Sans"/>
                <a:sym typeface="Nunito Sans"/>
              </a:defRPr>
            </a:lvl2pPr>
            <a:lvl3pPr lvl="2" algn="r">
              <a:buNone/>
              <a:defRPr sz="1000">
                <a:solidFill>
                  <a:srgbClr val="CCCCCC"/>
                </a:solidFill>
                <a:latin typeface="Nunito Sans"/>
                <a:ea typeface="Nunito Sans"/>
                <a:cs typeface="Nunito Sans"/>
                <a:sym typeface="Nunito Sans"/>
              </a:defRPr>
            </a:lvl3pPr>
            <a:lvl4pPr lvl="3" algn="r">
              <a:buNone/>
              <a:defRPr sz="1000">
                <a:solidFill>
                  <a:srgbClr val="CCCCCC"/>
                </a:solidFill>
                <a:latin typeface="Nunito Sans"/>
                <a:ea typeface="Nunito Sans"/>
                <a:cs typeface="Nunito Sans"/>
                <a:sym typeface="Nunito Sans"/>
              </a:defRPr>
            </a:lvl4pPr>
            <a:lvl5pPr lvl="4" algn="r">
              <a:buNone/>
              <a:defRPr sz="1000">
                <a:solidFill>
                  <a:srgbClr val="CCCCCC"/>
                </a:solidFill>
                <a:latin typeface="Nunito Sans"/>
                <a:ea typeface="Nunito Sans"/>
                <a:cs typeface="Nunito Sans"/>
                <a:sym typeface="Nunito Sans"/>
              </a:defRPr>
            </a:lvl5pPr>
            <a:lvl6pPr lvl="5" algn="r">
              <a:buNone/>
              <a:defRPr sz="1000">
                <a:solidFill>
                  <a:srgbClr val="CCCCCC"/>
                </a:solidFill>
                <a:latin typeface="Nunito Sans"/>
                <a:ea typeface="Nunito Sans"/>
                <a:cs typeface="Nunito Sans"/>
                <a:sym typeface="Nunito Sans"/>
              </a:defRPr>
            </a:lvl6pPr>
            <a:lvl7pPr lvl="6" algn="r">
              <a:buNone/>
              <a:defRPr sz="1000">
                <a:solidFill>
                  <a:srgbClr val="CCCCCC"/>
                </a:solidFill>
                <a:latin typeface="Nunito Sans"/>
                <a:ea typeface="Nunito Sans"/>
                <a:cs typeface="Nunito Sans"/>
                <a:sym typeface="Nunito Sans"/>
              </a:defRPr>
            </a:lvl7pPr>
            <a:lvl8pPr lvl="7" algn="r">
              <a:buNone/>
              <a:defRPr sz="1000">
                <a:solidFill>
                  <a:srgbClr val="CCCCCC"/>
                </a:solidFill>
                <a:latin typeface="Nunito Sans"/>
                <a:ea typeface="Nunito Sans"/>
                <a:cs typeface="Nunito Sans"/>
                <a:sym typeface="Nunito Sans"/>
              </a:defRPr>
            </a:lvl8pPr>
            <a:lvl9pPr lvl="8" algn="r">
              <a:buNone/>
              <a:defRPr sz="1000">
                <a:solidFill>
                  <a:srgbClr val="CCCCC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17163397"/>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84" r:id="rId4"/>
    <p:sldLayoutId id="2147483676" r:id="rId5"/>
    <p:sldLayoutId id="2147483677" r:id="rId6"/>
    <p:sldLayoutId id="2147483678" r:id="rId7"/>
    <p:sldLayoutId id="2147483679" r:id="rId8"/>
    <p:sldLayoutId id="2147483680" r:id="rId9"/>
    <p:sldLayoutId id="2147483681" r:id="rId10"/>
    <p:sldLayoutId id="2147483683" r:id="rId11"/>
    <p:sldLayoutId id="2147483667" r:id="rId12"/>
    <p:sldLayoutId id="2147483668" r:id="rId13"/>
    <p:sldLayoutId id="2147483685" r:id="rId14"/>
    <p:sldLayoutId id="2147483686" r:id="rId15"/>
  </p:sldLayoutIdLst>
  <p:transition>
    <p:fade thruBlk="1"/>
  </p:transition>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arxiv.org/abs/1901.10002" TargetMode="Externa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3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460.png"/><Relationship Id="rId5" Type="http://schemas.openxmlformats.org/officeDocument/2006/relationships/hyperlink" Target="https://en.wikipedia.org/wiki/Confusion_matrix" TargetMode="External"/><Relationship Id="rId4" Type="http://schemas.openxmlformats.org/officeDocument/2006/relationships/image" Target="../media/image450.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fairmlbook.org/"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www.documentcloud.org/documents/2998391-ProPublica-Commentary-Final-070616.html" TargetMode="External"/><Relationship Id="rId2" Type="http://schemas.openxmlformats.org/officeDocument/2006/relationships/hyperlink" Target="https://www.propublica.org/article/machine-bias-risk-assessments-in-criminal-sentencing" TargetMode="External"/><Relationship Id="rId1" Type="http://schemas.openxmlformats.org/officeDocument/2006/relationships/slideLayout" Target="../slideLayouts/slideLayout3.xml"/><Relationship Id="rId4" Type="http://schemas.openxmlformats.org/officeDocument/2006/relationships/hyperlink" Target="https://www.propublica.org/article/technical-response-to-northpoint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arxiv.org/abs/1609.07236"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NUL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0.tif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arxiv.org/abs/1901.10002" TargetMode="Externa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57BA6"/>
        </a:solidFill>
        <a:effectLst/>
      </p:bgPr>
    </p:bg>
    <p:spTree>
      <p:nvGrpSpPr>
        <p:cNvPr id="1" name="Shape 90"/>
        <p:cNvGrpSpPr/>
        <p:nvPr/>
      </p:nvGrpSpPr>
      <p:grpSpPr>
        <a:xfrm>
          <a:off x="0" y="0"/>
          <a:ext cx="0" cy="0"/>
          <a:chOff x="0" y="0"/>
          <a:chExt cx="0" cy="0"/>
        </a:xfrm>
      </p:grpSpPr>
      <p:sp>
        <p:nvSpPr>
          <p:cNvPr id="91" name="Google Shape;91;p15"/>
          <p:cNvSpPr txBox="1">
            <a:spLocks noGrp="1"/>
          </p:cNvSpPr>
          <p:nvPr>
            <p:ph type="ctrTitle"/>
          </p:nvPr>
        </p:nvSpPr>
        <p:spPr>
          <a:prstGeom prst="rect">
            <a:avLst/>
          </a:prstGeom>
        </p:spPr>
        <p:txBody>
          <a:bodyPr spcFirstLastPara="1" wrap="square" lIns="91425" tIns="91425" rIns="91425" bIns="91425" anchor="t" anchorCtr="0">
            <a:noAutofit/>
          </a:bodyPr>
          <a:lstStyle/>
          <a:p>
            <a:pPr lvl="0"/>
            <a:r>
              <a:rPr lang="en" dirty="0"/>
              <a:t>CSE/STAT 416</a:t>
            </a:r>
            <a:br>
              <a:rPr lang="en" dirty="0"/>
            </a:br>
            <a:r>
              <a:rPr lang="en-US" sz="1600" dirty="0"/>
              <a:t>Bias and Fairness in ML</a:t>
            </a:r>
            <a:br>
              <a:rPr lang="en" sz="1800" dirty="0"/>
            </a:br>
            <a:br>
              <a:rPr lang="en" sz="1800" dirty="0"/>
            </a:br>
            <a:r>
              <a:rPr lang="en" sz="1100" dirty="0"/>
              <a:t>Tanmay Shah</a:t>
            </a:r>
            <a:br>
              <a:rPr lang="en" sz="1000" dirty="0"/>
            </a:br>
            <a:r>
              <a:rPr lang="en-US" sz="1000" dirty="0"/>
              <a:t>Paul G. Allen School of Computer Science &amp; Engineering</a:t>
            </a:r>
            <a:br>
              <a:rPr lang="en-US" sz="1000" dirty="0"/>
            </a:br>
            <a:r>
              <a:rPr lang="en" sz="1000" dirty="0"/>
              <a:t>University of Washington</a:t>
            </a:r>
            <a:br>
              <a:rPr lang="en" sz="1000" dirty="0"/>
            </a:br>
            <a:br>
              <a:rPr lang="en" sz="1000" dirty="0"/>
            </a:br>
            <a:r>
              <a:rPr lang="en-US" sz="1000" dirty="0"/>
              <a:t>July 8, 2024</a:t>
            </a:r>
            <a:endParaRPr sz="1000" dirty="0"/>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15593-DD2E-4E33-9621-69A4F25A4205}"/>
              </a:ext>
            </a:extLst>
          </p:cNvPr>
          <p:cNvSpPr>
            <a:spLocks noGrp="1"/>
          </p:cNvSpPr>
          <p:nvPr>
            <p:ph type="title"/>
          </p:nvPr>
        </p:nvSpPr>
        <p:spPr/>
        <p:txBody>
          <a:bodyPr/>
          <a:lstStyle/>
          <a:p>
            <a:r>
              <a:rPr lang="en-US" sz="2100" dirty="0"/>
              <a:t>Representation Bias</a:t>
            </a:r>
          </a:p>
        </p:txBody>
      </p:sp>
      <p:sp>
        <p:nvSpPr>
          <p:cNvPr id="3" name="Text Placeholder 2">
            <a:extLst>
              <a:ext uri="{FF2B5EF4-FFF2-40B4-BE49-F238E27FC236}">
                <a16:creationId xmlns:a16="http://schemas.microsoft.com/office/drawing/2014/main" id="{0855BFBE-5E75-4E73-BA0F-7A73887186A8}"/>
              </a:ext>
            </a:extLst>
          </p:cNvPr>
          <p:cNvSpPr>
            <a:spLocks noGrp="1"/>
          </p:cNvSpPr>
          <p:nvPr>
            <p:ph type="body" idx="1"/>
          </p:nvPr>
        </p:nvSpPr>
        <p:spPr/>
        <p:txBody>
          <a:bodyPr/>
          <a:lstStyle/>
          <a:p>
            <a:pPr marL="139700" indent="0">
              <a:buNone/>
            </a:pPr>
            <a:r>
              <a:rPr lang="en-US" dirty="0"/>
              <a:t>When the </a:t>
            </a:r>
            <a:r>
              <a:rPr lang="en-US" i="1" dirty="0"/>
              <a:t>training data</a:t>
            </a:r>
            <a:r>
              <a:rPr lang="en-US" dirty="0"/>
              <a:t> we collect does not contain representative samples of the true distribution.</a:t>
            </a:r>
          </a:p>
          <a:p>
            <a:pPr marL="139700" indent="0">
              <a:buNone/>
            </a:pPr>
            <a:endParaRPr lang="en-US" dirty="0"/>
          </a:p>
          <a:p>
            <a:pPr marL="139700" indent="0">
              <a:buNone/>
            </a:pPr>
            <a:r>
              <a:rPr lang="en-US" dirty="0"/>
              <a:t>Examples:</a:t>
            </a:r>
          </a:p>
          <a:p>
            <a:r>
              <a:rPr lang="en-US" dirty="0"/>
              <a:t>If we use data gathered from smart phones, we would likely be underestimating poorer and older populations.</a:t>
            </a:r>
          </a:p>
          <a:p>
            <a:r>
              <a:rPr lang="en-US" dirty="0"/>
              <a:t>ImageNet (a very popular image dataset) with 1.2 million images. About 45% of these images were taken in the US and the majority of the rest in North America and Western Europe. Only about 1% and 2.1% of the images come from China and India respectively.  </a:t>
            </a:r>
          </a:p>
          <a:p>
            <a:endParaRPr lang="en-US" dirty="0"/>
          </a:p>
          <a:p>
            <a:endParaRPr lang="en-US" dirty="0"/>
          </a:p>
        </p:txBody>
      </p:sp>
      <p:sp>
        <p:nvSpPr>
          <p:cNvPr id="4" name="Slide Number Placeholder 3">
            <a:extLst>
              <a:ext uri="{FF2B5EF4-FFF2-40B4-BE49-F238E27FC236}">
                <a16:creationId xmlns:a16="http://schemas.microsoft.com/office/drawing/2014/main" id="{01247F01-7022-4205-AFF9-84E00CFD4BF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31857489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3B26D-5053-40D8-82F2-0C7AC46DD9FC}"/>
              </a:ext>
            </a:extLst>
          </p:cNvPr>
          <p:cNvSpPr>
            <a:spLocks noGrp="1"/>
          </p:cNvSpPr>
          <p:nvPr>
            <p:ph type="title"/>
          </p:nvPr>
        </p:nvSpPr>
        <p:spPr/>
        <p:txBody>
          <a:bodyPr/>
          <a:lstStyle/>
          <a:p>
            <a:r>
              <a:rPr lang="en-US" dirty="0"/>
              <a:t>Measurement Bias</a:t>
            </a:r>
          </a:p>
        </p:txBody>
      </p:sp>
      <p:sp>
        <p:nvSpPr>
          <p:cNvPr id="3" name="Text Placeholder 2">
            <a:extLst>
              <a:ext uri="{FF2B5EF4-FFF2-40B4-BE49-F238E27FC236}">
                <a16:creationId xmlns:a16="http://schemas.microsoft.com/office/drawing/2014/main" id="{A0ADD49A-9256-4680-B697-C99E1636BD6C}"/>
              </a:ext>
            </a:extLst>
          </p:cNvPr>
          <p:cNvSpPr>
            <a:spLocks noGrp="1"/>
          </p:cNvSpPr>
          <p:nvPr>
            <p:ph type="body" idx="1"/>
          </p:nvPr>
        </p:nvSpPr>
        <p:spPr/>
        <p:txBody>
          <a:bodyPr/>
          <a:lstStyle/>
          <a:p>
            <a:pPr marL="139700" indent="0">
              <a:buNone/>
            </a:pPr>
            <a:r>
              <a:rPr lang="en-US" dirty="0"/>
              <a:t>Often we are gathering data that contains (noisy) proxies of characteristics of interest.  Some examples:</a:t>
            </a:r>
          </a:p>
          <a:p>
            <a:r>
              <a:rPr lang="en-US" dirty="0"/>
              <a:t>Financial responsibility → Credit Score</a:t>
            </a:r>
          </a:p>
          <a:p>
            <a:r>
              <a:rPr lang="en-US" dirty="0"/>
              <a:t>Crime Rate → Arrest Rate</a:t>
            </a:r>
          </a:p>
          <a:p>
            <a:r>
              <a:rPr lang="en-US" dirty="0"/>
              <a:t>Intelligence → SAT Score</a:t>
            </a:r>
          </a:p>
          <a:p>
            <a:pPr marL="139700" indent="0">
              <a:buNone/>
            </a:pPr>
            <a:endParaRPr lang="en-US" dirty="0"/>
          </a:p>
          <a:p>
            <a:pPr marL="139700" indent="0">
              <a:buNone/>
            </a:pPr>
            <a:r>
              <a:rPr lang="en-US" dirty="0"/>
              <a:t>If these measurements are not measured equally across groups or places (or aren’t relevant to the task at hand), this can be another source of bias.</a:t>
            </a:r>
          </a:p>
          <a:p>
            <a:endParaRPr lang="en-US" dirty="0"/>
          </a:p>
        </p:txBody>
      </p:sp>
      <p:sp>
        <p:nvSpPr>
          <p:cNvPr id="4" name="Slide Number Placeholder 3">
            <a:extLst>
              <a:ext uri="{FF2B5EF4-FFF2-40B4-BE49-F238E27FC236}">
                <a16:creationId xmlns:a16="http://schemas.microsoft.com/office/drawing/2014/main" id="{6CA55198-F474-482A-969E-24D1F509721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41434173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E167D-11D6-451C-B7DA-265C4F210CAA}"/>
              </a:ext>
            </a:extLst>
          </p:cNvPr>
          <p:cNvSpPr>
            <a:spLocks noGrp="1"/>
          </p:cNvSpPr>
          <p:nvPr>
            <p:ph type="title"/>
          </p:nvPr>
        </p:nvSpPr>
        <p:spPr/>
        <p:txBody>
          <a:bodyPr/>
          <a:lstStyle/>
          <a:p>
            <a:r>
              <a:rPr lang="en-US" dirty="0"/>
              <a:t>Measurement Bias (cont.)</a:t>
            </a:r>
          </a:p>
        </p:txBody>
      </p:sp>
      <p:sp>
        <p:nvSpPr>
          <p:cNvPr id="3" name="Text Placeholder 2">
            <a:extLst>
              <a:ext uri="{FF2B5EF4-FFF2-40B4-BE49-F238E27FC236}">
                <a16:creationId xmlns:a16="http://schemas.microsoft.com/office/drawing/2014/main" id="{F2AA613F-5917-4C93-9B6E-E9345F01DFB8}"/>
              </a:ext>
            </a:extLst>
          </p:cNvPr>
          <p:cNvSpPr>
            <a:spLocks noGrp="1"/>
          </p:cNvSpPr>
          <p:nvPr>
            <p:ph type="body" idx="1"/>
          </p:nvPr>
        </p:nvSpPr>
        <p:spPr/>
        <p:txBody>
          <a:bodyPr/>
          <a:lstStyle/>
          <a:p>
            <a:pPr marL="139700" indent="0">
              <a:buNone/>
            </a:pPr>
            <a:r>
              <a:rPr lang="en-US" dirty="0"/>
              <a:t>Examples:</a:t>
            </a:r>
          </a:p>
          <a:p>
            <a:r>
              <a:rPr lang="en-US" dirty="0"/>
              <a:t>If factory workers are monitored more often, more errors are spotted. This can result in a </a:t>
            </a:r>
            <a:r>
              <a:rPr lang="en-US" b="1" dirty="0"/>
              <a:t>feedback loop </a:t>
            </a:r>
            <a:r>
              <a:rPr lang="en-US" dirty="0"/>
              <a:t>to encourage more monitoring in the future.</a:t>
            </a:r>
          </a:p>
          <a:p>
            <a:pPr lvl="1"/>
            <a:r>
              <a:rPr lang="en-US" dirty="0"/>
              <a:t>Same principles at play with predictive policing. Minoritized communities were more heavily policed in the past, which causes more instances of documented crime, which then leads to more policing in the future.</a:t>
            </a:r>
          </a:p>
          <a:p>
            <a:r>
              <a:rPr lang="en-US" dirty="0"/>
              <a:t>Women are more likely to be misdiagnosed (or not diagnosed) for conditions where self-reported pain is a symptom. In this case aspect of our data “diagnosed with X” is a biased proxy for “has condition X”.</a:t>
            </a:r>
          </a:p>
          <a:p>
            <a:r>
              <a:rPr lang="en-US" dirty="0"/>
              <a:t>The feature we measure is a poor representation of the quality of interest (e.g., SAT score doesn’t actually measure intelligence)</a:t>
            </a:r>
          </a:p>
          <a:p>
            <a:pPr marL="139700" indent="0">
              <a:buNone/>
            </a:pPr>
            <a:endParaRPr lang="en-US" dirty="0"/>
          </a:p>
        </p:txBody>
      </p:sp>
      <p:sp>
        <p:nvSpPr>
          <p:cNvPr id="4" name="Slide Number Placeholder 3">
            <a:extLst>
              <a:ext uri="{FF2B5EF4-FFF2-40B4-BE49-F238E27FC236}">
                <a16:creationId xmlns:a16="http://schemas.microsoft.com/office/drawing/2014/main" id="{DED8F4E4-B4E5-42D5-AC17-C300F19A2DB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25451510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040C3-FB5E-4221-A8EA-33E855D56346}"/>
              </a:ext>
            </a:extLst>
          </p:cNvPr>
          <p:cNvSpPr>
            <a:spLocks noGrp="1"/>
          </p:cNvSpPr>
          <p:nvPr>
            <p:ph type="title"/>
          </p:nvPr>
        </p:nvSpPr>
        <p:spPr/>
        <p:txBody>
          <a:bodyPr/>
          <a:lstStyle/>
          <a:p>
            <a:r>
              <a:rPr lang="en-US" dirty="0"/>
              <a:t>Aggregation Bias</a:t>
            </a:r>
          </a:p>
        </p:txBody>
      </p:sp>
      <p:sp>
        <p:nvSpPr>
          <p:cNvPr id="3" name="Text Placeholder 2">
            <a:extLst>
              <a:ext uri="{FF2B5EF4-FFF2-40B4-BE49-F238E27FC236}">
                <a16:creationId xmlns:a16="http://schemas.microsoft.com/office/drawing/2014/main" id="{0C3B73F4-AD99-4BCA-8D59-A3D3B0E2DF3D}"/>
              </a:ext>
            </a:extLst>
          </p:cNvPr>
          <p:cNvSpPr>
            <a:spLocks noGrp="1"/>
          </p:cNvSpPr>
          <p:nvPr>
            <p:ph type="body" idx="1"/>
          </p:nvPr>
        </p:nvSpPr>
        <p:spPr/>
        <p:txBody>
          <a:bodyPr/>
          <a:lstStyle/>
          <a:p>
            <a:pPr marL="139700" indent="0">
              <a:buNone/>
            </a:pPr>
            <a:r>
              <a:rPr lang="en-US" dirty="0"/>
              <a:t>When we use a “one-sized fits all” model that does not accurately serve every group equally. </a:t>
            </a:r>
          </a:p>
          <a:p>
            <a:pPr marL="139700" indent="0">
              <a:buNone/>
            </a:pPr>
            <a:endParaRPr lang="en-US" dirty="0"/>
          </a:p>
          <a:p>
            <a:pPr marL="139700" indent="0">
              <a:buNone/>
            </a:pPr>
            <a:r>
              <a:rPr lang="en-US" dirty="0"/>
              <a:t>Examples:</a:t>
            </a:r>
          </a:p>
          <a:p>
            <a:r>
              <a:rPr lang="en-US" dirty="0"/>
              <a:t>HbA1c levels (used to monitor and diagnose diabetes) differ in very complex ways across ethnicities and sexes. One model for everyone might not be the right choice, even if everyone is represented well in the training data.</a:t>
            </a:r>
          </a:p>
        </p:txBody>
      </p:sp>
      <p:sp>
        <p:nvSpPr>
          <p:cNvPr id="4" name="Slide Number Placeholder 3">
            <a:extLst>
              <a:ext uri="{FF2B5EF4-FFF2-40B4-BE49-F238E27FC236}">
                <a16:creationId xmlns:a16="http://schemas.microsoft.com/office/drawing/2014/main" id="{68EDA729-EC8B-423F-9E66-AC1E4D91800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27243977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577A8-437F-481D-82F6-8C31DCD836BA}"/>
              </a:ext>
            </a:extLst>
          </p:cNvPr>
          <p:cNvSpPr>
            <a:spLocks noGrp="1"/>
          </p:cNvSpPr>
          <p:nvPr>
            <p:ph type="title"/>
          </p:nvPr>
        </p:nvSpPr>
        <p:spPr/>
        <p:txBody>
          <a:bodyPr/>
          <a:lstStyle/>
          <a:p>
            <a:r>
              <a:rPr lang="en-US" dirty="0"/>
              <a:t>Evaluation Bias</a:t>
            </a:r>
          </a:p>
        </p:txBody>
      </p:sp>
      <p:sp>
        <p:nvSpPr>
          <p:cNvPr id="3" name="Text Placeholder 2">
            <a:extLst>
              <a:ext uri="{FF2B5EF4-FFF2-40B4-BE49-F238E27FC236}">
                <a16:creationId xmlns:a16="http://schemas.microsoft.com/office/drawing/2014/main" id="{D57F7A1E-76D7-4E4E-83A3-560C5BA68FCD}"/>
              </a:ext>
            </a:extLst>
          </p:cNvPr>
          <p:cNvSpPr>
            <a:spLocks noGrp="1"/>
          </p:cNvSpPr>
          <p:nvPr>
            <p:ph type="body" idx="1"/>
          </p:nvPr>
        </p:nvSpPr>
        <p:spPr/>
        <p:txBody>
          <a:bodyPr/>
          <a:lstStyle/>
          <a:p>
            <a:pPr marL="139700" indent="0">
              <a:buNone/>
            </a:pPr>
            <a:r>
              <a:rPr lang="en-US" dirty="0"/>
              <a:t>Similar to representation bias, but focused more on the data we evaluate or test ourselves against. If the evaluation dataset or benchmark doesn’t represent the world well, we have evaluation bias. </a:t>
            </a:r>
          </a:p>
          <a:p>
            <a:r>
              <a:rPr lang="en-US" b="1" dirty="0"/>
              <a:t>Benchmarks </a:t>
            </a:r>
            <a:r>
              <a:rPr lang="en-US" dirty="0"/>
              <a:t>are common datasets used to evaluate models from different researchers.</a:t>
            </a:r>
          </a:p>
          <a:p>
            <a:endParaRPr lang="en-US" dirty="0"/>
          </a:p>
          <a:p>
            <a:endParaRPr lang="en-US" dirty="0"/>
          </a:p>
          <a:p>
            <a:pPr marL="139700" indent="0">
              <a:buNone/>
            </a:pPr>
            <a:r>
              <a:rPr lang="en-US" dirty="0"/>
              <a:t>Examples:</a:t>
            </a:r>
          </a:p>
          <a:p>
            <a:r>
              <a:rPr lang="en-US" dirty="0"/>
              <a:t>If it is common to report accuracy on a benchmark, this might hide disparate performance on subgroups. </a:t>
            </a:r>
          </a:p>
          <a:p>
            <a:r>
              <a:rPr lang="en-US" dirty="0"/>
              <a:t>Drastically worse performance for facial recognition software when used on faces of darker-skinned females. Common evaluation datasets for facial recognition only had 5-7% had faces of darker-skinned women. </a:t>
            </a:r>
          </a:p>
        </p:txBody>
      </p:sp>
      <p:sp>
        <p:nvSpPr>
          <p:cNvPr id="4" name="Slide Number Placeholder 3">
            <a:extLst>
              <a:ext uri="{FF2B5EF4-FFF2-40B4-BE49-F238E27FC236}">
                <a16:creationId xmlns:a16="http://schemas.microsoft.com/office/drawing/2014/main" id="{9B1F7DBB-499D-48EF-A53F-F8E5456FE9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27961887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FE0B6-9867-4C8B-B8BB-3ECE828FC998}"/>
              </a:ext>
            </a:extLst>
          </p:cNvPr>
          <p:cNvSpPr>
            <a:spLocks noGrp="1"/>
          </p:cNvSpPr>
          <p:nvPr>
            <p:ph type="title"/>
          </p:nvPr>
        </p:nvSpPr>
        <p:spPr/>
        <p:txBody>
          <a:bodyPr/>
          <a:lstStyle/>
          <a:p>
            <a:r>
              <a:rPr lang="en-US" dirty="0"/>
              <a:t>Deployment Bias</a:t>
            </a:r>
          </a:p>
        </p:txBody>
      </p:sp>
      <p:sp>
        <p:nvSpPr>
          <p:cNvPr id="3" name="Text Placeholder 2">
            <a:extLst>
              <a:ext uri="{FF2B5EF4-FFF2-40B4-BE49-F238E27FC236}">
                <a16:creationId xmlns:a16="http://schemas.microsoft.com/office/drawing/2014/main" id="{F3B4A945-8DA0-4482-88EA-0EE4627AA8D0}"/>
              </a:ext>
            </a:extLst>
          </p:cNvPr>
          <p:cNvSpPr>
            <a:spLocks noGrp="1"/>
          </p:cNvSpPr>
          <p:nvPr>
            <p:ph type="body" idx="1"/>
          </p:nvPr>
        </p:nvSpPr>
        <p:spPr/>
        <p:txBody>
          <a:bodyPr/>
          <a:lstStyle/>
          <a:p>
            <a:pPr marL="139700" indent="0">
              <a:buNone/>
            </a:pPr>
            <a:r>
              <a:rPr lang="en-US" dirty="0"/>
              <a:t>When how a model was intended to be used and how it is actually used when deployed in the real-world.</a:t>
            </a:r>
          </a:p>
          <a:p>
            <a:pPr marL="139700" indent="0">
              <a:buNone/>
            </a:pPr>
            <a:endParaRPr lang="en-US" dirty="0"/>
          </a:p>
          <a:p>
            <a:pPr marL="139700" indent="0">
              <a:buNone/>
            </a:pPr>
            <a:r>
              <a:rPr lang="en-US" dirty="0"/>
              <a:t>Examples:</a:t>
            </a:r>
          </a:p>
          <a:p>
            <a:r>
              <a:rPr lang="en-US" dirty="0"/>
              <a:t>Crime risk prediction models might be evaluated to achieve good calibration, but the model designers might not have evaluated the model’s use in the context of determining prison sentence lengths. </a:t>
            </a:r>
          </a:p>
          <a:p>
            <a:r>
              <a:rPr lang="en-US" dirty="0"/>
              <a:t>People are complex and when using models to aid their decisions, might make incorrect assumptions about what a model says. </a:t>
            </a:r>
          </a:p>
        </p:txBody>
      </p:sp>
      <p:sp>
        <p:nvSpPr>
          <p:cNvPr id="4" name="Slide Number Placeholder 3">
            <a:extLst>
              <a:ext uri="{FF2B5EF4-FFF2-40B4-BE49-F238E27FC236}">
                <a16:creationId xmlns:a16="http://schemas.microsoft.com/office/drawing/2014/main" id="{7375709F-C6F1-41D3-8FAB-C62093D9627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35362803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48DA363D-F61B-48FE-ABDC-2BE7EF70C91A}"/>
              </a:ext>
            </a:extLst>
          </p:cNvPr>
          <p:cNvSpPr txBox="1">
            <a:spLocks/>
          </p:cNvSpPr>
          <p:nvPr/>
        </p:nvSpPr>
        <p:spPr>
          <a:xfrm>
            <a:off x="2710844" y="207372"/>
            <a:ext cx="5596200" cy="4314682"/>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17500" algn="l" rtl="0" eaLnBrk="1" hangingPunct="1">
              <a:lnSpc>
                <a:spcPct val="115000"/>
              </a:lnSpc>
              <a:spcBef>
                <a:spcPts val="60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1pPr>
            <a:lvl2pPr marL="914400" marR="0" lvl="1"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2pPr>
            <a:lvl3pPr marL="1371600" marR="0" lvl="2"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3pPr>
            <a:lvl4pPr marL="1828800" marR="0" lvl="3"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4pPr>
            <a:lvl5pPr marL="2286000" marR="0" lvl="4"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5pPr>
            <a:lvl6pPr marL="2743200" marR="0" lvl="5"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6pPr>
            <a:lvl7pPr marL="3200400" marR="0" lvl="6"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7pPr>
            <a:lvl8pPr marL="3657600" marR="0" lvl="7"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8pPr>
            <a:lvl9pPr marL="4114800" marR="0" lvl="8"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9pPr>
          </a:lstStyle>
          <a:p>
            <a:pPr marL="139700" indent="0">
              <a:buNone/>
            </a:pPr>
            <a:r>
              <a:rPr lang="en-US" dirty="0"/>
              <a:t>Discussion heavily based on Suresh and </a:t>
            </a:r>
            <a:r>
              <a:rPr lang="en-US" dirty="0" err="1"/>
              <a:t>Guttag</a:t>
            </a:r>
            <a:r>
              <a:rPr lang="en-US" dirty="0"/>
              <a:t> (2020)</a:t>
            </a:r>
          </a:p>
          <a:p>
            <a:pPr marL="139700" indent="0">
              <a:buNone/>
            </a:pPr>
            <a:endParaRPr lang="en-US" dirty="0"/>
          </a:p>
          <a:p>
            <a:pPr marL="139700" indent="0">
              <a:buNone/>
            </a:pPr>
            <a:endParaRPr lang="en-US"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r>
              <a:rPr lang="en-US" sz="1050" dirty="0">
                <a:hlinkClick r:id="rId2"/>
              </a:rPr>
              <a:t>A FRAMEWORK FOR UNDERSTANDING UNINTENDED CONSEQUENCES OF MACHINE LEARNING</a:t>
            </a:r>
            <a:r>
              <a:rPr lang="en-US" sz="1050" dirty="0"/>
              <a:t>, BY HARINI SURESH AND JOHN V. GUTTAG, 2020</a:t>
            </a:r>
          </a:p>
          <a:p>
            <a:pPr marL="139700" indent="0">
              <a:buFont typeface="Nunito Sans"/>
              <a:buNone/>
            </a:pPr>
            <a:endParaRPr lang="en-US" sz="1050" dirty="0"/>
          </a:p>
        </p:txBody>
      </p:sp>
      <p:sp>
        <p:nvSpPr>
          <p:cNvPr id="5" name="Title 4">
            <a:extLst>
              <a:ext uri="{FF2B5EF4-FFF2-40B4-BE49-F238E27FC236}">
                <a16:creationId xmlns:a16="http://schemas.microsoft.com/office/drawing/2014/main" id="{271C0F86-59A7-4EF6-9F45-684D02E2A014}"/>
              </a:ext>
            </a:extLst>
          </p:cNvPr>
          <p:cNvSpPr>
            <a:spLocks noGrp="1"/>
          </p:cNvSpPr>
          <p:nvPr>
            <p:ph type="title"/>
          </p:nvPr>
        </p:nvSpPr>
        <p:spPr/>
        <p:txBody>
          <a:bodyPr/>
          <a:lstStyle/>
          <a:p>
            <a:r>
              <a:rPr lang="en-US" dirty="0"/>
              <a:t>Sources of Bias</a:t>
            </a:r>
          </a:p>
        </p:txBody>
      </p:sp>
      <p:sp>
        <p:nvSpPr>
          <p:cNvPr id="6" name="Text Placeholder 5">
            <a:extLst>
              <a:ext uri="{FF2B5EF4-FFF2-40B4-BE49-F238E27FC236}">
                <a16:creationId xmlns:a16="http://schemas.microsoft.com/office/drawing/2014/main" id="{6F6C3CD8-BBE2-41D6-9A8B-A3FA456B0CFF}"/>
              </a:ext>
            </a:extLst>
          </p:cNvPr>
          <p:cNvSpPr>
            <a:spLocks noGrp="1"/>
          </p:cNvSpPr>
          <p:nvPr>
            <p:ph type="body" idx="1"/>
          </p:nvPr>
        </p:nvSpPr>
        <p:spPr>
          <a:xfrm>
            <a:off x="2710844" y="889311"/>
            <a:ext cx="5596200" cy="1470897"/>
          </a:xfrm>
        </p:spPr>
        <p:txBody>
          <a:bodyPr numCol="2"/>
          <a:lstStyle/>
          <a:p>
            <a:pPr marL="139700" indent="0">
              <a:buNone/>
            </a:pPr>
            <a:r>
              <a:rPr lang="en-US" dirty="0"/>
              <a:t>Six common sources of bias:</a:t>
            </a:r>
          </a:p>
          <a:p>
            <a:r>
              <a:rPr lang="en-US" b="1" dirty="0"/>
              <a:t>Historical bias</a:t>
            </a:r>
          </a:p>
          <a:p>
            <a:r>
              <a:rPr lang="en-US" b="1" dirty="0"/>
              <a:t>Representation Bias</a:t>
            </a:r>
          </a:p>
          <a:p>
            <a:r>
              <a:rPr lang="en-US" b="1" dirty="0"/>
              <a:t>Measurement Bias</a:t>
            </a:r>
          </a:p>
          <a:p>
            <a:pPr marL="139700" indent="0">
              <a:buNone/>
            </a:pPr>
            <a:endParaRPr lang="en-US" b="1" dirty="0"/>
          </a:p>
          <a:p>
            <a:r>
              <a:rPr lang="en-US" b="1" dirty="0"/>
              <a:t>Aggregation Bias</a:t>
            </a:r>
          </a:p>
          <a:p>
            <a:r>
              <a:rPr lang="en-US" b="1" dirty="0"/>
              <a:t>Evaluation Bias</a:t>
            </a:r>
          </a:p>
          <a:p>
            <a:r>
              <a:rPr lang="en-US" b="1" dirty="0"/>
              <a:t>Deployment Bias</a:t>
            </a:r>
          </a:p>
        </p:txBody>
      </p:sp>
      <p:sp>
        <p:nvSpPr>
          <p:cNvPr id="4" name="Slide Number Placeholder 3">
            <a:extLst>
              <a:ext uri="{FF2B5EF4-FFF2-40B4-BE49-F238E27FC236}">
                <a16:creationId xmlns:a16="http://schemas.microsoft.com/office/drawing/2014/main" id="{B03967D6-1994-4E2C-892B-31C333C466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grpSp>
        <p:nvGrpSpPr>
          <p:cNvPr id="11" name="Group 10">
            <a:extLst>
              <a:ext uri="{FF2B5EF4-FFF2-40B4-BE49-F238E27FC236}">
                <a16:creationId xmlns:a16="http://schemas.microsoft.com/office/drawing/2014/main" id="{DA89FE60-AF44-4FD7-957B-6EC3A6E857CE}"/>
              </a:ext>
            </a:extLst>
          </p:cNvPr>
          <p:cNvGrpSpPr/>
          <p:nvPr/>
        </p:nvGrpSpPr>
        <p:grpSpPr>
          <a:xfrm>
            <a:off x="2568322" y="2705682"/>
            <a:ext cx="6479629" cy="1470897"/>
            <a:chOff x="3242841" y="3175359"/>
            <a:chExt cx="5901160" cy="1314635"/>
          </a:xfrm>
        </p:grpSpPr>
        <p:pic>
          <p:nvPicPr>
            <p:cNvPr id="7" name="Picture 6">
              <a:extLst>
                <a:ext uri="{FF2B5EF4-FFF2-40B4-BE49-F238E27FC236}">
                  <a16:creationId xmlns:a16="http://schemas.microsoft.com/office/drawing/2014/main" id="{0D9AADED-9D9C-4201-BE22-5DB71434E5D6}"/>
                </a:ext>
              </a:extLst>
            </p:cNvPr>
            <p:cNvPicPr/>
            <p:nvPr/>
          </p:nvPicPr>
          <p:blipFill rotWithShape="1">
            <a:blip r:embed="rId3"/>
            <a:srcRect l="1" r="-1882"/>
            <a:stretch/>
          </p:blipFill>
          <p:spPr>
            <a:xfrm>
              <a:off x="3242841" y="3256344"/>
              <a:ext cx="3510947" cy="1195578"/>
            </a:xfrm>
            <a:prstGeom prst="rect">
              <a:avLst/>
            </a:prstGeom>
          </p:spPr>
        </p:pic>
        <p:pic>
          <p:nvPicPr>
            <p:cNvPr id="10" name="Picture 9">
              <a:extLst>
                <a:ext uri="{FF2B5EF4-FFF2-40B4-BE49-F238E27FC236}">
                  <a16:creationId xmlns:a16="http://schemas.microsoft.com/office/drawing/2014/main" id="{A2EFFDDE-9AC1-43E9-A19C-E1D86486DC24}"/>
                </a:ext>
              </a:extLst>
            </p:cNvPr>
            <p:cNvPicPr/>
            <p:nvPr/>
          </p:nvPicPr>
          <p:blipFill>
            <a:blip r:embed="rId4"/>
            <a:stretch>
              <a:fillRect/>
            </a:stretch>
          </p:blipFill>
          <p:spPr>
            <a:xfrm>
              <a:off x="5974467" y="3175359"/>
              <a:ext cx="3169534" cy="1314635"/>
            </a:xfrm>
            <a:prstGeom prst="rect">
              <a:avLst/>
            </a:prstGeom>
          </p:spPr>
        </p:pic>
      </p:grpSp>
    </p:spTree>
    <p:extLst>
      <p:ext uri="{BB962C8B-B14F-4D97-AF65-F5344CB8AC3E}">
        <p14:creationId xmlns:p14="http://schemas.microsoft.com/office/powerpoint/2010/main" val="4288671401"/>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EBFA0-3893-4D9A-BE66-8970330BD8E7}"/>
              </a:ext>
            </a:extLst>
          </p:cNvPr>
          <p:cNvSpPr>
            <a:spLocks noGrp="1"/>
          </p:cNvSpPr>
          <p:nvPr>
            <p:ph type="title"/>
          </p:nvPr>
        </p:nvSpPr>
        <p:spPr/>
        <p:txBody>
          <a:bodyPr/>
          <a:lstStyle/>
          <a:p>
            <a:r>
              <a:rPr lang="en-US" dirty="0"/>
              <a:t>Brain Break</a:t>
            </a:r>
          </a:p>
        </p:txBody>
      </p:sp>
      <p:sp>
        <p:nvSpPr>
          <p:cNvPr id="3" name="Text Placeholder 2">
            <a:extLst>
              <a:ext uri="{FF2B5EF4-FFF2-40B4-BE49-F238E27FC236}">
                <a16:creationId xmlns:a16="http://schemas.microsoft.com/office/drawing/2014/main" id="{56286414-AC32-4BDB-B28B-D162309AA87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4F9265A-5552-4203-BD24-0C3A67D0D83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Tree>
    <p:extLst>
      <p:ext uri="{BB962C8B-B14F-4D97-AF65-F5344CB8AC3E}">
        <p14:creationId xmlns:p14="http://schemas.microsoft.com/office/powerpoint/2010/main" val="3423415599"/>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63CA0-ECF2-408D-9600-24351424342B}"/>
              </a:ext>
            </a:extLst>
          </p:cNvPr>
          <p:cNvSpPr>
            <a:spLocks noGrp="1"/>
          </p:cNvSpPr>
          <p:nvPr>
            <p:ph type="ctrTitle"/>
          </p:nvPr>
        </p:nvSpPr>
        <p:spPr/>
        <p:txBody>
          <a:bodyPr/>
          <a:lstStyle/>
          <a:p>
            <a:r>
              <a:rPr lang="en-US" dirty="0"/>
              <a:t>Fairness in ML</a:t>
            </a:r>
          </a:p>
        </p:txBody>
      </p:sp>
      <p:sp>
        <p:nvSpPr>
          <p:cNvPr id="6" name="Subtitle 5">
            <a:extLst>
              <a:ext uri="{FF2B5EF4-FFF2-40B4-BE49-F238E27FC236}">
                <a16:creationId xmlns:a16="http://schemas.microsoft.com/office/drawing/2014/main" id="{AFF5A3FC-956A-416B-B2C1-310F8762CFEA}"/>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C83A1697-DE8B-41D3-9F24-CC7B273433F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3537453526"/>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94EF29-4528-425E-B39C-8A9BC61D2F9C}"/>
              </a:ext>
            </a:extLst>
          </p:cNvPr>
          <p:cNvSpPr>
            <a:spLocks noGrp="1"/>
          </p:cNvSpPr>
          <p:nvPr>
            <p:ph type="title"/>
          </p:nvPr>
        </p:nvSpPr>
        <p:spPr/>
        <p:txBody>
          <a:bodyPr/>
          <a:lstStyle/>
          <a:p>
            <a:r>
              <a:rPr lang="en-US" dirty="0"/>
              <a:t>Fairness</a:t>
            </a:r>
          </a:p>
        </p:txBody>
      </p:sp>
      <p:sp>
        <p:nvSpPr>
          <p:cNvPr id="6" name="Text Placeholder 5">
            <a:extLst>
              <a:ext uri="{FF2B5EF4-FFF2-40B4-BE49-F238E27FC236}">
                <a16:creationId xmlns:a16="http://schemas.microsoft.com/office/drawing/2014/main" id="{919984D4-E8DD-4A91-B6FD-8D1F5AAC338F}"/>
              </a:ext>
            </a:extLst>
          </p:cNvPr>
          <p:cNvSpPr>
            <a:spLocks noGrp="1"/>
          </p:cNvSpPr>
          <p:nvPr>
            <p:ph type="body" idx="1"/>
          </p:nvPr>
        </p:nvSpPr>
        <p:spPr/>
        <p:txBody>
          <a:bodyPr/>
          <a:lstStyle/>
          <a:p>
            <a:pPr marL="139700" indent="0">
              <a:buNone/>
            </a:pPr>
            <a:r>
              <a:rPr lang="en-US" dirty="0"/>
              <a:t>What does it mean for a model to be fair or unfair? Can we come up with a numeric way of measuring fairness? </a:t>
            </a:r>
          </a:p>
          <a:p>
            <a:pPr marL="139700" indent="0">
              <a:buNone/>
            </a:pPr>
            <a:endParaRPr lang="en-US" dirty="0"/>
          </a:p>
          <a:p>
            <a:pPr marL="139700" indent="0">
              <a:buNone/>
            </a:pPr>
            <a:r>
              <a:rPr lang="en-US" dirty="0"/>
              <a:t>Lots of work in the field of ML and fairness is looking into mathematical definitions of fairness to help us spot when something might be unfair.</a:t>
            </a:r>
          </a:p>
          <a:p>
            <a:r>
              <a:rPr lang="en-US" dirty="0"/>
              <a:t>There is not going to be one central definition of fairness, as each definition is a mathematical statement of which behaviors are/aren’t allowed. </a:t>
            </a:r>
          </a:p>
          <a:p>
            <a:r>
              <a:rPr lang="en-US" dirty="0"/>
              <a:t>Different definitions of fairness can be contradictory! </a:t>
            </a:r>
          </a:p>
          <a:p>
            <a:endParaRPr lang="en-US" dirty="0"/>
          </a:p>
          <a:p>
            <a:endParaRPr lang="en-US" dirty="0"/>
          </a:p>
          <a:p>
            <a:pPr marL="139700" indent="0">
              <a:buNone/>
            </a:pPr>
            <a:r>
              <a:rPr lang="en-US" dirty="0"/>
              <a:t>Today, we will focus on notions of </a:t>
            </a:r>
            <a:r>
              <a:rPr lang="en-US" b="1" dirty="0"/>
              <a:t>group fairness </a:t>
            </a:r>
            <a:r>
              <a:rPr lang="en-US" dirty="0"/>
              <a:t>in an attempt to prevent discriminatory outcomes.</a:t>
            </a:r>
          </a:p>
        </p:txBody>
      </p:sp>
      <p:sp>
        <p:nvSpPr>
          <p:cNvPr id="4" name="Slide Number Placeholder 3">
            <a:extLst>
              <a:ext uri="{FF2B5EF4-FFF2-40B4-BE49-F238E27FC236}">
                <a16:creationId xmlns:a16="http://schemas.microsoft.com/office/drawing/2014/main" id="{36AB1D0C-5E78-42AC-B343-98F23B789BF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Tree>
    <p:extLst>
      <p:ext uri="{BB962C8B-B14F-4D97-AF65-F5344CB8AC3E}">
        <p14:creationId xmlns:p14="http://schemas.microsoft.com/office/powerpoint/2010/main" val="17521942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9FB4B-3788-4F99-9754-D748CA6297C8}"/>
              </a:ext>
            </a:extLst>
          </p:cNvPr>
          <p:cNvSpPr>
            <a:spLocks noGrp="1"/>
          </p:cNvSpPr>
          <p:nvPr>
            <p:ph type="ctrTitle"/>
          </p:nvPr>
        </p:nvSpPr>
        <p:spPr/>
        <p:txBody>
          <a:bodyPr/>
          <a:lstStyle/>
          <a:p>
            <a:r>
              <a:rPr lang="en-US" dirty="0"/>
              <a:t>ML and Society</a:t>
            </a:r>
          </a:p>
        </p:txBody>
      </p:sp>
      <p:sp>
        <p:nvSpPr>
          <p:cNvPr id="3" name="Subtitle 2">
            <a:extLst>
              <a:ext uri="{FF2B5EF4-FFF2-40B4-BE49-F238E27FC236}">
                <a16:creationId xmlns:a16="http://schemas.microsoft.com/office/drawing/2014/main" id="{B213D38A-C20F-4EBB-809A-6C01EAA57BB7}"/>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DD552D8F-5B58-4E90-BD6F-15031DC8752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1533095364"/>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1C5B1-2B96-4A6E-AB93-2E98423FC575}"/>
              </a:ext>
            </a:extLst>
          </p:cNvPr>
          <p:cNvSpPr>
            <a:spLocks noGrp="1"/>
          </p:cNvSpPr>
          <p:nvPr>
            <p:ph type="title"/>
          </p:nvPr>
        </p:nvSpPr>
        <p:spPr/>
        <p:txBody>
          <a:bodyPr/>
          <a:lstStyle/>
          <a:p>
            <a:r>
              <a:rPr lang="en-US" dirty="0"/>
              <a:t>Example: College Admissions</a:t>
            </a:r>
          </a:p>
        </p:txBody>
      </p:sp>
      <p:sp>
        <p:nvSpPr>
          <p:cNvPr id="3" name="Text Placeholder 2">
            <a:extLst>
              <a:ext uri="{FF2B5EF4-FFF2-40B4-BE49-F238E27FC236}">
                <a16:creationId xmlns:a16="http://schemas.microsoft.com/office/drawing/2014/main" id="{BE3B4D98-CA9B-4E90-8586-924871D4A916}"/>
              </a:ext>
            </a:extLst>
          </p:cNvPr>
          <p:cNvSpPr>
            <a:spLocks noGrp="1"/>
          </p:cNvSpPr>
          <p:nvPr>
            <p:ph type="body" idx="1"/>
          </p:nvPr>
        </p:nvSpPr>
        <p:spPr>
          <a:xfrm>
            <a:off x="3090625" y="575500"/>
            <a:ext cx="5596200" cy="3981000"/>
          </a:xfrm>
        </p:spPr>
        <p:txBody>
          <a:bodyPr/>
          <a:lstStyle/>
          <a:p>
            <a:pPr marL="139700" indent="0">
              <a:buNone/>
            </a:pPr>
            <a:r>
              <a:rPr lang="en-US" dirty="0"/>
              <a:t>Will use a very simplified example of college admissions. This is </a:t>
            </a:r>
            <a:r>
              <a:rPr lang="en-US" b="1" dirty="0"/>
              <a:t>not </a:t>
            </a:r>
            <a:r>
              <a:rPr lang="en-US" dirty="0"/>
              <a:t>an endorsement of such a system or a statement of how we think the world does/should work.  Will make MANY simplifying assumptions (which are unrealistic).</a:t>
            </a:r>
          </a:p>
          <a:p>
            <a:r>
              <a:rPr lang="en-US" dirty="0"/>
              <a:t>There is a single definition of “success” for college applicants, and the goal of an admissions decision is to predict “success”</a:t>
            </a:r>
          </a:p>
          <a:p>
            <a:r>
              <a:rPr lang="en-US" dirty="0"/>
              <a:t>The only thing we will use as part of our decision is SAT Score </a:t>
            </a:r>
          </a:p>
          <a:p>
            <a:r>
              <a:rPr lang="en-US" dirty="0"/>
              <a:t>To talk about group fairness, will assume everyone belongs to exactly one of two races: Circles (66%) or Squares (33%).</a:t>
            </a:r>
          </a:p>
          <a:p>
            <a:endParaRPr lang="en-US" dirty="0"/>
          </a:p>
          <a:p>
            <a:pPr marL="139700" indent="0">
              <a:buNone/>
            </a:pPr>
            <a:endParaRPr lang="en-US" dirty="0"/>
          </a:p>
          <a:p>
            <a:pPr marL="139700" indent="0">
              <a:buNone/>
            </a:pPr>
            <a:endParaRPr lang="en-US" dirty="0"/>
          </a:p>
        </p:txBody>
      </p:sp>
      <p:sp>
        <p:nvSpPr>
          <p:cNvPr id="4" name="Slide Number Placeholder 3">
            <a:extLst>
              <a:ext uri="{FF2B5EF4-FFF2-40B4-BE49-F238E27FC236}">
                <a16:creationId xmlns:a16="http://schemas.microsoft.com/office/drawing/2014/main" id="{498B489B-429A-497D-9D97-F6E466C0FEC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pic>
        <p:nvPicPr>
          <p:cNvPr id="2050" name="Picture 2" descr="Pie chart showing 2/3 of the population being circles and 1/3 squares">
            <a:extLst>
              <a:ext uri="{FF2B5EF4-FFF2-40B4-BE49-F238E27FC236}">
                <a16:creationId xmlns:a16="http://schemas.microsoft.com/office/drawing/2014/main" id="{C11E2438-BD90-4DE2-81AE-D1F6C45F29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3534" y="3478531"/>
            <a:ext cx="2226983" cy="1483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3128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B53F9-3501-4C29-B814-60E135C78C10}"/>
              </a:ext>
            </a:extLst>
          </p:cNvPr>
          <p:cNvSpPr>
            <a:spLocks noGrp="1"/>
          </p:cNvSpPr>
          <p:nvPr>
            <p:ph type="title"/>
          </p:nvPr>
        </p:nvSpPr>
        <p:spPr/>
        <p:txBody>
          <a:bodyPr/>
          <a:lstStyle/>
          <a:p>
            <a:r>
              <a:rPr lang="en-US" dirty="0"/>
              <a:t>Notation</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B7521C0E-B9E1-4CFF-9F58-166C322AE3E8}"/>
                  </a:ext>
                </a:extLst>
              </p:cNvPr>
              <p:cNvSpPr>
                <a:spLocks noGrp="1"/>
              </p:cNvSpPr>
              <p:nvPr>
                <p:ph type="body" idx="1"/>
              </p:nvPr>
            </p:nvSpPr>
            <p:spPr/>
            <p:txBody>
              <a:bodyPr/>
              <a:lstStyle/>
              <a:p>
                <a:pPr marL="139700" indent="0">
                  <a:buNone/>
                </a:pPr>
                <a:r>
                  <a:rPr lang="en-US" dirty="0"/>
                  <a:t>Example: College admission only using SAT Score</a:t>
                </a:r>
              </a:p>
              <a:p>
                <a:pPr marL="139700" indent="0">
                  <a:buNone/>
                </a:pPr>
                <a:endParaRPr lang="en-US" dirty="0"/>
              </a:p>
              <a:p>
                <a:pPr marL="0" indent="0">
                  <a:buNone/>
                </a:pPr>
                <a14:m>
                  <m:oMath xmlns:m="http://schemas.openxmlformats.org/officeDocument/2006/math">
                    <m:r>
                      <a:rPr lang="en-US" i="1">
                        <a:solidFill>
                          <a:schemeClr val="accent1">
                            <a:lumMod val="75000"/>
                          </a:schemeClr>
                        </a:solidFill>
                        <a:latin typeface="Cambria Math" panose="02040503050406030204" pitchFamily="18" charset="0"/>
                      </a:rPr>
                      <m:t>𝑋</m:t>
                    </m:r>
                  </m:oMath>
                </a14:m>
                <a:r>
                  <a:rPr lang="en-US" dirty="0"/>
                  <a:t> input about a person for prediction</a:t>
                </a:r>
              </a:p>
              <a:p>
                <a:r>
                  <a:rPr lang="en-US" dirty="0"/>
                  <a:t>Example: </a:t>
                </a:r>
                <a14:m>
                  <m:oMath xmlns:m="http://schemas.openxmlformats.org/officeDocument/2006/math">
                    <m:r>
                      <a:rPr lang="en-US" i="1">
                        <a:solidFill>
                          <a:schemeClr val="accent1">
                            <a:lumMod val="75000"/>
                          </a:schemeClr>
                        </a:solidFill>
                        <a:latin typeface="Cambria Math" panose="02040503050406030204" pitchFamily="18" charset="0"/>
                      </a:rPr>
                      <m:t>𝑋</m:t>
                    </m:r>
                    <m:r>
                      <a:rPr lang="en-US" i="1">
                        <a:solidFill>
                          <a:schemeClr val="accent1">
                            <a:lumMod val="75000"/>
                          </a:schemeClr>
                        </a:solidFill>
                        <a:latin typeface="Cambria Math" panose="02040503050406030204" pitchFamily="18" charset="0"/>
                      </a:rPr>
                      <m:t> </m:t>
                    </m:r>
                  </m:oMath>
                </a14:m>
                <a:r>
                  <a:rPr lang="en-US" dirty="0"/>
                  <a:t>= SAT Score</a:t>
                </a:r>
              </a:p>
              <a:p>
                <a:pPr marL="0" indent="0">
                  <a:buNone/>
                </a:pPr>
                <a14:m>
                  <m:oMath xmlns:m="http://schemas.openxmlformats.org/officeDocument/2006/math">
                    <m:r>
                      <a:rPr lang="en-US" i="1">
                        <a:solidFill>
                          <a:schemeClr val="accent1">
                            <a:lumMod val="75000"/>
                          </a:schemeClr>
                        </a:solidFill>
                        <a:latin typeface="Cambria Math" panose="02040503050406030204" pitchFamily="18" charset="0"/>
                      </a:rPr>
                      <m:t>𝐴</m:t>
                    </m:r>
                  </m:oMath>
                </a14:m>
                <a:r>
                  <a:rPr lang="en-US" dirty="0"/>
                  <a:t> variable indicating which group </a:t>
                </a:r>
                <a14:m>
                  <m:oMath xmlns:m="http://schemas.openxmlformats.org/officeDocument/2006/math">
                    <m:r>
                      <a:rPr lang="en-US" i="1">
                        <a:solidFill>
                          <a:schemeClr val="accent1">
                            <a:lumMod val="75000"/>
                          </a:schemeClr>
                        </a:solidFill>
                        <a:latin typeface="Cambria Math" panose="02040503050406030204" pitchFamily="18" charset="0"/>
                      </a:rPr>
                      <m:t>𝑋</m:t>
                    </m:r>
                  </m:oMath>
                </a14:m>
                <a:r>
                  <a:rPr lang="en-US" dirty="0"/>
                  <a:t> belongs in</a:t>
                </a:r>
              </a:p>
              <a:p>
                <a:r>
                  <a:rPr lang="en-US" dirty="0"/>
                  <a:t>Example: </a:t>
                </a:r>
                <a14:m>
                  <m:oMath xmlns:m="http://schemas.openxmlformats.org/officeDocument/2006/math">
                    <m:r>
                      <a:rPr lang="en-US" i="1">
                        <a:solidFill>
                          <a:schemeClr val="accent1">
                            <a:lumMod val="75000"/>
                          </a:schemeClr>
                        </a:solidFill>
                        <a:latin typeface="Cambria Math" panose="02040503050406030204" pitchFamily="18" charset="0"/>
                      </a:rPr>
                      <m:t>𝐴</m:t>
                    </m:r>
                    <m:r>
                      <a:rPr lang="en-US">
                        <a:solidFill>
                          <a:schemeClr val="accent1">
                            <a:lumMod val="75000"/>
                          </a:schemeClr>
                        </a:solidFill>
                        <a:latin typeface="Cambria Math" panose="02040503050406030204" pitchFamily="18" charset="0"/>
                      </a:rPr>
                      <m:t>=</m:t>
                    </m:r>
                    <m:r>
                      <m:rPr>
                        <m:nor/>
                      </m:rPr>
                      <a:rPr lang="en-US">
                        <a:solidFill>
                          <a:schemeClr val="accent1">
                            <a:lumMod val="75000"/>
                          </a:schemeClr>
                        </a:solidFill>
                      </a:rPr>
                      <m:t>⬜</m:t>
                    </m:r>
                  </m:oMath>
                </a14:m>
                <a:r>
                  <a:rPr lang="en-US" dirty="0"/>
                  <a:t>or </a:t>
                </a:r>
                <a14:m>
                  <m:oMath xmlns:m="http://schemas.openxmlformats.org/officeDocument/2006/math">
                    <m:r>
                      <a:rPr lang="en-US" i="1">
                        <a:solidFill>
                          <a:schemeClr val="accent1">
                            <a:lumMod val="75000"/>
                          </a:schemeClr>
                        </a:solidFill>
                        <a:latin typeface="Cambria Math" panose="02040503050406030204" pitchFamily="18" charset="0"/>
                      </a:rPr>
                      <m:t>𝐴</m:t>
                    </m:r>
                    <m:r>
                      <a:rPr lang="en-US">
                        <a:solidFill>
                          <a:schemeClr val="accent1">
                            <a:lumMod val="75000"/>
                          </a:schemeClr>
                        </a:solidFill>
                        <a:latin typeface="Cambria Math" panose="02040503050406030204" pitchFamily="18" charset="0"/>
                      </a:rPr>
                      <m:t>=</m:t>
                    </m:r>
                    <m:r>
                      <m:rPr>
                        <m:nor/>
                      </m:rPr>
                      <a:rPr lang="en-US">
                        <a:solidFill>
                          <a:schemeClr val="accent1">
                            <a:lumMod val="75000"/>
                          </a:schemeClr>
                        </a:solidFill>
                      </a:rPr>
                      <m:t>◯</m:t>
                    </m:r>
                  </m:oMath>
                </a14:m>
                <a:endParaRPr lang="en-US" dirty="0"/>
              </a:p>
              <a:p>
                <a:pPr marL="0" indent="0">
                  <a:buNone/>
                </a:pPr>
                <a14:m>
                  <m:oMath xmlns:m="http://schemas.openxmlformats.org/officeDocument/2006/math">
                    <m:r>
                      <a:rPr lang="en-US" i="1">
                        <a:solidFill>
                          <a:schemeClr val="accent1">
                            <a:lumMod val="75000"/>
                          </a:schemeClr>
                        </a:solidFill>
                        <a:latin typeface="Cambria Math" panose="02040503050406030204" pitchFamily="18" charset="0"/>
                      </a:rPr>
                      <m:t>𝑌</m:t>
                    </m:r>
                  </m:oMath>
                </a14:m>
                <a:r>
                  <a:rPr lang="en-US" dirty="0"/>
                  <a:t> the “true label”</a:t>
                </a:r>
              </a:p>
              <a:p>
                <a:r>
                  <a:rPr lang="en-US" dirty="0"/>
                  <a:t>Example: </a:t>
                </a:r>
                <a14:m>
                  <m:oMath xmlns:m="http://schemas.openxmlformats.org/officeDocument/2006/math">
                    <m:r>
                      <a:rPr lang="en-US" i="1">
                        <a:solidFill>
                          <a:schemeClr val="accent1">
                            <a:lumMod val="75000"/>
                          </a:schemeClr>
                        </a:solidFill>
                        <a:latin typeface="Cambria Math" panose="02040503050406030204" pitchFamily="18" charset="0"/>
                      </a:rPr>
                      <m:t>𝑌</m:t>
                    </m:r>
                    <m:r>
                      <a:rPr lang="en-US">
                        <a:solidFill>
                          <a:schemeClr val="accent1">
                            <a:lumMod val="75000"/>
                          </a:schemeClr>
                        </a:solidFill>
                        <a:latin typeface="Cambria Math" panose="02040503050406030204" pitchFamily="18" charset="0"/>
                      </a:rPr>
                      <m:t>=+</m:t>
                    </m:r>
                  </m:oMath>
                </a14:m>
                <a:r>
                  <a:rPr lang="en-US" dirty="0"/>
                  <a:t> if truly successful in college, </a:t>
                </a:r>
                <a14:m>
                  <m:oMath xmlns:m="http://schemas.openxmlformats.org/officeDocument/2006/math">
                    <m:r>
                      <a:rPr lang="en-US" i="1">
                        <a:solidFill>
                          <a:schemeClr val="accent1">
                            <a:lumMod val="75000"/>
                          </a:schemeClr>
                        </a:solidFill>
                        <a:latin typeface="Cambria Math" panose="02040503050406030204" pitchFamily="18" charset="0"/>
                      </a:rPr>
                      <m:t>𝑌</m:t>
                    </m:r>
                    <m:r>
                      <a:rPr lang="en-US" i="1">
                        <a:solidFill>
                          <a:schemeClr val="accent1">
                            <a:lumMod val="75000"/>
                          </a:schemeClr>
                        </a:solidFill>
                        <a:latin typeface="Cambria Math" panose="02040503050406030204" pitchFamily="18" charset="0"/>
                      </a:rPr>
                      <m:t>=−</m:t>
                    </m:r>
                  </m:oMath>
                </a14:m>
                <a:r>
                  <a:rPr lang="en-US" dirty="0"/>
                  <a:t> if not</a:t>
                </a:r>
              </a:p>
              <a:p>
                <a:pPr marL="0" indent="0">
                  <a:buNone/>
                </a:pPr>
                <a14:m>
                  <m:oMath xmlns:m="http://schemas.openxmlformats.org/officeDocument/2006/math">
                    <m:acc>
                      <m:accPr>
                        <m:chr m:val="̂"/>
                        <m:ctrlPr>
                          <a:rPr lang="en-US" i="1">
                            <a:solidFill>
                              <a:schemeClr val="accent1">
                                <a:lumMod val="75000"/>
                              </a:schemeClr>
                            </a:solidFill>
                            <a:latin typeface="Cambria Math" panose="02040503050406030204" pitchFamily="18" charset="0"/>
                          </a:rPr>
                        </m:ctrlPr>
                      </m:accPr>
                      <m:e>
                        <m:r>
                          <a:rPr lang="en-US" i="1">
                            <a:solidFill>
                              <a:schemeClr val="accent1">
                                <a:lumMod val="75000"/>
                              </a:schemeClr>
                            </a:solidFill>
                            <a:latin typeface="Cambria Math" panose="02040503050406030204" pitchFamily="18" charset="0"/>
                          </a:rPr>
                          <m:t>𝑌</m:t>
                        </m:r>
                      </m:e>
                    </m:acc>
                    <m:r>
                      <a:rPr lang="en-US" i="1">
                        <a:solidFill>
                          <a:schemeClr val="accent1">
                            <a:lumMod val="75000"/>
                          </a:schemeClr>
                        </a:solidFill>
                        <a:latin typeface="Cambria Math" panose="02040503050406030204" pitchFamily="18" charset="0"/>
                      </a:rPr>
                      <m:t>=</m:t>
                    </m:r>
                    <m:acc>
                      <m:accPr>
                        <m:chr m:val="̂"/>
                        <m:ctrlPr>
                          <a:rPr lang="en-US" b="0" i="1" smtClean="0">
                            <a:solidFill>
                              <a:schemeClr val="accent1">
                                <a:lumMod val="75000"/>
                              </a:schemeClr>
                            </a:solidFill>
                            <a:latin typeface="Cambria Math" panose="02040503050406030204" pitchFamily="18" charset="0"/>
                          </a:rPr>
                        </m:ctrlPr>
                      </m:accPr>
                      <m:e>
                        <m:r>
                          <a:rPr lang="en-US" b="0" i="1" smtClean="0">
                            <a:solidFill>
                              <a:schemeClr val="accent1">
                                <a:lumMod val="75000"/>
                              </a:schemeClr>
                            </a:solidFill>
                            <a:latin typeface="Cambria Math" panose="02040503050406030204" pitchFamily="18" charset="0"/>
                          </a:rPr>
                          <m:t>𝑓</m:t>
                        </m:r>
                      </m:e>
                    </m:acc>
                    <m:r>
                      <a:rPr lang="en-US" i="1">
                        <a:solidFill>
                          <a:schemeClr val="accent1">
                            <a:lumMod val="75000"/>
                          </a:schemeClr>
                        </a:solidFill>
                        <a:latin typeface="Cambria Math" panose="02040503050406030204" pitchFamily="18" charset="0"/>
                      </a:rPr>
                      <m:t>(</m:t>
                    </m:r>
                    <m:r>
                      <a:rPr lang="en-US" i="1">
                        <a:solidFill>
                          <a:schemeClr val="accent1">
                            <a:lumMod val="75000"/>
                          </a:schemeClr>
                        </a:solidFill>
                        <a:latin typeface="Cambria Math" panose="02040503050406030204" pitchFamily="18" charset="0"/>
                      </a:rPr>
                      <m:t>𝑋</m:t>
                    </m:r>
                    <m:r>
                      <a:rPr lang="en-US" i="1">
                        <a:solidFill>
                          <a:schemeClr val="accent1">
                            <a:lumMod val="75000"/>
                          </a:schemeClr>
                        </a:solidFill>
                        <a:latin typeface="Cambria Math" panose="02040503050406030204" pitchFamily="18" charset="0"/>
                      </a:rPr>
                      <m:t>)</m:t>
                    </m:r>
                  </m:oMath>
                </a14:m>
                <a:r>
                  <a:rPr lang="en-US" dirty="0"/>
                  <a:t> is our prediction for </a:t>
                </a:r>
                <a14:m>
                  <m:oMath xmlns:m="http://schemas.openxmlformats.org/officeDocument/2006/math">
                    <m:r>
                      <a:rPr lang="en-US" i="1">
                        <a:solidFill>
                          <a:schemeClr val="accent1">
                            <a:lumMod val="75000"/>
                          </a:schemeClr>
                        </a:solidFill>
                        <a:latin typeface="Cambria Math" panose="02040503050406030204" pitchFamily="18" charset="0"/>
                      </a:rPr>
                      <m:t>𝑌</m:t>
                    </m:r>
                  </m:oMath>
                </a14:m>
                <a:r>
                  <a:rPr lang="en-US" dirty="0"/>
                  <a:t> using a learned model </a:t>
                </a:r>
                <a14:m>
                  <m:oMath xmlns:m="http://schemas.openxmlformats.org/officeDocument/2006/math">
                    <m:acc>
                      <m:accPr>
                        <m:chr m:val="̂"/>
                        <m:ctrlPr>
                          <a:rPr lang="en-US" b="0" i="1" dirty="0" smtClean="0">
                            <a:solidFill>
                              <a:schemeClr val="accent1">
                                <a:lumMod val="75000"/>
                              </a:schemeClr>
                            </a:solidFill>
                            <a:latin typeface="Cambria Math" panose="02040503050406030204" pitchFamily="18" charset="0"/>
                          </a:rPr>
                        </m:ctrlPr>
                      </m:accPr>
                      <m:e>
                        <m:r>
                          <a:rPr lang="en-US" b="0" i="1" dirty="0" smtClean="0">
                            <a:solidFill>
                              <a:schemeClr val="accent1">
                                <a:lumMod val="75000"/>
                              </a:schemeClr>
                            </a:solidFill>
                            <a:latin typeface="Cambria Math" panose="02040503050406030204" pitchFamily="18" charset="0"/>
                          </a:rPr>
                          <m:t>𝑓</m:t>
                        </m:r>
                      </m:e>
                    </m:acc>
                  </m:oMath>
                </a14:m>
                <a:endParaRPr lang="en-US" dirty="0"/>
              </a:p>
              <a:p>
                <a:r>
                  <a:rPr lang="en-US" dirty="0"/>
                  <a:t>Example: </a:t>
                </a:r>
                <a14:m>
                  <m:oMath xmlns:m="http://schemas.openxmlformats.org/officeDocument/2006/math">
                    <m:acc>
                      <m:accPr>
                        <m:chr m:val="̂"/>
                        <m:ctrlPr>
                          <a:rPr lang="en-US" i="1">
                            <a:solidFill>
                              <a:schemeClr val="accent1">
                                <a:lumMod val="75000"/>
                              </a:schemeClr>
                            </a:solidFill>
                            <a:latin typeface="Cambria Math" panose="02040503050406030204" pitchFamily="18" charset="0"/>
                          </a:rPr>
                        </m:ctrlPr>
                      </m:accPr>
                      <m:e>
                        <m:r>
                          <a:rPr lang="en-US" i="1">
                            <a:solidFill>
                              <a:schemeClr val="accent1">
                                <a:lumMod val="75000"/>
                              </a:schemeClr>
                            </a:solidFill>
                            <a:latin typeface="Cambria Math" panose="02040503050406030204" pitchFamily="18" charset="0"/>
                          </a:rPr>
                          <m:t>𝑌</m:t>
                        </m:r>
                      </m:e>
                    </m:acc>
                    <m:r>
                      <a:rPr lang="en-US" i="1">
                        <a:solidFill>
                          <a:schemeClr val="accent1">
                            <a:lumMod val="75000"/>
                          </a:schemeClr>
                        </a:solidFill>
                        <a:latin typeface="Cambria Math" panose="02040503050406030204" pitchFamily="18" charset="0"/>
                      </a:rPr>
                      <m:t>=+</m:t>
                    </m:r>
                  </m:oMath>
                </a14:m>
                <a:r>
                  <a:rPr lang="en-US" dirty="0"/>
                  <a:t> if predicted successful, </a:t>
                </a:r>
                <a14:m>
                  <m:oMath xmlns:m="http://schemas.openxmlformats.org/officeDocument/2006/math">
                    <m:acc>
                      <m:accPr>
                        <m:chr m:val="̂"/>
                        <m:ctrlPr>
                          <a:rPr lang="en-US" i="1">
                            <a:solidFill>
                              <a:schemeClr val="accent1">
                                <a:lumMod val="75000"/>
                              </a:schemeClr>
                            </a:solidFill>
                            <a:latin typeface="Cambria Math" panose="02040503050406030204" pitchFamily="18" charset="0"/>
                          </a:rPr>
                        </m:ctrlPr>
                      </m:accPr>
                      <m:e>
                        <m:r>
                          <a:rPr lang="en-US" i="1">
                            <a:solidFill>
                              <a:schemeClr val="accent1">
                                <a:lumMod val="75000"/>
                              </a:schemeClr>
                            </a:solidFill>
                            <a:latin typeface="Cambria Math" panose="02040503050406030204" pitchFamily="18" charset="0"/>
                          </a:rPr>
                          <m:t>𝑌</m:t>
                        </m:r>
                      </m:e>
                    </m:acc>
                    <m:r>
                      <a:rPr lang="en-US" i="1">
                        <a:solidFill>
                          <a:schemeClr val="accent1">
                            <a:lumMod val="75000"/>
                          </a:schemeClr>
                        </a:solidFill>
                        <a:latin typeface="Cambria Math" panose="02040503050406030204" pitchFamily="18" charset="0"/>
                      </a:rPr>
                      <m:t>=−</m:t>
                    </m:r>
                  </m:oMath>
                </a14:m>
                <a:r>
                  <a:rPr lang="en-US" dirty="0"/>
                  <a:t> otherwise </a:t>
                </a:r>
              </a:p>
              <a:p>
                <a:pPr marL="139700" indent="0">
                  <a:buNone/>
                </a:pPr>
                <a:endParaRPr lang="en-US" dirty="0"/>
              </a:p>
            </p:txBody>
          </p:sp>
        </mc:Choice>
        <mc:Fallback xmlns="">
          <p:sp>
            <p:nvSpPr>
              <p:cNvPr id="3" name="Text Placeholder 2">
                <a:extLst>
                  <a:ext uri="{FF2B5EF4-FFF2-40B4-BE49-F238E27FC236}">
                    <a16:creationId xmlns:a16="http://schemas.microsoft.com/office/drawing/2014/main" id="{B7521C0E-B9E1-4CFF-9F58-166C322AE3E8}"/>
                  </a:ext>
                </a:extLst>
              </p:cNvPr>
              <p:cNvSpPr>
                <a:spLocks noGrp="1" noRot="1" noChangeAspect="1" noMove="1" noResize="1" noEditPoints="1" noAdjustHandles="1" noChangeArrowheads="1" noChangeShapeType="1" noTextEdit="1"/>
              </p:cNvSpPr>
              <p:nvPr>
                <p:ph type="body" idx="1"/>
              </p:nvPr>
            </p:nvSpPr>
            <p:spPr>
              <a:blipFill>
                <a:blip r:embed="rId2"/>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A87A222-FE2B-42C8-A9E8-DD12F54CE98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328030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8C4BF-8DF8-453C-B866-B5A14B37C00C}"/>
              </a:ext>
            </a:extLst>
          </p:cNvPr>
          <p:cNvSpPr>
            <a:spLocks noGrp="1"/>
          </p:cNvSpPr>
          <p:nvPr>
            <p:ph type="title"/>
          </p:nvPr>
        </p:nvSpPr>
        <p:spPr/>
        <p:txBody>
          <a:bodyPr/>
          <a:lstStyle/>
          <a:p>
            <a:r>
              <a:rPr lang="en-US" sz="2000" dirty="0"/>
              <a:t>Fairness Definition 1: “Shape Blind”</a:t>
            </a:r>
          </a:p>
        </p:txBody>
      </p:sp>
      <p:sp>
        <p:nvSpPr>
          <p:cNvPr id="3" name="Text Placeholder 2">
            <a:extLst>
              <a:ext uri="{FF2B5EF4-FFF2-40B4-BE49-F238E27FC236}">
                <a16:creationId xmlns:a16="http://schemas.microsoft.com/office/drawing/2014/main" id="{63F03C8C-8986-4484-81D9-E2DB2EA437B3}"/>
              </a:ext>
            </a:extLst>
          </p:cNvPr>
          <p:cNvSpPr>
            <a:spLocks noGrp="1"/>
          </p:cNvSpPr>
          <p:nvPr>
            <p:ph type="body" idx="1"/>
          </p:nvPr>
        </p:nvSpPr>
        <p:spPr/>
        <p:txBody>
          <a:bodyPr/>
          <a:lstStyle/>
          <a:p>
            <a:pPr marL="139700" indent="0">
              <a:buNone/>
            </a:pPr>
            <a:r>
              <a:rPr lang="en-US" dirty="0"/>
              <a:t>To avoid unfair decisions, prevent the model from every looking at protected attribute (e.g., if the applicant is Circle/Square).</a:t>
            </a:r>
          </a:p>
          <a:p>
            <a:pPr marL="139700" indent="0">
              <a:buNone/>
            </a:pPr>
            <a:endParaRPr lang="en-US" dirty="0"/>
          </a:p>
          <a:p>
            <a:pPr marL="139700" indent="0">
              <a:buNone/>
            </a:pPr>
            <a:r>
              <a:rPr lang="en-US" dirty="0"/>
              <a:t>Often called </a:t>
            </a:r>
            <a:r>
              <a:rPr lang="en-US" b="1" dirty="0"/>
              <a:t>“Fairness through unawareness”</a:t>
            </a:r>
            <a:endParaRPr lang="en-US" dirty="0"/>
          </a:p>
          <a:p>
            <a:pPr marL="139700" indent="0">
              <a:buNone/>
            </a:pPr>
            <a:endParaRPr lang="en-US" dirty="0"/>
          </a:p>
          <a:p>
            <a:pPr marL="139700" indent="0">
              <a:buNone/>
            </a:pPr>
            <a:r>
              <a:rPr lang="en-US" b="1" dirty="0"/>
              <a:t>Doesn’t work in practice. </a:t>
            </a:r>
            <a:r>
              <a:rPr lang="en-US" dirty="0"/>
              <a:t>This does not prevent historical or measurement bias. Protected attributes can be unintentionally inferred from other, related attributes (e.g., in some cities, zip code can be deeply correlated with race).</a:t>
            </a:r>
          </a:p>
        </p:txBody>
      </p:sp>
      <p:sp>
        <p:nvSpPr>
          <p:cNvPr id="4" name="Slide Number Placeholder 3">
            <a:extLst>
              <a:ext uri="{FF2B5EF4-FFF2-40B4-BE49-F238E27FC236}">
                <a16:creationId xmlns:a16="http://schemas.microsoft.com/office/drawing/2014/main" id="{BD9F1716-B763-48B7-B49F-2102FF69112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extLst>
      <p:ext uri="{BB962C8B-B14F-4D97-AF65-F5344CB8AC3E}">
        <p14:creationId xmlns:p14="http://schemas.microsoft.com/office/powerpoint/2010/main" val="31853607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9CB4F-B3B9-C047-99BD-93F205B3C586}"/>
              </a:ext>
            </a:extLst>
          </p:cNvPr>
          <p:cNvSpPr>
            <a:spLocks noGrp="1"/>
          </p:cNvSpPr>
          <p:nvPr>
            <p:ph type="title"/>
          </p:nvPr>
        </p:nvSpPr>
        <p:spPr/>
        <p:txBody>
          <a:bodyPr/>
          <a:lstStyle/>
          <a:p>
            <a:r>
              <a:rPr lang="en-US" dirty="0"/>
              <a:t>Confusion Matrix</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F7C5D89E-6E73-5A48-A93B-C053AB3D2B52}"/>
                  </a:ext>
                </a:extLst>
              </p:cNvPr>
              <p:cNvSpPr>
                <a:spLocks noGrp="1"/>
              </p:cNvSpPr>
              <p:nvPr>
                <p:ph type="body" idx="1"/>
              </p:nvPr>
            </p:nvSpPr>
            <p:spPr/>
            <p:txBody>
              <a:bodyPr/>
              <a:lstStyle/>
              <a:p>
                <a:pPr marL="139700" indent="0">
                  <a:buNone/>
                </a:pPr>
                <a:r>
                  <a:rPr lang="en-US" dirty="0"/>
                  <a:t>For binary classification, there are only two types of mistakes</a:t>
                </a:r>
              </a:p>
              <a:p>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r>
                      <a:rPr lang="en-US" b="0" i="1" dirty="0" smtClean="0">
                        <a:latin typeface="Cambria Math" panose="02040503050406030204" pitchFamily="18" charset="0"/>
                      </a:rPr>
                      <m:t>=+1,   </m:t>
                    </m:r>
                    <m:r>
                      <a:rPr lang="en-US" b="0" i="1" dirty="0" smtClean="0">
                        <a:latin typeface="Cambria Math" panose="02040503050406030204" pitchFamily="18" charset="0"/>
                      </a:rPr>
                      <m:t>𝑦</m:t>
                    </m:r>
                    <m:r>
                      <a:rPr lang="en-US" b="0" i="1" dirty="0" smtClean="0">
                        <a:latin typeface="Cambria Math" panose="02040503050406030204" pitchFamily="18" charset="0"/>
                      </a:rPr>
                      <m:t>=−1</m:t>
                    </m:r>
                  </m:oMath>
                </a14:m>
                <a:r>
                  <a:rPr lang="en-US" dirty="0"/>
                  <a:t> </a:t>
                </a:r>
              </a:p>
              <a:p>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r>
                      <a:rPr lang="en-US" b="0" i="1" dirty="0" smtClean="0">
                        <a:latin typeface="Cambria Math" panose="02040503050406030204" pitchFamily="18" charset="0"/>
                      </a:rPr>
                      <m:t>=−1,   </m:t>
                    </m:r>
                    <m:r>
                      <a:rPr lang="en-US" b="0" i="1" dirty="0" smtClean="0">
                        <a:latin typeface="Cambria Math" panose="02040503050406030204" pitchFamily="18" charset="0"/>
                      </a:rPr>
                      <m:t>𝑦</m:t>
                    </m:r>
                    <m:r>
                      <a:rPr lang="en-US" b="0" i="1" dirty="0" smtClean="0">
                        <a:latin typeface="Cambria Math" panose="02040503050406030204" pitchFamily="18" charset="0"/>
                      </a:rPr>
                      <m:t>=+1</m:t>
                    </m:r>
                  </m:oMath>
                </a14:m>
                <a:endParaRPr lang="en-US" dirty="0"/>
              </a:p>
              <a:p>
                <a:pPr marL="139700" indent="0">
                  <a:buNone/>
                </a:pPr>
                <a:r>
                  <a:rPr lang="en-US" dirty="0"/>
                  <a:t>Generally we make a </a:t>
                </a:r>
                <a:r>
                  <a:rPr lang="en-US" b="1" dirty="0"/>
                  <a:t>confusion matrix </a:t>
                </a:r>
                <a:r>
                  <a:rPr lang="en-US" dirty="0"/>
                  <a:t>to understand mistakes.</a:t>
                </a:r>
              </a:p>
            </p:txBody>
          </p:sp>
        </mc:Choice>
        <mc:Fallback xmlns="">
          <p:sp>
            <p:nvSpPr>
              <p:cNvPr id="3" name="Text Placeholder 2">
                <a:extLst>
                  <a:ext uri="{FF2B5EF4-FFF2-40B4-BE49-F238E27FC236}">
                    <a16:creationId xmlns:a16="http://schemas.microsoft.com/office/drawing/2014/main" id="{F7C5D89E-6E73-5A48-A93B-C053AB3D2B52}"/>
                  </a:ext>
                </a:extLst>
              </p:cNvPr>
              <p:cNvSpPr>
                <a:spLocks noGrp="1" noRot="1" noChangeAspect="1" noMove="1" noResize="1" noEditPoints="1" noAdjustHandles="1" noChangeArrowheads="1" noChangeShapeType="1" noTextEdit="1"/>
              </p:cNvSpPr>
              <p:nvPr>
                <p:ph type="body" idx="1"/>
              </p:nvPr>
            </p:nvSpPr>
            <p:spPr>
              <a:blipFill>
                <a:blip r:embed="rId2"/>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F8E5A09-86D6-A449-B773-8442D151CB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graphicFrame>
        <p:nvGraphicFramePr>
          <p:cNvPr id="5" name="Table 4">
            <a:extLst>
              <a:ext uri="{FF2B5EF4-FFF2-40B4-BE49-F238E27FC236}">
                <a16:creationId xmlns:a16="http://schemas.microsoft.com/office/drawing/2014/main" id="{D8D4031D-074A-7E49-BA5D-53321BBF72BC}"/>
              </a:ext>
            </a:extLst>
          </p:cNvPr>
          <p:cNvGraphicFramePr>
            <a:graphicFrameLocks noGrp="1"/>
          </p:cNvGraphicFramePr>
          <p:nvPr/>
        </p:nvGraphicFramePr>
        <p:xfrm>
          <a:off x="3090624" y="2406869"/>
          <a:ext cx="5466159" cy="2460254"/>
        </p:xfrm>
        <a:graphic>
          <a:graphicData uri="http://schemas.openxmlformats.org/drawingml/2006/table">
            <a:tbl>
              <a:tblPr firstRow="1" bandRow="1">
                <a:tableStyleId>{CB23F696-D533-4BE0-B1DA-8B15BD142E95}</a:tableStyleId>
              </a:tblPr>
              <a:tblGrid>
                <a:gridCol w="1822053">
                  <a:extLst>
                    <a:ext uri="{9D8B030D-6E8A-4147-A177-3AD203B41FA5}">
                      <a16:colId xmlns:a16="http://schemas.microsoft.com/office/drawing/2014/main" val="3243455969"/>
                    </a:ext>
                  </a:extLst>
                </a:gridCol>
                <a:gridCol w="1822053">
                  <a:extLst>
                    <a:ext uri="{9D8B030D-6E8A-4147-A177-3AD203B41FA5}">
                      <a16:colId xmlns:a16="http://schemas.microsoft.com/office/drawing/2014/main" val="3640482338"/>
                    </a:ext>
                  </a:extLst>
                </a:gridCol>
                <a:gridCol w="1822053">
                  <a:extLst>
                    <a:ext uri="{9D8B030D-6E8A-4147-A177-3AD203B41FA5}">
                      <a16:colId xmlns:a16="http://schemas.microsoft.com/office/drawing/2014/main" val="1914084577"/>
                    </a:ext>
                  </a:extLst>
                </a:gridCol>
              </a:tblGrid>
              <a:tr h="689872">
                <a:tc>
                  <a: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a:txBody>
                  <a:tcP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57BA6"/>
                    </a:solidFill>
                  </a:tcPr>
                </a:tc>
                <a:tc>
                  <a: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solidFill>
                      <a:srgbClr val="B57BA6"/>
                    </a:solidFill>
                  </a:tcPr>
                </a:tc>
                <a:extLst>
                  <a:ext uri="{0D108BD9-81ED-4DB2-BD59-A6C34878D82A}">
                    <a16:rowId xmlns:a16="http://schemas.microsoft.com/office/drawing/2014/main" val="1635588840"/>
                  </a:ext>
                </a:extLst>
              </a:tr>
              <a:tr h="886680">
                <a:tc>
                  <a: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57BA6"/>
                    </a:solidFill>
                  </a:tcPr>
                </a:tc>
                <a:tc>
                  <a: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True Positive (TP)</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lumMod val="40000"/>
                        <a:lumOff val="60000"/>
                      </a:schemeClr>
                    </a:solidFill>
                  </a:tcPr>
                </a:tc>
                <a:tc>
                  <a: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False Negative (FN)</a:t>
                      </a:r>
                    </a:p>
                  </a:txBody>
                  <a:tcPr anchor="ctr">
                    <a:solidFill>
                      <a:schemeClr val="accent6">
                        <a:lumMod val="40000"/>
                        <a:lumOff val="60000"/>
                      </a:schemeClr>
                    </a:solidFill>
                  </a:tcPr>
                </a:tc>
                <a:extLst>
                  <a:ext uri="{0D108BD9-81ED-4DB2-BD59-A6C34878D82A}">
                    <a16:rowId xmlns:a16="http://schemas.microsoft.com/office/drawing/2014/main" val="2402444028"/>
                  </a:ext>
                </a:extLst>
              </a:tr>
              <a:tr h="883702">
                <a:tc>
                  <a: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a:txBody>
                  <a:tcPr>
                    <a:lnT w="12700" cap="flat" cmpd="sng" algn="ctr">
                      <a:solidFill>
                        <a:schemeClr val="tx1"/>
                      </a:solidFill>
                      <a:prstDash val="solid"/>
                      <a:round/>
                      <a:headEnd type="none" w="med" len="med"/>
                      <a:tailEnd type="none" w="med" len="med"/>
                    </a:lnT>
                    <a:solidFill>
                      <a:srgbClr val="B57BA6"/>
                    </a:solidFill>
                  </a:tcPr>
                </a:tc>
                <a:tc>
                  <a: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False Positive (FP)</a:t>
                      </a:r>
                    </a:p>
                  </a:txBody>
                  <a:tcPr anchor="ctr">
                    <a:solidFill>
                      <a:schemeClr val="accent6">
                        <a:lumMod val="40000"/>
                        <a:lumOff val="60000"/>
                      </a:schemeClr>
                    </a:solidFill>
                  </a:tcPr>
                </a:tc>
                <a:tc>
                  <a: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True Negative (TN)</a:t>
                      </a:r>
                    </a:p>
                  </a:txBody>
                  <a:tcPr anchor="ctr">
                    <a:solidFill>
                      <a:schemeClr val="accent3">
                        <a:lumMod val="40000"/>
                        <a:lumOff val="60000"/>
                      </a:schemeClr>
                    </a:solidFill>
                  </a:tcPr>
                </a:tc>
                <a:extLst>
                  <a:ext uri="{0D108BD9-81ED-4DB2-BD59-A6C34878D82A}">
                    <a16:rowId xmlns:a16="http://schemas.microsoft.com/office/drawing/2014/main" val="2996203727"/>
                  </a:ext>
                </a:extLst>
              </a:tr>
            </a:tbl>
          </a:graphicData>
        </a:graphic>
      </p:graphicFrame>
      <p:sp>
        <p:nvSpPr>
          <p:cNvPr id="6" name="Cross 5">
            <a:extLst>
              <a:ext uri="{FF2B5EF4-FFF2-40B4-BE49-F238E27FC236}">
                <a16:creationId xmlns:a16="http://schemas.microsoft.com/office/drawing/2014/main" id="{3BFCD779-67FF-244C-A7E9-12878195DFC9}"/>
              </a:ext>
            </a:extLst>
          </p:cNvPr>
          <p:cNvSpPr/>
          <p:nvPr/>
        </p:nvSpPr>
        <p:spPr>
          <a:xfrm>
            <a:off x="5619308" y="2568287"/>
            <a:ext cx="408789" cy="398032"/>
          </a:xfrm>
          <a:prstGeom prst="plus">
            <a:avLst>
              <a:gd name="adj" fmla="val 379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7586FE9-CCE9-C64E-89C2-734C47660678}"/>
              </a:ext>
            </a:extLst>
          </p:cNvPr>
          <p:cNvSpPr/>
          <p:nvPr/>
        </p:nvSpPr>
        <p:spPr>
          <a:xfrm>
            <a:off x="7460365" y="2712399"/>
            <a:ext cx="408789" cy="1098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Cross 7">
            <a:extLst>
              <a:ext uri="{FF2B5EF4-FFF2-40B4-BE49-F238E27FC236}">
                <a16:creationId xmlns:a16="http://schemas.microsoft.com/office/drawing/2014/main" id="{CF79E5E6-E941-FE41-8C59-258F82C459BB}"/>
              </a:ext>
            </a:extLst>
          </p:cNvPr>
          <p:cNvSpPr/>
          <p:nvPr/>
        </p:nvSpPr>
        <p:spPr>
          <a:xfrm>
            <a:off x="3780970" y="3412346"/>
            <a:ext cx="408789" cy="398032"/>
          </a:xfrm>
          <a:prstGeom prst="plus">
            <a:avLst>
              <a:gd name="adj" fmla="val 379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8FB773E-D6D4-7E42-83DC-7D0E0AE852D3}"/>
              </a:ext>
            </a:extLst>
          </p:cNvPr>
          <p:cNvSpPr/>
          <p:nvPr/>
        </p:nvSpPr>
        <p:spPr>
          <a:xfrm>
            <a:off x="3764233" y="4373766"/>
            <a:ext cx="408789" cy="1098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CBA2586-37DA-B747-9AA8-373AEF56D5EB}"/>
              </a:ext>
            </a:extLst>
          </p:cNvPr>
          <p:cNvSpPr/>
          <p:nvPr/>
        </p:nvSpPr>
        <p:spPr>
          <a:xfrm>
            <a:off x="6028097" y="2067159"/>
            <a:ext cx="1515158" cy="307777"/>
          </a:xfrm>
          <a:prstGeom prst="rect">
            <a:avLst/>
          </a:prstGeom>
        </p:spPr>
        <p:txBody>
          <a:bodyPr wrap="none">
            <a:spAutoFit/>
          </a:bodyPr>
          <a:lstStyle/>
          <a:p>
            <a:r>
              <a:rPr lang="en-US" b="1" dirty="0">
                <a:solidFill>
                  <a:srgbClr val="666666"/>
                </a:solidFill>
                <a:latin typeface="Nunito Sans" pitchFamily="2" charset="77"/>
                <a:ea typeface="Nunito Sans" pitchFamily="2" charset="77"/>
                <a:cs typeface="Nunito Sans" pitchFamily="2" charset="77"/>
              </a:rPr>
              <a:t>Predicted Label</a:t>
            </a:r>
            <a:r>
              <a:rPr lang="en-US" b="1" dirty="0"/>
              <a:t> </a:t>
            </a:r>
          </a:p>
        </p:txBody>
      </p:sp>
      <p:sp>
        <p:nvSpPr>
          <p:cNvPr id="11" name="Rectangle 10">
            <a:extLst>
              <a:ext uri="{FF2B5EF4-FFF2-40B4-BE49-F238E27FC236}">
                <a16:creationId xmlns:a16="http://schemas.microsoft.com/office/drawing/2014/main" id="{7938455D-70B5-044C-948D-DB2D336FE918}"/>
              </a:ext>
            </a:extLst>
          </p:cNvPr>
          <p:cNvSpPr/>
          <p:nvPr/>
        </p:nvSpPr>
        <p:spPr>
          <a:xfrm rot="16200000">
            <a:off x="2385141" y="3656490"/>
            <a:ext cx="1103187" cy="307777"/>
          </a:xfrm>
          <a:prstGeom prst="rect">
            <a:avLst/>
          </a:prstGeom>
        </p:spPr>
        <p:txBody>
          <a:bodyPr wrap="none">
            <a:spAutoFit/>
          </a:bodyPr>
          <a:lstStyle/>
          <a:p>
            <a:r>
              <a:rPr lang="en-US" b="1" dirty="0">
                <a:solidFill>
                  <a:srgbClr val="666666"/>
                </a:solidFill>
                <a:latin typeface="Nunito Sans" pitchFamily="2" charset="77"/>
                <a:ea typeface="Nunito Sans" pitchFamily="2" charset="77"/>
                <a:cs typeface="Nunito Sans" pitchFamily="2" charset="77"/>
              </a:rPr>
              <a:t>True Label</a:t>
            </a:r>
            <a:r>
              <a:rPr lang="en-US" b="1" dirty="0"/>
              <a:t> </a:t>
            </a:r>
          </a:p>
        </p:txBody>
      </p:sp>
    </p:spTree>
    <p:extLst>
      <p:ext uri="{BB962C8B-B14F-4D97-AF65-F5344CB8AC3E}">
        <p14:creationId xmlns:p14="http://schemas.microsoft.com/office/powerpoint/2010/main" val="4219203344"/>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43867-A4EF-6046-8D81-4966DF3B48E9}"/>
              </a:ext>
            </a:extLst>
          </p:cNvPr>
          <p:cNvSpPr>
            <a:spLocks noGrp="1"/>
          </p:cNvSpPr>
          <p:nvPr>
            <p:ph type="title"/>
          </p:nvPr>
        </p:nvSpPr>
        <p:spPr/>
        <p:txBody>
          <a:bodyPr/>
          <a:lstStyle/>
          <a:p>
            <a:r>
              <a:rPr lang="en-US" dirty="0"/>
              <a:t>Binary Classification Measures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2CB3EDC-0605-FC42-A691-1959D979F2F3}"/>
                  </a:ext>
                </a:extLst>
              </p:cNvPr>
              <p:cNvSpPr>
                <a:spLocks noGrp="1"/>
              </p:cNvSpPr>
              <p:nvPr>
                <p:ph type="body" idx="1"/>
              </p:nvPr>
            </p:nvSpPr>
            <p:spPr>
              <a:xfrm>
                <a:off x="3090625" y="286388"/>
                <a:ext cx="5596200" cy="3981000"/>
              </a:xfrm>
            </p:spPr>
            <p:txBody>
              <a:bodyPr/>
              <a:lstStyle/>
              <a:p>
                <a:pPr marL="139700" indent="0">
                  <a:buNone/>
                </a:pPr>
                <a:r>
                  <a:rPr lang="en-US" dirty="0"/>
                  <a:t>Notation</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𝑇𝑃</m:t>
                        </m:r>
                      </m:sub>
                    </m:sSub>
                    <m:r>
                      <a:rPr lang="en-US" b="0" i="0" smtClean="0">
                        <a:latin typeface="Cambria Math" panose="02040503050406030204" pitchFamily="18" charset="0"/>
                      </a:rPr>
                      <m:t>=#</m:t>
                    </m:r>
                    <m:r>
                      <m:rPr>
                        <m:sty m:val="p"/>
                      </m:rPr>
                      <a:rPr lang="en-US" b="0" i="0" smtClean="0">
                        <a:latin typeface="Cambria Math" panose="02040503050406030204" pitchFamily="18" charset="0"/>
                      </a:rPr>
                      <m:t>TP</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C</m:t>
                        </m:r>
                      </m:e>
                      <m:sub>
                        <m:r>
                          <m:rPr>
                            <m:sty m:val="p"/>
                          </m:rPr>
                          <a:rPr lang="en-US" b="0" i="0" smtClean="0">
                            <a:latin typeface="Cambria Math" panose="02040503050406030204" pitchFamily="18" charset="0"/>
                          </a:rPr>
                          <m:t>FP</m:t>
                        </m:r>
                      </m:sub>
                    </m:sSub>
                    <m:r>
                      <a:rPr lang="en-US" b="0" i="0" smtClean="0">
                        <a:latin typeface="Cambria Math" panose="02040503050406030204" pitchFamily="18" charset="0"/>
                      </a:rPr>
                      <m:t>=#</m:t>
                    </m:r>
                    <m:r>
                      <m:rPr>
                        <m:sty m:val="p"/>
                      </m:rPr>
                      <a:rPr lang="en-US" b="0" i="0" smtClean="0">
                        <a:latin typeface="Cambria Math" panose="02040503050406030204" pitchFamily="18" charset="0"/>
                      </a:rPr>
                      <m:t>FP</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C</m:t>
                        </m:r>
                      </m:e>
                      <m:sub>
                        <m:r>
                          <m:rPr>
                            <m:sty m:val="p"/>
                          </m:rPr>
                          <a:rPr lang="en-US" b="0" i="0" smtClean="0">
                            <a:latin typeface="Cambria Math" panose="02040503050406030204" pitchFamily="18" charset="0"/>
                          </a:rPr>
                          <m:t>TN</m:t>
                        </m:r>
                      </m:sub>
                    </m:sSub>
                    <m:r>
                      <a:rPr lang="en-US" b="0" i="0" smtClean="0">
                        <a:latin typeface="Cambria Math" panose="02040503050406030204" pitchFamily="18" charset="0"/>
                      </a:rPr>
                      <m:t>=#</m:t>
                    </m:r>
                    <m:r>
                      <m:rPr>
                        <m:sty m:val="p"/>
                      </m:rPr>
                      <a:rPr lang="en-US" b="0" i="0" smtClean="0">
                        <a:latin typeface="Cambria Math" panose="02040503050406030204" pitchFamily="18" charset="0"/>
                      </a:rPr>
                      <m:t>TN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C</m:t>
                        </m:r>
                      </m:e>
                      <m:sub>
                        <m:r>
                          <m:rPr>
                            <m:sty m:val="p"/>
                          </m:rPr>
                          <a:rPr lang="en-US" b="0" i="0" smtClean="0">
                            <a:latin typeface="Cambria Math" panose="02040503050406030204" pitchFamily="18" charset="0"/>
                          </a:rPr>
                          <m:t>FN</m:t>
                        </m:r>
                      </m:sub>
                    </m:sSub>
                    <m:r>
                      <a:rPr lang="en-US" b="0" i="0" smtClean="0">
                        <a:latin typeface="Cambria Math" panose="02040503050406030204" pitchFamily="18" charset="0"/>
                      </a:rPr>
                      <m:t>=#</m:t>
                    </m:r>
                    <m:r>
                      <m:rPr>
                        <m:sty m:val="p"/>
                      </m:rPr>
                      <a:rPr lang="en-US" b="0" i="0" smtClean="0">
                        <a:latin typeface="Cambria Math" panose="02040503050406030204" pitchFamily="18" charset="0"/>
                      </a:rPr>
                      <m:t>FN</m:t>
                    </m:r>
                  </m:oMath>
                </a14:m>
                <a:endParaRPr lang="en-US" dirty="0"/>
              </a:p>
              <a:p>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𝑇𝑃</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𝐹𝑃</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𝑇𝑁</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𝐹𝑁</m:t>
                        </m:r>
                      </m:sub>
                    </m:sSub>
                  </m:oMath>
                </a14:m>
                <a:endParaRPr lang="en-US" b="0"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𝑃</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𝑇𝑃</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𝐹𝑁</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𝑁</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𝐹𝑃</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𝑇𝑁</m:t>
                        </m:r>
                      </m:sub>
                    </m:sSub>
                  </m:oMath>
                </a14:m>
                <a:endParaRPr lang="en-US" dirty="0"/>
              </a:p>
              <a:p>
                <a:endParaRPr lang="en-US" dirty="0"/>
              </a:p>
              <a:p>
                <a:pPr marL="139700" indent="0">
                  <a:buNone/>
                </a:pPr>
                <a:endParaRPr lang="en-US" dirty="0"/>
              </a:p>
            </p:txBody>
          </p:sp>
        </mc:Choice>
        <mc:Fallback xmlns="">
          <p:sp>
            <p:nvSpPr>
              <p:cNvPr id="3" name="Text Placeholder 2">
                <a:extLst>
                  <a:ext uri="{FF2B5EF4-FFF2-40B4-BE49-F238E27FC236}">
                    <a16:creationId xmlns:a16="http://schemas.microsoft.com/office/drawing/2014/main" id="{72CB3EDC-0605-FC42-A691-1959D979F2F3}"/>
                  </a:ext>
                </a:extLst>
              </p:cNvPr>
              <p:cNvSpPr>
                <a:spLocks noGrp="1" noRot="1" noChangeAspect="1" noMove="1" noResize="1" noEditPoints="1" noAdjustHandles="1" noChangeArrowheads="1" noChangeShapeType="1" noTextEdit="1"/>
              </p:cNvSpPr>
              <p:nvPr>
                <p:ph type="body" idx="1"/>
              </p:nvPr>
            </p:nvSpPr>
            <p:spPr>
              <a:xfrm>
                <a:off x="3090625" y="286388"/>
                <a:ext cx="5596200" cy="3981000"/>
              </a:xfrm>
              <a:blipFill>
                <a:blip r:embed="rId3"/>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01C460D-096A-AC48-A846-385C83877D5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mc:AlternateContent xmlns:mc="http://schemas.openxmlformats.org/markup-compatibility/2006" xmlns:a14="http://schemas.microsoft.com/office/drawing/2010/main">
        <mc:Choice Requires="a14">
          <p:sp>
            <p:nvSpPr>
              <p:cNvPr id="5" name="Text Placeholder 2">
                <a:extLst>
                  <a:ext uri="{FF2B5EF4-FFF2-40B4-BE49-F238E27FC236}">
                    <a16:creationId xmlns:a16="http://schemas.microsoft.com/office/drawing/2014/main" id="{92429C7A-E119-584E-B811-86E3CA405373}"/>
                  </a:ext>
                </a:extLst>
              </p:cNvPr>
              <p:cNvSpPr txBox="1">
                <a:spLocks/>
              </p:cNvSpPr>
              <p:nvPr/>
            </p:nvSpPr>
            <p:spPr>
              <a:xfrm>
                <a:off x="3090625" y="1680176"/>
                <a:ext cx="2879251" cy="2876324"/>
              </a:xfrm>
              <a:prstGeom prst="rect">
                <a:avLst/>
              </a:prstGeom>
              <a:noFill/>
              <a:ln>
                <a:noFill/>
              </a:ln>
            </p:spPr>
            <p:txBody>
              <a:bodyPr spcFirstLastPara="1" wrap="square" lIns="91425" tIns="91425" rIns="91425" bIns="91425" numCol="2" anchor="t" anchorCtr="0"/>
              <a:lstStyle>
                <a:defPPr marR="0" lvl="0" algn="l" rtl="0">
                  <a:lnSpc>
                    <a:spcPct val="100000"/>
                  </a:lnSpc>
                  <a:spcBef>
                    <a:spcPts val="0"/>
                  </a:spcBef>
                  <a:spcAft>
                    <a:spcPts val="0"/>
                  </a:spcAft>
                </a:defPPr>
                <a:lvl1pPr marL="457200" marR="0" lvl="0" indent="-317500" algn="l" rtl="0">
                  <a:lnSpc>
                    <a:spcPct val="115000"/>
                  </a:lnSpc>
                  <a:spcBef>
                    <a:spcPts val="60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1pPr>
                <a:lvl2pPr marL="914400" marR="0" lvl="1"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2pPr>
                <a:lvl3pPr marL="1371600" marR="0" lvl="2"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3pPr>
                <a:lvl4pPr marL="1828800" marR="0" lvl="3"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4pPr>
                <a:lvl5pPr marL="2286000" marR="0" lvl="4"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5pPr>
                <a:lvl6pPr marL="2743200" marR="0" lvl="5"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6pPr>
                <a:lvl7pPr marL="3200400" marR="0" lvl="6"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7pPr>
                <a:lvl8pPr marL="3657600" marR="0" lvl="7"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8pPr>
                <a:lvl9pPr marL="4114800" marR="0" lvl="8"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9pPr>
              </a:lstStyle>
              <a:p>
                <a:pPr marL="139700" indent="0">
                  <a:buFont typeface="Nunito Sans"/>
                  <a:buNone/>
                </a:pPr>
                <a:r>
                  <a:rPr lang="en-US" b="1" dirty="0"/>
                  <a:t>Error Rate</a:t>
                </a:r>
              </a:p>
              <a:p>
                <a:pPr marL="139700" indent="0">
                  <a:buFont typeface="Nunito Sans"/>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f>
                        <m:fPr>
                          <m:ctrlPr>
                            <a:rPr lang="en-US"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𝐹𝑃</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𝐹𝑁</m:t>
                              </m:r>
                            </m:sub>
                          </m:sSub>
                        </m:num>
                        <m:den>
                          <m:r>
                            <a:rPr lang="en-US" b="0" i="1" smtClean="0">
                              <a:latin typeface="Cambria Math" panose="02040503050406030204" pitchFamily="18" charset="0"/>
                            </a:rPr>
                            <m:t>𝑁</m:t>
                          </m:r>
                        </m:den>
                      </m:f>
                    </m:oMath>
                  </m:oMathPara>
                </a14:m>
                <a:endParaRPr lang="en-US" dirty="0"/>
              </a:p>
              <a:p>
                <a:pPr marL="139700" indent="0">
                  <a:buFont typeface="Nunito Sans"/>
                  <a:buNone/>
                </a:pPr>
                <a:r>
                  <a:rPr lang="en-US" b="1" dirty="0"/>
                  <a:t>Accuracy Rate</a:t>
                </a:r>
              </a:p>
              <a:p>
                <a:pPr marL="139700" indent="0">
                  <a:buFont typeface="Nunito Sans"/>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f>
                        <m:fPr>
                          <m:ctrlPr>
                            <a:rPr lang="en-US"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𝑇𝑃</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𝑇𝑁</m:t>
                              </m:r>
                            </m:sub>
                          </m:sSub>
                        </m:num>
                        <m:den>
                          <m:r>
                            <a:rPr lang="en-US" b="0" i="1" smtClean="0">
                              <a:latin typeface="Cambria Math" panose="02040503050406030204" pitchFamily="18" charset="0"/>
                            </a:rPr>
                            <m:t>𝑁</m:t>
                          </m:r>
                        </m:den>
                      </m:f>
                    </m:oMath>
                  </m:oMathPara>
                </a14:m>
                <a:endParaRPr lang="en-US" dirty="0"/>
              </a:p>
              <a:p>
                <a:pPr marL="139700" indent="0">
                  <a:buFont typeface="Nunito Sans"/>
                  <a:buNone/>
                </a:pPr>
                <a:r>
                  <a:rPr lang="en-US" b="1" dirty="0"/>
                  <a:t>False Positive rate (FPR)</a:t>
                </a:r>
              </a:p>
              <a:p>
                <a:pPr marL="139700" indent="0">
                  <a:buFont typeface="Nunito Sans"/>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f>
                        <m:fPr>
                          <m:ctrlPr>
                            <a:rPr lang="en-US"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𝐹𝑃</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𝑁</m:t>
                              </m:r>
                            </m:sub>
                          </m:sSub>
                        </m:den>
                      </m:f>
                    </m:oMath>
                  </m:oMathPara>
                </a14:m>
                <a:endParaRPr lang="en-US" dirty="0"/>
              </a:p>
              <a:p>
                <a:pPr marL="139700" indent="0">
                  <a:buFont typeface="Nunito Sans"/>
                  <a:buNone/>
                </a:pPr>
                <a:r>
                  <a:rPr lang="en-US" b="1" dirty="0"/>
                  <a:t>False Negative Rate (FNR)</a:t>
                </a:r>
              </a:p>
              <a:p>
                <a:pPr marL="139700" indent="0">
                  <a:buFont typeface="Nunito Sans"/>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f>
                        <m:fPr>
                          <m:ctrlPr>
                            <a:rPr lang="en-US"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𝐹𝑁</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𝑃</m:t>
                              </m:r>
                            </m:sub>
                          </m:sSub>
                        </m:den>
                      </m:f>
                    </m:oMath>
                  </m:oMathPara>
                </a14:m>
                <a:endParaRPr lang="en-US" dirty="0"/>
              </a:p>
            </p:txBody>
          </p:sp>
        </mc:Choice>
        <mc:Fallback xmlns="">
          <p:sp>
            <p:nvSpPr>
              <p:cNvPr id="5" name="Text Placeholder 2">
                <a:extLst>
                  <a:ext uri="{FF2B5EF4-FFF2-40B4-BE49-F238E27FC236}">
                    <a16:creationId xmlns:a16="http://schemas.microsoft.com/office/drawing/2014/main" id="{92429C7A-E119-584E-B811-86E3CA405373}"/>
                  </a:ext>
                </a:extLst>
              </p:cNvPr>
              <p:cNvSpPr txBox="1">
                <a:spLocks noRot="1" noChangeAspect="1" noMove="1" noResize="1" noEditPoints="1" noAdjustHandles="1" noChangeArrowheads="1" noChangeShapeType="1" noTextEdit="1"/>
              </p:cNvSpPr>
              <p:nvPr/>
            </p:nvSpPr>
            <p:spPr>
              <a:xfrm>
                <a:off x="3090625" y="1680176"/>
                <a:ext cx="2879251" cy="2876324"/>
              </a:xfrm>
              <a:prstGeom prst="rect">
                <a:avLst/>
              </a:prstGeom>
              <a:blipFill>
                <a:blip r:embed="rId4"/>
                <a:stretch>
                  <a:fillRect b="-1585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 Placeholder 2">
                <a:extLst>
                  <a:ext uri="{FF2B5EF4-FFF2-40B4-BE49-F238E27FC236}">
                    <a16:creationId xmlns:a16="http://schemas.microsoft.com/office/drawing/2014/main" id="{3AD47176-E352-B841-B87E-55D2B59C6E8C}"/>
                  </a:ext>
                </a:extLst>
              </p:cNvPr>
              <p:cNvSpPr txBox="1">
                <a:spLocks/>
              </p:cNvSpPr>
              <p:nvPr/>
            </p:nvSpPr>
            <p:spPr>
              <a:xfrm>
                <a:off x="5969876" y="1680176"/>
                <a:ext cx="2586908" cy="2876324"/>
              </a:xfrm>
              <a:prstGeom prst="rect">
                <a:avLst/>
              </a:prstGeom>
              <a:noFill/>
              <a:ln>
                <a:noFill/>
              </a:ln>
            </p:spPr>
            <p:txBody>
              <a:bodyPr spcFirstLastPara="1" wrap="square" lIns="91425" tIns="91425" rIns="91425" bIns="91425" numCol="2" anchor="t" anchorCtr="0"/>
              <a:lstStyle>
                <a:defPPr marR="0" lvl="0" algn="l" rtl="0">
                  <a:lnSpc>
                    <a:spcPct val="100000"/>
                  </a:lnSpc>
                  <a:spcBef>
                    <a:spcPts val="0"/>
                  </a:spcBef>
                  <a:spcAft>
                    <a:spcPts val="0"/>
                  </a:spcAft>
                </a:defPPr>
                <a:lvl1pPr marL="457200" marR="0" lvl="0" indent="-317500" algn="l" rtl="0">
                  <a:lnSpc>
                    <a:spcPct val="115000"/>
                  </a:lnSpc>
                  <a:spcBef>
                    <a:spcPts val="60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1pPr>
                <a:lvl2pPr marL="914400" marR="0" lvl="1"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2pPr>
                <a:lvl3pPr marL="1371600" marR="0" lvl="2"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3pPr>
                <a:lvl4pPr marL="1828800" marR="0" lvl="3"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4pPr>
                <a:lvl5pPr marL="2286000" marR="0" lvl="4"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5pPr>
                <a:lvl6pPr marL="2743200" marR="0" lvl="5"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6pPr>
                <a:lvl7pPr marL="3200400" marR="0" lvl="6"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7pPr>
                <a:lvl8pPr marL="3657600" marR="0" lvl="7"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8pPr>
                <a:lvl9pPr marL="4114800" marR="0" lvl="8"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9pPr>
              </a:lstStyle>
              <a:p>
                <a:pPr marL="139700" indent="0">
                  <a:buFont typeface="Nunito Sans"/>
                  <a:buNone/>
                </a:pPr>
                <a:r>
                  <a:rPr lang="en-US" b="1" dirty="0"/>
                  <a:t>True Positive Rate or Recall</a:t>
                </a:r>
              </a:p>
              <a:p>
                <a:pPr marL="139700" indent="0">
                  <a:buFont typeface="Nunito Sans"/>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f>
                        <m:fPr>
                          <m:ctrlPr>
                            <a:rPr lang="en-US"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𝑇𝑃</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𝑃</m:t>
                              </m:r>
                            </m:sub>
                          </m:sSub>
                        </m:den>
                      </m:f>
                    </m:oMath>
                  </m:oMathPara>
                </a14:m>
                <a:endParaRPr lang="en-US" dirty="0"/>
              </a:p>
              <a:p>
                <a:pPr marL="139700" indent="0">
                  <a:buFont typeface="Nunito Sans"/>
                  <a:buNone/>
                </a:pPr>
                <a:r>
                  <a:rPr lang="en-US" b="1" dirty="0"/>
                  <a:t>Precision</a:t>
                </a:r>
              </a:p>
              <a:p>
                <a:pPr marL="139700" indent="0">
                  <a:buFont typeface="Nunito Sans"/>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f>
                        <m:fPr>
                          <m:ctrlPr>
                            <a:rPr lang="en-US"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𝑇𝑃</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𝑇𝑃</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𝐹𝑃</m:t>
                              </m:r>
                            </m:sub>
                          </m:sSub>
                        </m:den>
                      </m:f>
                    </m:oMath>
                  </m:oMathPara>
                </a14:m>
                <a:endParaRPr lang="en-US" dirty="0"/>
              </a:p>
              <a:p>
                <a:pPr marL="139700" indent="0">
                  <a:buFont typeface="Nunito Sans"/>
                  <a:buNone/>
                </a:pPr>
                <a:r>
                  <a:rPr lang="en-US" b="1" dirty="0"/>
                  <a:t>F1-Score</a:t>
                </a:r>
              </a:p>
              <a:p>
                <a:pPr marL="139700" indent="0">
                  <a:buFont typeface="Nunito Sans"/>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2</m:t>
                      </m:r>
                      <m:f>
                        <m:fPr>
                          <m:ctrlPr>
                            <a:rPr lang="en-US" b="0" i="1" smtClean="0">
                              <a:latin typeface="Cambria Math" panose="02040503050406030204" pitchFamily="18" charset="0"/>
                            </a:rPr>
                          </m:ctrlPr>
                        </m:fPr>
                        <m:num>
                          <m:r>
                            <a:rPr lang="en-US" b="0" i="1" smtClean="0">
                              <a:latin typeface="Cambria Math" panose="02040503050406030204" pitchFamily="18" charset="0"/>
                            </a:rPr>
                            <m:t>𝑃𝑟𝑒𝑐𝑖𝑠𝑖𝑜𝑛</m:t>
                          </m:r>
                          <m:r>
                            <a:rPr lang="en-US" b="0" i="1" smtClean="0">
                              <a:latin typeface="Cambria Math" panose="02040503050406030204" pitchFamily="18" charset="0"/>
                            </a:rPr>
                            <m:t>⋅</m:t>
                          </m:r>
                          <m:r>
                            <a:rPr lang="en-US" b="0" i="1" smtClean="0">
                              <a:latin typeface="Cambria Math" panose="02040503050406030204" pitchFamily="18" charset="0"/>
                            </a:rPr>
                            <m:t>𝑅𝑒𝑐𝑎𝑙𝑙</m:t>
                          </m:r>
                        </m:num>
                        <m:den>
                          <m:r>
                            <a:rPr lang="en-US" b="0" i="1" smtClean="0">
                              <a:latin typeface="Cambria Math" panose="02040503050406030204" pitchFamily="18" charset="0"/>
                            </a:rPr>
                            <m:t>𝑃𝑟𝑒𝑐𝑖𝑠𝑜𝑛</m:t>
                          </m:r>
                          <m:r>
                            <a:rPr lang="en-US" b="0" i="1" smtClean="0">
                              <a:latin typeface="Cambria Math" panose="02040503050406030204" pitchFamily="18" charset="0"/>
                            </a:rPr>
                            <m:t>+</m:t>
                          </m:r>
                          <m:r>
                            <a:rPr lang="en-US" b="0" i="1" smtClean="0">
                              <a:latin typeface="Cambria Math" panose="02040503050406030204" pitchFamily="18" charset="0"/>
                            </a:rPr>
                            <m:t>𝑅𝑒𝑐𝑎𝑙𝑙</m:t>
                          </m:r>
                        </m:den>
                      </m:f>
                    </m:oMath>
                  </m:oMathPara>
                </a14:m>
                <a:endParaRPr lang="en-US" dirty="0"/>
              </a:p>
              <a:p>
                <a:pPr marL="139700" indent="0">
                  <a:buFont typeface="Nunito Sans"/>
                  <a:buNone/>
                </a:pPr>
                <a:endParaRPr lang="en-US" dirty="0"/>
              </a:p>
              <a:p>
                <a:pPr marL="139700" indent="0">
                  <a:buFont typeface="Nunito Sans"/>
                  <a:buNone/>
                </a:pPr>
                <a:r>
                  <a:rPr lang="en-US" dirty="0">
                    <a:hlinkClick r:id="rId5"/>
                  </a:rPr>
                  <a:t>See more!</a:t>
                </a:r>
                <a:endParaRPr lang="en-US" dirty="0"/>
              </a:p>
              <a:p>
                <a:pPr marL="139700" indent="0">
                  <a:buFont typeface="Nunito Sans"/>
                  <a:buNone/>
                </a:pPr>
                <a:endParaRPr lang="en-US" dirty="0"/>
              </a:p>
            </p:txBody>
          </p:sp>
        </mc:Choice>
        <mc:Fallback xmlns="">
          <p:sp>
            <p:nvSpPr>
              <p:cNvPr id="7" name="Text Placeholder 2">
                <a:extLst>
                  <a:ext uri="{FF2B5EF4-FFF2-40B4-BE49-F238E27FC236}">
                    <a16:creationId xmlns:a16="http://schemas.microsoft.com/office/drawing/2014/main" id="{3AD47176-E352-B841-B87E-55D2B59C6E8C}"/>
                  </a:ext>
                </a:extLst>
              </p:cNvPr>
              <p:cNvSpPr txBox="1">
                <a:spLocks noRot="1" noChangeAspect="1" noMove="1" noResize="1" noEditPoints="1" noAdjustHandles="1" noChangeArrowheads="1" noChangeShapeType="1" noTextEdit="1"/>
              </p:cNvSpPr>
              <p:nvPr/>
            </p:nvSpPr>
            <p:spPr>
              <a:xfrm>
                <a:off x="5969876" y="1680176"/>
                <a:ext cx="2586908" cy="2876324"/>
              </a:xfrm>
              <a:prstGeom prst="rect">
                <a:avLst/>
              </a:prstGeom>
              <a:blipFill>
                <a:blip r:embed="rId6"/>
                <a:stretch>
                  <a:fillRect b="-14013"/>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796752326"/>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1C542-0804-4901-BBEC-5DD55425CCB3}"/>
              </a:ext>
            </a:extLst>
          </p:cNvPr>
          <p:cNvSpPr>
            <a:spLocks noGrp="1"/>
          </p:cNvSpPr>
          <p:nvPr>
            <p:ph type="title"/>
          </p:nvPr>
        </p:nvSpPr>
        <p:spPr/>
        <p:txBody>
          <a:bodyPr/>
          <a:lstStyle/>
          <a:p>
            <a:r>
              <a:rPr lang="en-US" dirty="0"/>
              <a:t>Fairness Definition 2: Statistical Parity</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958A0DC7-0AE0-4871-81B1-3C4F51F2192F}"/>
                  </a:ext>
                </a:extLst>
              </p:cNvPr>
              <p:cNvSpPr>
                <a:spLocks noGrp="1"/>
              </p:cNvSpPr>
              <p:nvPr>
                <p:ph type="body" idx="1"/>
              </p:nvPr>
            </p:nvSpPr>
            <p:spPr/>
            <p:txBody>
              <a:bodyPr/>
              <a:lstStyle/>
              <a:p>
                <a:pPr marL="139700" indent="0">
                  <a:buNone/>
                </a:pPr>
                <a:r>
                  <a:rPr lang="en-US" dirty="0"/>
                  <a:t>Idea: “Admit decisions are equivalent across groups”</a:t>
                </a:r>
              </a:p>
              <a:p>
                <a:pPr marL="139700" indent="0">
                  <a:buNone/>
                </a:pPr>
                <a:endParaRPr lang="en-US" dirty="0"/>
              </a:p>
              <a:p>
                <a:pPr marL="139700" indent="0">
                  <a:buNone/>
                </a:pPr>
                <a14:m>
                  <m:oMathPara xmlns:m="http://schemas.openxmlformats.org/officeDocument/2006/math">
                    <m:oMathParaPr>
                      <m:jc m:val="centerGroup"/>
                    </m:oMathParaPr>
                    <m:oMath xmlns:m="http://schemas.openxmlformats.org/officeDocument/2006/math">
                      <m:func>
                        <m:funcPr>
                          <m:ctrlPr>
                            <a:rPr lang="en-US" i="1">
                              <a:solidFill>
                                <a:schemeClr val="accent1">
                                  <a:lumMod val="75000"/>
                                </a:schemeClr>
                              </a:solidFill>
                              <a:latin typeface="Cambria Math" panose="02040503050406030204" pitchFamily="18" charset="0"/>
                            </a:rPr>
                          </m:ctrlPr>
                        </m:funcPr>
                        <m:fName>
                          <m:r>
                            <m:rPr>
                              <m:sty m:val="p"/>
                            </m:rPr>
                            <a:rPr lang="en-US">
                              <a:solidFill>
                                <a:schemeClr val="accent1">
                                  <a:lumMod val="75000"/>
                                </a:schemeClr>
                              </a:solidFill>
                              <a:latin typeface="Cambria Math" panose="02040503050406030204" pitchFamily="18" charset="0"/>
                            </a:rPr>
                            <m:t>Pr</m:t>
                          </m:r>
                        </m:fName>
                        <m:e>
                          <m:d>
                            <m:dPr>
                              <m:ctrlPr>
                                <a:rPr lang="en-US" i="1">
                                  <a:solidFill>
                                    <a:schemeClr val="accent1">
                                      <a:lumMod val="75000"/>
                                    </a:schemeClr>
                                  </a:solidFill>
                                  <a:latin typeface="Cambria Math" panose="02040503050406030204" pitchFamily="18" charset="0"/>
                                </a:rPr>
                              </m:ctrlPr>
                            </m:dPr>
                            <m:e>
                              <m:acc>
                                <m:accPr>
                                  <m:chr m:val="̂"/>
                                  <m:ctrlPr>
                                    <a:rPr lang="en-US" i="1">
                                      <a:solidFill>
                                        <a:schemeClr val="accent1">
                                          <a:lumMod val="75000"/>
                                        </a:schemeClr>
                                      </a:solidFill>
                                      <a:latin typeface="Cambria Math" panose="02040503050406030204" pitchFamily="18" charset="0"/>
                                    </a:rPr>
                                  </m:ctrlPr>
                                </m:accPr>
                                <m:e>
                                  <m:r>
                                    <a:rPr lang="en-US" i="1">
                                      <a:solidFill>
                                        <a:schemeClr val="accent1">
                                          <a:lumMod val="75000"/>
                                        </a:schemeClr>
                                      </a:solidFill>
                                      <a:latin typeface="Cambria Math" panose="02040503050406030204" pitchFamily="18" charset="0"/>
                                    </a:rPr>
                                    <m:t>𝑌</m:t>
                                  </m:r>
                                </m:e>
                              </m:acc>
                              <m:r>
                                <a:rPr lang="en-US" i="1">
                                  <a:solidFill>
                                    <a:schemeClr val="accent1">
                                      <a:lumMod val="75000"/>
                                    </a:schemeClr>
                                  </a:solidFill>
                                  <a:latin typeface="Cambria Math" panose="02040503050406030204" pitchFamily="18" charset="0"/>
                                </a:rPr>
                                <m:t>= +| </m:t>
                              </m:r>
                              <m:r>
                                <a:rPr lang="en-US" i="1">
                                  <a:solidFill>
                                    <a:schemeClr val="accent1">
                                      <a:lumMod val="75000"/>
                                    </a:schemeClr>
                                  </a:solidFill>
                                  <a:latin typeface="Cambria Math" panose="02040503050406030204" pitchFamily="18" charset="0"/>
                                </a:rPr>
                                <m:t>𝐴</m:t>
                              </m:r>
                              <m:r>
                                <a:rPr lang="en-US" i="1">
                                  <a:solidFill>
                                    <a:schemeClr val="accent1">
                                      <a:lumMod val="75000"/>
                                    </a:schemeClr>
                                  </a:solidFill>
                                  <a:latin typeface="Cambria Math" panose="02040503050406030204" pitchFamily="18" charset="0"/>
                                </a:rPr>
                                <m:t>=</m:t>
                              </m:r>
                              <m:r>
                                <m:rPr>
                                  <m:nor/>
                                </m:rPr>
                                <a:rPr lang="en-US">
                                  <a:solidFill>
                                    <a:schemeClr val="accent1">
                                      <a:lumMod val="75000"/>
                                    </a:schemeClr>
                                  </a:solidFill>
                                </a:rPr>
                                <m:t>⬜</m:t>
                              </m:r>
                            </m:e>
                          </m:d>
                        </m:e>
                      </m:func>
                      <m:r>
                        <a:rPr lang="en-US" i="1">
                          <a:solidFill>
                            <a:schemeClr val="accent1">
                              <a:lumMod val="75000"/>
                            </a:schemeClr>
                          </a:solidFill>
                          <a:latin typeface="Cambria Math" panose="02040503050406030204" pitchFamily="18" charset="0"/>
                        </a:rPr>
                        <m:t>=</m:t>
                      </m:r>
                      <m:func>
                        <m:funcPr>
                          <m:ctrlPr>
                            <a:rPr lang="en-US" i="1">
                              <a:solidFill>
                                <a:schemeClr val="accent1">
                                  <a:lumMod val="75000"/>
                                </a:schemeClr>
                              </a:solidFill>
                              <a:latin typeface="Cambria Math" panose="02040503050406030204" pitchFamily="18" charset="0"/>
                            </a:rPr>
                          </m:ctrlPr>
                        </m:funcPr>
                        <m:fName>
                          <m:r>
                            <m:rPr>
                              <m:sty m:val="p"/>
                            </m:rPr>
                            <a:rPr lang="en-US">
                              <a:solidFill>
                                <a:schemeClr val="accent1">
                                  <a:lumMod val="75000"/>
                                </a:schemeClr>
                              </a:solidFill>
                              <a:latin typeface="Cambria Math" panose="02040503050406030204" pitchFamily="18" charset="0"/>
                            </a:rPr>
                            <m:t>Pr</m:t>
                          </m:r>
                        </m:fName>
                        <m:e>
                          <m:d>
                            <m:dPr>
                              <m:ctrlPr>
                                <a:rPr lang="en-US" i="1">
                                  <a:solidFill>
                                    <a:schemeClr val="accent1">
                                      <a:lumMod val="75000"/>
                                    </a:schemeClr>
                                  </a:solidFill>
                                  <a:latin typeface="Cambria Math" panose="02040503050406030204" pitchFamily="18" charset="0"/>
                                </a:rPr>
                              </m:ctrlPr>
                            </m:dPr>
                            <m:e>
                              <m:acc>
                                <m:accPr>
                                  <m:chr m:val="̂"/>
                                  <m:ctrlPr>
                                    <a:rPr lang="en-US" i="1">
                                      <a:solidFill>
                                        <a:schemeClr val="accent1">
                                          <a:lumMod val="75000"/>
                                        </a:schemeClr>
                                      </a:solidFill>
                                      <a:latin typeface="Cambria Math" panose="02040503050406030204" pitchFamily="18" charset="0"/>
                                    </a:rPr>
                                  </m:ctrlPr>
                                </m:accPr>
                                <m:e>
                                  <m:r>
                                    <a:rPr lang="en-US" i="1">
                                      <a:solidFill>
                                        <a:schemeClr val="accent1">
                                          <a:lumMod val="75000"/>
                                        </a:schemeClr>
                                      </a:solidFill>
                                      <a:latin typeface="Cambria Math" panose="02040503050406030204" pitchFamily="18" charset="0"/>
                                    </a:rPr>
                                    <m:t>𝑌</m:t>
                                  </m:r>
                                </m:e>
                              </m:acc>
                              <m:r>
                                <a:rPr lang="en-US" i="1">
                                  <a:solidFill>
                                    <a:schemeClr val="accent1">
                                      <a:lumMod val="75000"/>
                                    </a:schemeClr>
                                  </a:solidFill>
                                  <a:latin typeface="Cambria Math" panose="02040503050406030204" pitchFamily="18" charset="0"/>
                                </a:rPr>
                                <m:t>= +| </m:t>
                              </m:r>
                              <m:r>
                                <a:rPr lang="en-US" i="1">
                                  <a:solidFill>
                                    <a:schemeClr val="accent1">
                                      <a:lumMod val="75000"/>
                                    </a:schemeClr>
                                  </a:solidFill>
                                  <a:latin typeface="Cambria Math" panose="02040503050406030204" pitchFamily="18" charset="0"/>
                                </a:rPr>
                                <m:t>𝐴</m:t>
                              </m:r>
                              <m:r>
                                <a:rPr lang="en-US" i="1">
                                  <a:solidFill>
                                    <a:schemeClr val="accent1">
                                      <a:lumMod val="75000"/>
                                    </a:schemeClr>
                                  </a:solidFill>
                                  <a:latin typeface="Cambria Math" panose="02040503050406030204" pitchFamily="18" charset="0"/>
                                </a:rPr>
                                <m:t>=</m:t>
                              </m:r>
                              <m:r>
                                <m:rPr>
                                  <m:nor/>
                                </m:rPr>
                                <a:rPr lang="en-US">
                                  <a:solidFill>
                                    <a:schemeClr val="accent1">
                                      <a:lumMod val="75000"/>
                                    </a:schemeClr>
                                  </a:solidFill>
                                </a:rPr>
                                <m:t>◯</m:t>
                              </m:r>
                            </m:e>
                          </m:d>
                        </m:e>
                      </m:func>
                    </m:oMath>
                  </m:oMathPara>
                </a14:m>
                <a:endParaRPr lang="en-US" dirty="0"/>
              </a:p>
              <a:p>
                <a:pPr marL="139700" indent="0">
                  <a:buNone/>
                </a:pPr>
                <a:r>
                  <a:rPr lang="en-US" dirty="0"/>
                  <a:t> </a:t>
                </a:r>
              </a:p>
              <a:p>
                <a:pPr marL="139700" indent="0">
                  <a:buNone/>
                </a:pPr>
                <a:r>
                  <a:rPr lang="en-US" dirty="0"/>
                  <a:t>Also phrased as matching demographic statistics (e.g., if 33% of population are Squares, 33% of those admitted should be Square).</a:t>
                </a:r>
              </a:p>
              <a:p>
                <a:pPr marL="139700" indent="0">
                  <a:buNone/>
                </a:pPr>
                <a:endParaRPr lang="en-US" dirty="0"/>
              </a:p>
              <a:p>
                <a:pPr marL="139700" indent="0">
                  <a:buNone/>
                </a:pPr>
                <a:r>
                  <a:rPr lang="en-US" b="1" dirty="0"/>
                  <a:t>Pros:</a:t>
                </a:r>
              </a:p>
              <a:p>
                <a:r>
                  <a:rPr lang="en-US" dirty="0"/>
                  <a:t>Aligns with certain legal definitions of equity.</a:t>
                </a:r>
              </a:p>
              <a:p>
                <a:endParaRPr lang="en-US" dirty="0"/>
              </a:p>
              <a:p>
                <a:pPr marL="139700" indent="0">
                  <a:buNone/>
                </a:pPr>
                <a:r>
                  <a:rPr lang="en-US" b="1" dirty="0"/>
                  <a:t>Cons</a:t>
                </a:r>
                <a:r>
                  <a:rPr lang="en-US" dirty="0"/>
                  <a:t>:</a:t>
                </a:r>
              </a:p>
              <a:p>
                <a:r>
                  <a:rPr lang="en-US" dirty="0"/>
                  <a:t>A rather weak in fairness requirements. Allows for strategies that might not be desirable (e.g., random selection, self-fulfilling prophecy) </a:t>
                </a:r>
              </a:p>
            </p:txBody>
          </p:sp>
        </mc:Choice>
        <mc:Fallback xmlns="">
          <p:sp>
            <p:nvSpPr>
              <p:cNvPr id="3" name="Text Placeholder 2">
                <a:extLst>
                  <a:ext uri="{FF2B5EF4-FFF2-40B4-BE49-F238E27FC236}">
                    <a16:creationId xmlns:a16="http://schemas.microsoft.com/office/drawing/2014/main" id="{958A0DC7-0AE0-4871-81B1-3C4F51F2192F}"/>
                  </a:ext>
                </a:extLst>
              </p:cNvPr>
              <p:cNvSpPr>
                <a:spLocks noGrp="1" noRot="1" noChangeAspect="1" noMove="1" noResize="1" noEditPoints="1" noAdjustHandles="1" noChangeArrowheads="1" noChangeShapeType="1" noTextEdit="1"/>
              </p:cNvSpPr>
              <p:nvPr>
                <p:ph type="body" idx="1"/>
              </p:nvPr>
            </p:nvSpPr>
            <p:spPr>
              <a:blipFill>
                <a:blip r:embed="rId3"/>
                <a:stretch>
                  <a:fillRect b="-1117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49FA7CD-3A03-41D0-9472-61E1575A743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Tree>
    <p:extLst>
      <p:ext uri="{BB962C8B-B14F-4D97-AF65-F5344CB8AC3E}">
        <p14:creationId xmlns:p14="http://schemas.microsoft.com/office/powerpoint/2010/main" val="5397678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40059-866D-48D2-A2BA-2D316DEE8551}"/>
              </a:ext>
            </a:extLst>
          </p:cNvPr>
          <p:cNvSpPr>
            <a:spLocks noGrp="1"/>
          </p:cNvSpPr>
          <p:nvPr>
            <p:ph type="title"/>
          </p:nvPr>
        </p:nvSpPr>
        <p:spPr/>
        <p:txBody>
          <a:bodyPr/>
          <a:lstStyle/>
          <a:p>
            <a:r>
              <a:rPr lang="en-US" dirty="0"/>
              <a:t>Fairness Definition 3: </a:t>
            </a:r>
            <a:br>
              <a:rPr lang="en-US" dirty="0"/>
            </a:br>
            <a:r>
              <a:rPr lang="en-US" dirty="0"/>
              <a:t>Equal Opportunity</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5EAEC12F-5EE0-4D5E-8873-1467DCC48FE2}"/>
                  </a:ext>
                </a:extLst>
              </p:cNvPr>
              <p:cNvSpPr>
                <a:spLocks noGrp="1"/>
              </p:cNvSpPr>
              <p:nvPr>
                <p:ph type="body" idx="1"/>
              </p:nvPr>
            </p:nvSpPr>
            <p:spPr/>
            <p:txBody>
              <a:bodyPr/>
              <a:lstStyle/>
              <a:p>
                <a:pPr marL="139700" indent="0">
                  <a:buNone/>
                </a:pPr>
                <a:r>
                  <a:rPr lang="en-US" dirty="0"/>
                  <a:t>Idea: True positive rate should be equivalent across groups</a:t>
                </a:r>
              </a:p>
              <a:p>
                <a:pPr marL="139700" indent="0">
                  <a:buNone/>
                </a:pPr>
                <a:endParaRPr lang="en-US" dirty="0"/>
              </a:p>
              <a:p>
                <a:pPr marL="139700" indent="0">
                  <a:buNone/>
                </a:pPr>
                <a14:m>
                  <m:oMathPara xmlns:m="http://schemas.openxmlformats.org/officeDocument/2006/math">
                    <m:oMathParaPr>
                      <m:jc m:val="centerGroup"/>
                    </m:oMathParaPr>
                    <m:oMath xmlns:m="http://schemas.openxmlformats.org/officeDocument/2006/math">
                      <m:func>
                        <m:funcPr>
                          <m:ctrlPr>
                            <a:rPr lang="en-US" i="1">
                              <a:solidFill>
                                <a:schemeClr val="accent1">
                                  <a:lumMod val="75000"/>
                                </a:schemeClr>
                              </a:solidFill>
                              <a:latin typeface="Cambria Math" panose="02040503050406030204" pitchFamily="18" charset="0"/>
                            </a:rPr>
                          </m:ctrlPr>
                        </m:funcPr>
                        <m:fName>
                          <m:r>
                            <m:rPr>
                              <m:sty m:val="p"/>
                            </m:rPr>
                            <a:rPr lang="en-US">
                              <a:solidFill>
                                <a:schemeClr val="accent1">
                                  <a:lumMod val="75000"/>
                                </a:schemeClr>
                              </a:solidFill>
                              <a:latin typeface="Cambria Math" panose="02040503050406030204" pitchFamily="18" charset="0"/>
                            </a:rPr>
                            <m:t>Pr</m:t>
                          </m:r>
                        </m:fName>
                        <m:e>
                          <m:d>
                            <m:dPr>
                              <m:ctrlPr>
                                <a:rPr lang="en-US" i="1">
                                  <a:solidFill>
                                    <a:schemeClr val="accent1">
                                      <a:lumMod val="75000"/>
                                    </a:schemeClr>
                                  </a:solidFill>
                                  <a:latin typeface="Cambria Math" panose="02040503050406030204" pitchFamily="18" charset="0"/>
                                </a:rPr>
                              </m:ctrlPr>
                            </m:dPr>
                            <m:e>
                              <m:acc>
                                <m:accPr>
                                  <m:chr m:val="̂"/>
                                  <m:ctrlPr>
                                    <a:rPr lang="en-US" i="1">
                                      <a:solidFill>
                                        <a:schemeClr val="accent1">
                                          <a:lumMod val="75000"/>
                                        </a:schemeClr>
                                      </a:solidFill>
                                      <a:latin typeface="Cambria Math" panose="02040503050406030204" pitchFamily="18" charset="0"/>
                                    </a:rPr>
                                  </m:ctrlPr>
                                </m:accPr>
                                <m:e>
                                  <m:r>
                                    <a:rPr lang="en-US" i="1">
                                      <a:solidFill>
                                        <a:schemeClr val="accent1">
                                          <a:lumMod val="75000"/>
                                        </a:schemeClr>
                                      </a:solidFill>
                                      <a:latin typeface="Cambria Math" panose="02040503050406030204" pitchFamily="18" charset="0"/>
                                    </a:rPr>
                                    <m:t>𝑌</m:t>
                                  </m:r>
                                </m:e>
                              </m:acc>
                              <m:r>
                                <a:rPr lang="en-US" i="1">
                                  <a:solidFill>
                                    <a:schemeClr val="accent1">
                                      <a:lumMod val="75000"/>
                                    </a:schemeClr>
                                  </a:solidFill>
                                  <a:latin typeface="Cambria Math" panose="02040503050406030204" pitchFamily="18" charset="0"/>
                                </a:rPr>
                                <m:t>= +| </m:t>
                              </m:r>
                              <m:r>
                                <a:rPr lang="en-US" i="1">
                                  <a:solidFill>
                                    <a:schemeClr val="accent1">
                                      <a:lumMod val="75000"/>
                                    </a:schemeClr>
                                  </a:solidFill>
                                  <a:latin typeface="Cambria Math" panose="02040503050406030204" pitchFamily="18" charset="0"/>
                                </a:rPr>
                                <m:t>𝐴</m:t>
                              </m:r>
                              <m:r>
                                <a:rPr lang="en-US" i="1">
                                  <a:solidFill>
                                    <a:schemeClr val="accent1">
                                      <a:lumMod val="75000"/>
                                    </a:schemeClr>
                                  </a:solidFill>
                                  <a:latin typeface="Cambria Math" panose="02040503050406030204" pitchFamily="18" charset="0"/>
                                </a:rPr>
                                <m:t>=</m:t>
                              </m:r>
                              <m:r>
                                <m:rPr>
                                  <m:nor/>
                                </m:rPr>
                                <a:rPr lang="en-US">
                                  <a:solidFill>
                                    <a:schemeClr val="accent1">
                                      <a:lumMod val="75000"/>
                                    </a:schemeClr>
                                  </a:solidFill>
                                </a:rPr>
                                <m:t>⬜</m:t>
                              </m:r>
                              <m:r>
                                <a:rPr lang="en-US" i="1">
                                  <a:solidFill>
                                    <a:schemeClr val="accent1">
                                      <a:lumMod val="75000"/>
                                    </a:schemeClr>
                                  </a:solidFill>
                                  <a:latin typeface="Cambria Math" panose="02040503050406030204" pitchFamily="18" charset="0"/>
                                </a:rPr>
                                <m:t>, </m:t>
                              </m:r>
                              <m:r>
                                <a:rPr lang="en-US" i="1">
                                  <a:solidFill>
                                    <a:schemeClr val="accent1">
                                      <a:lumMod val="75000"/>
                                    </a:schemeClr>
                                  </a:solidFill>
                                  <a:latin typeface="Cambria Math" panose="02040503050406030204" pitchFamily="18" charset="0"/>
                                </a:rPr>
                                <m:t>𝑌</m:t>
                              </m:r>
                              <m:r>
                                <a:rPr lang="en-US" i="1">
                                  <a:solidFill>
                                    <a:schemeClr val="accent1">
                                      <a:lumMod val="75000"/>
                                    </a:schemeClr>
                                  </a:solidFill>
                                  <a:latin typeface="Cambria Math" panose="02040503050406030204" pitchFamily="18" charset="0"/>
                                </a:rPr>
                                <m:t>=+</m:t>
                              </m:r>
                            </m:e>
                          </m:d>
                        </m:e>
                      </m:func>
                      <m:r>
                        <a:rPr lang="en-US" i="1">
                          <a:solidFill>
                            <a:schemeClr val="accent1">
                              <a:lumMod val="75000"/>
                            </a:schemeClr>
                          </a:solidFill>
                          <a:latin typeface="Cambria Math" panose="02040503050406030204" pitchFamily="18" charset="0"/>
                        </a:rPr>
                        <m:t>=</m:t>
                      </m:r>
                      <m:r>
                        <m:rPr>
                          <m:sty m:val="p"/>
                        </m:rPr>
                        <a:rPr lang="en-US">
                          <a:solidFill>
                            <a:schemeClr val="accent1">
                              <a:lumMod val="75000"/>
                            </a:schemeClr>
                          </a:solidFill>
                          <a:latin typeface="Cambria Math" panose="02040503050406030204" pitchFamily="18" charset="0"/>
                        </a:rPr>
                        <m:t>Pr</m:t>
                      </m:r>
                      <m:d>
                        <m:dPr>
                          <m:ctrlPr>
                            <a:rPr lang="en-US" i="1">
                              <a:solidFill>
                                <a:schemeClr val="accent1">
                                  <a:lumMod val="75000"/>
                                </a:schemeClr>
                              </a:solidFill>
                              <a:latin typeface="Cambria Math" panose="02040503050406030204" pitchFamily="18" charset="0"/>
                            </a:rPr>
                          </m:ctrlPr>
                        </m:dPr>
                        <m:e>
                          <m:acc>
                            <m:accPr>
                              <m:chr m:val="̂"/>
                              <m:ctrlPr>
                                <a:rPr lang="en-US" i="1">
                                  <a:solidFill>
                                    <a:schemeClr val="accent1">
                                      <a:lumMod val="75000"/>
                                    </a:schemeClr>
                                  </a:solidFill>
                                  <a:latin typeface="Cambria Math" panose="02040503050406030204" pitchFamily="18" charset="0"/>
                                </a:rPr>
                              </m:ctrlPr>
                            </m:accPr>
                            <m:e>
                              <m:r>
                                <a:rPr lang="en-US" i="1">
                                  <a:solidFill>
                                    <a:schemeClr val="accent1">
                                      <a:lumMod val="75000"/>
                                    </a:schemeClr>
                                  </a:solidFill>
                                  <a:latin typeface="Cambria Math" panose="02040503050406030204" pitchFamily="18" charset="0"/>
                                </a:rPr>
                                <m:t>𝑌</m:t>
                              </m:r>
                            </m:e>
                          </m:acc>
                          <m:r>
                            <a:rPr lang="en-US" i="1">
                              <a:solidFill>
                                <a:schemeClr val="accent1">
                                  <a:lumMod val="75000"/>
                                </a:schemeClr>
                              </a:solidFill>
                              <a:latin typeface="Cambria Math" panose="02040503050406030204" pitchFamily="18" charset="0"/>
                            </a:rPr>
                            <m:t>= +| </m:t>
                          </m:r>
                          <m:r>
                            <a:rPr lang="en-US" i="1">
                              <a:solidFill>
                                <a:schemeClr val="accent1">
                                  <a:lumMod val="75000"/>
                                </a:schemeClr>
                              </a:solidFill>
                              <a:latin typeface="Cambria Math" panose="02040503050406030204" pitchFamily="18" charset="0"/>
                            </a:rPr>
                            <m:t>𝐴</m:t>
                          </m:r>
                          <m:r>
                            <a:rPr lang="en-US" i="1">
                              <a:solidFill>
                                <a:schemeClr val="accent1">
                                  <a:lumMod val="75000"/>
                                </a:schemeClr>
                              </a:solidFill>
                              <a:latin typeface="Cambria Math" panose="02040503050406030204" pitchFamily="18" charset="0"/>
                            </a:rPr>
                            <m:t>=</m:t>
                          </m:r>
                          <m:r>
                            <m:rPr>
                              <m:nor/>
                            </m:rPr>
                            <a:rPr lang="en-US">
                              <a:solidFill>
                                <a:schemeClr val="accent1">
                                  <a:lumMod val="75000"/>
                                </a:schemeClr>
                              </a:solidFill>
                            </a:rPr>
                            <m:t>◯</m:t>
                          </m:r>
                          <m:r>
                            <a:rPr lang="en-US" i="1">
                              <a:solidFill>
                                <a:schemeClr val="accent1">
                                  <a:lumMod val="75000"/>
                                </a:schemeClr>
                              </a:solidFill>
                              <a:latin typeface="Cambria Math" panose="02040503050406030204" pitchFamily="18" charset="0"/>
                            </a:rPr>
                            <m:t>, </m:t>
                          </m:r>
                          <m:r>
                            <a:rPr lang="en-US" i="1">
                              <a:solidFill>
                                <a:schemeClr val="accent1">
                                  <a:lumMod val="75000"/>
                                </a:schemeClr>
                              </a:solidFill>
                              <a:latin typeface="Cambria Math" panose="02040503050406030204" pitchFamily="18" charset="0"/>
                            </a:rPr>
                            <m:t>𝑌</m:t>
                          </m:r>
                          <m:r>
                            <a:rPr lang="en-US" i="1">
                              <a:solidFill>
                                <a:schemeClr val="accent1">
                                  <a:lumMod val="75000"/>
                                </a:schemeClr>
                              </a:solidFill>
                              <a:latin typeface="Cambria Math" panose="02040503050406030204" pitchFamily="18" charset="0"/>
                            </a:rPr>
                            <m:t>=+</m:t>
                          </m:r>
                        </m:e>
                      </m:d>
                    </m:oMath>
                  </m:oMathPara>
                </a14:m>
                <a:endParaRPr lang="en-US" dirty="0"/>
              </a:p>
              <a:p>
                <a:pPr marL="139700" indent="0">
                  <a:buNone/>
                </a:pPr>
                <a:endParaRPr lang="en-US" dirty="0"/>
              </a:p>
              <a:p>
                <a:pPr marL="139700" indent="0">
                  <a:buNone/>
                </a:pPr>
                <a:r>
                  <a:rPr lang="en-US" b="1" dirty="0"/>
                  <a:t>Pros:</a:t>
                </a:r>
              </a:p>
              <a:p>
                <a:r>
                  <a:rPr lang="en-US" dirty="0"/>
                  <a:t>Better controls for true outcome </a:t>
                </a:r>
              </a:p>
              <a:p>
                <a:pPr marL="139700" indent="0">
                  <a:buNone/>
                </a:pPr>
                <a:endParaRPr lang="en-US" dirty="0"/>
              </a:p>
              <a:p>
                <a:pPr marL="139700" indent="0">
                  <a:buNone/>
                </a:pPr>
                <a:r>
                  <a:rPr lang="en-US" b="1" dirty="0"/>
                  <a:t>Cons:</a:t>
                </a:r>
                <a:endParaRPr lang="en-US" dirty="0"/>
              </a:p>
              <a:p>
                <a:r>
                  <a:rPr lang="en-US" dirty="0"/>
                  <a:t>More complex to explain to non-experts</a:t>
                </a:r>
              </a:p>
              <a:p>
                <a:r>
                  <a:rPr lang="en-US" dirty="0"/>
                  <a:t>Only protects for the positive outcome</a:t>
                </a:r>
              </a:p>
              <a:p>
                <a:endParaRPr lang="en-US" dirty="0"/>
              </a:p>
              <a:p>
                <a:endParaRPr lang="en-US" dirty="0"/>
              </a:p>
              <a:p>
                <a:pPr marL="139700" indent="0">
                  <a:buNone/>
                </a:pPr>
                <a:endParaRPr lang="en-US" sz="1200" dirty="0"/>
              </a:p>
              <a:p>
                <a:pPr marL="139700" indent="0">
                  <a:buNone/>
                </a:pPr>
                <a:r>
                  <a:rPr lang="en-US" sz="1200" dirty="0"/>
                  <a:t>Note: Equality of true positives is the same as equality of false negatives</a:t>
                </a:r>
              </a:p>
              <a:p>
                <a:pPr marL="139700" indent="0">
                  <a:buNone/>
                </a:pPr>
                <a:endParaRPr lang="en-US" dirty="0"/>
              </a:p>
            </p:txBody>
          </p:sp>
        </mc:Choice>
        <mc:Fallback xmlns="">
          <p:sp>
            <p:nvSpPr>
              <p:cNvPr id="3" name="Text Placeholder 2">
                <a:extLst>
                  <a:ext uri="{FF2B5EF4-FFF2-40B4-BE49-F238E27FC236}">
                    <a16:creationId xmlns:a16="http://schemas.microsoft.com/office/drawing/2014/main" id="{5EAEC12F-5EE0-4D5E-8873-1467DCC48FE2}"/>
                  </a:ext>
                </a:extLst>
              </p:cNvPr>
              <p:cNvSpPr>
                <a:spLocks noGrp="1" noRot="1" noChangeAspect="1" noMove="1" noResize="1" noEditPoints="1" noAdjustHandles="1" noChangeArrowheads="1" noChangeShapeType="1" noTextEdit="1"/>
              </p:cNvSpPr>
              <p:nvPr>
                <p:ph type="body" idx="1"/>
              </p:nvPr>
            </p:nvSpPr>
            <p:spPr>
              <a:blipFill>
                <a:blip r:embed="rId2"/>
                <a:stretch>
                  <a:fillRect b="-1500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696F9BA-EC98-45F9-BD07-03AAD66D77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Tree>
    <p:extLst>
      <p:ext uri="{BB962C8B-B14F-4D97-AF65-F5344CB8AC3E}">
        <p14:creationId xmlns:p14="http://schemas.microsoft.com/office/powerpoint/2010/main" val="10984993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40059-866D-48D2-A2BA-2D316DEE8551}"/>
              </a:ext>
            </a:extLst>
          </p:cNvPr>
          <p:cNvSpPr>
            <a:spLocks noGrp="1"/>
          </p:cNvSpPr>
          <p:nvPr>
            <p:ph type="title"/>
          </p:nvPr>
        </p:nvSpPr>
        <p:spPr/>
        <p:txBody>
          <a:bodyPr/>
          <a:lstStyle/>
          <a:p>
            <a:r>
              <a:rPr lang="en-US" dirty="0"/>
              <a:t>Fairness Definition 4: </a:t>
            </a:r>
            <a:br>
              <a:rPr lang="en-US" dirty="0"/>
            </a:br>
            <a:r>
              <a:rPr lang="en-US" dirty="0"/>
              <a:t>Predictive equality</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5EAEC12F-5EE0-4D5E-8873-1467DCC48FE2}"/>
                  </a:ext>
                </a:extLst>
              </p:cNvPr>
              <p:cNvSpPr>
                <a:spLocks noGrp="1"/>
              </p:cNvSpPr>
              <p:nvPr>
                <p:ph type="body" idx="1"/>
              </p:nvPr>
            </p:nvSpPr>
            <p:spPr/>
            <p:txBody>
              <a:bodyPr/>
              <a:lstStyle/>
              <a:p>
                <a:pPr marL="139700" indent="0">
                  <a:buNone/>
                </a:pPr>
                <a:r>
                  <a:rPr lang="en-US" dirty="0"/>
                  <a:t>Idea: True negative rate should be equivalent across groups</a:t>
                </a:r>
              </a:p>
              <a:p>
                <a:pPr marL="139700" indent="0">
                  <a:buNone/>
                </a:pPr>
                <a:endParaRPr lang="en-US" dirty="0"/>
              </a:p>
              <a:p>
                <a:pPr marL="139700" indent="0">
                  <a:buNone/>
                </a:pPr>
                <a14:m>
                  <m:oMathPara xmlns:m="http://schemas.openxmlformats.org/officeDocument/2006/math">
                    <m:oMathParaPr>
                      <m:jc m:val="centerGroup"/>
                    </m:oMathParaPr>
                    <m:oMath xmlns:m="http://schemas.openxmlformats.org/officeDocument/2006/math">
                      <m:func>
                        <m:funcPr>
                          <m:ctrlPr>
                            <a:rPr lang="en-US" i="1">
                              <a:solidFill>
                                <a:schemeClr val="accent1">
                                  <a:lumMod val="75000"/>
                                </a:schemeClr>
                              </a:solidFill>
                              <a:latin typeface="Cambria Math" panose="02040503050406030204" pitchFamily="18" charset="0"/>
                            </a:rPr>
                          </m:ctrlPr>
                        </m:funcPr>
                        <m:fName>
                          <m:r>
                            <m:rPr>
                              <m:sty m:val="p"/>
                            </m:rPr>
                            <a:rPr lang="en-US">
                              <a:solidFill>
                                <a:schemeClr val="accent1">
                                  <a:lumMod val="75000"/>
                                </a:schemeClr>
                              </a:solidFill>
                              <a:latin typeface="Cambria Math" panose="02040503050406030204" pitchFamily="18" charset="0"/>
                            </a:rPr>
                            <m:t>Pr</m:t>
                          </m:r>
                        </m:fName>
                        <m:e>
                          <m:d>
                            <m:dPr>
                              <m:ctrlPr>
                                <a:rPr lang="en-US" i="1">
                                  <a:solidFill>
                                    <a:schemeClr val="accent1">
                                      <a:lumMod val="75000"/>
                                    </a:schemeClr>
                                  </a:solidFill>
                                  <a:latin typeface="Cambria Math" panose="02040503050406030204" pitchFamily="18" charset="0"/>
                                </a:rPr>
                              </m:ctrlPr>
                            </m:dPr>
                            <m:e>
                              <m:acc>
                                <m:accPr>
                                  <m:chr m:val="̂"/>
                                  <m:ctrlPr>
                                    <a:rPr lang="en-US" i="1">
                                      <a:solidFill>
                                        <a:schemeClr val="accent1">
                                          <a:lumMod val="75000"/>
                                        </a:schemeClr>
                                      </a:solidFill>
                                      <a:latin typeface="Cambria Math" panose="02040503050406030204" pitchFamily="18" charset="0"/>
                                    </a:rPr>
                                  </m:ctrlPr>
                                </m:accPr>
                                <m:e>
                                  <m:r>
                                    <a:rPr lang="en-US" i="1">
                                      <a:solidFill>
                                        <a:schemeClr val="accent1">
                                          <a:lumMod val="75000"/>
                                        </a:schemeClr>
                                      </a:solidFill>
                                      <a:latin typeface="Cambria Math" panose="02040503050406030204" pitchFamily="18" charset="0"/>
                                    </a:rPr>
                                    <m:t>𝑌</m:t>
                                  </m:r>
                                </m:e>
                              </m:acc>
                              <m:r>
                                <a:rPr lang="en-US" i="1">
                                  <a:solidFill>
                                    <a:schemeClr val="accent1">
                                      <a:lumMod val="75000"/>
                                    </a:schemeClr>
                                  </a:solidFill>
                                  <a:latin typeface="Cambria Math" panose="02040503050406030204" pitchFamily="18" charset="0"/>
                                </a:rPr>
                                <m:t>=</m:t>
                              </m:r>
                              <m:r>
                                <a:rPr lang="en-US" b="0" i="1" smtClean="0">
                                  <a:solidFill>
                                    <a:schemeClr val="accent1">
                                      <a:lumMod val="75000"/>
                                    </a:schemeClr>
                                  </a:solidFill>
                                  <a:latin typeface="Cambria Math" panose="02040503050406030204" pitchFamily="18" charset="0"/>
                                </a:rPr>
                                <m:t>−</m:t>
                              </m:r>
                              <m:r>
                                <a:rPr lang="en-US" i="1">
                                  <a:solidFill>
                                    <a:schemeClr val="accent1">
                                      <a:lumMod val="75000"/>
                                    </a:schemeClr>
                                  </a:solidFill>
                                  <a:latin typeface="Cambria Math" panose="02040503050406030204" pitchFamily="18" charset="0"/>
                                </a:rPr>
                                <m:t>| </m:t>
                              </m:r>
                              <m:r>
                                <a:rPr lang="en-US" i="1">
                                  <a:solidFill>
                                    <a:schemeClr val="accent1">
                                      <a:lumMod val="75000"/>
                                    </a:schemeClr>
                                  </a:solidFill>
                                  <a:latin typeface="Cambria Math" panose="02040503050406030204" pitchFamily="18" charset="0"/>
                                </a:rPr>
                                <m:t>𝐴</m:t>
                              </m:r>
                              <m:r>
                                <a:rPr lang="en-US" i="1">
                                  <a:solidFill>
                                    <a:schemeClr val="accent1">
                                      <a:lumMod val="75000"/>
                                    </a:schemeClr>
                                  </a:solidFill>
                                  <a:latin typeface="Cambria Math" panose="02040503050406030204" pitchFamily="18" charset="0"/>
                                </a:rPr>
                                <m:t>=</m:t>
                              </m:r>
                              <m:r>
                                <m:rPr>
                                  <m:nor/>
                                </m:rPr>
                                <a:rPr lang="en-US">
                                  <a:solidFill>
                                    <a:schemeClr val="accent1">
                                      <a:lumMod val="75000"/>
                                    </a:schemeClr>
                                  </a:solidFill>
                                </a:rPr>
                                <m:t>⬜</m:t>
                              </m:r>
                              <m:r>
                                <a:rPr lang="en-US" i="1">
                                  <a:solidFill>
                                    <a:schemeClr val="accent1">
                                      <a:lumMod val="75000"/>
                                    </a:schemeClr>
                                  </a:solidFill>
                                  <a:latin typeface="Cambria Math" panose="02040503050406030204" pitchFamily="18" charset="0"/>
                                </a:rPr>
                                <m:t>, </m:t>
                              </m:r>
                              <m:r>
                                <a:rPr lang="en-US" i="1">
                                  <a:solidFill>
                                    <a:schemeClr val="accent1">
                                      <a:lumMod val="75000"/>
                                    </a:schemeClr>
                                  </a:solidFill>
                                  <a:latin typeface="Cambria Math" panose="02040503050406030204" pitchFamily="18" charset="0"/>
                                </a:rPr>
                                <m:t>𝑌</m:t>
                              </m:r>
                              <m:r>
                                <a:rPr lang="en-US" i="1">
                                  <a:solidFill>
                                    <a:schemeClr val="accent1">
                                      <a:lumMod val="75000"/>
                                    </a:schemeClr>
                                  </a:solidFill>
                                  <a:latin typeface="Cambria Math" panose="02040503050406030204" pitchFamily="18" charset="0"/>
                                </a:rPr>
                                <m:t>=−</m:t>
                              </m:r>
                            </m:e>
                          </m:d>
                        </m:e>
                      </m:func>
                      <m:r>
                        <a:rPr lang="en-US" i="1">
                          <a:solidFill>
                            <a:schemeClr val="accent1">
                              <a:lumMod val="75000"/>
                            </a:schemeClr>
                          </a:solidFill>
                          <a:latin typeface="Cambria Math" panose="02040503050406030204" pitchFamily="18" charset="0"/>
                        </a:rPr>
                        <m:t>=</m:t>
                      </m:r>
                      <m:r>
                        <m:rPr>
                          <m:sty m:val="p"/>
                        </m:rPr>
                        <a:rPr lang="en-US">
                          <a:solidFill>
                            <a:schemeClr val="accent1">
                              <a:lumMod val="75000"/>
                            </a:schemeClr>
                          </a:solidFill>
                          <a:latin typeface="Cambria Math" panose="02040503050406030204" pitchFamily="18" charset="0"/>
                        </a:rPr>
                        <m:t>Pr</m:t>
                      </m:r>
                      <m:d>
                        <m:dPr>
                          <m:ctrlPr>
                            <a:rPr lang="en-US" i="1">
                              <a:solidFill>
                                <a:schemeClr val="accent1">
                                  <a:lumMod val="75000"/>
                                </a:schemeClr>
                              </a:solidFill>
                              <a:latin typeface="Cambria Math" panose="02040503050406030204" pitchFamily="18" charset="0"/>
                            </a:rPr>
                          </m:ctrlPr>
                        </m:dPr>
                        <m:e>
                          <m:acc>
                            <m:accPr>
                              <m:chr m:val="̂"/>
                              <m:ctrlPr>
                                <a:rPr lang="en-US" i="1">
                                  <a:solidFill>
                                    <a:schemeClr val="accent1">
                                      <a:lumMod val="75000"/>
                                    </a:schemeClr>
                                  </a:solidFill>
                                  <a:latin typeface="Cambria Math" panose="02040503050406030204" pitchFamily="18" charset="0"/>
                                </a:rPr>
                              </m:ctrlPr>
                            </m:accPr>
                            <m:e>
                              <m:r>
                                <a:rPr lang="en-US" i="1">
                                  <a:solidFill>
                                    <a:schemeClr val="accent1">
                                      <a:lumMod val="75000"/>
                                    </a:schemeClr>
                                  </a:solidFill>
                                  <a:latin typeface="Cambria Math" panose="02040503050406030204" pitchFamily="18" charset="0"/>
                                </a:rPr>
                                <m:t>𝑌</m:t>
                              </m:r>
                            </m:e>
                          </m:acc>
                          <m:r>
                            <a:rPr lang="en-US" i="1">
                              <a:solidFill>
                                <a:schemeClr val="accent1">
                                  <a:lumMod val="75000"/>
                                </a:schemeClr>
                              </a:solidFill>
                              <a:latin typeface="Cambria Math" panose="02040503050406030204" pitchFamily="18" charset="0"/>
                            </a:rPr>
                            <m:t>=</m:t>
                          </m:r>
                          <m:r>
                            <a:rPr lang="en-US" b="0" i="1" smtClean="0">
                              <a:solidFill>
                                <a:schemeClr val="accent1">
                                  <a:lumMod val="75000"/>
                                </a:schemeClr>
                              </a:solidFill>
                              <a:latin typeface="Cambria Math" panose="02040503050406030204" pitchFamily="18" charset="0"/>
                            </a:rPr>
                            <m:t>−</m:t>
                          </m:r>
                          <m:r>
                            <a:rPr lang="en-US" i="1">
                              <a:solidFill>
                                <a:schemeClr val="accent1">
                                  <a:lumMod val="75000"/>
                                </a:schemeClr>
                              </a:solidFill>
                              <a:latin typeface="Cambria Math" panose="02040503050406030204" pitchFamily="18" charset="0"/>
                            </a:rPr>
                            <m:t>| </m:t>
                          </m:r>
                          <m:r>
                            <a:rPr lang="en-US" i="1">
                              <a:solidFill>
                                <a:schemeClr val="accent1">
                                  <a:lumMod val="75000"/>
                                </a:schemeClr>
                              </a:solidFill>
                              <a:latin typeface="Cambria Math" panose="02040503050406030204" pitchFamily="18" charset="0"/>
                            </a:rPr>
                            <m:t>𝐴</m:t>
                          </m:r>
                          <m:r>
                            <a:rPr lang="en-US" i="1">
                              <a:solidFill>
                                <a:schemeClr val="accent1">
                                  <a:lumMod val="75000"/>
                                </a:schemeClr>
                              </a:solidFill>
                              <a:latin typeface="Cambria Math" panose="02040503050406030204" pitchFamily="18" charset="0"/>
                            </a:rPr>
                            <m:t>=</m:t>
                          </m:r>
                          <m:r>
                            <m:rPr>
                              <m:nor/>
                            </m:rPr>
                            <a:rPr lang="en-US">
                              <a:solidFill>
                                <a:schemeClr val="accent1">
                                  <a:lumMod val="75000"/>
                                </a:schemeClr>
                              </a:solidFill>
                            </a:rPr>
                            <m:t>◯</m:t>
                          </m:r>
                          <m:r>
                            <a:rPr lang="en-US" i="1">
                              <a:solidFill>
                                <a:schemeClr val="accent1">
                                  <a:lumMod val="75000"/>
                                </a:schemeClr>
                              </a:solidFill>
                              <a:latin typeface="Cambria Math" panose="02040503050406030204" pitchFamily="18" charset="0"/>
                            </a:rPr>
                            <m:t>, </m:t>
                          </m:r>
                          <m:r>
                            <a:rPr lang="en-US" i="1">
                              <a:solidFill>
                                <a:schemeClr val="accent1">
                                  <a:lumMod val="75000"/>
                                </a:schemeClr>
                              </a:solidFill>
                              <a:latin typeface="Cambria Math" panose="02040503050406030204" pitchFamily="18" charset="0"/>
                            </a:rPr>
                            <m:t>𝑌</m:t>
                          </m:r>
                          <m:r>
                            <a:rPr lang="en-US" i="1">
                              <a:solidFill>
                                <a:schemeClr val="accent1">
                                  <a:lumMod val="75000"/>
                                </a:schemeClr>
                              </a:solidFill>
                              <a:latin typeface="Cambria Math" panose="02040503050406030204" pitchFamily="18" charset="0"/>
                            </a:rPr>
                            <m:t>=−</m:t>
                          </m:r>
                        </m:e>
                      </m:d>
                    </m:oMath>
                  </m:oMathPara>
                </a14:m>
                <a:endParaRPr lang="en-US" dirty="0"/>
              </a:p>
              <a:p>
                <a:pPr marL="139700" indent="0">
                  <a:buNone/>
                </a:pPr>
                <a:endParaRPr lang="en-US" dirty="0"/>
              </a:p>
              <a:p>
                <a:pPr marL="139700" indent="0">
                  <a:buNone/>
                </a:pPr>
                <a:endParaRPr lang="en-US" dirty="0"/>
              </a:p>
              <a:p>
                <a:pPr marL="139700" indent="0">
                  <a:buNone/>
                </a:pPr>
                <a:r>
                  <a:rPr lang="en-US" dirty="0"/>
                  <a:t>Same idea as equal opportunity, but controlling for different statistic. Might be favorable in situations you care more about false positives than a false negative.</a:t>
                </a:r>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r>
                  <a:rPr lang="en-US" sz="1200" dirty="0"/>
                  <a:t>Note: Equality of true negatives is the same as equality of false positives</a:t>
                </a:r>
              </a:p>
              <a:p>
                <a:pPr marL="139700" indent="0">
                  <a:buNone/>
                </a:pPr>
                <a:endParaRPr lang="en-US" dirty="0"/>
              </a:p>
            </p:txBody>
          </p:sp>
        </mc:Choice>
        <mc:Fallback xmlns="">
          <p:sp>
            <p:nvSpPr>
              <p:cNvPr id="3" name="Text Placeholder 2">
                <a:extLst>
                  <a:ext uri="{FF2B5EF4-FFF2-40B4-BE49-F238E27FC236}">
                    <a16:creationId xmlns:a16="http://schemas.microsoft.com/office/drawing/2014/main" id="{5EAEC12F-5EE0-4D5E-8873-1467DCC48FE2}"/>
                  </a:ext>
                </a:extLst>
              </p:cNvPr>
              <p:cNvSpPr>
                <a:spLocks noGrp="1" noRot="1" noChangeAspect="1" noMove="1" noResize="1" noEditPoints="1" noAdjustHandles="1" noChangeArrowheads="1" noChangeShapeType="1" noTextEdit="1"/>
              </p:cNvSpPr>
              <p:nvPr>
                <p:ph type="body" idx="1"/>
              </p:nvPr>
            </p:nvSpPr>
            <p:spPr>
              <a:blipFill>
                <a:blip r:embed="rId2"/>
                <a:stretch>
                  <a:fillRect b="-1194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696F9BA-EC98-45F9-BD07-03AAD66D77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Tree>
    <p:extLst>
      <p:ext uri="{BB962C8B-B14F-4D97-AF65-F5344CB8AC3E}">
        <p14:creationId xmlns:p14="http://schemas.microsoft.com/office/powerpoint/2010/main" val="1693212164"/>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8123E-FFBC-4B4F-BAAF-7ACE0E7A4E30}"/>
              </a:ext>
            </a:extLst>
          </p:cNvPr>
          <p:cNvSpPr>
            <a:spLocks noGrp="1"/>
          </p:cNvSpPr>
          <p:nvPr>
            <p:ph type="title"/>
          </p:nvPr>
        </p:nvSpPr>
        <p:spPr/>
        <p:txBody>
          <a:bodyPr/>
          <a:lstStyle/>
          <a:p>
            <a:r>
              <a:rPr lang="en-US" dirty="0"/>
              <a:t>And many, many more</a:t>
            </a:r>
          </a:p>
        </p:txBody>
      </p:sp>
      <p:sp>
        <p:nvSpPr>
          <p:cNvPr id="3" name="Text Placeholder 2">
            <a:extLst>
              <a:ext uri="{FF2B5EF4-FFF2-40B4-BE49-F238E27FC236}">
                <a16:creationId xmlns:a16="http://schemas.microsoft.com/office/drawing/2014/main" id="{5F8432F3-9F4D-478B-985E-F306D5E36416}"/>
              </a:ext>
            </a:extLst>
          </p:cNvPr>
          <p:cNvSpPr>
            <a:spLocks noGrp="1"/>
          </p:cNvSpPr>
          <p:nvPr>
            <p:ph type="body" idx="1"/>
          </p:nvPr>
        </p:nvSpPr>
        <p:spPr>
          <a:xfrm>
            <a:off x="2729380" y="4644772"/>
            <a:ext cx="6376104" cy="773541"/>
          </a:xfrm>
        </p:spPr>
        <p:txBody>
          <a:bodyPr/>
          <a:lstStyle/>
          <a:p>
            <a:pPr marL="139700" indent="0">
              <a:buNone/>
            </a:pPr>
            <a:r>
              <a:rPr lang="en-US" dirty="0"/>
              <a:t>Table from </a:t>
            </a:r>
            <a:r>
              <a:rPr lang="en-US" dirty="0">
                <a:hlinkClick r:id="rId2"/>
              </a:rPr>
              <a:t>Fairness and machine learning </a:t>
            </a:r>
            <a:r>
              <a:rPr lang="en-US" dirty="0"/>
              <a:t>by </a:t>
            </a:r>
            <a:r>
              <a:rPr lang="en-US" dirty="0" err="1"/>
              <a:t>Barocas</a:t>
            </a:r>
            <a:r>
              <a:rPr lang="en-US" dirty="0"/>
              <a:t>, Hardt, Narayanan</a:t>
            </a:r>
          </a:p>
        </p:txBody>
      </p:sp>
      <p:sp>
        <p:nvSpPr>
          <p:cNvPr id="4" name="Slide Number Placeholder 3">
            <a:extLst>
              <a:ext uri="{FF2B5EF4-FFF2-40B4-BE49-F238E27FC236}">
                <a16:creationId xmlns:a16="http://schemas.microsoft.com/office/drawing/2014/main" id="{CF02125A-D34F-4C6E-AEA2-9FD42115F31E}"/>
              </a:ext>
            </a:extLst>
          </p:cNvPr>
          <p:cNvSpPr>
            <a:spLocks noGrp="1"/>
          </p:cNvSpPr>
          <p:nvPr>
            <p:ph type="sldNum" idx="12"/>
          </p:nvPr>
        </p:nvSpPr>
        <p:spPr/>
        <p:txBody>
          <a:bodyPr/>
          <a:lstStyle/>
          <a:p>
            <a:fld id="{39E65F0E-D8D0-8548-A870-8F1E432EFAAD}" type="slidenum">
              <a:rPr lang="en-US" smtClean="0"/>
              <a:pPr/>
              <a:t>28</a:t>
            </a:fld>
            <a:endParaRPr lang="en-US" dirty="0"/>
          </a:p>
        </p:txBody>
      </p:sp>
      <p:pic>
        <p:nvPicPr>
          <p:cNvPr id="5" name="Picture 4">
            <a:extLst>
              <a:ext uri="{FF2B5EF4-FFF2-40B4-BE49-F238E27FC236}">
                <a16:creationId xmlns:a16="http://schemas.microsoft.com/office/drawing/2014/main" id="{A9E6D1CD-0236-430E-9A64-F6C571A84D11}"/>
              </a:ext>
            </a:extLst>
          </p:cNvPr>
          <p:cNvPicPr>
            <a:picLocks noChangeAspect="1"/>
          </p:cNvPicPr>
          <p:nvPr/>
        </p:nvPicPr>
        <p:blipFill>
          <a:blip r:embed="rId3"/>
          <a:stretch>
            <a:fillRect/>
          </a:stretch>
        </p:blipFill>
        <p:spPr>
          <a:xfrm>
            <a:off x="3183950" y="282388"/>
            <a:ext cx="5114710" cy="4127062"/>
          </a:xfrm>
          <a:prstGeom prst="rect">
            <a:avLst/>
          </a:prstGeom>
          <a:ln>
            <a:solidFill>
              <a:schemeClr val="tx1"/>
            </a:solidFill>
          </a:ln>
        </p:spPr>
      </p:pic>
    </p:spTree>
    <p:extLst>
      <p:ext uri="{BB962C8B-B14F-4D97-AF65-F5344CB8AC3E}">
        <p14:creationId xmlns:p14="http://schemas.microsoft.com/office/powerpoint/2010/main" val="1268803982"/>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70FDB-04AF-40F8-84F6-1F3764F669D8}"/>
              </a:ext>
            </a:extLst>
          </p:cNvPr>
          <p:cNvSpPr>
            <a:spLocks noGrp="1"/>
          </p:cNvSpPr>
          <p:nvPr>
            <p:ph type="title"/>
          </p:nvPr>
        </p:nvSpPr>
        <p:spPr/>
        <p:txBody>
          <a:bodyPr/>
          <a:lstStyle/>
          <a:p>
            <a:r>
              <a:rPr lang="en-US" dirty="0"/>
              <a:t>Which one to use?</a:t>
            </a:r>
          </a:p>
        </p:txBody>
      </p:sp>
      <p:sp>
        <p:nvSpPr>
          <p:cNvPr id="3" name="Text Placeholder 2">
            <a:extLst>
              <a:ext uri="{FF2B5EF4-FFF2-40B4-BE49-F238E27FC236}">
                <a16:creationId xmlns:a16="http://schemas.microsoft.com/office/drawing/2014/main" id="{B458861E-57F1-4C88-87EB-4BFDE5D67A07}"/>
              </a:ext>
            </a:extLst>
          </p:cNvPr>
          <p:cNvSpPr>
            <a:spLocks noGrp="1"/>
          </p:cNvSpPr>
          <p:nvPr>
            <p:ph type="body" idx="1"/>
          </p:nvPr>
        </p:nvSpPr>
        <p:spPr/>
        <p:txBody>
          <a:bodyPr/>
          <a:lstStyle/>
          <a:p>
            <a:pPr marL="0" indent="0">
              <a:buNone/>
            </a:pPr>
            <a:r>
              <a:rPr lang="en-US" dirty="0"/>
              <a:t>We can’t tell you! Each definition makes its own statement on what fairness means. Choosing a fairness measure is an explicit statement of what values we hold when thinking about fairness.</a:t>
            </a:r>
          </a:p>
          <a:p>
            <a:pPr marL="0" indent="0">
              <a:buNone/>
            </a:pPr>
            <a:endParaRPr lang="en-US" dirty="0"/>
          </a:p>
          <a:p>
            <a:pPr marL="0" indent="0">
              <a:buNone/>
            </a:pPr>
            <a:r>
              <a:rPr lang="en-US" b="1" dirty="0"/>
              <a:t>Takeaway</a:t>
            </a:r>
            <a:r>
              <a:rPr lang="en-US" dirty="0"/>
              <a:t>: Discrimination in ML models is a crucial problem we need to work on. It’s not a problem that will only be solved algorithmically. We need people (e.g., policymakers, regulators, philosophers, developers) to be in the loop to determine the values we want to encode into our systems.</a:t>
            </a:r>
            <a:br>
              <a:rPr lang="en-US" dirty="0"/>
            </a:br>
            <a:br>
              <a:rPr lang="en-US" dirty="0"/>
            </a:br>
            <a:r>
              <a:rPr lang="en-US" dirty="0"/>
              <a:t>Let’s discuss some limitations in these definitions (particularly how they contradict) and how we can think about fairness as a philosophy (or worldview).</a:t>
            </a:r>
          </a:p>
          <a:p>
            <a:pPr marL="0" indent="0">
              <a:buNone/>
            </a:pPr>
            <a:endParaRPr lang="en-US" dirty="0"/>
          </a:p>
        </p:txBody>
      </p:sp>
      <p:sp>
        <p:nvSpPr>
          <p:cNvPr id="4" name="Slide Number Placeholder 3">
            <a:extLst>
              <a:ext uri="{FF2B5EF4-FFF2-40B4-BE49-F238E27FC236}">
                <a16:creationId xmlns:a16="http://schemas.microsoft.com/office/drawing/2014/main" id="{1DDE4B10-DA75-4B9D-9E17-A88718D78F6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Tree>
    <p:extLst>
      <p:ext uri="{BB962C8B-B14F-4D97-AF65-F5344CB8AC3E}">
        <p14:creationId xmlns:p14="http://schemas.microsoft.com/office/powerpoint/2010/main" val="21318596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0BBBD-9FC6-440D-A968-E19174474A34}"/>
              </a:ext>
            </a:extLst>
          </p:cNvPr>
          <p:cNvSpPr>
            <a:spLocks noGrp="1"/>
          </p:cNvSpPr>
          <p:nvPr>
            <p:ph type="title"/>
          </p:nvPr>
        </p:nvSpPr>
        <p:spPr/>
        <p:txBody>
          <a:bodyPr/>
          <a:lstStyle/>
          <a:p>
            <a:r>
              <a:rPr lang="en-US" dirty="0"/>
              <a:t>ML Systems Gone Wrong</a:t>
            </a:r>
          </a:p>
        </p:txBody>
      </p:sp>
      <p:sp>
        <p:nvSpPr>
          <p:cNvPr id="3" name="Text Placeholder 2">
            <a:extLst>
              <a:ext uri="{FF2B5EF4-FFF2-40B4-BE49-F238E27FC236}">
                <a16:creationId xmlns:a16="http://schemas.microsoft.com/office/drawing/2014/main" id="{04E9B2BE-B4C1-41B1-81A1-9E437C92DFEF}"/>
              </a:ext>
            </a:extLst>
          </p:cNvPr>
          <p:cNvSpPr>
            <a:spLocks noGrp="1"/>
          </p:cNvSpPr>
          <p:nvPr>
            <p:ph type="body" idx="1"/>
          </p:nvPr>
        </p:nvSpPr>
        <p:spPr/>
        <p:txBody>
          <a:bodyPr/>
          <a:lstStyle/>
          <a:p>
            <a:pPr marL="139700" indent="0">
              <a:buNone/>
            </a:pPr>
            <a:endParaRPr lang="en-US" dirty="0"/>
          </a:p>
        </p:txBody>
      </p:sp>
      <p:sp>
        <p:nvSpPr>
          <p:cNvPr id="4" name="Slide Number Placeholder 3">
            <a:extLst>
              <a:ext uri="{FF2B5EF4-FFF2-40B4-BE49-F238E27FC236}">
                <a16:creationId xmlns:a16="http://schemas.microsoft.com/office/drawing/2014/main" id="{3ABC34EC-7CC9-47AF-9DBB-1582B8AE707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pic>
        <p:nvPicPr>
          <p:cNvPr id="5" name="Picture 4">
            <a:extLst>
              <a:ext uri="{FF2B5EF4-FFF2-40B4-BE49-F238E27FC236}">
                <a16:creationId xmlns:a16="http://schemas.microsoft.com/office/drawing/2014/main" id="{AE57877F-3853-42A1-9FFA-5C29DB2FB071}"/>
              </a:ext>
            </a:extLst>
          </p:cNvPr>
          <p:cNvPicPr>
            <a:picLocks noChangeAspect="1"/>
          </p:cNvPicPr>
          <p:nvPr/>
        </p:nvPicPr>
        <p:blipFill>
          <a:blip r:embed="rId2"/>
          <a:stretch>
            <a:fillRect/>
          </a:stretch>
        </p:blipFill>
        <p:spPr>
          <a:xfrm>
            <a:off x="2794068" y="162576"/>
            <a:ext cx="2881358" cy="1195945"/>
          </a:xfrm>
          <a:prstGeom prst="rect">
            <a:avLst/>
          </a:prstGeom>
          <a:ln>
            <a:solidFill>
              <a:schemeClr val="tx1"/>
            </a:solidFill>
          </a:ln>
        </p:spPr>
      </p:pic>
      <p:pic>
        <p:nvPicPr>
          <p:cNvPr id="6" name="Picture 5">
            <a:extLst>
              <a:ext uri="{FF2B5EF4-FFF2-40B4-BE49-F238E27FC236}">
                <a16:creationId xmlns:a16="http://schemas.microsoft.com/office/drawing/2014/main" id="{36C5B167-DD80-4F50-BD58-727F6AFF8D18}"/>
              </a:ext>
            </a:extLst>
          </p:cNvPr>
          <p:cNvPicPr>
            <a:picLocks noChangeAspect="1"/>
          </p:cNvPicPr>
          <p:nvPr/>
        </p:nvPicPr>
        <p:blipFill>
          <a:blip r:embed="rId3"/>
          <a:stretch>
            <a:fillRect/>
          </a:stretch>
        </p:blipFill>
        <p:spPr>
          <a:xfrm>
            <a:off x="2856719" y="3837769"/>
            <a:ext cx="5830106" cy="1108882"/>
          </a:xfrm>
          <a:prstGeom prst="rect">
            <a:avLst/>
          </a:prstGeom>
          <a:ln>
            <a:solidFill>
              <a:schemeClr val="tx1"/>
            </a:solidFill>
          </a:ln>
        </p:spPr>
      </p:pic>
      <p:pic>
        <p:nvPicPr>
          <p:cNvPr id="7" name="Picture 6">
            <a:extLst>
              <a:ext uri="{FF2B5EF4-FFF2-40B4-BE49-F238E27FC236}">
                <a16:creationId xmlns:a16="http://schemas.microsoft.com/office/drawing/2014/main" id="{8B328CDE-33C5-42DD-9E9C-F6DD73F81D54}"/>
              </a:ext>
            </a:extLst>
          </p:cNvPr>
          <p:cNvPicPr>
            <a:picLocks noChangeAspect="1"/>
          </p:cNvPicPr>
          <p:nvPr/>
        </p:nvPicPr>
        <p:blipFill>
          <a:blip r:embed="rId4"/>
          <a:stretch>
            <a:fillRect/>
          </a:stretch>
        </p:blipFill>
        <p:spPr>
          <a:xfrm>
            <a:off x="5971983" y="566498"/>
            <a:ext cx="2881358" cy="1167647"/>
          </a:xfrm>
          <a:prstGeom prst="rect">
            <a:avLst/>
          </a:prstGeom>
          <a:ln>
            <a:solidFill>
              <a:schemeClr val="tx1"/>
            </a:solidFill>
          </a:ln>
        </p:spPr>
      </p:pic>
      <p:pic>
        <p:nvPicPr>
          <p:cNvPr id="8" name="Picture 7">
            <a:extLst>
              <a:ext uri="{FF2B5EF4-FFF2-40B4-BE49-F238E27FC236}">
                <a16:creationId xmlns:a16="http://schemas.microsoft.com/office/drawing/2014/main" id="{707280E9-B882-442F-AA19-1B4A1EB37CE3}"/>
              </a:ext>
            </a:extLst>
          </p:cNvPr>
          <p:cNvPicPr>
            <a:picLocks noChangeAspect="1"/>
          </p:cNvPicPr>
          <p:nvPr/>
        </p:nvPicPr>
        <p:blipFill>
          <a:blip r:embed="rId5"/>
          <a:stretch>
            <a:fillRect/>
          </a:stretch>
        </p:blipFill>
        <p:spPr>
          <a:xfrm>
            <a:off x="5971984" y="2029278"/>
            <a:ext cx="2878846" cy="1556133"/>
          </a:xfrm>
          <a:prstGeom prst="rect">
            <a:avLst/>
          </a:prstGeom>
          <a:ln>
            <a:solidFill>
              <a:schemeClr val="tx1"/>
            </a:solidFill>
          </a:ln>
        </p:spPr>
      </p:pic>
      <p:pic>
        <p:nvPicPr>
          <p:cNvPr id="9" name="Picture 8">
            <a:extLst>
              <a:ext uri="{FF2B5EF4-FFF2-40B4-BE49-F238E27FC236}">
                <a16:creationId xmlns:a16="http://schemas.microsoft.com/office/drawing/2014/main" id="{DE8592A4-F9CF-4D88-89B8-BF9A4B7CE2F8}"/>
              </a:ext>
            </a:extLst>
          </p:cNvPr>
          <p:cNvPicPr>
            <a:picLocks noChangeAspect="1"/>
          </p:cNvPicPr>
          <p:nvPr/>
        </p:nvPicPr>
        <p:blipFill>
          <a:blip r:embed="rId6"/>
          <a:stretch>
            <a:fillRect/>
          </a:stretch>
        </p:blipFill>
        <p:spPr>
          <a:xfrm>
            <a:off x="2794068" y="1734144"/>
            <a:ext cx="2886339" cy="1167647"/>
          </a:xfrm>
          <a:prstGeom prst="rect">
            <a:avLst/>
          </a:prstGeom>
          <a:ln>
            <a:solidFill>
              <a:schemeClr val="tx1"/>
            </a:solidFill>
          </a:ln>
        </p:spPr>
      </p:pic>
    </p:spTree>
    <p:extLst>
      <p:ext uri="{BB962C8B-B14F-4D97-AF65-F5344CB8AC3E}">
        <p14:creationId xmlns:p14="http://schemas.microsoft.com/office/powerpoint/2010/main" val="30934590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94EF29-4528-425E-B39C-8A9BC61D2F9C}"/>
              </a:ext>
            </a:extLst>
          </p:cNvPr>
          <p:cNvSpPr>
            <a:spLocks noGrp="1"/>
          </p:cNvSpPr>
          <p:nvPr>
            <p:ph type="title"/>
          </p:nvPr>
        </p:nvSpPr>
        <p:spPr/>
        <p:txBody>
          <a:bodyPr/>
          <a:lstStyle/>
          <a:p>
            <a:r>
              <a:rPr lang="en-US" dirty="0"/>
              <a:t>Fairness</a:t>
            </a:r>
          </a:p>
        </p:txBody>
      </p:sp>
      <p:sp>
        <p:nvSpPr>
          <p:cNvPr id="6" name="Text Placeholder 5">
            <a:extLst>
              <a:ext uri="{FF2B5EF4-FFF2-40B4-BE49-F238E27FC236}">
                <a16:creationId xmlns:a16="http://schemas.microsoft.com/office/drawing/2014/main" id="{919984D4-E8DD-4A91-B6FD-8D1F5AAC338F}"/>
              </a:ext>
            </a:extLst>
          </p:cNvPr>
          <p:cNvSpPr>
            <a:spLocks noGrp="1"/>
          </p:cNvSpPr>
          <p:nvPr>
            <p:ph type="body" idx="1"/>
          </p:nvPr>
        </p:nvSpPr>
        <p:spPr/>
        <p:txBody>
          <a:bodyPr/>
          <a:lstStyle/>
          <a:p>
            <a:pPr marL="139700" indent="0">
              <a:buNone/>
            </a:pPr>
            <a:r>
              <a:rPr lang="en-US" dirty="0"/>
              <a:t>What does it mean for a model to be fair or unfair? Can we come up with a numeric way of measuring fairness? </a:t>
            </a:r>
          </a:p>
          <a:p>
            <a:pPr marL="139700" indent="0">
              <a:buNone/>
            </a:pPr>
            <a:endParaRPr lang="en-US" dirty="0"/>
          </a:p>
          <a:p>
            <a:pPr marL="139700" indent="0">
              <a:buNone/>
            </a:pPr>
            <a:r>
              <a:rPr lang="en-US" dirty="0"/>
              <a:t>Lots of work in the field of ML and fairness is looking into mathematical definitions of fairness to help us spot when something might be unfair.</a:t>
            </a:r>
          </a:p>
          <a:p>
            <a:r>
              <a:rPr lang="en-US" dirty="0"/>
              <a:t>There is not going to be one central definition of fairness, as each definition is a mathematical statement of which behaviors are/aren’t allowed. </a:t>
            </a:r>
          </a:p>
          <a:p>
            <a:r>
              <a:rPr lang="en-US" dirty="0"/>
              <a:t>Different definitions of fairness can be contradictory! </a:t>
            </a:r>
          </a:p>
          <a:p>
            <a:endParaRPr lang="en-US" dirty="0"/>
          </a:p>
        </p:txBody>
      </p:sp>
      <p:sp>
        <p:nvSpPr>
          <p:cNvPr id="4" name="Slide Number Placeholder 3">
            <a:extLst>
              <a:ext uri="{FF2B5EF4-FFF2-40B4-BE49-F238E27FC236}">
                <a16:creationId xmlns:a16="http://schemas.microsoft.com/office/drawing/2014/main" id="{36AB1D0C-5E78-42AC-B343-98F23B789BF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Tree>
    <p:extLst>
      <p:ext uri="{BB962C8B-B14F-4D97-AF65-F5344CB8AC3E}">
        <p14:creationId xmlns:p14="http://schemas.microsoft.com/office/powerpoint/2010/main" val="3534553818"/>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1AF1E-5DEC-4CE9-A6FB-206E6C4A841B}"/>
              </a:ext>
            </a:extLst>
          </p:cNvPr>
          <p:cNvSpPr>
            <a:spLocks noGrp="1"/>
          </p:cNvSpPr>
          <p:nvPr>
            <p:ph type="title"/>
          </p:nvPr>
        </p:nvSpPr>
        <p:spPr/>
        <p:txBody>
          <a:bodyPr/>
          <a:lstStyle/>
          <a:p>
            <a:r>
              <a:rPr lang="en-US" dirty="0"/>
              <a:t>Group Fairness</a:t>
            </a:r>
          </a:p>
        </p:txBody>
      </p:sp>
      <p:sp>
        <p:nvSpPr>
          <p:cNvPr id="3" name="Text Placeholder 2">
            <a:extLst>
              <a:ext uri="{FF2B5EF4-FFF2-40B4-BE49-F238E27FC236}">
                <a16:creationId xmlns:a16="http://schemas.microsoft.com/office/drawing/2014/main" id="{5B7A58F2-559E-416E-BC67-A96B7B183591}"/>
              </a:ext>
            </a:extLst>
          </p:cNvPr>
          <p:cNvSpPr>
            <a:spLocks noGrp="1"/>
          </p:cNvSpPr>
          <p:nvPr>
            <p:ph type="body" idx="1"/>
          </p:nvPr>
        </p:nvSpPr>
        <p:spPr/>
        <p:txBody>
          <a:bodyPr/>
          <a:lstStyle/>
          <a:p>
            <a:r>
              <a:rPr lang="en-US" dirty="0"/>
              <a:t>Fairness through Unawareness</a:t>
            </a:r>
          </a:p>
          <a:p>
            <a:r>
              <a:rPr lang="en-US" dirty="0"/>
              <a:t>Statistical Parity</a:t>
            </a:r>
          </a:p>
          <a:p>
            <a:pPr lvl="1"/>
            <a:r>
              <a:rPr lang="en-US" dirty="0"/>
              <a:t>Require admissions match demographics in data</a:t>
            </a:r>
          </a:p>
          <a:p>
            <a:r>
              <a:rPr lang="en-US" dirty="0"/>
              <a:t>Equal Opportunity</a:t>
            </a:r>
          </a:p>
          <a:p>
            <a:pPr lvl="1"/>
            <a:r>
              <a:rPr lang="en-US" dirty="0"/>
              <a:t>Require false-negative rate to be equal across groups</a:t>
            </a:r>
          </a:p>
          <a:p>
            <a:r>
              <a:rPr lang="en-US" dirty="0"/>
              <a:t>Predictive Equality</a:t>
            </a:r>
          </a:p>
          <a:p>
            <a:pPr lvl="1"/>
            <a:r>
              <a:rPr lang="en-US" dirty="0"/>
              <a:t>Require false-positive rate to be equal across groups</a:t>
            </a:r>
          </a:p>
          <a:p>
            <a:pPr lvl="1"/>
            <a:endParaRPr lang="en-US" dirty="0"/>
          </a:p>
        </p:txBody>
      </p:sp>
      <p:sp>
        <p:nvSpPr>
          <p:cNvPr id="4" name="Slide Number Placeholder 3">
            <a:extLst>
              <a:ext uri="{FF2B5EF4-FFF2-40B4-BE49-F238E27FC236}">
                <a16:creationId xmlns:a16="http://schemas.microsoft.com/office/drawing/2014/main" id="{DFDE4891-CB69-4E4A-932B-E769FBF232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Tree>
    <p:extLst>
      <p:ext uri="{BB962C8B-B14F-4D97-AF65-F5344CB8AC3E}">
        <p14:creationId xmlns:p14="http://schemas.microsoft.com/office/powerpoint/2010/main" val="770807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D4A5D4-1552-42AA-BA1A-C615C47B70A9}"/>
              </a:ext>
            </a:extLst>
          </p:cNvPr>
          <p:cNvSpPr>
            <a:spLocks noGrp="1"/>
          </p:cNvSpPr>
          <p:nvPr>
            <p:ph type="title"/>
          </p:nvPr>
        </p:nvSpPr>
        <p:spPr/>
        <p:txBody>
          <a:bodyPr/>
          <a:lstStyle/>
          <a:p>
            <a:r>
              <a:rPr lang="en-US" sz="2000" dirty="0"/>
              <a:t>(</a:t>
            </a:r>
            <a:r>
              <a:rPr lang="en-US" sz="2000" dirty="0" err="1"/>
              <a:t>Im</a:t>
            </a:r>
            <a:r>
              <a:rPr lang="en-US" sz="2000" dirty="0"/>
              <a:t>)possibility of Fairness</a:t>
            </a:r>
          </a:p>
        </p:txBody>
      </p:sp>
      <p:sp>
        <p:nvSpPr>
          <p:cNvPr id="6" name="Text Placeholder 5">
            <a:extLst>
              <a:ext uri="{FF2B5EF4-FFF2-40B4-BE49-F238E27FC236}">
                <a16:creationId xmlns:a16="http://schemas.microsoft.com/office/drawing/2014/main" id="{1FA749A5-788C-42F1-A6DD-71A8335885DD}"/>
              </a:ext>
            </a:extLst>
          </p:cNvPr>
          <p:cNvSpPr>
            <a:spLocks noGrp="1"/>
          </p:cNvSpPr>
          <p:nvPr>
            <p:ph type="body" idx="1"/>
          </p:nvPr>
        </p:nvSpPr>
        <p:spPr/>
        <p:txBody>
          <a:bodyPr/>
          <a:lstStyle/>
          <a:p>
            <a:pPr marL="0" indent="0">
              <a:buNone/>
            </a:pPr>
            <a:r>
              <a:rPr lang="en-US" dirty="0"/>
              <a:t>Four reasonable conditions we want in a real world ML Model:</a:t>
            </a:r>
          </a:p>
          <a:p>
            <a:pPr lvl="1" indent="-514350">
              <a:buFont typeface="+mj-lt"/>
              <a:buAutoNum type="arabicPeriod"/>
            </a:pPr>
            <a:r>
              <a:rPr lang="en-US" dirty="0"/>
              <a:t>Statistical Parity</a:t>
            </a:r>
          </a:p>
          <a:p>
            <a:pPr lvl="1" indent="-514350">
              <a:buFont typeface="+mj-lt"/>
              <a:buAutoNum type="arabicPeriod"/>
            </a:pPr>
            <a:r>
              <a:rPr lang="en-US" dirty="0"/>
              <a:t>Equal Opportunity (Equality across false negative rates)</a:t>
            </a:r>
          </a:p>
          <a:p>
            <a:pPr lvl="1" indent="-514350">
              <a:buFont typeface="+mj-lt"/>
              <a:buAutoNum type="arabicPeriod"/>
            </a:pPr>
            <a:r>
              <a:rPr lang="en-US" dirty="0"/>
              <a:t>Predictive Equality (Equality across false positive rates)</a:t>
            </a:r>
          </a:p>
          <a:p>
            <a:pPr lvl="1" indent="-514350">
              <a:buFont typeface="+mj-lt"/>
              <a:buAutoNum type="arabicPeriod"/>
            </a:pPr>
            <a:r>
              <a:rPr lang="en-US" dirty="0"/>
              <a:t>Good accuracy of the model across subgroups</a:t>
            </a:r>
          </a:p>
          <a:p>
            <a:pPr marL="0" indent="0">
              <a:buNone/>
            </a:pPr>
            <a:endParaRPr lang="en-US" dirty="0"/>
          </a:p>
          <a:p>
            <a:pPr marL="0" indent="0">
              <a:buNone/>
            </a:pPr>
            <a:r>
              <a:rPr lang="en-US" dirty="0"/>
              <a:t>In general, can’t satisfy all 4 simultaneously </a:t>
            </a:r>
            <a:r>
              <a:rPr lang="en-US" i="1" dirty="0"/>
              <a:t>unless </a:t>
            </a:r>
            <a:r>
              <a:rPr lang="en-US" dirty="0"/>
              <a:t>groups have the exact same underlying distribution.</a:t>
            </a:r>
          </a:p>
          <a:p>
            <a:r>
              <a:rPr lang="en-US" dirty="0"/>
              <a:t>This condition is rarely met in practice as we mentioned earlier when there are so many places for bias to enter our data collection.</a:t>
            </a:r>
          </a:p>
          <a:p>
            <a:pPr marL="139700" indent="0">
              <a:buNone/>
            </a:pPr>
            <a:endParaRPr lang="en-US" dirty="0"/>
          </a:p>
        </p:txBody>
      </p:sp>
      <p:sp>
        <p:nvSpPr>
          <p:cNvPr id="4" name="Slide Number Placeholder 3">
            <a:extLst>
              <a:ext uri="{FF2B5EF4-FFF2-40B4-BE49-F238E27FC236}">
                <a16:creationId xmlns:a16="http://schemas.microsoft.com/office/drawing/2014/main" id="{3E640C2C-60AF-4876-8F3A-C216F35C966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spTree>
    <p:extLst>
      <p:ext uri="{BB962C8B-B14F-4D97-AF65-F5344CB8AC3E}">
        <p14:creationId xmlns:p14="http://schemas.microsoft.com/office/powerpoint/2010/main" val="438639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C4C90-93EB-46AE-8B9C-FE00EFF84022}"/>
              </a:ext>
            </a:extLst>
          </p:cNvPr>
          <p:cNvSpPr>
            <a:spLocks noGrp="1"/>
          </p:cNvSpPr>
          <p:nvPr>
            <p:ph type="title"/>
          </p:nvPr>
        </p:nvSpPr>
        <p:spPr/>
        <p:txBody>
          <a:bodyPr/>
          <a:lstStyle/>
          <a:p>
            <a:r>
              <a:rPr lang="en-US" dirty="0"/>
              <a:t>College Admissions - Continued</a:t>
            </a:r>
          </a:p>
        </p:txBody>
      </p:sp>
      <p:sp>
        <p:nvSpPr>
          <p:cNvPr id="3" name="Text Placeholder 2">
            <a:extLst>
              <a:ext uri="{FF2B5EF4-FFF2-40B4-BE49-F238E27FC236}">
                <a16:creationId xmlns:a16="http://schemas.microsoft.com/office/drawing/2014/main" id="{D58B4681-6B7C-4888-838C-E179F29C6244}"/>
              </a:ext>
            </a:extLst>
          </p:cNvPr>
          <p:cNvSpPr>
            <a:spLocks noGrp="1"/>
          </p:cNvSpPr>
          <p:nvPr>
            <p:ph type="body" idx="1"/>
          </p:nvPr>
        </p:nvSpPr>
        <p:spPr/>
        <p:txBody>
          <a:bodyPr/>
          <a:lstStyle/>
          <a:p>
            <a:pPr marL="139700" indent="0">
              <a:buNone/>
            </a:pPr>
            <a:r>
              <a:rPr lang="en-US" dirty="0"/>
              <a:t>Continuing overly simplistic college admissions example, with a fake dataset.</a:t>
            </a:r>
          </a:p>
          <a:p>
            <a:r>
              <a:rPr lang="en-US" sz="1300" dirty="0"/>
              <a:t>Majority (2/3) are Circle, the remaining 1/3 are Square</a:t>
            </a:r>
          </a:p>
          <a:p>
            <a:r>
              <a:rPr lang="en-US" sz="1300" dirty="0"/>
              <a:t>SAT score for Circles tends to be inflated when compared to Squares. Possibility: Systematic barriers and access to SAT Prep</a:t>
            </a:r>
          </a:p>
          <a:p>
            <a:r>
              <a:rPr lang="en-US" sz="1300" dirty="0"/>
              <a:t>Even though we see statistical differences between groups in our data, the rate in which they are actually successful is the same.</a:t>
            </a:r>
          </a:p>
          <a:p>
            <a:endParaRPr lang="en-US" dirty="0"/>
          </a:p>
          <a:p>
            <a:pPr marL="139700" indent="0">
              <a:buNone/>
            </a:pPr>
            <a:endParaRPr lang="en-US" dirty="0"/>
          </a:p>
        </p:txBody>
      </p:sp>
      <p:sp>
        <p:nvSpPr>
          <p:cNvPr id="4" name="Slide Number Placeholder 3">
            <a:extLst>
              <a:ext uri="{FF2B5EF4-FFF2-40B4-BE49-F238E27FC236}">
                <a16:creationId xmlns:a16="http://schemas.microsoft.com/office/drawing/2014/main" id="{8AEBDA37-9E07-447D-8E7E-FECED332D8B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pic>
        <p:nvPicPr>
          <p:cNvPr id="5" name="Picture 2" descr="https://static.us.edusercontent.com/files/O1x5B6Oo0Xpe6EtT1mwsCwHu">
            <a:extLst>
              <a:ext uri="{FF2B5EF4-FFF2-40B4-BE49-F238E27FC236}">
                <a16:creationId xmlns:a16="http://schemas.microsoft.com/office/drawing/2014/main" id="{6A5D342A-F983-4BB7-AD51-CFC7C9DF40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59" r="2062" b="3259"/>
          <a:stretch/>
        </p:blipFill>
        <p:spPr bwMode="auto">
          <a:xfrm>
            <a:off x="3203144" y="2958441"/>
            <a:ext cx="5596202" cy="180765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5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20658-E22D-4B4C-AA1D-24BE9FA1E846}"/>
              </a:ext>
            </a:extLst>
          </p:cNvPr>
          <p:cNvSpPr>
            <a:spLocks noGrp="1"/>
          </p:cNvSpPr>
          <p:nvPr>
            <p:ph type="title"/>
          </p:nvPr>
        </p:nvSpPr>
        <p:spPr/>
        <p:txBody>
          <a:bodyPr/>
          <a:lstStyle/>
          <a:p>
            <a:r>
              <a:rPr lang="en-US" dirty="0"/>
              <a:t>Accuracy and Fairness</a:t>
            </a:r>
          </a:p>
        </p:txBody>
      </p:sp>
      <p:sp>
        <p:nvSpPr>
          <p:cNvPr id="3" name="Text Placeholder 2">
            <a:extLst>
              <a:ext uri="{FF2B5EF4-FFF2-40B4-BE49-F238E27FC236}">
                <a16:creationId xmlns:a16="http://schemas.microsoft.com/office/drawing/2014/main" id="{FC0D3B66-DBAE-498E-90EF-47D16E49D267}"/>
              </a:ext>
            </a:extLst>
          </p:cNvPr>
          <p:cNvSpPr>
            <a:spLocks noGrp="1"/>
          </p:cNvSpPr>
          <p:nvPr>
            <p:ph type="body" idx="1"/>
          </p:nvPr>
        </p:nvSpPr>
        <p:spPr>
          <a:xfrm>
            <a:off x="3090625" y="575500"/>
            <a:ext cx="5596200" cy="3981000"/>
          </a:xfrm>
        </p:spPr>
        <p:txBody>
          <a:bodyPr/>
          <a:lstStyle/>
          <a:p>
            <a:pPr marL="139700" indent="0">
              <a:buNone/>
            </a:pPr>
            <a:r>
              <a:rPr lang="en-US" dirty="0"/>
              <a:t>With only one feature, we will consider a simple threshold classifier (a linear classifier with 1 input!). </a:t>
            </a:r>
          </a:p>
          <a:p>
            <a:pPr marL="139700" indent="0">
              <a:buNone/>
            </a:pPr>
            <a:endParaRPr lang="en-US" dirty="0"/>
          </a:p>
          <a:p>
            <a:pPr marL="139700" indent="0">
              <a:buNone/>
            </a:pPr>
            <a:r>
              <a:rPr lang="en-US" dirty="0"/>
              <a:t>The most accurate model is not necessarily the most fair.</a:t>
            </a:r>
          </a:p>
        </p:txBody>
      </p:sp>
      <p:sp>
        <p:nvSpPr>
          <p:cNvPr id="4" name="Slide Number Placeholder 3">
            <a:extLst>
              <a:ext uri="{FF2B5EF4-FFF2-40B4-BE49-F238E27FC236}">
                <a16:creationId xmlns:a16="http://schemas.microsoft.com/office/drawing/2014/main" id="{01D900FB-C448-4A0D-83D6-343AA22C9C3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pic>
        <p:nvPicPr>
          <p:cNvPr id="1026" name="Picture 2" descr="https://static.us.edusercontent.com/files/1p1q8eyRTKPBhfJdu5mWAzaz">
            <a:extLst>
              <a:ext uri="{FF2B5EF4-FFF2-40B4-BE49-F238E27FC236}">
                <a16:creationId xmlns:a16="http://schemas.microsoft.com/office/drawing/2014/main" id="{090A0A6E-89F6-4325-8CB3-E160579E57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0625" y="2980144"/>
            <a:ext cx="5596201" cy="1673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3870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ABF1D-FCC8-43D7-97EE-8A8524FEE6C2}"/>
              </a:ext>
            </a:extLst>
          </p:cNvPr>
          <p:cNvSpPr>
            <a:spLocks noGrp="1"/>
          </p:cNvSpPr>
          <p:nvPr>
            <p:ph type="title"/>
          </p:nvPr>
        </p:nvSpPr>
        <p:spPr/>
        <p:txBody>
          <a:bodyPr/>
          <a:lstStyle/>
          <a:p>
            <a:r>
              <a:rPr lang="en-US" dirty="0"/>
              <a:t>Fairness-Accuracy Tradeoff</a:t>
            </a:r>
          </a:p>
        </p:txBody>
      </p:sp>
      <p:sp>
        <p:nvSpPr>
          <p:cNvPr id="3" name="Text Placeholder 2">
            <a:extLst>
              <a:ext uri="{FF2B5EF4-FFF2-40B4-BE49-F238E27FC236}">
                <a16:creationId xmlns:a16="http://schemas.microsoft.com/office/drawing/2014/main" id="{518618CD-0767-4CC9-A4EC-EE8F99EABF4A}"/>
              </a:ext>
            </a:extLst>
          </p:cNvPr>
          <p:cNvSpPr>
            <a:spLocks noGrp="1"/>
          </p:cNvSpPr>
          <p:nvPr>
            <p:ph type="body" idx="1"/>
          </p:nvPr>
        </p:nvSpPr>
        <p:spPr/>
        <p:txBody>
          <a:bodyPr/>
          <a:lstStyle/>
          <a:p>
            <a:pPr marL="139700" indent="0">
              <a:buNone/>
            </a:pPr>
            <a:r>
              <a:rPr lang="en-US" dirty="0"/>
              <a:t>In general, we find there is a tradeoff between accurate models and fair models. Making a model more fair tends to decrease accuracy by some amount.</a:t>
            </a:r>
          </a:p>
          <a:p>
            <a:endParaRPr lang="en-US" dirty="0"/>
          </a:p>
        </p:txBody>
      </p:sp>
      <p:sp>
        <p:nvSpPr>
          <p:cNvPr id="4" name="Slide Number Placeholder 3">
            <a:extLst>
              <a:ext uri="{FF2B5EF4-FFF2-40B4-BE49-F238E27FC236}">
                <a16:creationId xmlns:a16="http://schemas.microsoft.com/office/drawing/2014/main" id="{3A7EFDDC-DEF9-4AC9-81D7-C72CAB58CF4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a:p>
        </p:txBody>
      </p:sp>
      <p:pic>
        <p:nvPicPr>
          <p:cNvPr id="5" name="Picture 4" descr="https://static.us.edusercontent.com/files/Dykk96g6KnLWb5tf81Cu5hVS">
            <a:extLst>
              <a:ext uri="{FF2B5EF4-FFF2-40B4-BE49-F238E27FC236}">
                <a16:creationId xmlns:a16="http://schemas.microsoft.com/office/drawing/2014/main" id="{528E0F4F-265E-4922-9F05-3061B3DDC5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63" t="2091"/>
          <a:stretch/>
        </p:blipFill>
        <p:spPr bwMode="auto">
          <a:xfrm>
            <a:off x="3195511" y="2861034"/>
            <a:ext cx="5361273" cy="179214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57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8EAA2-7A04-4149-94FD-D5B1DCD21D9E}"/>
              </a:ext>
            </a:extLst>
          </p:cNvPr>
          <p:cNvSpPr>
            <a:spLocks noGrp="1"/>
          </p:cNvSpPr>
          <p:nvPr>
            <p:ph type="title"/>
          </p:nvPr>
        </p:nvSpPr>
        <p:spPr/>
        <p:txBody>
          <a:bodyPr/>
          <a:lstStyle/>
          <a:p>
            <a:r>
              <a:rPr lang="en-US" dirty="0"/>
              <a:t>Notes on Tradeoff</a:t>
            </a:r>
          </a:p>
        </p:txBody>
      </p:sp>
      <p:sp>
        <p:nvSpPr>
          <p:cNvPr id="3" name="Text Placeholder 2">
            <a:extLst>
              <a:ext uri="{FF2B5EF4-FFF2-40B4-BE49-F238E27FC236}">
                <a16:creationId xmlns:a16="http://schemas.microsoft.com/office/drawing/2014/main" id="{5A98DEAE-15FD-4802-B811-B194B7A38C8B}"/>
              </a:ext>
            </a:extLst>
          </p:cNvPr>
          <p:cNvSpPr>
            <a:spLocks noGrp="1"/>
          </p:cNvSpPr>
          <p:nvPr>
            <p:ph type="body" idx="1"/>
          </p:nvPr>
        </p:nvSpPr>
        <p:spPr/>
        <p:txBody>
          <a:bodyPr/>
          <a:lstStyle/>
          <a:p>
            <a:pPr marL="139700" indent="0">
              <a:buNone/>
            </a:pPr>
            <a:r>
              <a:rPr lang="en-US" dirty="0"/>
              <a:t>Might argue that my example is overly simplistic (it is!), but I’ll claim this is a proof of concept. We saw lots of examples of “accurate” models that were unfair.</a:t>
            </a:r>
          </a:p>
          <a:p>
            <a:pPr marL="139700" indent="0">
              <a:buNone/>
            </a:pPr>
            <a:endParaRPr lang="en-US" dirty="0"/>
          </a:p>
          <a:p>
            <a:pPr marL="139700" indent="0">
              <a:buNone/>
            </a:pPr>
            <a:r>
              <a:rPr lang="en-US" dirty="0"/>
              <a:t>This is not a statement that a tradeoff necessarily must exist, it just generally happens in real-world datasets.</a:t>
            </a:r>
          </a:p>
          <a:p>
            <a:r>
              <a:rPr lang="en-US" dirty="0"/>
              <a:t>Originally just cared about finding the most accurate model, saw unfairness as a byproduct.  Controlling for fairness will yield a different model than you found before.</a:t>
            </a:r>
          </a:p>
          <a:p>
            <a:r>
              <a:rPr lang="en-US" dirty="0"/>
              <a:t>If we recognize data can encode biases and accuracy is determined in terms of that data, trying to achieve fairness will likely hurt accuracy.</a:t>
            </a:r>
          </a:p>
          <a:p>
            <a:pPr lvl="1"/>
            <a:r>
              <a:rPr lang="en-US" dirty="0"/>
              <a:t>In the example before, the artificial difference in SAT scores caused the problem. </a:t>
            </a:r>
          </a:p>
          <a:p>
            <a:endParaRPr lang="en-US" dirty="0"/>
          </a:p>
          <a:p>
            <a:pPr marL="139700" indent="0">
              <a:buNone/>
            </a:pPr>
            <a:endParaRPr lang="en-US" dirty="0"/>
          </a:p>
        </p:txBody>
      </p:sp>
      <p:sp>
        <p:nvSpPr>
          <p:cNvPr id="4" name="Slide Number Placeholder 3">
            <a:extLst>
              <a:ext uri="{FF2B5EF4-FFF2-40B4-BE49-F238E27FC236}">
                <a16:creationId xmlns:a16="http://schemas.microsoft.com/office/drawing/2014/main" id="{4364FB9E-AA64-4BB1-9EB7-15B0E81D59F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spTree>
    <p:extLst>
      <p:ext uri="{BB962C8B-B14F-4D97-AF65-F5344CB8AC3E}">
        <p14:creationId xmlns:p14="http://schemas.microsoft.com/office/powerpoint/2010/main" val="124196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0D9B4-9D17-4E02-8D7A-107E0A8450C1}"/>
              </a:ext>
            </a:extLst>
          </p:cNvPr>
          <p:cNvSpPr>
            <a:spLocks noGrp="1"/>
          </p:cNvSpPr>
          <p:nvPr>
            <p:ph type="title"/>
          </p:nvPr>
        </p:nvSpPr>
        <p:spPr/>
        <p:txBody>
          <a:bodyPr/>
          <a:lstStyle/>
          <a:p>
            <a:r>
              <a:rPr lang="en-US" dirty="0"/>
              <a:t>Pareto Frontier</a:t>
            </a:r>
          </a:p>
        </p:txBody>
      </p:sp>
      <p:sp>
        <p:nvSpPr>
          <p:cNvPr id="3" name="Text Placeholder 2">
            <a:extLst>
              <a:ext uri="{FF2B5EF4-FFF2-40B4-BE49-F238E27FC236}">
                <a16:creationId xmlns:a16="http://schemas.microsoft.com/office/drawing/2014/main" id="{FBA04872-5DB0-450C-868B-8AEE52193F0F}"/>
              </a:ext>
            </a:extLst>
          </p:cNvPr>
          <p:cNvSpPr>
            <a:spLocks noGrp="1"/>
          </p:cNvSpPr>
          <p:nvPr>
            <p:ph type="body" idx="1"/>
          </p:nvPr>
        </p:nvSpPr>
        <p:spPr>
          <a:xfrm>
            <a:off x="3090625" y="90756"/>
            <a:ext cx="5596200" cy="3981000"/>
          </a:xfrm>
        </p:spPr>
        <p:txBody>
          <a:bodyPr/>
          <a:lstStyle/>
          <a:p>
            <a:pPr marL="139700" indent="0">
              <a:buNone/>
            </a:pPr>
            <a:r>
              <a:rPr lang="en-US" dirty="0"/>
              <a:t>Visualizing the tradeoff between fairness and accuracy</a:t>
            </a:r>
          </a:p>
          <a:p>
            <a:r>
              <a:rPr lang="en-US" b="1" dirty="0"/>
              <a:t>Does not</a:t>
            </a:r>
            <a:r>
              <a:rPr lang="en-US" dirty="0"/>
              <a:t> tell you which tradeoff is appropriate!</a:t>
            </a:r>
            <a:endParaRPr lang="en-US" b="1" dirty="0"/>
          </a:p>
          <a:p>
            <a:pPr marL="139700" indent="0">
              <a:buNone/>
            </a:pPr>
            <a:endParaRPr lang="en-US" dirty="0"/>
          </a:p>
        </p:txBody>
      </p:sp>
      <p:sp>
        <p:nvSpPr>
          <p:cNvPr id="4" name="Slide Number Placeholder 3">
            <a:extLst>
              <a:ext uri="{FF2B5EF4-FFF2-40B4-BE49-F238E27FC236}">
                <a16:creationId xmlns:a16="http://schemas.microsoft.com/office/drawing/2014/main" id="{34378F12-A765-4881-A919-E2223185B5F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pic>
        <p:nvPicPr>
          <p:cNvPr id="5" name="Picture 4" descr="https://static.us.edusercontent.com/files/Dykk96g6KnLWb5tf81Cu5hVS">
            <a:extLst>
              <a:ext uri="{FF2B5EF4-FFF2-40B4-BE49-F238E27FC236}">
                <a16:creationId xmlns:a16="http://schemas.microsoft.com/office/drawing/2014/main" id="{E5768985-0FEF-49C4-B554-4CF9558028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63" t="2091"/>
          <a:stretch/>
        </p:blipFill>
        <p:spPr bwMode="auto">
          <a:xfrm>
            <a:off x="2773248" y="918032"/>
            <a:ext cx="4246529" cy="141951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 name="Picture 2" descr="https://static.us.edusercontent.com/files/KzyUlVnbYeLOhdVqIe0yYsDD">
            <a:extLst>
              <a:ext uri="{FF2B5EF4-FFF2-40B4-BE49-F238E27FC236}">
                <a16:creationId xmlns:a16="http://schemas.microsoft.com/office/drawing/2014/main" id="{DDEF729B-6B12-47FC-80D9-F37F1222A0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4199" y="2337543"/>
            <a:ext cx="2845305" cy="271520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24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24D08-0086-4446-B33B-700E3965E719}"/>
              </a:ext>
            </a:extLst>
          </p:cNvPr>
          <p:cNvSpPr>
            <a:spLocks noGrp="1"/>
          </p:cNvSpPr>
          <p:nvPr>
            <p:ph type="title"/>
          </p:nvPr>
        </p:nvSpPr>
        <p:spPr/>
        <p:txBody>
          <a:bodyPr/>
          <a:lstStyle/>
          <a:p>
            <a:r>
              <a:rPr lang="en-US" sz="2000" dirty="0"/>
              <a:t>Thoughts on Pareto Frontier</a:t>
            </a:r>
          </a:p>
        </p:txBody>
      </p:sp>
      <p:sp>
        <p:nvSpPr>
          <p:cNvPr id="4" name="Slide Number Placeholder 3">
            <a:extLst>
              <a:ext uri="{FF2B5EF4-FFF2-40B4-BE49-F238E27FC236}">
                <a16:creationId xmlns:a16="http://schemas.microsoft.com/office/drawing/2014/main" id="{27B94ACB-D690-4836-B827-DFE5A2D3EBA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sp>
        <p:nvSpPr>
          <p:cNvPr id="5" name="Text Placeholder 4">
            <a:extLst>
              <a:ext uri="{FF2B5EF4-FFF2-40B4-BE49-F238E27FC236}">
                <a16:creationId xmlns:a16="http://schemas.microsoft.com/office/drawing/2014/main" id="{5CF36816-DCD6-4F86-8209-C4D2FB9CA10E}"/>
              </a:ext>
            </a:extLst>
          </p:cNvPr>
          <p:cNvSpPr>
            <a:spLocks noGrp="1"/>
          </p:cNvSpPr>
          <p:nvPr>
            <p:ph type="body" idx="1"/>
          </p:nvPr>
        </p:nvSpPr>
        <p:spPr>
          <a:xfrm>
            <a:off x="3092842" y="111266"/>
            <a:ext cx="5596200" cy="3981000"/>
          </a:xfrm>
        </p:spPr>
        <p:txBody>
          <a:bodyPr/>
          <a:lstStyle/>
          <a:p>
            <a:pPr marL="139700" indent="0">
              <a:buNone/>
            </a:pPr>
            <a:r>
              <a:rPr lang="en-US" dirty="0"/>
              <a:t>This feels a bit cold-hearted, it’s okay to like this is weird. Michael Kearns and Aaron Roth write in </a:t>
            </a:r>
            <a:r>
              <a:rPr lang="en-US" i="1" dirty="0"/>
              <a:t>The Ethical Algorithm</a:t>
            </a:r>
            <a:endParaRPr lang="en-US" dirty="0"/>
          </a:p>
          <a:p>
            <a:pPr marL="139700" indent="0">
              <a:buNone/>
            </a:pPr>
            <a:endParaRPr lang="en-US" dirty="0"/>
          </a:p>
        </p:txBody>
      </p:sp>
      <p:sp>
        <p:nvSpPr>
          <p:cNvPr id="6" name="Text Placeholder 4">
            <a:extLst>
              <a:ext uri="{FF2B5EF4-FFF2-40B4-BE49-F238E27FC236}">
                <a16:creationId xmlns:a16="http://schemas.microsoft.com/office/drawing/2014/main" id="{D1921959-5C4C-4C20-8A6D-1E55E2F25025}"/>
              </a:ext>
            </a:extLst>
          </p:cNvPr>
          <p:cNvSpPr txBox="1">
            <a:spLocks/>
          </p:cNvSpPr>
          <p:nvPr/>
        </p:nvSpPr>
        <p:spPr>
          <a:xfrm>
            <a:off x="2644726" y="933158"/>
            <a:ext cx="6499274" cy="2823828"/>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17500" algn="l" rtl="0" eaLnBrk="1" hangingPunct="1">
              <a:lnSpc>
                <a:spcPct val="115000"/>
              </a:lnSpc>
              <a:spcBef>
                <a:spcPts val="60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1pPr>
            <a:lvl2pPr marL="914400" marR="0" lvl="1"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2pPr>
            <a:lvl3pPr marL="1371600" marR="0" lvl="2"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3pPr>
            <a:lvl4pPr marL="1828800" marR="0" lvl="3"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4pPr>
            <a:lvl5pPr marL="2286000" marR="0" lvl="4"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5pPr>
            <a:lvl6pPr marL="2743200" marR="0" lvl="5"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6pPr>
            <a:lvl7pPr marL="3200400" marR="0" lvl="6"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7pPr>
            <a:lvl8pPr marL="3657600" marR="0" lvl="7"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8pPr>
            <a:lvl9pPr marL="4114800" marR="0" lvl="8"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9pPr>
          </a:lstStyle>
          <a:p>
            <a:pPr marL="139700" indent="0">
              <a:buNone/>
            </a:pPr>
            <a:r>
              <a:rPr lang="en-US" sz="1000" dirty="0">
                <a:solidFill>
                  <a:schemeClr val="tx1">
                    <a:lumMod val="50000"/>
                    <a:lumOff val="50000"/>
                  </a:schemeClr>
                </a:solidFill>
              </a:rPr>
              <a:t>While the idea of considering cold, quantitative trade-offs between accuracy and fairness might make you uncomfortable, the point is that there is simply no escaping the Pareto frontier. Machine learning engineers and policymakers alike can be ignorant of it or refuse to look at it. But once we pick a decision-making model (which might in fact be a human decision-maker), there are only two possibilities. Either that model is not on the Pareto frontier, in which case it’s a “bad” model (since it could be improved in at least one measure without harm in the other), or it is on the frontier, in which case it implicitly commits to a numerical weighting of the relative importance of error and unfairness. Thinking about fairness in less quantitative ways does nothing to change these realities—it only obscures them. </a:t>
            </a:r>
            <a:br>
              <a:rPr lang="en-US" sz="1000" dirty="0">
                <a:solidFill>
                  <a:schemeClr val="tx1">
                    <a:lumMod val="50000"/>
                    <a:lumOff val="50000"/>
                  </a:schemeClr>
                </a:solidFill>
              </a:rPr>
            </a:br>
            <a:br>
              <a:rPr lang="en-US" sz="1000" dirty="0">
                <a:solidFill>
                  <a:schemeClr val="tx1">
                    <a:lumMod val="50000"/>
                    <a:lumOff val="50000"/>
                  </a:schemeClr>
                </a:solidFill>
              </a:rPr>
            </a:br>
            <a:r>
              <a:rPr lang="en-US" sz="1000" dirty="0">
                <a:solidFill>
                  <a:schemeClr val="tx1">
                    <a:lumMod val="50000"/>
                    <a:lumOff val="50000"/>
                  </a:schemeClr>
                </a:solidFill>
              </a:rPr>
              <a:t>Making the trade-off between accuracy and fairness quantitative does </a:t>
            </a:r>
            <a:r>
              <a:rPr lang="en-US" sz="1000" b="1" i="1" dirty="0">
                <a:solidFill>
                  <a:schemeClr val="tx1">
                    <a:lumMod val="50000"/>
                    <a:lumOff val="50000"/>
                  </a:schemeClr>
                </a:solidFill>
              </a:rPr>
              <a:t>not</a:t>
            </a:r>
            <a:r>
              <a:rPr lang="en-US" sz="1000" dirty="0">
                <a:solidFill>
                  <a:schemeClr val="tx1">
                    <a:lumMod val="50000"/>
                    <a:lumOff val="50000"/>
                  </a:schemeClr>
                </a:solidFill>
              </a:rPr>
              <a:t> remove the importance of human judgment, policy, and ethics—it simply focuses them where they are most crucial and useful, which is in deciding exactly which model on the Pareto frontier is best (in addition to choosing the notion of fairness in the first place, and which group or groups merit protection under it, […]). Such decisions should be informed by many factors that cannot be made quantitative, including what the societal goal of protecting a particular group is and what is at stake. Most of us would agree that while both racial bias in the ads users are shown online and racial bias in lending decisions are undesirable, the potential harms to individuals in the latter far exceed those in the former. So in choosing a point on the Pareto frontier for a lending algorithm, we might prefer to err strongly on the side of fairness—for example, insisting that the false rejection rate across different racial groups be very nearly equal, even at the cost of reducing bank profits. We’ll make more mistakes this way—both false rejections of creditworthy applicants and loans granted to parties who will default—but those mistakes will not be disproportionately concentrated in any one racial group.</a:t>
            </a:r>
          </a:p>
          <a:p>
            <a:pPr marL="139700" indent="0">
              <a:buFont typeface="Nunito Sans"/>
              <a:buNone/>
            </a:pPr>
            <a:endParaRPr lang="en-US" sz="1000" dirty="0"/>
          </a:p>
        </p:txBody>
      </p:sp>
    </p:spTree>
    <p:extLst>
      <p:ext uri="{BB962C8B-B14F-4D97-AF65-F5344CB8AC3E}">
        <p14:creationId xmlns:p14="http://schemas.microsoft.com/office/powerpoint/2010/main" val="23044543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6DEC91-E341-4D96-BC53-F6905AE5C52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39</a:t>
            </a:fld>
            <a:endParaRPr lang="en"/>
          </a:p>
        </p:txBody>
      </p:sp>
    </p:spTree>
    <p:extLst>
      <p:ext uri="{BB962C8B-B14F-4D97-AF65-F5344CB8AC3E}">
        <p14:creationId xmlns:p14="http://schemas.microsoft.com/office/powerpoint/2010/main" val="3165177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ABABC-0F35-471E-A068-460593FDA9CA}"/>
              </a:ext>
            </a:extLst>
          </p:cNvPr>
          <p:cNvSpPr>
            <a:spLocks noGrp="1"/>
          </p:cNvSpPr>
          <p:nvPr>
            <p:ph type="title"/>
          </p:nvPr>
        </p:nvSpPr>
        <p:spPr/>
        <p:txBody>
          <a:bodyPr/>
          <a:lstStyle/>
          <a:p>
            <a:r>
              <a:rPr lang="en-US" dirty="0"/>
              <a:t>COMPAS</a:t>
            </a:r>
          </a:p>
        </p:txBody>
      </p:sp>
      <p:sp>
        <p:nvSpPr>
          <p:cNvPr id="3" name="Text Placeholder 2">
            <a:extLst>
              <a:ext uri="{FF2B5EF4-FFF2-40B4-BE49-F238E27FC236}">
                <a16:creationId xmlns:a16="http://schemas.microsoft.com/office/drawing/2014/main" id="{CF3034E6-EE0D-42C5-B8FD-71EBDC896DCD}"/>
              </a:ext>
            </a:extLst>
          </p:cNvPr>
          <p:cNvSpPr>
            <a:spLocks noGrp="1"/>
          </p:cNvSpPr>
          <p:nvPr>
            <p:ph type="body" idx="1"/>
          </p:nvPr>
        </p:nvSpPr>
        <p:spPr/>
        <p:txBody>
          <a:bodyPr/>
          <a:lstStyle/>
          <a:p>
            <a:pPr marL="139700" indent="0">
              <a:buNone/>
            </a:pPr>
            <a:r>
              <a:rPr lang="en-US" dirty="0"/>
              <a:t>An ML model created by </a:t>
            </a:r>
            <a:r>
              <a:rPr lang="en-US" dirty="0" err="1"/>
              <a:t>NorthPointe</a:t>
            </a:r>
            <a:r>
              <a:rPr lang="en-US" dirty="0"/>
              <a:t> used to predict likelihood of inmates to “recidivate”. Eventually started use in Florida in judges’ decision for parole</a:t>
            </a:r>
          </a:p>
          <a:p>
            <a:pPr marL="139700" indent="0">
              <a:buNone/>
            </a:pPr>
            <a:endParaRPr lang="en-US" dirty="0"/>
          </a:p>
          <a:p>
            <a:pPr marL="139700" indent="0">
              <a:buNone/>
            </a:pPr>
            <a:r>
              <a:rPr lang="en-US" dirty="0"/>
              <a:t>ProPublica (a news org) investigated the model and </a:t>
            </a:r>
            <a:r>
              <a:rPr lang="en-US" dirty="0">
                <a:hlinkClick r:id="rId2"/>
              </a:rPr>
              <a:t>wrote</a:t>
            </a:r>
            <a:r>
              <a:rPr lang="en-US" dirty="0"/>
              <a:t> that the model exhibited biased behavior against people of color. Particularly, they found that the model would predict higher risk scores for black people.</a:t>
            </a:r>
          </a:p>
          <a:p>
            <a:endParaRPr lang="en-US" dirty="0"/>
          </a:p>
          <a:p>
            <a:pPr marL="139700" indent="0">
              <a:buNone/>
            </a:pPr>
            <a:r>
              <a:rPr lang="en-US" dirty="0"/>
              <a:t>Northpointe </a:t>
            </a:r>
            <a:r>
              <a:rPr lang="en-US" dirty="0">
                <a:hlinkClick r:id="rId3"/>
              </a:rPr>
              <a:t>countered</a:t>
            </a:r>
            <a:r>
              <a:rPr lang="en-US" dirty="0"/>
              <a:t> and claimed that their scores were well </a:t>
            </a:r>
            <a:r>
              <a:rPr lang="en-US" b="1" dirty="0"/>
              <a:t>calibrated</a:t>
            </a:r>
            <a:r>
              <a:rPr lang="en-US" dirty="0"/>
              <a:t> (e.g., when the predict score of 9/10 that person recidivates about 90% of the time).</a:t>
            </a:r>
          </a:p>
          <a:p>
            <a:pPr lvl="1"/>
            <a:r>
              <a:rPr lang="en-US" dirty="0"/>
              <a:t>Interesting </a:t>
            </a:r>
            <a:r>
              <a:rPr lang="en-US" dirty="0">
                <a:hlinkClick r:id="rId4"/>
              </a:rPr>
              <a:t>follow up</a:t>
            </a:r>
            <a:r>
              <a:rPr lang="en-US" dirty="0"/>
              <a:t> from ProPublica</a:t>
            </a:r>
          </a:p>
          <a:p>
            <a:pPr marL="139700" indent="0">
              <a:buNone/>
            </a:pPr>
            <a:endParaRPr lang="en-US" dirty="0"/>
          </a:p>
          <a:p>
            <a:pPr marL="139700" indent="0">
              <a:buNone/>
            </a:pPr>
            <a:r>
              <a:rPr lang="en-US" dirty="0"/>
              <a:t>So the question is: Who is right? Is it right to use this model?</a:t>
            </a:r>
          </a:p>
          <a:p>
            <a:pPr marL="139700" indent="0">
              <a:buNone/>
            </a:pPr>
            <a:endParaRPr lang="en-US" dirty="0"/>
          </a:p>
        </p:txBody>
      </p:sp>
      <p:sp>
        <p:nvSpPr>
          <p:cNvPr id="4" name="Slide Number Placeholder 3">
            <a:extLst>
              <a:ext uri="{FF2B5EF4-FFF2-40B4-BE49-F238E27FC236}">
                <a16:creationId xmlns:a16="http://schemas.microsoft.com/office/drawing/2014/main" id="{4BED0050-4E00-4BD9-B0F5-76A8EBF8BB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23307192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97DF8D-C93E-465F-9626-B9C2F8156AED}"/>
              </a:ext>
            </a:extLst>
          </p:cNvPr>
          <p:cNvSpPr>
            <a:spLocks noGrp="1"/>
          </p:cNvSpPr>
          <p:nvPr>
            <p:ph type="ctrTitle"/>
          </p:nvPr>
        </p:nvSpPr>
        <p:spPr/>
        <p:txBody>
          <a:bodyPr/>
          <a:lstStyle/>
          <a:p>
            <a:r>
              <a:rPr lang="en-US" dirty="0"/>
              <a:t>Fairness as Worldview</a:t>
            </a:r>
          </a:p>
        </p:txBody>
      </p:sp>
      <p:sp>
        <p:nvSpPr>
          <p:cNvPr id="5" name="Subtitle 4">
            <a:extLst>
              <a:ext uri="{FF2B5EF4-FFF2-40B4-BE49-F238E27FC236}">
                <a16:creationId xmlns:a16="http://schemas.microsoft.com/office/drawing/2014/main" id="{DF52BB9D-3DB5-42EB-A8AD-5370218C4FCC}"/>
              </a:ext>
            </a:extLst>
          </p:cNvPr>
          <p:cNvSpPr>
            <a:spLocks noGrp="1"/>
          </p:cNvSpPr>
          <p:nvPr>
            <p:ph type="subTitle" idx="1"/>
          </p:nvPr>
        </p:nvSpPr>
        <p:spPr/>
        <p:txBody>
          <a:bodyPr/>
          <a:lstStyle/>
          <a:p>
            <a:endParaRPr lang="en-US"/>
          </a:p>
        </p:txBody>
      </p:sp>
      <p:sp>
        <p:nvSpPr>
          <p:cNvPr id="3" name="Slide Number Placeholder 2">
            <a:extLst>
              <a:ext uri="{FF2B5EF4-FFF2-40B4-BE49-F238E27FC236}">
                <a16:creationId xmlns:a16="http://schemas.microsoft.com/office/drawing/2014/main" id="{B9896705-FFD9-4456-9209-F4A0005DA0D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40</a:t>
            </a:fld>
            <a:endParaRPr lang="en"/>
          </a:p>
        </p:txBody>
      </p:sp>
    </p:spTree>
    <p:extLst>
      <p:ext uri="{BB962C8B-B14F-4D97-AF65-F5344CB8AC3E}">
        <p14:creationId xmlns:p14="http://schemas.microsoft.com/office/powerpoint/2010/main" val="31775589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10A615-D3EA-4037-A77C-0E807AD4E954}"/>
              </a:ext>
            </a:extLst>
          </p:cNvPr>
          <p:cNvSpPr>
            <a:spLocks noGrp="1"/>
          </p:cNvSpPr>
          <p:nvPr>
            <p:ph type="title"/>
          </p:nvPr>
        </p:nvSpPr>
        <p:spPr/>
        <p:txBody>
          <a:bodyPr/>
          <a:lstStyle/>
          <a:p>
            <a:r>
              <a:rPr lang="en-US" dirty="0"/>
              <a:t>Context</a:t>
            </a:r>
          </a:p>
        </p:txBody>
      </p:sp>
      <p:sp>
        <p:nvSpPr>
          <p:cNvPr id="6" name="Text Placeholder 5">
            <a:extLst>
              <a:ext uri="{FF2B5EF4-FFF2-40B4-BE49-F238E27FC236}">
                <a16:creationId xmlns:a16="http://schemas.microsoft.com/office/drawing/2014/main" id="{414A0056-97C8-41A1-9A79-500302509F4F}"/>
              </a:ext>
            </a:extLst>
          </p:cNvPr>
          <p:cNvSpPr>
            <a:spLocks noGrp="1"/>
          </p:cNvSpPr>
          <p:nvPr>
            <p:ph type="body" idx="1"/>
          </p:nvPr>
        </p:nvSpPr>
        <p:spPr/>
        <p:txBody>
          <a:bodyPr/>
          <a:lstStyle/>
          <a:p>
            <a:pPr marL="139700" indent="0">
              <a:buNone/>
            </a:pPr>
            <a:r>
              <a:rPr lang="en-US" dirty="0"/>
              <a:t>So far have discussed notions of </a:t>
            </a:r>
            <a:r>
              <a:rPr lang="en-US" b="1" dirty="0"/>
              <a:t>group fairness</a:t>
            </a:r>
            <a:r>
              <a:rPr lang="en-US" dirty="0"/>
              <a:t>, but other notions of fairness exist. Provide a framework for how to approach learning tasks and what assumptions we make. Based on </a:t>
            </a:r>
            <a:r>
              <a:rPr lang="en-US" dirty="0" err="1">
                <a:hlinkClick r:id="rId2"/>
              </a:rPr>
              <a:t>Friedler</a:t>
            </a:r>
            <a:r>
              <a:rPr lang="en-US" dirty="0">
                <a:hlinkClick r:id="rId2"/>
              </a:rPr>
              <a:t> et al. (2016)</a:t>
            </a:r>
            <a:r>
              <a:rPr lang="en-US" dirty="0"/>
              <a:t>.</a:t>
            </a:r>
          </a:p>
          <a:p>
            <a:pPr marL="139700" indent="0">
              <a:buNone/>
            </a:pPr>
            <a:endParaRPr lang="en-US" dirty="0"/>
          </a:p>
          <a:p>
            <a:pPr marL="139700" indent="0">
              <a:buNone/>
            </a:pPr>
            <a:r>
              <a:rPr lang="en-US" dirty="0"/>
              <a:t>High level ideas:</a:t>
            </a:r>
          </a:p>
          <a:p>
            <a:r>
              <a:rPr lang="en-US" dirty="0"/>
              <a:t>Data gathering and modeling</a:t>
            </a:r>
          </a:p>
          <a:p>
            <a:r>
              <a:rPr lang="en-US" dirty="0"/>
              <a:t>Individual fairness vs. group fairness</a:t>
            </a:r>
          </a:p>
          <a:p>
            <a:r>
              <a:rPr lang="en-US" dirty="0"/>
              <a:t>Common world-views that dictate which fairness is appropriate</a:t>
            </a:r>
          </a:p>
          <a:p>
            <a:r>
              <a:rPr lang="en-US" dirty="0"/>
              <a:t>How these worldviews can contradict each other</a:t>
            </a:r>
          </a:p>
        </p:txBody>
      </p:sp>
      <p:sp>
        <p:nvSpPr>
          <p:cNvPr id="4" name="Slide Number Placeholder 3">
            <a:extLst>
              <a:ext uri="{FF2B5EF4-FFF2-40B4-BE49-F238E27FC236}">
                <a16:creationId xmlns:a16="http://schemas.microsoft.com/office/drawing/2014/main" id="{2D49F659-3DCA-4C6A-B3C7-0C667166B77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41</a:t>
            </a:fld>
            <a:endParaRPr lang="en"/>
          </a:p>
        </p:txBody>
      </p:sp>
    </p:spTree>
    <p:extLst>
      <p:ext uri="{BB962C8B-B14F-4D97-AF65-F5344CB8AC3E}">
        <p14:creationId xmlns:p14="http://schemas.microsoft.com/office/powerpoint/2010/main" val="34607596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02E4C-AE19-48BF-AD5E-6E493393B0E9}"/>
              </a:ext>
            </a:extLst>
          </p:cNvPr>
          <p:cNvSpPr>
            <a:spLocks noGrp="1"/>
          </p:cNvSpPr>
          <p:nvPr>
            <p:ph type="title"/>
          </p:nvPr>
        </p:nvSpPr>
        <p:spPr/>
        <p:txBody>
          <a:bodyPr/>
          <a:lstStyle/>
          <a:p>
            <a:r>
              <a:rPr lang="en-US" dirty="0"/>
              <a:t>ML and Spaces</a:t>
            </a:r>
          </a:p>
        </p:txBody>
      </p:sp>
      <p:sp>
        <p:nvSpPr>
          <p:cNvPr id="3" name="Text Placeholder 2">
            <a:extLst>
              <a:ext uri="{FF2B5EF4-FFF2-40B4-BE49-F238E27FC236}">
                <a16:creationId xmlns:a16="http://schemas.microsoft.com/office/drawing/2014/main" id="{561BA949-798A-4B02-BA1B-975D5962480F}"/>
              </a:ext>
            </a:extLst>
          </p:cNvPr>
          <p:cNvSpPr>
            <a:spLocks noGrp="1"/>
          </p:cNvSpPr>
          <p:nvPr>
            <p:ph type="body" idx="1"/>
          </p:nvPr>
        </p:nvSpPr>
        <p:spPr/>
        <p:txBody>
          <a:bodyPr/>
          <a:lstStyle/>
          <a:p>
            <a:pPr marL="139700" indent="0">
              <a:buNone/>
            </a:pPr>
            <a:r>
              <a:rPr lang="en-US" dirty="0"/>
              <a:t>Defined modeling as transformation through three spaces</a:t>
            </a:r>
          </a:p>
          <a:p>
            <a:r>
              <a:rPr lang="en-US" b="1" dirty="0"/>
              <a:t>Construct space: </a:t>
            </a:r>
            <a:r>
              <a:rPr lang="en-US" dirty="0"/>
              <a:t>True quantities of interest (unobserved)</a:t>
            </a:r>
          </a:p>
          <a:p>
            <a:r>
              <a:rPr lang="en-US" b="1" dirty="0"/>
              <a:t>Observed space: </a:t>
            </a:r>
            <a:r>
              <a:rPr lang="en-US" dirty="0"/>
              <a:t>Data gathered to (hopefully) represent constructs. Achieved through measurement of proxies.</a:t>
            </a:r>
          </a:p>
          <a:p>
            <a:r>
              <a:rPr lang="en-US" b="1" dirty="0"/>
              <a:t>Decision space: </a:t>
            </a:r>
            <a:r>
              <a:rPr lang="en-US" dirty="0"/>
              <a:t>The decisions of the model. Models take observed data and make decisions.</a:t>
            </a:r>
            <a:endParaRPr lang="en-US" b="1" dirty="0"/>
          </a:p>
        </p:txBody>
      </p:sp>
      <p:sp>
        <p:nvSpPr>
          <p:cNvPr id="4" name="Slide Number Placeholder 3">
            <a:extLst>
              <a:ext uri="{FF2B5EF4-FFF2-40B4-BE49-F238E27FC236}">
                <a16:creationId xmlns:a16="http://schemas.microsoft.com/office/drawing/2014/main" id="{08B9B6F1-418C-4B95-A88F-282AAC6A7AF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42</a:t>
            </a:fld>
            <a:endParaRPr lang="en"/>
          </a:p>
        </p:txBody>
      </p:sp>
      <p:pic>
        <p:nvPicPr>
          <p:cNvPr id="2050" name="Picture 2" descr="https://static.us.edusercontent.com/files/SumuCsOERfPNPfqE6ZiXgcbF">
            <a:extLst>
              <a:ext uri="{FF2B5EF4-FFF2-40B4-BE49-F238E27FC236}">
                <a16:creationId xmlns:a16="http://schemas.microsoft.com/office/drawing/2014/main" id="{63BFE6E2-358F-4590-AFC0-40DAFFB395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9065" y="2566000"/>
            <a:ext cx="4323008" cy="2058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5308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93CF4-AA0E-430B-9902-8FC05DFD66AE}"/>
              </a:ext>
            </a:extLst>
          </p:cNvPr>
          <p:cNvSpPr>
            <a:spLocks noGrp="1"/>
          </p:cNvSpPr>
          <p:nvPr>
            <p:ph type="title"/>
          </p:nvPr>
        </p:nvSpPr>
        <p:spPr/>
        <p:txBody>
          <a:bodyPr/>
          <a:lstStyle/>
          <a:p>
            <a:r>
              <a:rPr lang="en-US" dirty="0"/>
              <a:t>Individual Fairness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C500B16A-7929-4679-AD1B-642262380951}"/>
                  </a:ext>
                </a:extLst>
              </p:cNvPr>
              <p:cNvSpPr>
                <a:spLocks noGrp="1"/>
              </p:cNvSpPr>
              <p:nvPr>
                <p:ph type="body" idx="1"/>
              </p:nvPr>
            </p:nvSpPr>
            <p:spPr/>
            <p:txBody>
              <a:bodyPr/>
              <a:lstStyle/>
              <a:p>
                <a:pPr marL="139700" indent="0">
                  <a:buNone/>
                </a:pPr>
                <a:r>
                  <a:rPr lang="en-US" dirty="0"/>
                  <a:t>Idea: If two people are close in construct space, they should receive similar decisions.</a:t>
                </a:r>
              </a:p>
              <a:p>
                <a:pPr marL="139700" indent="0">
                  <a:buNone/>
                </a:pPr>
                <a:endParaRPr lang="en-US" dirty="0"/>
              </a:p>
              <a:p>
                <a:pPr marL="139700" indent="0">
                  <a:buNone/>
                </a:pPr>
                <a:r>
                  <a:rPr lang="en-US" b="1" dirty="0"/>
                  <a:t>Individual Fairness: </a:t>
                </a:r>
                <a:r>
                  <a:rPr lang="en-US" dirty="0"/>
                  <a:t>A model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𝐶𝑆</m:t>
                    </m:r>
                    <m:r>
                      <a:rPr lang="en-US" b="0" i="1" smtClean="0">
                        <a:latin typeface="Cambria Math" panose="02040503050406030204" pitchFamily="18" charset="0"/>
                      </a:rPr>
                      <m:t> →</m:t>
                    </m:r>
                    <m:r>
                      <a:rPr lang="en-US" b="0" i="1" smtClean="0">
                        <a:latin typeface="Cambria Math" panose="02040503050406030204" pitchFamily="18" charset="0"/>
                      </a:rPr>
                      <m:t>𝐷𝑆</m:t>
                    </m:r>
                  </m:oMath>
                </a14:m>
                <a:r>
                  <a:rPr lang="en-US" b="1" dirty="0"/>
                  <a:t> </a:t>
                </a:r>
                <a:r>
                  <a:rPr lang="en-US" dirty="0"/>
                  <a:t>is said to be fair if objects close in CS are close in DS. Specifically, it is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𝜀</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𝜀</m:t>
                            </m:r>
                          </m:e>
                          <m:sup>
                            <m:r>
                              <a:rPr lang="en-US" b="0" i="1" smtClean="0">
                                <a:latin typeface="Cambria Math" panose="02040503050406030204" pitchFamily="18" charset="0"/>
                              </a:rPr>
                              <m:t>′</m:t>
                            </m:r>
                          </m:sup>
                        </m:sSup>
                      </m:e>
                    </m:d>
                  </m:oMath>
                </a14:m>
                <a:r>
                  <a:rPr lang="en-US" dirty="0"/>
                  <a:t>-fair if for any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𝐶𝑆</m:t>
                    </m:r>
                  </m:oMath>
                </a14:m>
                <a:endParaRPr lang="en-US" b="0" dirty="0"/>
              </a:p>
              <a:p>
                <a:pPr marL="13970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𝐶𝑆</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𝑦</m:t>
                          </m:r>
                        </m:e>
                      </m:d>
                      <m:r>
                        <a:rPr lang="en-US" b="0" i="1" smtClean="0">
                          <a:latin typeface="Cambria Math" panose="02040503050406030204" pitchFamily="18" charset="0"/>
                        </a:rPr>
                        <m:t>≤</m:t>
                      </m:r>
                      <m:r>
                        <a:rPr lang="en-US" b="0" i="1" smtClean="0">
                          <a:latin typeface="Cambria Math" panose="02040503050406030204" pitchFamily="18" charset="0"/>
                        </a:rPr>
                        <m:t>𝜀</m:t>
                      </m:r>
                      <m:r>
                        <a:rPr lang="en-US" b="0" i="1" smtClean="0">
                          <a:latin typeface="Cambria Math" panose="02040503050406030204" pitchFamily="18" charset="0"/>
                        </a:rPr>
                        <m:t>     ⇒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𝑑</m:t>
                          </m:r>
                        </m:e>
                        <m:sub>
                          <m:r>
                            <a:rPr lang="en-US" b="0" i="1" smtClean="0">
                              <a:latin typeface="Cambria Math" panose="02040503050406030204" pitchFamily="18" charset="0"/>
                              <a:ea typeface="Cambria Math" panose="02040503050406030204" pitchFamily="18" charset="0"/>
                            </a:rPr>
                            <m:t>𝐷𝑆</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𝑦</m:t>
                              </m:r>
                            </m:e>
                          </m:d>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 name="Text Placeholder 2">
                <a:extLst>
                  <a:ext uri="{FF2B5EF4-FFF2-40B4-BE49-F238E27FC236}">
                    <a16:creationId xmlns:a16="http://schemas.microsoft.com/office/drawing/2014/main" id="{C500B16A-7929-4679-AD1B-642262380951}"/>
                  </a:ext>
                </a:extLst>
              </p:cNvPr>
              <p:cNvSpPr>
                <a:spLocks noGrp="1" noRot="1" noChangeAspect="1" noMove="1" noResize="1" noEditPoints="1" noAdjustHandles="1" noChangeArrowheads="1" noChangeShapeType="1" noTextEdit="1"/>
              </p:cNvSpPr>
              <p:nvPr>
                <p:ph type="body" idx="1"/>
              </p:nvPr>
            </p:nvSpPr>
            <p:spPr>
              <a:blipFill>
                <a:blip r:embed="rId2"/>
                <a:stretch>
                  <a:fillRect r="-108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39A2CEF-FBAB-47C4-9895-4B65D856871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43</a:t>
            </a:fld>
            <a:endParaRPr lang="en"/>
          </a:p>
        </p:txBody>
      </p:sp>
      <p:pic>
        <p:nvPicPr>
          <p:cNvPr id="5" name="Picture 4">
            <a:extLst>
              <a:ext uri="{FF2B5EF4-FFF2-40B4-BE49-F238E27FC236}">
                <a16:creationId xmlns:a16="http://schemas.microsoft.com/office/drawing/2014/main" id="{A634575E-C9E7-4424-A07F-73507D9FCC9B}"/>
              </a:ext>
            </a:extLst>
          </p:cNvPr>
          <p:cNvPicPr>
            <a:picLocks noChangeAspect="1"/>
          </p:cNvPicPr>
          <p:nvPr/>
        </p:nvPicPr>
        <p:blipFill>
          <a:blip r:embed="rId3"/>
          <a:stretch>
            <a:fillRect/>
          </a:stretch>
        </p:blipFill>
        <p:spPr>
          <a:xfrm>
            <a:off x="3842198" y="2781742"/>
            <a:ext cx="4496872" cy="2199929"/>
          </a:xfrm>
          <a:prstGeom prst="rect">
            <a:avLst/>
          </a:prstGeom>
        </p:spPr>
      </p:pic>
    </p:spTree>
    <p:extLst>
      <p:ext uri="{BB962C8B-B14F-4D97-AF65-F5344CB8AC3E}">
        <p14:creationId xmlns:p14="http://schemas.microsoft.com/office/powerpoint/2010/main" val="208695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EA8D3-523A-4BFB-A0B3-D0A9F53035B5}"/>
              </a:ext>
            </a:extLst>
          </p:cNvPr>
          <p:cNvSpPr>
            <a:spLocks noGrp="1"/>
          </p:cNvSpPr>
          <p:nvPr>
            <p:ph type="title"/>
          </p:nvPr>
        </p:nvSpPr>
        <p:spPr/>
        <p:txBody>
          <a:bodyPr/>
          <a:lstStyle/>
          <a:p>
            <a:r>
              <a:rPr lang="en-US" dirty="0"/>
              <a:t>Worldview 1: WYSIWYG</a:t>
            </a:r>
          </a:p>
        </p:txBody>
      </p:sp>
      <p:sp>
        <p:nvSpPr>
          <p:cNvPr id="3" name="Text Placeholder 2">
            <a:extLst>
              <a:ext uri="{FF2B5EF4-FFF2-40B4-BE49-F238E27FC236}">
                <a16:creationId xmlns:a16="http://schemas.microsoft.com/office/drawing/2014/main" id="{D357DB1E-536C-4812-A728-B43D5D40A7B9}"/>
              </a:ext>
            </a:extLst>
          </p:cNvPr>
          <p:cNvSpPr>
            <a:spLocks noGrp="1"/>
          </p:cNvSpPr>
          <p:nvPr>
            <p:ph type="body" idx="1"/>
          </p:nvPr>
        </p:nvSpPr>
        <p:spPr/>
        <p:txBody>
          <a:bodyPr/>
          <a:lstStyle/>
          <a:p>
            <a:pPr marL="139700" indent="0">
              <a:buNone/>
            </a:pPr>
            <a:r>
              <a:rPr lang="en-US" dirty="0"/>
              <a:t>Problem: We can’t tell if two objects are close in CS. So if we want to use individual fairness, we must make an assumption about how the world </a:t>
            </a:r>
            <a:r>
              <a:rPr lang="en-US" dirty="0" err="1"/>
              <a:t>workds</a:t>
            </a:r>
            <a:endParaRPr lang="en-US" dirty="0"/>
          </a:p>
          <a:p>
            <a:pPr marL="139700" indent="0">
              <a:buNone/>
            </a:pPr>
            <a:endParaRPr lang="en-US" dirty="0"/>
          </a:p>
          <a:p>
            <a:pPr marL="139700" indent="0">
              <a:buNone/>
            </a:pPr>
            <a:r>
              <a:rPr lang="en-US" b="1" dirty="0"/>
              <a:t>What You See is What You Get (WYSIWYG): </a:t>
            </a:r>
            <a:r>
              <a:rPr lang="en-US" dirty="0"/>
              <a:t>The Observed Space is a good representation of the Construct Space.</a:t>
            </a:r>
          </a:p>
          <a:p>
            <a:r>
              <a:rPr lang="en-US" dirty="0"/>
              <a:t>Example: For college admissions, things like SAT correlate well with intelligence.</a:t>
            </a:r>
          </a:p>
          <a:p>
            <a:pPr marL="139700" indent="0">
              <a:buNone/>
            </a:pPr>
            <a:endParaRPr lang="en-US" b="1" dirty="0"/>
          </a:p>
          <a:p>
            <a:pPr marL="139700" indent="0">
              <a:buNone/>
            </a:pPr>
            <a:endParaRPr lang="en-US" b="1" dirty="0"/>
          </a:p>
          <a:p>
            <a:pPr marL="139700" indent="0">
              <a:buNone/>
            </a:pPr>
            <a:r>
              <a:rPr lang="en-US" dirty="0"/>
              <a:t>With WYSIWYG, you can ensure fairness by comparing objects in the Observed Space as a good proxy for the Construct Space</a:t>
            </a:r>
          </a:p>
        </p:txBody>
      </p:sp>
      <p:sp>
        <p:nvSpPr>
          <p:cNvPr id="4" name="Slide Number Placeholder 3">
            <a:extLst>
              <a:ext uri="{FF2B5EF4-FFF2-40B4-BE49-F238E27FC236}">
                <a16:creationId xmlns:a16="http://schemas.microsoft.com/office/drawing/2014/main" id="{89690443-688B-4EC0-A6C0-F49C01D22F7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44</a:t>
            </a:fld>
            <a:endParaRPr lang="en"/>
          </a:p>
        </p:txBody>
      </p:sp>
    </p:spTree>
    <p:extLst>
      <p:ext uri="{BB962C8B-B14F-4D97-AF65-F5344CB8AC3E}">
        <p14:creationId xmlns:p14="http://schemas.microsoft.com/office/powerpoint/2010/main" val="31914970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5CDD4-8B72-4321-ACC2-D4DD532C10C1}"/>
              </a:ext>
            </a:extLst>
          </p:cNvPr>
          <p:cNvSpPr>
            <a:spLocks noGrp="1"/>
          </p:cNvSpPr>
          <p:nvPr>
            <p:ph type="title"/>
          </p:nvPr>
        </p:nvSpPr>
        <p:spPr/>
        <p:txBody>
          <a:bodyPr/>
          <a:lstStyle/>
          <a:p>
            <a:r>
              <a:rPr lang="en-US" dirty="0"/>
              <a:t>Worldview 2: Structural Bias + WAE</a:t>
            </a:r>
          </a:p>
        </p:txBody>
      </p:sp>
      <p:sp>
        <p:nvSpPr>
          <p:cNvPr id="3" name="Text Placeholder 2">
            <a:extLst>
              <a:ext uri="{FF2B5EF4-FFF2-40B4-BE49-F238E27FC236}">
                <a16:creationId xmlns:a16="http://schemas.microsoft.com/office/drawing/2014/main" id="{8298E954-3277-4C66-8555-B1A038999ADC}"/>
              </a:ext>
            </a:extLst>
          </p:cNvPr>
          <p:cNvSpPr>
            <a:spLocks noGrp="1"/>
          </p:cNvSpPr>
          <p:nvPr>
            <p:ph type="body" idx="1"/>
          </p:nvPr>
        </p:nvSpPr>
        <p:spPr/>
        <p:txBody>
          <a:bodyPr/>
          <a:lstStyle/>
          <a:p>
            <a:pPr marL="139700" indent="0">
              <a:buNone/>
            </a:pPr>
            <a:r>
              <a:rPr lang="en-US" dirty="0"/>
              <a:t>What if we don’t believe the Observed Space represents the Construct Space well? What if there is some </a:t>
            </a:r>
            <a:r>
              <a:rPr lang="en-US" b="1" dirty="0"/>
              <a:t>structural bias</a:t>
            </a:r>
            <a:r>
              <a:rPr lang="en-US" dirty="0"/>
              <a:t> that make people close in the construct space look different in the observed space?</a:t>
            </a:r>
          </a:p>
          <a:p>
            <a:r>
              <a:rPr lang="en-US" dirty="0"/>
              <a:t>Example: SAT doesn’t just measure intelligence, but also measures ability to afford SAT prep. People who are just as intelligent as someone else, can end up with different observations.</a:t>
            </a:r>
          </a:p>
          <a:p>
            <a:endParaRPr lang="en-US" dirty="0"/>
          </a:p>
          <a:p>
            <a:endParaRPr lang="en-US" dirty="0"/>
          </a:p>
        </p:txBody>
      </p:sp>
      <p:sp>
        <p:nvSpPr>
          <p:cNvPr id="4" name="Slide Number Placeholder 3">
            <a:extLst>
              <a:ext uri="{FF2B5EF4-FFF2-40B4-BE49-F238E27FC236}">
                <a16:creationId xmlns:a16="http://schemas.microsoft.com/office/drawing/2014/main" id="{BD039AFF-8000-489C-89CD-7D83EA1A08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45</a:t>
            </a:fld>
            <a:endParaRPr lang="en"/>
          </a:p>
        </p:txBody>
      </p:sp>
      <p:pic>
        <p:nvPicPr>
          <p:cNvPr id="5" name="Picture 4">
            <a:extLst>
              <a:ext uri="{FF2B5EF4-FFF2-40B4-BE49-F238E27FC236}">
                <a16:creationId xmlns:a16="http://schemas.microsoft.com/office/drawing/2014/main" id="{5CA46616-8F54-42B5-96BE-FDC26754581D}"/>
              </a:ext>
            </a:extLst>
          </p:cNvPr>
          <p:cNvPicPr>
            <a:picLocks noChangeAspect="1"/>
          </p:cNvPicPr>
          <p:nvPr/>
        </p:nvPicPr>
        <p:blipFill>
          <a:blip r:embed="rId2"/>
          <a:stretch>
            <a:fillRect/>
          </a:stretch>
        </p:blipFill>
        <p:spPr>
          <a:xfrm>
            <a:off x="3850123" y="3017948"/>
            <a:ext cx="3877200" cy="1891027"/>
          </a:xfrm>
          <a:prstGeom prst="rect">
            <a:avLst/>
          </a:prstGeom>
        </p:spPr>
      </p:pic>
    </p:spTree>
    <p:extLst>
      <p:ext uri="{BB962C8B-B14F-4D97-AF65-F5344CB8AC3E}">
        <p14:creationId xmlns:p14="http://schemas.microsoft.com/office/powerpoint/2010/main" val="206080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DC9F5-1633-41F5-9717-1EA0CBC90E19}"/>
              </a:ext>
            </a:extLst>
          </p:cNvPr>
          <p:cNvSpPr>
            <a:spLocks noGrp="1"/>
          </p:cNvSpPr>
          <p:nvPr>
            <p:ph type="title"/>
          </p:nvPr>
        </p:nvSpPr>
        <p:spPr/>
        <p:txBody>
          <a:bodyPr/>
          <a:lstStyle/>
          <a:p>
            <a:r>
              <a:rPr lang="en-US" dirty="0"/>
              <a:t>Worldview 2:</a:t>
            </a:r>
            <a:br>
              <a:rPr lang="en-US" dirty="0"/>
            </a:br>
            <a:r>
              <a:rPr lang="en-US" dirty="0"/>
              <a:t>Structural Bias + WAE</a:t>
            </a:r>
          </a:p>
        </p:txBody>
      </p:sp>
      <p:sp>
        <p:nvSpPr>
          <p:cNvPr id="3" name="Text Placeholder 2">
            <a:extLst>
              <a:ext uri="{FF2B5EF4-FFF2-40B4-BE49-F238E27FC236}">
                <a16:creationId xmlns:a16="http://schemas.microsoft.com/office/drawing/2014/main" id="{C73CF99D-5251-43B4-816F-4188676E9843}"/>
              </a:ext>
            </a:extLst>
          </p:cNvPr>
          <p:cNvSpPr>
            <a:spLocks noGrp="1"/>
          </p:cNvSpPr>
          <p:nvPr>
            <p:ph type="body" idx="1"/>
          </p:nvPr>
        </p:nvSpPr>
        <p:spPr/>
        <p:txBody>
          <a:bodyPr/>
          <a:lstStyle/>
          <a:p>
            <a:pPr marL="139700" indent="0">
              <a:buNone/>
            </a:pPr>
            <a:r>
              <a:rPr lang="en-US" dirty="0"/>
              <a:t>When considering Structural Bias, commonly will also assume </a:t>
            </a:r>
            <a:r>
              <a:rPr lang="en-US" b="1" dirty="0"/>
              <a:t>We’re All Equal (WAE).</a:t>
            </a:r>
          </a:p>
          <a:p>
            <a:pPr marL="139700" indent="0">
              <a:buNone/>
            </a:pPr>
            <a:endParaRPr lang="en-US" b="1" dirty="0"/>
          </a:p>
          <a:p>
            <a:pPr marL="139700" indent="0">
              <a:buNone/>
            </a:pPr>
            <a:r>
              <a:rPr lang="en-US" b="1" dirty="0"/>
              <a:t>We’re All Equal (WAE): </a:t>
            </a:r>
            <a:r>
              <a:rPr lang="en-US" dirty="0"/>
              <a:t>Membership in some protected group (e.g., race) </a:t>
            </a:r>
            <a:r>
              <a:rPr lang="en-US" i="1" dirty="0"/>
              <a:t>should not </a:t>
            </a:r>
            <a:r>
              <a:rPr lang="en-US" dirty="0"/>
              <a:t>be the cause of a meaningful difference for the task at hand (e.g., academic preparation). Not saying every group is exactly equal in all ways, but for the task at hand we are equal enough that it shouldn’t be the cause of difference. </a:t>
            </a:r>
          </a:p>
          <a:p>
            <a:r>
              <a:rPr lang="en-US" dirty="0"/>
              <a:t>Differences seen in groups in Observed Space are the result of structural bias!</a:t>
            </a:r>
          </a:p>
          <a:p>
            <a:endParaRPr lang="en-US" dirty="0"/>
          </a:p>
          <a:p>
            <a:endParaRPr lang="en-US" dirty="0"/>
          </a:p>
          <a:p>
            <a:pPr marL="139700" indent="0">
              <a:buNone/>
            </a:pPr>
            <a:r>
              <a:rPr lang="en-US" dirty="0"/>
              <a:t>Notions of group fairness make sense with Structural Bias + WAE</a:t>
            </a:r>
          </a:p>
        </p:txBody>
      </p:sp>
      <p:sp>
        <p:nvSpPr>
          <p:cNvPr id="4" name="Slide Number Placeholder 3">
            <a:extLst>
              <a:ext uri="{FF2B5EF4-FFF2-40B4-BE49-F238E27FC236}">
                <a16:creationId xmlns:a16="http://schemas.microsoft.com/office/drawing/2014/main" id="{7C72E3D2-2884-47D9-8EAE-9EA1422A6D4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46</a:t>
            </a:fld>
            <a:endParaRPr lang="en"/>
          </a:p>
        </p:txBody>
      </p:sp>
    </p:spTree>
    <p:extLst>
      <p:ext uri="{BB962C8B-B14F-4D97-AF65-F5344CB8AC3E}">
        <p14:creationId xmlns:p14="http://schemas.microsoft.com/office/powerpoint/2010/main" val="135444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6CA1B-73B9-4404-8B52-0CFA20356B56}"/>
              </a:ext>
            </a:extLst>
          </p:cNvPr>
          <p:cNvSpPr>
            <a:spLocks noGrp="1"/>
          </p:cNvSpPr>
          <p:nvPr>
            <p:ph type="title"/>
          </p:nvPr>
        </p:nvSpPr>
        <p:spPr/>
        <p:txBody>
          <a:bodyPr/>
          <a:lstStyle/>
          <a:p>
            <a:r>
              <a:rPr lang="en-US" dirty="0"/>
              <a:t>Which One?</a:t>
            </a:r>
          </a:p>
        </p:txBody>
      </p:sp>
      <p:sp>
        <p:nvSpPr>
          <p:cNvPr id="3" name="Text Placeholder 2">
            <a:extLst>
              <a:ext uri="{FF2B5EF4-FFF2-40B4-BE49-F238E27FC236}">
                <a16:creationId xmlns:a16="http://schemas.microsoft.com/office/drawing/2014/main" id="{A6701BC7-BEE8-4088-A9DF-25D3564F492E}"/>
              </a:ext>
            </a:extLst>
          </p:cNvPr>
          <p:cNvSpPr>
            <a:spLocks noGrp="1"/>
          </p:cNvSpPr>
          <p:nvPr>
            <p:ph type="body" idx="1"/>
          </p:nvPr>
        </p:nvSpPr>
        <p:spPr/>
        <p:txBody>
          <a:bodyPr/>
          <a:lstStyle/>
          <a:p>
            <a:pPr marL="139700" indent="0">
              <a:buNone/>
            </a:pPr>
            <a:r>
              <a:rPr lang="en-US" dirty="0"/>
              <a:t>So which is right? WYSIWYG or Structural Bias + WAE?</a:t>
            </a:r>
          </a:p>
          <a:p>
            <a:r>
              <a:rPr lang="en-US" dirty="0"/>
              <a:t>No way to know! They are statements of belief! </a:t>
            </a:r>
          </a:p>
          <a:p>
            <a:r>
              <a:rPr lang="en-US" dirty="0"/>
              <a:t>Which worldview you use determines what you think is fair</a:t>
            </a:r>
          </a:p>
          <a:p>
            <a:endParaRPr lang="en-US" dirty="0"/>
          </a:p>
          <a:p>
            <a:pPr marL="139700" indent="0">
              <a:buNone/>
            </a:pPr>
            <a:r>
              <a:rPr lang="en-US" b="1" dirty="0"/>
              <a:t>If you assume WYSIWYG</a:t>
            </a:r>
          </a:p>
          <a:p>
            <a:r>
              <a:rPr lang="en-US" dirty="0"/>
              <a:t>Individual fairness is right and easy to achieve</a:t>
            </a:r>
          </a:p>
          <a:p>
            <a:r>
              <a:rPr lang="en-US" dirty="0"/>
              <a:t>Non-discrimination may violate individual fairness</a:t>
            </a:r>
          </a:p>
          <a:p>
            <a:endParaRPr lang="en-US" dirty="0"/>
          </a:p>
          <a:p>
            <a:pPr marL="139700" indent="0">
              <a:buNone/>
            </a:pPr>
            <a:r>
              <a:rPr lang="en-US" b="1" dirty="0"/>
              <a:t>If you assume Structural Bias + WAE</a:t>
            </a:r>
          </a:p>
          <a:p>
            <a:r>
              <a:rPr lang="en-US" dirty="0"/>
              <a:t>Non-discrimination is right and is possible (saw group fairness mechanisms)</a:t>
            </a:r>
          </a:p>
          <a:p>
            <a:r>
              <a:rPr lang="en-US" dirty="0"/>
              <a:t>Attempts to achieve individual fairness may result in discrimination. </a:t>
            </a:r>
          </a:p>
        </p:txBody>
      </p:sp>
      <p:sp>
        <p:nvSpPr>
          <p:cNvPr id="4" name="Slide Number Placeholder 3">
            <a:extLst>
              <a:ext uri="{FF2B5EF4-FFF2-40B4-BE49-F238E27FC236}">
                <a16:creationId xmlns:a16="http://schemas.microsoft.com/office/drawing/2014/main" id="{792DC388-7AE9-4B20-8024-E442AEDCE65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47</a:t>
            </a:fld>
            <a:endParaRPr lang="en"/>
          </a:p>
        </p:txBody>
      </p:sp>
    </p:spTree>
    <p:extLst>
      <p:ext uri="{BB962C8B-B14F-4D97-AF65-F5344CB8AC3E}">
        <p14:creationId xmlns:p14="http://schemas.microsoft.com/office/powerpoint/2010/main" val="62415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519C0-AF4E-447F-A02C-F1620EE2F9F2}"/>
              </a:ext>
            </a:extLst>
          </p:cNvPr>
          <p:cNvSpPr>
            <a:spLocks noGrp="1"/>
          </p:cNvSpPr>
          <p:nvPr>
            <p:ph type="title"/>
          </p:nvPr>
        </p:nvSpPr>
        <p:spPr/>
        <p:txBody>
          <a:bodyPr/>
          <a:lstStyle/>
          <a:p>
            <a:r>
              <a:rPr lang="en-US" dirty="0"/>
              <a:t>Takeaways</a:t>
            </a:r>
          </a:p>
        </p:txBody>
      </p:sp>
      <p:sp>
        <p:nvSpPr>
          <p:cNvPr id="3" name="Text Placeholder 2">
            <a:extLst>
              <a:ext uri="{FF2B5EF4-FFF2-40B4-BE49-F238E27FC236}">
                <a16:creationId xmlns:a16="http://schemas.microsoft.com/office/drawing/2014/main" id="{BD97326A-5630-4B49-9F07-5B3323A596F7}"/>
              </a:ext>
            </a:extLst>
          </p:cNvPr>
          <p:cNvSpPr>
            <a:spLocks noGrp="1"/>
          </p:cNvSpPr>
          <p:nvPr>
            <p:ph type="body" idx="1"/>
          </p:nvPr>
        </p:nvSpPr>
        <p:spPr/>
        <p:txBody>
          <a:bodyPr/>
          <a:lstStyle/>
          <a:p>
            <a:r>
              <a:rPr lang="en-US" dirty="0"/>
              <a:t>Models can have a huge impact on society, both positive and negative.</a:t>
            </a:r>
          </a:p>
          <a:p>
            <a:pPr lvl="1"/>
            <a:r>
              <a:rPr lang="en-US" dirty="0"/>
              <a:t>If we are not careful, our models will at best, perpetuate and at worst, amplify injustice in our society.</a:t>
            </a:r>
          </a:p>
          <a:p>
            <a:r>
              <a:rPr lang="en-US" dirty="0"/>
              <a:t>Historically, people thought defining things like accuracy was easy but defining what is/isn’t fair was not. Only recently (~10 years) have ML researchers tried to define what fairness might mean and how to enforce it in our models.</a:t>
            </a:r>
          </a:p>
          <a:p>
            <a:r>
              <a:rPr lang="en-US" dirty="0"/>
              <a:t>It’s clear that defining and enforcing fairness, but what fairness and how is a crucial problem we need humans (and not just ML engineers) in the loop to determine. These are questions of values, and we need humans to make informed decisions of what is right.</a:t>
            </a:r>
          </a:p>
        </p:txBody>
      </p:sp>
      <p:sp>
        <p:nvSpPr>
          <p:cNvPr id="4" name="Slide Number Placeholder 3">
            <a:extLst>
              <a:ext uri="{FF2B5EF4-FFF2-40B4-BE49-F238E27FC236}">
                <a16:creationId xmlns:a16="http://schemas.microsoft.com/office/drawing/2014/main" id="{5C13FE33-92F3-4A02-8E2C-948971CB13A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48</a:t>
            </a:fld>
            <a:endParaRPr lang="en"/>
          </a:p>
        </p:txBody>
      </p:sp>
    </p:spTree>
    <p:extLst>
      <p:ext uri="{BB962C8B-B14F-4D97-AF65-F5344CB8AC3E}">
        <p14:creationId xmlns:p14="http://schemas.microsoft.com/office/powerpoint/2010/main" val="19419244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18425-0DF3-D64E-86B4-4E10B42AAC1E}"/>
              </a:ext>
            </a:extLst>
          </p:cNvPr>
          <p:cNvSpPr>
            <a:spLocks noGrp="1"/>
          </p:cNvSpPr>
          <p:nvPr>
            <p:ph type="title"/>
          </p:nvPr>
        </p:nvSpPr>
        <p:spPr/>
        <p:txBody>
          <a:bodyPr/>
          <a:lstStyle/>
          <a:p>
            <a:r>
              <a:rPr lang="en-US" dirty="0"/>
              <a:t>Recap I</a:t>
            </a:r>
          </a:p>
        </p:txBody>
      </p:sp>
      <p:sp>
        <p:nvSpPr>
          <p:cNvPr id="3" name="Text Placeholder 2">
            <a:extLst>
              <a:ext uri="{FF2B5EF4-FFF2-40B4-BE49-F238E27FC236}">
                <a16:creationId xmlns:a16="http://schemas.microsoft.com/office/drawing/2014/main" id="{02657BDE-7BF3-BF4E-9E0C-0ECCD3FD4F24}"/>
              </a:ext>
            </a:extLst>
          </p:cNvPr>
          <p:cNvSpPr>
            <a:spLocks noGrp="1"/>
          </p:cNvSpPr>
          <p:nvPr>
            <p:ph type="body" idx="1"/>
          </p:nvPr>
        </p:nvSpPr>
        <p:spPr>
          <a:xfrm>
            <a:off x="3090625" y="0"/>
            <a:ext cx="5596200" cy="3981000"/>
          </a:xfrm>
        </p:spPr>
        <p:txBody>
          <a:bodyPr/>
          <a:lstStyle/>
          <a:p>
            <a:pPr marL="139700" indent="0">
              <a:buNone/>
            </a:pPr>
            <a:r>
              <a:rPr lang="en-US" b="1" dirty="0"/>
              <a:t>Theme</a:t>
            </a:r>
            <a:r>
              <a:rPr lang="en-US" dirty="0"/>
              <a:t>: It’s important to give terms to abstract notions like bias and fairness so we can have concrete things to look out for. There is not one right perspective though! </a:t>
            </a:r>
          </a:p>
          <a:p>
            <a:pPr marL="139700" indent="0">
              <a:buNone/>
            </a:pPr>
            <a:r>
              <a:rPr lang="en-US" b="1" dirty="0"/>
              <a:t>Ideas:</a:t>
            </a:r>
          </a:p>
          <a:p>
            <a:r>
              <a:rPr lang="en-US" dirty="0"/>
              <a:t>Calibration</a:t>
            </a:r>
          </a:p>
          <a:p>
            <a:r>
              <a:rPr lang="en-US" dirty="0"/>
              <a:t>Impacts of ML Systems on society</a:t>
            </a:r>
          </a:p>
          <a:p>
            <a:r>
              <a:rPr lang="en-US" dirty="0"/>
              <a:t>Sources of bias</a:t>
            </a:r>
          </a:p>
          <a:p>
            <a:pPr lvl="1"/>
            <a:r>
              <a:rPr lang="en-US" dirty="0"/>
              <a:t>Historical bias</a:t>
            </a:r>
          </a:p>
          <a:p>
            <a:pPr lvl="1"/>
            <a:r>
              <a:rPr lang="en-US" dirty="0"/>
              <a:t>Representation Bias</a:t>
            </a:r>
          </a:p>
          <a:p>
            <a:pPr lvl="1"/>
            <a:r>
              <a:rPr lang="en-US" dirty="0"/>
              <a:t>Measurement Bias</a:t>
            </a:r>
          </a:p>
          <a:p>
            <a:pPr lvl="1"/>
            <a:r>
              <a:rPr lang="en-US" dirty="0"/>
              <a:t>Aggregation Bias</a:t>
            </a:r>
          </a:p>
          <a:p>
            <a:pPr lvl="1"/>
            <a:r>
              <a:rPr lang="en-US" dirty="0"/>
              <a:t>Evaluation Bias</a:t>
            </a:r>
          </a:p>
          <a:p>
            <a:pPr lvl="1"/>
            <a:r>
              <a:rPr lang="en-US" dirty="0"/>
              <a:t>Deployment Bias</a:t>
            </a:r>
          </a:p>
          <a:p>
            <a:r>
              <a:rPr lang="en-US" dirty="0"/>
              <a:t>Definitions of fairness</a:t>
            </a:r>
          </a:p>
          <a:p>
            <a:pPr lvl="1"/>
            <a:r>
              <a:rPr lang="en-US" dirty="0"/>
              <a:t>Fairness through unawareness</a:t>
            </a:r>
          </a:p>
          <a:p>
            <a:pPr lvl="1"/>
            <a:r>
              <a:rPr lang="en-US" dirty="0"/>
              <a:t>Statistical parity</a:t>
            </a:r>
          </a:p>
          <a:p>
            <a:pPr lvl="1"/>
            <a:r>
              <a:rPr lang="en-US" dirty="0"/>
              <a:t>Equal opportunity</a:t>
            </a:r>
          </a:p>
          <a:p>
            <a:pPr lvl="1"/>
            <a:r>
              <a:rPr lang="en-US" dirty="0"/>
              <a:t>Predictive equality</a:t>
            </a:r>
          </a:p>
          <a:p>
            <a:pPr lvl="1"/>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35758B38-D569-E04A-8B9B-B755E637B5B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49</a:t>
            </a:fld>
            <a:endParaRPr lang="en"/>
          </a:p>
        </p:txBody>
      </p:sp>
    </p:spTree>
    <p:extLst>
      <p:ext uri="{BB962C8B-B14F-4D97-AF65-F5344CB8AC3E}">
        <p14:creationId xmlns:p14="http://schemas.microsoft.com/office/powerpoint/2010/main" val="112067578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ECC0C-4677-4D7F-80BA-707EBFF5DC7F}"/>
              </a:ext>
            </a:extLst>
          </p:cNvPr>
          <p:cNvSpPr>
            <a:spLocks noGrp="1"/>
          </p:cNvSpPr>
          <p:nvPr>
            <p:ph type="title"/>
          </p:nvPr>
        </p:nvSpPr>
        <p:spPr/>
        <p:txBody>
          <a:bodyPr/>
          <a:lstStyle/>
          <a:p>
            <a:r>
              <a:rPr lang="en-US" dirty="0"/>
              <a:t>COMPAS</a:t>
            </a:r>
          </a:p>
        </p:txBody>
      </p:sp>
      <p:sp>
        <p:nvSpPr>
          <p:cNvPr id="4" name="Slide Number Placeholder 3">
            <a:extLst>
              <a:ext uri="{FF2B5EF4-FFF2-40B4-BE49-F238E27FC236}">
                <a16:creationId xmlns:a16="http://schemas.microsoft.com/office/drawing/2014/main" id="{F45E6FF6-A070-4711-B95B-63C1F69DBB7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pic>
        <p:nvPicPr>
          <p:cNvPr id="1026" name="Picture 2" descr="https://static.us.edusercontent.com/files/pPbDVHHndUJu0WIA8bEow5bB">
            <a:extLst>
              <a:ext uri="{FF2B5EF4-FFF2-40B4-BE49-F238E27FC236}">
                <a16:creationId xmlns:a16="http://schemas.microsoft.com/office/drawing/2014/main" id="{2B037377-9F98-48F5-82A3-ED8D04D646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2206" y="81815"/>
            <a:ext cx="4365073" cy="24899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tatic.us.edusercontent.com/files/GcvmD8ZXdvYbXW6KDBRWfA0S">
            <a:extLst>
              <a:ext uri="{FF2B5EF4-FFF2-40B4-BE49-F238E27FC236}">
                <a16:creationId xmlns:a16="http://schemas.microsoft.com/office/drawing/2014/main" id="{71D9C8EA-97D6-4DFA-BE55-BDE0D4CA85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2472" y="2523825"/>
            <a:ext cx="5332395" cy="248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4835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76950-4655-453C-8BF2-6B43A322B4A1}"/>
              </a:ext>
            </a:extLst>
          </p:cNvPr>
          <p:cNvSpPr>
            <a:spLocks noGrp="1"/>
          </p:cNvSpPr>
          <p:nvPr>
            <p:ph type="title"/>
          </p:nvPr>
        </p:nvSpPr>
        <p:spPr/>
        <p:txBody>
          <a:bodyPr/>
          <a:lstStyle/>
          <a:p>
            <a:r>
              <a:rPr lang="en-US" dirty="0"/>
              <a:t>Recap II</a:t>
            </a:r>
          </a:p>
        </p:txBody>
      </p:sp>
      <p:sp>
        <p:nvSpPr>
          <p:cNvPr id="3" name="Text Placeholder 2">
            <a:extLst>
              <a:ext uri="{FF2B5EF4-FFF2-40B4-BE49-F238E27FC236}">
                <a16:creationId xmlns:a16="http://schemas.microsoft.com/office/drawing/2014/main" id="{DD155DE0-D047-40F2-85DC-62BB952BDEAA}"/>
              </a:ext>
            </a:extLst>
          </p:cNvPr>
          <p:cNvSpPr>
            <a:spLocks noGrp="1"/>
          </p:cNvSpPr>
          <p:nvPr>
            <p:ph type="body" idx="1"/>
          </p:nvPr>
        </p:nvSpPr>
        <p:spPr/>
        <p:txBody>
          <a:bodyPr/>
          <a:lstStyle/>
          <a:p>
            <a:pPr marL="139700" indent="0">
              <a:buNone/>
            </a:pPr>
            <a:r>
              <a:rPr lang="en-US" dirty="0"/>
              <a:t>Theme: Thinking about fairness and the limitations of learning as a worldview.</a:t>
            </a:r>
          </a:p>
          <a:p>
            <a:pPr marL="139700" indent="0">
              <a:buNone/>
            </a:pPr>
            <a:endParaRPr lang="en-US" dirty="0"/>
          </a:p>
          <a:p>
            <a:pPr marL="139700" indent="0">
              <a:buNone/>
            </a:pPr>
            <a:r>
              <a:rPr lang="en-US" b="1" dirty="0"/>
              <a:t>Concepts</a:t>
            </a:r>
            <a:r>
              <a:rPr lang="en-US" dirty="0"/>
              <a:t>:</a:t>
            </a:r>
          </a:p>
          <a:p>
            <a:r>
              <a:rPr lang="en-US" sz="1300" dirty="0"/>
              <a:t>Impossibility to achieve all fairness and accuracy</a:t>
            </a:r>
          </a:p>
          <a:p>
            <a:r>
              <a:rPr lang="en-US" sz="1300" dirty="0"/>
              <a:t>Fairness-accuracy tradeoff</a:t>
            </a:r>
          </a:p>
          <a:p>
            <a:r>
              <a:rPr lang="en-US" sz="1300" dirty="0"/>
              <a:t>Pareto Frontier</a:t>
            </a:r>
          </a:p>
          <a:p>
            <a:r>
              <a:rPr lang="en-US" sz="1300" dirty="0"/>
              <a:t>Modeling Spaces</a:t>
            </a:r>
          </a:p>
          <a:p>
            <a:pPr lvl="1"/>
            <a:r>
              <a:rPr lang="en-US" sz="1300" dirty="0"/>
              <a:t>Construct space</a:t>
            </a:r>
          </a:p>
          <a:p>
            <a:pPr lvl="1"/>
            <a:r>
              <a:rPr lang="en-US" sz="1300" dirty="0"/>
              <a:t>Observed space</a:t>
            </a:r>
          </a:p>
          <a:p>
            <a:pPr lvl="1"/>
            <a:r>
              <a:rPr lang="en-US" sz="1300" dirty="0"/>
              <a:t>Decision space</a:t>
            </a:r>
          </a:p>
          <a:p>
            <a:r>
              <a:rPr lang="en-US" sz="1300" dirty="0"/>
              <a:t>Individual fairness</a:t>
            </a:r>
          </a:p>
          <a:p>
            <a:r>
              <a:rPr lang="en-US" sz="1300" dirty="0"/>
              <a:t>What You See is What You Get (WYSIWYG)</a:t>
            </a:r>
          </a:p>
          <a:p>
            <a:r>
              <a:rPr lang="en-US" sz="1300" dirty="0"/>
              <a:t>Structural Bias + We’re All Equal (WAE)</a:t>
            </a:r>
          </a:p>
          <a:p>
            <a:r>
              <a:rPr lang="en-US" sz="1300" dirty="0"/>
              <a:t>Conflicting Worldviews</a:t>
            </a:r>
          </a:p>
        </p:txBody>
      </p:sp>
      <p:sp>
        <p:nvSpPr>
          <p:cNvPr id="4" name="Slide Number Placeholder 3">
            <a:extLst>
              <a:ext uri="{FF2B5EF4-FFF2-40B4-BE49-F238E27FC236}">
                <a16:creationId xmlns:a16="http://schemas.microsoft.com/office/drawing/2014/main" id="{F92553B0-DC42-495D-ACC2-CD4490449D2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50</a:t>
            </a:fld>
            <a:endParaRPr lang="en"/>
          </a:p>
        </p:txBody>
      </p:sp>
    </p:spTree>
    <p:extLst>
      <p:ext uri="{BB962C8B-B14F-4D97-AF65-F5344CB8AC3E}">
        <p14:creationId xmlns:p14="http://schemas.microsoft.com/office/powerpoint/2010/main" val="2562874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9F1D3EA-A081-4CA1-A956-EA43F3B6A6D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671A151-6E6D-44C7-80E2-C70736023C1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51</a:t>
            </a:fld>
            <a:endParaRPr lang="en"/>
          </a:p>
        </p:txBody>
      </p:sp>
    </p:spTree>
    <p:extLst>
      <p:ext uri="{BB962C8B-B14F-4D97-AF65-F5344CB8AC3E}">
        <p14:creationId xmlns:p14="http://schemas.microsoft.com/office/powerpoint/2010/main" val="10700689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284730-2D9A-0E44-BBD7-DA412AA6469C}"/>
              </a:ext>
            </a:extLst>
          </p:cNvPr>
          <p:cNvSpPr>
            <a:spLocks noGrp="1"/>
          </p:cNvSpPr>
          <p:nvPr>
            <p:ph type="title"/>
          </p:nvPr>
        </p:nvSpPr>
        <p:spPr/>
        <p:txBody>
          <a:bodyPr/>
          <a:lstStyle/>
          <a:p>
            <a:r>
              <a:rPr lang="en-US" dirty="0"/>
              <a:t>One Slide</a:t>
            </a:r>
          </a:p>
        </p:txBody>
      </p:sp>
      <p:sp>
        <p:nvSpPr>
          <p:cNvPr id="6" name="Text Placeholder 5">
            <a:extLst>
              <a:ext uri="{FF2B5EF4-FFF2-40B4-BE49-F238E27FC236}">
                <a16:creationId xmlns:a16="http://schemas.microsoft.com/office/drawing/2014/main" id="{0B46BAE9-24DB-624B-8FF2-F1FA8B678BD1}"/>
              </a:ext>
            </a:extLst>
          </p:cNvPr>
          <p:cNvSpPr>
            <a:spLocks noGrp="1"/>
          </p:cNvSpPr>
          <p:nvPr>
            <p:ph type="body" idx="1"/>
          </p:nvPr>
        </p:nvSpPr>
        <p:spPr>
          <a:xfrm>
            <a:off x="3090625" y="192439"/>
            <a:ext cx="5596200" cy="4951011"/>
          </a:xfrm>
        </p:spPr>
        <p:txBody>
          <a:bodyPr numCol="2"/>
          <a:lstStyle/>
          <a:p>
            <a:pPr>
              <a:lnSpc>
                <a:spcPct val="80000"/>
              </a:lnSpc>
            </a:pPr>
            <a:r>
              <a:rPr lang="en-US" dirty="0"/>
              <a:t>Regression</a:t>
            </a:r>
          </a:p>
          <a:p>
            <a:pPr>
              <a:lnSpc>
                <a:spcPct val="80000"/>
              </a:lnSpc>
            </a:pPr>
            <a:r>
              <a:rPr lang="en-US" dirty="0"/>
              <a:t>Overfitting</a:t>
            </a:r>
          </a:p>
          <a:p>
            <a:pPr>
              <a:lnSpc>
                <a:spcPct val="80000"/>
              </a:lnSpc>
            </a:pPr>
            <a:r>
              <a:rPr lang="en-US" dirty="0"/>
              <a:t>Training, test, and generalization error</a:t>
            </a:r>
          </a:p>
          <a:p>
            <a:pPr>
              <a:lnSpc>
                <a:spcPct val="80000"/>
              </a:lnSpc>
            </a:pPr>
            <a:r>
              <a:rPr lang="en-US" dirty="0"/>
              <a:t>Bias-Variance tradeoff</a:t>
            </a:r>
          </a:p>
          <a:p>
            <a:pPr>
              <a:lnSpc>
                <a:spcPct val="80000"/>
              </a:lnSpc>
            </a:pPr>
            <a:r>
              <a:rPr lang="en-US" dirty="0"/>
              <a:t>Ridge, LASSO</a:t>
            </a:r>
          </a:p>
          <a:p>
            <a:pPr>
              <a:lnSpc>
                <a:spcPct val="80000"/>
              </a:lnSpc>
            </a:pPr>
            <a:r>
              <a:rPr lang="en-US" dirty="0"/>
              <a:t>Cross validation</a:t>
            </a:r>
          </a:p>
          <a:p>
            <a:pPr>
              <a:lnSpc>
                <a:spcPct val="80000"/>
              </a:lnSpc>
            </a:pPr>
            <a:r>
              <a:rPr lang="en-US" dirty="0"/>
              <a:t>Gradient descent</a:t>
            </a:r>
          </a:p>
          <a:p>
            <a:pPr>
              <a:lnSpc>
                <a:spcPct val="80000"/>
              </a:lnSpc>
            </a:pPr>
            <a:r>
              <a:rPr lang="en-US" dirty="0"/>
              <a:t>Classification</a:t>
            </a:r>
          </a:p>
          <a:p>
            <a:pPr>
              <a:lnSpc>
                <a:spcPct val="80000"/>
              </a:lnSpc>
            </a:pPr>
            <a:r>
              <a:rPr lang="en-US" dirty="0"/>
              <a:t>Logistic regression</a:t>
            </a:r>
          </a:p>
          <a:p>
            <a:pPr>
              <a:lnSpc>
                <a:spcPct val="80000"/>
              </a:lnSpc>
            </a:pPr>
            <a:r>
              <a:rPr lang="en-US" dirty="0"/>
              <a:t>Bias and Fairness</a:t>
            </a:r>
          </a:p>
        </p:txBody>
      </p:sp>
      <p:sp>
        <p:nvSpPr>
          <p:cNvPr id="4" name="Slide Number Placeholder 3">
            <a:extLst>
              <a:ext uri="{FF2B5EF4-FFF2-40B4-BE49-F238E27FC236}">
                <a16:creationId xmlns:a16="http://schemas.microsoft.com/office/drawing/2014/main" id="{17C4FB72-C7B6-DE48-8656-66EE9DD2E54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52</a:t>
            </a:fld>
            <a:endParaRPr lang="en"/>
          </a:p>
        </p:txBody>
      </p:sp>
    </p:spTree>
    <p:extLst>
      <p:ext uri="{BB962C8B-B14F-4D97-AF65-F5344CB8AC3E}">
        <p14:creationId xmlns:p14="http://schemas.microsoft.com/office/powerpoint/2010/main" val="39924831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D3191-F98A-434E-92B8-60F028331B52}"/>
              </a:ext>
            </a:extLst>
          </p:cNvPr>
          <p:cNvSpPr>
            <a:spLocks noGrp="1"/>
          </p:cNvSpPr>
          <p:nvPr>
            <p:ph type="ctrTitle"/>
          </p:nvPr>
        </p:nvSpPr>
        <p:spPr/>
        <p:txBody>
          <a:bodyPr/>
          <a:lstStyle/>
          <a:p>
            <a:r>
              <a:rPr lang="en-US" sz="2200" dirty="0"/>
              <a:t>Decision Trees</a:t>
            </a:r>
          </a:p>
        </p:txBody>
      </p:sp>
      <p:sp>
        <p:nvSpPr>
          <p:cNvPr id="3" name="Subtitle 2">
            <a:extLst>
              <a:ext uri="{FF2B5EF4-FFF2-40B4-BE49-F238E27FC236}">
                <a16:creationId xmlns:a16="http://schemas.microsoft.com/office/drawing/2014/main" id="{CE7F406E-A474-414A-B186-40B5CAE024DE}"/>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0ABAF5A6-E68D-044D-8A67-479F1322B49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53</a:t>
            </a:fld>
            <a:endParaRPr lang="en"/>
          </a:p>
        </p:txBody>
      </p:sp>
    </p:spTree>
    <p:extLst>
      <p:ext uri="{BB962C8B-B14F-4D97-AF65-F5344CB8AC3E}">
        <p14:creationId xmlns:p14="http://schemas.microsoft.com/office/powerpoint/2010/main" val="3763872942"/>
      </p:ext>
    </p:extLst>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B5D1CFB-EFB4-BC65-4AF1-30E3D58B7FD5}"/>
              </a:ext>
            </a:extLst>
          </p:cNvPr>
          <p:cNvSpPr/>
          <p:nvPr/>
        </p:nvSpPr>
        <p:spPr>
          <a:xfrm>
            <a:off x="-1" y="0"/>
            <a:ext cx="9143999" cy="415925"/>
          </a:xfrm>
          <a:prstGeom prst="rect">
            <a:avLst/>
          </a:prstGeom>
          <a:solidFill>
            <a:srgbClr val="4B2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ED58C61-F4BC-BE7F-F81B-B31C6A83BCBC}"/>
              </a:ext>
            </a:extLst>
          </p:cNvPr>
          <p:cNvSpPr/>
          <p:nvPr/>
        </p:nvSpPr>
        <p:spPr>
          <a:xfrm>
            <a:off x="6857999" y="415925"/>
            <a:ext cx="2286001" cy="4727575"/>
          </a:xfrm>
          <a:prstGeom prst="rect">
            <a:avLst/>
          </a:prstGeom>
          <a:solidFill>
            <a:srgbClr val="857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5E05E9B-F668-1013-0C0B-6D11CA987320}"/>
              </a:ext>
            </a:extLst>
          </p:cNvPr>
          <p:cNvSpPr/>
          <p:nvPr/>
        </p:nvSpPr>
        <p:spPr>
          <a:xfrm>
            <a:off x="0" y="415925"/>
            <a:ext cx="2356667" cy="4727575"/>
          </a:xfrm>
          <a:prstGeom prst="rect">
            <a:avLst/>
          </a:prstGeom>
          <a:solidFill>
            <a:srgbClr val="B7A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9F235D8-9914-7497-9BAB-3ACDED1605C2}"/>
              </a:ext>
            </a:extLst>
          </p:cNvPr>
          <p:cNvPicPr>
            <a:picLocks noChangeAspect="1"/>
          </p:cNvPicPr>
          <p:nvPr/>
        </p:nvPicPr>
        <p:blipFill rotWithShape="1">
          <a:blip r:embed="rId2"/>
          <a:srcRect r="100"/>
          <a:stretch/>
        </p:blipFill>
        <p:spPr>
          <a:xfrm>
            <a:off x="689306" y="24697"/>
            <a:ext cx="7829219" cy="5118803"/>
          </a:xfrm>
          <a:prstGeom prst="rect">
            <a:avLst/>
          </a:prstGeom>
        </p:spPr>
      </p:pic>
      <p:sp>
        <p:nvSpPr>
          <p:cNvPr id="6" name="Rectangle 5">
            <a:extLst>
              <a:ext uri="{FF2B5EF4-FFF2-40B4-BE49-F238E27FC236}">
                <a16:creationId xmlns:a16="http://schemas.microsoft.com/office/drawing/2014/main" id="{D63B5EA4-475F-F700-B892-E8C96AFB36BA}"/>
              </a:ext>
            </a:extLst>
          </p:cNvPr>
          <p:cNvSpPr/>
          <p:nvPr/>
        </p:nvSpPr>
        <p:spPr>
          <a:xfrm>
            <a:off x="-3" y="12372"/>
            <a:ext cx="9144000" cy="5143451"/>
          </a:xfrm>
          <a:prstGeom prst="rect">
            <a:avLst/>
          </a:prstGeom>
          <a:solidFill>
            <a:schemeClr val="tx2">
              <a:lumMod val="50000"/>
              <a:alpha val="7058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Nunito Sans" pitchFamily="2" charset="77"/>
              </a:rPr>
              <a:t>Humans often make decisions based on</a:t>
            </a:r>
            <a:br>
              <a:rPr lang="en-US" sz="3600" dirty="0">
                <a:latin typeface="Nunito Sans" pitchFamily="2" charset="77"/>
              </a:rPr>
            </a:br>
            <a:r>
              <a:rPr lang="en-US" sz="3600" b="1" u="sng" dirty="0">
                <a:latin typeface="Nunito Sans" pitchFamily="2" charset="77"/>
              </a:rPr>
              <a:t>Flow Charts</a:t>
            </a:r>
            <a:r>
              <a:rPr lang="en-US" sz="3600" dirty="0">
                <a:latin typeface="Nunito Sans" pitchFamily="2" charset="77"/>
              </a:rPr>
              <a:t> </a:t>
            </a:r>
          </a:p>
          <a:p>
            <a:pPr algn="ctr"/>
            <a:r>
              <a:rPr lang="en-US" sz="3600" dirty="0">
                <a:latin typeface="Nunito Sans" pitchFamily="2" charset="77"/>
              </a:rPr>
              <a:t>or </a:t>
            </a:r>
            <a:br>
              <a:rPr lang="en-US" sz="3600" b="1" u="sng" dirty="0">
                <a:latin typeface="Nunito Sans" pitchFamily="2" charset="77"/>
              </a:rPr>
            </a:br>
            <a:r>
              <a:rPr lang="en-US" sz="3600" b="1" u="sng" dirty="0">
                <a:latin typeface="Nunito Sans" pitchFamily="2" charset="77"/>
              </a:rPr>
              <a:t>Decision Trees</a:t>
            </a:r>
            <a:endParaRPr lang="en-US" sz="3600" u="sng" dirty="0">
              <a:latin typeface="Nunito Sans" pitchFamily="2" charset="77"/>
            </a:endParaRPr>
          </a:p>
        </p:txBody>
      </p:sp>
    </p:spTree>
    <p:extLst>
      <p:ext uri="{BB962C8B-B14F-4D97-AF65-F5344CB8AC3E}">
        <p14:creationId xmlns:p14="http://schemas.microsoft.com/office/powerpoint/2010/main" val="249463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18425-0DF3-D64E-86B4-4E10B42AAC1E}"/>
              </a:ext>
            </a:extLst>
          </p:cNvPr>
          <p:cNvSpPr>
            <a:spLocks noGrp="1"/>
          </p:cNvSpPr>
          <p:nvPr>
            <p:ph type="title"/>
          </p:nvPr>
        </p:nvSpPr>
        <p:spPr/>
        <p:txBody>
          <a:bodyPr/>
          <a:lstStyle/>
          <a:p>
            <a:r>
              <a:rPr lang="en-US" dirty="0"/>
              <a:t>Compare Models</a:t>
            </a:r>
          </a:p>
        </p:txBody>
      </p:sp>
      <p:sp>
        <p:nvSpPr>
          <p:cNvPr id="4" name="Slide Number Placeholder 3">
            <a:extLst>
              <a:ext uri="{FF2B5EF4-FFF2-40B4-BE49-F238E27FC236}">
                <a16:creationId xmlns:a16="http://schemas.microsoft.com/office/drawing/2014/main" id="{35758B38-D569-E04A-8B9B-B755E637B5B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55</a:t>
            </a:fld>
            <a:endParaRPr lang="en"/>
          </a:p>
        </p:txBody>
      </p:sp>
      <p:sp>
        <p:nvSpPr>
          <p:cNvPr id="5" name="Oval 4">
            <a:extLst>
              <a:ext uri="{FF2B5EF4-FFF2-40B4-BE49-F238E27FC236}">
                <a16:creationId xmlns:a16="http://schemas.microsoft.com/office/drawing/2014/main" id="{4EF2C138-7CB9-3144-899A-82F2840CAE77}"/>
              </a:ext>
            </a:extLst>
          </p:cNvPr>
          <p:cNvSpPr/>
          <p:nvPr/>
        </p:nvSpPr>
        <p:spPr>
          <a:xfrm>
            <a:off x="3608832" y="2353056"/>
            <a:ext cx="231648" cy="231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0CBFCFE-80D9-2D48-B87A-C148FDD197ED}"/>
              </a:ext>
            </a:extLst>
          </p:cNvPr>
          <p:cNvSpPr/>
          <p:nvPr/>
        </p:nvSpPr>
        <p:spPr>
          <a:xfrm>
            <a:off x="4206287" y="2676144"/>
            <a:ext cx="231648" cy="231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B0A425D-8E25-C44C-923C-107856079AEF}"/>
              </a:ext>
            </a:extLst>
          </p:cNvPr>
          <p:cNvSpPr/>
          <p:nvPr/>
        </p:nvSpPr>
        <p:spPr>
          <a:xfrm>
            <a:off x="3709439" y="2907792"/>
            <a:ext cx="231648" cy="231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9B53828-C830-CF45-8AC5-D014FC9D7103}"/>
              </a:ext>
            </a:extLst>
          </p:cNvPr>
          <p:cNvSpPr/>
          <p:nvPr/>
        </p:nvSpPr>
        <p:spPr>
          <a:xfrm>
            <a:off x="4532493" y="2370484"/>
            <a:ext cx="231648" cy="231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91ACFD3-1554-114E-A2E6-8DC4CE0394D1}"/>
              </a:ext>
            </a:extLst>
          </p:cNvPr>
          <p:cNvSpPr/>
          <p:nvPr/>
        </p:nvSpPr>
        <p:spPr>
          <a:xfrm>
            <a:off x="3974639" y="2184089"/>
            <a:ext cx="231648" cy="231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8850C75-CC2C-E443-A489-B711DE18610F}"/>
              </a:ext>
            </a:extLst>
          </p:cNvPr>
          <p:cNvSpPr/>
          <p:nvPr/>
        </p:nvSpPr>
        <p:spPr>
          <a:xfrm>
            <a:off x="4416669" y="3231844"/>
            <a:ext cx="231648" cy="231648"/>
          </a:xfrm>
          <a:prstGeom prst="ellipse">
            <a:avLst/>
          </a:prstGeom>
          <a:solidFill>
            <a:srgbClr val="B57BA6"/>
          </a:solidFill>
          <a:ln>
            <a:solidFill>
              <a:srgbClr val="956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5698A"/>
              </a:solidFill>
            </a:endParaRPr>
          </a:p>
        </p:txBody>
      </p:sp>
      <p:sp>
        <p:nvSpPr>
          <p:cNvPr id="13" name="Oval 12">
            <a:extLst>
              <a:ext uri="{FF2B5EF4-FFF2-40B4-BE49-F238E27FC236}">
                <a16:creationId xmlns:a16="http://schemas.microsoft.com/office/drawing/2014/main" id="{C3941A25-D922-114D-81CD-8C9DD25CE95B}"/>
              </a:ext>
            </a:extLst>
          </p:cNvPr>
          <p:cNvSpPr/>
          <p:nvPr/>
        </p:nvSpPr>
        <p:spPr>
          <a:xfrm>
            <a:off x="4416669" y="3768292"/>
            <a:ext cx="231648" cy="231648"/>
          </a:xfrm>
          <a:prstGeom prst="ellipse">
            <a:avLst/>
          </a:prstGeom>
          <a:solidFill>
            <a:srgbClr val="B57BA6"/>
          </a:solidFill>
          <a:ln>
            <a:solidFill>
              <a:srgbClr val="956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5698A"/>
              </a:solidFill>
            </a:endParaRPr>
          </a:p>
        </p:txBody>
      </p:sp>
      <p:sp>
        <p:nvSpPr>
          <p:cNvPr id="14" name="Oval 13">
            <a:extLst>
              <a:ext uri="{FF2B5EF4-FFF2-40B4-BE49-F238E27FC236}">
                <a16:creationId xmlns:a16="http://schemas.microsoft.com/office/drawing/2014/main" id="{5A4DC878-EF11-1D45-840C-8EFAACF34F5C}"/>
              </a:ext>
            </a:extLst>
          </p:cNvPr>
          <p:cNvSpPr/>
          <p:nvPr/>
        </p:nvSpPr>
        <p:spPr>
          <a:xfrm>
            <a:off x="4721469" y="3536644"/>
            <a:ext cx="231648" cy="231648"/>
          </a:xfrm>
          <a:prstGeom prst="ellipse">
            <a:avLst/>
          </a:prstGeom>
          <a:solidFill>
            <a:srgbClr val="B57BA6"/>
          </a:solidFill>
          <a:ln>
            <a:solidFill>
              <a:srgbClr val="956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5698A"/>
              </a:solidFill>
            </a:endParaRPr>
          </a:p>
        </p:txBody>
      </p:sp>
      <p:sp>
        <p:nvSpPr>
          <p:cNvPr id="15" name="Oval 14">
            <a:extLst>
              <a:ext uri="{FF2B5EF4-FFF2-40B4-BE49-F238E27FC236}">
                <a16:creationId xmlns:a16="http://schemas.microsoft.com/office/drawing/2014/main" id="{72D10C27-BAE4-AE4E-A280-7D0CF2E2F37F}"/>
              </a:ext>
            </a:extLst>
          </p:cNvPr>
          <p:cNvSpPr/>
          <p:nvPr/>
        </p:nvSpPr>
        <p:spPr>
          <a:xfrm>
            <a:off x="4837293" y="2859988"/>
            <a:ext cx="231648" cy="231648"/>
          </a:xfrm>
          <a:prstGeom prst="ellipse">
            <a:avLst/>
          </a:prstGeom>
          <a:solidFill>
            <a:srgbClr val="B57BA6"/>
          </a:solidFill>
          <a:ln>
            <a:solidFill>
              <a:srgbClr val="956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5698A"/>
              </a:solidFill>
            </a:endParaRPr>
          </a:p>
        </p:txBody>
      </p:sp>
      <p:sp>
        <p:nvSpPr>
          <p:cNvPr id="19" name="Freeform 18">
            <a:extLst>
              <a:ext uri="{FF2B5EF4-FFF2-40B4-BE49-F238E27FC236}">
                <a16:creationId xmlns:a16="http://schemas.microsoft.com/office/drawing/2014/main" id="{FCC02FDC-313E-A349-8E64-F00ED99FC7CE}"/>
              </a:ext>
            </a:extLst>
          </p:cNvPr>
          <p:cNvSpPr/>
          <p:nvPr/>
        </p:nvSpPr>
        <p:spPr>
          <a:xfrm>
            <a:off x="4045793" y="2182368"/>
            <a:ext cx="1428415" cy="1743456"/>
          </a:xfrm>
          <a:custGeom>
            <a:avLst/>
            <a:gdLst>
              <a:gd name="connsiteX0" fmla="*/ 26335 w 1428415"/>
              <a:gd name="connsiteY0" fmla="*/ 1743456 h 1743456"/>
              <a:gd name="connsiteX1" fmla="*/ 160447 w 1428415"/>
              <a:gd name="connsiteY1" fmla="*/ 1048512 h 1743456"/>
              <a:gd name="connsiteX2" fmla="*/ 1245535 w 1428415"/>
              <a:gd name="connsiteY2" fmla="*/ 170688 h 1743456"/>
              <a:gd name="connsiteX3" fmla="*/ 1428415 w 1428415"/>
              <a:gd name="connsiteY3" fmla="*/ 0 h 1743456"/>
            </a:gdLst>
            <a:ahLst/>
            <a:cxnLst>
              <a:cxn ang="0">
                <a:pos x="connsiteX0" y="connsiteY0"/>
              </a:cxn>
              <a:cxn ang="0">
                <a:pos x="connsiteX1" y="connsiteY1"/>
              </a:cxn>
              <a:cxn ang="0">
                <a:pos x="connsiteX2" y="connsiteY2"/>
              </a:cxn>
              <a:cxn ang="0">
                <a:pos x="connsiteX3" y="connsiteY3"/>
              </a:cxn>
            </a:cxnLst>
            <a:rect l="l" t="t" r="r" b="b"/>
            <a:pathLst>
              <a:path w="1428415" h="1743456">
                <a:moveTo>
                  <a:pt x="26335" y="1743456"/>
                </a:moveTo>
                <a:cubicBezTo>
                  <a:pt x="-8209" y="1527048"/>
                  <a:pt x="-42753" y="1310640"/>
                  <a:pt x="160447" y="1048512"/>
                </a:cubicBezTo>
                <a:cubicBezTo>
                  <a:pt x="363647" y="786384"/>
                  <a:pt x="1034207" y="345440"/>
                  <a:pt x="1245535" y="170688"/>
                </a:cubicBezTo>
                <a:cubicBezTo>
                  <a:pt x="1456863" y="-4064"/>
                  <a:pt x="1397935" y="32512"/>
                  <a:pt x="1428415" y="0"/>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0" name="Oval 19">
            <a:extLst>
              <a:ext uri="{FF2B5EF4-FFF2-40B4-BE49-F238E27FC236}">
                <a16:creationId xmlns:a16="http://schemas.microsoft.com/office/drawing/2014/main" id="{1A521911-C4A2-8247-9176-A75998360FF6}"/>
              </a:ext>
            </a:extLst>
          </p:cNvPr>
          <p:cNvSpPr/>
          <p:nvPr/>
        </p:nvSpPr>
        <p:spPr>
          <a:xfrm>
            <a:off x="6088440" y="2390596"/>
            <a:ext cx="231648" cy="231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31FEA1D-D6C3-6544-BEEA-F4D461206F33}"/>
              </a:ext>
            </a:extLst>
          </p:cNvPr>
          <p:cNvSpPr/>
          <p:nvPr/>
        </p:nvSpPr>
        <p:spPr>
          <a:xfrm>
            <a:off x="6685895" y="2713684"/>
            <a:ext cx="231648" cy="231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41DDB89-4415-1846-998B-DD525B1B3B68}"/>
              </a:ext>
            </a:extLst>
          </p:cNvPr>
          <p:cNvSpPr/>
          <p:nvPr/>
        </p:nvSpPr>
        <p:spPr>
          <a:xfrm>
            <a:off x="6189047" y="2945332"/>
            <a:ext cx="231648" cy="231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2763935-C20D-A64D-8BE3-3BA6C2F913B9}"/>
              </a:ext>
            </a:extLst>
          </p:cNvPr>
          <p:cNvSpPr/>
          <p:nvPr/>
        </p:nvSpPr>
        <p:spPr>
          <a:xfrm>
            <a:off x="7012101" y="2408024"/>
            <a:ext cx="231648" cy="231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2EDDB28-849A-CA45-94A3-F61FB48E1D31}"/>
              </a:ext>
            </a:extLst>
          </p:cNvPr>
          <p:cNvSpPr/>
          <p:nvPr/>
        </p:nvSpPr>
        <p:spPr>
          <a:xfrm>
            <a:off x="6454247" y="2221629"/>
            <a:ext cx="231648" cy="231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87A0283-FDA9-0F4D-8A5C-7E5D20453C84}"/>
              </a:ext>
            </a:extLst>
          </p:cNvPr>
          <p:cNvSpPr/>
          <p:nvPr/>
        </p:nvSpPr>
        <p:spPr>
          <a:xfrm>
            <a:off x="6896277" y="3269384"/>
            <a:ext cx="231648" cy="231648"/>
          </a:xfrm>
          <a:prstGeom prst="ellipse">
            <a:avLst/>
          </a:prstGeom>
          <a:solidFill>
            <a:srgbClr val="B57BA6"/>
          </a:solidFill>
          <a:ln>
            <a:solidFill>
              <a:srgbClr val="956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5698A"/>
              </a:solidFill>
            </a:endParaRPr>
          </a:p>
        </p:txBody>
      </p:sp>
      <p:sp>
        <p:nvSpPr>
          <p:cNvPr id="26" name="Oval 25">
            <a:extLst>
              <a:ext uri="{FF2B5EF4-FFF2-40B4-BE49-F238E27FC236}">
                <a16:creationId xmlns:a16="http://schemas.microsoft.com/office/drawing/2014/main" id="{A2CC0048-8C67-9745-8823-8F80832CD150}"/>
              </a:ext>
            </a:extLst>
          </p:cNvPr>
          <p:cNvSpPr/>
          <p:nvPr/>
        </p:nvSpPr>
        <p:spPr>
          <a:xfrm>
            <a:off x="6896277" y="3805832"/>
            <a:ext cx="231648" cy="231648"/>
          </a:xfrm>
          <a:prstGeom prst="ellipse">
            <a:avLst/>
          </a:prstGeom>
          <a:solidFill>
            <a:srgbClr val="B57BA6"/>
          </a:solidFill>
          <a:ln>
            <a:solidFill>
              <a:srgbClr val="956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5698A"/>
              </a:solidFill>
            </a:endParaRPr>
          </a:p>
        </p:txBody>
      </p:sp>
      <p:sp>
        <p:nvSpPr>
          <p:cNvPr id="27" name="Oval 26">
            <a:extLst>
              <a:ext uri="{FF2B5EF4-FFF2-40B4-BE49-F238E27FC236}">
                <a16:creationId xmlns:a16="http://schemas.microsoft.com/office/drawing/2014/main" id="{E705B5C7-5304-4C4D-89E0-7E154EE4AE1E}"/>
              </a:ext>
            </a:extLst>
          </p:cNvPr>
          <p:cNvSpPr/>
          <p:nvPr/>
        </p:nvSpPr>
        <p:spPr>
          <a:xfrm>
            <a:off x="7201077" y="3574184"/>
            <a:ext cx="231648" cy="231648"/>
          </a:xfrm>
          <a:prstGeom prst="ellipse">
            <a:avLst/>
          </a:prstGeom>
          <a:solidFill>
            <a:srgbClr val="B57BA6"/>
          </a:solidFill>
          <a:ln>
            <a:solidFill>
              <a:srgbClr val="956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5698A"/>
              </a:solidFill>
            </a:endParaRPr>
          </a:p>
        </p:txBody>
      </p:sp>
      <p:sp>
        <p:nvSpPr>
          <p:cNvPr id="28" name="Oval 27">
            <a:extLst>
              <a:ext uri="{FF2B5EF4-FFF2-40B4-BE49-F238E27FC236}">
                <a16:creationId xmlns:a16="http://schemas.microsoft.com/office/drawing/2014/main" id="{286B4E35-7E9F-3443-BFE5-1475C1402231}"/>
              </a:ext>
            </a:extLst>
          </p:cNvPr>
          <p:cNvSpPr/>
          <p:nvPr/>
        </p:nvSpPr>
        <p:spPr>
          <a:xfrm>
            <a:off x="7316901" y="2897528"/>
            <a:ext cx="231648" cy="231648"/>
          </a:xfrm>
          <a:prstGeom prst="ellipse">
            <a:avLst/>
          </a:prstGeom>
          <a:solidFill>
            <a:srgbClr val="B57BA6"/>
          </a:solidFill>
          <a:ln>
            <a:solidFill>
              <a:srgbClr val="956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5698A"/>
              </a:solidFill>
            </a:endParaRPr>
          </a:p>
        </p:txBody>
      </p:sp>
      <p:sp>
        <p:nvSpPr>
          <p:cNvPr id="30" name="Oval 29">
            <a:extLst>
              <a:ext uri="{FF2B5EF4-FFF2-40B4-BE49-F238E27FC236}">
                <a16:creationId xmlns:a16="http://schemas.microsoft.com/office/drawing/2014/main" id="{78223030-BC9A-8840-851A-7EC9870DE7C5}"/>
              </a:ext>
            </a:extLst>
          </p:cNvPr>
          <p:cNvSpPr/>
          <p:nvPr/>
        </p:nvSpPr>
        <p:spPr>
          <a:xfrm rot="20395255">
            <a:off x="5763856" y="2130104"/>
            <a:ext cx="1679042" cy="1097347"/>
          </a:xfrm>
          <a:prstGeom prst="ellipse">
            <a:avLst/>
          </a:prstGeom>
          <a:solidFill>
            <a:schemeClr val="accent1">
              <a:lumMod val="40000"/>
              <a:lumOff val="60000"/>
              <a:alpha val="62000"/>
            </a:schemeClr>
          </a:solidFill>
          <a:ln>
            <a:solidFill>
              <a:srgbClr val="60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00B691BD-C8C3-8946-A8EF-EDC6C784512A}"/>
              </a:ext>
            </a:extLst>
          </p:cNvPr>
          <p:cNvSpPr/>
          <p:nvPr/>
        </p:nvSpPr>
        <p:spPr>
          <a:xfrm rot="20395255">
            <a:off x="5927825" y="2261931"/>
            <a:ext cx="1351104" cy="813506"/>
          </a:xfrm>
          <a:prstGeom prst="ellipse">
            <a:avLst/>
          </a:prstGeom>
          <a:solidFill>
            <a:schemeClr val="accent1">
              <a:lumMod val="40000"/>
              <a:lumOff val="60000"/>
              <a:alpha val="62000"/>
            </a:schemeClr>
          </a:solidFill>
          <a:ln>
            <a:solidFill>
              <a:srgbClr val="60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7FF1D18E-7F7C-1A42-98D6-C4283A578E65}"/>
              </a:ext>
            </a:extLst>
          </p:cNvPr>
          <p:cNvSpPr/>
          <p:nvPr/>
        </p:nvSpPr>
        <p:spPr>
          <a:xfrm rot="20395255">
            <a:off x="6162140" y="2410456"/>
            <a:ext cx="863167" cy="513707"/>
          </a:xfrm>
          <a:prstGeom prst="ellipse">
            <a:avLst/>
          </a:prstGeom>
          <a:solidFill>
            <a:schemeClr val="accent1">
              <a:lumMod val="40000"/>
              <a:lumOff val="60000"/>
              <a:alpha val="62000"/>
            </a:schemeClr>
          </a:solidFill>
          <a:ln>
            <a:solidFill>
              <a:srgbClr val="60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3B18E74A-FAB4-CC4C-A0C6-06504A1FE32D}"/>
              </a:ext>
            </a:extLst>
          </p:cNvPr>
          <p:cNvSpPr/>
          <p:nvPr/>
        </p:nvSpPr>
        <p:spPr>
          <a:xfrm rot="20395255">
            <a:off x="6318350" y="2563042"/>
            <a:ext cx="565298" cy="226204"/>
          </a:xfrm>
          <a:prstGeom prst="ellipse">
            <a:avLst/>
          </a:prstGeom>
          <a:solidFill>
            <a:schemeClr val="accent1">
              <a:lumMod val="40000"/>
              <a:lumOff val="60000"/>
              <a:alpha val="62000"/>
            </a:schemeClr>
          </a:solidFill>
          <a:ln>
            <a:solidFill>
              <a:srgbClr val="60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BBEB3974-B6C8-5244-8127-0045A203FAD2}"/>
              </a:ext>
            </a:extLst>
          </p:cNvPr>
          <p:cNvSpPr/>
          <p:nvPr/>
        </p:nvSpPr>
        <p:spPr>
          <a:xfrm rot="18862171">
            <a:off x="6465504" y="3029085"/>
            <a:ext cx="1679042" cy="836765"/>
          </a:xfrm>
          <a:prstGeom prst="ellipse">
            <a:avLst/>
          </a:prstGeom>
          <a:solidFill>
            <a:schemeClr val="accent6">
              <a:lumMod val="20000"/>
              <a:lumOff val="80000"/>
              <a:alpha val="62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050A24CD-D14D-7546-9DE7-B827D73B34D8}"/>
              </a:ext>
            </a:extLst>
          </p:cNvPr>
          <p:cNvSpPr/>
          <p:nvPr/>
        </p:nvSpPr>
        <p:spPr>
          <a:xfrm rot="18862171">
            <a:off x="6714879" y="3193477"/>
            <a:ext cx="1186335" cy="496155"/>
          </a:xfrm>
          <a:prstGeom prst="ellipse">
            <a:avLst/>
          </a:prstGeom>
          <a:solidFill>
            <a:schemeClr val="accent6">
              <a:lumMod val="20000"/>
              <a:lumOff val="80000"/>
              <a:alpha val="62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EFD8BE02-5A1A-764D-B38E-5F4775203DDD}"/>
              </a:ext>
            </a:extLst>
          </p:cNvPr>
          <p:cNvSpPr/>
          <p:nvPr/>
        </p:nvSpPr>
        <p:spPr>
          <a:xfrm rot="18862171">
            <a:off x="6929975" y="3337098"/>
            <a:ext cx="718651" cy="250077"/>
          </a:xfrm>
          <a:prstGeom prst="ellipse">
            <a:avLst/>
          </a:prstGeom>
          <a:solidFill>
            <a:schemeClr val="accent6">
              <a:lumMod val="20000"/>
              <a:lumOff val="80000"/>
              <a:alpha val="62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a:extLst>
              <a:ext uri="{FF2B5EF4-FFF2-40B4-BE49-F238E27FC236}">
                <a16:creationId xmlns:a16="http://schemas.microsoft.com/office/drawing/2014/main" id="{83F6BA2D-DC66-42CE-8DAD-1C970BE8B6B1}"/>
              </a:ext>
            </a:extLst>
          </p:cNvPr>
          <p:cNvSpPr>
            <a:spLocks noGrp="1"/>
          </p:cNvSpPr>
          <p:nvPr>
            <p:ph type="body" idx="1"/>
          </p:nvPr>
        </p:nvSpPr>
        <p:spPr>
          <a:xfrm>
            <a:off x="3090625" y="575500"/>
            <a:ext cx="5596200" cy="3981000"/>
          </a:xfrm>
        </p:spPr>
        <p:txBody>
          <a:bodyPr/>
          <a:lstStyle/>
          <a:p>
            <a:pPr marL="139700" indent="0">
              <a:buNone/>
            </a:pPr>
            <a:r>
              <a:rPr lang="en-US" b="1" dirty="0">
                <a:solidFill>
                  <a:schemeClr val="bg2"/>
                </a:solidFill>
              </a:rPr>
              <a:t>Generative: </a:t>
            </a:r>
            <a:r>
              <a:rPr lang="en-US" dirty="0">
                <a:solidFill>
                  <a:schemeClr val="bg2"/>
                </a:solidFill>
              </a:rPr>
              <a:t>defines a model for generating x (e.g. Naïve Bayes)</a:t>
            </a:r>
          </a:p>
          <a:p>
            <a:pPr marL="139700" indent="0">
              <a:buNone/>
            </a:pPr>
            <a:r>
              <a:rPr lang="en-US" b="1" dirty="0">
                <a:solidFill>
                  <a:schemeClr val="bg2"/>
                </a:solidFill>
              </a:rPr>
              <a:t>Discriminative: </a:t>
            </a:r>
            <a:r>
              <a:rPr lang="en-US" dirty="0">
                <a:solidFill>
                  <a:schemeClr val="bg2"/>
                </a:solidFill>
              </a:rPr>
              <a:t>only cares about defining and optimizing a decision boundary (e.g. Logistic Regression)</a:t>
            </a:r>
          </a:p>
          <a:p>
            <a:pPr marL="139700" indent="0">
              <a:buNone/>
            </a:pPr>
            <a:endParaRPr lang="en-US" dirty="0"/>
          </a:p>
        </p:txBody>
      </p:sp>
    </p:spTree>
    <p:extLst>
      <p:ext uri="{BB962C8B-B14F-4D97-AF65-F5344CB8AC3E}">
        <p14:creationId xmlns:p14="http://schemas.microsoft.com/office/powerpoint/2010/main" val="18582493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P spid="13" grpId="0" animBg="1"/>
      <p:bldP spid="14" grpId="0" animBg="1"/>
      <p:bldP spid="15"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0" grpId="0" animBg="1"/>
      <p:bldP spid="31" grpId="0" animBg="1"/>
      <p:bldP spid="32" grpId="0" animBg="1"/>
      <p:bldP spid="33" grpId="0" animBg="1"/>
      <p:bldP spid="41" grpId="0" animBg="1"/>
      <p:bldP spid="42" grpId="0" animBg="1"/>
      <p:bldP spid="4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A3B76E-31CE-624C-869D-69DD2E98E5F1}"/>
              </a:ext>
            </a:extLst>
          </p:cNvPr>
          <p:cNvSpPr>
            <a:spLocks noGrp="1"/>
          </p:cNvSpPr>
          <p:nvPr>
            <p:ph type="title"/>
          </p:nvPr>
        </p:nvSpPr>
        <p:spPr>
          <a:xfrm>
            <a:off x="493836" y="205979"/>
            <a:ext cx="8229600" cy="857250"/>
          </a:xfrm>
        </p:spPr>
        <p:txBody>
          <a:bodyPr wrap="square" anchor="t">
            <a:normAutofit/>
          </a:bodyPr>
          <a:lstStyle/>
          <a:p>
            <a:r>
              <a:rPr lang="en-US" dirty="0"/>
              <a:t>Parametric vs. Non-Parametric Methods</a:t>
            </a:r>
          </a:p>
        </p:txBody>
      </p:sp>
      <p:sp>
        <p:nvSpPr>
          <p:cNvPr id="4" name="Slide Number Placeholder 3" hidden="1">
            <a:extLst>
              <a:ext uri="{FF2B5EF4-FFF2-40B4-BE49-F238E27FC236}">
                <a16:creationId xmlns:a16="http://schemas.microsoft.com/office/drawing/2014/main" id="{D70502E5-66B6-CC4A-AF45-90747BDF12C3}"/>
              </a:ext>
            </a:extLst>
          </p:cNvPr>
          <p:cNvSpPr>
            <a:spLocks noGrp="1"/>
          </p:cNvSpPr>
          <p:nvPr>
            <p:ph type="sldNum" idx="4294967295"/>
          </p:nvPr>
        </p:nvSpPr>
        <p:spPr>
          <a:xfrm>
            <a:off x="8556784" y="4749851"/>
            <a:ext cx="548700" cy="393600"/>
          </a:xfrm>
        </p:spPr>
        <p:txBody>
          <a:bodyPr/>
          <a:lstStyle/>
          <a:p>
            <a:pPr marL="0" lvl="0" indent="0" algn="r" rtl="0">
              <a:spcBef>
                <a:spcPts val="0"/>
              </a:spcBef>
              <a:spcAft>
                <a:spcPts val="600"/>
              </a:spcAft>
              <a:buNone/>
            </a:pPr>
            <a:fld id="{00000000-1234-1234-1234-123412341234}" type="slidenum">
              <a:rPr lang="en" smtClean="0"/>
              <a:pPr marL="0" lvl="0" indent="0" algn="r" rtl="0">
                <a:spcBef>
                  <a:spcPts val="0"/>
                </a:spcBef>
                <a:spcAft>
                  <a:spcPts val="600"/>
                </a:spcAft>
                <a:buNone/>
              </a:pPr>
              <a:t>56</a:t>
            </a:fld>
            <a:endParaRPr lang="en"/>
          </a:p>
        </p:txBody>
      </p:sp>
      <p:graphicFrame>
        <p:nvGraphicFramePr>
          <p:cNvPr id="12" name="Text Placeholder 5">
            <a:extLst>
              <a:ext uri="{FF2B5EF4-FFF2-40B4-BE49-F238E27FC236}">
                <a16:creationId xmlns:a16="http://schemas.microsoft.com/office/drawing/2014/main" id="{BB8309AB-7271-6B7B-0C69-85A5AD8DB23B}"/>
              </a:ext>
            </a:extLst>
          </p:cNvPr>
          <p:cNvGraphicFramePr/>
          <p:nvPr/>
        </p:nvGraphicFramePr>
        <p:xfrm>
          <a:off x="490934" y="1200155"/>
          <a:ext cx="82296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46977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8CA6A-471B-4E95-8B7C-94BA5AE00ABB}"/>
              </a:ext>
            </a:extLst>
          </p:cNvPr>
          <p:cNvSpPr>
            <a:spLocks noGrp="1"/>
          </p:cNvSpPr>
          <p:nvPr>
            <p:ph type="title"/>
          </p:nvPr>
        </p:nvSpPr>
        <p:spPr/>
        <p:txBody>
          <a:bodyPr/>
          <a:lstStyle/>
          <a:p>
            <a:r>
              <a:rPr lang="en-US" dirty="0"/>
              <a:t>XOR</a:t>
            </a:r>
          </a:p>
        </p:txBody>
      </p:sp>
      <p:sp>
        <p:nvSpPr>
          <p:cNvPr id="3" name="Text Placeholder 2">
            <a:extLst>
              <a:ext uri="{FF2B5EF4-FFF2-40B4-BE49-F238E27FC236}">
                <a16:creationId xmlns:a16="http://schemas.microsoft.com/office/drawing/2014/main" id="{0D59C145-FA7E-455D-90E0-D58C4AE8BFC0}"/>
              </a:ext>
            </a:extLst>
          </p:cNvPr>
          <p:cNvSpPr>
            <a:spLocks noGrp="1"/>
          </p:cNvSpPr>
          <p:nvPr>
            <p:ph type="body" idx="1"/>
          </p:nvPr>
        </p:nvSpPr>
        <p:spPr/>
        <p:txBody>
          <a:bodyPr/>
          <a:lstStyle/>
          <a:p>
            <a:r>
              <a:rPr lang="en-US" dirty="0"/>
              <a:t>A line might not always support our decisions.</a:t>
            </a:r>
          </a:p>
        </p:txBody>
      </p:sp>
      <p:sp>
        <p:nvSpPr>
          <p:cNvPr id="4" name="Slide Number Placeholder 3">
            <a:extLst>
              <a:ext uri="{FF2B5EF4-FFF2-40B4-BE49-F238E27FC236}">
                <a16:creationId xmlns:a16="http://schemas.microsoft.com/office/drawing/2014/main" id="{156989AB-EC37-472D-9999-88B2F6A9FD3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57</a:t>
            </a:fld>
            <a:endParaRPr lang="en"/>
          </a:p>
        </p:txBody>
      </p:sp>
    </p:spTree>
    <p:extLst>
      <p:ext uri="{BB962C8B-B14F-4D97-AF65-F5344CB8AC3E}">
        <p14:creationId xmlns:p14="http://schemas.microsoft.com/office/powerpoint/2010/main" val="263000694"/>
      </p:ext>
    </p:extLst>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makes a loan risky?</a:t>
            </a:r>
          </a:p>
        </p:txBody>
      </p:sp>
      <p:grpSp>
        <p:nvGrpSpPr>
          <p:cNvPr id="8" name="Group 7"/>
          <p:cNvGrpSpPr/>
          <p:nvPr/>
        </p:nvGrpSpPr>
        <p:grpSpPr>
          <a:xfrm>
            <a:off x="6177514" y="543764"/>
            <a:ext cx="2322749" cy="3648305"/>
            <a:chOff x="4539396" y="1299610"/>
            <a:chExt cx="3096999" cy="4864407"/>
          </a:xfrm>
        </p:grpSpPr>
        <p:pic>
          <p:nvPicPr>
            <p:cNvPr id="5" name="Picture 4"/>
            <p:cNvPicPr>
              <a:picLocks noChangeAspect="1"/>
            </p:cNvPicPr>
            <p:nvPr/>
          </p:nvPicPr>
          <p:blipFill>
            <a:blip r:embed="rId3"/>
            <a:stretch>
              <a:fillRect/>
            </a:stretch>
          </p:blipFill>
          <p:spPr>
            <a:xfrm>
              <a:off x="6213894" y="1299610"/>
              <a:ext cx="1422501" cy="1065503"/>
            </a:xfrm>
            <a:prstGeom prst="rect">
              <a:avLst/>
            </a:prstGeom>
          </p:spPr>
        </p:pic>
        <p:sp>
          <p:nvSpPr>
            <p:cNvPr id="21" name="Right Brace 20"/>
            <p:cNvSpPr/>
            <p:nvPr/>
          </p:nvSpPr>
          <p:spPr>
            <a:xfrm>
              <a:off x="4539396" y="1845109"/>
              <a:ext cx="577777" cy="4318908"/>
            </a:xfrm>
            <a:prstGeom prst="righ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sz="1050"/>
            </a:p>
          </p:txBody>
        </p:sp>
      </p:grpSp>
      <p:sp>
        <p:nvSpPr>
          <p:cNvPr id="23" name="Oval Callout 22"/>
          <p:cNvSpPr/>
          <p:nvPr/>
        </p:nvSpPr>
        <p:spPr>
          <a:xfrm>
            <a:off x="2948967" y="715804"/>
            <a:ext cx="3155731" cy="1488177"/>
          </a:xfrm>
          <a:prstGeom prst="wedgeEllipseCallout">
            <a:avLst>
              <a:gd name="adj1" fmla="val -23189"/>
              <a:gd name="adj2" fmla="val 659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Nunito Sans" pitchFamily="2" charset="77"/>
                <a:cs typeface="Museo Sans 300"/>
              </a:rPr>
              <a:t>I want to buy a new house!</a:t>
            </a:r>
          </a:p>
        </p:txBody>
      </p:sp>
      <p:sp>
        <p:nvSpPr>
          <p:cNvPr id="24" name="Rectangle 23"/>
          <p:cNvSpPr/>
          <p:nvPr/>
        </p:nvSpPr>
        <p:spPr>
          <a:xfrm>
            <a:off x="7142454" y="1395358"/>
            <a:ext cx="1648745" cy="646331"/>
          </a:xfrm>
          <a:prstGeom prst="rect">
            <a:avLst/>
          </a:prstGeom>
          <a:effectLst>
            <a:outerShdw blurRad="95250" dist="508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1800" dirty="0">
                <a:latin typeface="Nunito Sans" pitchFamily="2" charset="77"/>
                <a:cs typeface="Museo Sans 300"/>
              </a:rPr>
              <a:t>Credit History </a:t>
            </a:r>
            <a:br>
              <a:rPr lang="en-US" sz="1800" dirty="0">
                <a:latin typeface="Nunito Sans" pitchFamily="2" charset="77"/>
                <a:cs typeface="Museo Sans 300"/>
              </a:rPr>
            </a:br>
            <a:r>
              <a:rPr lang="en-US" sz="1800" dirty="0">
                <a:latin typeface="Nunito Sans" pitchFamily="2" charset="77"/>
                <a:ea typeface="Zapf Dingbats"/>
                <a:cs typeface="Museo Sans 300"/>
                <a:sym typeface="Zapf Dingbats"/>
              </a:rPr>
              <a:t>★★★★</a:t>
            </a:r>
            <a:endParaRPr lang="en-US" sz="1800" dirty="0"/>
          </a:p>
        </p:txBody>
      </p:sp>
      <p:sp>
        <p:nvSpPr>
          <p:cNvPr id="25" name="Rectangle 24"/>
          <p:cNvSpPr/>
          <p:nvPr/>
        </p:nvSpPr>
        <p:spPr>
          <a:xfrm>
            <a:off x="7142454" y="2150662"/>
            <a:ext cx="1648745" cy="646331"/>
          </a:xfrm>
          <a:prstGeom prst="rect">
            <a:avLst/>
          </a:prstGeom>
          <a:effectLst>
            <a:outerShdw blurRad="95250" dist="50800" dir="2700000" sx="101000" sy="101000" algn="tl" rotWithShape="0">
              <a:prstClr val="black">
                <a:alpha val="28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sz="1800" dirty="0">
                <a:latin typeface="Nunito Sans" pitchFamily="2" charset="77"/>
                <a:cs typeface="Museo Sans 300"/>
              </a:rPr>
              <a:t>Income</a:t>
            </a:r>
            <a:br>
              <a:rPr lang="en-US" sz="1800" dirty="0">
                <a:latin typeface="Nunito Sans" pitchFamily="2" charset="77"/>
                <a:cs typeface="Museo Sans 300"/>
              </a:rPr>
            </a:br>
            <a:r>
              <a:rPr lang="en-US" sz="1800" dirty="0">
                <a:latin typeface="Nunito Sans" pitchFamily="2" charset="77"/>
                <a:ea typeface="Zapf Dingbats"/>
                <a:cs typeface="Museo Sans 300"/>
                <a:sym typeface="Zapf Dingbats"/>
              </a:rPr>
              <a:t>★★★</a:t>
            </a:r>
            <a:endParaRPr lang="en-US" sz="1800" dirty="0"/>
          </a:p>
        </p:txBody>
      </p:sp>
      <p:sp>
        <p:nvSpPr>
          <p:cNvPr id="26" name="Rectangle 25"/>
          <p:cNvSpPr/>
          <p:nvPr/>
        </p:nvSpPr>
        <p:spPr>
          <a:xfrm>
            <a:off x="7142454" y="2907372"/>
            <a:ext cx="1648745" cy="646331"/>
          </a:xfrm>
          <a:prstGeom prst="rect">
            <a:avLst/>
          </a:prstGeom>
          <a:effectLst>
            <a:outerShdw blurRad="95250" dist="50800" dir="2700000" sx="101000" sy="101000" algn="tl" rotWithShape="0">
              <a:prstClr val="black">
                <a:alpha val="28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sz="1800" dirty="0">
                <a:latin typeface="Nunito Sans" pitchFamily="2" charset="77"/>
                <a:cs typeface="Museo Sans 300"/>
              </a:rPr>
              <a:t>Term</a:t>
            </a:r>
            <a:br>
              <a:rPr lang="en-US" sz="1800" dirty="0">
                <a:latin typeface="Nunito Sans" pitchFamily="2" charset="77"/>
                <a:cs typeface="Museo Sans 300"/>
              </a:rPr>
            </a:br>
            <a:r>
              <a:rPr lang="en-US" sz="1800" dirty="0">
                <a:latin typeface="Nunito Sans" pitchFamily="2" charset="77"/>
                <a:ea typeface="Zapf Dingbats"/>
                <a:cs typeface="Museo Sans 300"/>
                <a:sym typeface="Zapf Dingbats"/>
              </a:rPr>
              <a:t>★★★★★</a:t>
            </a:r>
            <a:endParaRPr lang="en-US" sz="1800" dirty="0"/>
          </a:p>
        </p:txBody>
      </p:sp>
      <p:sp>
        <p:nvSpPr>
          <p:cNvPr id="30" name="Rectangle 29"/>
          <p:cNvSpPr/>
          <p:nvPr/>
        </p:nvSpPr>
        <p:spPr>
          <a:xfrm>
            <a:off x="7142453" y="3664081"/>
            <a:ext cx="1648745" cy="646331"/>
          </a:xfrm>
          <a:prstGeom prst="rect">
            <a:avLst/>
          </a:prstGeom>
          <a:solidFill>
            <a:srgbClr val="FF5500"/>
          </a:solidFill>
          <a:ln>
            <a:solidFill>
              <a:schemeClr val="accent4">
                <a:lumMod val="75000"/>
              </a:schemeClr>
            </a:solidFill>
          </a:ln>
          <a:effectLst>
            <a:outerShdw blurRad="95250" dist="50800" dir="2700000" sx="101000" sy="101000" algn="tl" rotWithShape="0">
              <a:prstClr val="black">
                <a:alpha val="28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sz="1800" dirty="0">
                <a:latin typeface="Nunito Sans" pitchFamily="2" charset="77"/>
                <a:cs typeface="Museo Sans 300"/>
              </a:rPr>
              <a:t>Personal Info</a:t>
            </a:r>
            <a:br>
              <a:rPr lang="en-US" sz="1800" dirty="0">
                <a:latin typeface="Nunito Sans" pitchFamily="2" charset="77"/>
                <a:cs typeface="Museo Sans 300"/>
              </a:rPr>
            </a:br>
            <a:r>
              <a:rPr lang="en-US" sz="1800" dirty="0">
                <a:latin typeface="Nunito Sans" pitchFamily="2" charset="77"/>
                <a:ea typeface="Zapf Dingbats"/>
                <a:cs typeface="Museo Sans 300"/>
                <a:sym typeface="Zapf Dingbats"/>
              </a:rPr>
              <a:t>★★★</a:t>
            </a:r>
            <a:endParaRPr lang="en-US" sz="1800" dirty="0"/>
          </a:p>
        </p:txBody>
      </p:sp>
      <p:grpSp>
        <p:nvGrpSpPr>
          <p:cNvPr id="7" name="Group 6"/>
          <p:cNvGrpSpPr/>
          <p:nvPr/>
        </p:nvGrpSpPr>
        <p:grpSpPr>
          <a:xfrm>
            <a:off x="3280048" y="2625227"/>
            <a:ext cx="965893" cy="1802469"/>
            <a:chOff x="1921835" y="3287572"/>
            <a:chExt cx="1287857" cy="2403291"/>
          </a:xfrm>
        </p:grpSpPr>
        <p:pic>
          <p:nvPicPr>
            <p:cNvPr id="3" name="Picture 2"/>
            <p:cNvPicPr>
              <a:picLocks noChangeAspect="1"/>
            </p:cNvPicPr>
            <p:nvPr/>
          </p:nvPicPr>
          <p:blipFill>
            <a:blip r:embed="rId4"/>
            <a:stretch>
              <a:fillRect/>
            </a:stretch>
          </p:blipFill>
          <p:spPr>
            <a:xfrm>
              <a:off x="1921835" y="3287572"/>
              <a:ext cx="1287857" cy="1764096"/>
            </a:xfrm>
            <a:prstGeom prst="rect">
              <a:avLst/>
            </a:prstGeom>
          </p:spPr>
        </p:pic>
        <p:sp>
          <p:nvSpPr>
            <p:cNvPr id="6" name="TextBox 5"/>
            <p:cNvSpPr txBox="1"/>
            <p:nvPr/>
          </p:nvSpPr>
          <p:spPr>
            <a:xfrm>
              <a:off x="1924891" y="5136866"/>
              <a:ext cx="1165277" cy="553997"/>
            </a:xfrm>
            <a:prstGeom prst="rect">
              <a:avLst/>
            </a:prstGeom>
            <a:noFill/>
          </p:spPr>
          <p:txBody>
            <a:bodyPr wrap="none" rtlCol="0">
              <a:spAutoFit/>
            </a:bodyPr>
            <a:lstStyle/>
            <a:p>
              <a:pPr algn="ctr"/>
              <a:r>
                <a:rPr lang="en-US" sz="1050" dirty="0">
                  <a:latin typeface="Nunito Sans" pitchFamily="2" charset="77"/>
                  <a:cs typeface="Museo Sans 300"/>
                </a:rPr>
                <a:t>Loan </a:t>
              </a:r>
            </a:p>
            <a:p>
              <a:pPr algn="ctr"/>
              <a:r>
                <a:rPr lang="en-US" sz="1050" dirty="0">
                  <a:latin typeface="Nunito Sans" pitchFamily="2" charset="77"/>
                  <a:cs typeface="Museo Sans 300"/>
                </a:rPr>
                <a:t>Application</a:t>
              </a:r>
            </a:p>
          </p:txBody>
        </p:sp>
      </p:grpSp>
    </p:spTree>
    <p:extLst>
      <p:ext uri="{BB962C8B-B14F-4D97-AF65-F5344CB8AC3E}">
        <p14:creationId xmlns:p14="http://schemas.microsoft.com/office/powerpoint/2010/main" val="13033000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3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 history explained</a:t>
            </a:r>
          </a:p>
        </p:txBody>
      </p:sp>
      <p:sp>
        <p:nvSpPr>
          <p:cNvPr id="14" name="Rectangle 13"/>
          <p:cNvSpPr/>
          <p:nvPr/>
        </p:nvSpPr>
        <p:spPr>
          <a:xfrm>
            <a:off x="2915938" y="1146424"/>
            <a:ext cx="2318852" cy="2192908"/>
          </a:xfrm>
          <a:prstGeom prst="rect">
            <a:avLst/>
          </a:prstGeom>
          <a:noFill/>
        </p:spPr>
        <p:txBody>
          <a:bodyPr wrap="square">
            <a:spAutoFit/>
          </a:bodyPr>
          <a:lstStyle/>
          <a:p>
            <a:r>
              <a:rPr lang="en-US" sz="1950" dirty="0">
                <a:solidFill>
                  <a:schemeClr val="accent6"/>
                </a:solidFill>
                <a:latin typeface="Nunito Sans" pitchFamily="2" charset="77"/>
                <a:ea typeface="Museo Sans 300" charset="0"/>
                <a:cs typeface="Museo Sans 300" charset="0"/>
              </a:rPr>
              <a:t>Did I pay previous loans on time?</a:t>
            </a:r>
          </a:p>
          <a:p>
            <a:endParaRPr lang="en-US" sz="1950" dirty="0">
              <a:solidFill>
                <a:schemeClr val="accent6"/>
              </a:solidFill>
              <a:latin typeface="Nunito Sans" pitchFamily="2" charset="77"/>
              <a:ea typeface="Museo Sans 300" charset="0"/>
              <a:cs typeface="Museo Sans 300" charset="0"/>
            </a:endParaRPr>
          </a:p>
          <a:p>
            <a:r>
              <a:rPr lang="en-US" sz="1950" dirty="0">
                <a:solidFill>
                  <a:schemeClr val="accent1"/>
                </a:solidFill>
                <a:latin typeface="Nunito Sans" pitchFamily="2" charset="77"/>
                <a:ea typeface="Museo Sans 300" charset="0"/>
                <a:cs typeface="Museo Sans 300" charset="0"/>
              </a:rPr>
              <a:t>Example:</a:t>
            </a:r>
            <a:r>
              <a:rPr lang="en-US" sz="1950" dirty="0">
                <a:solidFill>
                  <a:schemeClr val="accent6"/>
                </a:solidFill>
                <a:latin typeface="Nunito Sans" pitchFamily="2" charset="77"/>
                <a:ea typeface="Museo Sans 300" charset="0"/>
                <a:cs typeface="Museo Sans 300" charset="0"/>
              </a:rPr>
              <a:t> excellent, good, or fair</a:t>
            </a:r>
          </a:p>
          <a:p>
            <a:r>
              <a:rPr lang="en-US" sz="1950" dirty="0">
                <a:solidFill>
                  <a:schemeClr val="accent6"/>
                </a:solidFill>
                <a:latin typeface="Nunito Sans" pitchFamily="2" charset="77"/>
                <a:ea typeface="Museo Sans 300" charset="0"/>
                <a:cs typeface="Museo Sans 300" charset="0"/>
              </a:rPr>
              <a:t> </a:t>
            </a:r>
          </a:p>
        </p:txBody>
      </p:sp>
      <p:cxnSp>
        <p:nvCxnSpPr>
          <p:cNvPr id="15" name="Straight Arrow Connector 14"/>
          <p:cNvCxnSpPr/>
          <p:nvPr/>
        </p:nvCxnSpPr>
        <p:spPr>
          <a:xfrm>
            <a:off x="5318780" y="1675682"/>
            <a:ext cx="1655693" cy="0"/>
          </a:xfrm>
          <a:prstGeom prst="straightConnector1">
            <a:avLst/>
          </a:prstGeom>
          <a:ln w="41275">
            <a:solidFill>
              <a:schemeClr val="accent1"/>
            </a:solidFill>
            <a:prstDash val="solid"/>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90395F24-F271-44E2-8BF9-B98397E3011C}"/>
              </a:ext>
            </a:extLst>
          </p:cNvPr>
          <p:cNvSpPr/>
          <p:nvPr/>
        </p:nvSpPr>
        <p:spPr>
          <a:xfrm>
            <a:off x="7142454" y="1395358"/>
            <a:ext cx="1648745" cy="646331"/>
          </a:xfrm>
          <a:prstGeom prst="rect">
            <a:avLst/>
          </a:prstGeom>
          <a:effectLst>
            <a:outerShdw blurRad="95250" dist="508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1800" dirty="0">
                <a:latin typeface="Nunito Sans" pitchFamily="2" charset="77"/>
                <a:cs typeface="Museo Sans 300"/>
              </a:rPr>
              <a:t>Credit History </a:t>
            </a:r>
            <a:br>
              <a:rPr lang="en-US" sz="1800" dirty="0">
                <a:latin typeface="Nunito Sans" pitchFamily="2" charset="77"/>
                <a:cs typeface="Museo Sans 300"/>
              </a:rPr>
            </a:br>
            <a:r>
              <a:rPr lang="en-US" sz="1800" dirty="0">
                <a:latin typeface="Nunito Sans" pitchFamily="2" charset="77"/>
                <a:ea typeface="Zapf Dingbats"/>
                <a:cs typeface="Museo Sans 300"/>
                <a:sym typeface="Zapf Dingbats"/>
              </a:rPr>
              <a:t>★★★★</a:t>
            </a:r>
            <a:endParaRPr lang="en-US" sz="1800" dirty="0"/>
          </a:p>
        </p:txBody>
      </p:sp>
      <p:sp>
        <p:nvSpPr>
          <p:cNvPr id="10" name="Rectangle 9">
            <a:extLst>
              <a:ext uri="{FF2B5EF4-FFF2-40B4-BE49-F238E27FC236}">
                <a16:creationId xmlns:a16="http://schemas.microsoft.com/office/drawing/2014/main" id="{DF739537-5398-4AF3-9636-D512ACDF5473}"/>
              </a:ext>
            </a:extLst>
          </p:cNvPr>
          <p:cNvSpPr/>
          <p:nvPr/>
        </p:nvSpPr>
        <p:spPr>
          <a:xfrm>
            <a:off x="7142454" y="2150662"/>
            <a:ext cx="1648745" cy="646331"/>
          </a:xfrm>
          <a:prstGeom prst="rect">
            <a:avLst/>
          </a:prstGeom>
          <a:effectLst>
            <a:outerShdw blurRad="95250" dist="50800" dir="2700000" sx="101000" sy="101000" algn="tl" rotWithShape="0">
              <a:prstClr val="black">
                <a:alpha val="28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sz="1800" dirty="0">
                <a:latin typeface="Nunito Sans" pitchFamily="2" charset="77"/>
                <a:cs typeface="Museo Sans 300"/>
              </a:rPr>
              <a:t>Income</a:t>
            </a:r>
            <a:br>
              <a:rPr lang="en-US" sz="1800" dirty="0">
                <a:latin typeface="Nunito Sans" pitchFamily="2" charset="77"/>
                <a:cs typeface="Museo Sans 300"/>
              </a:rPr>
            </a:br>
            <a:r>
              <a:rPr lang="en-US" sz="1800" dirty="0">
                <a:latin typeface="Nunito Sans" pitchFamily="2" charset="77"/>
                <a:ea typeface="Zapf Dingbats"/>
                <a:cs typeface="Museo Sans 300"/>
                <a:sym typeface="Zapf Dingbats"/>
              </a:rPr>
              <a:t>★★★</a:t>
            </a:r>
            <a:endParaRPr lang="en-US" sz="1800" dirty="0"/>
          </a:p>
        </p:txBody>
      </p:sp>
      <p:sp>
        <p:nvSpPr>
          <p:cNvPr id="11" name="Rectangle 10">
            <a:extLst>
              <a:ext uri="{FF2B5EF4-FFF2-40B4-BE49-F238E27FC236}">
                <a16:creationId xmlns:a16="http://schemas.microsoft.com/office/drawing/2014/main" id="{321CEAF1-E15E-44B8-B9B7-EE17661B4DAD}"/>
              </a:ext>
            </a:extLst>
          </p:cNvPr>
          <p:cNvSpPr/>
          <p:nvPr/>
        </p:nvSpPr>
        <p:spPr>
          <a:xfrm>
            <a:off x="7142454" y="2907372"/>
            <a:ext cx="1648745" cy="646331"/>
          </a:xfrm>
          <a:prstGeom prst="rect">
            <a:avLst/>
          </a:prstGeom>
          <a:effectLst>
            <a:outerShdw blurRad="95250" dist="50800" dir="2700000" sx="101000" sy="101000" algn="tl" rotWithShape="0">
              <a:prstClr val="black">
                <a:alpha val="28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sz="1800" dirty="0">
                <a:latin typeface="Nunito Sans" pitchFamily="2" charset="77"/>
                <a:cs typeface="Museo Sans 300"/>
              </a:rPr>
              <a:t>Term</a:t>
            </a:r>
            <a:br>
              <a:rPr lang="en-US" sz="1800" dirty="0">
                <a:latin typeface="Nunito Sans" pitchFamily="2" charset="77"/>
                <a:cs typeface="Museo Sans 300"/>
              </a:rPr>
            </a:br>
            <a:r>
              <a:rPr lang="en-US" sz="1800" dirty="0">
                <a:latin typeface="Nunito Sans" pitchFamily="2" charset="77"/>
                <a:ea typeface="Zapf Dingbats"/>
                <a:cs typeface="Museo Sans 300"/>
                <a:sym typeface="Zapf Dingbats"/>
              </a:rPr>
              <a:t>★★★★★</a:t>
            </a:r>
            <a:endParaRPr lang="en-US" sz="1800" dirty="0"/>
          </a:p>
        </p:txBody>
      </p:sp>
      <p:sp>
        <p:nvSpPr>
          <p:cNvPr id="12" name="Rectangle 11">
            <a:extLst>
              <a:ext uri="{FF2B5EF4-FFF2-40B4-BE49-F238E27FC236}">
                <a16:creationId xmlns:a16="http://schemas.microsoft.com/office/drawing/2014/main" id="{B4352DD0-1F35-4369-AE88-BE6A9C7420B0}"/>
              </a:ext>
            </a:extLst>
          </p:cNvPr>
          <p:cNvSpPr/>
          <p:nvPr/>
        </p:nvSpPr>
        <p:spPr>
          <a:xfrm>
            <a:off x="7142453" y="3664081"/>
            <a:ext cx="1648745" cy="646331"/>
          </a:xfrm>
          <a:prstGeom prst="rect">
            <a:avLst/>
          </a:prstGeom>
          <a:solidFill>
            <a:srgbClr val="FF5500"/>
          </a:solidFill>
          <a:ln>
            <a:solidFill>
              <a:srgbClr val="C94902"/>
            </a:solidFill>
          </a:ln>
          <a:effectLst>
            <a:outerShdw blurRad="95250" dist="50800" dir="2700000" sx="101000" sy="101000" algn="tl" rotWithShape="0">
              <a:prstClr val="black">
                <a:alpha val="28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sz="1800" dirty="0">
                <a:latin typeface="Nunito Sans" pitchFamily="2" charset="77"/>
                <a:cs typeface="Museo Sans 300"/>
              </a:rPr>
              <a:t>Personal Info</a:t>
            </a:r>
            <a:br>
              <a:rPr lang="en-US" sz="1800" dirty="0">
                <a:latin typeface="Nunito Sans" pitchFamily="2" charset="77"/>
                <a:cs typeface="Museo Sans 300"/>
              </a:rPr>
            </a:br>
            <a:r>
              <a:rPr lang="en-US" sz="1800" dirty="0">
                <a:latin typeface="Nunito Sans" pitchFamily="2" charset="77"/>
                <a:ea typeface="Zapf Dingbats"/>
                <a:cs typeface="Museo Sans 300"/>
                <a:sym typeface="Zapf Dingbats"/>
              </a:rPr>
              <a:t>★★★</a:t>
            </a:r>
            <a:endParaRPr lang="en-US" sz="1800" dirty="0"/>
          </a:p>
        </p:txBody>
      </p:sp>
    </p:spTree>
    <p:extLst>
      <p:ext uri="{BB962C8B-B14F-4D97-AF65-F5344CB8AC3E}">
        <p14:creationId xmlns:p14="http://schemas.microsoft.com/office/powerpoint/2010/main" val="254861366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34A59-F0BA-445B-BBEB-CEFBFEACD55B}"/>
              </a:ext>
            </a:extLst>
          </p:cNvPr>
          <p:cNvSpPr>
            <a:spLocks noGrp="1"/>
          </p:cNvSpPr>
          <p:nvPr>
            <p:ph type="title"/>
          </p:nvPr>
        </p:nvSpPr>
        <p:spPr/>
        <p:txBody>
          <a:bodyPr/>
          <a:lstStyle/>
          <a:p>
            <a:r>
              <a:rPr lang="en-US" dirty="0"/>
              <a:t>Why Biased Outcomes?</a:t>
            </a:r>
          </a:p>
        </p:txBody>
      </p:sp>
      <p:sp>
        <p:nvSpPr>
          <p:cNvPr id="3" name="Text Placeholder 2">
            <a:extLst>
              <a:ext uri="{FF2B5EF4-FFF2-40B4-BE49-F238E27FC236}">
                <a16:creationId xmlns:a16="http://schemas.microsoft.com/office/drawing/2014/main" id="{943777C5-8AD9-4008-9390-0967BC07520F}"/>
              </a:ext>
            </a:extLst>
          </p:cNvPr>
          <p:cNvSpPr>
            <a:spLocks noGrp="1"/>
          </p:cNvSpPr>
          <p:nvPr>
            <p:ph type="body" idx="1"/>
          </p:nvPr>
        </p:nvSpPr>
        <p:spPr/>
        <p:txBody>
          <a:bodyPr/>
          <a:lstStyle/>
          <a:p>
            <a:pPr marL="139700" indent="0">
              <a:buNone/>
            </a:pPr>
            <a:r>
              <a:rPr lang="en-US" dirty="0"/>
              <a:t>Probably not the case that someone explicitly coded the model to be biased against a particular race. In fact, race was not even a question that was on the survey inmates took! </a:t>
            </a:r>
          </a:p>
          <a:p>
            <a:pPr marL="139700" indent="0">
              <a:buNone/>
            </a:pPr>
            <a:endParaRPr lang="en-US" dirty="0"/>
          </a:p>
          <a:p>
            <a:pPr marL="139700" indent="0">
              <a:buNone/>
            </a:pPr>
            <a:r>
              <a:rPr lang="en-US" dirty="0"/>
              <a:t>More often than not, biased outcomes from a model come from </a:t>
            </a:r>
            <a:r>
              <a:rPr lang="en-US" b="1" dirty="0"/>
              <a:t>the data it learns from </a:t>
            </a:r>
            <a:r>
              <a:rPr lang="en-US" dirty="0"/>
              <a:t>rather than some explicit choice from the modeler. </a:t>
            </a:r>
          </a:p>
          <a:p>
            <a:r>
              <a:rPr lang="en-US" dirty="0"/>
              <a:t>“Garbage in → Garbage out”</a:t>
            </a:r>
          </a:p>
          <a:p>
            <a:r>
              <a:rPr lang="en-US" dirty="0"/>
              <a:t>“Bias in → Bias out”</a:t>
            </a:r>
          </a:p>
          <a:p>
            <a:endParaRPr lang="en-US" dirty="0"/>
          </a:p>
        </p:txBody>
      </p:sp>
      <p:sp>
        <p:nvSpPr>
          <p:cNvPr id="4" name="Slide Number Placeholder 3">
            <a:extLst>
              <a:ext uri="{FF2B5EF4-FFF2-40B4-BE49-F238E27FC236}">
                <a16:creationId xmlns:a16="http://schemas.microsoft.com/office/drawing/2014/main" id="{24830F15-C5BD-471F-A740-379CE7EBFD9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29860095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a:t>
            </a:r>
          </a:p>
        </p:txBody>
      </p:sp>
      <p:sp>
        <p:nvSpPr>
          <p:cNvPr id="14" name="Rectangle 13"/>
          <p:cNvSpPr/>
          <p:nvPr/>
        </p:nvSpPr>
        <p:spPr>
          <a:xfrm>
            <a:off x="2895600" y="1393053"/>
            <a:ext cx="2537431" cy="1292662"/>
          </a:xfrm>
          <a:prstGeom prst="rect">
            <a:avLst/>
          </a:prstGeom>
          <a:noFill/>
        </p:spPr>
        <p:txBody>
          <a:bodyPr wrap="square">
            <a:spAutoFit/>
          </a:bodyPr>
          <a:lstStyle/>
          <a:p>
            <a:r>
              <a:rPr lang="en-US" sz="1950" dirty="0">
                <a:solidFill>
                  <a:schemeClr val="accent6"/>
                </a:solidFill>
                <a:latin typeface="Nunito Sans" pitchFamily="2" charset="77"/>
                <a:ea typeface="Museo Sans 300" charset="0"/>
                <a:cs typeface="Museo Sans 300" charset="0"/>
              </a:rPr>
              <a:t>What’s my income?</a:t>
            </a:r>
          </a:p>
          <a:p>
            <a:br>
              <a:rPr lang="en-US" sz="1950" dirty="0">
                <a:solidFill>
                  <a:schemeClr val="accent6"/>
                </a:solidFill>
                <a:latin typeface="Nunito Sans" pitchFamily="2" charset="77"/>
                <a:ea typeface="Museo Sans 300" charset="0"/>
                <a:cs typeface="Museo Sans 300" charset="0"/>
              </a:rPr>
            </a:br>
            <a:r>
              <a:rPr lang="en-US" sz="1950" dirty="0">
                <a:solidFill>
                  <a:schemeClr val="accent1"/>
                </a:solidFill>
                <a:latin typeface="Nunito Sans" pitchFamily="2" charset="77"/>
                <a:ea typeface="Museo Sans 300" charset="0"/>
                <a:cs typeface="Museo Sans 300" charset="0"/>
              </a:rPr>
              <a:t>Example:</a:t>
            </a:r>
            <a:r>
              <a:rPr lang="en-US" sz="1950" dirty="0">
                <a:solidFill>
                  <a:schemeClr val="accent6"/>
                </a:solidFill>
                <a:latin typeface="Nunito Sans" pitchFamily="2" charset="77"/>
                <a:ea typeface="Museo Sans 300" charset="0"/>
                <a:cs typeface="Museo Sans 300" charset="0"/>
              </a:rPr>
              <a:t> </a:t>
            </a:r>
            <a:br>
              <a:rPr lang="en-US" sz="1950" dirty="0">
                <a:solidFill>
                  <a:schemeClr val="accent6"/>
                </a:solidFill>
                <a:latin typeface="Nunito Sans" pitchFamily="2" charset="77"/>
                <a:ea typeface="Museo Sans 300" charset="0"/>
                <a:cs typeface="Museo Sans 300" charset="0"/>
              </a:rPr>
            </a:br>
            <a:r>
              <a:rPr lang="en-US" sz="1950" dirty="0">
                <a:solidFill>
                  <a:schemeClr val="accent6"/>
                </a:solidFill>
                <a:latin typeface="Nunito Sans" pitchFamily="2" charset="77"/>
                <a:ea typeface="Museo Sans 300" charset="0"/>
                <a:cs typeface="Museo Sans 300" charset="0"/>
              </a:rPr>
              <a:t>$80K per year</a:t>
            </a:r>
          </a:p>
        </p:txBody>
      </p:sp>
      <p:cxnSp>
        <p:nvCxnSpPr>
          <p:cNvPr id="15" name="Straight Arrow Connector 14"/>
          <p:cNvCxnSpPr/>
          <p:nvPr/>
        </p:nvCxnSpPr>
        <p:spPr>
          <a:xfrm flipV="1">
            <a:off x="4372266" y="2212305"/>
            <a:ext cx="2488159" cy="16391"/>
          </a:xfrm>
          <a:prstGeom prst="straightConnector1">
            <a:avLst/>
          </a:prstGeom>
          <a:ln w="41275">
            <a:solidFill>
              <a:schemeClr val="accent1"/>
            </a:solidFill>
            <a:prstDash val="solid"/>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FBAA535A-7552-4822-94B4-CC750A984E95}"/>
              </a:ext>
            </a:extLst>
          </p:cNvPr>
          <p:cNvSpPr/>
          <p:nvPr/>
        </p:nvSpPr>
        <p:spPr>
          <a:xfrm>
            <a:off x="7142454" y="1395358"/>
            <a:ext cx="1648745" cy="646331"/>
          </a:xfrm>
          <a:prstGeom prst="rect">
            <a:avLst/>
          </a:prstGeom>
          <a:effectLst>
            <a:outerShdw blurRad="95250" dist="508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1800" dirty="0">
                <a:latin typeface="Nunito Sans" pitchFamily="2" charset="77"/>
                <a:cs typeface="Museo Sans 300"/>
              </a:rPr>
              <a:t>Credit History </a:t>
            </a:r>
            <a:br>
              <a:rPr lang="en-US" sz="1800" dirty="0">
                <a:latin typeface="Nunito Sans" pitchFamily="2" charset="77"/>
                <a:cs typeface="Museo Sans 300"/>
              </a:rPr>
            </a:br>
            <a:r>
              <a:rPr lang="en-US" sz="1800" dirty="0">
                <a:latin typeface="Nunito Sans" pitchFamily="2" charset="77"/>
                <a:ea typeface="Zapf Dingbats"/>
                <a:cs typeface="Museo Sans 300"/>
                <a:sym typeface="Zapf Dingbats"/>
              </a:rPr>
              <a:t>★★★★</a:t>
            </a:r>
            <a:endParaRPr lang="en-US" sz="1800" dirty="0"/>
          </a:p>
        </p:txBody>
      </p:sp>
      <p:sp>
        <p:nvSpPr>
          <p:cNvPr id="10" name="Rectangle 9">
            <a:extLst>
              <a:ext uri="{FF2B5EF4-FFF2-40B4-BE49-F238E27FC236}">
                <a16:creationId xmlns:a16="http://schemas.microsoft.com/office/drawing/2014/main" id="{51A660FB-A6FE-4A74-AF0E-0A4386A817F9}"/>
              </a:ext>
            </a:extLst>
          </p:cNvPr>
          <p:cNvSpPr/>
          <p:nvPr/>
        </p:nvSpPr>
        <p:spPr>
          <a:xfrm>
            <a:off x="7142454" y="2150662"/>
            <a:ext cx="1648745" cy="646331"/>
          </a:xfrm>
          <a:prstGeom prst="rect">
            <a:avLst/>
          </a:prstGeom>
          <a:effectLst>
            <a:outerShdw blurRad="95250" dist="50800" dir="2700000" sx="101000" sy="101000" algn="tl" rotWithShape="0">
              <a:prstClr val="black">
                <a:alpha val="28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sz="1800" dirty="0">
                <a:latin typeface="Nunito Sans" pitchFamily="2" charset="77"/>
                <a:cs typeface="Museo Sans 300"/>
              </a:rPr>
              <a:t>Income</a:t>
            </a:r>
            <a:br>
              <a:rPr lang="en-US" sz="1800" dirty="0">
                <a:latin typeface="Nunito Sans" pitchFamily="2" charset="77"/>
                <a:cs typeface="Museo Sans 300"/>
              </a:rPr>
            </a:br>
            <a:r>
              <a:rPr lang="en-US" sz="1800" dirty="0">
                <a:latin typeface="Nunito Sans" pitchFamily="2" charset="77"/>
                <a:ea typeface="Zapf Dingbats"/>
                <a:cs typeface="Museo Sans 300"/>
                <a:sym typeface="Zapf Dingbats"/>
              </a:rPr>
              <a:t>★★★</a:t>
            </a:r>
            <a:endParaRPr lang="en-US" sz="1800" dirty="0"/>
          </a:p>
        </p:txBody>
      </p:sp>
      <p:sp>
        <p:nvSpPr>
          <p:cNvPr id="11" name="Rectangle 10">
            <a:extLst>
              <a:ext uri="{FF2B5EF4-FFF2-40B4-BE49-F238E27FC236}">
                <a16:creationId xmlns:a16="http://schemas.microsoft.com/office/drawing/2014/main" id="{3A22CBE9-157C-4B49-8028-63CA18BD7C78}"/>
              </a:ext>
            </a:extLst>
          </p:cNvPr>
          <p:cNvSpPr/>
          <p:nvPr/>
        </p:nvSpPr>
        <p:spPr>
          <a:xfrm>
            <a:off x="7142454" y="2907372"/>
            <a:ext cx="1648745" cy="646331"/>
          </a:xfrm>
          <a:prstGeom prst="rect">
            <a:avLst/>
          </a:prstGeom>
          <a:effectLst>
            <a:outerShdw blurRad="95250" dist="50800" dir="2700000" sx="101000" sy="101000" algn="tl" rotWithShape="0">
              <a:prstClr val="black">
                <a:alpha val="28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sz="1800" dirty="0">
                <a:latin typeface="Nunito Sans" pitchFamily="2" charset="77"/>
                <a:cs typeface="Museo Sans 300"/>
              </a:rPr>
              <a:t>Term</a:t>
            </a:r>
            <a:br>
              <a:rPr lang="en-US" sz="1800" dirty="0">
                <a:latin typeface="Nunito Sans" pitchFamily="2" charset="77"/>
                <a:cs typeface="Museo Sans 300"/>
              </a:rPr>
            </a:br>
            <a:r>
              <a:rPr lang="en-US" sz="1800" dirty="0">
                <a:latin typeface="Nunito Sans" pitchFamily="2" charset="77"/>
                <a:ea typeface="Zapf Dingbats"/>
                <a:cs typeface="Museo Sans 300"/>
                <a:sym typeface="Zapf Dingbats"/>
              </a:rPr>
              <a:t>★★★★★</a:t>
            </a:r>
            <a:endParaRPr lang="en-US" sz="1800" dirty="0"/>
          </a:p>
        </p:txBody>
      </p:sp>
      <p:sp>
        <p:nvSpPr>
          <p:cNvPr id="12" name="Rectangle 11">
            <a:extLst>
              <a:ext uri="{FF2B5EF4-FFF2-40B4-BE49-F238E27FC236}">
                <a16:creationId xmlns:a16="http://schemas.microsoft.com/office/drawing/2014/main" id="{F05D045D-488D-4525-A959-9E7324A47D55}"/>
              </a:ext>
            </a:extLst>
          </p:cNvPr>
          <p:cNvSpPr/>
          <p:nvPr/>
        </p:nvSpPr>
        <p:spPr>
          <a:xfrm>
            <a:off x="7142453" y="3664081"/>
            <a:ext cx="1648745" cy="646331"/>
          </a:xfrm>
          <a:prstGeom prst="rect">
            <a:avLst/>
          </a:prstGeom>
          <a:solidFill>
            <a:srgbClr val="FF5500"/>
          </a:solidFill>
          <a:ln>
            <a:solidFill>
              <a:srgbClr val="C94902"/>
            </a:solidFill>
          </a:ln>
          <a:effectLst>
            <a:outerShdw blurRad="95250" dist="50800" dir="2700000" sx="101000" sy="101000" algn="tl" rotWithShape="0">
              <a:prstClr val="black">
                <a:alpha val="28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sz="1800" dirty="0">
                <a:latin typeface="Nunito Sans" pitchFamily="2" charset="77"/>
                <a:cs typeface="Museo Sans 300"/>
              </a:rPr>
              <a:t>Personal Info</a:t>
            </a:r>
            <a:br>
              <a:rPr lang="en-US" sz="1800" dirty="0">
                <a:latin typeface="Nunito Sans" pitchFamily="2" charset="77"/>
                <a:cs typeface="Museo Sans 300"/>
              </a:rPr>
            </a:br>
            <a:r>
              <a:rPr lang="en-US" sz="1800" dirty="0">
                <a:latin typeface="Nunito Sans" pitchFamily="2" charset="77"/>
                <a:ea typeface="Zapf Dingbats"/>
                <a:cs typeface="Museo Sans 300"/>
                <a:sym typeface="Zapf Dingbats"/>
              </a:rPr>
              <a:t>★★★</a:t>
            </a:r>
            <a:endParaRPr lang="en-US" sz="1800" dirty="0"/>
          </a:p>
        </p:txBody>
      </p:sp>
    </p:spTree>
    <p:extLst>
      <p:ext uri="{BB962C8B-B14F-4D97-AF65-F5344CB8AC3E}">
        <p14:creationId xmlns:p14="http://schemas.microsoft.com/office/powerpoint/2010/main" val="1983442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Loan terms</a:t>
            </a:r>
          </a:p>
        </p:txBody>
      </p:sp>
      <p:sp>
        <p:nvSpPr>
          <p:cNvPr id="14" name="Rectangle 13"/>
          <p:cNvSpPr/>
          <p:nvPr/>
        </p:nvSpPr>
        <p:spPr>
          <a:xfrm>
            <a:off x="2895600" y="1448912"/>
            <a:ext cx="2750830" cy="1592744"/>
          </a:xfrm>
          <a:prstGeom prst="rect">
            <a:avLst/>
          </a:prstGeom>
          <a:noFill/>
        </p:spPr>
        <p:txBody>
          <a:bodyPr wrap="square">
            <a:spAutoFit/>
          </a:bodyPr>
          <a:lstStyle/>
          <a:p>
            <a:r>
              <a:rPr lang="en-US" sz="1950" dirty="0">
                <a:solidFill>
                  <a:schemeClr val="accent6"/>
                </a:solidFill>
                <a:latin typeface="Nunito Sans" pitchFamily="2" charset="77"/>
                <a:ea typeface="Museo Sans 300" charset="0"/>
                <a:cs typeface="Museo Sans 300" charset="0"/>
              </a:rPr>
              <a:t>How soon do I need to pay the loan?</a:t>
            </a:r>
          </a:p>
          <a:p>
            <a:endParaRPr lang="en-US" sz="1950" dirty="0">
              <a:solidFill>
                <a:schemeClr val="accent6"/>
              </a:solidFill>
              <a:latin typeface="Nunito Sans" pitchFamily="2" charset="77"/>
              <a:ea typeface="Museo Sans 300" charset="0"/>
              <a:cs typeface="Museo Sans 300" charset="0"/>
            </a:endParaRPr>
          </a:p>
          <a:p>
            <a:r>
              <a:rPr lang="en-US" sz="1950" dirty="0">
                <a:solidFill>
                  <a:schemeClr val="accent1"/>
                </a:solidFill>
                <a:latin typeface="Nunito Sans" pitchFamily="2" charset="77"/>
                <a:ea typeface="Museo Sans 300" charset="0"/>
                <a:cs typeface="Museo Sans 300" charset="0"/>
              </a:rPr>
              <a:t>Example:</a:t>
            </a:r>
            <a:r>
              <a:rPr lang="en-US" sz="1950" dirty="0">
                <a:solidFill>
                  <a:schemeClr val="accent6"/>
                </a:solidFill>
                <a:latin typeface="Nunito Sans" pitchFamily="2" charset="77"/>
                <a:ea typeface="Museo Sans 300" charset="0"/>
                <a:cs typeface="Museo Sans 300" charset="0"/>
              </a:rPr>
              <a:t> 3 years,    </a:t>
            </a:r>
            <a:br>
              <a:rPr lang="en-US" sz="1950" dirty="0">
                <a:solidFill>
                  <a:schemeClr val="accent6"/>
                </a:solidFill>
                <a:latin typeface="Nunito Sans" pitchFamily="2" charset="77"/>
                <a:ea typeface="Museo Sans 300" charset="0"/>
                <a:cs typeface="Museo Sans 300" charset="0"/>
              </a:rPr>
            </a:br>
            <a:r>
              <a:rPr lang="en-US" sz="1950" dirty="0">
                <a:solidFill>
                  <a:schemeClr val="accent6"/>
                </a:solidFill>
                <a:latin typeface="Nunito Sans" pitchFamily="2" charset="77"/>
                <a:ea typeface="Museo Sans 300" charset="0"/>
                <a:cs typeface="Museo Sans 300" charset="0"/>
              </a:rPr>
              <a:t>5 years,</a:t>
            </a:r>
            <a:r>
              <a:rPr lang="is-IS" sz="1950" dirty="0">
                <a:solidFill>
                  <a:schemeClr val="accent6"/>
                </a:solidFill>
                <a:latin typeface="Nunito Sans" pitchFamily="2" charset="77"/>
                <a:ea typeface="Museo Sans 300" charset="0"/>
                <a:cs typeface="Museo Sans 300" charset="0"/>
              </a:rPr>
              <a:t>…</a:t>
            </a:r>
            <a:endParaRPr lang="en-US" sz="1950" dirty="0">
              <a:solidFill>
                <a:schemeClr val="accent6"/>
              </a:solidFill>
              <a:latin typeface="Nunito Sans" pitchFamily="2" charset="77"/>
              <a:ea typeface="Museo Sans 300" charset="0"/>
              <a:cs typeface="Museo Sans 300" charset="0"/>
            </a:endParaRPr>
          </a:p>
        </p:txBody>
      </p:sp>
      <p:cxnSp>
        <p:nvCxnSpPr>
          <p:cNvPr id="15" name="Straight Arrow Connector 14"/>
          <p:cNvCxnSpPr/>
          <p:nvPr/>
        </p:nvCxnSpPr>
        <p:spPr>
          <a:xfrm>
            <a:off x="5396382" y="2604779"/>
            <a:ext cx="1464043" cy="424212"/>
          </a:xfrm>
          <a:prstGeom prst="straightConnector1">
            <a:avLst/>
          </a:prstGeom>
          <a:ln w="41275">
            <a:solidFill>
              <a:schemeClr val="accent1"/>
            </a:solidFill>
            <a:prstDash val="solid"/>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000909B9-9E7C-4D3B-A0C7-705044EA6BE8}"/>
              </a:ext>
            </a:extLst>
          </p:cNvPr>
          <p:cNvSpPr/>
          <p:nvPr/>
        </p:nvSpPr>
        <p:spPr>
          <a:xfrm>
            <a:off x="7142454" y="1395358"/>
            <a:ext cx="1648745" cy="646331"/>
          </a:xfrm>
          <a:prstGeom prst="rect">
            <a:avLst/>
          </a:prstGeom>
          <a:effectLst>
            <a:outerShdw blurRad="95250" dist="508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1800" dirty="0">
                <a:latin typeface="Nunito Sans" pitchFamily="2" charset="77"/>
                <a:cs typeface="Museo Sans 300"/>
              </a:rPr>
              <a:t>Credit History </a:t>
            </a:r>
            <a:br>
              <a:rPr lang="en-US" sz="1800" dirty="0">
                <a:latin typeface="Nunito Sans" pitchFamily="2" charset="77"/>
                <a:cs typeface="Museo Sans 300"/>
              </a:rPr>
            </a:br>
            <a:r>
              <a:rPr lang="en-US" sz="1800" dirty="0">
                <a:latin typeface="Nunito Sans" pitchFamily="2" charset="77"/>
                <a:ea typeface="Zapf Dingbats"/>
                <a:cs typeface="Museo Sans 300"/>
                <a:sym typeface="Zapf Dingbats"/>
              </a:rPr>
              <a:t>★★★★</a:t>
            </a:r>
            <a:endParaRPr lang="en-US" sz="1800" dirty="0"/>
          </a:p>
        </p:txBody>
      </p:sp>
      <p:sp>
        <p:nvSpPr>
          <p:cNvPr id="10" name="Rectangle 9">
            <a:extLst>
              <a:ext uri="{FF2B5EF4-FFF2-40B4-BE49-F238E27FC236}">
                <a16:creationId xmlns:a16="http://schemas.microsoft.com/office/drawing/2014/main" id="{6CAAC162-588B-4D3E-8DF7-DC73BD92E4EE}"/>
              </a:ext>
            </a:extLst>
          </p:cNvPr>
          <p:cNvSpPr/>
          <p:nvPr/>
        </p:nvSpPr>
        <p:spPr>
          <a:xfrm>
            <a:off x="7142454" y="2150662"/>
            <a:ext cx="1648745" cy="646331"/>
          </a:xfrm>
          <a:prstGeom prst="rect">
            <a:avLst/>
          </a:prstGeom>
          <a:effectLst>
            <a:outerShdw blurRad="95250" dist="50800" dir="2700000" sx="101000" sy="101000" algn="tl" rotWithShape="0">
              <a:prstClr val="black">
                <a:alpha val="28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sz="1800" dirty="0">
                <a:latin typeface="Nunito Sans" pitchFamily="2" charset="77"/>
                <a:cs typeface="Museo Sans 300"/>
              </a:rPr>
              <a:t>Income</a:t>
            </a:r>
            <a:br>
              <a:rPr lang="en-US" sz="1800" dirty="0">
                <a:latin typeface="Nunito Sans" pitchFamily="2" charset="77"/>
                <a:cs typeface="Museo Sans 300"/>
              </a:rPr>
            </a:br>
            <a:r>
              <a:rPr lang="en-US" sz="1800" dirty="0">
                <a:latin typeface="Nunito Sans" pitchFamily="2" charset="77"/>
                <a:ea typeface="Zapf Dingbats"/>
                <a:cs typeface="Museo Sans 300"/>
                <a:sym typeface="Zapf Dingbats"/>
              </a:rPr>
              <a:t>★★★</a:t>
            </a:r>
            <a:endParaRPr lang="en-US" sz="1800" dirty="0"/>
          </a:p>
        </p:txBody>
      </p:sp>
      <p:sp>
        <p:nvSpPr>
          <p:cNvPr id="11" name="Rectangle 10">
            <a:extLst>
              <a:ext uri="{FF2B5EF4-FFF2-40B4-BE49-F238E27FC236}">
                <a16:creationId xmlns:a16="http://schemas.microsoft.com/office/drawing/2014/main" id="{4ECE8B2B-E508-47A3-8C7D-8E3BB8C5C931}"/>
              </a:ext>
            </a:extLst>
          </p:cNvPr>
          <p:cNvSpPr/>
          <p:nvPr/>
        </p:nvSpPr>
        <p:spPr>
          <a:xfrm>
            <a:off x="7142454" y="2907372"/>
            <a:ext cx="1648745" cy="646331"/>
          </a:xfrm>
          <a:prstGeom prst="rect">
            <a:avLst/>
          </a:prstGeom>
          <a:effectLst>
            <a:outerShdw blurRad="95250" dist="50800" dir="2700000" sx="101000" sy="101000" algn="tl" rotWithShape="0">
              <a:prstClr val="black">
                <a:alpha val="28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sz="1800" dirty="0">
                <a:latin typeface="Nunito Sans" pitchFamily="2" charset="77"/>
                <a:cs typeface="Museo Sans 300"/>
              </a:rPr>
              <a:t>Term</a:t>
            </a:r>
            <a:br>
              <a:rPr lang="en-US" sz="1800" dirty="0">
                <a:latin typeface="Nunito Sans" pitchFamily="2" charset="77"/>
                <a:cs typeface="Museo Sans 300"/>
              </a:rPr>
            </a:br>
            <a:r>
              <a:rPr lang="en-US" sz="1800" dirty="0">
                <a:latin typeface="Nunito Sans" pitchFamily="2" charset="77"/>
                <a:ea typeface="Zapf Dingbats"/>
                <a:cs typeface="Museo Sans 300"/>
                <a:sym typeface="Zapf Dingbats"/>
              </a:rPr>
              <a:t>★★★★★</a:t>
            </a:r>
            <a:endParaRPr lang="en-US" sz="1800" dirty="0"/>
          </a:p>
        </p:txBody>
      </p:sp>
      <p:sp>
        <p:nvSpPr>
          <p:cNvPr id="12" name="Rectangle 11">
            <a:extLst>
              <a:ext uri="{FF2B5EF4-FFF2-40B4-BE49-F238E27FC236}">
                <a16:creationId xmlns:a16="http://schemas.microsoft.com/office/drawing/2014/main" id="{EDB85EA9-57B8-4C9F-850B-E914C409EB23}"/>
              </a:ext>
            </a:extLst>
          </p:cNvPr>
          <p:cNvSpPr/>
          <p:nvPr/>
        </p:nvSpPr>
        <p:spPr>
          <a:xfrm>
            <a:off x="7142453" y="3664081"/>
            <a:ext cx="1648745" cy="646331"/>
          </a:xfrm>
          <a:prstGeom prst="rect">
            <a:avLst/>
          </a:prstGeom>
          <a:solidFill>
            <a:srgbClr val="FF5500"/>
          </a:solidFill>
          <a:ln>
            <a:solidFill>
              <a:srgbClr val="C94902"/>
            </a:solidFill>
          </a:ln>
          <a:effectLst>
            <a:outerShdw blurRad="95250" dist="50800" dir="2700000" sx="101000" sy="101000" algn="tl" rotWithShape="0">
              <a:prstClr val="black">
                <a:alpha val="28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sz="1800" dirty="0">
                <a:latin typeface="Nunito Sans" pitchFamily="2" charset="77"/>
                <a:cs typeface="Museo Sans 300"/>
              </a:rPr>
              <a:t>Personal Info</a:t>
            </a:r>
            <a:br>
              <a:rPr lang="en-US" sz="1800" dirty="0">
                <a:latin typeface="Nunito Sans" pitchFamily="2" charset="77"/>
                <a:cs typeface="Museo Sans 300"/>
              </a:rPr>
            </a:br>
            <a:r>
              <a:rPr lang="en-US" sz="1800" dirty="0">
                <a:latin typeface="Nunito Sans" pitchFamily="2" charset="77"/>
                <a:ea typeface="Zapf Dingbats"/>
                <a:cs typeface="Museo Sans 300"/>
                <a:sym typeface="Zapf Dingbats"/>
              </a:rPr>
              <a:t>★★★</a:t>
            </a:r>
            <a:endParaRPr lang="en-US" sz="1800" dirty="0"/>
          </a:p>
        </p:txBody>
      </p:sp>
    </p:spTree>
    <p:extLst>
      <p:ext uri="{BB962C8B-B14F-4D97-AF65-F5344CB8AC3E}">
        <p14:creationId xmlns:p14="http://schemas.microsoft.com/office/powerpoint/2010/main" val="29815853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information</a:t>
            </a:r>
          </a:p>
        </p:txBody>
      </p:sp>
      <p:sp>
        <p:nvSpPr>
          <p:cNvPr id="14" name="Rectangle 13"/>
          <p:cNvSpPr/>
          <p:nvPr/>
        </p:nvSpPr>
        <p:spPr>
          <a:xfrm>
            <a:off x="2830002" y="1945619"/>
            <a:ext cx="2827065" cy="1592744"/>
          </a:xfrm>
          <a:prstGeom prst="rect">
            <a:avLst/>
          </a:prstGeom>
          <a:noFill/>
        </p:spPr>
        <p:txBody>
          <a:bodyPr wrap="square">
            <a:spAutoFit/>
          </a:bodyPr>
          <a:lstStyle/>
          <a:p>
            <a:r>
              <a:rPr lang="en-US" sz="1950" dirty="0">
                <a:solidFill>
                  <a:schemeClr val="accent6"/>
                </a:solidFill>
                <a:latin typeface="Nunito Sans" pitchFamily="2" charset="77"/>
                <a:ea typeface="Museo Sans 300" charset="0"/>
                <a:cs typeface="Museo Sans 300" charset="0"/>
              </a:rPr>
              <a:t>Age, reason for the loan, marital status,</a:t>
            </a:r>
            <a:r>
              <a:rPr lang="is-IS" sz="1950" dirty="0">
                <a:solidFill>
                  <a:schemeClr val="accent6"/>
                </a:solidFill>
                <a:latin typeface="Nunito Sans" pitchFamily="2" charset="77"/>
                <a:ea typeface="Museo Sans 300" charset="0"/>
                <a:cs typeface="Museo Sans 300" charset="0"/>
              </a:rPr>
              <a:t>…</a:t>
            </a:r>
            <a:endParaRPr lang="en-US" sz="1950" dirty="0">
              <a:solidFill>
                <a:schemeClr val="accent6"/>
              </a:solidFill>
              <a:latin typeface="Nunito Sans" pitchFamily="2" charset="77"/>
              <a:ea typeface="Museo Sans 300" charset="0"/>
              <a:cs typeface="Museo Sans 300" charset="0"/>
            </a:endParaRPr>
          </a:p>
          <a:p>
            <a:endParaRPr lang="en-US" sz="1950" dirty="0">
              <a:solidFill>
                <a:schemeClr val="accent6"/>
              </a:solidFill>
              <a:latin typeface="Nunito Sans" pitchFamily="2" charset="77"/>
              <a:ea typeface="Museo Sans 300" charset="0"/>
              <a:cs typeface="Museo Sans 300" charset="0"/>
            </a:endParaRPr>
          </a:p>
          <a:p>
            <a:r>
              <a:rPr lang="en-US" sz="1950" dirty="0">
                <a:solidFill>
                  <a:schemeClr val="accent1"/>
                </a:solidFill>
                <a:latin typeface="Nunito Sans" pitchFamily="2" charset="77"/>
                <a:ea typeface="Museo Sans 300" charset="0"/>
                <a:cs typeface="Museo Sans 300" charset="0"/>
              </a:rPr>
              <a:t>Example:</a:t>
            </a:r>
            <a:r>
              <a:rPr lang="en-US" sz="1950" dirty="0">
                <a:solidFill>
                  <a:schemeClr val="accent6"/>
                </a:solidFill>
                <a:latin typeface="Nunito Sans" pitchFamily="2" charset="77"/>
                <a:ea typeface="Museo Sans 300" charset="0"/>
                <a:cs typeface="Museo Sans 300" charset="0"/>
              </a:rPr>
              <a:t> Home loan for a married couple</a:t>
            </a:r>
          </a:p>
        </p:txBody>
      </p:sp>
      <p:cxnSp>
        <p:nvCxnSpPr>
          <p:cNvPr id="15" name="Straight Arrow Connector 14"/>
          <p:cNvCxnSpPr>
            <a:cxnSpLocks/>
          </p:cNvCxnSpPr>
          <p:nvPr/>
        </p:nvCxnSpPr>
        <p:spPr>
          <a:xfrm>
            <a:off x="5332466" y="3224357"/>
            <a:ext cx="1528602" cy="488475"/>
          </a:xfrm>
          <a:prstGeom prst="straightConnector1">
            <a:avLst/>
          </a:prstGeom>
          <a:ln w="41275">
            <a:solidFill>
              <a:schemeClr val="accent1"/>
            </a:solidFill>
            <a:prstDash val="solid"/>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FCCBDFE2-DABE-4112-9FF3-200173A8243D}"/>
              </a:ext>
            </a:extLst>
          </p:cNvPr>
          <p:cNvSpPr/>
          <p:nvPr/>
        </p:nvSpPr>
        <p:spPr>
          <a:xfrm>
            <a:off x="7142454" y="1395358"/>
            <a:ext cx="1648745" cy="646331"/>
          </a:xfrm>
          <a:prstGeom prst="rect">
            <a:avLst/>
          </a:prstGeom>
          <a:effectLst>
            <a:outerShdw blurRad="95250" dist="508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1800" dirty="0">
                <a:latin typeface="Nunito Sans" pitchFamily="2" charset="77"/>
                <a:cs typeface="Museo Sans 300"/>
              </a:rPr>
              <a:t>Credit History </a:t>
            </a:r>
            <a:br>
              <a:rPr lang="en-US" sz="1800" dirty="0">
                <a:latin typeface="Nunito Sans" pitchFamily="2" charset="77"/>
                <a:cs typeface="Museo Sans 300"/>
              </a:rPr>
            </a:br>
            <a:r>
              <a:rPr lang="en-US" sz="1800" dirty="0">
                <a:latin typeface="Nunito Sans" pitchFamily="2" charset="77"/>
                <a:ea typeface="Zapf Dingbats"/>
                <a:cs typeface="Museo Sans 300"/>
                <a:sym typeface="Zapf Dingbats"/>
              </a:rPr>
              <a:t>★★★★</a:t>
            </a:r>
            <a:endParaRPr lang="en-US" sz="1800" dirty="0"/>
          </a:p>
        </p:txBody>
      </p:sp>
      <p:sp>
        <p:nvSpPr>
          <p:cNvPr id="10" name="Rectangle 9">
            <a:extLst>
              <a:ext uri="{FF2B5EF4-FFF2-40B4-BE49-F238E27FC236}">
                <a16:creationId xmlns:a16="http://schemas.microsoft.com/office/drawing/2014/main" id="{FAEDBCCE-EDA2-4FF3-A902-B1477F644AD8}"/>
              </a:ext>
            </a:extLst>
          </p:cNvPr>
          <p:cNvSpPr/>
          <p:nvPr/>
        </p:nvSpPr>
        <p:spPr>
          <a:xfrm>
            <a:off x="7142454" y="2150662"/>
            <a:ext cx="1648745" cy="646331"/>
          </a:xfrm>
          <a:prstGeom prst="rect">
            <a:avLst/>
          </a:prstGeom>
          <a:effectLst>
            <a:outerShdw blurRad="95250" dist="50800" dir="2700000" sx="101000" sy="101000" algn="tl" rotWithShape="0">
              <a:prstClr val="black">
                <a:alpha val="28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sz="1800" dirty="0">
                <a:latin typeface="Nunito Sans" pitchFamily="2" charset="77"/>
                <a:cs typeface="Museo Sans 300"/>
              </a:rPr>
              <a:t>Income</a:t>
            </a:r>
            <a:br>
              <a:rPr lang="en-US" sz="1800" dirty="0">
                <a:latin typeface="Nunito Sans" pitchFamily="2" charset="77"/>
                <a:cs typeface="Museo Sans 300"/>
              </a:rPr>
            </a:br>
            <a:r>
              <a:rPr lang="en-US" sz="1800" dirty="0">
                <a:latin typeface="Nunito Sans" pitchFamily="2" charset="77"/>
                <a:ea typeface="Zapf Dingbats"/>
                <a:cs typeface="Museo Sans 300"/>
                <a:sym typeface="Zapf Dingbats"/>
              </a:rPr>
              <a:t>★★★</a:t>
            </a:r>
            <a:endParaRPr lang="en-US" sz="1800" dirty="0"/>
          </a:p>
        </p:txBody>
      </p:sp>
      <p:sp>
        <p:nvSpPr>
          <p:cNvPr id="11" name="Rectangle 10">
            <a:extLst>
              <a:ext uri="{FF2B5EF4-FFF2-40B4-BE49-F238E27FC236}">
                <a16:creationId xmlns:a16="http://schemas.microsoft.com/office/drawing/2014/main" id="{98F9B121-1036-424C-B229-075E1BC4CE69}"/>
              </a:ext>
            </a:extLst>
          </p:cNvPr>
          <p:cNvSpPr/>
          <p:nvPr/>
        </p:nvSpPr>
        <p:spPr>
          <a:xfrm>
            <a:off x="7142454" y="2907372"/>
            <a:ext cx="1648745" cy="646331"/>
          </a:xfrm>
          <a:prstGeom prst="rect">
            <a:avLst/>
          </a:prstGeom>
          <a:effectLst>
            <a:outerShdw blurRad="95250" dist="50800" dir="2700000" sx="101000" sy="101000" algn="tl" rotWithShape="0">
              <a:prstClr val="black">
                <a:alpha val="28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sz="1800" dirty="0">
                <a:latin typeface="Nunito Sans" pitchFamily="2" charset="77"/>
                <a:cs typeface="Museo Sans 300"/>
              </a:rPr>
              <a:t>Term</a:t>
            </a:r>
            <a:br>
              <a:rPr lang="en-US" sz="1800" dirty="0">
                <a:latin typeface="Nunito Sans" pitchFamily="2" charset="77"/>
                <a:cs typeface="Museo Sans 300"/>
              </a:rPr>
            </a:br>
            <a:r>
              <a:rPr lang="en-US" sz="1800" dirty="0">
                <a:latin typeface="Nunito Sans" pitchFamily="2" charset="77"/>
                <a:ea typeface="Zapf Dingbats"/>
                <a:cs typeface="Museo Sans 300"/>
                <a:sym typeface="Zapf Dingbats"/>
              </a:rPr>
              <a:t>★★★★★</a:t>
            </a:r>
            <a:endParaRPr lang="en-US" sz="1800" dirty="0"/>
          </a:p>
        </p:txBody>
      </p:sp>
      <p:sp>
        <p:nvSpPr>
          <p:cNvPr id="12" name="Rectangle 11">
            <a:extLst>
              <a:ext uri="{FF2B5EF4-FFF2-40B4-BE49-F238E27FC236}">
                <a16:creationId xmlns:a16="http://schemas.microsoft.com/office/drawing/2014/main" id="{0CF41464-C461-4CD5-9362-829C8C22D0E3}"/>
              </a:ext>
            </a:extLst>
          </p:cNvPr>
          <p:cNvSpPr/>
          <p:nvPr/>
        </p:nvSpPr>
        <p:spPr>
          <a:xfrm>
            <a:off x="7142453" y="3664081"/>
            <a:ext cx="1648745" cy="646331"/>
          </a:xfrm>
          <a:prstGeom prst="rect">
            <a:avLst/>
          </a:prstGeom>
          <a:solidFill>
            <a:srgbClr val="FF5500"/>
          </a:solidFill>
          <a:ln>
            <a:solidFill>
              <a:srgbClr val="C94902"/>
            </a:solidFill>
          </a:ln>
          <a:effectLst>
            <a:outerShdw blurRad="95250" dist="50800" dir="2700000" sx="101000" sy="101000" algn="tl" rotWithShape="0">
              <a:prstClr val="black">
                <a:alpha val="28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sz="1800" dirty="0">
                <a:latin typeface="Nunito Sans" pitchFamily="2" charset="77"/>
                <a:cs typeface="Museo Sans 300"/>
              </a:rPr>
              <a:t>Personal Info</a:t>
            </a:r>
            <a:br>
              <a:rPr lang="en-US" sz="1800" dirty="0">
                <a:latin typeface="Nunito Sans" pitchFamily="2" charset="77"/>
                <a:cs typeface="Museo Sans 300"/>
              </a:rPr>
            </a:br>
            <a:r>
              <a:rPr lang="en-US" sz="1800" dirty="0">
                <a:latin typeface="Nunito Sans" pitchFamily="2" charset="77"/>
                <a:ea typeface="Zapf Dingbats"/>
                <a:cs typeface="Museo Sans 300"/>
                <a:sym typeface="Zapf Dingbats"/>
              </a:rPr>
              <a:t>★★★</a:t>
            </a:r>
            <a:endParaRPr lang="en-US" sz="1800" dirty="0"/>
          </a:p>
        </p:txBody>
      </p:sp>
    </p:spTree>
    <p:extLst>
      <p:ext uri="{BB962C8B-B14F-4D97-AF65-F5344CB8AC3E}">
        <p14:creationId xmlns:p14="http://schemas.microsoft.com/office/powerpoint/2010/main" val="16248049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Intelligent application</a:t>
            </a:r>
          </a:p>
        </p:txBody>
      </p:sp>
      <p:pic>
        <p:nvPicPr>
          <p:cNvPr id="6" name="Picture 5">
            <a:extLst>
              <a:ext uri="{FF2B5EF4-FFF2-40B4-BE49-F238E27FC236}">
                <a16:creationId xmlns:a16="http://schemas.microsoft.com/office/drawing/2014/main" id="{5A938D2B-8766-4FF7-B8C7-D6445650B119}"/>
              </a:ext>
            </a:extLst>
          </p:cNvPr>
          <p:cNvPicPr>
            <a:picLocks noChangeAspect="1"/>
          </p:cNvPicPr>
          <p:nvPr/>
        </p:nvPicPr>
        <p:blipFill>
          <a:blip r:embed="rId3"/>
          <a:stretch>
            <a:fillRect/>
          </a:stretch>
        </p:blipFill>
        <p:spPr>
          <a:xfrm>
            <a:off x="2713180" y="1502608"/>
            <a:ext cx="6282095" cy="2374067"/>
          </a:xfrm>
          <a:prstGeom prst="rect">
            <a:avLst/>
          </a:prstGeom>
        </p:spPr>
      </p:pic>
    </p:spTree>
    <p:extLst>
      <p:ext uri="{BB962C8B-B14F-4D97-AF65-F5344CB8AC3E}">
        <p14:creationId xmlns:p14="http://schemas.microsoft.com/office/powerpoint/2010/main" val="545137904"/>
      </p:ext>
    </p:extLst>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Classifier review</a:t>
            </a:r>
          </a:p>
        </p:txBody>
      </p:sp>
      <p:pic>
        <p:nvPicPr>
          <p:cNvPr id="20" name="Picture 19">
            <a:extLst>
              <a:ext uri="{FF2B5EF4-FFF2-40B4-BE49-F238E27FC236}">
                <a16:creationId xmlns:a16="http://schemas.microsoft.com/office/drawing/2014/main" id="{0CD8E40B-EC1C-4E2F-BB05-15EEC869CF5B}"/>
              </a:ext>
            </a:extLst>
          </p:cNvPr>
          <p:cNvPicPr>
            <a:picLocks noChangeAspect="1"/>
          </p:cNvPicPr>
          <p:nvPr/>
        </p:nvPicPr>
        <p:blipFill>
          <a:blip r:embed="rId3"/>
          <a:stretch>
            <a:fillRect/>
          </a:stretch>
        </p:blipFill>
        <p:spPr>
          <a:xfrm>
            <a:off x="2817019" y="695497"/>
            <a:ext cx="6157494" cy="3267739"/>
          </a:xfrm>
          <a:prstGeom prst="rect">
            <a:avLst/>
          </a:prstGeom>
        </p:spPr>
      </p:pic>
    </p:spTree>
    <p:extLst>
      <p:ext uri="{BB962C8B-B14F-4D97-AF65-F5344CB8AC3E}">
        <p14:creationId xmlns:p14="http://schemas.microsoft.com/office/powerpoint/2010/main" val="845565119"/>
      </p:ext>
    </p:extLst>
  </p:cSld>
  <p:clrMapOvr>
    <a:masterClrMapping/>
  </p:clrMapOvr>
  <p:transition spd="slow">
    <p:push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A653238-CEDC-3D42-9F1A-6216C4E4A490}"/>
              </a:ext>
            </a:extLst>
          </p:cNvPr>
          <p:cNvSpPr>
            <a:spLocks noGrp="1"/>
          </p:cNvSpPr>
          <p:nvPr>
            <p:ph type="title"/>
          </p:nvPr>
        </p:nvSpPr>
        <p:spPr/>
        <p:txBody>
          <a:bodyPr/>
          <a:lstStyle/>
          <a:p>
            <a:r>
              <a:rPr lang="en-US" dirty="0"/>
              <a:t>Setup</a:t>
            </a:r>
            <a:br>
              <a:rPr lang="en-US" dirty="0"/>
            </a:br>
            <a:endParaRPr lang="en-US" dirty="0"/>
          </a:p>
        </p:txBody>
      </p:sp>
      <p:sp>
        <p:nvSpPr>
          <p:cNvPr id="5" name="Text Placeholder 4">
            <a:extLst>
              <a:ext uri="{FF2B5EF4-FFF2-40B4-BE49-F238E27FC236}">
                <a16:creationId xmlns:a16="http://schemas.microsoft.com/office/drawing/2014/main" id="{5E2F3AA5-86BB-E844-B917-6AC0F200D901}"/>
              </a:ext>
            </a:extLst>
          </p:cNvPr>
          <p:cNvSpPr>
            <a:spLocks noGrp="1"/>
          </p:cNvSpPr>
          <p:nvPr>
            <p:ph type="body" idx="1"/>
          </p:nvPr>
        </p:nvSpPr>
        <p:spPr>
          <a:xfrm>
            <a:off x="2761441" y="396606"/>
            <a:ext cx="5596200" cy="4589921"/>
          </a:xfrm>
        </p:spPr>
        <p:txBody>
          <a:bodyPr/>
          <a:lstStyle/>
          <a:p>
            <a:pPr marL="139700" indent="0">
              <a:buNone/>
            </a:pPr>
            <a:r>
              <a:rPr lang="en-US" dirty="0"/>
              <a:t>Data (N observations, 3 features)</a:t>
            </a:r>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r>
              <a:rPr lang="en-US" dirty="0"/>
              <a:t>Evaluation: classification error</a:t>
            </a:r>
          </a:p>
          <a:p>
            <a:pPr marL="139700" indent="0">
              <a:buNone/>
            </a:pPr>
            <a:r>
              <a:rPr lang="en-US" dirty="0"/>
              <a:t>Many possible decisions: number of trees grows exponentially! </a:t>
            </a:r>
          </a:p>
        </p:txBody>
      </p:sp>
      <p:graphicFrame>
        <p:nvGraphicFramePr>
          <p:cNvPr id="31" name="Content Placeholder 4"/>
          <p:cNvGraphicFramePr>
            <a:graphicFrameLocks/>
          </p:cNvGraphicFramePr>
          <p:nvPr/>
        </p:nvGraphicFramePr>
        <p:xfrm>
          <a:off x="2979675" y="1017412"/>
          <a:ext cx="3996858" cy="2697480"/>
        </p:xfrm>
        <a:graphic>
          <a:graphicData uri="http://schemas.openxmlformats.org/drawingml/2006/table">
            <a:tbl>
              <a:tblPr firstRow="1" bandRow="1">
                <a:tableStyleId>{B301B821-A1FF-4177-AEE7-76D212191A09}</a:tableStyleId>
              </a:tblPr>
              <a:tblGrid>
                <a:gridCol w="1240514">
                  <a:extLst>
                    <a:ext uri="{9D8B030D-6E8A-4147-A177-3AD203B41FA5}">
                      <a16:colId xmlns:a16="http://schemas.microsoft.com/office/drawing/2014/main" val="20000"/>
                    </a:ext>
                  </a:extLst>
                </a:gridCol>
                <a:gridCol w="1038341">
                  <a:extLst>
                    <a:ext uri="{9D8B030D-6E8A-4147-A177-3AD203B41FA5}">
                      <a16:colId xmlns:a16="http://schemas.microsoft.com/office/drawing/2014/main" val="20001"/>
                    </a:ext>
                  </a:extLst>
                </a:gridCol>
                <a:gridCol w="863752">
                  <a:extLst>
                    <a:ext uri="{9D8B030D-6E8A-4147-A177-3AD203B41FA5}">
                      <a16:colId xmlns:a16="http://schemas.microsoft.com/office/drawing/2014/main" val="20002"/>
                    </a:ext>
                  </a:extLst>
                </a:gridCol>
                <a:gridCol w="854251">
                  <a:extLst>
                    <a:ext uri="{9D8B030D-6E8A-4147-A177-3AD203B41FA5}">
                      <a16:colId xmlns:a16="http://schemas.microsoft.com/office/drawing/2014/main" val="20003"/>
                    </a:ext>
                  </a:extLst>
                </a:gridCol>
              </a:tblGrid>
              <a:tr h="228600">
                <a:tc>
                  <a:txBody>
                    <a:bodyPr/>
                    <a:lstStyle/>
                    <a:p>
                      <a:pPr algn="ctr"/>
                      <a:r>
                        <a:rPr lang="en-US" sz="1100" b="0" i="0" dirty="0">
                          <a:latin typeface="Nunito Sans" pitchFamily="2" charset="77"/>
                          <a:cs typeface="Museo Sans 700"/>
                        </a:rPr>
                        <a:t>Credit</a:t>
                      </a:r>
                      <a:endParaRPr lang="en-US" sz="1100" b="0" i="0" dirty="0">
                        <a:latin typeface="Nunito Sans" pitchFamily="2" charset="77"/>
                        <a:cs typeface="Museo Sans 300"/>
                      </a:endParaRPr>
                    </a:p>
                  </a:txBody>
                  <a:tcPr marL="68580" marR="68580" marT="34290" marB="3429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0" i="0" dirty="0">
                          <a:latin typeface="Nunito Sans" pitchFamily="2" charset="77"/>
                          <a:cs typeface="Museo Sans 700"/>
                        </a:rPr>
                        <a:t>Term</a:t>
                      </a:r>
                      <a:endParaRPr lang="en-US" sz="1100" b="0" i="0" dirty="0">
                        <a:latin typeface="Nunito Sans" pitchFamily="2" charset="77"/>
                        <a:cs typeface="Museo Sans 300"/>
                      </a:endParaRPr>
                    </a:p>
                  </a:txBody>
                  <a:tcPr marL="68580" marR="68580" marT="34290" marB="3429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0" i="0" dirty="0">
                          <a:latin typeface="Nunito Sans" pitchFamily="2" charset="77"/>
                          <a:cs typeface="Museo Sans 700"/>
                        </a:rPr>
                        <a:t>Income</a:t>
                      </a:r>
                    </a:p>
                  </a:txBody>
                  <a:tcPr marL="68580" marR="68580" marT="34290" marB="34290"/>
                </a:tc>
                <a:tc>
                  <a:txBody>
                    <a:bodyPr/>
                    <a:lstStyle/>
                    <a:p>
                      <a:pPr algn="ctr"/>
                      <a:r>
                        <a:rPr lang="en-US" sz="1100" b="0" i="0" dirty="0">
                          <a:latin typeface="Nunito Sans" pitchFamily="2" charset="77"/>
                          <a:cs typeface="Museo Sans 300"/>
                        </a:rPr>
                        <a:t>y</a:t>
                      </a:r>
                    </a:p>
                  </a:txBody>
                  <a:tcPr marL="68580" marR="68580" marT="34290" marB="34290"/>
                </a:tc>
                <a:extLst>
                  <a:ext uri="{0D108BD9-81ED-4DB2-BD59-A6C34878D82A}">
                    <a16:rowId xmlns:a16="http://schemas.microsoft.com/office/drawing/2014/main" val="10000"/>
                  </a:ext>
                </a:extLst>
              </a:tr>
              <a:tr h="278130">
                <a:tc>
                  <a:txBody>
                    <a:bodyPr/>
                    <a:lstStyle/>
                    <a:p>
                      <a:pPr algn="ctr"/>
                      <a:r>
                        <a:rPr lang="en-US" sz="1100" b="0" i="0" dirty="0">
                          <a:latin typeface="Nunito Sans" pitchFamily="2" charset="77"/>
                          <a:cs typeface="Museo Sans 300"/>
                        </a:rPr>
                        <a:t>excellent</a:t>
                      </a:r>
                    </a:p>
                  </a:txBody>
                  <a:tcPr marL="68580" marR="68580" marT="34290" marB="34290">
                    <a:solidFill>
                      <a:schemeClr val="accent3">
                        <a:lumMod val="20000"/>
                        <a:lumOff val="80000"/>
                      </a:schemeClr>
                    </a:solidFill>
                  </a:tcPr>
                </a:tc>
                <a:tc>
                  <a:txBody>
                    <a:bodyPr/>
                    <a:lstStyle/>
                    <a:p>
                      <a:pPr algn="ctr"/>
                      <a:r>
                        <a:rPr lang="en-US" sz="1100" b="0" i="0" dirty="0">
                          <a:latin typeface="Nunito Sans" pitchFamily="2" charset="77"/>
                          <a:cs typeface="Museo Sans 300"/>
                        </a:rPr>
                        <a:t>3 </a:t>
                      </a:r>
                      <a:r>
                        <a:rPr lang="en-US" sz="1100" b="0" i="0" baseline="0" dirty="0" err="1">
                          <a:latin typeface="Nunito Sans" pitchFamily="2" charset="77"/>
                          <a:cs typeface="Museo Sans 300"/>
                        </a:rPr>
                        <a:t>yrs</a:t>
                      </a:r>
                      <a:endParaRPr lang="en-US" sz="1100" b="0" i="0" dirty="0">
                        <a:latin typeface="Nunito Sans" pitchFamily="2" charset="77"/>
                        <a:cs typeface="Museo Sans 300"/>
                      </a:endParaRPr>
                    </a:p>
                  </a:txBody>
                  <a:tcPr marL="68580" marR="68580" marT="34290" marB="34290">
                    <a:solidFill>
                      <a:schemeClr val="accent3">
                        <a:lumMod val="20000"/>
                        <a:lumOff val="80000"/>
                      </a:schemeClr>
                    </a:solidFill>
                  </a:tcPr>
                </a:tc>
                <a:tc>
                  <a:txBody>
                    <a:bodyPr/>
                    <a:lstStyle/>
                    <a:p>
                      <a:pPr algn="ctr"/>
                      <a:r>
                        <a:rPr lang="en-US" sz="1100" b="0" i="0" dirty="0">
                          <a:latin typeface="Nunito Sans" pitchFamily="2" charset="77"/>
                          <a:cs typeface="Museo Sans 300"/>
                        </a:rPr>
                        <a:t>high</a:t>
                      </a:r>
                    </a:p>
                  </a:txBody>
                  <a:tcPr marL="68580" marR="68580" marT="34290" marB="34290">
                    <a:solidFill>
                      <a:schemeClr val="accent3">
                        <a:lumMod val="20000"/>
                        <a:lumOff val="80000"/>
                      </a:schemeClr>
                    </a:solidFill>
                  </a:tcPr>
                </a:tc>
                <a:tc>
                  <a:txBody>
                    <a:bodyPr/>
                    <a:lstStyle/>
                    <a:p>
                      <a:pPr algn="ctr"/>
                      <a:r>
                        <a:rPr lang="en-US" sz="1100" b="0" i="0" dirty="0">
                          <a:latin typeface="Nunito Sans" pitchFamily="2" charset="77"/>
                          <a:cs typeface="Museo Sans 300"/>
                        </a:rPr>
                        <a:t>safe</a:t>
                      </a:r>
                    </a:p>
                  </a:txBody>
                  <a:tcPr marL="68580" marR="68580" marT="34290" marB="34290">
                    <a:solidFill>
                      <a:schemeClr val="accent3">
                        <a:lumMod val="20000"/>
                        <a:lumOff val="80000"/>
                      </a:schemeClr>
                    </a:solidFill>
                  </a:tcPr>
                </a:tc>
                <a:extLst>
                  <a:ext uri="{0D108BD9-81ED-4DB2-BD59-A6C34878D82A}">
                    <a16:rowId xmlns:a16="http://schemas.microsoft.com/office/drawing/2014/main" val="10001"/>
                  </a:ext>
                </a:extLst>
              </a:tr>
              <a:tr h="278130">
                <a:tc>
                  <a:txBody>
                    <a:bodyPr/>
                    <a:lstStyle/>
                    <a:p>
                      <a:pPr algn="ctr"/>
                      <a:r>
                        <a:rPr lang="en-US" sz="1100" b="0" i="0" dirty="0">
                          <a:latin typeface="Nunito Sans" pitchFamily="2" charset="77"/>
                          <a:cs typeface="Museo Sans 300"/>
                        </a:rPr>
                        <a:t>fair</a:t>
                      </a:r>
                    </a:p>
                  </a:txBody>
                  <a:tcPr marL="68580" marR="68580" marT="34290" marB="34290">
                    <a:solidFill>
                      <a:schemeClr val="accent4">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0" i="0" dirty="0">
                          <a:latin typeface="Nunito Sans" pitchFamily="2" charset="77"/>
                          <a:cs typeface="Museo Sans 300"/>
                        </a:rPr>
                        <a:t>5 </a:t>
                      </a:r>
                      <a:r>
                        <a:rPr lang="en-US" sz="1100" b="0" i="0" baseline="0" dirty="0" err="1">
                          <a:latin typeface="Nunito Sans" pitchFamily="2" charset="77"/>
                          <a:cs typeface="Museo Sans 300"/>
                        </a:rPr>
                        <a:t>yrs</a:t>
                      </a:r>
                      <a:endParaRPr lang="en-US" sz="1100" b="0" i="0" dirty="0">
                        <a:latin typeface="Nunito Sans" pitchFamily="2" charset="77"/>
                        <a:cs typeface="Museo Sans 300"/>
                      </a:endParaRPr>
                    </a:p>
                  </a:txBody>
                  <a:tcPr marL="68580" marR="68580" marT="34290" marB="34290">
                    <a:solidFill>
                      <a:schemeClr val="accent4">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0" i="0" dirty="0">
                          <a:latin typeface="Nunito Sans" pitchFamily="2" charset="77"/>
                          <a:cs typeface="Museo Sans 300"/>
                        </a:rPr>
                        <a:t>low</a:t>
                      </a:r>
                    </a:p>
                  </a:txBody>
                  <a:tcPr marL="68580" marR="68580" marT="34290" marB="34290">
                    <a:solidFill>
                      <a:schemeClr val="accent4">
                        <a:lumMod val="20000"/>
                        <a:lumOff val="80000"/>
                      </a:schemeClr>
                    </a:solidFill>
                  </a:tcPr>
                </a:tc>
                <a:tc>
                  <a:txBody>
                    <a:bodyPr/>
                    <a:lstStyle/>
                    <a:p>
                      <a:pPr algn="ctr"/>
                      <a:r>
                        <a:rPr lang="en-US" sz="1100" b="0" i="0" dirty="0">
                          <a:latin typeface="Nunito Sans" pitchFamily="2" charset="77"/>
                          <a:cs typeface="Museo Sans 300"/>
                        </a:rPr>
                        <a:t>risky</a:t>
                      </a:r>
                    </a:p>
                  </a:txBody>
                  <a:tcPr marL="68580" marR="68580" marT="34290" marB="34290">
                    <a:solidFill>
                      <a:schemeClr val="accent4">
                        <a:lumMod val="20000"/>
                        <a:lumOff val="80000"/>
                      </a:schemeClr>
                    </a:solidFill>
                  </a:tcPr>
                </a:tc>
                <a:extLst>
                  <a:ext uri="{0D108BD9-81ED-4DB2-BD59-A6C34878D82A}">
                    <a16:rowId xmlns:a16="http://schemas.microsoft.com/office/drawing/2014/main" val="10002"/>
                  </a:ext>
                </a:extLst>
              </a:tr>
              <a:tr h="27813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0" i="0" dirty="0">
                          <a:latin typeface="Nunito Sans" pitchFamily="2" charset="77"/>
                          <a:cs typeface="Museo Sans 300"/>
                        </a:rPr>
                        <a:t>fair</a:t>
                      </a:r>
                    </a:p>
                  </a:txBody>
                  <a:tcPr marL="68580" marR="68580" marT="34290" marB="34290">
                    <a:solidFill>
                      <a:schemeClr val="accent3">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0" i="0" baseline="0" dirty="0">
                          <a:latin typeface="Nunito Sans" pitchFamily="2" charset="77"/>
                          <a:cs typeface="Museo Sans 300"/>
                        </a:rPr>
                        <a:t>3 </a:t>
                      </a:r>
                      <a:r>
                        <a:rPr lang="en-US" sz="1100" b="0" i="0" baseline="0" dirty="0" err="1">
                          <a:latin typeface="Nunito Sans" pitchFamily="2" charset="77"/>
                          <a:cs typeface="Museo Sans 300"/>
                        </a:rPr>
                        <a:t>yrs</a:t>
                      </a:r>
                      <a:endParaRPr lang="en-US" sz="1100" b="0" i="0" dirty="0">
                        <a:latin typeface="Nunito Sans" pitchFamily="2" charset="77"/>
                        <a:cs typeface="Museo Sans 300"/>
                      </a:endParaRPr>
                    </a:p>
                  </a:txBody>
                  <a:tcPr marL="68580" marR="68580" marT="34290" marB="34290">
                    <a:solidFill>
                      <a:schemeClr val="accent3">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0" i="0" dirty="0">
                          <a:latin typeface="Nunito Sans" pitchFamily="2" charset="77"/>
                          <a:cs typeface="Museo Sans 300"/>
                        </a:rPr>
                        <a:t>high</a:t>
                      </a:r>
                    </a:p>
                  </a:txBody>
                  <a:tcPr marL="68580" marR="68580" marT="34290" marB="34290">
                    <a:solidFill>
                      <a:schemeClr val="accent3">
                        <a:lumMod val="20000"/>
                        <a:lumOff val="80000"/>
                      </a:schemeClr>
                    </a:solidFill>
                  </a:tcPr>
                </a:tc>
                <a:tc>
                  <a:txBody>
                    <a:bodyPr/>
                    <a:lstStyle/>
                    <a:p>
                      <a:pPr algn="ctr"/>
                      <a:r>
                        <a:rPr lang="en-US" sz="1100" b="0" i="0" dirty="0">
                          <a:latin typeface="Nunito Sans" pitchFamily="2" charset="77"/>
                          <a:cs typeface="Museo Sans 300"/>
                        </a:rPr>
                        <a:t>safe</a:t>
                      </a:r>
                    </a:p>
                  </a:txBody>
                  <a:tcPr marL="68580" marR="68580" marT="34290" marB="34290">
                    <a:solidFill>
                      <a:schemeClr val="accent3">
                        <a:lumMod val="20000"/>
                        <a:lumOff val="80000"/>
                      </a:schemeClr>
                    </a:solidFill>
                  </a:tcPr>
                </a:tc>
                <a:extLst>
                  <a:ext uri="{0D108BD9-81ED-4DB2-BD59-A6C34878D82A}">
                    <a16:rowId xmlns:a16="http://schemas.microsoft.com/office/drawing/2014/main" val="10003"/>
                  </a:ext>
                </a:extLst>
              </a:tr>
              <a:tr h="278130">
                <a:tc>
                  <a:txBody>
                    <a:bodyPr/>
                    <a:lstStyle/>
                    <a:p>
                      <a:pPr algn="ctr"/>
                      <a:r>
                        <a:rPr lang="en-US" sz="1100" b="0" i="0" dirty="0">
                          <a:latin typeface="Nunito Sans" pitchFamily="2" charset="77"/>
                          <a:cs typeface="Museo Sans 300"/>
                        </a:rPr>
                        <a:t>poor</a:t>
                      </a:r>
                    </a:p>
                  </a:txBody>
                  <a:tcPr marL="68580" marR="68580" marT="34290" marB="34290">
                    <a:solidFill>
                      <a:schemeClr val="accent4">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0" i="0" baseline="0" dirty="0">
                          <a:latin typeface="Nunito Sans" pitchFamily="2" charset="77"/>
                          <a:cs typeface="Museo Sans 300"/>
                        </a:rPr>
                        <a:t>5 </a:t>
                      </a:r>
                      <a:r>
                        <a:rPr lang="en-US" sz="1100" b="0" i="0" baseline="0" dirty="0" err="1">
                          <a:latin typeface="Nunito Sans" pitchFamily="2" charset="77"/>
                          <a:cs typeface="Museo Sans 300"/>
                        </a:rPr>
                        <a:t>yrs</a:t>
                      </a:r>
                      <a:endParaRPr lang="en-US" sz="1100" b="0" i="0" dirty="0">
                        <a:latin typeface="Nunito Sans" pitchFamily="2" charset="77"/>
                        <a:cs typeface="Museo Sans 300"/>
                      </a:endParaRPr>
                    </a:p>
                  </a:txBody>
                  <a:tcPr marL="68580" marR="68580" marT="34290" marB="34290">
                    <a:solidFill>
                      <a:schemeClr val="accent4">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0" i="0" dirty="0">
                          <a:latin typeface="Nunito Sans" pitchFamily="2" charset="77"/>
                          <a:cs typeface="Museo Sans 300"/>
                        </a:rPr>
                        <a:t>high</a:t>
                      </a:r>
                    </a:p>
                  </a:txBody>
                  <a:tcPr marL="68580" marR="68580" marT="34290" marB="34290">
                    <a:solidFill>
                      <a:schemeClr val="accent4">
                        <a:lumMod val="20000"/>
                        <a:lumOff val="80000"/>
                      </a:schemeClr>
                    </a:solidFill>
                  </a:tcPr>
                </a:tc>
                <a:tc>
                  <a:txBody>
                    <a:bodyPr/>
                    <a:lstStyle/>
                    <a:p>
                      <a:pPr algn="ctr"/>
                      <a:r>
                        <a:rPr lang="en-US" sz="1100" b="0" i="0" dirty="0">
                          <a:latin typeface="Nunito Sans" pitchFamily="2" charset="77"/>
                          <a:cs typeface="Museo Sans 300"/>
                        </a:rPr>
                        <a:t>risky</a:t>
                      </a:r>
                    </a:p>
                  </a:txBody>
                  <a:tcPr marL="68580" marR="68580" marT="34290" marB="34290">
                    <a:solidFill>
                      <a:schemeClr val="accent4">
                        <a:lumMod val="20000"/>
                        <a:lumOff val="80000"/>
                      </a:schemeClr>
                    </a:solidFill>
                  </a:tcPr>
                </a:tc>
                <a:extLst>
                  <a:ext uri="{0D108BD9-81ED-4DB2-BD59-A6C34878D82A}">
                    <a16:rowId xmlns:a16="http://schemas.microsoft.com/office/drawing/2014/main" val="10004"/>
                  </a:ext>
                </a:extLst>
              </a:tr>
              <a:tr h="278130">
                <a:tc>
                  <a:txBody>
                    <a:bodyPr/>
                    <a:lstStyle/>
                    <a:p>
                      <a:pPr algn="ctr"/>
                      <a:r>
                        <a:rPr lang="en-US" sz="1100" b="0" i="0" dirty="0">
                          <a:latin typeface="Nunito Sans" pitchFamily="2" charset="77"/>
                          <a:cs typeface="Museo Sans 300"/>
                        </a:rPr>
                        <a:t>excellent</a:t>
                      </a:r>
                    </a:p>
                  </a:txBody>
                  <a:tcPr marL="68580" marR="68580" marT="34290" marB="34290">
                    <a:solidFill>
                      <a:schemeClr val="accent3">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0" i="0" baseline="0" dirty="0">
                          <a:latin typeface="Nunito Sans" pitchFamily="2" charset="77"/>
                          <a:cs typeface="Museo Sans 300"/>
                        </a:rPr>
                        <a:t>3 </a:t>
                      </a:r>
                      <a:r>
                        <a:rPr lang="en-US" sz="1100" b="0" i="0" baseline="0" dirty="0" err="1">
                          <a:latin typeface="Nunito Sans" pitchFamily="2" charset="77"/>
                          <a:cs typeface="Museo Sans 300"/>
                        </a:rPr>
                        <a:t>yrs</a:t>
                      </a:r>
                      <a:endParaRPr lang="en-US" sz="1100" b="0" i="0" dirty="0">
                        <a:latin typeface="Nunito Sans" pitchFamily="2" charset="77"/>
                        <a:cs typeface="Museo Sans 300"/>
                      </a:endParaRPr>
                    </a:p>
                  </a:txBody>
                  <a:tcPr marL="68580" marR="68580" marT="34290" marB="34290">
                    <a:solidFill>
                      <a:schemeClr val="accent3">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0" i="0" dirty="0">
                          <a:latin typeface="Nunito Sans" pitchFamily="2" charset="77"/>
                          <a:cs typeface="Museo Sans 300"/>
                        </a:rPr>
                        <a:t>low</a:t>
                      </a:r>
                    </a:p>
                  </a:txBody>
                  <a:tcPr marL="68580" marR="68580" marT="34290" marB="34290">
                    <a:solidFill>
                      <a:schemeClr val="accent3">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0" i="0" dirty="0">
                          <a:latin typeface="Nunito Sans" pitchFamily="2" charset="77"/>
                          <a:cs typeface="Museo Sans 300"/>
                        </a:rPr>
                        <a:t>safe</a:t>
                      </a:r>
                    </a:p>
                  </a:txBody>
                  <a:tcPr marL="68580" marR="68580" marT="34290" marB="34290">
                    <a:solidFill>
                      <a:schemeClr val="accent3">
                        <a:lumMod val="20000"/>
                        <a:lumOff val="80000"/>
                      </a:schemeClr>
                    </a:solidFill>
                  </a:tcPr>
                </a:tc>
                <a:extLst>
                  <a:ext uri="{0D108BD9-81ED-4DB2-BD59-A6C34878D82A}">
                    <a16:rowId xmlns:a16="http://schemas.microsoft.com/office/drawing/2014/main" val="10005"/>
                  </a:ext>
                </a:extLst>
              </a:tr>
              <a:tr h="278130">
                <a:tc>
                  <a:txBody>
                    <a:bodyPr/>
                    <a:lstStyle/>
                    <a:p>
                      <a:pPr algn="ctr"/>
                      <a:r>
                        <a:rPr lang="en-US" sz="1100" b="0" i="0" dirty="0">
                          <a:latin typeface="Nunito Sans" pitchFamily="2" charset="77"/>
                          <a:cs typeface="Museo Sans 300"/>
                        </a:rPr>
                        <a:t>fair</a:t>
                      </a:r>
                    </a:p>
                  </a:txBody>
                  <a:tcPr marL="68580" marR="68580" marT="34290" marB="34290">
                    <a:solidFill>
                      <a:schemeClr val="accent3">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0" i="0" baseline="0" dirty="0">
                          <a:latin typeface="Nunito Sans" pitchFamily="2" charset="77"/>
                          <a:cs typeface="Museo Sans 300"/>
                        </a:rPr>
                        <a:t>5 </a:t>
                      </a:r>
                      <a:r>
                        <a:rPr lang="en-US" sz="1100" b="0" i="0" baseline="0" dirty="0" err="1">
                          <a:latin typeface="Nunito Sans" pitchFamily="2" charset="77"/>
                          <a:cs typeface="Museo Sans 300"/>
                        </a:rPr>
                        <a:t>yrs</a:t>
                      </a:r>
                      <a:endParaRPr lang="en-US" sz="1100" b="0" i="0" dirty="0">
                        <a:latin typeface="Nunito Sans" pitchFamily="2" charset="77"/>
                        <a:cs typeface="Museo Sans 300"/>
                      </a:endParaRPr>
                    </a:p>
                  </a:txBody>
                  <a:tcPr marL="68580" marR="68580" marT="34290" marB="34290">
                    <a:solidFill>
                      <a:schemeClr val="accent3">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0" i="0" dirty="0">
                          <a:latin typeface="Nunito Sans" pitchFamily="2" charset="77"/>
                          <a:cs typeface="Museo Sans 300"/>
                        </a:rPr>
                        <a:t>low</a:t>
                      </a:r>
                    </a:p>
                  </a:txBody>
                  <a:tcPr marL="68580" marR="68580" marT="34290" marB="34290">
                    <a:solidFill>
                      <a:schemeClr val="accent3">
                        <a:lumMod val="20000"/>
                        <a:lumOff val="80000"/>
                      </a:schemeClr>
                    </a:solidFill>
                  </a:tcPr>
                </a:tc>
                <a:tc>
                  <a:txBody>
                    <a:bodyPr/>
                    <a:lstStyle/>
                    <a:p>
                      <a:pPr algn="ctr"/>
                      <a:r>
                        <a:rPr lang="en-US" sz="1100" b="0" i="0" dirty="0">
                          <a:latin typeface="Nunito Sans" pitchFamily="2" charset="77"/>
                          <a:cs typeface="Museo Sans 300"/>
                        </a:rPr>
                        <a:t>safe</a:t>
                      </a:r>
                    </a:p>
                  </a:txBody>
                  <a:tcPr marL="68580" marR="68580" marT="34290" marB="34290">
                    <a:solidFill>
                      <a:schemeClr val="accent3">
                        <a:lumMod val="20000"/>
                        <a:lumOff val="80000"/>
                      </a:schemeClr>
                    </a:solidFill>
                  </a:tcPr>
                </a:tc>
                <a:extLst>
                  <a:ext uri="{0D108BD9-81ED-4DB2-BD59-A6C34878D82A}">
                    <a16:rowId xmlns:a16="http://schemas.microsoft.com/office/drawing/2014/main" val="10006"/>
                  </a:ext>
                </a:extLst>
              </a:tr>
              <a:tr h="278130">
                <a:tc>
                  <a:txBody>
                    <a:bodyPr/>
                    <a:lstStyle/>
                    <a:p>
                      <a:pPr algn="ctr"/>
                      <a:r>
                        <a:rPr lang="en-US" sz="1100" b="0" i="0" dirty="0">
                          <a:latin typeface="Nunito Sans" pitchFamily="2" charset="77"/>
                          <a:cs typeface="Museo Sans 300"/>
                        </a:rPr>
                        <a:t>poor</a:t>
                      </a:r>
                    </a:p>
                  </a:txBody>
                  <a:tcPr marL="68580" marR="68580" marT="34290" marB="34290">
                    <a:solidFill>
                      <a:schemeClr val="accent4">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0" i="0" dirty="0">
                          <a:latin typeface="Nunito Sans" pitchFamily="2" charset="77"/>
                          <a:cs typeface="Museo Sans 300"/>
                        </a:rPr>
                        <a:t>3</a:t>
                      </a:r>
                      <a:r>
                        <a:rPr lang="en-US" sz="1100" b="0" i="0" baseline="0" dirty="0">
                          <a:latin typeface="Nunito Sans" pitchFamily="2" charset="77"/>
                          <a:cs typeface="Museo Sans 300"/>
                        </a:rPr>
                        <a:t> </a:t>
                      </a:r>
                      <a:r>
                        <a:rPr lang="en-US" sz="1100" b="0" i="0" baseline="0" dirty="0" err="1">
                          <a:latin typeface="Nunito Sans" pitchFamily="2" charset="77"/>
                          <a:cs typeface="Museo Sans 300"/>
                        </a:rPr>
                        <a:t>yrs</a:t>
                      </a:r>
                      <a:endParaRPr lang="en-US" sz="1100" b="0" i="0" dirty="0">
                        <a:latin typeface="Nunito Sans" pitchFamily="2" charset="77"/>
                        <a:cs typeface="Museo Sans 300"/>
                      </a:endParaRPr>
                    </a:p>
                  </a:txBody>
                  <a:tcPr marL="68580" marR="68580" marT="34290" marB="34290">
                    <a:solidFill>
                      <a:schemeClr val="accent4">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0" i="0" dirty="0">
                          <a:latin typeface="Nunito Sans" pitchFamily="2" charset="77"/>
                          <a:cs typeface="Museo Sans 300"/>
                        </a:rPr>
                        <a:t>high</a:t>
                      </a:r>
                    </a:p>
                  </a:txBody>
                  <a:tcPr marL="68580" marR="68580" marT="34290" marB="34290">
                    <a:solidFill>
                      <a:schemeClr val="accent4">
                        <a:lumMod val="20000"/>
                        <a:lumOff val="80000"/>
                      </a:schemeClr>
                    </a:solidFill>
                  </a:tcPr>
                </a:tc>
                <a:tc>
                  <a:txBody>
                    <a:bodyPr/>
                    <a:lstStyle/>
                    <a:p>
                      <a:pPr algn="ctr"/>
                      <a:r>
                        <a:rPr lang="en-US" sz="1100" b="0" i="0" dirty="0">
                          <a:latin typeface="Nunito Sans" pitchFamily="2" charset="77"/>
                          <a:cs typeface="Museo Sans 300"/>
                        </a:rPr>
                        <a:t>risky</a:t>
                      </a:r>
                    </a:p>
                  </a:txBody>
                  <a:tcPr marL="68580" marR="68580" marT="34290" marB="34290">
                    <a:solidFill>
                      <a:schemeClr val="accent4">
                        <a:lumMod val="20000"/>
                        <a:lumOff val="80000"/>
                      </a:schemeClr>
                    </a:solidFill>
                  </a:tcPr>
                </a:tc>
                <a:extLst>
                  <a:ext uri="{0D108BD9-81ED-4DB2-BD59-A6C34878D82A}">
                    <a16:rowId xmlns:a16="http://schemas.microsoft.com/office/drawing/2014/main" val="10007"/>
                  </a:ext>
                </a:extLst>
              </a:tr>
              <a:tr h="278130">
                <a:tc>
                  <a:txBody>
                    <a:bodyPr/>
                    <a:lstStyle/>
                    <a:p>
                      <a:pPr algn="ctr"/>
                      <a:r>
                        <a:rPr lang="en-US" sz="1100" b="0" i="0" dirty="0">
                          <a:latin typeface="Nunito Sans" pitchFamily="2" charset="77"/>
                          <a:cs typeface="Museo Sans 300"/>
                        </a:rPr>
                        <a:t>poor</a:t>
                      </a:r>
                    </a:p>
                  </a:txBody>
                  <a:tcPr marL="68580" marR="68580" marT="34290" marB="34290">
                    <a:solidFill>
                      <a:schemeClr val="accent3">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0" i="0" baseline="0" dirty="0">
                          <a:latin typeface="Nunito Sans" pitchFamily="2" charset="77"/>
                          <a:cs typeface="Museo Sans 300"/>
                        </a:rPr>
                        <a:t>5 </a:t>
                      </a:r>
                      <a:r>
                        <a:rPr lang="en-US" sz="1100" b="0" i="0" baseline="0" dirty="0" err="1">
                          <a:latin typeface="Nunito Sans" pitchFamily="2" charset="77"/>
                          <a:cs typeface="Museo Sans 300"/>
                        </a:rPr>
                        <a:t>yrs</a:t>
                      </a:r>
                      <a:endParaRPr lang="en-US" sz="1100" b="0" i="0" dirty="0">
                        <a:latin typeface="Nunito Sans" pitchFamily="2" charset="77"/>
                        <a:cs typeface="Museo Sans 300"/>
                      </a:endParaRPr>
                    </a:p>
                  </a:txBody>
                  <a:tcPr marL="68580" marR="68580" marT="34290" marB="34290">
                    <a:solidFill>
                      <a:schemeClr val="accent3">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0" i="0" dirty="0">
                          <a:latin typeface="Nunito Sans" pitchFamily="2" charset="77"/>
                          <a:cs typeface="Museo Sans 300"/>
                        </a:rPr>
                        <a:t>low</a:t>
                      </a:r>
                    </a:p>
                  </a:txBody>
                  <a:tcPr marL="68580" marR="68580" marT="34290" marB="34290">
                    <a:solidFill>
                      <a:schemeClr val="accent3">
                        <a:lumMod val="20000"/>
                        <a:lumOff val="80000"/>
                      </a:schemeClr>
                    </a:solidFill>
                  </a:tcPr>
                </a:tc>
                <a:tc>
                  <a:txBody>
                    <a:bodyPr/>
                    <a:lstStyle/>
                    <a:p>
                      <a:pPr algn="ctr"/>
                      <a:r>
                        <a:rPr lang="en-US" sz="1100" b="0" i="0" dirty="0">
                          <a:latin typeface="Nunito Sans" pitchFamily="2" charset="77"/>
                          <a:cs typeface="Museo Sans 300"/>
                        </a:rPr>
                        <a:t>safe</a:t>
                      </a:r>
                    </a:p>
                  </a:txBody>
                  <a:tcPr marL="68580" marR="68580" marT="34290" marB="34290">
                    <a:solidFill>
                      <a:schemeClr val="accent3">
                        <a:lumMod val="20000"/>
                        <a:lumOff val="80000"/>
                      </a:schemeClr>
                    </a:solidFill>
                  </a:tcPr>
                </a:tc>
                <a:extLst>
                  <a:ext uri="{0D108BD9-81ED-4DB2-BD59-A6C34878D82A}">
                    <a16:rowId xmlns:a16="http://schemas.microsoft.com/office/drawing/2014/main" val="10008"/>
                  </a:ext>
                </a:extLst>
              </a:tr>
              <a:tr h="101966">
                <a:tc>
                  <a:txBody>
                    <a:bodyPr/>
                    <a:lstStyle/>
                    <a:p>
                      <a:pPr algn="ctr"/>
                      <a:r>
                        <a:rPr lang="en-US" sz="1100" b="0" i="0" dirty="0">
                          <a:latin typeface="Nunito Sans" pitchFamily="2" charset="77"/>
                          <a:cs typeface="Museo Sans 300"/>
                        </a:rPr>
                        <a:t>fair</a:t>
                      </a:r>
                    </a:p>
                  </a:txBody>
                  <a:tcPr marL="68580" marR="68580" marT="34290" marB="34290">
                    <a:solidFill>
                      <a:schemeClr val="accent3">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0" i="0" baseline="0" dirty="0">
                          <a:latin typeface="Nunito Sans" pitchFamily="2" charset="77"/>
                          <a:cs typeface="Museo Sans 300"/>
                        </a:rPr>
                        <a:t>3 </a:t>
                      </a:r>
                      <a:r>
                        <a:rPr lang="en-US" sz="1100" b="0" i="0" baseline="0" dirty="0" err="1">
                          <a:latin typeface="Nunito Sans" pitchFamily="2" charset="77"/>
                          <a:cs typeface="Museo Sans 300"/>
                        </a:rPr>
                        <a:t>yrs</a:t>
                      </a:r>
                      <a:endParaRPr lang="en-US" sz="1100" b="0" i="0" dirty="0">
                        <a:latin typeface="Nunito Sans" pitchFamily="2" charset="77"/>
                        <a:cs typeface="Museo Sans 300"/>
                      </a:endParaRPr>
                    </a:p>
                  </a:txBody>
                  <a:tcPr marL="68580" marR="68580" marT="34290" marB="34290">
                    <a:solidFill>
                      <a:schemeClr val="accent3">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0" i="0" dirty="0">
                          <a:latin typeface="Nunito Sans" pitchFamily="2" charset="77"/>
                          <a:cs typeface="Museo Sans 300"/>
                        </a:rPr>
                        <a:t>high</a:t>
                      </a:r>
                    </a:p>
                  </a:txBody>
                  <a:tcPr marL="68580" marR="68580" marT="34290" marB="34290">
                    <a:solidFill>
                      <a:schemeClr val="accent3">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0" i="0" dirty="0">
                          <a:latin typeface="Nunito Sans" pitchFamily="2" charset="77"/>
                          <a:cs typeface="Museo Sans 300"/>
                        </a:rPr>
                        <a:t>safe</a:t>
                      </a:r>
                    </a:p>
                  </a:txBody>
                  <a:tcPr marL="68580" marR="68580" marT="34290" marB="34290">
                    <a:solidFill>
                      <a:schemeClr val="accent3">
                        <a:lumMod val="20000"/>
                        <a:lumOff val="80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7210775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AAE407F-8CE5-60FD-EFA1-EFB67E05E57E}"/>
              </a:ext>
            </a:extLst>
          </p:cNvPr>
          <p:cNvSpPr>
            <a:spLocks noGrp="1"/>
          </p:cNvSpPr>
          <p:nvPr>
            <p:ph type="body" idx="1"/>
          </p:nvPr>
        </p:nvSpPr>
        <p:spPr/>
        <p:txBody>
          <a:bodyPr/>
          <a:lstStyle/>
          <a:p>
            <a:pPr marL="139700" indent="0">
              <a:buNone/>
            </a:pPr>
            <a:r>
              <a:rPr lang="en-US" dirty="0"/>
              <a:t>With our discussion of bias and fairness from last week, discuss the potential biases and fairness concerns that might be present in our dataset about loan safety. </a:t>
            </a:r>
          </a:p>
        </p:txBody>
      </p:sp>
      <p:sp>
        <p:nvSpPr>
          <p:cNvPr id="4" name="Slide Number Placeholder 3">
            <a:extLst>
              <a:ext uri="{FF2B5EF4-FFF2-40B4-BE49-F238E27FC236}">
                <a16:creationId xmlns:a16="http://schemas.microsoft.com/office/drawing/2014/main" id="{ED1CA710-3A56-1283-37BB-59E4D7E3DA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66</a:t>
            </a:fld>
            <a:endParaRPr lang="en"/>
          </a:p>
        </p:txBody>
      </p:sp>
      <p:sp>
        <p:nvSpPr>
          <p:cNvPr id="5" name="Title 4">
            <a:extLst>
              <a:ext uri="{FF2B5EF4-FFF2-40B4-BE49-F238E27FC236}">
                <a16:creationId xmlns:a16="http://schemas.microsoft.com/office/drawing/2014/main" id="{8368E43E-497F-1EE8-1CFC-457497667535}"/>
              </a:ext>
            </a:extLst>
          </p:cNvPr>
          <p:cNvSpPr>
            <a:spLocks noGrp="1"/>
          </p:cNvSpPr>
          <p:nvPr>
            <p:ph type="title"/>
          </p:nvPr>
        </p:nvSpPr>
        <p:spPr/>
        <p:txBody>
          <a:bodyPr/>
          <a:lstStyle/>
          <a:p>
            <a:r>
              <a:rPr lang="en-US" dirty="0"/>
              <a:t>2 min</a:t>
            </a:r>
          </a:p>
        </p:txBody>
      </p:sp>
      <p:sp>
        <p:nvSpPr>
          <p:cNvPr id="7" name="Rectangle 6">
            <a:extLst>
              <a:ext uri="{FF2B5EF4-FFF2-40B4-BE49-F238E27FC236}">
                <a16:creationId xmlns:a16="http://schemas.microsoft.com/office/drawing/2014/main" id="{A474CD48-F4A6-443C-32A7-9DC5B9E361EA}"/>
              </a:ext>
            </a:extLst>
          </p:cNvPr>
          <p:cNvSpPr/>
          <p:nvPr/>
        </p:nvSpPr>
        <p:spPr>
          <a:xfrm>
            <a:off x="492369" y="3967089"/>
            <a:ext cx="1610751" cy="351693"/>
          </a:xfrm>
          <a:prstGeom prst="rect">
            <a:avLst/>
          </a:prstGeom>
          <a:solidFill>
            <a:srgbClr val="5F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poll</a:t>
            </a:r>
          </a:p>
        </p:txBody>
      </p:sp>
    </p:spTree>
    <p:extLst>
      <p:ext uri="{BB962C8B-B14F-4D97-AF65-F5344CB8AC3E}">
        <p14:creationId xmlns:p14="http://schemas.microsoft.com/office/powerpoint/2010/main" val="4066976739"/>
      </p:ext>
    </p:extLst>
  </p:cSld>
  <p:clrMapOvr>
    <a:masterClrMapping/>
  </p:clrMapOvr>
  <p:transition>
    <p:fade thruBlk="1"/>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02C249D-CA5D-8943-A006-F53B6F855171}"/>
              </a:ext>
            </a:extLst>
          </p:cNvPr>
          <p:cNvSpPr>
            <a:spLocks noGrp="1"/>
          </p:cNvSpPr>
          <p:nvPr>
            <p:ph type="title"/>
          </p:nvPr>
        </p:nvSpPr>
        <p:spPr/>
        <p:txBody>
          <a:bodyPr/>
          <a:lstStyle/>
          <a:p>
            <a:r>
              <a:rPr lang="en-US" dirty="0">
                <a:solidFill>
                  <a:schemeClr val="bg1"/>
                </a:solidFill>
              </a:rPr>
              <a:t>Decision Trees</a:t>
            </a:r>
          </a:p>
        </p:txBody>
      </p:sp>
      <p:sp>
        <p:nvSpPr>
          <p:cNvPr id="12" name="Text Placeholder 11">
            <a:extLst>
              <a:ext uri="{FF2B5EF4-FFF2-40B4-BE49-F238E27FC236}">
                <a16:creationId xmlns:a16="http://schemas.microsoft.com/office/drawing/2014/main" id="{95D5C8A2-0812-B44E-9966-AD1CCB06B70C}"/>
              </a:ext>
            </a:extLst>
          </p:cNvPr>
          <p:cNvSpPr>
            <a:spLocks noGrp="1"/>
          </p:cNvSpPr>
          <p:nvPr>
            <p:ph type="body" idx="1"/>
          </p:nvPr>
        </p:nvSpPr>
        <p:spPr>
          <a:xfrm>
            <a:off x="2922030" y="3942846"/>
            <a:ext cx="5596200" cy="1088254"/>
          </a:xfrm>
        </p:spPr>
        <p:txBody>
          <a:bodyPr/>
          <a:lstStyle/>
          <a:p>
            <a:pPr>
              <a:buFont typeface="Arial" panose="020B0604020202020204" pitchFamily="34" charset="0"/>
              <a:buChar char="•"/>
            </a:pPr>
            <a:r>
              <a:rPr lang="en-US" b="1" dirty="0"/>
              <a:t>Branch/Internal node: </a:t>
            </a:r>
            <a:r>
              <a:rPr lang="en-US" dirty="0"/>
              <a:t>splits into possible values of a feature</a:t>
            </a:r>
          </a:p>
          <a:p>
            <a:pPr>
              <a:buFont typeface="Arial" panose="020B0604020202020204" pitchFamily="34" charset="0"/>
              <a:buChar char="•"/>
            </a:pPr>
            <a:r>
              <a:rPr lang="en-US" b="1" dirty="0"/>
              <a:t>Leaf node: </a:t>
            </a:r>
            <a:r>
              <a:rPr lang="en-US" dirty="0"/>
              <a:t>final decision (the class value)</a:t>
            </a:r>
          </a:p>
          <a:p>
            <a:pPr>
              <a:buFont typeface="Arial" panose="020B0604020202020204" pitchFamily="34" charset="0"/>
              <a:buChar char="•"/>
            </a:pPr>
            <a:endParaRPr lang="en-US" dirty="0"/>
          </a:p>
        </p:txBody>
      </p:sp>
      <p:grpSp>
        <p:nvGrpSpPr>
          <p:cNvPr id="13" name="Group 12">
            <a:extLst>
              <a:ext uri="{FF2B5EF4-FFF2-40B4-BE49-F238E27FC236}">
                <a16:creationId xmlns:a16="http://schemas.microsoft.com/office/drawing/2014/main" id="{BE29E3E5-FC80-904E-91EA-DB0EB55EFDB9}"/>
              </a:ext>
            </a:extLst>
          </p:cNvPr>
          <p:cNvGrpSpPr/>
          <p:nvPr/>
        </p:nvGrpSpPr>
        <p:grpSpPr>
          <a:xfrm>
            <a:off x="3366911" y="370354"/>
            <a:ext cx="5573889" cy="3570743"/>
            <a:chOff x="122286" y="1247680"/>
            <a:chExt cx="5573889" cy="3570743"/>
          </a:xfrm>
        </p:grpSpPr>
        <p:sp>
          <p:nvSpPr>
            <p:cNvPr id="85" name="Rectangle 84"/>
            <p:cNvSpPr/>
            <p:nvPr/>
          </p:nvSpPr>
          <p:spPr>
            <a:xfrm>
              <a:off x="1725445" y="1247680"/>
              <a:ext cx="643331" cy="348753"/>
            </a:xfrm>
            <a:prstGeom prst="rect">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050" dirty="0">
                  <a:latin typeface="Nunito Sans" pitchFamily="2" charset="77"/>
                  <a:cs typeface="Museo Sans 100"/>
                </a:rPr>
                <a:t>Start</a:t>
              </a:r>
            </a:p>
          </p:txBody>
        </p:sp>
        <p:grpSp>
          <p:nvGrpSpPr>
            <p:cNvPr id="3" name="Group 2"/>
            <p:cNvGrpSpPr/>
            <p:nvPr/>
          </p:nvGrpSpPr>
          <p:grpSpPr>
            <a:xfrm>
              <a:off x="1292624" y="1596433"/>
              <a:ext cx="1508973" cy="729758"/>
              <a:chOff x="1721911" y="2128577"/>
              <a:chExt cx="2011964" cy="973010"/>
            </a:xfrm>
          </p:grpSpPr>
          <p:sp>
            <p:nvSpPr>
              <p:cNvPr id="39" name="Diamond 38"/>
              <p:cNvSpPr/>
              <p:nvPr/>
            </p:nvSpPr>
            <p:spPr>
              <a:xfrm>
                <a:off x="1721911" y="2613918"/>
                <a:ext cx="2011964" cy="487669"/>
              </a:xfrm>
              <a:prstGeom prst="diamond">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200" dirty="0">
                    <a:solidFill>
                      <a:schemeClr val="accent6"/>
                    </a:solidFill>
                    <a:latin typeface="Nunito Sans" pitchFamily="2" charset="77"/>
                    <a:ea typeface="Museo Sans 300" charset="0"/>
                    <a:cs typeface="Museo Sans 300" charset="0"/>
                  </a:rPr>
                  <a:t>Credit?</a:t>
                </a:r>
              </a:p>
            </p:txBody>
          </p:sp>
          <p:cxnSp>
            <p:nvCxnSpPr>
              <p:cNvPr id="86" name="Straight Arrow Connector 85"/>
              <p:cNvCxnSpPr>
                <a:stCxn id="85" idx="2"/>
                <a:endCxn id="39" idx="0"/>
              </p:cNvCxnSpPr>
              <p:nvPr/>
            </p:nvCxnSpPr>
            <p:spPr>
              <a:xfrm>
                <a:off x="2727893" y="2128577"/>
                <a:ext cx="0" cy="485341"/>
              </a:xfrm>
              <a:prstGeom prst="straightConnector1">
                <a:avLst/>
              </a:prstGeom>
              <a:ln>
                <a:solidFill>
                  <a:schemeClr val="accent5"/>
                </a:solidFill>
                <a:miter lim="800000"/>
                <a:tailEnd type="arrow"/>
              </a:ln>
              <a:effectLst/>
            </p:spPr>
            <p:style>
              <a:lnRef idx="2">
                <a:schemeClr val="accent1"/>
              </a:lnRef>
              <a:fillRef idx="0">
                <a:schemeClr val="accent1"/>
              </a:fillRef>
              <a:effectRef idx="1">
                <a:schemeClr val="accent1"/>
              </a:effectRef>
              <a:fontRef idx="minor">
                <a:schemeClr val="tx1"/>
              </a:fontRef>
            </p:style>
          </p:cxnSp>
        </p:grpSp>
        <p:grpSp>
          <p:nvGrpSpPr>
            <p:cNvPr id="5" name="Group 4"/>
            <p:cNvGrpSpPr/>
            <p:nvPr/>
          </p:nvGrpSpPr>
          <p:grpSpPr>
            <a:xfrm>
              <a:off x="122286" y="1866316"/>
              <a:ext cx="1188624" cy="1230908"/>
              <a:chOff x="161460" y="2488421"/>
              <a:chExt cx="1584832" cy="1641211"/>
            </a:xfrm>
          </p:grpSpPr>
          <p:sp>
            <p:nvSpPr>
              <p:cNvPr id="91" name="Rounded Rectangle 90"/>
              <p:cNvSpPr/>
              <p:nvPr/>
            </p:nvSpPr>
            <p:spPr>
              <a:xfrm>
                <a:off x="161460" y="3610281"/>
                <a:ext cx="933156" cy="519351"/>
              </a:xfrm>
              <a:prstGeom prst="roundRect">
                <a:avLst>
                  <a:gd name="adj" fmla="val 50000"/>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200" dirty="0">
                    <a:latin typeface="Nunito Sans" pitchFamily="2" charset="77"/>
                    <a:ea typeface="Museo Sans 300" charset="0"/>
                    <a:cs typeface="Museo Sans 300" charset="0"/>
                  </a:rPr>
                  <a:t>Safe</a:t>
                </a:r>
              </a:p>
            </p:txBody>
          </p:sp>
          <p:cxnSp>
            <p:nvCxnSpPr>
              <p:cNvPr id="152" name="Elbow Connector 151"/>
              <p:cNvCxnSpPr>
                <a:stCxn id="39" idx="1"/>
                <a:endCxn id="91" idx="0"/>
              </p:cNvCxnSpPr>
              <p:nvPr/>
            </p:nvCxnSpPr>
            <p:spPr>
              <a:xfrm rot="10800000" flipV="1">
                <a:off x="628039" y="2857753"/>
                <a:ext cx="1093872" cy="752528"/>
              </a:xfrm>
              <a:prstGeom prst="bentConnector2">
                <a:avLst/>
              </a:prstGeom>
              <a:ln>
                <a:solidFill>
                  <a:schemeClr val="accent5"/>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162" name="Rectangle 161"/>
              <p:cNvSpPr/>
              <p:nvPr/>
            </p:nvSpPr>
            <p:spPr>
              <a:xfrm>
                <a:off x="628037" y="2488421"/>
                <a:ext cx="1118255" cy="369332"/>
              </a:xfrm>
              <a:prstGeom prst="rect">
                <a:avLst/>
              </a:prstGeom>
            </p:spPr>
            <p:txBody>
              <a:bodyPr wrap="none">
                <a:spAutoFit/>
              </a:bodyPr>
              <a:lstStyle/>
              <a:p>
                <a:r>
                  <a:rPr lang="en-US" sz="1200" b="1" dirty="0">
                    <a:latin typeface="Nunito Sans" pitchFamily="2" charset="77"/>
                    <a:cs typeface="Museo Sans 100"/>
                  </a:rPr>
                  <a:t>excellent</a:t>
                </a:r>
                <a:endParaRPr lang="en-US" sz="1200" b="1" dirty="0">
                  <a:latin typeface="Nunito Sans" pitchFamily="2" charset="77"/>
                </a:endParaRPr>
              </a:p>
            </p:txBody>
          </p:sp>
        </p:grpSp>
        <p:grpSp>
          <p:nvGrpSpPr>
            <p:cNvPr id="7" name="Group 6"/>
            <p:cNvGrpSpPr/>
            <p:nvPr/>
          </p:nvGrpSpPr>
          <p:grpSpPr>
            <a:xfrm>
              <a:off x="2801598" y="1902261"/>
              <a:ext cx="2363546" cy="1043597"/>
              <a:chOff x="3733875" y="2536348"/>
              <a:chExt cx="3151395" cy="1391462"/>
            </a:xfrm>
          </p:grpSpPr>
          <p:sp>
            <p:nvSpPr>
              <p:cNvPr id="139" name="Diamond 138"/>
              <p:cNvSpPr/>
              <p:nvPr/>
            </p:nvSpPr>
            <p:spPr>
              <a:xfrm>
                <a:off x="4988898" y="3440141"/>
                <a:ext cx="1896372" cy="487669"/>
              </a:xfrm>
              <a:prstGeom prst="diamond">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050" dirty="0">
                    <a:solidFill>
                      <a:schemeClr val="accent6"/>
                    </a:solidFill>
                    <a:latin typeface="Nunito Sans" pitchFamily="2" charset="77"/>
                    <a:ea typeface="Museo Sans 300" charset="0"/>
                    <a:cs typeface="Museo Sans 300" charset="0"/>
                  </a:rPr>
                  <a:t>Income?</a:t>
                </a:r>
              </a:p>
            </p:txBody>
          </p:sp>
          <p:cxnSp>
            <p:nvCxnSpPr>
              <p:cNvPr id="153" name="Elbow Connector 152"/>
              <p:cNvCxnSpPr>
                <a:stCxn id="39" idx="3"/>
                <a:endCxn id="139" idx="0"/>
              </p:cNvCxnSpPr>
              <p:nvPr/>
            </p:nvCxnSpPr>
            <p:spPr>
              <a:xfrm>
                <a:off x="3733875" y="2857753"/>
                <a:ext cx="2203209" cy="582388"/>
              </a:xfrm>
              <a:prstGeom prst="bentConnector2">
                <a:avLst/>
              </a:prstGeom>
              <a:ln>
                <a:solidFill>
                  <a:schemeClr val="accent5"/>
                </a:solidFill>
                <a:tailEnd type="arrow"/>
              </a:ln>
              <a:effectLst/>
            </p:spPr>
            <p:style>
              <a:lnRef idx="2">
                <a:schemeClr val="accent1"/>
              </a:lnRef>
              <a:fillRef idx="0">
                <a:schemeClr val="accent1"/>
              </a:fillRef>
              <a:effectRef idx="1">
                <a:schemeClr val="accent1"/>
              </a:effectRef>
              <a:fontRef idx="minor">
                <a:schemeClr val="tx1"/>
              </a:fontRef>
            </p:style>
          </p:cxnSp>
          <p:sp>
            <p:nvSpPr>
              <p:cNvPr id="163" name="Rectangle 162"/>
              <p:cNvSpPr/>
              <p:nvPr/>
            </p:nvSpPr>
            <p:spPr>
              <a:xfrm>
                <a:off x="4249279" y="2536348"/>
                <a:ext cx="686513" cy="369332"/>
              </a:xfrm>
              <a:prstGeom prst="rect">
                <a:avLst/>
              </a:prstGeom>
            </p:spPr>
            <p:txBody>
              <a:bodyPr wrap="none">
                <a:spAutoFit/>
              </a:bodyPr>
              <a:lstStyle/>
              <a:p>
                <a:r>
                  <a:rPr lang="en-US" sz="1200" b="1" dirty="0">
                    <a:latin typeface="Nunito Sans" pitchFamily="2" charset="77"/>
                    <a:cs typeface="Museo Sans 100"/>
                  </a:rPr>
                  <a:t>poor</a:t>
                </a:r>
                <a:endParaRPr lang="en-US" sz="1200" b="1" dirty="0">
                  <a:latin typeface="Nunito Sans" pitchFamily="2" charset="77"/>
                </a:endParaRPr>
              </a:p>
            </p:txBody>
          </p:sp>
        </p:grpSp>
        <p:grpSp>
          <p:nvGrpSpPr>
            <p:cNvPr id="6" name="Group 5"/>
            <p:cNvGrpSpPr/>
            <p:nvPr/>
          </p:nvGrpSpPr>
          <p:grpSpPr>
            <a:xfrm>
              <a:off x="1158140" y="2326192"/>
              <a:ext cx="1819121" cy="1557538"/>
              <a:chOff x="1542598" y="3101587"/>
              <a:chExt cx="2425495" cy="2076717"/>
            </a:xfrm>
          </p:grpSpPr>
          <p:sp>
            <p:nvSpPr>
              <p:cNvPr id="56" name="Diamond 55"/>
              <p:cNvSpPr/>
              <p:nvPr/>
            </p:nvSpPr>
            <p:spPr>
              <a:xfrm>
                <a:off x="1900154" y="3594248"/>
                <a:ext cx="1655477" cy="487669"/>
              </a:xfrm>
              <a:prstGeom prst="diamond">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200" dirty="0">
                    <a:solidFill>
                      <a:schemeClr val="accent6"/>
                    </a:solidFill>
                    <a:latin typeface="Nunito Sans" pitchFamily="2" charset="77"/>
                    <a:ea typeface="Museo Sans 300" charset="0"/>
                    <a:cs typeface="Museo Sans 300" charset="0"/>
                  </a:rPr>
                  <a:t>Term?</a:t>
                </a:r>
              </a:p>
            </p:txBody>
          </p:sp>
          <p:cxnSp>
            <p:nvCxnSpPr>
              <p:cNvPr id="106" name="Straight Arrow Connector 105"/>
              <p:cNvCxnSpPr>
                <a:cxnSpLocks/>
                <a:stCxn id="56" idx="2"/>
                <a:endCxn id="107" idx="0"/>
              </p:cNvCxnSpPr>
              <p:nvPr/>
            </p:nvCxnSpPr>
            <p:spPr>
              <a:xfrm flipH="1">
                <a:off x="2091255" y="4081918"/>
                <a:ext cx="636637" cy="577036"/>
              </a:xfrm>
              <a:prstGeom prst="straightConnector1">
                <a:avLst/>
              </a:prstGeom>
              <a:ln>
                <a:solidFill>
                  <a:schemeClr val="accent5"/>
                </a:solidFill>
                <a:miter lim="800000"/>
                <a:tailEnd type="arrow"/>
              </a:ln>
              <a:effectLst/>
            </p:spPr>
            <p:style>
              <a:lnRef idx="2">
                <a:schemeClr val="accent1"/>
              </a:lnRef>
              <a:fillRef idx="0">
                <a:schemeClr val="accent1"/>
              </a:fillRef>
              <a:effectRef idx="1">
                <a:schemeClr val="accent1"/>
              </a:effectRef>
              <a:fontRef idx="minor">
                <a:schemeClr val="tx1"/>
              </a:fontRef>
            </p:style>
          </p:cxnSp>
          <p:sp>
            <p:nvSpPr>
              <p:cNvPr id="107" name="Rounded Rectangle 106"/>
              <p:cNvSpPr/>
              <p:nvPr/>
            </p:nvSpPr>
            <p:spPr>
              <a:xfrm>
                <a:off x="1558982" y="4658954"/>
                <a:ext cx="1064545" cy="519350"/>
              </a:xfrm>
              <a:prstGeom prst="roundRect">
                <a:avLst>
                  <a:gd name="adj" fmla="val 50000"/>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200" dirty="0">
                    <a:latin typeface="Nunito Sans" pitchFamily="2" charset="77"/>
                    <a:ea typeface="Museo Sans 300" charset="0"/>
                    <a:cs typeface="Museo Sans 300" charset="0"/>
                  </a:rPr>
                  <a:t>Risky</a:t>
                </a:r>
              </a:p>
            </p:txBody>
          </p:sp>
          <p:sp>
            <p:nvSpPr>
              <p:cNvPr id="113" name="Rounded Rectangle 112"/>
              <p:cNvSpPr/>
              <p:nvPr/>
            </p:nvSpPr>
            <p:spPr>
              <a:xfrm>
                <a:off x="2865735" y="4630011"/>
                <a:ext cx="868139" cy="519351"/>
              </a:xfrm>
              <a:prstGeom prst="roundRect">
                <a:avLst>
                  <a:gd name="adj" fmla="val 50000"/>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200" dirty="0">
                    <a:latin typeface="Nunito Sans" pitchFamily="2" charset="77"/>
                    <a:ea typeface="Museo Sans 300" charset="0"/>
                    <a:cs typeface="Museo Sans 300" charset="0"/>
                  </a:rPr>
                  <a:t>Safe</a:t>
                </a:r>
              </a:p>
            </p:txBody>
          </p:sp>
          <p:cxnSp>
            <p:nvCxnSpPr>
              <p:cNvPr id="114" name="Straight Arrow Connector 113"/>
              <p:cNvCxnSpPr>
                <a:stCxn id="56" idx="2"/>
                <a:endCxn id="113" idx="0"/>
              </p:cNvCxnSpPr>
              <p:nvPr/>
            </p:nvCxnSpPr>
            <p:spPr>
              <a:xfrm>
                <a:off x="2727893" y="4081918"/>
                <a:ext cx="571912" cy="548093"/>
              </a:xfrm>
              <a:prstGeom prst="straightConnector1">
                <a:avLst/>
              </a:prstGeom>
              <a:ln>
                <a:solidFill>
                  <a:schemeClr val="accent5"/>
                </a:solidFill>
                <a:miter lim="800000"/>
                <a:tailEnd type="arrow"/>
              </a:ln>
              <a:effectLst/>
            </p:spPr>
            <p:style>
              <a:lnRef idx="2">
                <a:schemeClr val="accent1"/>
              </a:lnRef>
              <a:fillRef idx="0">
                <a:schemeClr val="accent1"/>
              </a:fillRef>
              <a:effectRef idx="1">
                <a:schemeClr val="accent1"/>
              </a:effectRef>
              <a:fontRef idx="minor">
                <a:schemeClr val="tx1"/>
              </a:fontRef>
            </p:style>
          </p:cxnSp>
          <p:cxnSp>
            <p:nvCxnSpPr>
              <p:cNvPr id="154" name="Straight Arrow Connector 153"/>
              <p:cNvCxnSpPr>
                <a:stCxn id="39" idx="2"/>
                <a:endCxn id="56" idx="0"/>
              </p:cNvCxnSpPr>
              <p:nvPr/>
            </p:nvCxnSpPr>
            <p:spPr>
              <a:xfrm>
                <a:off x="2727893" y="3101587"/>
                <a:ext cx="0" cy="492661"/>
              </a:xfrm>
              <a:prstGeom prst="straightConnector1">
                <a:avLst/>
              </a:prstGeom>
              <a:ln>
                <a:solidFill>
                  <a:schemeClr val="accent5"/>
                </a:solidFill>
                <a:tailEnd type="arrow"/>
              </a:ln>
              <a:effectLst/>
            </p:spPr>
            <p:style>
              <a:lnRef idx="2">
                <a:schemeClr val="accent1"/>
              </a:lnRef>
              <a:fillRef idx="0">
                <a:schemeClr val="accent1"/>
              </a:fillRef>
              <a:effectRef idx="1">
                <a:schemeClr val="accent1"/>
              </a:effectRef>
              <a:fontRef idx="minor">
                <a:schemeClr val="tx1"/>
              </a:fontRef>
            </p:style>
          </p:cxnSp>
          <p:sp>
            <p:nvSpPr>
              <p:cNvPr id="164" name="Rectangle 163"/>
              <p:cNvSpPr/>
              <p:nvPr/>
            </p:nvSpPr>
            <p:spPr>
              <a:xfrm>
                <a:off x="2727893" y="3127706"/>
                <a:ext cx="566821" cy="369332"/>
              </a:xfrm>
              <a:prstGeom prst="rect">
                <a:avLst/>
              </a:prstGeom>
            </p:spPr>
            <p:txBody>
              <a:bodyPr wrap="none">
                <a:spAutoFit/>
              </a:bodyPr>
              <a:lstStyle/>
              <a:p>
                <a:r>
                  <a:rPr lang="en-US" sz="1200" b="1" dirty="0">
                    <a:latin typeface="Nunito Sans" pitchFamily="2" charset="77"/>
                    <a:cs typeface="Museo Sans 100"/>
                  </a:rPr>
                  <a:t>fair</a:t>
                </a:r>
                <a:endParaRPr lang="en-US" sz="1200" b="1" dirty="0">
                  <a:latin typeface="Nunito Sans" pitchFamily="2" charset="77"/>
                </a:endParaRPr>
              </a:p>
            </p:txBody>
          </p:sp>
          <p:sp>
            <p:nvSpPr>
              <p:cNvPr id="165" name="Rectangle 164"/>
              <p:cNvSpPr/>
              <p:nvPr/>
            </p:nvSpPr>
            <p:spPr>
              <a:xfrm>
                <a:off x="3029374" y="4142988"/>
                <a:ext cx="938719" cy="369332"/>
              </a:xfrm>
              <a:prstGeom prst="rect">
                <a:avLst/>
              </a:prstGeom>
            </p:spPr>
            <p:txBody>
              <a:bodyPr wrap="none">
                <a:spAutoFit/>
              </a:bodyPr>
              <a:lstStyle/>
              <a:p>
                <a:r>
                  <a:rPr lang="en-US" sz="1200" b="1" dirty="0">
                    <a:latin typeface="Nunito Sans" pitchFamily="2" charset="77"/>
                    <a:cs typeface="Museo Sans 100"/>
                  </a:rPr>
                  <a:t>5 years</a:t>
                </a:r>
                <a:endParaRPr lang="en-US" sz="1200" b="1" dirty="0">
                  <a:latin typeface="Nunito Sans" pitchFamily="2" charset="77"/>
                </a:endParaRPr>
              </a:p>
            </p:txBody>
          </p:sp>
          <p:sp>
            <p:nvSpPr>
              <p:cNvPr id="166" name="Rectangle 165"/>
              <p:cNvSpPr/>
              <p:nvPr/>
            </p:nvSpPr>
            <p:spPr>
              <a:xfrm>
                <a:off x="1542598" y="4107992"/>
                <a:ext cx="938719" cy="369332"/>
              </a:xfrm>
              <a:prstGeom prst="rect">
                <a:avLst/>
              </a:prstGeom>
            </p:spPr>
            <p:txBody>
              <a:bodyPr wrap="none">
                <a:spAutoFit/>
              </a:bodyPr>
              <a:lstStyle/>
              <a:p>
                <a:r>
                  <a:rPr lang="en-US" sz="1200" b="1" dirty="0">
                    <a:latin typeface="Nunito Sans" pitchFamily="2" charset="77"/>
                    <a:cs typeface="Museo Sans 100"/>
                  </a:rPr>
                  <a:t>3 years</a:t>
                </a:r>
                <a:endParaRPr lang="en-US" sz="1200" b="1" dirty="0">
                  <a:latin typeface="Nunito Sans" pitchFamily="2" charset="77"/>
                </a:endParaRPr>
              </a:p>
            </p:txBody>
          </p:sp>
        </p:grpSp>
        <p:grpSp>
          <p:nvGrpSpPr>
            <p:cNvPr id="9" name="Group 8"/>
            <p:cNvGrpSpPr/>
            <p:nvPr/>
          </p:nvGrpSpPr>
          <p:grpSpPr>
            <a:xfrm>
              <a:off x="4454004" y="2945858"/>
              <a:ext cx="1242171" cy="937873"/>
              <a:chOff x="5937085" y="3927810"/>
              <a:chExt cx="1656228" cy="1250496"/>
            </a:xfrm>
          </p:grpSpPr>
          <p:cxnSp>
            <p:nvCxnSpPr>
              <p:cNvPr id="147" name="Straight Arrow Connector 146"/>
              <p:cNvCxnSpPr>
                <a:stCxn id="139" idx="2"/>
                <a:endCxn id="284" idx="0"/>
              </p:cNvCxnSpPr>
              <p:nvPr/>
            </p:nvCxnSpPr>
            <p:spPr>
              <a:xfrm>
                <a:off x="5937085" y="3927810"/>
                <a:ext cx="1203093" cy="731146"/>
              </a:xfrm>
              <a:prstGeom prst="straightConnector1">
                <a:avLst/>
              </a:prstGeom>
              <a:ln>
                <a:solidFill>
                  <a:schemeClr val="accent5"/>
                </a:solidFill>
                <a:miter lim="800000"/>
                <a:tailEnd type="arrow"/>
              </a:ln>
              <a:effectLst/>
            </p:spPr>
            <p:style>
              <a:lnRef idx="2">
                <a:schemeClr val="accent1"/>
              </a:lnRef>
              <a:fillRef idx="0">
                <a:schemeClr val="accent1"/>
              </a:fillRef>
              <a:effectRef idx="1">
                <a:schemeClr val="accent1"/>
              </a:effectRef>
              <a:fontRef idx="minor">
                <a:schemeClr val="tx1"/>
              </a:fontRef>
            </p:style>
          </p:cxnSp>
          <p:sp>
            <p:nvSpPr>
              <p:cNvPr id="284" name="Rounded Rectangle 283"/>
              <p:cNvSpPr/>
              <p:nvPr/>
            </p:nvSpPr>
            <p:spPr>
              <a:xfrm>
                <a:off x="6687044" y="4658956"/>
                <a:ext cx="906269" cy="519350"/>
              </a:xfrm>
              <a:prstGeom prst="roundRect">
                <a:avLst>
                  <a:gd name="adj" fmla="val 50000"/>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200" dirty="0">
                    <a:latin typeface="Nunito Sans" pitchFamily="2" charset="77"/>
                    <a:ea typeface="Museo Sans 300" charset="0"/>
                    <a:cs typeface="Museo Sans 300" charset="0"/>
                  </a:rPr>
                  <a:t>Risky</a:t>
                </a:r>
              </a:p>
            </p:txBody>
          </p:sp>
          <p:sp>
            <p:nvSpPr>
              <p:cNvPr id="169" name="Rectangle 168"/>
              <p:cNvSpPr/>
              <p:nvPr/>
            </p:nvSpPr>
            <p:spPr>
              <a:xfrm>
                <a:off x="6459512" y="3940629"/>
                <a:ext cx="654453" cy="369332"/>
              </a:xfrm>
              <a:prstGeom prst="rect">
                <a:avLst/>
              </a:prstGeom>
            </p:spPr>
            <p:txBody>
              <a:bodyPr wrap="none">
                <a:spAutoFit/>
              </a:bodyPr>
              <a:lstStyle/>
              <a:p>
                <a:r>
                  <a:rPr lang="en-US" sz="1200" b="1" dirty="0">
                    <a:latin typeface="Nunito Sans" pitchFamily="2" charset="77"/>
                    <a:cs typeface="Museo Sans 100"/>
                  </a:rPr>
                  <a:t>Low</a:t>
                </a:r>
                <a:endParaRPr lang="en-US" sz="1200" b="1" dirty="0">
                  <a:latin typeface="Nunito Sans" pitchFamily="2" charset="77"/>
                </a:endParaRPr>
              </a:p>
            </p:txBody>
          </p:sp>
        </p:grpSp>
        <p:grpSp>
          <p:nvGrpSpPr>
            <p:cNvPr id="8" name="Group 7"/>
            <p:cNvGrpSpPr/>
            <p:nvPr/>
          </p:nvGrpSpPr>
          <p:grpSpPr>
            <a:xfrm>
              <a:off x="2801597" y="2945858"/>
              <a:ext cx="1688710" cy="1872565"/>
              <a:chOff x="3733874" y="3927810"/>
              <a:chExt cx="2251612" cy="2496754"/>
            </a:xfrm>
          </p:grpSpPr>
          <p:sp>
            <p:nvSpPr>
              <p:cNvPr id="145" name="Diamond 144"/>
              <p:cNvSpPr/>
              <p:nvPr/>
            </p:nvSpPr>
            <p:spPr>
              <a:xfrm>
                <a:off x="3947237" y="4639071"/>
                <a:ext cx="1758010" cy="487669"/>
              </a:xfrm>
              <a:prstGeom prst="diamond">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200" dirty="0">
                    <a:solidFill>
                      <a:schemeClr val="accent6"/>
                    </a:solidFill>
                    <a:latin typeface="Nunito Sans" pitchFamily="2" charset="77"/>
                    <a:ea typeface="Museo Sans 300" charset="0"/>
                    <a:cs typeface="Museo Sans 300" charset="0"/>
                  </a:rPr>
                  <a:t>Term?</a:t>
                </a:r>
              </a:p>
            </p:txBody>
          </p:sp>
          <p:cxnSp>
            <p:nvCxnSpPr>
              <p:cNvPr id="278" name="Straight Arrow Connector 277"/>
              <p:cNvCxnSpPr>
                <a:stCxn id="145" idx="2"/>
                <a:endCxn id="279" idx="0"/>
              </p:cNvCxnSpPr>
              <p:nvPr/>
            </p:nvCxnSpPr>
            <p:spPr>
              <a:xfrm flipH="1">
                <a:off x="4235495" y="5126741"/>
                <a:ext cx="590746" cy="778472"/>
              </a:xfrm>
              <a:prstGeom prst="straightConnector1">
                <a:avLst/>
              </a:prstGeom>
              <a:ln>
                <a:solidFill>
                  <a:schemeClr val="accent5"/>
                </a:solidFill>
                <a:miter lim="800000"/>
                <a:tailEnd type="arrow"/>
              </a:ln>
              <a:effectLst/>
            </p:spPr>
            <p:style>
              <a:lnRef idx="2">
                <a:schemeClr val="accent1"/>
              </a:lnRef>
              <a:fillRef idx="0">
                <a:schemeClr val="accent1"/>
              </a:fillRef>
              <a:effectRef idx="1">
                <a:schemeClr val="accent1"/>
              </a:effectRef>
              <a:fontRef idx="minor">
                <a:schemeClr val="tx1"/>
              </a:fontRef>
            </p:style>
          </p:cxnSp>
          <p:sp>
            <p:nvSpPr>
              <p:cNvPr id="279" name="Rounded Rectangle 278"/>
              <p:cNvSpPr/>
              <p:nvPr/>
            </p:nvSpPr>
            <p:spPr>
              <a:xfrm>
                <a:off x="3733874" y="5905213"/>
                <a:ext cx="1003242" cy="519351"/>
              </a:xfrm>
              <a:prstGeom prst="roundRect">
                <a:avLst>
                  <a:gd name="adj" fmla="val 50000"/>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spAutoFit/>
              </a:bodyPr>
              <a:lstStyle/>
              <a:p>
                <a:pPr algn="ctr"/>
                <a:r>
                  <a:rPr lang="en-US" sz="1200" dirty="0">
                    <a:latin typeface="Nunito Sans" pitchFamily="2" charset="77"/>
                    <a:ea typeface="Museo Sans 300" charset="0"/>
                    <a:cs typeface="Museo Sans 300" charset="0"/>
                  </a:rPr>
                  <a:t>Risky</a:t>
                </a:r>
              </a:p>
            </p:txBody>
          </p:sp>
          <p:sp>
            <p:nvSpPr>
              <p:cNvPr id="280" name="Rounded Rectangle 279"/>
              <p:cNvSpPr/>
              <p:nvPr/>
            </p:nvSpPr>
            <p:spPr>
              <a:xfrm>
                <a:off x="4896340" y="5875672"/>
                <a:ext cx="967894" cy="519351"/>
              </a:xfrm>
              <a:prstGeom prst="roundRect">
                <a:avLst>
                  <a:gd name="adj" fmla="val 50000"/>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spAutoFit/>
              </a:bodyPr>
              <a:lstStyle/>
              <a:p>
                <a:pPr algn="ctr"/>
                <a:r>
                  <a:rPr lang="en-US" sz="1200" dirty="0">
                    <a:latin typeface="Nunito Sans" pitchFamily="2" charset="77"/>
                    <a:ea typeface="Museo Sans 300" charset="0"/>
                    <a:cs typeface="Museo Sans 300" charset="0"/>
                  </a:rPr>
                  <a:t>Safe</a:t>
                </a:r>
              </a:p>
            </p:txBody>
          </p:sp>
          <p:cxnSp>
            <p:nvCxnSpPr>
              <p:cNvPr id="281" name="Straight Arrow Connector 280"/>
              <p:cNvCxnSpPr>
                <a:stCxn id="145" idx="2"/>
                <a:endCxn id="280" idx="0"/>
              </p:cNvCxnSpPr>
              <p:nvPr/>
            </p:nvCxnSpPr>
            <p:spPr>
              <a:xfrm>
                <a:off x="4826242" y="5126741"/>
                <a:ext cx="554046" cy="748931"/>
              </a:xfrm>
              <a:prstGeom prst="straightConnector1">
                <a:avLst/>
              </a:prstGeom>
              <a:ln>
                <a:solidFill>
                  <a:schemeClr val="accent5"/>
                </a:solidFill>
                <a:miter lim="800000"/>
                <a:tailEnd type="arrow"/>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139" idx="2"/>
                <a:endCxn id="145" idx="0"/>
              </p:cNvCxnSpPr>
              <p:nvPr/>
            </p:nvCxnSpPr>
            <p:spPr>
              <a:xfrm flipH="1">
                <a:off x="4826242" y="3927810"/>
                <a:ext cx="1110842" cy="711261"/>
              </a:xfrm>
              <a:prstGeom prst="straightConnector1">
                <a:avLst/>
              </a:prstGeom>
              <a:ln>
                <a:solidFill>
                  <a:schemeClr val="accent5"/>
                </a:solidFill>
                <a:miter lim="800000"/>
                <a:tailEnd type="arrow"/>
              </a:ln>
              <a:effectLst/>
            </p:spPr>
            <p:style>
              <a:lnRef idx="2">
                <a:schemeClr val="accent1"/>
              </a:lnRef>
              <a:fillRef idx="0">
                <a:schemeClr val="accent1"/>
              </a:fillRef>
              <a:effectRef idx="1">
                <a:schemeClr val="accent1"/>
              </a:effectRef>
              <a:fontRef idx="minor">
                <a:schemeClr val="tx1"/>
              </a:fontRef>
            </p:style>
          </p:cxnSp>
          <p:sp>
            <p:nvSpPr>
              <p:cNvPr id="170" name="Rectangle 169"/>
              <p:cNvSpPr/>
              <p:nvPr/>
            </p:nvSpPr>
            <p:spPr>
              <a:xfrm>
                <a:off x="4668047" y="3938715"/>
                <a:ext cx="660865" cy="369332"/>
              </a:xfrm>
              <a:prstGeom prst="rect">
                <a:avLst/>
              </a:prstGeom>
            </p:spPr>
            <p:txBody>
              <a:bodyPr wrap="none">
                <a:spAutoFit/>
              </a:bodyPr>
              <a:lstStyle/>
              <a:p>
                <a:r>
                  <a:rPr lang="en-US" sz="1200" b="1" dirty="0">
                    <a:latin typeface="Nunito Sans" pitchFamily="2" charset="77"/>
                    <a:cs typeface="Museo Sans 100"/>
                  </a:rPr>
                  <a:t>high</a:t>
                </a:r>
                <a:endParaRPr lang="en-US" sz="1200" b="1" dirty="0">
                  <a:latin typeface="Nunito Sans" pitchFamily="2" charset="77"/>
                </a:endParaRPr>
              </a:p>
            </p:txBody>
          </p:sp>
          <p:sp>
            <p:nvSpPr>
              <p:cNvPr id="173" name="Rectangle 172"/>
              <p:cNvSpPr/>
              <p:nvPr/>
            </p:nvSpPr>
            <p:spPr>
              <a:xfrm>
                <a:off x="5046768" y="5249952"/>
                <a:ext cx="938718" cy="369332"/>
              </a:xfrm>
              <a:prstGeom prst="rect">
                <a:avLst/>
              </a:prstGeom>
            </p:spPr>
            <p:txBody>
              <a:bodyPr wrap="none">
                <a:spAutoFit/>
              </a:bodyPr>
              <a:lstStyle/>
              <a:p>
                <a:r>
                  <a:rPr lang="en-US" sz="1200" b="1" dirty="0">
                    <a:latin typeface="Nunito Sans" pitchFamily="2" charset="77"/>
                    <a:cs typeface="Museo Sans 100"/>
                  </a:rPr>
                  <a:t>5 years</a:t>
                </a:r>
                <a:endParaRPr lang="en-US" sz="1200" b="1" dirty="0">
                  <a:latin typeface="Nunito Sans" pitchFamily="2" charset="77"/>
                </a:endParaRPr>
              </a:p>
            </p:txBody>
          </p:sp>
          <p:sp>
            <p:nvSpPr>
              <p:cNvPr id="174" name="Rectangle 173"/>
              <p:cNvSpPr/>
              <p:nvPr/>
            </p:nvSpPr>
            <p:spPr>
              <a:xfrm>
                <a:off x="3790447" y="5247761"/>
                <a:ext cx="938718" cy="369332"/>
              </a:xfrm>
              <a:prstGeom prst="rect">
                <a:avLst/>
              </a:prstGeom>
            </p:spPr>
            <p:txBody>
              <a:bodyPr wrap="none">
                <a:spAutoFit/>
              </a:bodyPr>
              <a:lstStyle/>
              <a:p>
                <a:r>
                  <a:rPr lang="en-US" sz="1200" b="1" dirty="0">
                    <a:latin typeface="Nunito Sans" pitchFamily="2" charset="77"/>
                    <a:cs typeface="Museo Sans 100"/>
                  </a:rPr>
                  <a:t>3 years</a:t>
                </a:r>
                <a:endParaRPr lang="en-US" sz="1200" b="1" dirty="0">
                  <a:latin typeface="Nunito Sans" pitchFamily="2" charset="77"/>
                </a:endParaRPr>
              </a:p>
            </p:txBody>
          </p:sp>
        </p:grpSp>
      </p:grpSp>
    </p:spTree>
    <p:extLst>
      <p:ext uri="{BB962C8B-B14F-4D97-AF65-F5344CB8AC3E}">
        <p14:creationId xmlns:p14="http://schemas.microsoft.com/office/powerpoint/2010/main" val="30675392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CACAC-4782-4773-927D-5CA9EAA272C5}"/>
              </a:ext>
            </a:extLst>
          </p:cNvPr>
          <p:cNvSpPr>
            <a:spLocks noGrp="1"/>
          </p:cNvSpPr>
          <p:nvPr>
            <p:ph type="title"/>
          </p:nvPr>
        </p:nvSpPr>
        <p:spPr/>
        <p:txBody>
          <a:bodyPr/>
          <a:lstStyle/>
          <a:p>
            <a:r>
              <a:rPr lang="en-US" dirty="0"/>
              <a:t>Next time</a:t>
            </a:r>
          </a:p>
        </p:txBody>
      </p:sp>
      <p:sp>
        <p:nvSpPr>
          <p:cNvPr id="3" name="Text Placeholder 2">
            <a:extLst>
              <a:ext uri="{FF2B5EF4-FFF2-40B4-BE49-F238E27FC236}">
                <a16:creationId xmlns:a16="http://schemas.microsoft.com/office/drawing/2014/main" id="{5FAF2332-6C34-45B7-A6BE-D0BB73688BFE}"/>
              </a:ext>
            </a:extLst>
          </p:cNvPr>
          <p:cNvSpPr>
            <a:spLocks noGrp="1"/>
          </p:cNvSpPr>
          <p:nvPr>
            <p:ph type="body" idx="1"/>
          </p:nvPr>
        </p:nvSpPr>
        <p:spPr/>
        <p:txBody>
          <a:bodyPr/>
          <a:lstStyle/>
          <a:p>
            <a:pPr marL="139700" indent="0">
              <a:buNone/>
            </a:pPr>
            <a:endParaRPr lang="en-US" dirty="0"/>
          </a:p>
        </p:txBody>
      </p:sp>
      <p:sp>
        <p:nvSpPr>
          <p:cNvPr id="4" name="Slide Number Placeholder 3">
            <a:extLst>
              <a:ext uri="{FF2B5EF4-FFF2-40B4-BE49-F238E27FC236}">
                <a16:creationId xmlns:a16="http://schemas.microsoft.com/office/drawing/2014/main" id="{3D915368-3179-45C2-846E-CF235BB8C94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68</a:t>
            </a:fld>
            <a:endParaRPr lang="en"/>
          </a:p>
        </p:txBody>
      </p:sp>
    </p:spTree>
    <p:extLst>
      <p:ext uri="{BB962C8B-B14F-4D97-AF65-F5344CB8AC3E}">
        <p14:creationId xmlns:p14="http://schemas.microsoft.com/office/powerpoint/2010/main" val="379324808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046A4-4AA8-4E2B-9AEC-88986C598A28}"/>
              </a:ext>
            </a:extLst>
          </p:cNvPr>
          <p:cNvSpPr>
            <a:spLocks noGrp="1"/>
          </p:cNvSpPr>
          <p:nvPr>
            <p:ph type="ctrTitle"/>
          </p:nvPr>
        </p:nvSpPr>
        <p:spPr/>
        <p:txBody>
          <a:bodyPr/>
          <a:lstStyle/>
          <a:p>
            <a:r>
              <a:rPr lang="en-US" dirty="0"/>
              <a:t>Sources of Bias</a:t>
            </a:r>
          </a:p>
        </p:txBody>
      </p:sp>
      <p:sp>
        <p:nvSpPr>
          <p:cNvPr id="3" name="Subtitle 2">
            <a:extLst>
              <a:ext uri="{FF2B5EF4-FFF2-40B4-BE49-F238E27FC236}">
                <a16:creationId xmlns:a16="http://schemas.microsoft.com/office/drawing/2014/main" id="{AA761393-9910-4729-BA20-D16C1862E0A5}"/>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7A68306F-DF15-47F8-B43C-B683A3F9DCF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119998481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48DA363D-F61B-48FE-ABDC-2BE7EF70C91A}"/>
              </a:ext>
            </a:extLst>
          </p:cNvPr>
          <p:cNvSpPr txBox="1">
            <a:spLocks/>
          </p:cNvSpPr>
          <p:nvPr/>
        </p:nvSpPr>
        <p:spPr>
          <a:xfrm>
            <a:off x="2710844" y="207372"/>
            <a:ext cx="5596200" cy="4314682"/>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17500" algn="l" rtl="0" eaLnBrk="1" hangingPunct="1">
              <a:lnSpc>
                <a:spcPct val="115000"/>
              </a:lnSpc>
              <a:spcBef>
                <a:spcPts val="60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1pPr>
            <a:lvl2pPr marL="914400" marR="0" lvl="1"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2pPr>
            <a:lvl3pPr marL="1371600" marR="0" lvl="2"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3pPr>
            <a:lvl4pPr marL="1828800" marR="0" lvl="3"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4pPr>
            <a:lvl5pPr marL="2286000" marR="0" lvl="4"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5pPr>
            <a:lvl6pPr marL="2743200" marR="0" lvl="5"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6pPr>
            <a:lvl7pPr marL="3200400" marR="0" lvl="6"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7pPr>
            <a:lvl8pPr marL="3657600" marR="0" lvl="7"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8pPr>
            <a:lvl9pPr marL="4114800" marR="0" lvl="8"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9pPr>
          </a:lstStyle>
          <a:p>
            <a:pPr marL="139700" indent="0">
              <a:buNone/>
            </a:pPr>
            <a:r>
              <a:rPr lang="en-US" dirty="0"/>
              <a:t>Discussion heavily based on Suresh and </a:t>
            </a:r>
            <a:r>
              <a:rPr lang="en-US" dirty="0" err="1"/>
              <a:t>Guttag</a:t>
            </a:r>
            <a:r>
              <a:rPr lang="en-US" dirty="0"/>
              <a:t> (2020)</a:t>
            </a:r>
          </a:p>
          <a:p>
            <a:pPr marL="139700" indent="0">
              <a:buNone/>
            </a:pPr>
            <a:endParaRPr lang="en-US" dirty="0"/>
          </a:p>
          <a:p>
            <a:pPr marL="139700" indent="0">
              <a:buNone/>
            </a:pPr>
            <a:endParaRPr lang="en-US"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r>
              <a:rPr lang="en-US" sz="1050" dirty="0">
                <a:hlinkClick r:id="rId2"/>
              </a:rPr>
              <a:t>A FRAMEWORK FOR UNDERSTANDING UNINTENDED CONSEQUENCES OF MACHINE LEARNING</a:t>
            </a:r>
            <a:r>
              <a:rPr lang="en-US" sz="1050" dirty="0"/>
              <a:t>, BY HARINI SURESH AND JOHN V. GUTTAG, 2020</a:t>
            </a:r>
          </a:p>
          <a:p>
            <a:pPr marL="139700" indent="0">
              <a:buFont typeface="Nunito Sans"/>
              <a:buNone/>
            </a:pPr>
            <a:endParaRPr lang="en-US" sz="1050" dirty="0"/>
          </a:p>
        </p:txBody>
      </p:sp>
      <p:sp>
        <p:nvSpPr>
          <p:cNvPr id="5" name="Title 4">
            <a:extLst>
              <a:ext uri="{FF2B5EF4-FFF2-40B4-BE49-F238E27FC236}">
                <a16:creationId xmlns:a16="http://schemas.microsoft.com/office/drawing/2014/main" id="{271C0F86-59A7-4EF6-9F45-684D02E2A014}"/>
              </a:ext>
            </a:extLst>
          </p:cNvPr>
          <p:cNvSpPr>
            <a:spLocks noGrp="1"/>
          </p:cNvSpPr>
          <p:nvPr>
            <p:ph type="title"/>
          </p:nvPr>
        </p:nvSpPr>
        <p:spPr/>
        <p:txBody>
          <a:bodyPr/>
          <a:lstStyle/>
          <a:p>
            <a:r>
              <a:rPr lang="en-US" dirty="0"/>
              <a:t>Sources of Bias</a:t>
            </a:r>
          </a:p>
        </p:txBody>
      </p:sp>
      <p:sp>
        <p:nvSpPr>
          <p:cNvPr id="6" name="Text Placeholder 5">
            <a:extLst>
              <a:ext uri="{FF2B5EF4-FFF2-40B4-BE49-F238E27FC236}">
                <a16:creationId xmlns:a16="http://schemas.microsoft.com/office/drawing/2014/main" id="{6F6C3CD8-BBE2-41D6-9A8B-A3FA456B0CFF}"/>
              </a:ext>
            </a:extLst>
          </p:cNvPr>
          <p:cNvSpPr>
            <a:spLocks noGrp="1"/>
          </p:cNvSpPr>
          <p:nvPr>
            <p:ph type="body" idx="1"/>
          </p:nvPr>
        </p:nvSpPr>
        <p:spPr>
          <a:xfrm>
            <a:off x="2710844" y="889311"/>
            <a:ext cx="5596200" cy="1470897"/>
          </a:xfrm>
        </p:spPr>
        <p:txBody>
          <a:bodyPr numCol="2"/>
          <a:lstStyle/>
          <a:p>
            <a:pPr marL="139700" indent="0">
              <a:buNone/>
            </a:pPr>
            <a:r>
              <a:rPr lang="en-US" dirty="0"/>
              <a:t>Six common sources of bias:</a:t>
            </a:r>
          </a:p>
          <a:p>
            <a:r>
              <a:rPr lang="en-US" b="1" dirty="0"/>
              <a:t>Historical bias</a:t>
            </a:r>
          </a:p>
          <a:p>
            <a:r>
              <a:rPr lang="en-US" b="1" dirty="0"/>
              <a:t>Representation Bias</a:t>
            </a:r>
          </a:p>
          <a:p>
            <a:r>
              <a:rPr lang="en-US" b="1" dirty="0"/>
              <a:t>Measurement Bias</a:t>
            </a:r>
          </a:p>
          <a:p>
            <a:pPr marL="139700" indent="0">
              <a:buNone/>
            </a:pPr>
            <a:endParaRPr lang="en-US" b="1" dirty="0"/>
          </a:p>
          <a:p>
            <a:r>
              <a:rPr lang="en-US" b="1" dirty="0"/>
              <a:t>Aggregation Bias</a:t>
            </a:r>
          </a:p>
          <a:p>
            <a:r>
              <a:rPr lang="en-US" b="1" dirty="0"/>
              <a:t>Evaluation Bias</a:t>
            </a:r>
          </a:p>
          <a:p>
            <a:r>
              <a:rPr lang="en-US" b="1" dirty="0"/>
              <a:t>Deployment Bias</a:t>
            </a:r>
          </a:p>
        </p:txBody>
      </p:sp>
      <p:sp>
        <p:nvSpPr>
          <p:cNvPr id="4" name="Slide Number Placeholder 3">
            <a:extLst>
              <a:ext uri="{FF2B5EF4-FFF2-40B4-BE49-F238E27FC236}">
                <a16:creationId xmlns:a16="http://schemas.microsoft.com/office/drawing/2014/main" id="{B03967D6-1994-4E2C-892B-31C333C466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grpSp>
        <p:nvGrpSpPr>
          <p:cNvPr id="11" name="Group 10">
            <a:extLst>
              <a:ext uri="{FF2B5EF4-FFF2-40B4-BE49-F238E27FC236}">
                <a16:creationId xmlns:a16="http://schemas.microsoft.com/office/drawing/2014/main" id="{DA89FE60-AF44-4FD7-957B-6EC3A6E857CE}"/>
              </a:ext>
            </a:extLst>
          </p:cNvPr>
          <p:cNvGrpSpPr/>
          <p:nvPr/>
        </p:nvGrpSpPr>
        <p:grpSpPr>
          <a:xfrm>
            <a:off x="2568322" y="2705682"/>
            <a:ext cx="6479629" cy="1470897"/>
            <a:chOff x="3242841" y="3175359"/>
            <a:chExt cx="5901160" cy="1314635"/>
          </a:xfrm>
        </p:grpSpPr>
        <p:pic>
          <p:nvPicPr>
            <p:cNvPr id="7" name="Picture 6">
              <a:extLst>
                <a:ext uri="{FF2B5EF4-FFF2-40B4-BE49-F238E27FC236}">
                  <a16:creationId xmlns:a16="http://schemas.microsoft.com/office/drawing/2014/main" id="{0D9AADED-9D9C-4201-BE22-5DB71434E5D6}"/>
                </a:ext>
              </a:extLst>
            </p:cNvPr>
            <p:cNvPicPr/>
            <p:nvPr/>
          </p:nvPicPr>
          <p:blipFill rotWithShape="1">
            <a:blip r:embed="rId3"/>
            <a:srcRect l="1" r="-1882"/>
            <a:stretch/>
          </p:blipFill>
          <p:spPr>
            <a:xfrm>
              <a:off x="3242841" y="3256344"/>
              <a:ext cx="3510947" cy="1195578"/>
            </a:xfrm>
            <a:prstGeom prst="rect">
              <a:avLst/>
            </a:prstGeom>
          </p:spPr>
        </p:pic>
        <p:pic>
          <p:nvPicPr>
            <p:cNvPr id="10" name="Picture 9">
              <a:extLst>
                <a:ext uri="{FF2B5EF4-FFF2-40B4-BE49-F238E27FC236}">
                  <a16:creationId xmlns:a16="http://schemas.microsoft.com/office/drawing/2014/main" id="{A2EFFDDE-9AC1-43E9-A19C-E1D86486DC24}"/>
                </a:ext>
              </a:extLst>
            </p:cNvPr>
            <p:cNvPicPr/>
            <p:nvPr/>
          </p:nvPicPr>
          <p:blipFill>
            <a:blip r:embed="rId4"/>
            <a:stretch>
              <a:fillRect/>
            </a:stretch>
          </p:blipFill>
          <p:spPr>
            <a:xfrm>
              <a:off x="5974467" y="3175359"/>
              <a:ext cx="3169534" cy="1314635"/>
            </a:xfrm>
            <a:prstGeom prst="rect">
              <a:avLst/>
            </a:prstGeom>
          </p:spPr>
        </p:pic>
      </p:grpSp>
    </p:spTree>
    <p:extLst>
      <p:ext uri="{BB962C8B-B14F-4D97-AF65-F5344CB8AC3E}">
        <p14:creationId xmlns:p14="http://schemas.microsoft.com/office/powerpoint/2010/main" val="159577057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3AA36-FE9D-4220-B96F-E2F919D6361E}"/>
              </a:ext>
            </a:extLst>
          </p:cNvPr>
          <p:cNvSpPr>
            <a:spLocks noGrp="1"/>
          </p:cNvSpPr>
          <p:nvPr>
            <p:ph type="title"/>
          </p:nvPr>
        </p:nvSpPr>
        <p:spPr/>
        <p:txBody>
          <a:bodyPr/>
          <a:lstStyle/>
          <a:p>
            <a:r>
              <a:rPr lang="en-US" dirty="0"/>
              <a:t>Historical Bias</a:t>
            </a:r>
          </a:p>
        </p:txBody>
      </p:sp>
      <p:sp>
        <p:nvSpPr>
          <p:cNvPr id="3" name="Text Placeholder 2">
            <a:extLst>
              <a:ext uri="{FF2B5EF4-FFF2-40B4-BE49-F238E27FC236}">
                <a16:creationId xmlns:a16="http://schemas.microsoft.com/office/drawing/2014/main" id="{D074DA56-A31C-4BE7-B7A8-CAEA5CB3F06D}"/>
              </a:ext>
            </a:extLst>
          </p:cNvPr>
          <p:cNvSpPr>
            <a:spLocks noGrp="1"/>
          </p:cNvSpPr>
          <p:nvPr>
            <p:ph type="body" idx="1"/>
          </p:nvPr>
        </p:nvSpPr>
        <p:spPr/>
        <p:txBody>
          <a:bodyPr/>
          <a:lstStyle/>
          <a:p>
            <a:pPr marL="139700" indent="0">
              <a:buNone/>
            </a:pPr>
            <a:r>
              <a:rPr lang="en-US" dirty="0"/>
              <a:t>The world we lived in is one that contains biases for/against certain demographics. Even ‘accurate’ data could still be harmful.</a:t>
            </a:r>
          </a:p>
          <a:p>
            <a:r>
              <a:rPr lang="en-US" dirty="0"/>
              <a:t>Historical bias exists even with perfect sampling or feature measurement (other sources of bias are possible)!</a:t>
            </a:r>
          </a:p>
          <a:p>
            <a:pPr marL="139700" indent="0">
              <a:buNone/>
            </a:pPr>
            <a:endParaRPr lang="en-US" dirty="0"/>
          </a:p>
          <a:p>
            <a:pPr marL="139700" indent="0">
              <a:buNone/>
            </a:pPr>
            <a:r>
              <a:rPr lang="en-US" dirty="0"/>
              <a:t>Examples:</a:t>
            </a:r>
          </a:p>
          <a:p>
            <a:r>
              <a:rPr lang="en-US" dirty="0"/>
              <a:t>In 2018, 5% of Fortune 500 CEOs were women. Should search results for “CEO” match this statistic? Could reflecting the world (even if accurately) perpetuate more harm?</a:t>
            </a:r>
          </a:p>
        </p:txBody>
      </p:sp>
      <p:sp>
        <p:nvSpPr>
          <p:cNvPr id="4" name="Slide Number Placeholder 3">
            <a:extLst>
              <a:ext uri="{FF2B5EF4-FFF2-40B4-BE49-F238E27FC236}">
                <a16:creationId xmlns:a16="http://schemas.microsoft.com/office/drawing/2014/main" id="{BC210D7C-6FE5-4CB6-A829-CC2EBF21722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27734942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deMaster">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lideMaster" id="{6892CB92-2140-4825-AC64-EAFCBE3C90F5}" vid="{77F8CD81-5FBC-4318-813D-3CE9F874004C}"/>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SlideMaster</Template>
  <TotalTime>8298</TotalTime>
  <Words>4588</Words>
  <Application>Microsoft Macintosh PowerPoint</Application>
  <PresentationFormat>On-screen Show (16:9)</PresentationFormat>
  <Paragraphs>598</Paragraphs>
  <Slides>68</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68</vt:i4>
      </vt:variant>
    </vt:vector>
  </HeadingPairs>
  <TitlesOfParts>
    <vt:vector size="76" baseType="lpstr">
      <vt:lpstr>Arial</vt:lpstr>
      <vt:lpstr>Georgia</vt:lpstr>
      <vt:lpstr>Calibri</vt:lpstr>
      <vt:lpstr>Open Sans</vt:lpstr>
      <vt:lpstr>Cambria Math</vt:lpstr>
      <vt:lpstr>Nunito Sans</vt:lpstr>
      <vt:lpstr>Candara</vt:lpstr>
      <vt:lpstr>SlideMaster</vt:lpstr>
      <vt:lpstr>CSE/STAT 416 Bias and Fairness in ML  Tanmay Shah Paul G. Allen School of Computer Science &amp; Engineering University of Washington  July 8, 2024</vt:lpstr>
      <vt:lpstr>ML and Society</vt:lpstr>
      <vt:lpstr>ML Systems Gone Wrong</vt:lpstr>
      <vt:lpstr>COMPAS</vt:lpstr>
      <vt:lpstr>COMPAS</vt:lpstr>
      <vt:lpstr>Why Biased Outcomes?</vt:lpstr>
      <vt:lpstr>Sources of Bias</vt:lpstr>
      <vt:lpstr>Sources of Bias</vt:lpstr>
      <vt:lpstr>Historical Bias</vt:lpstr>
      <vt:lpstr>Representation Bias</vt:lpstr>
      <vt:lpstr>Measurement Bias</vt:lpstr>
      <vt:lpstr>Measurement Bias (cont.)</vt:lpstr>
      <vt:lpstr>Aggregation Bias</vt:lpstr>
      <vt:lpstr>Evaluation Bias</vt:lpstr>
      <vt:lpstr>Deployment Bias</vt:lpstr>
      <vt:lpstr>Sources of Bias</vt:lpstr>
      <vt:lpstr>Brain Break</vt:lpstr>
      <vt:lpstr>Fairness in ML</vt:lpstr>
      <vt:lpstr>Fairness</vt:lpstr>
      <vt:lpstr>Example: College Admissions</vt:lpstr>
      <vt:lpstr>Notation</vt:lpstr>
      <vt:lpstr>Fairness Definition 1: “Shape Blind”</vt:lpstr>
      <vt:lpstr>Confusion Matrix</vt:lpstr>
      <vt:lpstr>Binary Classification Measures</vt:lpstr>
      <vt:lpstr>Fairness Definition 2: Statistical Parity</vt:lpstr>
      <vt:lpstr>Fairness Definition 3:  Equal Opportunity</vt:lpstr>
      <vt:lpstr>Fairness Definition 4:  Predictive equality</vt:lpstr>
      <vt:lpstr>And many, many more</vt:lpstr>
      <vt:lpstr>Which one to use?</vt:lpstr>
      <vt:lpstr>Fairness</vt:lpstr>
      <vt:lpstr>Group Fairness</vt:lpstr>
      <vt:lpstr>(Im)possibility of Fairness</vt:lpstr>
      <vt:lpstr>College Admissions - Continued</vt:lpstr>
      <vt:lpstr>Accuracy and Fairness</vt:lpstr>
      <vt:lpstr>Fairness-Accuracy Tradeoff</vt:lpstr>
      <vt:lpstr>Notes on Tradeoff</vt:lpstr>
      <vt:lpstr>Pareto Frontier</vt:lpstr>
      <vt:lpstr>Thoughts on Pareto Frontier</vt:lpstr>
      <vt:lpstr>PowerPoint Presentation</vt:lpstr>
      <vt:lpstr>Fairness as Worldview</vt:lpstr>
      <vt:lpstr>Context</vt:lpstr>
      <vt:lpstr>ML and Spaces</vt:lpstr>
      <vt:lpstr>Individual Fairness</vt:lpstr>
      <vt:lpstr>Worldview 1: WYSIWYG</vt:lpstr>
      <vt:lpstr>Worldview 2: Structural Bias + WAE</vt:lpstr>
      <vt:lpstr>Worldview 2: Structural Bias + WAE</vt:lpstr>
      <vt:lpstr>Which One?</vt:lpstr>
      <vt:lpstr>Takeaways</vt:lpstr>
      <vt:lpstr>Recap I</vt:lpstr>
      <vt:lpstr>Recap II</vt:lpstr>
      <vt:lpstr>PowerPoint Presentation</vt:lpstr>
      <vt:lpstr>One Slide</vt:lpstr>
      <vt:lpstr>Decision Trees</vt:lpstr>
      <vt:lpstr>PowerPoint Presentation</vt:lpstr>
      <vt:lpstr>Compare Models</vt:lpstr>
      <vt:lpstr>Parametric vs. Non-Parametric Methods</vt:lpstr>
      <vt:lpstr>XOR</vt:lpstr>
      <vt:lpstr>What makes a loan risky?</vt:lpstr>
      <vt:lpstr>Credit history explained</vt:lpstr>
      <vt:lpstr>Income</vt:lpstr>
      <vt:lpstr>Loan terms</vt:lpstr>
      <vt:lpstr>Personal information</vt:lpstr>
      <vt:lpstr>Intelligent application</vt:lpstr>
      <vt:lpstr>Classifier review</vt:lpstr>
      <vt:lpstr>Setup </vt:lpstr>
      <vt:lpstr>2 min</vt:lpstr>
      <vt:lpstr>Decision Trees</vt:lpstr>
      <vt:lpstr>Next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(OR SLIDEDOC) TITLE</dc:title>
  <dc:creator>hschafer</dc:creator>
  <cp:lastModifiedBy>Microsoft Office User</cp:lastModifiedBy>
  <cp:revision>317</cp:revision>
  <cp:lastPrinted>2019-07-08T15:45:50Z</cp:lastPrinted>
  <dcterms:modified xsi:type="dcterms:W3CDTF">2024-07-08T05:50:31Z</dcterms:modified>
</cp:coreProperties>
</file>