
<file path=[Content_Types].xml><?xml version="1.0" encoding="utf-8"?>
<Types xmlns="http://schemas.openxmlformats.org/package/2006/content-types">
  <Default Extension="emf" ContentType="image/x-emf"/>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Lst>
  <p:notesMasterIdLst>
    <p:notesMasterId r:id="rId108"/>
  </p:notesMasterIdLst>
  <p:handoutMasterIdLst>
    <p:handoutMasterId r:id="rId109"/>
  </p:handoutMasterIdLst>
  <p:sldIdLst>
    <p:sldId id="256" r:id="rId2"/>
    <p:sldId id="361" r:id="rId3"/>
    <p:sldId id="465" r:id="rId4"/>
    <p:sldId id="466" r:id="rId5"/>
    <p:sldId id="467" r:id="rId6"/>
    <p:sldId id="424" r:id="rId7"/>
    <p:sldId id="410" r:id="rId8"/>
    <p:sldId id="386" r:id="rId9"/>
    <p:sldId id="366" r:id="rId10"/>
    <p:sldId id="364" r:id="rId11"/>
    <p:sldId id="365" r:id="rId12"/>
    <p:sldId id="367" r:id="rId13"/>
    <p:sldId id="368" r:id="rId14"/>
    <p:sldId id="468" r:id="rId15"/>
    <p:sldId id="469" r:id="rId16"/>
    <p:sldId id="470" r:id="rId17"/>
    <p:sldId id="372" r:id="rId18"/>
    <p:sldId id="390" r:id="rId19"/>
    <p:sldId id="471" r:id="rId20"/>
    <p:sldId id="472" r:id="rId21"/>
    <p:sldId id="394" r:id="rId22"/>
    <p:sldId id="375" r:id="rId23"/>
    <p:sldId id="448" r:id="rId24"/>
    <p:sldId id="445" r:id="rId25"/>
    <p:sldId id="446" r:id="rId26"/>
    <p:sldId id="447" r:id="rId27"/>
    <p:sldId id="449" r:id="rId28"/>
    <p:sldId id="450" r:id="rId29"/>
    <p:sldId id="451" r:id="rId30"/>
    <p:sldId id="452" r:id="rId31"/>
    <p:sldId id="453" r:id="rId32"/>
    <p:sldId id="454" r:id="rId33"/>
    <p:sldId id="455" r:id="rId34"/>
    <p:sldId id="456" r:id="rId35"/>
    <p:sldId id="457" r:id="rId36"/>
    <p:sldId id="458" r:id="rId37"/>
    <p:sldId id="459" r:id="rId38"/>
    <p:sldId id="460" r:id="rId39"/>
    <p:sldId id="461" r:id="rId40"/>
    <p:sldId id="462" r:id="rId41"/>
    <p:sldId id="444" r:id="rId42"/>
    <p:sldId id="464" r:id="rId43"/>
    <p:sldId id="417" r:id="rId44"/>
    <p:sldId id="434" r:id="rId45"/>
    <p:sldId id="353" r:id="rId46"/>
    <p:sldId id="363" r:id="rId47"/>
    <p:sldId id="369" r:id="rId48"/>
    <p:sldId id="370" r:id="rId49"/>
    <p:sldId id="371" r:id="rId50"/>
    <p:sldId id="420" r:id="rId51"/>
    <p:sldId id="373" r:id="rId52"/>
    <p:sldId id="374" r:id="rId53"/>
    <p:sldId id="439" r:id="rId54"/>
    <p:sldId id="440" r:id="rId55"/>
    <p:sldId id="405" r:id="rId56"/>
    <p:sldId id="378" r:id="rId57"/>
    <p:sldId id="380" r:id="rId58"/>
    <p:sldId id="421" r:id="rId59"/>
    <p:sldId id="535" r:id="rId60"/>
    <p:sldId id="536" r:id="rId61"/>
    <p:sldId id="385" r:id="rId62"/>
    <p:sldId id="406" r:id="rId63"/>
    <p:sldId id="463" r:id="rId64"/>
    <p:sldId id="387" r:id="rId65"/>
    <p:sldId id="388" r:id="rId66"/>
    <p:sldId id="414" r:id="rId67"/>
    <p:sldId id="389" r:id="rId68"/>
    <p:sldId id="425" r:id="rId69"/>
    <p:sldId id="392" r:id="rId70"/>
    <p:sldId id="401" r:id="rId71"/>
    <p:sldId id="391" r:id="rId72"/>
    <p:sldId id="431" r:id="rId73"/>
    <p:sldId id="426" r:id="rId74"/>
    <p:sldId id="428" r:id="rId75"/>
    <p:sldId id="427" r:id="rId76"/>
    <p:sldId id="407" r:id="rId77"/>
    <p:sldId id="429" r:id="rId78"/>
    <p:sldId id="430" r:id="rId79"/>
    <p:sldId id="395" r:id="rId80"/>
    <p:sldId id="396" r:id="rId81"/>
    <p:sldId id="441" r:id="rId82"/>
    <p:sldId id="408" r:id="rId83"/>
    <p:sldId id="442" r:id="rId84"/>
    <p:sldId id="397" r:id="rId85"/>
    <p:sldId id="398" r:id="rId86"/>
    <p:sldId id="537" r:id="rId87"/>
    <p:sldId id="443" r:id="rId88"/>
    <p:sldId id="538" r:id="rId89"/>
    <p:sldId id="539" r:id="rId90"/>
    <p:sldId id="540" r:id="rId91"/>
    <p:sldId id="541" r:id="rId92"/>
    <p:sldId id="542" r:id="rId93"/>
    <p:sldId id="543" r:id="rId94"/>
    <p:sldId id="544" r:id="rId95"/>
    <p:sldId id="545" r:id="rId96"/>
    <p:sldId id="546" r:id="rId97"/>
    <p:sldId id="547" r:id="rId98"/>
    <p:sldId id="548" r:id="rId99"/>
    <p:sldId id="532" r:id="rId100"/>
    <p:sldId id="549" r:id="rId101"/>
    <p:sldId id="505" r:id="rId102"/>
    <p:sldId id="504" r:id="rId103"/>
    <p:sldId id="550" r:id="rId104"/>
    <p:sldId id="551" r:id="rId105"/>
    <p:sldId id="478" r:id="rId106"/>
    <p:sldId id="399" r:id="rId107"/>
  </p:sldIdLst>
  <p:sldSz cx="9144000" cy="5143500" type="screen16x9"/>
  <p:notesSz cx="6858000" cy="9144000"/>
  <p:embeddedFontLst>
    <p:embeddedFont>
      <p:font typeface="Calibri" panose="020F0502020204030204" pitchFamily="34" charset="0"/>
      <p:regular r:id="rId110"/>
      <p:bold r:id="rId111"/>
      <p:italic r:id="rId112"/>
      <p:boldItalic r:id="rId113"/>
    </p:embeddedFont>
    <p:embeddedFont>
      <p:font typeface="Cambria Math" panose="02040503050406030204" pitchFamily="18" charset="0"/>
      <p:regular r:id="rId114"/>
    </p:embeddedFont>
    <p:embeddedFont>
      <p:font typeface="Georgia" panose="02040502050405020303" pitchFamily="18" charset="0"/>
      <p:regular r:id="rId115"/>
      <p:bold r:id="rId116"/>
      <p:italic r:id="rId117"/>
      <p:boldItalic r:id="rId118"/>
    </p:embeddedFont>
    <p:embeddedFont>
      <p:font typeface="Nunito Sans" pitchFamily="2" charset="0"/>
      <p:regular r:id="rId119"/>
      <p:bold r:id="rId120"/>
      <p:italic r:id="rId121"/>
      <p:boldItalic r:id="rId122"/>
    </p:embeddedFont>
    <p:embeddedFont>
      <p:font typeface="Open Sans" panose="020B0606030504020204" pitchFamily="34" charset="0"/>
      <p:regular r:id="rId123"/>
      <p:bold r:id="rId124"/>
      <p:italic r:id="rId125"/>
      <p:boldItalic r:id="rId126"/>
    </p:embeddedFont>
    <p:embeddedFont>
      <p:font typeface="Roboto Mono for Powerline" charset="0"/>
      <p:regular r:id="rId127"/>
      <p:bold r:id="rId128"/>
      <p:italic r:id="rId129"/>
      <p:boldItalic r:id="rId130"/>
    </p:embeddedFont>
    <p:embeddedFont>
      <p:font typeface="Stencil" panose="040409050D0802020404" pitchFamily="82" charset="0"/>
      <p:regular r:id="rId1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3C5"/>
    <a:srgbClr val="B57BA6"/>
    <a:srgbClr val="95698A"/>
    <a:srgbClr val="942093"/>
    <a:srgbClr val="D89F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23F696-D533-4BE0-B1DA-8B15BD142E95}">
  <a:tblStyle styleId="{CB23F696-D533-4BE0-B1DA-8B15BD142E95}"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97"/>
    <p:restoredTop sz="83840" autoAdjust="0"/>
  </p:normalViewPr>
  <p:slideViewPr>
    <p:cSldViewPr snapToGrid="0" snapToObjects="1">
      <p:cViewPr>
        <p:scale>
          <a:sx n="112" d="100"/>
          <a:sy n="112" d="100"/>
        </p:scale>
        <p:origin x="66" y="23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8.fntdata"/><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4.fntdata"/><Relationship Id="rId128"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4.fntdata"/><Relationship Id="rId118" Type="http://schemas.openxmlformats.org/officeDocument/2006/relationships/font" Target="fonts/font9.fntdata"/><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notesMaster" Target="notesMasters/notesMaster1.xml"/><Relationship Id="rId124" Type="http://schemas.openxmlformats.org/officeDocument/2006/relationships/font" Target="fonts/font15.fntdata"/><Relationship Id="rId129" Type="http://schemas.openxmlformats.org/officeDocument/2006/relationships/font" Target="fonts/font20.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5.fntdata"/><Relationship Id="rId119" Type="http://schemas.openxmlformats.org/officeDocument/2006/relationships/font" Target="fonts/font10.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21.fntdata"/><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handoutMaster" Target="handoutMasters/handout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font" Target="fonts/font11.fntdata"/><Relationship Id="rId125"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1.fntdata"/><Relationship Id="rId115" Type="http://schemas.openxmlformats.org/officeDocument/2006/relationships/font" Target="fonts/font6.fntdata"/><Relationship Id="rId131" Type="http://schemas.openxmlformats.org/officeDocument/2006/relationships/font" Target="fonts/font22.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font" Target="fonts/font1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2.fntdata"/><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font" Target="fonts/font3.fntdata"/><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514F16-DD08-9D45-99E8-6100C70A18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E11782F-D7B4-1D4E-8BD0-59CD4216F5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B252ED9-18B6-0749-BB32-82EB97D0DB13}" type="datetimeFigureOut">
              <a:rPr lang="en-US" smtClean="0"/>
              <a:t>6/26/2024</a:t>
            </a:fld>
            <a:endParaRPr lang="en-US"/>
          </a:p>
        </p:txBody>
      </p:sp>
      <p:sp>
        <p:nvSpPr>
          <p:cNvPr id="4" name="Footer Placeholder 3">
            <a:extLst>
              <a:ext uri="{FF2B5EF4-FFF2-40B4-BE49-F238E27FC236}">
                <a16:creationId xmlns:a16="http://schemas.microsoft.com/office/drawing/2014/main" id="{8A5A43E5-3862-3D44-8EAD-E8BE6FE12C8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4A427D9-1E89-AB4D-AAE9-7A179DD01E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4D49D8-58CC-5E4D-9921-5892B6C294B1}" type="slidenum">
              <a:rPr lang="en-US" smtClean="0"/>
              <a:t>‹#›</a:t>
            </a:fld>
            <a:endParaRPr lang="en-US"/>
          </a:p>
        </p:txBody>
      </p:sp>
    </p:spTree>
    <p:extLst>
      <p:ext uri="{BB962C8B-B14F-4D97-AF65-F5344CB8AC3E}">
        <p14:creationId xmlns:p14="http://schemas.microsoft.com/office/powerpoint/2010/main" val="851376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practice, the amount of data you need to cover the space increases exponentially with the dimension! If you need 100 points to cover 1D, you’d need 100^D points to get similar coverage on D </a:t>
            </a:r>
            <a:r>
              <a:rPr lang="en-US" dirty="0" err="1"/>
              <a:t>dimentions</a:t>
            </a:r>
            <a:r>
              <a:rPr lang="en-US" dirty="0"/>
              <a:t>.</a:t>
            </a:r>
          </a:p>
        </p:txBody>
      </p:sp>
    </p:spTree>
    <p:extLst>
      <p:ext uri="{BB962C8B-B14F-4D97-AF65-F5344CB8AC3E}">
        <p14:creationId xmlns:p14="http://schemas.microsoft.com/office/powerpoint/2010/main" val="688713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6642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that we are testing them on a different dataset!</a:t>
            </a:r>
          </a:p>
          <a:p>
            <a:r>
              <a:rPr lang="en-US" dirty="0"/>
              <a:t>Reminder that we are running a similarity checker! Collaborate on a high-level, don’t show or communicate code directly!</a:t>
            </a:r>
          </a:p>
        </p:txBody>
      </p:sp>
    </p:spTree>
    <p:extLst>
      <p:ext uri="{BB962C8B-B14F-4D97-AF65-F5344CB8AC3E}">
        <p14:creationId xmlns:p14="http://schemas.microsoft.com/office/powerpoint/2010/main" val="1031261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Remind them that test error is a heuristic for true error.</a:t>
            </a:r>
          </a:p>
        </p:txBody>
      </p:sp>
    </p:spTree>
    <p:extLst>
      <p:ext uri="{BB962C8B-B14F-4D97-AF65-F5344CB8AC3E}">
        <p14:creationId xmlns:p14="http://schemas.microsoft.com/office/powerpoint/2010/main" val="593003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0119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Demo</a:t>
            </a:r>
          </a:p>
        </p:txBody>
      </p:sp>
    </p:spTree>
    <p:extLst>
      <p:ext uri="{BB962C8B-B14F-4D97-AF65-F5344CB8AC3E}">
        <p14:creationId xmlns:p14="http://schemas.microsoft.com/office/powerpoint/2010/main" val="2805942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Features, parameters, and polynomial degree are all different ways of looking at model complexity</a:t>
            </a:r>
          </a:p>
        </p:txBody>
      </p:sp>
    </p:spTree>
    <p:extLst>
      <p:ext uri="{BB962C8B-B14F-4D97-AF65-F5344CB8AC3E}">
        <p14:creationId xmlns:p14="http://schemas.microsoft.com/office/powerpoint/2010/main" val="1342296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L(w) = MSE(w)</a:t>
            </a:r>
          </a:p>
        </p:txBody>
      </p:sp>
    </p:spTree>
    <p:extLst>
      <p:ext uri="{BB962C8B-B14F-4D97-AF65-F5344CB8AC3E}">
        <p14:creationId xmlns:p14="http://schemas.microsoft.com/office/powerpoint/2010/main" val="1840947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Draw generic w vector</a:t>
            </a:r>
          </a:p>
          <a:p>
            <a:r>
              <a:rPr lang="en-US" dirty="0"/>
              <a:t>Draw why sum doesn’t work with an example of w_1 and w_2</a:t>
            </a:r>
          </a:p>
          <a:p>
            <a:r>
              <a:rPr lang="en-US" dirty="0"/>
              <a:t>Show summation for absolute values and show L1 norm notation</a:t>
            </a:r>
          </a:p>
          <a:p>
            <a:r>
              <a:rPr lang="en-US" dirty="0"/>
              <a:t>Show sum of squares summation and L2 norm notation</a:t>
            </a:r>
          </a:p>
          <a:p>
            <a:r>
              <a:rPr lang="en-US" dirty="0"/>
              <a:t>Both L1 and L2 have specific interpretation and practical importance</a:t>
            </a:r>
          </a:p>
          <a:p>
            <a:r>
              <a:rPr lang="en-US" dirty="0"/>
              <a:t>Talk about norm, notations, </a:t>
            </a:r>
          </a:p>
        </p:txBody>
      </p:sp>
    </p:spTree>
    <p:extLst>
      <p:ext uri="{BB962C8B-B14F-4D97-AF65-F5344CB8AC3E}">
        <p14:creationId xmlns:p14="http://schemas.microsoft.com/office/powerpoint/2010/main" val="3708434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69818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\lam = 0, write that this is just min RSS(w) which is the same as before </a:t>
            </a:r>
          </a:p>
          <a:p>
            <a:pPr lvl="1"/>
            <a:r>
              <a:rPr lang="en-US" dirty="0"/>
              <a:t>We call this \hat{</a:t>
            </a:r>
            <a:r>
              <a:rPr lang="en-US" dirty="0" err="1"/>
              <a:t>w_LS</a:t>
            </a:r>
            <a:r>
              <a:rPr lang="en-US" dirty="0"/>
              <a:t>} for the least squares solution</a:t>
            </a:r>
          </a:p>
          <a:p>
            <a:pPr lvl="0"/>
            <a:r>
              <a:rPr lang="en-US" dirty="0"/>
              <a:t>Talk about how if \hat{w} != 0, then the cost is infinite </a:t>
            </a:r>
          </a:p>
          <a:p>
            <a:pPr lvl="1"/>
            <a:r>
              <a:rPr lang="en-US" dirty="0"/>
              <a:t>Therefore \hat{w} = 0</a:t>
            </a:r>
          </a:p>
          <a:p>
            <a:pPr lvl="0"/>
            <a:r>
              <a:rPr lang="en-US" dirty="0"/>
              <a:t>In between 0 &lt;= |\hat{w} |_2^2 &lt;= |\hat{</a:t>
            </a:r>
            <a:r>
              <a:rPr lang="en-US" dirty="0" err="1"/>
              <a:t>w_LS</a:t>
            </a:r>
            <a:r>
              <a:rPr lang="en-US" dirty="0"/>
              <a:t>}|_2^2</a:t>
            </a:r>
          </a:p>
        </p:txBody>
      </p:sp>
    </p:spTree>
    <p:extLst>
      <p:ext uri="{BB962C8B-B14F-4D97-AF65-F5344CB8AC3E}">
        <p14:creationId xmlns:p14="http://schemas.microsoft.com/office/powerpoint/2010/main" val="3456481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1791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59271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Each vertical line is the coefficients for a model at different values of lambda</a:t>
            </a:r>
          </a:p>
        </p:txBody>
      </p:sp>
    </p:spTree>
    <p:extLst>
      <p:ext uri="{BB962C8B-B14F-4D97-AF65-F5344CB8AC3E}">
        <p14:creationId xmlns:p14="http://schemas.microsoft.com/office/powerpoint/2010/main" val="4169744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2844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10186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47852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i="1" dirty="0"/>
              <a:t>Learning rate (in Gradient Descent)</a:t>
            </a:r>
          </a:p>
          <a:p>
            <a:r>
              <a:rPr lang="en-US" i="1" dirty="0"/>
              <a:t>Number of iterations (in Gradient Descent)</a:t>
            </a:r>
          </a:p>
          <a:p>
            <a:r>
              <a:rPr lang="en-US" i="1" dirty="0"/>
              <a:t>Regularization parameter</a:t>
            </a:r>
          </a:p>
          <a:p>
            <a:r>
              <a:rPr lang="en-US" i="1" dirty="0"/>
              <a:t>Number of folds (in Cross Validation)</a:t>
            </a:r>
          </a:p>
          <a:p>
            <a:r>
              <a:rPr lang="en-US" i="1" dirty="0"/>
              <a:t>Polynomial degree</a:t>
            </a:r>
          </a:p>
          <a:p>
            <a:endParaRPr lang="en-US" dirty="0"/>
          </a:p>
        </p:txBody>
      </p:sp>
    </p:spTree>
    <p:extLst>
      <p:ext uri="{BB962C8B-B14F-4D97-AF65-F5344CB8AC3E}">
        <p14:creationId xmlns:p14="http://schemas.microsoft.com/office/powerpoint/2010/main" val="1155045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0970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TODO, pre-annotate</a:t>
            </a:r>
          </a:p>
        </p:txBody>
      </p:sp>
    </p:spTree>
    <p:extLst>
      <p:ext uri="{BB962C8B-B14F-4D97-AF65-F5344CB8AC3E}">
        <p14:creationId xmlns:p14="http://schemas.microsoft.com/office/powerpoint/2010/main" val="2480654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WOS: true error, train error</a:t>
            </a:r>
          </a:p>
          <a:p>
            <a:r>
              <a:rPr lang="en-US" dirty="0"/>
              <a:t>Much easier to overfit smaller training set vs larger training set</a:t>
            </a:r>
          </a:p>
        </p:txBody>
      </p:sp>
    </p:spTree>
    <p:extLst>
      <p:ext uri="{BB962C8B-B14F-4D97-AF65-F5344CB8AC3E}">
        <p14:creationId xmlns:p14="http://schemas.microsoft.com/office/powerpoint/2010/main" val="2419182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Think of each epoch as taking one gradient descent step. </a:t>
            </a:r>
          </a:p>
          <a:p>
            <a:r>
              <a:rPr lang="en-US" dirty="0"/>
              <a:t>They don’t specify what the model is, but the concept of regularization is broader than just regression. Is often also applied to neural networks,</a:t>
            </a:r>
          </a:p>
          <a:p>
            <a:r>
              <a:rPr lang="en-US" dirty="0"/>
              <a:t>Key takeaways:</a:t>
            </a:r>
          </a:p>
          <a:p>
            <a:pPr lvl="1"/>
            <a:r>
              <a:rPr lang="en-US" dirty="0"/>
              <a:t>Regularized weights are smaller in magnitude.</a:t>
            </a:r>
          </a:p>
          <a:p>
            <a:pPr lvl="1"/>
            <a:r>
              <a:rPr lang="en-US" dirty="0"/>
              <a:t>L1 zeroes out weights, L2 keeps them around at really low values.</a:t>
            </a:r>
          </a:p>
        </p:txBody>
      </p:sp>
    </p:spTree>
    <p:extLst>
      <p:ext uri="{BB962C8B-B14F-4D97-AF65-F5344CB8AC3E}">
        <p14:creationId xmlns:p14="http://schemas.microsoft.com/office/powerpoint/2010/main" val="40989369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52364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Another way to think about it: assume that instead of regularization being a soft constraint, it was a hard constraint, where we said that we want to pick the weights with the minimum MSE such that the norm of the coefficients have to be less than or equal to some budget.</a:t>
            </a:r>
          </a:p>
          <a:p>
            <a:r>
              <a:rPr lang="en-US" dirty="0"/>
              <a:t>In that case, the budgets will form these shapes, and the selected weights will be the ones with the minimum MSE within that shape. </a:t>
            </a:r>
          </a:p>
          <a:p>
            <a:r>
              <a:rPr lang="en-US" dirty="0"/>
              <a:t>Since L1 norm is diamond-shaped, it ends up being more likely that the minimum point of MSE will be along one of the corners, unlike the L2 which is a circle.</a:t>
            </a:r>
          </a:p>
          <a:p>
            <a:r>
              <a:rPr lang="en-US" dirty="0"/>
              <a:t>This is very informal intuition, not a formal proof.</a:t>
            </a:r>
          </a:p>
        </p:txBody>
      </p:sp>
    </p:spTree>
    <p:extLst>
      <p:ext uri="{BB962C8B-B14F-4D97-AF65-F5344CB8AC3E}">
        <p14:creationId xmlns:p14="http://schemas.microsoft.com/office/powerpoint/2010/main" val="3461064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5978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Bias is not impacted by training set size, because in bias calculations we average across several sampled datasets, we don’t consider individual models trained on particular datasets. https://</a:t>
            </a:r>
            <a:r>
              <a:rPr lang="en-US" dirty="0" err="1"/>
              <a:t>stats.stackexchange.com</a:t>
            </a:r>
            <a:r>
              <a:rPr lang="en-US" dirty="0"/>
              <a:t>/a/406782 </a:t>
            </a:r>
          </a:p>
        </p:txBody>
      </p:sp>
    </p:spTree>
    <p:extLst>
      <p:ext uri="{BB962C8B-B14F-4D97-AF65-F5344CB8AC3E}">
        <p14:creationId xmlns:p14="http://schemas.microsoft.com/office/powerpoint/2010/main" val="42353895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57292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LOOCV gives better results because at the end of the day, the model you return is trained on the whole dataset. So you </a:t>
            </a:r>
            <a:r>
              <a:rPr lang="en-US" i="1" u="sng" dirty="0"/>
              <a:t>want to </a:t>
            </a:r>
            <a:r>
              <a:rPr lang="en-US" dirty="0"/>
              <a:t>return the model that is most likely to perform well when trained on the whole dataset. LOOCV achieves this.</a:t>
            </a:r>
          </a:p>
          <a:p>
            <a:r>
              <a:rPr lang="en-US" dirty="0"/>
              <a:t>(Recall that smaller dataset size increases the change of overfitting)</a:t>
            </a:r>
          </a:p>
          <a:p>
            <a:r>
              <a:rPr lang="en-US" dirty="0"/>
              <a:t>In practice, with large datasets smaller k is fine.</a:t>
            </a:r>
          </a:p>
        </p:txBody>
      </p:sp>
    </p:spTree>
    <p:extLst>
      <p:ext uri="{BB962C8B-B14F-4D97-AF65-F5344CB8AC3E}">
        <p14:creationId xmlns:p14="http://schemas.microsoft.com/office/powerpoint/2010/main" val="3183203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7212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74271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Demo</a:t>
            </a:r>
          </a:p>
        </p:txBody>
      </p:sp>
    </p:spTree>
    <p:extLst>
      <p:ext uri="{BB962C8B-B14F-4D97-AF65-F5344CB8AC3E}">
        <p14:creationId xmlns:p14="http://schemas.microsoft.com/office/powerpoint/2010/main" val="40812959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pic>
        <p:nvPicPr>
          <p:cNvPr id="3" name="Picture 2">
            <a:extLst>
              <a:ext uri="{FF2B5EF4-FFF2-40B4-BE49-F238E27FC236}">
                <a16:creationId xmlns:a16="http://schemas.microsoft.com/office/drawing/2014/main" id="{76CD9732-38F6-429A-80B4-0D5E5CCEE5CB}"/>
              </a:ext>
            </a:extLst>
          </p:cNvPr>
          <p:cNvPicPr>
            <a:picLocks noChangeAspect="1"/>
          </p:cNvPicPr>
          <p:nvPr/>
        </p:nvPicPr>
        <p:blipFill>
          <a:blip r:embed="rId2"/>
          <a:stretch>
            <a:fillRect/>
          </a:stretch>
        </p:blipFill>
        <p:spPr>
          <a:xfrm>
            <a:off x="4569101" y="-300"/>
            <a:ext cx="4602079" cy="5143500"/>
          </a:xfrm>
          <a:prstGeom prst="rect">
            <a:avLst/>
          </a:prstGeom>
        </p:spPr>
      </p:pic>
      <p:sp>
        <p:nvSpPr>
          <p:cNvPr id="10" name="Google Shape;10;p2"/>
          <p:cNvSpPr/>
          <p:nvPr/>
        </p:nvSpPr>
        <p:spPr>
          <a:xfrm flipH="1">
            <a:off x="-688" y="0"/>
            <a:ext cx="4575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68925" y="2387250"/>
            <a:ext cx="3636600" cy="2259000"/>
          </a:xfrm>
          <a:prstGeom prst="rect">
            <a:avLst/>
          </a:prstGeom>
        </p:spPr>
        <p:txBody>
          <a:bodyPr spcFirstLastPara="1" wrap="square" lIns="91425" tIns="91425" rIns="91425" bIns="91425" anchor="t" anchorCtr="0"/>
          <a:lstStyle>
            <a:lvl1pPr lvl="0">
              <a:spcBef>
                <a:spcPts val="0"/>
              </a:spcBef>
              <a:spcAft>
                <a:spcPts val="0"/>
              </a:spcAft>
              <a:buClr>
                <a:srgbClr val="F67031"/>
              </a:buClr>
              <a:buSzPts val="3000"/>
              <a:buNone/>
              <a:defRPr sz="3000" b="1">
                <a:solidFill>
                  <a:srgbClr val="B57BA6"/>
                </a:solidFill>
              </a:defRPr>
            </a:lvl1pPr>
            <a:lvl2pPr lvl="1">
              <a:spcBef>
                <a:spcPts val="0"/>
              </a:spcBef>
              <a:spcAft>
                <a:spcPts val="0"/>
              </a:spcAft>
              <a:buClr>
                <a:srgbClr val="F67031"/>
              </a:buClr>
              <a:buSzPts val="3000"/>
              <a:buNone/>
              <a:defRPr sz="3000" b="1">
                <a:solidFill>
                  <a:srgbClr val="F67031"/>
                </a:solidFill>
              </a:defRPr>
            </a:lvl2pPr>
            <a:lvl3pPr lvl="2">
              <a:spcBef>
                <a:spcPts val="0"/>
              </a:spcBef>
              <a:spcAft>
                <a:spcPts val="0"/>
              </a:spcAft>
              <a:buClr>
                <a:srgbClr val="F67031"/>
              </a:buClr>
              <a:buSzPts val="3000"/>
              <a:buNone/>
              <a:defRPr sz="3000" b="1">
                <a:solidFill>
                  <a:srgbClr val="F67031"/>
                </a:solidFill>
              </a:defRPr>
            </a:lvl3pPr>
            <a:lvl4pPr lvl="3">
              <a:spcBef>
                <a:spcPts val="0"/>
              </a:spcBef>
              <a:spcAft>
                <a:spcPts val="0"/>
              </a:spcAft>
              <a:buClr>
                <a:srgbClr val="F67031"/>
              </a:buClr>
              <a:buSzPts val="3000"/>
              <a:buNone/>
              <a:defRPr sz="3000" b="1">
                <a:solidFill>
                  <a:srgbClr val="F67031"/>
                </a:solidFill>
              </a:defRPr>
            </a:lvl4pPr>
            <a:lvl5pPr lvl="4">
              <a:spcBef>
                <a:spcPts val="0"/>
              </a:spcBef>
              <a:spcAft>
                <a:spcPts val="0"/>
              </a:spcAft>
              <a:buClr>
                <a:srgbClr val="F67031"/>
              </a:buClr>
              <a:buSzPts val="3000"/>
              <a:buNone/>
              <a:defRPr sz="3000" b="1">
                <a:solidFill>
                  <a:srgbClr val="F67031"/>
                </a:solidFill>
              </a:defRPr>
            </a:lvl5pPr>
            <a:lvl6pPr lvl="5">
              <a:spcBef>
                <a:spcPts val="0"/>
              </a:spcBef>
              <a:spcAft>
                <a:spcPts val="0"/>
              </a:spcAft>
              <a:buClr>
                <a:srgbClr val="F67031"/>
              </a:buClr>
              <a:buSzPts val="3000"/>
              <a:buNone/>
              <a:defRPr sz="3000" b="1">
                <a:solidFill>
                  <a:srgbClr val="F67031"/>
                </a:solidFill>
              </a:defRPr>
            </a:lvl6pPr>
            <a:lvl7pPr lvl="6">
              <a:spcBef>
                <a:spcPts val="0"/>
              </a:spcBef>
              <a:spcAft>
                <a:spcPts val="0"/>
              </a:spcAft>
              <a:buClr>
                <a:srgbClr val="F67031"/>
              </a:buClr>
              <a:buSzPts val="3000"/>
              <a:buNone/>
              <a:defRPr sz="3000" b="1">
                <a:solidFill>
                  <a:srgbClr val="F67031"/>
                </a:solidFill>
              </a:defRPr>
            </a:lvl7pPr>
            <a:lvl8pPr lvl="7">
              <a:spcBef>
                <a:spcPts val="0"/>
              </a:spcBef>
              <a:spcAft>
                <a:spcPts val="0"/>
              </a:spcAft>
              <a:buClr>
                <a:srgbClr val="F67031"/>
              </a:buClr>
              <a:buSzPts val="3000"/>
              <a:buNone/>
              <a:defRPr sz="3000" b="1">
                <a:solidFill>
                  <a:srgbClr val="F67031"/>
                </a:solidFill>
              </a:defRPr>
            </a:lvl8pPr>
            <a:lvl9pPr lvl="8">
              <a:spcBef>
                <a:spcPts val="0"/>
              </a:spcBef>
              <a:spcAft>
                <a:spcPts val="0"/>
              </a:spcAft>
              <a:buClr>
                <a:srgbClr val="F67031"/>
              </a:buClr>
              <a:buSzPts val="3000"/>
              <a:buNone/>
              <a:defRPr sz="3000" b="1">
                <a:solidFill>
                  <a:srgbClr val="F67031"/>
                </a:solidFill>
              </a:defRPr>
            </a:lvl9pPr>
          </a:lstStyle>
          <a:p>
            <a:r>
              <a:rPr lang="en-US"/>
              <a:t>Click to edit Master title style</a:t>
            </a:r>
            <a:endParaRPr dirty="0"/>
          </a:p>
        </p:txBody>
      </p:sp>
      <p:sp>
        <p:nvSpPr>
          <p:cNvPr id="12" name="Google Shape;12;p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678926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preserve="1">
  <p:cSld name="1_Title + 1 column">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grpSp>
        <p:nvGrpSpPr>
          <p:cNvPr id="16" name="Google Shape;363;p47">
            <a:extLst>
              <a:ext uri="{FF2B5EF4-FFF2-40B4-BE49-F238E27FC236}">
                <a16:creationId xmlns:a16="http://schemas.microsoft.com/office/drawing/2014/main" id="{3541BDF9-5784-074C-A08C-87376337677D}"/>
              </a:ext>
            </a:extLst>
          </p:cNvPr>
          <p:cNvGrpSpPr/>
          <p:nvPr/>
        </p:nvGrpSpPr>
        <p:grpSpPr>
          <a:xfrm>
            <a:off x="234451" y="613658"/>
            <a:ext cx="372594" cy="360301"/>
            <a:chOff x="1247825" y="5001950"/>
            <a:chExt cx="443300" cy="428675"/>
          </a:xfrm>
        </p:grpSpPr>
        <p:sp>
          <p:nvSpPr>
            <p:cNvPr id="17" name="Google Shape;364;p47">
              <a:extLst>
                <a:ext uri="{FF2B5EF4-FFF2-40B4-BE49-F238E27FC236}">
                  <a16:creationId xmlns:a16="http://schemas.microsoft.com/office/drawing/2014/main" id="{572CE08A-2EDE-ED40-8929-A4D030F473E9}"/>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65;p47">
              <a:extLst>
                <a:ext uri="{FF2B5EF4-FFF2-40B4-BE49-F238E27FC236}">
                  <a16:creationId xmlns:a16="http://schemas.microsoft.com/office/drawing/2014/main" id="{E3272AF4-EF81-B947-99F7-208AC87C7B41}"/>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66;p47">
              <a:extLst>
                <a:ext uri="{FF2B5EF4-FFF2-40B4-BE49-F238E27FC236}">
                  <a16:creationId xmlns:a16="http://schemas.microsoft.com/office/drawing/2014/main" id="{584652AF-EDE0-DE40-8E38-1CC1E523A7C4}"/>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67;p47">
              <a:extLst>
                <a:ext uri="{FF2B5EF4-FFF2-40B4-BE49-F238E27FC236}">
                  <a16:creationId xmlns:a16="http://schemas.microsoft.com/office/drawing/2014/main" id="{C22F9A86-3FF7-6945-90B2-1F66B4E0EEB8}"/>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68;p47">
              <a:extLst>
                <a:ext uri="{FF2B5EF4-FFF2-40B4-BE49-F238E27FC236}">
                  <a16:creationId xmlns:a16="http://schemas.microsoft.com/office/drawing/2014/main" id="{35E00376-99D9-274D-A292-AFECD22C8F81}"/>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69;p47">
              <a:extLst>
                <a:ext uri="{FF2B5EF4-FFF2-40B4-BE49-F238E27FC236}">
                  <a16:creationId xmlns:a16="http://schemas.microsoft.com/office/drawing/2014/main" id="{D11F13E6-7749-5D4B-A7A0-EFE5A88346CC}"/>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a:extLst>
              <a:ext uri="{FF2B5EF4-FFF2-40B4-BE49-F238E27FC236}">
                <a16:creationId xmlns:a16="http://schemas.microsoft.com/office/drawing/2014/main" id="{F8F7C7F8-C034-EF43-941C-B3BC5BC5855C}"/>
              </a:ext>
            </a:extLst>
          </p:cNvPr>
          <p:cNvSpPr txBox="1"/>
          <p:nvPr/>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pic>
        <p:nvPicPr>
          <p:cNvPr id="14" name="Picture 13">
            <a:extLst>
              <a:ext uri="{FF2B5EF4-FFF2-40B4-BE49-F238E27FC236}">
                <a16:creationId xmlns:a16="http://schemas.microsoft.com/office/drawing/2014/main" id="{BDC002A9-6F71-4260-AC7A-CA8BDE8488C1}"/>
              </a:ext>
            </a:extLst>
          </p:cNvPr>
          <p:cNvPicPr>
            <a:picLocks noChangeAspect="1"/>
          </p:cNvPicPr>
          <p:nvPr/>
        </p:nvPicPr>
        <p:blipFill>
          <a:blip r:embed="rId2"/>
          <a:stretch>
            <a:fillRect/>
          </a:stretch>
        </p:blipFill>
        <p:spPr>
          <a:xfrm>
            <a:off x="1" y="4274433"/>
            <a:ext cx="2585474" cy="869067"/>
          </a:xfrm>
          <a:prstGeom prst="rect">
            <a:avLst/>
          </a:prstGeom>
        </p:spPr>
      </p:pic>
      <p:sp>
        <p:nvSpPr>
          <p:cNvPr id="15" name="Google Shape;33;p6">
            <a:extLst>
              <a:ext uri="{FF2B5EF4-FFF2-40B4-BE49-F238E27FC236}">
                <a16:creationId xmlns:a16="http://schemas.microsoft.com/office/drawing/2014/main" id="{B3254836-C3E8-4174-A183-39F083DD4D5C}"/>
              </a:ext>
            </a:extLst>
          </p:cNvPr>
          <p:cNvSpPr/>
          <p:nvPr userDrawn="1"/>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34;p6">
            <a:extLst>
              <a:ext uri="{FF2B5EF4-FFF2-40B4-BE49-F238E27FC236}">
                <a16:creationId xmlns:a16="http://schemas.microsoft.com/office/drawing/2014/main" id="{D5B020D0-BC63-4F64-8389-E5DC3F2652EE}"/>
              </a:ext>
            </a:extLst>
          </p:cNvPr>
          <p:cNvSpPr/>
          <p:nvPr userDrawn="1"/>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4" name="Google Shape;363;p47">
            <a:extLst>
              <a:ext uri="{FF2B5EF4-FFF2-40B4-BE49-F238E27FC236}">
                <a16:creationId xmlns:a16="http://schemas.microsoft.com/office/drawing/2014/main" id="{A55D933B-9500-4808-BE2A-957373E4ED0A}"/>
              </a:ext>
            </a:extLst>
          </p:cNvPr>
          <p:cNvGrpSpPr/>
          <p:nvPr userDrawn="1"/>
        </p:nvGrpSpPr>
        <p:grpSpPr>
          <a:xfrm>
            <a:off x="234451" y="613658"/>
            <a:ext cx="372594" cy="360301"/>
            <a:chOff x="1247825" y="5001950"/>
            <a:chExt cx="443300" cy="428675"/>
          </a:xfrm>
        </p:grpSpPr>
        <p:sp>
          <p:nvSpPr>
            <p:cNvPr id="25" name="Google Shape;364;p47">
              <a:extLst>
                <a:ext uri="{FF2B5EF4-FFF2-40B4-BE49-F238E27FC236}">
                  <a16:creationId xmlns:a16="http://schemas.microsoft.com/office/drawing/2014/main" id="{C16C7985-7E5B-4AC2-B026-B3927FF1AD5A}"/>
                </a:ext>
              </a:extLst>
            </p:cNvPr>
            <p:cNvSpPr/>
            <p:nvPr/>
          </p:nvSpPr>
          <p:spPr>
            <a:xfrm>
              <a:off x="1247825" y="5168175"/>
              <a:ext cx="373875" cy="221650"/>
            </a:xfrm>
            <a:custGeom>
              <a:avLst/>
              <a:gdLst/>
              <a:ahLst/>
              <a:cxnLst/>
              <a:rect l="l" t="t" r="r" b="b"/>
              <a:pathLst>
                <a:path w="14955" h="8866" fill="none" extrusionOk="0">
                  <a:moveTo>
                    <a:pt x="12178" y="8865"/>
                  </a:moveTo>
                  <a:lnTo>
                    <a:pt x="12178" y="8865"/>
                  </a:lnTo>
                  <a:lnTo>
                    <a:pt x="12325" y="8841"/>
                  </a:lnTo>
                  <a:lnTo>
                    <a:pt x="12471" y="8792"/>
                  </a:lnTo>
                  <a:lnTo>
                    <a:pt x="12592" y="8695"/>
                  </a:lnTo>
                  <a:lnTo>
                    <a:pt x="12666" y="8573"/>
                  </a:lnTo>
                  <a:lnTo>
                    <a:pt x="12666" y="8573"/>
                  </a:lnTo>
                  <a:lnTo>
                    <a:pt x="12958" y="8037"/>
                  </a:lnTo>
                  <a:lnTo>
                    <a:pt x="13323" y="7331"/>
                  </a:lnTo>
                  <a:lnTo>
                    <a:pt x="13688" y="6454"/>
                  </a:lnTo>
                  <a:lnTo>
                    <a:pt x="13883" y="5991"/>
                  </a:lnTo>
                  <a:lnTo>
                    <a:pt x="14078" y="5480"/>
                  </a:lnTo>
                  <a:lnTo>
                    <a:pt x="14249" y="4944"/>
                  </a:lnTo>
                  <a:lnTo>
                    <a:pt x="14419" y="4360"/>
                  </a:lnTo>
                  <a:lnTo>
                    <a:pt x="14565" y="3775"/>
                  </a:lnTo>
                  <a:lnTo>
                    <a:pt x="14711" y="3166"/>
                  </a:lnTo>
                  <a:lnTo>
                    <a:pt x="14809" y="2533"/>
                  </a:lnTo>
                  <a:lnTo>
                    <a:pt x="14882" y="1875"/>
                  </a:lnTo>
                  <a:lnTo>
                    <a:pt x="14931" y="1218"/>
                  </a:lnTo>
                  <a:lnTo>
                    <a:pt x="14955" y="536"/>
                  </a:lnTo>
                  <a:lnTo>
                    <a:pt x="14955" y="536"/>
                  </a:lnTo>
                  <a:lnTo>
                    <a:pt x="14955" y="438"/>
                  </a:lnTo>
                  <a:lnTo>
                    <a:pt x="14906" y="341"/>
                  </a:lnTo>
                  <a:lnTo>
                    <a:pt x="14857" y="244"/>
                  </a:lnTo>
                  <a:lnTo>
                    <a:pt x="14809" y="146"/>
                  </a:lnTo>
                  <a:lnTo>
                    <a:pt x="14711" y="97"/>
                  </a:lnTo>
                  <a:lnTo>
                    <a:pt x="14614" y="24"/>
                  </a:lnTo>
                  <a:lnTo>
                    <a:pt x="14516" y="0"/>
                  </a:lnTo>
                  <a:lnTo>
                    <a:pt x="14395" y="0"/>
                  </a:lnTo>
                  <a:lnTo>
                    <a:pt x="3338" y="0"/>
                  </a:lnTo>
                  <a:lnTo>
                    <a:pt x="3338" y="0"/>
                  </a:lnTo>
                  <a:lnTo>
                    <a:pt x="3216" y="0"/>
                  </a:lnTo>
                  <a:lnTo>
                    <a:pt x="3118" y="24"/>
                  </a:lnTo>
                  <a:lnTo>
                    <a:pt x="3021" y="97"/>
                  </a:lnTo>
                  <a:lnTo>
                    <a:pt x="2924" y="146"/>
                  </a:lnTo>
                  <a:lnTo>
                    <a:pt x="2875" y="244"/>
                  </a:lnTo>
                  <a:lnTo>
                    <a:pt x="2826" y="341"/>
                  </a:lnTo>
                  <a:lnTo>
                    <a:pt x="2777" y="438"/>
                  </a:lnTo>
                  <a:lnTo>
                    <a:pt x="2777" y="536"/>
                  </a:lnTo>
                  <a:lnTo>
                    <a:pt x="2777" y="536"/>
                  </a:lnTo>
                  <a:lnTo>
                    <a:pt x="2777" y="706"/>
                  </a:lnTo>
                  <a:lnTo>
                    <a:pt x="2777" y="706"/>
                  </a:lnTo>
                  <a:lnTo>
                    <a:pt x="2558" y="633"/>
                  </a:lnTo>
                  <a:lnTo>
                    <a:pt x="2363" y="585"/>
                  </a:lnTo>
                  <a:lnTo>
                    <a:pt x="2144" y="560"/>
                  </a:lnTo>
                  <a:lnTo>
                    <a:pt x="1949" y="536"/>
                  </a:lnTo>
                  <a:lnTo>
                    <a:pt x="1949" y="536"/>
                  </a:lnTo>
                  <a:lnTo>
                    <a:pt x="1755" y="560"/>
                  </a:lnTo>
                  <a:lnTo>
                    <a:pt x="1560" y="585"/>
                  </a:lnTo>
                  <a:lnTo>
                    <a:pt x="1365" y="633"/>
                  </a:lnTo>
                  <a:lnTo>
                    <a:pt x="1194" y="706"/>
                  </a:lnTo>
                  <a:lnTo>
                    <a:pt x="1024" y="779"/>
                  </a:lnTo>
                  <a:lnTo>
                    <a:pt x="853" y="877"/>
                  </a:lnTo>
                  <a:lnTo>
                    <a:pt x="707" y="999"/>
                  </a:lnTo>
                  <a:lnTo>
                    <a:pt x="561" y="1120"/>
                  </a:lnTo>
                  <a:lnTo>
                    <a:pt x="439" y="1242"/>
                  </a:lnTo>
                  <a:lnTo>
                    <a:pt x="342" y="1413"/>
                  </a:lnTo>
                  <a:lnTo>
                    <a:pt x="244" y="1559"/>
                  </a:lnTo>
                  <a:lnTo>
                    <a:pt x="147" y="1729"/>
                  </a:lnTo>
                  <a:lnTo>
                    <a:pt x="98" y="1900"/>
                  </a:lnTo>
                  <a:lnTo>
                    <a:pt x="50" y="2095"/>
                  </a:lnTo>
                  <a:lnTo>
                    <a:pt x="1" y="2289"/>
                  </a:lnTo>
                  <a:lnTo>
                    <a:pt x="1" y="2484"/>
                  </a:lnTo>
                  <a:lnTo>
                    <a:pt x="1" y="2484"/>
                  </a:lnTo>
                  <a:lnTo>
                    <a:pt x="25" y="2850"/>
                  </a:lnTo>
                  <a:lnTo>
                    <a:pt x="98" y="3191"/>
                  </a:lnTo>
                  <a:lnTo>
                    <a:pt x="220" y="3556"/>
                  </a:lnTo>
                  <a:lnTo>
                    <a:pt x="366" y="3872"/>
                  </a:lnTo>
                  <a:lnTo>
                    <a:pt x="561" y="4213"/>
                  </a:lnTo>
                  <a:lnTo>
                    <a:pt x="780" y="4530"/>
                  </a:lnTo>
                  <a:lnTo>
                    <a:pt x="1024" y="4822"/>
                  </a:lnTo>
                  <a:lnTo>
                    <a:pt x="1292" y="5090"/>
                  </a:lnTo>
                  <a:lnTo>
                    <a:pt x="1584" y="5334"/>
                  </a:lnTo>
                  <a:lnTo>
                    <a:pt x="1901" y="5577"/>
                  </a:lnTo>
                  <a:lnTo>
                    <a:pt x="2242" y="5772"/>
                  </a:lnTo>
                  <a:lnTo>
                    <a:pt x="2583" y="5943"/>
                  </a:lnTo>
                  <a:lnTo>
                    <a:pt x="2924" y="6089"/>
                  </a:lnTo>
                  <a:lnTo>
                    <a:pt x="3265" y="6186"/>
                  </a:lnTo>
                  <a:lnTo>
                    <a:pt x="3605" y="6259"/>
                  </a:lnTo>
                  <a:lnTo>
                    <a:pt x="3946" y="6284"/>
                  </a:lnTo>
                  <a:lnTo>
                    <a:pt x="3946" y="6284"/>
                  </a:lnTo>
                  <a:lnTo>
                    <a:pt x="4068" y="6625"/>
                  </a:lnTo>
                  <a:lnTo>
                    <a:pt x="4214" y="6941"/>
                  </a:lnTo>
                  <a:lnTo>
                    <a:pt x="4507" y="7574"/>
                  </a:lnTo>
                  <a:lnTo>
                    <a:pt x="4799" y="8110"/>
                  </a:lnTo>
                  <a:lnTo>
                    <a:pt x="5067" y="8573"/>
                  </a:lnTo>
                  <a:lnTo>
                    <a:pt x="5067" y="8573"/>
                  </a:lnTo>
                  <a:lnTo>
                    <a:pt x="5140" y="8695"/>
                  </a:lnTo>
                  <a:lnTo>
                    <a:pt x="5262" y="8792"/>
                  </a:lnTo>
                  <a:lnTo>
                    <a:pt x="5408" y="8841"/>
                  </a:lnTo>
                  <a:lnTo>
                    <a:pt x="5554" y="8865"/>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65;p47">
              <a:extLst>
                <a:ext uri="{FF2B5EF4-FFF2-40B4-BE49-F238E27FC236}">
                  <a16:creationId xmlns:a16="http://schemas.microsoft.com/office/drawing/2014/main" id="{BCD9ACBC-0991-47F3-9AC2-D248A0A0B424}"/>
                </a:ext>
              </a:extLst>
            </p:cNvPr>
            <p:cNvSpPr/>
            <p:nvPr/>
          </p:nvSpPr>
          <p:spPr>
            <a:xfrm>
              <a:off x="1275850" y="5209575"/>
              <a:ext cx="60900" cy="87075"/>
            </a:xfrm>
            <a:custGeom>
              <a:avLst/>
              <a:gdLst/>
              <a:ahLst/>
              <a:cxnLst/>
              <a:rect l="l" t="t" r="r" b="b"/>
              <a:pathLst>
                <a:path w="2436" h="3483" fill="none" extrusionOk="0">
                  <a:moveTo>
                    <a:pt x="0" y="828"/>
                  </a:moveTo>
                  <a:lnTo>
                    <a:pt x="0" y="828"/>
                  </a:lnTo>
                  <a:lnTo>
                    <a:pt x="0" y="658"/>
                  </a:lnTo>
                  <a:lnTo>
                    <a:pt x="49" y="512"/>
                  </a:lnTo>
                  <a:lnTo>
                    <a:pt x="122" y="366"/>
                  </a:lnTo>
                  <a:lnTo>
                    <a:pt x="244" y="244"/>
                  </a:lnTo>
                  <a:lnTo>
                    <a:pt x="366" y="146"/>
                  </a:lnTo>
                  <a:lnTo>
                    <a:pt x="487" y="73"/>
                  </a:lnTo>
                  <a:lnTo>
                    <a:pt x="658" y="25"/>
                  </a:lnTo>
                  <a:lnTo>
                    <a:pt x="828" y="0"/>
                  </a:lnTo>
                  <a:lnTo>
                    <a:pt x="828" y="0"/>
                  </a:lnTo>
                  <a:lnTo>
                    <a:pt x="950" y="0"/>
                  </a:lnTo>
                  <a:lnTo>
                    <a:pt x="1072" y="25"/>
                  </a:lnTo>
                  <a:lnTo>
                    <a:pt x="1340" y="122"/>
                  </a:lnTo>
                  <a:lnTo>
                    <a:pt x="1559" y="268"/>
                  </a:lnTo>
                  <a:lnTo>
                    <a:pt x="1754" y="414"/>
                  </a:lnTo>
                  <a:lnTo>
                    <a:pt x="1754" y="414"/>
                  </a:lnTo>
                  <a:lnTo>
                    <a:pt x="1803" y="780"/>
                  </a:lnTo>
                  <a:lnTo>
                    <a:pt x="1876" y="1169"/>
                  </a:lnTo>
                  <a:lnTo>
                    <a:pt x="2046" y="1997"/>
                  </a:lnTo>
                  <a:lnTo>
                    <a:pt x="2265" y="2801"/>
                  </a:lnTo>
                  <a:lnTo>
                    <a:pt x="2436" y="3483"/>
                  </a:lnTo>
                  <a:lnTo>
                    <a:pt x="2436" y="3483"/>
                  </a:lnTo>
                  <a:lnTo>
                    <a:pt x="2241" y="3434"/>
                  </a:lnTo>
                  <a:lnTo>
                    <a:pt x="2022" y="3361"/>
                  </a:lnTo>
                  <a:lnTo>
                    <a:pt x="1827" y="3264"/>
                  </a:lnTo>
                  <a:lnTo>
                    <a:pt x="1608" y="3142"/>
                  </a:lnTo>
                  <a:lnTo>
                    <a:pt x="1413" y="3020"/>
                  </a:lnTo>
                  <a:lnTo>
                    <a:pt x="1194" y="2874"/>
                  </a:lnTo>
                  <a:lnTo>
                    <a:pt x="999" y="2704"/>
                  </a:lnTo>
                  <a:lnTo>
                    <a:pt x="804" y="2533"/>
                  </a:lnTo>
                  <a:lnTo>
                    <a:pt x="634" y="2338"/>
                  </a:lnTo>
                  <a:lnTo>
                    <a:pt x="487" y="2143"/>
                  </a:lnTo>
                  <a:lnTo>
                    <a:pt x="341" y="1924"/>
                  </a:lnTo>
                  <a:lnTo>
                    <a:pt x="219" y="1729"/>
                  </a:lnTo>
                  <a:lnTo>
                    <a:pt x="122" y="1510"/>
                  </a:lnTo>
                  <a:lnTo>
                    <a:pt x="49" y="1267"/>
                  </a:lnTo>
                  <a:lnTo>
                    <a:pt x="0" y="1047"/>
                  </a:lnTo>
                  <a:lnTo>
                    <a:pt x="0" y="828"/>
                  </a:lnTo>
                  <a:lnTo>
                    <a:pt x="0" y="828"/>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66;p47">
              <a:extLst>
                <a:ext uri="{FF2B5EF4-FFF2-40B4-BE49-F238E27FC236}">
                  <a16:creationId xmlns:a16="http://schemas.microsoft.com/office/drawing/2014/main" id="{66AFD004-3F38-4596-884B-8F43C77EA171}"/>
                </a:ext>
              </a:extLst>
            </p:cNvPr>
            <p:cNvSpPr/>
            <p:nvPr/>
          </p:nvSpPr>
          <p:spPr>
            <a:xfrm>
              <a:off x="1247825" y="5391625"/>
              <a:ext cx="443300" cy="39000"/>
            </a:xfrm>
            <a:custGeom>
              <a:avLst/>
              <a:gdLst/>
              <a:ahLst/>
              <a:cxnLst/>
              <a:rect l="l" t="t" r="r" b="b"/>
              <a:pathLst>
                <a:path w="17732" h="1560" fill="none" extrusionOk="0">
                  <a:moveTo>
                    <a:pt x="16611" y="1559"/>
                  </a:moveTo>
                  <a:lnTo>
                    <a:pt x="1121" y="1559"/>
                  </a:lnTo>
                  <a:lnTo>
                    <a:pt x="1121" y="1559"/>
                  </a:lnTo>
                  <a:lnTo>
                    <a:pt x="1000" y="1535"/>
                  </a:lnTo>
                  <a:lnTo>
                    <a:pt x="878" y="1510"/>
                  </a:lnTo>
                  <a:lnTo>
                    <a:pt x="780" y="1462"/>
                  </a:lnTo>
                  <a:lnTo>
                    <a:pt x="683" y="1389"/>
                  </a:lnTo>
                  <a:lnTo>
                    <a:pt x="488" y="1218"/>
                  </a:lnTo>
                  <a:lnTo>
                    <a:pt x="318" y="999"/>
                  </a:lnTo>
                  <a:lnTo>
                    <a:pt x="196" y="755"/>
                  </a:lnTo>
                  <a:lnTo>
                    <a:pt x="98" y="487"/>
                  </a:lnTo>
                  <a:lnTo>
                    <a:pt x="25" y="244"/>
                  </a:lnTo>
                  <a:lnTo>
                    <a:pt x="1" y="0"/>
                  </a:lnTo>
                  <a:lnTo>
                    <a:pt x="17731" y="0"/>
                  </a:lnTo>
                  <a:lnTo>
                    <a:pt x="17731" y="0"/>
                  </a:lnTo>
                  <a:lnTo>
                    <a:pt x="17707" y="244"/>
                  </a:lnTo>
                  <a:lnTo>
                    <a:pt x="17634" y="487"/>
                  </a:lnTo>
                  <a:lnTo>
                    <a:pt x="17537" y="755"/>
                  </a:lnTo>
                  <a:lnTo>
                    <a:pt x="17415" y="999"/>
                  </a:lnTo>
                  <a:lnTo>
                    <a:pt x="17244" y="1218"/>
                  </a:lnTo>
                  <a:lnTo>
                    <a:pt x="17049" y="1389"/>
                  </a:lnTo>
                  <a:lnTo>
                    <a:pt x="16952" y="1462"/>
                  </a:lnTo>
                  <a:lnTo>
                    <a:pt x="16855" y="1510"/>
                  </a:lnTo>
                  <a:lnTo>
                    <a:pt x="16733" y="1535"/>
                  </a:lnTo>
                  <a:lnTo>
                    <a:pt x="16611" y="1559"/>
                  </a:lnTo>
                  <a:lnTo>
                    <a:pt x="16611" y="1559"/>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67;p47">
              <a:extLst>
                <a:ext uri="{FF2B5EF4-FFF2-40B4-BE49-F238E27FC236}">
                  <a16:creationId xmlns:a16="http://schemas.microsoft.com/office/drawing/2014/main" id="{BFC9F065-D8C7-4253-BA02-F2BB4244DF81}"/>
                </a:ext>
              </a:extLst>
            </p:cNvPr>
            <p:cNvSpPr/>
            <p:nvPr/>
          </p:nvSpPr>
          <p:spPr>
            <a:xfrm>
              <a:off x="1454850" y="5001950"/>
              <a:ext cx="17075" cy="114475"/>
            </a:xfrm>
            <a:custGeom>
              <a:avLst/>
              <a:gdLst/>
              <a:ahLst/>
              <a:cxnLst/>
              <a:rect l="l" t="t" r="r" b="b"/>
              <a:pathLst>
                <a:path w="683" h="4579" fill="none" extrusionOk="0">
                  <a:moveTo>
                    <a:pt x="683" y="0"/>
                  </a:moveTo>
                  <a:lnTo>
                    <a:pt x="683" y="0"/>
                  </a:lnTo>
                  <a:lnTo>
                    <a:pt x="658" y="171"/>
                  </a:lnTo>
                  <a:lnTo>
                    <a:pt x="610" y="317"/>
                  </a:lnTo>
                  <a:lnTo>
                    <a:pt x="512" y="439"/>
                  </a:lnTo>
                  <a:lnTo>
                    <a:pt x="415" y="585"/>
                  </a:lnTo>
                  <a:lnTo>
                    <a:pt x="415" y="585"/>
                  </a:lnTo>
                  <a:lnTo>
                    <a:pt x="269" y="731"/>
                  </a:lnTo>
                  <a:lnTo>
                    <a:pt x="147" y="950"/>
                  </a:lnTo>
                  <a:lnTo>
                    <a:pt x="74" y="1072"/>
                  </a:lnTo>
                  <a:lnTo>
                    <a:pt x="49" y="1194"/>
                  </a:lnTo>
                  <a:lnTo>
                    <a:pt x="1" y="1364"/>
                  </a:lnTo>
                  <a:lnTo>
                    <a:pt x="1" y="1535"/>
                  </a:lnTo>
                  <a:lnTo>
                    <a:pt x="1" y="1535"/>
                  </a:lnTo>
                  <a:lnTo>
                    <a:pt x="1" y="1705"/>
                  </a:lnTo>
                  <a:lnTo>
                    <a:pt x="49" y="1851"/>
                  </a:lnTo>
                  <a:lnTo>
                    <a:pt x="74" y="1997"/>
                  </a:lnTo>
                  <a:lnTo>
                    <a:pt x="147" y="2095"/>
                  </a:lnTo>
                  <a:lnTo>
                    <a:pt x="269" y="2314"/>
                  </a:lnTo>
                  <a:lnTo>
                    <a:pt x="415" y="2484"/>
                  </a:lnTo>
                  <a:lnTo>
                    <a:pt x="415" y="2484"/>
                  </a:lnTo>
                  <a:lnTo>
                    <a:pt x="512" y="2606"/>
                  </a:lnTo>
                  <a:lnTo>
                    <a:pt x="610" y="2728"/>
                  </a:lnTo>
                  <a:lnTo>
                    <a:pt x="658" y="2874"/>
                  </a:lnTo>
                  <a:lnTo>
                    <a:pt x="683" y="3045"/>
                  </a:lnTo>
                  <a:lnTo>
                    <a:pt x="683" y="3045"/>
                  </a:lnTo>
                  <a:lnTo>
                    <a:pt x="658" y="3239"/>
                  </a:lnTo>
                  <a:lnTo>
                    <a:pt x="610" y="3385"/>
                  </a:lnTo>
                  <a:lnTo>
                    <a:pt x="512" y="3507"/>
                  </a:lnTo>
                  <a:lnTo>
                    <a:pt x="415" y="3629"/>
                  </a:lnTo>
                  <a:lnTo>
                    <a:pt x="415" y="3629"/>
                  </a:lnTo>
                  <a:lnTo>
                    <a:pt x="269" y="3800"/>
                  </a:lnTo>
                  <a:lnTo>
                    <a:pt x="147" y="3994"/>
                  </a:lnTo>
                  <a:lnTo>
                    <a:pt x="74" y="4116"/>
                  </a:lnTo>
                  <a:lnTo>
                    <a:pt x="49" y="4262"/>
                  </a:lnTo>
                  <a:lnTo>
                    <a:pt x="1" y="4408"/>
                  </a:lnTo>
                  <a:lnTo>
                    <a:pt x="1"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68;p47">
              <a:extLst>
                <a:ext uri="{FF2B5EF4-FFF2-40B4-BE49-F238E27FC236}">
                  <a16:creationId xmlns:a16="http://schemas.microsoft.com/office/drawing/2014/main" id="{776AF1C6-512D-4342-A872-F2433220AB6F}"/>
                </a:ext>
              </a:extLst>
            </p:cNvPr>
            <p:cNvSpPr/>
            <p:nvPr/>
          </p:nvSpPr>
          <p:spPr>
            <a:xfrm>
              <a:off x="1411025" y="5001950"/>
              <a:ext cx="17075" cy="114475"/>
            </a:xfrm>
            <a:custGeom>
              <a:avLst/>
              <a:gdLst/>
              <a:ahLst/>
              <a:cxnLst/>
              <a:rect l="l" t="t" r="r" b="b"/>
              <a:pathLst>
                <a:path w="683" h="4579" fill="none" extrusionOk="0">
                  <a:moveTo>
                    <a:pt x="682" y="0"/>
                  </a:moveTo>
                  <a:lnTo>
                    <a:pt x="682" y="0"/>
                  </a:lnTo>
                  <a:lnTo>
                    <a:pt x="658" y="171"/>
                  </a:lnTo>
                  <a:lnTo>
                    <a:pt x="609" y="317"/>
                  </a:lnTo>
                  <a:lnTo>
                    <a:pt x="536" y="439"/>
                  </a:lnTo>
                  <a:lnTo>
                    <a:pt x="414" y="585"/>
                  </a:lnTo>
                  <a:lnTo>
                    <a:pt x="414" y="585"/>
                  </a:lnTo>
                  <a:lnTo>
                    <a:pt x="268" y="731"/>
                  </a:lnTo>
                  <a:lnTo>
                    <a:pt x="146" y="950"/>
                  </a:lnTo>
                  <a:lnTo>
                    <a:pt x="97" y="1072"/>
                  </a:lnTo>
                  <a:lnTo>
                    <a:pt x="49" y="1194"/>
                  </a:lnTo>
                  <a:lnTo>
                    <a:pt x="24" y="1364"/>
                  </a:lnTo>
                  <a:lnTo>
                    <a:pt x="0" y="1535"/>
                  </a:lnTo>
                  <a:lnTo>
                    <a:pt x="0" y="1535"/>
                  </a:lnTo>
                  <a:lnTo>
                    <a:pt x="24" y="1705"/>
                  </a:lnTo>
                  <a:lnTo>
                    <a:pt x="49" y="1851"/>
                  </a:lnTo>
                  <a:lnTo>
                    <a:pt x="97" y="1997"/>
                  </a:lnTo>
                  <a:lnTo>
                    <a:pt x="146" y="2095"/>
                  </a:lnTo>
                  <a:lnTo>
                    <a:pt x="268" y="2314"/>
                  </a:lnTo>
                  <a:lnTo>
                    <a:pt x="414" y="2484"/>
                  </a:lnTo>
                  <a:lnTo>
                    <a:pt x="414" y="2484"/>
                  </a:lnTo>
                  <a:lnTo>
                    <a:pt x="536" y="2606"/>
                  </a:lnTo>
                  <a:lnTo>
                    <a:pt x="609" y="2728"/>
                  </a:lnTo>
                  <a:lnTo>
                    <a:pt x="658" y="2874"/>
                  </a:lnTo>
                  <a:lnTo>
                    <a:pt x="682" y="3045"/>
                  </a:lnTo>
                  <a:lnTo>
                    <a:pt x="682" y="3045"/>
                  </a:lnTo>
                  <a:lnTo>
                    <a:pt x="658" y="3239"/>
                  </a:lnTo>
                  <a:lnTo>
                    <a:pt x="609" y="3385"/>
                  </a:lnTo>
                  <a:lnTo>
                    <a:pt x="536" y="3507"/>
                  </a:lnTo>
                  <a:lnTo>
                    <a:pt x="414" y="3629"/>
                  </a:lnTo>
                  <a:lnTo>
                    <a:pt x="414" y="3629"/>
                  </a:lnTo>
                  <a:lnTo>
                    <a:pt x="268" y="3800"/>
                  </a:lnTo>
                  <a:lnTo>
                    <a:pt x="146" y="3994"/>
                  </a:lnTo>
                  <a:lnTo>
                    <a:pt x="97" y="4116"/>
                  </a:lnTo>
                  <a:lnTo>
                    <a:pt x="49" y="4262"/>
                  </a:lnTo>
                  <a:lnTo>
                    <a:pt x="24"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69;p47">
              <a:extLst>
                <a:ext uri="{FF2B5EF4-FFF2-40B4-BE49-F238E27FC236}">
                  <a16:creationId xmlns:a16="http://schemas.microsoft.com/office/drawing/2014/main" id="{295A1E2E-1C50-4006-8721-FA8A25CE4C67}"/>
                </a:ext>
              </a:extLst>
            </p:cNvPr>
            <p:cNvSpPr/>
            <p:nvPr/>
          </p:nvSpPr>
          <p:spPr>
            <a:xfrm>
              <a:off x="1498700" y="5001950"/>
              <a:ext cx="16450" cy="114475"/>
            </a:xfrm>
            <a:custGeom>
              <a:avLst/>
              <a:gdLst/>
              <a:ahLst/>
              <a:cxnLst/>
              <a:rect l="l" t="t" r="r" b="b"/>
              <a:pathLst>
                <a:path w="658" h="4579" fill="none" extrusionOk="0">
                  <a:moveTo>
                    <a:pt x="658" y="0"/>
                  </a:moveTo>
                  <a:lnTo>
                    <a:pt x="658" y="0"/>
                  </a:lnTo>
                  <a:lnTo>
                    <a:pt x="658" y="171"/>
                  </a:lnTo>
                  <a:lnTo>
                    <a:pt x="585" y="317"/>
                  </a:lnTo>
                  <a:lnTo>
                    <a:pt x="512" y="439"/>
                  </a:lnTo>
                  <a:lnTo>
                    <a:pt x="390" y="585"/>
                  </a:lnTo>
                  <a:lnTo>
                    <a:pt x="390" y="585"/>
                  </a:lnTo>
                  <a:lnTo>
                    <a:pt x="268" y="731"/>
                  </a:lnTo>
                  <a:lnTo>
                    <a:pt x="122" y="950"/>
                  </a:lnTo>
                  <a:lnTo>
                    <a:pt x="73" y="1072"/>
                  </a:lnTo>
                  <a:lnTo>
                    <a:pt x="25" y="1194"/>
                  </a:lnTo>
                  <a:lnTo>
                    <a:pt x="0" y="1364"/>
                  </a:lnTo>
                  <a:lnTo>
                    <a:pt x="0" y="1535"/>
                  </a:lnTo>
                  <a:lnTo>
                    <a:pt x="0" y="1535"/>
                  </a:lnTo>
                  <a:lnTo>
                    <a:pt x="0" y="1705"/>
                  </a:lnTo>
                  <a:lnTo>
                    <a:pt x="25" y="1851"/>
                  </a:lnTo>
                  <a:lnTo>
                    <a:pt x="73" y="1997"/>
                  </a:lnTo>
                  <a:lnTo>
                    <a:pt x="122" y="2095"/>
                  </a:lnTo>
                  <a:lnTo>
                    <a:pt x="268" y="2314"/>
                  </a:lnTo>
                  <a:lnTo>
                    <a:pt x="390" y="2484"/>
                  </a:lnTo>
                  <a:lnTo>
                    <a:pt x="390" y="2484"/>
                  </a:lnTo>
                  <a:lnTo>
                    <a:pt x="512" y="2606"/>
                  </a:lnTo>
                  <a:lnTo>
                    <a:pt x="585" y="2728"/>
                  </a:lnTo>
                  <a:lnTo>
                    <a:pt x="658" y="2874"/>
                  </a:lnTo>
                  <a:lnTo>
                    <a:pt x="658" y="3045"/>
                  </a:lnTo>
                  <a:lnTo>
                    <a:pt x="658" y="3045"/>
                  </a:lnTo>
                  <a:lnTo>
                    <a:pt x="658" y="3239"/>
                  </a:lnTo>
                  <a:lnTo>
                    <a:pt x="585" y="3385"/>
                  </a:lnTo>
                  <a:lnTo>
                    <a:pt x="512" y="3507"/>
                  </a:lnTo>
                  <a:lnTo>
                    <a:pt x="390" y="3629"/>
                  </a:lnTo>
                  <a:lnTo>
                    <a:pt x="390" y="3629"/>
                  </a:lnTo>
                  <a:lnTo>
                    <a:pt x="268" y="3800"/>
                  </a:lnTo>
                  <a:lnTo>
                    <a:pt x="122" y="3994"/>
                  </a:lnTo>
                  <a:lnTo>
                    <a:pt x="73" y="4116"/>
                  </a:lnTo>
                  <a:lnTo>
                    <a:pt x="25" y="4262"/>
                  </a:lnTo>
                  <a:lnTo>
                    <a:pt x="0" y="4408"/>
                  </a:lnTo>
                  <a:lnTo>
                    <a:pt x="0" y="4579"/>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 name="TextBox 30">
            <a:extLst>
              <a:ext uri="{FF2B5EF4-FFF2-40B4-BE49-F238E27FC236}">
                <a16:creationId xmlns:a16="http://schemas.microsoft.com/office/drawing/2014/main" id="{869F5A0F-0C82-4A50-9D8D-52C0AC3047A2}"/>
              </a:ext>
            </a:extLst>
          </p:cNvPr>
          <p:cNvSpPr txBox="1"/>
          <p:nvPr userDrawn="1"/>
        </p:nvSpPr>
        <p:spPr>
          <a:xfrm>
            <a:off x="650763" y="624705"/>
            <a:ext cx="1629987" cy="400110"/>
          </a:xfrm>
          <a:prstGeom prst="rect">
            <a:avLst/>
          </a:prstGeom>
          <a:noFill/>
        </p:spPr>
        <p:txBody>
          <a:bodyPr wrap="square" rtlCol="0" anchor="ctr">
            <a:spAutoFit/>
          </a:bodyPr>
          <a:lstStyle/>
          <a:p>
            <a:pPr algn="r"/>
            <a:r>
              <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Brain Break</a:t>
            </a:r>
          </a:p>
        </p:txBody>
      </p:sp>
    </p:spTree>
    <p:extLst>
      <p:ext uri="{BB962C8B-B14F-4D97-AF65-F5344CB8AC3E}">
        <p14:creationId xmlns:p14="http://schemas.microsoft.com/office/powerpoint/2010/main" val="211055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65"/>
        <p:cNvGrpSpPr/>
        <p:nvPr/>
      </p:nvGrpSpPr>
      <p:grpSpPr>
        <a:xfrm>
          <a:off x="0" y="0"/>
          <a:ext cx="0" cy="0"/>
          <a:chOff x="0" y="0"/>
          <a:chExt cx="0" cy="0"/>
        </a:xfrm>
      </p:grpSpPr>
      <p:pic>
        <p:nvPicPr>
          <p:cNvPr id="8" name="Picture 7">
            <a:extLst>
              <a:ext uri="{FF2B5EF4-FFF2-40B4-BE49-F238E27FC236}">
                <a16:creationId xmlns:a16="http://schemas.microsoft.com/office/drawing/2014/main" id="{C559A83B-C13C-4757-9F87-A8ACFB64DCB1}"/>
              </a:ext>
            </a:extLst>
          </p:cNvPr>
          <p:cNvPicPr>
            <a:picLocks noChangeAspect="1"/>
          </p:cNvPicPr>
          <p:nvPr/>
        </p:nvPicPr>
        <p:blipFill>
          <a:blip r:embed="rId2"/>
          <a:stretch>
            <a:fillRect/>
          </a:stretch>
        </p:blipFill>
        <p:spPr>
          <a:xfrm>
            <a:off x="1" y="4274433"/>
            <a:ext cx="2585474" cy="869067"/>
          </a:xfrm>
          <a:prstGeom prst="rect">
            <a:avLst/>
          </a:prstGeom>
        </p:spPr>
      </p:pic>
      <p:sp>
        <p:nvSpPr>
          <p:cNvPr id="66" name="Google Shape;66;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7" name="Google Shape;67;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1"/>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69" name="Google Shape;69;p11"/>
          <p:cNvSpPr txBox="1">
            <a:spLocks noGrp="1"/>
          </p:cNvSpPr>
          <p:nvPr>
            <p:ph type="body" idx="1"/>
          </p:nvPr>
        </p:nvSpPr>
        <p:spPr>
          <a:xfrm>
            <a:off x="3062200"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0" name="Google Shape;70;p11"/>
          <p:cNvSpPr txBox="1">
            <a:spLocks noGrp="1"/>
          </p:cNvSpPr>
          <p:nvPr>
            <p:ph type="body" idx="2"/>
          </p:nvPr>
        </p:nvSpPr>
        <p:spPr>
          <a:xfrm>
            <a:off x="5956701" y="575500"/>
            <a:ext cx="2730000" cy="3981000"/>
          </a:xfrm>
          <a:prstGeom prst="rect">
            <a:avLst/>
          </a:prstGeom>
        </p:spPr>
        <p:txBody>
          <a:bodyPr spcFirstLastPara="1" wrap="square" lIns="91425" tIns="91425" rIns="91425" bIns="91425" anchor="t" anchorCtr="0"/>
          <a:lstStyle>
            <a:lvl1pPr marL="457200" lvl="0" indent="-298450">
              <a:spcBef>
                <a:spcPts val="60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pPr lvl="0"/>
            <a:r>
              <a:rPr lang="en-US"/>
              <a:t>Edit Master text styles</a:t>
            </a:r>
          </a:p>
        </p:txBody>
      </p:sp>
      <p:sp>
        <p:nvSpPr>
          <p:cNvPr id="71" name="Google Shape;7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1448600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40F63F-3C9C-CD48-8D2C-3427CCC7325A}"/>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939449525"/>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bg1"/>
        </a:solidFill>
        <a:effectLst/>
      </p:bgPr>
    </p:bg>
    <p:spTree>
      <p:nvGrpSpPr>
        <p:cNvPr id="1" name="Shape 85"/>
        <p:cNvGrpSpPr/>
        <p:nvPr/>
      </p:nvGrpSpPr>
      <p:grpSpPr>
        <a:xfrm>
          <a:off x="0" y="0"/>
          <a:ext cx="0" cy="0"/>
          <a:chOff x="0" y="0"/>
          <a:chExt cx="0" cy="0"/>
        </a:xfrm>
      </p:grpSpPr>
      <p:sp>
        <p:nvSpPr>
          <p:cNvPr id="86" name="Google Shape;86;p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782987415"/>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3"/>
        <p:cNvGrpSpPr/>
        <p:nvPr/>
      </p:nvGrpSpPr>
      <p:grpSpPr>
        <a:xfrm>
          <a:off x="0" y="0"/>
          <a:ext cx="0" cy="0"/>
          <a:chOff x="0" y="0"/>
          <a:chExt cx="0" cy="0"/>
        </a:xfrm>
      </p:grpSpPr>
      <p:sp>
        <p:nvSpPr>
          <p:cNvPr id="14" name="Google Shape;14;p3"/>
          <p:cNvSpPr/>
          <p:nvPr/>
        </p:nvSpPr>
        <p:spPr>
          <a:xfrm flipH="1">
            <a:off x="-7125" y="0"/>
            <a:ext cx="2592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a:off x="2585478"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3"/>
          <p:cNvSpPr txBox="1">
            <a:spLocks noGrp="1"/>
          </p:cNvSpPr>
          <p:nvPr>
            <p:ph type="ctrTitle"/>
          </p:nvPr>
        </p:nvSpPr>
        <p:spPr>
          <a:xfrm>
            <a:off x="277100" y="284200"/>
            <a:ext cx="2024100" cy="3678000"/>
          </a:xfrm>
          <a:prstGeom prst="rect">
            <a:avLst/>
          </a:prstGeom>
        </p:spPr>
        <p:txBody>
          <a:bodyPr spcFirstLastPara="1" wrap="square" lIns="91425" tIns="91425" rIns="91425" bIns="91425" anchor="b" anchorCtr="0"/>
          <a:lstStyle>
            <a:lvl1pPr lvl="0" rtl="0">
              <a:spcBef>
                <a:spcPts val="0"/>
              </a:spcBef>
              <a:spcAft>
                <a:spcPts val="0"/>
              </a:spcAft>
              <a:buClr>
                <a:srgbClr val="F67031"/>
              </a:buClr>
              <a:buSzPts val="2400"/>
              <a:buNone/>
              <a:defRPr>
                <a:solidFill>
                  <a:srgbClr val="B57BA6"/>
                </a:solidFill>
              </a:defRPr>
            </a:lvl1pPr>
            <a:lvl2pPr lvl="1" rtl="0">
              <a:spcBef>
                <a:spcPts val="0"/>
              </a:spcBef>
              <a:spcAft>
                <a:spcPts val="0"/>
              </a:spcAft>
              <a:buClr>
                <a:srgbClr val="F67031"/>
              </a:buClr>
              <a:buSzPts val="2400"/>
              <a:buNone/>
              <a:defRPr>
                <a:solidFill>
                  <a:srgbClr val="F67031"/>
                </a:solidFill>
              </a:defRPr>
            </a:lvl2pPr>
            <a:lvl3pPr lvl="2" rtl="0">
              <a:spcBef>
                <a:spcPts val="0"/>
              </a:spcBef>
              <a:spcAft>
                <a:spcPts val="0"/>
              </a:spcAft>
              <a:buClr>
                <a:srgbClr val="F67031"/>
              </a:buClr>
              <a:buSzPts val="2400"/>
              <a:buNone/>
              <a:defRPr>
                <a:solidFill>
                  <a:srgbClr val="F67031"/>
                </a:solidFill>
              </a:defRPr>
            </a:lvl3pPr>
            <a:lvl4pPr lvl="3" rtl="0">
              <a:spcBef>
                <a:spcPts val="0"/>
              </a:spcBef>
              <a:spcAft>
                <a:spcPts val="0"/>
              </a:spcAft>
              <a:buClr>
                <a:srgbClr val="F67031"/>
              </a:buClr>
              <a:buSzPts val="2400"/>
              <a:buNone/>
              <a:defRPr>
                <a:solidFill>
                  <a:srgbClr val="F67031"/>
                </a:solidFill>
              </a:defRPr>
            </a:lvl4pPr>
            <a:lvl5pPr lvl="4" rtl="0">
              <a:spcBef>
                <a:spcPts val="0"/>
              </a:spcBef>
              <a:spcAft>
                <a:spcPts val="0"/>
              </a:spcAft>
              <a:buClr>
                <a:srgbClr val="F67031"/>
              </a:buClr>
              <a:buSzPts val="2400"/>
              <a:buNone/>
              <a:defRPr>
                <a:solidFill>
                  <a:srgbClr val="F67031"/>
                </a:solidFill>
              </a:defRPr>
            </a:lvl5pPr>
            <a:lvl6pPr lvl="5" rtl="0">
              <a:spcBef>
                <a:spcPts val="0"/>
              </a:spcBef>
              <a:spcAft>
                <a:spcPts val="0"/>
              </a:spcAft>
              <a:buClr>
                <a:srgbClr val="F67031"/>
              </a:buClr>
              <a:buSzPts val="2400"/>
              <a:buNone/>
              <a:defRPr>
                <a:solidFill>
                  <a:srgbClr val="F67031"/>
                </a:solidFill>
              </a:defRPr>
            </a:lvl6pPr>
            <a:lvl7pPr lvl="6" rtl="0">
              <a:spcBef>
                <a:spcPts val="0"/>
              </a:spcBef>
              <a:spcAft>
                <a:spcPts val="0"/>
              </a:spcAft>
              <a:buClr>
                <a:srgbClr val="F67031"/>
              </a:buClr>
              <a:buSzPts val="2400"/>
              <a:buNone/>
              <a:defRPr>
                <a:solidFill>
                  <a:srgbClr val="F67031"/>
                </a:solidFill>
              </a:defRPr>
            </a:lvl7pPr>
            <a:lvl8pPr lvl="7" rtl="0">
              <a:spcBef>
                <a:spcPts val="0"/>
              </a:spcBef>
              <a:spcAft>
                <a:spcPts val="0"/>
              </a:spcAft>
              <a:buClr>
                <a:srgbClr val="F67031"/>
              </a:buClr>
              <a:buSzPts val="2400"/>
              <a:buNone/>
              <a:defRPr>
                <a:solidFill>
                  <a:srgbClr val="F67031"/>
                </a:solidFill>
              </a:defRPr>
            </a:lvl8pPr>
            <a:lvl9pPr lvl="8" rtl="0">
              <a:spcBef>
                <a:spcPts val="0"/>
              </a:spcBef>
              <a:spcAft>
                <a:spcPts val="0"/>
              </a:spcAft>
              <a:buClr>
                <a:srgbClr val="F67031"/>
              </a:buClr>
              <a:buSzPts val="2400"/>
              <a:buNone/>
              <a:defRPr>
                <a:solidFill>
                  <a:srgbClr val="F67031"/>
                </a:solidFill>
              </a:defRPr>
            </a:lvl9pPr>
          </a:lstStyle>
          <a:p>
            <a:r>
              <a:rPr lang="en-US"/>
              <a:t>Click to edit Master title style</a:t>
            </a:r>
            <a:endParaRPr dirty="0"/>
          </a:p>
        </p:txBody>
      </p:sp>
      <p:sp>
        <p:nvSpPr>
          <p:cNvPr id="17" name="Google Shape;17;p3"/>
          <p:cNvSpPr txBox="1">
            <a:spLocks noGrp="1"/>
          </p:cNvSpPr>
          <p:nvPr>
            <p:ph type="subTitle" idx="1"/>
          </p:nvPr>
        </p:nvSpPr>
        <p:spPr>
          <a:xfrm>
            <a:off x="277100" y="3983050"/>
            <a:ext cx="2024100" cy="784800"/>
          </a:xfrm>
          <a:prstGeom prst="rect">
            <a:avLst/>
          </a:prstGeom>
        </p:spPr>
        <p:txBody>
          <a:bodyPr spcFirstLastPara="1" wrap="square" lIns="91425" tIns="91425" rIns="91425" bIns="91425" anchor="t" anchorCtr="0"/>
          <a:lstStyle>
            <a:lvl1pPr lvl="0" rtl="0">
              <a:spcBef>
                <a:spcPts val="0"/>
              </a:spcBef>
              <a:spcAft>
                <a:spcPts val="0"/>
              </a:spcAft>
              <a:buClr>
                <a:srgbClr val="999999"/>
              </a:buClr>
              <a:buSzPts val="1400"/>
              <a:buFont typeface="Georgia"/>
              <a:buNone/>
              <a:defRPr i="1">
                <a:solidFill>
                  <a:srgbClr val="999999"/>
                </a:solidFill>
                <a:latin typeface="Georgia"/>
                <a:ea typeface="Georgia"/>
                <a:cs typeface="Georgia"/>
                <a:sym typeface="Georgia"/>
              </a:defRPr>
            </a:lvl1pPr>
            <a:lvl2pPr lvl="1"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2pPr>
            <a:lvl3pPr lvl="2"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3pPr>
            <a:lvl4pPr lvl="3"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4pPr>
            <a:lvl5pPr lvl="4"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5pPr>
            <a:lvl6pPr lvl="5"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6pPr>
            <a:lvl7pPr lvl="6"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7pPr>
            <a:lvl8pPr lvl="7"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8pPr>
            <a:lvl9pPr lvl="8" rtl="0">
              <a:spcBef>
                <a:spcPts val="0"/>
              </a:spcBef>
              <a:spcAft>
                <a:spcPts val="0"/>
              </a:spcAft>
              <a:buClr>
                <a:srgbClr val="999999"/>
              </a:buClr>
              <a:buSzPts val="3000"/>
              <a:buFont typeface="Georgia"/>
              <a:buNone/>
              <a:defRPr sz="3000" i="1">
                <a:solidFill>
                  <a:srgbClr val="999999"/>
                </a:solidFill>
                <a:latin typeface="Georgia"/>
                <a:ea typeface="Georgia"/>
                <a:cs typeface="Georgia"/>
                <a:sym typeface="Georgia"/>
              </a:defRPr>
            </a:lvl9pPr>
          </a:lstStyle>
          <a:p>
            <a:r>
              <a:rPr lang="en-US"/>
              <a:t>Click to edit Master subtitle style</a:t>
            </a:r>
            <a:endParaRPr/>
          </a:p>
        </p:txBody>
      </p:sp>
      <p:sp>
        <p:nvSpPr>
          <p:cNvPr id="18" name="Google Shape;18;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5835603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2"/>
        <p:cNvGrpSpPr/>
        <p:nvPr/>
      </p:nvGrpSpPr>
      <p:grpSpPr>
        <a:xfrm>
          <a:off x="0" y="0"/>
          <a:ext cx="0" cy="0"/>
          <a:chOff x="0" y="0"/>
          <a:chExt cx="0" cy="0"/>
        </a:xfrm>
      </p:grpSpPr>
      <p:pic>
        <p:nvPicPr>
          <p:cNvPr id="3" name="Picture 2">
            <a:extLst>
              <a:ext uri="{FF2B5EF4-FFF2-40B4-BE49-F238E27FC236}">
                <a16:creationId xmlns:a16="http://schemas.microsoft.com/office/drawing/2014/main" id="{9BF2B598-DA07-4F30-BC18-EBBE2AB51D02}"/>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879083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rgbClr val="D89F39"/>
        </a:solidFill>
        <a:effectLst/>
      </p:bgPr>
    </p:bg>
    <p:spTree>
      <p:nvGrpSpPr>
        <p:cNvPr id="1" name="Shape 32"/>
        <p:cNvGrpSpPr/>
        <p:nvPr/>
      </p:nvGrpSpPr>
      <p:grpSpPr>
        <a:xfrm>
          <a:off x="0" y="0"/>
          <a:ext cx="0" cy="0"/>
          <a:chOff x="0" y="0"/>
          <a:chExt cx="0" cy="0"/>
        </a:xfrm>
      </p:grpSpPr>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txBox="1">
            <a:spLocks noGrp="1"/>
          </p:cNvSpPr>
          <p:nvPr>
            <p:ph type="title"/>
          </p:nvPr>
        </p:nvSpPr>
        <p:spPr>
          <a:xfrm>
            <a:off x="234450" y="575500"/>
            <a:ext cx="2046300" cy="39810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36489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ollEverywhere - Pair" preserve="1">
  <p:cSld name="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smtClean="0"/>
              <a:t>‹#›</a:t>
            </a:fld>
            <a:endParaRPr lang="en"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
        <p:nvSpPr>
          <p:cNvPr id="12" name="Google Shape;72;p10">
            <a:extLst>
              <a:ext uri="{FF2B5EF4-FFF2-40B4-BE49-F238E27FC236}">
                <a16:creationId xmlns:a16="http://schemas.microsoft.com/office/drawing/2014/main" id="{FC5DB24C-3424-4514-8BFB-389D97E7CBC7}"/>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3965259406"/>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pPr lvl="0"/>
            <a:r>
              <a:rPr lang="en-US"/>
              <a:t>Edit Master text styles</a:t>
            </a:r>
          </a:p>
        </p:txBody>
      </p:sp>
      <p:pic>
        <p:nvPicPr>
          <p:cNvPr id="80" name="Google Shape;80;p11"/>
          <p:cNvPicPr preferRelativeResize="0"/>
          <p:nvPr/>
        </p:nvPicPr>
        <p:blipFill>
          <a:blip r:embed="rId2">
            <a:alphaModFix/>
          </a:blip>
          <a:stretch>
            <a:fillRect/>
          </a:stretch>
        </p:blipFill>
        <p:spPr>
          <a:xfrm>
            <a:off x="0" y="0"/>
            <a:ext cx="2585475" cy="1357368"/>
          </a:xfrm>
          <a:prstGeom prst="rect">
            <a:avLst/>
          </a:prstGeom>
          <a:noFill/>
          <a:ln>
            <a:noFill/>
          </a:ln>
        </p:spPr>
      </p:pic>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r>
              <a:rPr lang="en-US"/>
              <a:t>Click to edit Master title style</a:t>
            </a:r>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3">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a:solidFill>
                  <a:srgbClr val="FFFFFF"/>
                </a:solidFill>
                <a:latin typeface="Nunito Sans"/>
                <a:ea typeface="Nunito Sans"/>
                <a:cs typeface="Nunito Sans"/>
                <a:sym typeface="Nunito Sans"/>
              </a:rPr>
              <a:t>pollev.com/cs416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spTree>
    <p:extLst>
      <p:ext uri="{BB962C8B-B14F-4D97-AF65-F5344CB8AC3E}">
        <p14:creationId xmlns:p14="http://schemas.microsoft.com/office/powerpoint/2010/main" val="3345065393"/>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pic>
        <p:nvPicPr>
          <p:cNvPr id="80" name="Google Shape;80;p11"/>
          <p:cNvPicPr preferRelativeResize="0"/>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4">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700" b="1" dirty="0" err="1">
                <a:solidFill>
                  <a:srgbClr val="FFFFFF"/>
                </a:solidFill>
                <a:latin typeface="Nunito Sans"/>
                <a:ea typeface="Nunito Sans"/>
                <a:cs typeface="Nunito Sans"/>
                <a:sym typeface="Nunito Sans"/>
              </a:rPr>
              <a:t>sli.do</a:t>
            </a:r>
            <a:r>
              <a:rPr lang="en" sz="1700" b="1" dirty="0">
                <a:solidFill>
                  <a:srgbClr val="FFFFFF"/>
                </a:solidFill>
                <a:latin typeface="Nunito Sans"/>
                <a:ea typeface="Nunito Sans"/>
                <a:cs typeface="Nunito Sans"/>
                <a:sym typeface="Nunito Sans"/>
              </a:rPr>
              <a:t> #cs416</a:t>
            </a:r>
            <a:endParaRPr sz="1700" b="1" dirty="0">
              <a:solidFill>
                <a:srgbClr val="FFFFFF"/>
              </a:solidFill>
              <a:latin typeface="Nunito Sans"/>
              <a:ea typeface="Nunito Sans"/>
              <a:cs typeface="Nunito Sans"/>
              <a:sym typeface="Nunito Sans"/>
            </a:endParaRP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72;p10">
            <a:extLst>
              <a:ext uri="{FF2B5EF4-FFF2-40B4-BE49-F238E27FC236}">
                <a16:creationId xmlns:a16="http://schemas.microsoft.com/office/drawing/2014/main" id="{584BC1AE-CA48-4C7B-8CBC-68108A32BE75}"/>
              </a:ext>
            </a:extLst>
          </p:cNvPr>
          <p:cNvSpPr txBox="1"/>
          <p:nvPr userDrawn="1"/>
        </p:nvSpPr>
        <p:spPr>
          <a:xfrm>
            <a:off x="231975" y="1052565"/>
            <a:ext cx="2046300" cy="688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dirty="0">
                <a:solidFill>
                  <a:srgbClr val="FFFFFF"/>
                </a:solidFill>
              </a:rPr>
              <a:t>Think</a:t>
            </a:r>
            <a:endParaRPr sz="2400" dirty="0">
              <a:solidFill>
                <a:srgbClr val="FFFFFF"/>
              </a:solidFill>
            </a:endParaRPr>
          </a:p>
          <a:p>
            <a:pPr marL="0" lvl="0" indent="0" algn="l" rtl="0">
              <a:spcBef>
                <a:spcPts val="0"/>
              </a:spcBef>
              <a:spcAft>
                <a:spcPts val="0"/>
              </a:spcAft>
              <a:buNone/>
            </a:pPr>
            <a:endParaRPr sz="2400" dirty="0">
              <a:solidFill>
                <a:srgbClr val="FFFFFF"/>
              </a:solidFill>
            </a:endParaRPr>
          </a:p>
        </p:txBody>
      </p:sp>
    </p:spTree>
    <p:extLst>
      <p:ext uri="{BB962C8B-B14F-4D97-AF65-F5344CB8AC3E}">
        <p14:creationId xmlns:p14="http://schemas.microsoft.com/office/powerpoint/2010/main" val="1307058147"/>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ollEverywhere - Pair" preserve="1">
  <p:cSld name="1_PollEverywhere - Pair">
    <p:bg>
      <p:bgPr>
        <a:solidFill>
          <a:srgbClr val="6093C5"/>
        </a:solidFill>
        <a:effectLst/>
      </p:bgPr>
    </p:bg>
    <p:spTree>
      <p:nvGrpSpPr>
        <p:cNvPr id="1" name="Shape 77"/>
        <p:cNvGrpSpPr/>
        <p:nvPr/>
      </p:nvGrpSpPr>
      <p:grpSpPr>
        <a:xfrm>
          <a:off x="0" y="0"/>
          <a:ext cx="0" cy="0"/>
          <a:chOff x="0" y="0"/>
          <a:chExt cx="0" cy="0"/>
        </a:xfrm>
      </p:grpSpPr>
      <p:sp>
        <p:nvSpPr>
          <p:cNvPr id="78" name="Google Shape;78;p11"/>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11"/>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dirty="0"/>
          </a:p>
        </p:txBody>
      </p:sp>
      <p:sp>
        <p:nvSpPr>
          <p:cNvPr id="81" name="Google Shape;81;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
        <p:nvSpPr>
          <p:cNvPr id="83" name="Google Shape;83;p11"/>
          <p:cNvSpPr txBox="1">
            <a:spLocks noGrp="1"/>
          </p:cNvSpPr>
          <p:nvPr>
            <p:ph type="title"/>
          </p:nvPr>
        </p:nvSpPr>
        <p:spPr>
          <a:xfrm>
            <a:off x="269575" y="1700325"/>
            <a:ext cx="2046300" cy="393600"/>
          </a:xfrm>
          <a:prstGeom prst="rect">
            <a:avLst/>
          </a:prstGeom>
        </p:spPr>
        <p:txBody>
          <a:bodyPr spcFirstLastPara="1" wrap="square" lIns="91425" tIns="91425" rIns="91425" bIns="91425" anchor="t" anchorCtr="0"/>
          <a:lstStyle>
            <a:lvl1pPr lvl="0" rtl="0">
              <a:spcBef>
                <a:spcPts val="0"/>
              </a:spcBef>
              <a:spcAft>
                <a:spcPts val="0"/>
              </a:spcAft>
              <a:buNone/>
              <a:defRPr sz="18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84" name="Google Shape;84;p11"/>
          <p:cNvSpPr/>
          <p:nvPr/>
        </p:nvSpPr>
        <p:spPr>
          <a:xfrm>
            <a:off x="1594518" y="1100842"/>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1"/>
          <p:cNvSpPr/>
          <p:nvPr/>
        </p:nvSpPr>
        <p:spPr>
          <a:xfrm>
            <a:off x="1659574" y="1331991"/>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 name="Google Shape;86;p11"/>
          <p:cNvPicPr preferRelativeResize="0"/>
          <p:nvPr/>
        </p:nvPicPr>
        <p:blipFill rotWithShape="1">
          <a:blip r:embed="rId2">
            <a:alphaModFix/>
          </a:blip>
          <a:srcRect t="5436" b="5436"/>
          <a:stretch/>
        </p:blipFill>
        <p:spPr>
          <a:xfrm>
            <a:off x="1" y="3395354"/>
            <a:ext cx="2585474" cy="1748146"/>
          </a:xfrm>
          <a:prstGeom prst="rect">
            <a:avLst/>
          </a:prstGeom>
          <a:noFill/>
          <a:ln>
            <a:noFill/>
          </a:ln>
        </p:spPr>
      </p:pic>
      <p:sp>
        <p:nvSpPr>
          <p:cNvPr id="87" name="Google Shape;87;p11"/>
          <p:cNvSpPr txBox="1"/>
          <p:nvPr/>
        </p:nvSpPr>
        <p:spPr>
          <a:xfrm>
            <a:off x="25" y="3928800"/>
            <a:ext cx="2585400" cy="50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700" b="1" dirty="0" err="1">
                <a:solidFill>
                  <a:srgbClr val="FFFFFF"/>
                </a:solidFill>
                <a:latin typeface="Nunito Sans"/>
                <a:ea typeface="Nunito Sans"/>
                <a:cs typeface="Nunito Sans"/>
                <a:sym typeface="Nunito Sans"/>
              </a:rPr>
              <a:t>sli.do</a:t>
            </a:r>
            <a:r>
              <a:rPr lang="en-US" sz="1700" b="1" dirty="0">
                <a:solidFill>
                  <a:srgbClr val="FFFFFF"/>
                </a:solidFill>
                <a:latin typeface="Nunito Sans"/>
                <a:ea typeface="Nunito Sans"/>
                <a:cs typeface="Nunito Sans"/>
                <a:sym typeface="Nunito Sans"/>
              </a:rPr>
              <a:t> #cs416</a:t>
            </a:r>
          </a:p>
        </p:txBody>
      </p:sp>
      <p:sp>
        <p:nvSpPr>
          <p:cNvPr id="88" name="Google Shape;88;p11"/>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84;p11">
            <a:extLst>
              <a:ext uri="{FF2B5EF4-FFF2-40B4-BE49-F238E27FC236}">
                <a16:creationId xmlns:a16="http://schemas.microsoft.com/office/drawing/2014/main" id="{5D953DEC-1E95-4367-BB58-B5E94D1B8086}"/>
              </a:ext>
            </a:extLst>
          </p:cNvPr>
          <p:cNvSpPr/>
          <p:nvPr userDrawn="1"/>
        </p:nvSpPr>
        <p:spPr>
          <a:xfrm>
            <a:off x="1411630" y="1234456"/>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5;p11">
            <a:extLst>
              <a:ext uri="{FF2B5EF4-FFF2-40B4-BE49-F238E27FC236}">
                <a16:creationId xmlns:a16="http://schemas.microsoft.com/office/drawing/2014/main" id="{05A67550-2E3D-49EB-9EB6-FB935C412A8A}"/>
              </a:ext>
            </a:extLst>
          </p:cNvPr>
          <p:cNvSpPr/>
          <p:nvPr userDrawn="1"/>
        </p:nvSpPr>
        <p:spPr>
          <a:xfrm>
            <a:off x="1842276" y="1147824"/>
            <a:ext cx="182888" cy="195070"/>
          </a:xfrm>
          <a:custGeom>
            <a:avLst/>
            <a:gdLst/>
            <a:ahLst/>
            <a:cxnLst/>
            <a:rect l="l" t="t" r="r" b="b"/>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2;p11">
            <a:extLst>
              <a:ext uri="{FF2B5EF4-FFF2-40B4-BE49-F238E27FC236}">
                <a16:creationId xmlns:a16="http://schemas.microsoft.com/office/drawing/2014/main" id="{8862DC09-B271-4C5C-A463-62732B63ADF1}"/>
              </a:ext>
            </a:extLst>
          </p:cNvPr>
          <p:cNvSpPr txBox="1"/>
          <p:nvPr userDrawn="1"/>
        </p:nvSpPr>
        <p:spPr>
          <a:xfrm>
            <a:off x="234450" y="1051100"/>
            <a:ext cx="2046300" cy="70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rgbClr val="FFFFFF"/>
                </a:solidFill>
              </a:rPr>
              <a:t>Group</a:t>
            </a:r>
            <a:endParaRPr sz="2400" dirty="0">
              <a:solidFill>
                <a:srgbClr val="FFFFFF"/>
              </a:solidFill>
            </a:endParaRPr>
          </a:p>
        </p:txBody>
      </p:sp>
      <p:pic>
        <p:nvPicPr>
          <p:cNvPr id="2" name="Google Shape;80;p11">
            <a:extLst>
              <a:ext uri="{FF2B5EF4-FFF2-40B4-BE49-F238E27FC236}">
                <a16:creationId xmlns:a16="http://schemas.microsoft.com/office/drawing/2014/main" id="{E29852E2-E639-A4CD-F82B-65C87660E601}"/>
              </a:ext>
            </a:extLst>
          </p:cNvPr>
          <p:cNvPicPr preferRelativeResize="0"/>
          <p:nvPr userDrawn="1"/>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a:stretch/>
        </p:blipFill>
        <p:spPr>
          <a:xfrm>
            <a:off x="348779" y="273120"/>
            <a:ext cx="1887891" cy="688500"/>
          </a:xfrm>
          <a:prstGeom prst="rect">
            <a:avLst/>
          </a:prstGeom>
          <a:noFill/>
          <a:ln>
            <a:noFill/>
          </a:ln>
          <a:effectLst/>
        </p:spPr>
      </p:pic>
    </p:spTree>
    <p:extLst>
      <p:ext uri="{BB962C8B-B14F-4D97-AF65-F5344CB8AC3E}">
        <p14:creationId xmlns:p14="http://schemas.microsoft.com/office/powerpoint/2010/main" val="452725524"/>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32"/>
        <p:cNvGrpSpPr/>
        <p:nvPr/>
      </p:nvGrpSpPr>
      <p:grpSpPr>
        <a:xfrm>
          <a:off x="0" y="0"/>
          <a:ext cx="0" cy="0"/>
          <a:chOff x="0" y="0"/>
          <a:chExt cx="0" cy="0"/>
        </a:xfrm>
      </p:grpSpPr>
      <p:pic>
        <p:nvPicPr>
          <p:cNvPr id="16" name="Picture 15">
            <a:extLst>
              <a:ext uri="{FF2B5EF4-FFF2-40B4-BE49-F238E27FC236}">
                <a16:creationId xmlns:a16="http://schemas.microsoft.com/office/drawing/2014/main" id="{9CF693F7-8485-4342-A45C-2880CB1A3855}"/>
              </a:ext>
            </a:extLst>
          </p:cNvPr>
          <p:cNvPicPr>
            <a:picLocks noChangeAspect="1"/>
          </p:cNvPicPr>
          <p:nvPr/>
        </p:nvPicPr>
        <p:blipFill>
          <a:blip r:embed="rId2"/>
          <a:stretch>
            <a:fillRect/>
          </a:stretch>
        </p:blipFill>
        <p:spPr>
          <a:xfrm>
            <a:off x="1" y="4274433"/>
            <a:ext cx="2585474" cy="869067"/>
          </a:xfrm>
          <a:prstGeom prst="rect">
            <a:avLst/>
          </a:prstGeom>
        </p:spPr>
      </p:pic>
      <p:sp>
        <p:nvSpPr>
          <p:cNvPr id="33" name="Google Shape;33;p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4" name="Google Shape;34;p6"/>
          <p:cNvSpPr/>
          <p:nvPr/>
        </p:nvSpPr>
        <p:spPr>
          <a:xfrm>
            <a:off x="2585475" y="0"/>
            <a:ext cx="65586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6"/>
          <p:cNvSpPr txBox="1">
            <a:spLocks noGrp="1"/>
          </p:cNvSpPr>
          <p:nvPr>
            <p:ph type="title"/>
          </p:nvPr>
        </p:nvSpPr>
        <p:spPr>
          <a:xfrm>
            <a:off x="234450" y="575500"/>
            <a:ext cx="2046300" cy="3643109"/>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r>
              <a:rPr lang="en-US"/>
              <a:t>Click to edit Master title style</a:t>
            </a:r>
            <a:endParaRPr dirty="0"/>
          </a:p>
        </p:txBody>
      </p:sp>
      <p:sp>
        <p:nvSpPr>
          <p:cNvPr id="36" name="Google Shape;36;p6"/>
          <p:cNvSpPr txBox="1">
            <a:spLocks noGrp="1"/>
          </p:cNvSpPr>
          <p:nvPr>
            <p:ph type="body" idx="1"/>
          </p:nvPr>
        </p:nvSpPr>
        <p:spPr>
          <a:xfrm>
            <a:off x="3090625" y="575500"/>
            <a:ext cx="5596200" cy="3981000"/>
          </a:xfrm>
          <a:prstGeom prst="rect">
            <a:avLst/>
          </a:prstGeom>
        </p:spPr>
        <p:txBody>
          <a:bodyPr spcFirstLastPara="1" wrap="square" lIns="91425" tIns="91425" rIns="91425" bIns="91425" anchor="t" anchorCtr="0"/>
          <a:lstStyle>
            <a:lvl1pPr marL="457200" lvl="0" indent="-317500">
              <a:spcBef>
                <a:spcPts val="60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Edit Master text styles</a:t>
            </a:r>
          </a:p>
        </p:txBody>
      </p:sp>
      <p:sp>
        <p:nvSpPr>
          <p:cNvPr id="37" name="Google Shape;37;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grpSp>
        <p:nvGrpSpPr>
          <p:cNvPr id="25" name="Google Shape;55;p9">
            <a:extLst>
              <a:ext uri="{FF2B5EF4-FFF2-40B4-BE49-F238E27FC236}">
                <a16:creationId xmlns:a16="http://schemas.microsoft.com/office/drawing/2014/main" id="{B37EAD93-95EB-9841-84F5-9921CB1AF447}"/>
              </a:ext>
            </a:extLst>
          </p:cNvPr>
          <p:cNvGrpSpPr/>
          <p:nvPr/>
        </p:nvGrpSpPr>
        <p:grpSpPr>
          <a:xfrm>
            <a:off x="234447" y="3686127"/>
            <a:ext cx="304009" cy="326513"/>
            <a:chOff x="616425" y="2329600"/>
            <a:chExt cx="361700" cy="388475"/>
          </a:xfrm>
        </p:grpSpPr>
        <p:sp>
          <p:nvSpPr>
            <p:cNvPr id="26" name="Google Shape;56;p9">
              <a:extLst>
                <a:ext uri="{FF2B5EF4-FFF2-40B4-BE49-F238E27FC236}">
                  <a16:creationId xmlns:a16="http://schemas.microsoft.com/office/drawing/2014/main" id="{DFA692B1-A617-944F-854B-4334549512DD}"/>
                </a:ext>
              </a:extLst>
            </p:cNvPr>
            <p:cNvSpPr/>
            <p:nvPr/>
          </p:nvSpPr>
          <p:spPr>
            <a:xfrm>
              <a:off x="616425" y="2329600"/>
              <a:ext cx="361700" cy="388475"/>
            </a:xfrm>
            <a:custGeom>
              <a:avLst/>
              <a:gdLst/>
              <a:ahLst/>
              <a:cxnLst/>
              <a:rect l="l" t="t" r="r" b="b"/>
              <a:pathLst>
                <a:path w="14468" h="15539" fill="none" extrusionOk="0">
                  <a:moveTo>
                    <a:pt x="14273" y="13030"/>
                  </a:moveTo>
                  <a:lnTo>
                    <a:pt x="9621" y="6479"/>
                  </a:lnTo>
                  <a:lnTo>
                    <a:pt x="9621" y="2338"/>
                  </a:lnTo>
                  <a:lnTo>
                    <a:pt x="10303" y="1656"/>
                  </a:lnTo>
                  <a:lnTo>
                    <a:pt x="10303" y="1656"/>
                  </a:lnTo>
                  <a:lnTo>
                    <a:pt x="10400" y="1559"/>
                  </a:lnTo>
                  <a:lnTo>
                    <a:pt x="10474" y="1437"/>
                  </a:lnTo>
                  <a:lnTo>
                    <a:pt x="10522" y="1291"/>
                  </a:lnTo>
                  <a:lnTo>
                    <a:pt x="10571" y="1169"/>
                  </a:lnTo>
                  <a:lnTo>
                    <a:pt x="10571" y="1023"/>
                  </a:lnTo>
                  <a:lnTo>
                    <a:pt x="10571" y="877"/>
                  </a:lnTo>
                  <a:lnTo>
                    <a:pt x="10547" y="731"/>
                  </a:lnTo>
                  <a:lnTo>
                    <a:pt x="10498" y="609"/>
                  </a:lnTo>
                  <a:lnTo>
                    <a:pt x="10498" y="609"/>
                  </a:lnTo>
                  <a:lnTo>
                    <a:pt x="10449" y="463"/>
                  </a:lnTo>
                  <a:lnTo>
                    <a:pt x="10352" y="366"/>
                  </a:lnTo>
                  <a:lnTo>
                    <a:pt x="10254" y="244"/>
                  </a:lnTo>
                  <a:lnTo>
                    <a:pt x="10157" y="171"/>
                  </a:lnTo>
                  <a:lnTo>
                    <a:pt x="10035" y="98"/>
                  </a:lnTo>
                  <a:lnTo>
                    <a:pt x="9889" y="49"/>
                  </a:lnTo>
                  <a:lnTo>
                    <a:pt x="9767" y="25"/>
                  </a:lnTo>
                  <a:lnTo>
                    <a:pt x="9621" y="0"/>
                  </a:lnTo>
                  <a:lnTo>
                    <a:pt x="4848" y="0"/>
                  </a:lnTo>
                  <a:lnTo>
                    <a:pt x="4848" y="0"/>
                  </a:lnTo>
                  <a:lnTo>
                    <a:pt x="4701" y="25"/>
                  </a:lnTo>
                  <a:lnTo>
                    <a:pt x="4580" y="49"/>
                  </a:lnTo>
                  <a:lnTo>
                    <a:pt x="4433" y="98"/>
                  </a:lnTo>
                  <a:lnTo>
                    <a:pt x="4312" y="171"/>
                  </a:lnTo>
                  <a:lnTo>
                    <a:pt x="4214" y="244"/>
                  </a:lnTo>
                  <a:lnTo>
                    <a:pt x="4117" y="366"/>
                  </a:lnTo>
                  <a:lnTo>
                    <a:pt x="4019" y="463"/>
                  </a:lnTo>
                  <a:lnTo>
                    <a:pt x="3971" y="609"/>
                  </a:lnTo>
                  <a:lnTo>
                    <a:pt x="3971" y="609"/>
                  </a:lnTo>
                  <a:lnTo>
                    <a:pt x="3922" y="731"/>
                  </a:lnTo>
                  <a:lnTo>
                    <a:pt x="3898" y="877"/>
                  </a:lnTo>
                  <a:lnTo>
                    <a:pt x="3898" y="1023"/>
                  </a:lnTo>
                  <a:lnTo>
                    <a:pt x="3898" y="1169"/>
                  </a:lnTo>
                  <a:lnTo>
                    <a:pt x="3946" y="1291"/>
                  </a:lnTo>
                  <a:lnTo>
                    <a:pt x="3995" y="1437"/>
                  </a:lnTo>
                  <a:lnTo>
                    <a:pt x="4068" y="1559"/>
                  </a:lnTo>
                  <a:lnTo>
                    <a:pt x="4166" y="1656"/>
                  </a:lnTo>
                  <a:lnTo>
                    <a:pt x="4848" y="2338"/>
                  </a:lnTo>
                  <a:lnTo>
                    <a:pt x="4848" y="6479"/>
                  </a:lnTo>
                  <a:lnTo>
                    <a:pt x="196" y="13030"/>
                  </a:lnTo>
                  <a:lnTo>
                    <a:pt x="196" y="13030"/>
                  </a:lnTo>
                  <a:lnTo>
                    <a:pt x="123" y="13152"/>
                  </a:lnTo>
                  <a:lnTo>
                    <a:pt x="50" y="13274"/>
                  </a:lnTo>
                  <a:lnTo>
                    <a:pt x="25" y="13395"/>
                  </a:lnTo>
                  <a:lnTo>
                    <a:pt x="1" y="13517"/>
                  </a:lnTo>
                  <a:lnTo>
                    <a:pt x="1" y="13639"/>
                  </a:lnTo>
                  <a:lnTo>
                    <a:pt x="25" y="13785"/>
                  </a:lnTo>
                  <a:lnTo>
                    <a:pt x="50" y="13907"/>
                  </a:lnTo>
                  <a:lnTo>
                    <a:pt x="98" y="14029"/>
                  </a:lnTo>
                  <a:lnTo>
                    <a:pt x="585" y="15003"/>
                  </a:lnTo>
                  <a:lnTo>
                    <a:pt x="585" y="15003"/>
                  </a:lnTo>
                  <a:lnTo>
                    <a:pt x="658" y="15125"/>
                  </a:lnTo>
                  <a:lnTo>
                    <a:pt x="756" y="15222"/>
                  </a:lnTo>
                  <a:lnTo>
                    <a:pt x="829" y="15320"/>
                  </a:lnTo>
                  <a:lnTo>
                    <a:pt x="951" y="15393"/>
                  </a:lnTo>
                  <a:lnTo>
                    <a:pt x="1073" y="15441"/>
                  </a:lnTo>
                  <a:lnTo>
                    <a:pt x="1194" y="15490"/>
                  </a:lnTo>
                  <a:lnTo>
                    <a:pt x="1316" y="15539"/>
                  </a:lnTo>
                  <a:lnTo>
                    <a:pt x="1462" y="15539"/>
                  </a:lnTo>
                  <a:lnTo>
                    <a:pt x="13006" y="15539"/>
                  </a:lnTo>
                  <a:lnTo>
                    <a:pt x="13006" y="15539"/>
                  </a:lnTo>
                  <a:lnTo>
                    <a:pt x="13153" y="15539"/>
                  </a:lnTo>
                  <a:lnTo>
                    <a:pt x="13274" y="15490"/>
                  </a:lnTo>
                  <a:lnTo>
                    <a:pt x="13396" y="15441"/>
                  </a:lnTo>
                  <a:lnTo>
                    <a:pt x="13518" y="15393"/>
                  </a:lnTo>
                  <a:lnTo>
                    <a:pt x="13640" y="15320"/>
                  </a:lnTo>
                  <a:lnTo>
                    <a:pt x="13713" y="15222"/>
                  </a:lnTo>
                  <a:lnTo>
                    <a:pt x="13810" y="15125"/>
                  </a:lnTo>
                  <a:lnTo>
                    <a:pt x="13883" y="15003"/>
                  </a:lnTo>
                  <a:lnTo>
                    <a:pt x="14370" y="14029"/>
                  </a:lnTo>
                  <a:lnTo>
                    <a:pt x="14370" y="14029"/>
                  </a:lnTo>
                  <a:lnTo>
                    <a:pt x="14419" y="13907"/>
                  </a:lnTo>
                  <a:lnTo>
                    <a:pt x="14443" y="13785"/>
                  </a:lnTo>
                  <a:lnTo>
                    <a:pt x="14468" y="13639"/>
                  </a:lnTo>
                  <a:lnTo>
                    <a:pt x="14468" y="13517"/>
                  </a:lnTo>
                  <a:lnTo>
                    <a:pt x="14443" y="13395"/>
                  </a:lnTo>
                  <a:lnTo>
                    <a:pt x="14419" y="13274"/>
                  </a:lnTo>
                  <a:lnTo>
                    <a:pt x="14346" y="13152"/>
                  </a:lnTo>
                  <a:lnTo>
                    <a:pt x="14273" y="13030"/>
                  </a:lnTo>
                  <a:lnTo>
                    <a:pt x="14273" y="1303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7;p9">
              <a:extLst>
                <a:ext uri="{FF2B5EF4-FFF2-40B4-BE49-F238E27FC236}">
                  <a16:creationId xmlns:a16="http://schemas.microsoft.com/office/drawing/2014/main" id="{819CE10C-5124-9B42-B42E-C453A6058A63}"/>
                </a:ext>
              </a:extLst>
            </p:cNvPr>
            <p:cNvSpPr/>
            <p:nvPr/>
          </p:nvSpPr>
          <p:spPr>
            <a:xfrm>
              <a:off x="704725" y="2545750"/>
              <a:ext cx="185125" cy="25"/>
            </a:xfrm>
            <a:custGeom>
              <a:avLst/>
              <a:gdLst/>
              <a:ahLst/>
              <a:cxnLst/>
              <a:rect l="l" t="t" r="r" b="b"/>
              <a:pathLst>
                <a:path w="7405" h="1" fill="none" extrusionOk="0">
                  <a:moveTo>
                    <a:pt x="7404" y="0"/>
                  </a:moveTo>
                  <a:lnTo>
                    <a:pt x="0"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8;p9">
              <a:extLst>
                <a:ext uri="{FF2B5EF4-FFF2-40B4-BE49-F238E27FC236}">
                  <a16:creationId xmlns:a16="http://schemas.microsoft.com/office/drawing/2014/main" id="{04B3A3EE-6444-0346-A1E0-D3B65F3DA229}"/>
                </a:ext>
              </a:extLst>
            </p:cNvPr>
            <p:cNvSpPr/>
            <p:nvPr/>
          </p:nvSpPr>
          <p:spPr>
            <a:xfrm>
              <a:off x="811875" y="2626125"/>
              <a:ext cx="31075" cy="31075"/>
            </a:xfrm>
            <a:custGeom>
              <a:avLst/>
              <a:gdLst/>
              <a:ahLst/>
              <a:cxnLst/>
              <a:rect l="l" t="t" r="r" b="b"/>
              <a:pathLst>
                <a:path w="1243" h="1243" fill="none" extrusionOk="0">
                  <a:moveTo>
                    <a:pt x="1" y="633"/>
                  </a:moveTo>
                  <a:lnTo>
                    <a:pt x="1" y="633"/>
                  </a:lnTo>
                  <a:lnTo>
                    <a:pt x="25" y="487"/>
                  </a:lnTo>
                  <a:lnTo>
                    <a:pt x="50" y="390"/>
                  </a:lnTo>
                  <a:lnTo>
                    <a:pt x="98" y="268"/>
                  </a:lnTo>
                  <a:lnTo>
                    <a:pt x="171" y="171"/>
                  </a:lnTo>
                  <a:lnTo>
                    <a:pt x="269" y="98"/>
                  </a:lnTo>
                  <a:lnTo>
                    <a:pt x="390" y="49"/>
                  </a:lnTo>
                  <a:lnTo>
                    <a:pt x="488" y="24"/>
                  </a:lnTo>
                  <a:lnTo>
                    <a:pt x="634" y="0"/>
                  </a:lnTo>
                  <a:lnTo>
                    <a:pt x="634" y="0"/>
                  </a:lnTo>
                  <a:lnTo>
                    <a:pt x="756" y="24"/>
                  </a:lnTo>
                  <a:lnTo>
                    <a:pt x="853" y="49"/>
                  </a:lnTo>
                  <a:lnTo>
                    <a:pt x="975" y="98"/>
                  </a:lnTo>
                  <a:lnTo>
                    <a:pt x="1072" y="171"/>
                  </a:lnTo>
                  <a:lnTo>
                    <a:pt x="1146" y="268"/>
                  </a:lnTo>
                  <a:lnTo>
                    <a:pt x="1194" y="390"/>
                  </a:lnTo>
                  <a:lnTo>
                    <a:pt x="1243" y="487"/>
                  </a:lnTo>
                  <a:lnTo>
                    <a:pt x="1243" y="633"/>
                  </a:lnTo>
                  <a:lnTo>
                    <a:pt x="1243" y="633"/>
                  </a:lnTo>
                  <a:lnTo>
                    <a:pt x="1243" y="755"/>
                  </a:lnTo>
                  <a:lnTo>
                    <a:pt x="1194" y="853"/>
                  </a:lnTo>
                  <a:lnTo>
                    <a:pt x="1146" y="974"/>
                  </a:lnTo>
                  <a:lnTo>
                    <a:pt x="1072" y="1072"/>
                  </a:lnTo>
                  <a:lnTo>
                    <a:pt x="975" y="1145"/>
                  </a:lnTo>
                  <a:lnTo>
                    <a:pt x="853" y="1194"/>
                  </a:lnTo>
                  <a:lnTo>
                    <a:pt x="756" y="1242"/>
                  </a:lnTo>
                  <a:lnTo>
                    <a:pt x="634" y="1242"/>
                  </a:lnTo>
                  <a:lnTo>
                    <a:pt x="634" y="1242"/>
                  </a:lnTo>
                  <a:lnTo>
                    <a:pt x="488" y="1242"/>
                  </a:lnTo>
                  <a:lnTo>
                    <a:pt x="390" y="1194"/>
                  </a:lnTo>
                  <a:lnTo>
                    <a:pt x="269" y="1145"/>
                  </a:lnTo>
                  <a:lnTo>
                    <a:pt x="171" y="1072"/>
                  </a:lnTo>
                  <a:lnTo>
                    <a:pt x="98" y="974"/>
                  </a:lnTo>
                  <a:lnTo>
                    <a:pt x="50" y="853"/>
                  </a:lnTo>
                  <a:lnTo>
                    <a:pt x="25" y="755"/>
                  </a:lnTo>
                  <a:lnTo>
                    <a:pt x="1" y="633"/>
                  </a:lnTo>
                  <a:lnTo>
                    <a:pt x="1" y="63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9;p9">
              <a:extLst>
                <a:ext uri="{FF2B5EF4-FFF2-40B4-BE49-F238E27FC236}">
                  <a16:creationId xmlns:a16="http://schemas.microsoft.com/office/drawing/2014/main" id="{74D3972D-6F5C-6042-B46B-62B9642BF4F5}"/>
                </a:ext>
              </a:extLst>
            </p:cNvPr>
            <p:cNvSpPr/>
            <p:nvPr/>
          </p:nvSpPr>
          <p:spPr>
            <a:xfrm>
              <a:off x="751000" y="2568275"/>
              <a:ext cx="54200" cy="53600"/>
            </a:xfrm>
            <a:custGeom>
              <a:avLst/>
              <a:gdLst/>
              <a:ahLst/>
              <a:cxnLst/>
              <a:rect l="l" t="t" r="r" b="b"/>
              <a:pathLst>
                <a:path w="2168" h="2144" fill="none" extrusionOk="0">
                  <a:moveTo>
                    <a:pt x="1096" y="2144"/>
                  </a:moveTo>
                  <a:lnTo>
                    <a:pt x="1096" y="2144"/>
                  </a:lnTo>
                  <a:lnTo>
                    <a:pt x="877" y="2119"/>
                  </a:lnTo>
                  <a:lnTo>
                    <a:pt x="658" y="2071"/>
                  </a:lnTo>
                  <a:lnTo>
                    <a:pt x="487" y="1973"/>
                  </a:lnTo>
                  <a:lnTo>
                    <a:pt x="317" y="1827"/>
                  </a:lnTo>
                  <a:lnTo>
                    <a:pt x="195" y="1681"/>
                  </a:lnTo>
                  <a:lnTo>
                    <a:pt x="98" y="1486"/>
                  </a:lnTo>
                  <a:lnTo>
                    <a:pt x="25" y="1291"/>
                  </a:lnTo>
                  <a:lnTo>
                    <a:pt x="0" y="1072"/>
                  </a:lnTo>
                  <a:lnTo>
                    <a:pt x="0" y="1072"/>
                  </a:lnTo>
                  <a:lnTo>
                    <a:pt x="25" y="853"/>
                  </a:lnTo>
                  <a:lnTo>
                    <a:pt x="98" y="658"/>
                  </a:lnTo>
                  <a:lnTo>
                    <a:pt x="195" y="463"/>
                  </a:lnTo>
                  <a:lnTo>
                    <a:pt x="317" y="317"/>
                  </a:lnTo>
                  <a:lnTo>
                    <a:pt x="487" y="171"/>
                  </a:lnTo>
                  <a:lnTo>
                    <a:pt x="658" y="73"/>
                  </a:lnTo>
                  <a:lnTo>
                    <a:pt x="877" y="0"/>
                  </a:lnTo>
                  <a:lnTo>
                    <a:pt x="1096" y="0"/>
                  </a:lnTo>
                  <a:lnTo>
                    <a:pt x="1096" y="0"/>
                  </a:lnTo>
                  <a:lnTo>
                    <a:pt x="1315" y="0"/>
                  </a:lnTo>
                  <a:lnTo>
                    <a:pt x="1510" y="73"/>
                  </a:lnTo>
                  <a:lnTo>
                    <a:pt x="1681" y="171"/>
                  </a:lnTo>
                  <a:lnTo>
                    <a:pt x="1851" y="317"/>
                  </a:lnTo>
                  <a:lnTo>
                    <a:pt x="1973" y="463"/>
                  </a:lnTo>
                  <a:lnTo>
                    <a:pt x="2070" y="658"/>
                  </a:lnTo>
                  <a:lnTo>
                    <a:pt x="2144" y="853"/>
                  </a:lnTo>
                  <a:lnTo>
                    <a:pt x="2168" y="1072"/>
                  </a:lnTo>
                  <a:lnTo>
                    <a:pt x="2168" y="1072"/>
                  </a:lnTo>
                  <a:lnTo>
                    <a:pt x="2144" y="1291"/>
                  </a:lnTo>
                  <a:lnTo>
                    <a:pt x="2070" y="1486"/>
                  </a:lnTo>
                  <a:lnTo>
                    <a:pt x="1973" y="1681"/>
                  </a:lnTo>
                  <a:lnTo>
                    <a:pt x="1851" y="1827"/>
                  </a:lnTo>
                  <a:lnTo>
                    <a:pt x="1681" y="1973"/>
                  </a:lnTo>
                  <a:lnTo>
                    <a:pt x="1510" y="2071"/>
                  </a:lnTo>
                  <a:lnTo>
                    <a:pt x="1315" y="2119"/>
                  </a:lnTo>
                  <a:lnTo>
                    <a:pt x="1096" y="2144"/>
                  </a:lnTo>
                  <a:lnTo>
                    <a:pt x="1096" y="214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60;p9">
              <a:extLst>
                <a:ext uri="{FF2B5EF4-FFF2-40B4-BE49-F238E27FC236}">
                  <a16:creationId xmlns:a16="http://schemas.microsoft.com/office/drawing/2014/main" id="{D4D028A4-89DB-2C43-848E-358101808AF1}"/>
                </a:ext>
              </a:extLst>
            </p:cNvPr>
            <p:cNvSpPr/>
            <p:nvPr/>
          </p:nvSpPr>
          <p:spPr>
            <a:xfrm>
              <a:off x="769875" y="2662650"/>
              <a:ext cx="23775" cy="23775"/>
            </a:xfrm>
            <a:custGeom>
              <a:avLst/>
              <a:gdLst/>
              <a:ahLst/>
              <a:cxnLst/>
              <a:rect l="l" t="t" r="r" b="b"/>
              <a:pathLst>
                <a:path w="951" h="951" fill="none" extrusionOk="0">
                  <a:moveTo>
                    <a:pt x="0" y="463"/>
                  </a:moveTo>
                  <a:lnTo>
                    <a:pt x="0" y="463"/>
                  </a:lnTo>
                  <a:lnTo>
                    <a:pt x="0" y="366"/>
                  </a:lnTo>
                  <a:lnTo>
                    <a:pt x="25" y="293"/>
                  </a:lnTo>
                  <a:lnTo>
                    <a:pt x="73" y="195"/>
                  </a:lnTo>
                  <a:lnTo>
                    <a:pt x="146" y="122"/>
                  </a:lnTo>
                  <a:lnTo>
                    <a:pt x="220" y="73"/>
                  </a:lnTo>
                  <a:lnTo>
                    <a:pt x="293" y="25"/>
                  </a:lnTo>
                  <a:lnTo>
                    <a:pt x="390" y="0"/>
                  </a:lnTo>
                  <a:lnTo>
                    <a:pt x="487" y="0"/>
                  </a:lnTo>
                  <a:lnTo>
                    <a:pt x="487" y="0"/>
                  </a:lnTo>
                  <a:lnTo>
                    <a:pt x="585" y="0"/>
                  </a:lnTo>
                  <a:lnTo>
                    <a:pt x="658" y="25"/>
                  </a:lnTo>
                  <a:lnTo>
                    <a:pt x="755" y="73"/>
                  </a:lnTo>
                  <a:lnTo>
                    <a:pt x="828" y="122"/>
                  </a:lnTo>
                  <a:lnTo>
                    <a:pt x="877" y="195"/>
                  </a:lnTo>
                  <a:lnTo>
                    <a:pt x="926" y="293"/>
                  </a:lnTo>
                  <a:lnTo>
                    <a:pt x="950" y="366"/>
                  </a:lnTo>
                  <a:lnTo>
                    <a:pt x="950" y="463"/>
                  </a:lnTo>
                  <a:lnTo>
                    <a:pt x="950" y="463"/>
                  </a:lnTo>
                  <a:lnTo>
                    <a:pt x="950" y="561"/>
                  </a:lnTo>
                  <a:lnTo>
                    <a:pt x="926" y="658"/>
                  </a:lnTo>
                  <a:lnTo>
                    <a:pt x="877" y="755"/>
                  </a:lnTo>
                  <a:lnTo>
                    <a:pt x="828" y="804"/>
                  </a:lnTo>
                  <a:lnTo>
                    <a:pt x="755" y="877"/>
                  </a:lnTo>
                  <a:lnTo>
                    <a:pt x="658" y="926"/>
                  </a:lnTo>
                  <a:lnTo>
                    <a:pt x="585" y="950"/>
                  </a:lnTo>
                  <a:lnTo>
                    <a:pt x="487" y="950"/>
                  </a:lnTo>
                  <a:lnTo>
                    <a:pt x="487" y="950"/>
                  </a:lnTo>
                  <a:lnTo>
                    <a:pt x="390" y="950"/>
                  </a:lnTo>
                  <a:lnTo>
                    <a:pt x="293" y="926"/>
                  </a:lnTo>
                  <a:lnTo>
                    <a:pt x="220" y="877"/>
                  </a:lnTo>
                  <a:lnTo>
                    <a:pt x="146" y="804"/>
                  </a:lnTo>
                  <a:lnTo>
                    <a:pt x="73" y="755"/>
                  </a:lnTo>
                  <a:lnTo>
                    <a:pt x="25" y="658"/>
                  </a:lnTo>
                  <a:lnTo>
                    <a:pt x="0" y="561"/>
                  </a:lnTo>
                  <a:lnTo>
                    <a:pt x="0" y="463"/>
                  </a:lnTo>
                  <a:lnTo>
                    <a:pt x="0" y="46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1;p9">
              <a:extLst>
                <a:ext uri="{FF2B5EF4-FFF2-40B4-BE49-F238E27FC236}">
                  <a16:creationId xmlns:a16="http://schemas.microsoft.com/office/drawing/2014/main" id="{AE6D05E6-CEDE-394C-BE71-260CFAE39A5E}"/>
                </a:ext>
              </a:extLst>
            </p:cNvPr>
            <p:cNvSpPr/>
            <p:nvPr/>
          </p:nvSpPr>
          <p:spPr>
            <a:xfrm>
              <a:off x="799700" y="2503125"/>
              <a:ext cx="24375" cy="23775"/>
            </a:xfrm>
            <a:custGeom>
              <a:avLst/>
              <a:gdLst/>
              <a:ahLst/>
              <a:cxnLst/>
              <a:rect l="l" t="t" r="r" b="b"/>
              <a:pathLst>
                <a:path w="975" h="951" fill="none" extrusionOk="0">
                  <a:moveTo>
                    <a:pt x="1" y="463"/>
                  </a:moveTo>
                  <a:lnTo>
                    <a:pt x="1" y="463"/>
                  </a:lnTo>
                  <a:lnTo>
                    <a:pt x="25" y="366"/>
                  </a:lnTo>
                  <a:lnTo>
                    <a:pt x="49" y="293"/>
                  </a:lnTo>
                  <a:lnTo>
                    <a:pt x="98" y="195"/>
                  </a:lnTo>
                  <a:lnTo>
                    <a:pt x="147" y="122"/>
                  </a:lnTo>
                  <a:lnTo>
                    <a:pt x="220" y="73"/>
                  </a:lnTo>
                  <a:lnTo>
                    <a:pt x="293" y="25"/>
                  </a:lnTo>
                  <a:lnTo>
                    <a:pt x="390" y="0"/>
                  </a:lnTo>
                  <a:lnTo>
                    <a:pt x="488" y="0"/>
                  </a:lnTo>
                  <a:lnTo>
                    <a:pt x="488" y="0"/>
                  </a:lnTo>
                  <a:lnTo>
                    <a:pt x="585" y="0"/>
                  </a:lnTo>
                  <a:lnTo>
                    <a:pt x="683" y="25"/>
                  </a:lnTo>
                  <a:lnTo>
                    <a:pt x="756" y="73"/>
                  </a:lnTo>
                  <a:lnTo>
                    <a:pt x="829" y="122"/>
                  </a:lnTo>
                  <a:lnTo>
                    <a:pt x="877" y="195"/>
                  </a:lnTo>
                  <a:lnTo>
                    <a:pt x="926" y="293"/>
                  </a:lnTo>
                  <a:lnTo>
                    <a:pt x="951" y="366"/>
                  </a:lnTo>
                  <a:lnTo>
                    <a:pt x="975" y="463"/>
                  </a:lnTo>
                  <a:lnTo>
                    <a:pt x="975" y="463"/>
                  </a:lnTo>
                  <a:lnTo>
                    <a:pt x="951" y="561"/>
                  </a:lnTo>
                  <a:lnTo>
                    <a:pt x="926" y="658"/>
                  </a:lnTo>
                  <a:lnTo>
                    <a:pt x="877" y="731"/>
                  </a:lnTo>
                  <a:lnTo>
                    <a:pt x="829" y="804"/>
                  </a:lnTo>
                  <a:lnTo>
                    <a:pt x="756" y="877"/>
                  </a:lnTo>
                  <a:lnTo>
                    <a:pt x="683" y="902"/>
                  </a:lnTo>
                  <a:lnTo>
                    <a:pt x="585" y="950"/>
                  </a:lnTo>
                  <a:lnTo>
                    <a:pt x="488" y="950"/>
                  </a:lnTo>
                  <a:lnTo>
                    <a:pt x="488" y="950"/>
                  </a:lnTo>
                  <a:lnTo>
                    <a:pt x="390" y="950"/>
                  </a:lnTo>
                  <a:lnTo>
                    <a:pt x="293" y="902"/>
                  </a:lnTo>
                  <a:lnTo>
                    <a:pt x="220" y="877"/>
                  </a:lnTo>
                  <a:lnTo>
                    <a:pt x="147" y="804"/>
                  </a:lnTo>
                  <a:lnTo>
                    <a:pt x="98" y="731"/>
                  </a:lnTo>
                  <a:lnTo>
                    <a:pt x="49" y="658"/>
                  </a:lnTo>
                  <a:lnTo>
                    <a:pt x="25" y="561"/>
                  </a:lnTo>
                  <a:lnTo>
                    <a:pt x="1" y="463"/>
                  </a:lnTo>
                  <a:lnTo>
                    <a:pt x="1" y="46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62;p9">
              <a:extLst>
                <a:ext uri="{FF2B5EF4-FFF2-40B4-BE49-F238E27FC236}">
                  <a16:creationId xmlns:a16="http://schemas.microsoft.com/office/drawing/2014/main" id="{31D6B255-C828-F849-BC3B-8F826C8EFB9B}"/>
                </a:ext>
              </a:extLst>
            </p:cNvPr>
            <p:cNvSpPr/>
            <p:nvPr/>
          </p:nvSpPr>
          <p:spPr>
            <a:xfrm>
              <a:off x="766825" y="2388050"/>
              <a:ext cx="60925" cy="25"/>
            </a:xfrm>
            <a:custGeom>
              <a:avLst/>
              <a:gdLst/>
              <a:ahLst/>
              <a:cxnLst/>
              <a:rect l="l" t="t" r="r" b="b"/>
              <a:pathLst>
                <a:path w="2437" h="1" fill="none" extrusionOk="0">
                  <a:moveTo>
                    <a:pt x="2436" y="0"/>
                  </a:moveTo>
                  <a:lnTo>
                    <a:pt x="1" y="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3;p9">
              <a:extLst>
                <a:ext uri="{FF2B5EF4-FFF2-40B4-BE49-F238E27FC236}">
                  <a16:creationId xmlns:a16="http://schemas.microsoft.com/office/drawing/2014/main" id="{D4E630D5-D9A0-6444-BE4F-9631A278F7A7}"/>
                </a:ext>
              </a:extLst>
            </p:cNvPr>
            <p:cNvSpPr/>
            <p:nvPr/>
          </p:nvSpPr>
          <p:spPr>
            <a:xfrm>
              <a:off x="769875" y="2456250"/>
              <a:ext cx="31075" cy="31075"/>
            </a:xfrm>
            <a:custGeom>
              <a:avLst/>
              <a:gdLst/>
              <a:ahLst/>
              <a:cxnLst/>
              <a:rect l="l" t="t" r="r" b="b"/>
              <a:pathLst>
                <a:path w="1243" h="1243" fill="none" extrusionOk="0">
                  <a:moveTo>
                    <a:pt x="0" y="633"/>
                  </a:moveTo>
                  <a:lnTo>
                    <a:pt x="0" y="633"/>
                  </a:lnTo>
                  <a:lnTo>
                    <a:pt x="0" y="512"/>
                  </a:lnTo>
                  <a:lnTo>
                    <a:pt x="49" y="390"/>
                  </a:lnTo>
                  <a:lnTo>
                    <a:pt x="98" y="268"/>
                  </a:lnTo>
                  <a:lnTo>
                    <a:pt x="171" y="195"/>
                  </a:lnTo>
                  <a:lnTo>
                    <a:pt x="268" y="122"/>
                  </a:lnTo>
                  <a:lnTo>
                    <a:pt x="366" y="49"/>
                  </a:lnTo>
                  <a:lnTo>
                    <a:pt x="487" y="24"/>
                  </a:lnTo>
                  <a:lnTo>
                    <a:pt x="609" y="0"/>
                  </a:lnTo>
                  <a:lnTo>
                    <a:pt x="609" y="0"/>
                  </a:lnTo>
                  <a:lnTo>
                    <a:pt x="731" y="24"/>
                  </a:lnTo>
                  <a:lnTo>
                    <a:pt x="853" y="49"/>
                  </a:lnTo>
                  <a:lnTo>
                    <a:pt x="975" y="122"/>
                  </a:lnTo>
                  <a:lnTo>
                    <a:pt x="1048" y="195"/>
                  </a:lnTo>
                  <a:lnTo>
                    <a:pt x="1145" y="268"/>
                  </a:lnTo>
                  <a:lnTo>
                    <a:pt x="1194" y="390"/>
                  </a:lnTo>
                  <a:lnTo>
                    <a:pt x="1218" y="512"/>
                  </a:lnTo>
                  <a:lnTo>
                    <a:pt x="1242" y="633"/>
                  </a:lnTo>
                  <a:lnTo>
                    <a:pt x="1242" y="633"/>
                  </a:lnTo>
                  <a:lnTo>
                    <a:pt x="1218" y="755"/>
                  </a:lnTo>
                  <a:lnTo>
                    <a:pt x="1194" y="877"/>
                  </a:lnTo>
                  <a:lnTo>
                    <a:pt x="1145" y="974"/>
                  </a:lnTo>
                  <a:lnTo>
                    <a:pt x="1048" y="1072"/>
                  </a:lnTo>
                  <a:lnTo>
                    <a:pt x="975" y="1145"/>
                  </a:lnTo>
                  <a:lnTo>
                    <a:pt x="853" y="1193"/>
                  </a:lnTo>
                  <a:lnTo>
                    <a:pt x="731" y="1242"/>
                  </a:lnTo>
                  <a:lnTo>
                    <a:pt x="609" y="1242"/>
                  </a:lnTo>
                  <a:lnTo>
                    <a:pt x="609" y="1242"/>
                  </a:lnTo>
                  <a:lnTo>
                    <a:pt x="487" y="1242"/>
                  </a:lnTo>
                  <a:lnTo>
                    <a:pt x="366" y="1193"/>
                  </a:lnTo>
                  <a:lnTo>
                    <a:pt x="268" y="1145"/>
                  </a:lnTo>
                  <a:lnTo>
                    <a:pt x="171" y="1072"/>
                  </a:lnTo>
                  <a:lnTo>
                    <a:pt x="98" y="974"/>
                  </a:lnTo>
                  <a:lnTo>
                    <a:pt x="49" y="877"/>
                  </a:lnTo>
                  <a:lnTo>
                    <a:pt x="0" y="755"/>
                  </a:lnTo>
                  <a:lnTo>
                    <a:pt x="0" y="633"/>
                  </a:lnTo>
                  <a:lnTo>
                    <a:pt x="0" y="633"/>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2693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4450" y="575500"/>
            <a:ext cx="2046300" cy="3981000"/>
          </a:xfrm>
          <a:prstGeom prst="rect">
            <a:avLst/>
          </a:prstGeom>
          <a:noFill/>
          <a:ln>
            <a:noFill/>
          </a:ln>
        </p:spPr>
        <p:txBody>
          <a:bodyPr spcFirstLastPara="1" wrap="square" lIns="91425" tIns="91425" rIns="91425" bIns="91425" anchor="t" anchorCtr="0"/>
          <a:lstStyle>
            <a:lvl1pPr lvl="0">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1pPr>
            <a:lvl2pPr lvl="1">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2pPr>
            <a:lvl3pPr lvl="2">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3pPr>
            <a:lvl4pPr lvl="3">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4pPr>
            <a:lvl5pPr lvl="4">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5pPr>
            <a:lvl6pPr lvl="5">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6pPr>
            <a:lvl7pPr lvl="6">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7pPr>
            <a:lvl8pPr lvl="7">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8pPr>
            <a:lvl9pPr lvl="8">
              <a:spcBef>
                <a:spcPts val="0"/>
              </a:spcBef>
              <a:spcAft>
                <a:spcPts val="0"/>
              </a:spcAft>
              <a:buClr>
                <a:srgbClr val="FFFFFF"/>
              </a:buClr>
              <a:buSzPts val="2400"/>
              <a:buFont typeface="Nunito Sans"/>
              <a:buNone/>
              <a:defRPr sz="2400">
                <a:solidFill>
                  <a:srgbClr val="FFFFFF"/>
                </a:solidFill>
                <a:latin typeface="Nunito Sans"/>
                <a:ea typeface="Nunito Sans"/>
                <a:cs typeface="Nunito Sans"/>
                <a:sym typeface="Nunito Sans"/>
              </a:defRPr>
            </a:lvl9pPr>
          </a:lstStyle>
          <a:p>
            <a:endParaRPr dirty="0"/>
          </a:p>
        </p:txBody>
      </p:sp>
      <p:sp>
        <p:nvSpPr>
          <p:cNvPr id="7" name="Google Shape;7;p1"/>
          <p:cNvSpPr txBox="1">
            <a:spLocks noGrp="1"/>
          </p:cNvSpPr>
          <p:nvPr>
            <p:ph type="body" idx="1"/>
          </p:nvPr>
        </p:nvSpPr>
        <p:spPr>
          <a:xfrm>
            <a:off x="3090625" y="575500"/>
            <a:ext cx="5596200" cy="3981000"/>
          </a:xfrm>
          <a:prstGeom prst="rect">
            <a:avLst/>
          </a:prstGeom>
          <a:noFill/>
          <a:ln>
            <a:noFill/>
          </a:ln>
        </p:spPr>
        <p:txBody>
          <a:bodyPr spcFirstLastPara="1" wrap="square" lIns="91425" tIns="91425" rIns="91425" bIns="91425" anchor="t" anchorCtr="0"/>
          <a:lstStyle>
            <a:lvl1pPr marL="457200" lvl="0" indent="-317500">
              <a:lnSpc>
                <a:spcPct val="115000"/>
              </a:lnSpc>
              <a:spcBef>
                <a:spcPts val="60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1pPr>
            <a:lvl2pPr marL="914400" lvl="1"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2pPr>
            <a:lvl3pPr marL="1371600" lvl="2"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3pPr>
            <a:lvl4pPr marL="1828800" lvl="3"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4pPr>
            <a:lvl5pPr marL="2286000" lvl="4"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5pPr>
            <a:lvl6pPr marL="2743200" lvl="5"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6pPr>
            <a:lvl7pPr marL="3200400" lvl="6"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7pPr>
            <a:lvl8pPr marL="3657600" lvl="7"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8pPr>
            <a:lvl9pPr marL="4114800" lvl="8" indent="-317500">
              <a:lnSpc>
                <a:spcPct val="115000"/>
              </a:lnSpc>
              <a:spcBef>
                <a:spcPts val="0"/>
              </a:spcBef>
              <a:spcAft>
                <a:spcPts val="0"/>
              </a:spcAft>
              <a:buClr>
                <a:srgbClr val="CCCCCC"/>
              </a:buClr>
              <a:buSzPts val="1400"/>
              <a:buFont typeface="Nunito Sans"/>
              <a:buChar char="-"/>
              <a:defRPr>
                <a:solidFill>
                  <a:srgbClr val="666666"/>
                </a:solidFill>
                <a:latin typeface="Nunito Sans"/>
                <a:ea typeface="Nunito Sans"/>
                <a:cs typeface="Nunito Sans"/>
                <a:sym typeface="Nunito Sans"/>
              </a:defRPr>
            </a:lvl9pPr>
          </a:lstStyle>
          <a:p>
            <a:endParaRPr/>
          </a:p>
        </p:txBody>
      </p:sp>
      <p:sp>
        <p:nvSpPr>
          <p:cNvPr id="8" name="Google Shape;8;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rgbClr val="CCCCCC"/>
                </a:solidFill>
                <a:latin typeface="Nunito Sans"/>
                <a:ea typeface="Nunito Sans"/>
                <a:cs typeface="Nunito Sans"/>
                <a:sym typeface="Nunito Sans"/>
              </a:defRPr>
            </a:lvl1pPr>
            <a:lvl2pPr lvl="1" algn="r">
              <a:buNone/>
              <a:defRPr sz="1000">
                <a:solidFill>
                  <a:srgbClr val="CCCCCC"/>
                </a:solidFill>
                <a:latin typeface="Nunito Sans"/>
                <a:ea typeface="Nunito Sans"/>
                <a:cs typeface="Nunito Sans"/>
                <a:sym typeface="Nunito Sans"/>
              </a:defRPr>
            </a:lvl2pPr>
            <a:lvl3pPr lvl="2" algn="r">
              <a:buNone/>
              <a:defRPr sz="1000">
                <a:solidFill>
                  <a:srgbClr val="CCCCCC"/>
                </a:solidFill>
                <a:latin typeface="Nunito Sans"/>
                <a:ea typeface="Nunito Sans"/>
                <a:cs typeface="Nunito Sans"/>
                <a:sym typeface="Nunito Sans"/>
              </a:defRPr>
            </a:lvl3pPr>
            <a:lvl4pPr lvl="3" algn="r">
              <a:buNone/>
              <a:defRPr sz="1000">
                <a:solidFill>
                  <a:srgbClr val="CCCCCC"/>
                </a:solidFill>
                <a:latin typeface="Nunito Sans"/>
                <a:ea typeface="Nunito Sans"/>
                <a:cs typeface="Nunito Sans"/>
                <a:sym typeface="Nunito Sans"/>
              </a:defRPr>
            </a:lvl4pPr>
            <a:lvl5pPr lvl="4" algn="r">
              <a:buNone/>
              <a:defRPr sz="1000">
                <a:solidFill>
                  <a:srgbClr val="CCCCCC"/>
                </a:solidFill>
                <a:latin typeface="Nunito Sans"/>
                <a:ea typeface="Nunito Sans"/>
                <a:cs typeface="Nunito Sans"/>
                <a:sym typeface="Nunito Sans"/>
              </a:defRPr>
            </a:lvl5pPr>
            <a:lvl6pPr lvl="5" algn="r">
              <a:buNone/>
              <a:defRPr sz="1000">
                <a:solidFill>
                  <a:srgbClr val="CCCCCC"/>
                </a:solidFill>
                <a:latin typeface="Nunito Sans"/>
                <a:ea typeface="Nunito Sans"/>
                <a:cs typeface="Nunito Sans"/>
                <a:sym typeface="Nunito Sans"/>
              </a:defRPr>
            </a:lvl6pPr>
            <a:lvl7pPr lvl="6" algn="r">
              <a:buNone/>
              <a:defRPr sz="1000">
                <a:solidFill>
                  <a:srgbClr val="CCCCCC"/>
                </a:solidFill>
                <a:latin typeface="Nunito Sans"/>
                <a:ea typeface="Nunito Sans"/>
                <a:cs typeface="Nunito Sans"/>
                <a:sym typeface="Nunito Sans"/>
              </a:defRPr>
            </a:lvl7pPr>
            <a:lvl8pPr lvl="7" algn="r">
              <a:buNone/>
              <a:defRPr sz="1000">
                <a:solidFill>
                  <a:srgbClr val="CCCCCC"/>
                </a:solidFill>
                <a:latin typeface="Nunito Sans"/>
                <a:ea typeface="Nunito Sans"/>
                <a:cs typeface="Nunito Sans"/>
                <a:sym typeface="Nunito Sans"/>
              </a:defRPr>
            </a:lvl8pPr>
            <a:lvl9pPr lvl="8" algn="r">
              <a:buNone/>
              <a:defRPr sz="1000">
                <a:solidFill>
                  <a:srgbClr val="CCCCCC"/>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7480529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80" r:id="rId7"/>
    <p:sldLayoutId id="2147483681" r:id="rId8"/>
    <p:sldLayoutId id="2147483677" r:id="rId9"/>
    <p:sldLayoutId id="2147483678" r:id="rId10"/>
    <p:sldLayoutId id="2147483679" r:id="rId11"/>
    <p:sldLayoutId id="2147483668" r:id="rId12"/>
    <p:sldLayoutId id="2147483682" r:id="rId13"/>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2700.png"/><Relationship Id="rId2" Type="http://schemas.openxmlformats.org/officeDocument/2006/relationships/image" Target="../media/image24.emf"/><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102.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00.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320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00.png"/></Relationships>
</file>

<file path=ppt/slides/_rels/slide35.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3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51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710.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11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open.spotify.com/artist/3lFDsTyYNPQc8WzJExnQWn?si=2vwcrLohSTCmonwmrdjR0Q"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3200.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3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31.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5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1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20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80.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268.png"/></Relationships>
</file>

<file path=ppt/slides/_rels/slide6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50.png"/><Relationship Id="rId4" Type="http://schemas.openxmlformats.org/officeDocument/2006/relationships/image" Target="../media/image440.png"/></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29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0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611.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20.png"/><Relationship Id="rId2" Type="http://schemas.openxmlformats.org/officeDocument/2006/relationships/image" Target="../media/image600.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630.png"/><Relationship Id="rId4" Type="http://schemas.openxmlformats.org/officeDocument/2006/relationships/image" Target="../media/image800.png"/></Relationships>
</file>

<file path=ppt/slides/_rels/slide7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5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84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40.pn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37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530.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2700.png"/><Relationship Id="rId2" Type="http://schemas.openxmlformats.org/officeDocument/2006/relationships/image" Target="../media/image21.emf"/><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88.xml.rels><?xml version="1.0" encoding="UTF-8" standalone="yes"?>
<Relationships xmlns="http://schemas.openxmlformats.org/package/2006/relationships"><Relationship Id="rId3" Type="http://schemas.openxmlformats.org/officeDocument/2006/relationships/image" Target="../media/image2700.png"/><Relationship Id="rId2" Type="http://schemas.openxmlformats.org/officeDocument/2006/relationships/image" Target="../media/image24.emf"/><Relationship Id="rId1" Type="http://schemas.openxmlformats.org/officeDocument/2006/relationships/slideLayout" Target="../slideLayouts/slideLayout3.xml"/><Relationship Id="rId4" Type="http://schemas.openxmlformats.org/officeDocument/2006/relationships/image" Target="../media/image280.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hyperlink" Target="https://developers.google.com/machine-learning/crash-course/regularization-for-sparsity/l1-regularization" TargetMode="External"/><Relationship Id="rId4" Type="http://schemas.openxmlformats.org/officeDocument/2006/relationships/notesSlide" Target="../notesSlides/notesSlide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8" Type="http://schemas.openxmlformats.org/officeDocument/2006/relationships/image" Target="../media/image3700.png"/><Relationship Id="rId3" Type="http://schemas.openxmlformats.org/officeDocument/2006/relationships/image" Target="../media/image28.png"/><Relationship Id="rId7" Type="http://schemas.openxmlformats.org/officeDocument/2006/relationships/image" Target="../media/image36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50.png"/><Relationship Id="rId5" Type="http://schemas.openxmlformats.org/officeDocument/2006/relationships/image" Target="../media/image291.png"/><Relationship Id="rId10" Type="http://schemas.openxmlformats.org/officeDocument/2006/relationships/image" Target="../media/image301.png"/><Relationship Id="rId4" Type="http://schemas.openxmlformats.org/officeDocument/2006/relationships/image" Target="../media/image330.png"/><Relationship Id="rId9" Type="http://schemas.openxmlformats.org/officeDocument/2006/relationships/image" Target="../media/image2900.png"/></Relationships>
</file>

<file path=ppt/slides/_rels/slide9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9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3100.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6010.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7BA6"/>
        </a:solidFill>
        <a:effectLst/>
      </p:bgPr>
    </p:bg>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464236" y="2387250"/>
            <a:ext cx="3636600" cy="225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CSE/STAT 416</a:t>
            </a:r>
            <a:br>
              <a:rPr lang="en-US" dirty="0"/>
            </a:br>
            <a:r>
              <a:rPr lang="en-US" sz="1700" dirty="0"/>
              <a:t>Cross Validation; Ridge Regression</a:t>
            </a:r>
            <a:br>
              <a:rPr lang="en-US" sz="1700" dirty="0"/>
            </a:br>
            <a:r>
              <a:rPr lang="en-US" sz="1200" b="0" dirty="0"/>
              <a:t>Pre-Class Videos (lecture slides below)</a:t>
            </a:r>
            <a:br>
              <a:rPr lang="en-US" sz="1800" dirty="0"/>
            </a:br>
            <a:br>
              <a:rPr lang="en-US" sz="1800" dirty="0"/>
            </a:br>
            <a:r>
              <a:rPr lang="en-US" sz="1000" dirty="0"/>
              <a:t>Tanmay Shah</a:t>
            </a:r>
            <a:br>
              <a:rPr lang="en-US" sz="1000" dirty="0"/>
            </a:br>
            <a:r>
              <a:rPr lang="en-US" sz="1000" dirty="0"/>
              <a:t>University of Washington</a:t>
            </a:r>
            <a:br>
              <a:rPr lang="en-US" sz="1000" dirty="0"/>
            </a:br>
            <a:r>
              <a:rPr lang="en-US" sz="1000" dirty="0"/>
              <a:t>June 26, 2024</a:t>
            </a:r>
            <a:br>
              <a:rPr lang="en-US" sz="1000" dirty="0"/>
            </a:br>
            <a:br>
              <a:rPr lang="en-US" sz="1000" dirty="0"/>
            </a:br>
            <a:br>
              <a:rPr lang="en-US" sz="1000" dirty="0"/>
            </a:br>
            <a:endParaRPr lang="en-US" sz="1000" dirty="0"/>
          </a:p>
        </p:txBody>
      </p:sp>
    </p:spTree>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b="1" dirty="0"/>
              <a:t>Suppose I wanted to figure out the right degree polynomial for my dataset (we’ll try p from 1 to 20). What procedure should I use to do this? Pick the best option</a:t>
            </a:r>
            <a:endParaRPr lang="en-US" dirty="0"/>
          </a:p>
          <a:p>
            <a:pPr marL="139700" indent="0">
              <a:buNone/>
            </a:pPr>
            <a:endParaRPr lang="en-US" dirty="0"/>
          </a:p>
          <a:p>
            <a:pPr marL="139700" indent="0">
              <a:buNone/>
            </a:pPr>
            <a:r>
              <a:rPr lang="en-US" dirty="0"/>
              <a:t>For each possible degree polynomial p:</a:t>
            </a:r>
          </a:p>
          <a:p>
            <a:r>
              <a:rPr lang="en-US" dirty="0"/>
              <a:t>Train a model with degree p on the training set, pick p that has the lowest test error</a:t>
            </a:r>
          </a:p>
          <a:p>
            <a:r>
              <a:rPr lang="en-US" dirty="0"/>
              <a:t>Train a model with degree p on the training set, pick p that has the highest test error</a:t>
            </a:r>
          </a:p>
          <a:p>
            <a:r>
              <a:rPr lang="en-US" dirty="0"/>
              <a:t>Train a model with degree p on the test set, pick p that has the lowest test error</a:t>
            </a:r>
          </a:p>
          <a:p>
            <a:r>
              <a:rPr lang="en-US" dirty="0"/>
              <a:t>Train a model with degree p on the test set, pick p that has the highest test error</a:t>
            </a:r>
          </a:p>
          <a:p>
            <a:r>
              <a:rPr lang="en-US" dirty="0"/>
              <a:t>None of the above</a:t>
            </a:r>
          </a:p>
          <a:p>
            <a:endParaRPr lang="en-US" dirty="0"/>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576291827"/>
      </p:ext>
    </p:extLst>
  </p:cSld>
  <p:clrMapOvr>
    <a:masterClrMapping/>
  </p:clrMapOvr>
  <p:transition spd="slow">
    <p:push dir="u"/>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E5AC9-D4A7-7E40-BA7F-76F5056C681C}"/>
              </a:ext>
            </a:extLst>
          </p:cNvPr>
          <p:cNvSpPr>
            <a:spLocks noGrp="1"/>
          </p:cNvSpPr>
          <p:nvPr>
            <p:ph type="title"/>
          </p:nvPr>
        </p:nvSpPr>
        <p:spPr/>
        <p:txBody>
          <a:bodyPr/>
          <a:lstStyle/>
          <a:p>
            <a:r>
              <a:rPr lang="en-US" dirty="0"/>
              <a:t>De-biasing LASSO</a:t>
            </a:r>
          </a:p>
        </p:txBody>
      </p:sp>
      <p:sp>
        <p:nvSpPr>
          <p:cNvPr id="3" name="Text Placeholder 2">
            <a:extLst>
              <a:ext uri="{FF2B5EF4-FFF2-40B4-BE49-F238E27FC236}">
                <a16:creationId xmlns:a16="http://schemas.microsoft.com/office/drawing/2014/main" id="{FD1E5059-A79C-4C47-9615-B14650F74E9F}"/>
              </a:ext>
            </a:extLst>
          </p:cNvPr>
          <p:cNvSpPr>
            <a:spLocks noGrp="1"/>
          </p:cNvSpPr>
          <p:nvPr>
            <p:ph type="body" idx="1"/>
          </p:nvPr>
        </p:nvSpPr>
        <p:spPr/>
        <p:txBody>
          <a:bodyPr/>
          <a:lstStyle/>
          <a:p>
            <a:pPr marL="139700" indent="0">
              <a:buNone/>
            </a:pPr>
            <a:r>
              <a:rPr lang="en-US" dirty="0"/>
              <a:t>LASSO (and Ridge) adds bias to the Least Squares solution (this was intended to avoid the variance that leads to overfitting)</a:t>
            </a:r>
          </a:p>
          <a:p>
            <a:r>
              <a:rPr lang="en-US" dirty="0"/>
              <a:t>Recall Bias-Variance Tradeoff</a:t>
            </a:r>
          </a:p>
          <a:p>
            <a:endParaRPr lang="en-US" dirty="0"/>
          </a:p>
          <a:p>
            <a:pPr marL="139700" indent="0">
              <a:buNone/>
            </a:pPr>
            <a:r>
              <a:rPr lang="en-US" dirty="0"/>
              <a:t>It’s possible to try to remove the bias from the LASSO solution using the following steps</a:t>
            </a:r>
          </a:p>
          <a:p>
            <a:pPr marL="482600" indent="-342900">
              <a:buFont typeface="+mj-lt"/>
              <a:buAutoNum type="arabicPeriod"/>
            </a:pPr>
            <a:r>
              <a:rPr lang="en-US" dirty="0"/>
              <a:t>Run LASSO to select which features should be used</a:t>
            </a:r>
            <a:br>
              <a:rPr lang="en-US" dirty="0"/>
            </a:br>
            <a:r>
              <a:rPr lang="en-US" dirty="0"/>
              <a:t>(those with non-zero coefficients)</a:t>
            </a:r>
          </a:p>
          <a:p>
            <a:pPr marL="482600" indent="-342900">
              <a:buFont typeface="+mj-lt"/>
              <a:buAutoNum type="arabicPeriod"/>
            </a:pPr>
            <a:r>
              <a:rPr lang="en-US" dirty="0"/>
              <a:t>Run regular Ordinary Least Squares on the dataset with only those features</a:t>
            </a:r>
          </a:p>
          <a:p>
            <a:pPr marL="482600" indent="-342900">
              <a:buFont typeface="+mj-lt"/>
              <a:buAutoNum type="arabicPeriod"/>
            </a:pPr>
            <a:endParaRPr lang="en-US" dirty="0"/>
          </a:p>
          <a:p>
            <a:pPr marL="139700" indent="0">
              <a:buNone/>
            </a:pPr>
            <a:r>
              <a:rPr lang="en-US" dirty="0"/>
              <a:t>Coefficients are no longer shrunk from their true values</a:t>
            </a:r>
          </a:p>
        </p:txBody>
      </p:sp>
      <p:sp>
        <p:nvSpPr>
          <p:cNvPr id="4" name="Slide Number Placeholder 3">
            <a:extLst>
              <a:ext uri="{FF2B5EF4-FFF2-40B4-BE49-F238E27FC236}">
                <a16:creationId xmlns:a16="http://schemas.microsoft.com/office/drawing/2014/main" id="{8120A055-5979-4846-B9E6-975A26FC1D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100</a:t>
            </a:fld>
            <a:endParaRPr lang="en"/>
          </a:p>
        </p:txBody>
      </p:sp>
    </p:spTree>
    <p:extLst>
      <p:ext uri="{BB962C8B-B14F-4D97-AF65-F5344CB8AC3E}">
        <p14:creationId xmlns:p14="http://schemas.microsoft.com/office/powerpoint/2010/main" val="484572544"/>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LASSO (L1)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101</a:t>
            </a:fld>
            <a:endParaRPr lang="en"/>
          </a:p>
        </p:txBody>
      </p:sp>
      <p:pic>
        <p:nvPicPr>
          <p:cNvPr id="9" name="Picture 8" descr="coeff_path_lass_scaled.eps">
            <a:extLst>
              <a:ext uri="{FF2B5EF4-FFF2-40B4-BE49-F238E27FC236}">
                <a16:creationId xmlns:a16="http://schemas.microsoft.com/office/drawing/2014/main" id="{D4CF4980-BE5B-1E4C-970E-49A68A1AD561}"/>
              </a:ext>
            </a:extLst>
          </p:cNvPr>
          <p:cNvPicPr>
            <a:picLocks noChangeAspect="1"/>
          </p:cNvPicPr>
          <p:nvPr/>
        </p:nvPicPr>
        <p:blipFill rotWithShape="1">
          <a:blip r:embed="rId2">
            <a:extLst>
              <a:ext uri="{28A0092B-C50C-407E-A947-70E740481C1C}">
                <a14:useLocalDpi xmlns:a14="http://schemas.microsoft.com/office/drawing/2010/main" val="0"/>
              </a:ext>
            </a:extLst>
          </a:blip>
          <a:srcRect l="3523" t="12584" b="9525"/>
          <a:stretch/>
        </p:blipFill>
        <p:spPr>
          <a:xfrm>
            <a:off x="3213282" y="1201815"/>
            <a:ext cx="5343501" cy="294398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p:spTree>
    <p:extLst>
      <p:ext uri="{BB962C8B-B14F-4D97-AF65-F5344CB8AC3E}">
        <p14:creationId xmlns:p14="http://schemas.microsoft.com/office/powerpoint/2010/main" val="1971073211"/>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5BDA0-94DF-4B54-8B3E-7CD6D323A9F8}"/>
              </a:ext>
            </a:extLst>
          </p:cNvPr>
          <p:cNvSpPr>
            <a:spLocks noGrp="1"/>
          </p:cNvSpPr>
          <p:nvPr>
            <p:ph type="title"/>
          </p:nvPr>
        </p:nvSpPr>
        <p:spPr/>
        <p:txBody>
          <a:bodyPr/>
          <a:lstStyle/>
          <a:p>
            <a:r>
              <a:rPr lang="en-US" dirty="0"/>
              <a:t>(De-biased) LASSO In Practice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76F5356-B745-4F11-8278-05F17FA2226F}"/>
                  </a:ext>
                </a:extLst>
              </p:cNvPr>
              <p:cNvSpPr>
                <a:spLocks noGrp="1"/>
              </p:cNvSpPr>
              <p:nvPr>
                <p:ph type="body" idx="1"/>
              </p:nvPr>
            </p:nvSpPr>
            <p:spPr/>
            <p:txBody>
              <a:bodyPr/>
              <a:lstStyle/>
              <a:p>
                <a:pPr marL="482600" indent="-342900">
                  <a:buClr>
                    <a:schemeClr val="bg2"/>
                  </a:buClr>
                  <a:buFont typeface="+mj-lt"/>
                  <a:buAutoNum type="arabicPeriod"/>
                </a:pPr>
                <a:r>
                  <a:rPr lang="en-US" dirty="0"/>
                  <a:t>Split the dataset into train, </a:t>
                </a:r>
                <a:r>
                  <a:rPr lang="en-US" dirty="0" err="1"/>
                  <a:t>val</a:t>
                </a:r>
                <a:r>
                  <a:rPr lang="en-US" dirty="0"/>
                  <a:t>, and test sets</a:t>
                </a:r>
              </a:p>
              <a:p>
                <a:pPr marL="482600" indent="-342900">
                  <a:buClr>
                    <a:schemeClr val="bg2"/>
                  </a:buClr>
                  <a:buFont typeface="+mj-lt"/>
                  <a:buAutoNum type="arabicPeriod"/>
                </a:pPr>
                <a:r>
                  <a:rPr lang="en-US" dirty="0"/>
                  <a:t>Normalize features. Fit the normalization on the train set, apply that normalization on the train, </a:t>
                </a:r>
                <a:r>
                  <a:rPr lang="en-US" dirty="0" err="1"/>
                  <a:t>val</a:t>
                </a:r>
                <a:r>
                  <a:rPr lang="en-US" dirty="0"/>
                  <a:t>, and test sets.</a:t>
                </a:r>
              </a:p>
              <a:p>
                <a:pPr marL="482600" indent="-342900">
                  <a:buClr>
                    <a:schemeClr val="bg2"/>
                  </a:buClr>
                  <a:buFont typeface="+mj-lt"/>
                  <a:buAutoNum type="arabicPeriod"/>
                </a:pPr>
                <a:r>
                  <a:rPr lang="en-US" dirty="0"/>
                  <a:t>Use validation or cross-validation to find the value of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r>
                  <a:rPr lang="en-US" dirty="0"/>
                  <a:t> that that results in a LASSO model with the lowest validation error.</a:t>
                </a:r>
              </a:p>
              <a:p>
                <a:pPr marL="482600" indent="-342900">
                  <a:buClr>
                    <a:schemeClr val="bg2"/>
                  </a:buClr>
                  <a:buFont typeface="+mj-lt"/>
                  <a:buAutoNum type="arabicPeriod"/>
                </a:pPr>
                <a:r>
                  <a:rPr lang="en-US" dirty="0"/>
                  <a:t>Select the features of that model that have non-zero weights.</a:t>
                </a:r>
              </a:p>
              <a:p>
                <a:pPr marL="482600" indent="-342900">
                  <a:buClr>
                    <a:schemeClr val="bg2"/>
                  </a:buClr>
                  <a:buFont typeface="+mj-lt"/>
                  <a:buAutoNum type="arabicPeriod"/>
                </a:pPr>
                <a:r>
                  <a:rPr lang="en-US" dirty="0"/>
                  <a:t>Train a Linear Regression model with only those features.</a:t>
                </a:r>
              </a:p>
              <a:p>
                <a:pPr marL="482600" indent="-342900">
                  <a:buClr>
                    <a:schemeClr val="bg2"/>
                  </a:buClr>
                  <a:buFont typeface="+mj-lt"/>
                  <a:buAutoNum type="arabicPeriod"/>
                </a:pPr>
                <a:r>
                  <a:rPr lang="en-US" dirty="0"/>
                  <a:t>Evaluate on the test set.</a:t>
                </a:r>
              </a:p>
            </p:txBody>
          </p:sp>
        </mc:Choice>
        <mc:Fallback xmlns="">
          <p:sp>
            <p:nvSpPr>
              <p:cNvPr id="3" name="Text Placeholder 2">
                <a:extLst>
                  <a:ext uri="{FF2B5EF4-FFF2-40B4-BE49-F238E27FC236}">
                    <a16:creationId xmlns:a16="http://schemas.microsoft.com/office/drawing/2014/main" id="{576F5356-B745-4F11-8278-05F17FA2226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F96D93B9-4D13-49B0-B5A1-B5812E2777C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102</a:t>
            </a:fld>
            <a:endParaRPr lang="en"/>
          </a:p>
        </p:txBody>
      </p:sp>
    </p:spTree>
    <p:extLst>
      <p:ext uri="{BB962C8B-B14F-4D97-AF65-F5344CB8AC3E}">
        <p14:creationId xmlns:p14="http://schemas.microsoft.com/office/powerpoint/2010/main" val="856076776"/>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173C-0F4A-9543-BDBD-8469DD6D8FA1}"/>
              </a:ext>
            </a:extLst>
          </p:cNvPr>
          <p:cNvSpPr>
            <a:spLocks noGrp="1"/>
          </p:cNvSpPr>
          <p:nvPr>
            <p:ph type="title"/>
          </p:nvPr>
        </p:nvSpPr>
        <p:spPr/>
        <p:txBody>
          <a:bodyPr/>
          <a:lstStyle/>
          <a:p>
            <a:r>
              <a:rPr lang="en-US" dirty="0"/>
              <a:t>Issues with LASSO</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25E6C1B-334A-BD4D-A8DA-D76DE7893D3E}"/>
                  </a:ext>
                </a:extLst>
              </p:cNvPr>
              <p:cNvSpPr>
                <a:spLocks noGrp="1"/>
              </p:cNvSpPr>
              <p:nvPr>
                <p:ph type="body" idx="1"/>
              </p:nvPr>
            </p:nvSpPr>
            <p:spPr/>
            <p:txBody>
              <a:bodyPr/>
              <a:lstStyle/>
              <a:p>
                <a:pPr marL="482600" indent="-342900">
                  <a:buFont typeface="+mj-lt"/>
                  <a:buAutoNum type="arabicPeriod"/>
                </a:pPr>
                <a:r>
                  <a:rPr lang="en-US" dirty="0"/>
                  <a:t>Within a group of highly correlated features (e.g. # bathroom and # showers), LASSO tends to select amongst them arbitrarily.</a:t>
                </a:r>
              </a:p>
              <a:p>
                <a:pPr lvl="1"/>
                <a:r>
                  <a:rPr lang="en-US" dirty="0"/>
                  <a:t>Maybe it would be better to select them all together?</a:t>
                </a:r>
              </a:p>
              <a:p>
                <a:pPr marL="482600" indent="-342900">
                  <a:buFont typeface="+mj-lt"/>
                  <a:buAutoNum type="arabicPeriod"/>
                </a:pPr>
                <a:r>
                  <a:rPr lang="en-US" dirty="0"/>
                  <a:t>Often, empirically Ridge tends to have better predictive performance</a:t>
                </a:r>
              </a:p>
              <a:p>
                <a:pPr marL="482600" indent="-342900">
                  <a:buFont typeface="+mj-lt"/>
                  <a:buAutoNum type="arabicPeriod"/>
                </a:pPr>
                <a:endParaRPr lang="en-US" dirty="0"/>
              </a:p>
              <a:p>
                <a:pPr marL="482600" indent="-342900">
                  <a:buFont typeface="+mj-lt"/>
                  <a:buAutoNum type="arabicPeriod"/>
                </a:pPr>
                <a:endParaRPr lang="en-US" dirty="0"/>
              </a:p>
              <a:p>
                <a:pPr marL="139700" indent="0">
                  <a:buNone/>
                </a:pPr>
                <a:r>
                  <a:rPr lang="en-US" b="1" dirty="0"/>
                  <a:t>Elastic Net </a:t>
                </a:r>
                <a:r>
                  <a:rPr lang="en-US" dirty="0"/>
                  <a:t>aims to address these issues</a:t>
                </a:r>
              </a:p>
              <a:p>
                <a:pPr marL="139700" indent="0">
                  <a:buNone/>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𝐸𝑙𝑎𝑠𝑡𝑖𝑐𝑁𝑒𝑡</m:t>
                          </m:r>
                        </m:sub>
                      </m:sSub>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𝜆</m:t>
                              </m:r>
                            </m:e>
                            <m:sub>
                              <m:r>
                                <a:rPr lang="en-US" b="0" i="1" dirty="0" smtClean="0">
                                  <a:latin typeface="Cambria Math" panose="02040503050406030204" pitchFamily="18" charset="0"/>
                                </a:rPr>
                                <m:t>1</m:t>
                              </m:r>
                            </m:sub>
                          </m:sSub>
                          <m:sSub>
                            <m:sSubPr>
                              <m:ctrlPr>
                                <a:rPr lang="en-US" b="0" i="1" dirty="0" smtClean="0">
                                  <a:latin typeface="Cambria Math" panose="02040503050406030204" pitchFamily="18" charset="0"/>
                                </a:rPr>
                              </m:ctrlPr>
                            </m:sSub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d>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𝜆</m:t>
                              </m:r>
                            </m:e>
                            <m:sub>
                              <m:r>
                                <a:rPr lang="en-US" b="0" i="1" dirty="0" smtClean="0">
                                  <a:latin typeface="Cambria Math" panose="02040503050406030204" pitchFamily="18" charset="0"/>
                                </a:rPr>
                                <m:t>2</m:t>
                              </m:r>
                            </m:sub>
                          </m:sSub>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endParaRPr lang="en-US" dirty="0"/>
              </a:p>
              <a:p>
                <a:pPr marL="139700" indent="0">
                  <a:buNone/>
                </a:pPr>
                <a:r>
                  <a:rPr lang="en-US" dirty="0"/>
                  <a:t>Combines both to achieve best of both worlds!</a:t>
                </a:r>
              </a:p>
            </p:txBody>
          </p:sp>
        </mc:Choice>
        <mc:Fallback xmlns="">
          <p:sp>
            <p:nvSpPr>
              <p:cNvPr id="3" name="Text Placeholder 2">
                <a:extLst>
                  <a:ext uri="{FF2B5EF4-FFF2-40B4-BE49-F238E27FC236}">
                    <a16:creationId xmlns:a16="http://schemas.microsoft.com/office/drawing/2014/main" id="{425E6C1B-334A-BD4D-A8DA-D76DE7893D3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9611442D-FA54-CD47-9A38-E218AAB6B3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103</a:t>
            </a:fld>
            <a:endParaRPr lang="en"/>
          </a:p>
        </p:txBody>
      </p:sp>
    </p:spTree>
    <p:extLst>
      <p:ext uri="{BB962C8B-B14F-4D97-AF65-F5344CB8AC3E}">
        <p14:creationId xmlns:p14="http://schemas.microsoft.com/office/powerpoint/2010/main" val="1895630049"/>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E761A-8966-F145-81F6-2F5CAE922EA0}"/>
              </a:ext>
            </a:extLst>
          </p:cNvPr>
          <p:cNvSpPr>
            <a:spLocks noGrp="1"/>
          </p:cNvSpPr>
          <p:nvPr>
            <p:ph type="title"/>
          </p:nvPr>
        </p:nvSpPr>
        <p:spPr/>
        <p:txBody>
          <a:bodyPr/>
          <a:lstStyle/>
          <a:p>
            <a:r>
              <a:rPr lang="en-US" dirty="0"/>
              <a:t>A Big Grain of Salt</a:t>
            </a:r>
          </a:p>
        </p:txBody>
      </p:sp>
      <p:sp>
        <p:nvSpPr>
          <p:cNvPr id="3" name="Text Placeholder 2">
            <a:extLst>
              <a:ext uri="{FF2B5EF4-FFF2-40B4-BE49-F238E27FC236}">
                <a16:creationId xmlns:a16="http://schemas.microsoft.com/office/drawing/2014/main" id="{D3AE9CD4-1C1B-744C-80C4-DA1C9624C8F7}"/>
              </a:ext>
            </a:extLst>
          </p:cNvPr>
          <p:cNvSpPr>
            <a:spLocks noGrp="1"/>
          </p:cNvSpPr>
          <p:nvPr>
            <p:ph type="body" idx="1"/>
          </p:nvPr>
        </p:nvSpPr>
        <p:spPr/>
        <p:txBody>
          <a:bodyPr/>
          <a:lstStyle/>
          <a:p>
            <a:pPr marL="139700" indent="0">
              <a:buNone/>
            </a:pPr>
            <a:r>
              <a:rPr lang="en-US" dirty="0"/>
              <a:t>Be careful when interpreting the results of feature selection or feature importance in Machine Learning!</a:t>
            </a:r>
          </a:p>
          <a:p>
            <a:r>
              <a:rPr lang="en-US" dirty="0"/>
              <a:t>Selection only considers features included</a:t>
            </a:r>
          </a:p>
          <a:p>
            <a:r>
              <a:rPr lang="en-US" dirty="0"/>
              <a:t>Sensitive to correlations between features </a:t>
            </a:r>
          </a:p>
          <a:p>
            <a:r>
              <a:rPr lang="en-US" dirty="0"/>
              <a:t>Results depend on the algorithm used!</a:t>
            </a:r>
          </a:p>
          <a:p>
            <a:endParaRPr lang="en-US" dirty="0"/>
          </a:p>
          <a:p>
            <a:pPr marL="139700" indent="0">
              <a:buNone/>
            </a:pPr>
            <a:r>
              <a:rPr lang="en-US" b="1" dirty="0"/>
              <a:t>At the end of the day, the best models combine statistical insights with domain-specific expertise!</a:t>
            </a:r>
          </a:p>
          <a:p>
            <a:endParaRPr lang="en-US" dirty="0"/>
          </a:p>
          <a:p>
            <a:endParaRPr lang="en-US" dirty="0"/>
          </a:p>
        </p:txBody>
      </p:sp>
      <p:sp>
        <p:nvSpPr>
          <p:cNvPr id="4" name="Slide Number Placeholder 3">
            <a:extLst>
              <a:ext uri="{FF2B5EF4-FFF2-40B4-BE49-F238E27FC236}">
                <a16:creationId xmlns:a16="http://schemas.microsoft.com/office/drawing/2014/main" id="{6FAB8FCE-B319-E44F-85AB-CFAF9AD105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104</a:t>
            </a:fld>
            <a:endParaRPr lang="en"/>
          </a:p>
        </p:txBody>
      </p:sp>
    </p:spTree>
    <p:extLst>
      <p:ext uri="{BB962C8B-B14F-4D97-AF65-F5344CB8AC3E}">
        <p14:creationId xmlns:p14="http://schemas.microsoft.com/office/powerpoint/2010/main" val="3973896524"/>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0173C-0F4A-9543-BDBD-8469DD6D8FA1}"/>
              </a:ext>
            </a:extLst>
          </p:cNvPr>
          <p:cNvSpPr>
            <a:spLocks noGrp="1"/>
          </p:cNvSpPr>
          <p:nvPr>
            <p:ph type="title"/>
          </p:nvPr>
        </p:nvSpPr>
        <p:spPr>
          <a:xfrm>
            <a:off x="234449" y="575500"/>
            <a:ext cx="2287077" cy="3981000"/>
          </a:xfrm>
        </p:spPr>
        <p:txBody>
          <a:bodyPr/>
          <a:lstStyle/>
          <a:p>
            <a:r>
              <a:rPr lang="en-US" dirty="0"/>
              <a:t>Differences between L1 and L2 regularizations</a:t>
            </a:r>
          </a:p>
        </p:txBody>
      </p:sp>
      <p:sp>
        <p:nvSpPr>
          <p:cNvPr id="3" name="Text Placeholder 2">
            <a:extLst>
              <a:ext uri="{FF2B5EF4-FFF2-40B4-BE49-F238E27FC236}">
                <a16:creationId xmlns:a16="http://schemas.microsoft.com/office/drawing/2014/main" id="{425E6C1B-334A-BD4D-A8DA-D76DE7893D3E}"/>
              </a:ext>
            </a:extLst>
          </p:cNvPr>
          <p:cNvSpPr>
            <a:spLocks noGrp="1"/>
          </p:cNvSpPr>
          <p:nvPr>
            <p:ph type="body" idx="1"/>
          </p:nvPr>
        </p:nvSpPr>
        <p:spPr/>
        <p:txBody>
          <a:bodyPr/>
          <a:lstStyle/>
          <a:p>
            <a:pPr marL="139700" indent="0">
              <a:buNone/>
            </a:pPr>
            <a:r>
              <a:rPr lang="en-US" dirty="0"/>
              <a:t>L1 (LASSO): </a:t>
            </a:r>
          </a:p>
          <a:p>
            <a:r>
              <a:rPr lang="en-US" dirty="0"/>
              <a:t>Introduces more sparsity to the model</a:t>
            </a:r>
          </a:p>
          <a:p>
            <a:r>
              <a:rPr lang="en-US" dirty="0"/>
              <a:t>Less sensitive to outliers</a:t>
            </a:r>
          </a:p>
          <a:p>
            <a:r>
              <a:rPr lang="en-US" dirty="0"/>
              <a:t>Helpful for feature selection, making the model more interpretable</a:t>
            </a:r>
          </a:p>
          <a:p>
            <a:r>
              <a:rPr lang="en-US" dirty="0"/>
              <a:t>More computational efficient as a model (due to the sparse solutions, so you have to compute less dot products)</a:t>
            </a:r>
          </a:p>
          <a:p>
            <a:pPr marL="139700" indent="0">
              <a:buNone/>
            </a:pPr>
            <a:endParaRPr lang="en-US" dirty="0"/>
          </a:p>
          <a:p>
            <a:pPr marL="139700" indent="0">
              <a:buNone/>
            </a:pPr>
            <a:r>
              <a:rPr lang="en-US" dirty="0"/>
              <a:t>L2 (Ridge):</a:t>
            </a:r>
          </a:p>
          <a:p>
            <a:r>
              <a:rPr lang="en-US" dirty="0"/>
              <a:t>Makes the weights small (but not 0)</a:t>
            </a:r>
          </a:p>
          <a:p>
            <a:r>
              <a:rPr lang="en-US" dirty="0"/>
              <a:t>More sensitive to outliers (due to the squared terms)</a:t>
            </a:r>
          </a:p>
          <a:p>
            <a:r>
              <a:rPr lang="en-US" dirty="0"/>
              <a:t>Usually works better in practice</a:t>
            </a:r>
          </a:p>
        </p:txBody>
      </p:sp>
      <p:sp>
        <p:nvSpPr>
          <p:cNvPr id="4" name="Slide Number Placeholder 3">
            <a:extLst>
              <a:ext uri="{FF2B5EF4-FFF2-40B4-BE49-F238E27FC236}">
                <a16:creationId xmlns:a16="http://schemas.microsoft.com/office/drawing/2014/main" id="{9611442D-FA54-CD47-9A38-E218AAB6B36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105</a:t>
            </a:fld>
            <a:endParaRPr lang="en"/>
          </a:p>
        </p:txBody>
      </p:sp>
    </p:spTree>
    <p:extLst>
      <p:ext uri="{BB962C8B-B14F-4D97-AF65-F5344CB8AC3E}">
        <p14:creationId xmlns:p14="http://schemas.microsoft.com/office/powerpoint/2010/main" val="656323576"/>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a:xfrm>
                <a:off x="2960584" y="111921"/>
                <a:ext cx="5596200" cy="3981000"/>
              </a:xfrm>
            </p:spPr>
            <p:txBody>
              <a:bodyPr/>
              <a:lstStyle/>
              <a:p>
                <a:pPr marL="139700" indent="0">
                  <a:buNone/>
                </a:pPr>
                <a:r>
                  <a:rPr lang="en-US" b="1" dirty="0"/>
                  <a:t>Theme</a:t>
                </a:r>
                <a:r>
                  <a:rPr lang="en-US" dirty="0"/>
                  <a:t>: Use regularization to prevent overfitting</a:t>
                </a:r>
              </a:p>
              <a:p>
                <a:pPr marL="139700" indent="0">
                  <a:buNone/>
                </a:pPr>
                <a:r>
                  <a:rPr lang="en-US" b="1" dirty="0"/>
                  <a:t>Ideas:</a:t>
                </a:r>
              </a:p>
              <a:p>
                <a:r>
                  <a:rPr lang="en-US" dirty="0"/>
                  <a:t>How to interpret coefficients</a:t>
                </a:r>
              </a:p>
              <a:p>
                <a:r>
                  <a:rPr lang="en-US" dirty="0"/>
                  <a:t>How overfitting is affected by number of data points</a:t>
                </a:r>
              </a:p>
              <a:p>
                <a:r>
                  <a:rPr lang="en-US" dirty="0"/>
                  <a:t>Overfitting affecting coefficients</a:t>
                </a:r>
              </a:p>
              <a:p>
                <a:r>
                  <a:rPr lang="en-US" dirty="0"/>
                  <a:t>Use regularization to prevent overfitting</a:t>
                </a:r>
              </a:p>
              <a:p>
                <a:r>
                  <a:rPr lang="en-US" dirty="0"/>
                  <a:t>How L2 penalty affects learned coefficients</a:t>
                </a:r>
              </a:p>
              <a:p>
                <a:r>
                  <a:rPr lang="en-US" dirty="0"/>
                  <a:t>Visualizing what regression is doing</a:t>
                </a:r>
              </a:p>
              <a:p>
                <a:r>
                  <a:rPr lang="en-US" dirty="0"/>
                  <a:t>Practicalities: Dealing with intercepts and feature scaling</a:t>
                </a:r>
              </a:p>
              <a:p>
                <a:r>
                  <a:rPr lang="en-US" dirty="0"/>
                  <a:t>Formulate LASSO objective </a:t>
                </a:r>
              </a:p>
              <a:p>
                <a:r>
                  <a:rPr lang="en-US" dirty="0"/>
                  <a:t>Describe how LASSO coefficients change as hyper-parameter </a:t>
                </a:r>
                <a14:m>
                  <m:oMath xmlns:m="http://schemas.openxmlformats.org/officeDocument/2006/math">
                    <m:r>
                      <a:rPr lang="en-US" b="0" i="1" smtClean="0">
                        <a:latin typeface="Cambria Math" panose="02040503050406030204" pitchFamily="18" charset="0"/>
                      </a:rPr>
                      <m:t>𝜆</m:t>
                    </m:r>
                  </m:oMath>
                </a14:m>
                <a:r>
                  <a:rPr lang="en-US" dirty="0"/>
                  <a:t> is varied</a:t>
                </a:r>
              </a:p>
              <a:p>
                <a:r>
                  <a:rPr lang="en-US" dirty="0"/>
                  <a:t>Interpret LASSO coefficient path plot</a:t>
                </a:r>
              </a:p>
              <a:p>
                <a:r>
                  <a:rPr lang="en-US" dirty="0"/>
                  <a:t>Compare and contrast LASSO (L1) and Ridge (L2)</a:t>
                </a:r>
              </a:p>
              <a:p>
                <a:endParaRPr lang="en-US" dirty="0"/>
              </a:p>
              <a:p>
                <a:endParaRPr lang="en-US" dirty="0"/>
              </a:p>
            </p:txBody>
          </p:sp>
        </mc:Choice>
        <mc:Fallback>
          <p:sp>
            <p:nvSpPr>
              <p:cNvPr id="3" name="Text Placeholder 2">
                <a:extLst>
                  <a:ext uri="{FF2B5EF4-FFF2-40B4-BE49-F238E27FC236}">
                    <a16:creationId xmlns:a16="http://schemas.microsoft.com/office/drawing/2014/main" id="{02657BDE-7BF3-BF4E-9E0C-0ECCD3FD4F24}"/>
                  </a:ext>
                </a:extLst>
              </p:cNvPr>
              <p:cNvSpPr>
                <a:spLocks noGrp="1" noRot="1" noChangeAspect="1" noMove="1" noResize="1" noEditPoints="1" noAdjustHandles="1" noChangeArrowheads="1" noChangeShapeType="1" noTextEdit="1"/>
              </p:cNvSpPr>
              <p:nvPr>
                <p:ph type="body" idx="1"/>
              </p:nvPr>
            </p:nvSpPr>
            <p:spPr>
              <a:xfrm>
                <a:off x="2960584" y="111921"/>
                <a:ext cx="5596200" cy="3981000"/>
              </a:xfrm>
              <a:blipFill>
                <a:blip r:embed="rId2"/>
                <a:stretch>
                  <a:fillRect r="-545" b="-160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106</a:t>
            </a:fld>
            <a:endParaRPr lang="en"/>
          </a:p>
        </p:txBody>
      </p:sp>
    </p:spTree>
    <p:extLst>
      <p:ext uri="{BB962C8B-B14F-4D97-AF65-F5344CB8AC3E}">
        <p14:creationId xmlns:p14="http://schemas.microsoft.com/office/powerpoint/2010/main" val="112067578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C8CCAF-4262-8245-9C2A-93136F7364DC}"/>
              </a:ext>
            </a:extLst>
          </p:cNvPr>
          <p:cNvSpPr>
            <a:spLocks noGrp="1"/>
          </p:cNvSpPr>
          <p:nvPr>
            <p:ph type="body" idx="1"/>
          </p:nvPr>
        </p:nvSpPr>
        <p:spPr/>
        <p:txBody>
          <a:bodyPr/>
          <a:lstStyle/>
          <a:p>
            <a:pPr marL="139700" indent="0">
              <a:buNone/>
            </a:pPr>
            <a:r>
              <a:rPr lang="en-US" b="1" dirty="0"/>
              <a:t>Suppose I wanted to figure out the right degree polynomial for my dataset (we’ll try p from 1 to 20). What procedure should I use to do this? Pick the best option</a:t>
            </a:r>
            <a:endParaRPr lang="en-US" dirty="0"/>
          </a:p>
          <a:p>
            <a:pPr marL="139700" indent="0">
              <a:buNone/>
            </a:pPr>
            <a:endParaRPr lang="en-US" dirty="0"/>
          </a:p>
          <a:p>
            <a:pPr marL="139700" indent="0">
              <a:buNone/>
            </a:pPr>
            <a:r>
              <a:rPr lang="en-US" dirty="0"/>
              <a:t>For each possible degree polynomial p:</a:t>
            </a:r>
          </a:p>
          <a:p>
            <a:r>
              <a:rPr lang="en-US" dirty="0"/>
              <a:t>Train a model with degree p on the training set, pick p that has the lowest test error</a:t>
            </a:r>
          </a:p>
          <a:p>
            <a:r>
              <a:rPr lang="en-US" dirty="0"/>
              <a:t>Train a model with degree p on the training set, pick p that has the highest test error</a:t>
            </a:r>
          </a:p>
          <a:p>
            <a:r>
              <a:rPr lang="en-US" dirty="0"/>
              <a:t>Train a model with degree p on the test set, pick p that has the lowest test error</a:t>
            </a:r>
          </a:p>
          <a:p>
            <a:r>
              <a:rPr lang="en-US" dirty="0"/>
              <a:t>Train a model with degree p on the test set, pick p that has the highest test error</a:t>
            </a:r>
          </a:p>
          <a:p>
            <a:r>
              <a:rPr lang="en-US" dirty="0"/>
              <a:t>None of the above</a:t>
            </a:r>
          </a:p>
          <a:p>
            <a:endParaRPr lang="en-US" dirty="0"/>
          </a:p>
        </p:txBody>
      </p:sp>
      <p:sp>
        <p:nvSpPr>
          <p:cNvPr id="3" name="Slide Number Placeholder 2">
            <a:extLst>
              <a:ext uri="{FF2B5EF4-FFF2-40B4-BE49-F238E27FC236}">
                <a16:creationId xmlns:a16="http://schemas.microsoft.com/office/drawing/2014/main" id="{976BD063-721B-8F4D-B63A-4F0AA097F0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dirty="0"/>
          </a:p>
        </p:txBody>
      </p:sp>
      <p:sp>
        <p:nvSpPr>
          <p:cNvPr id="4" name="Title 3">
            <a:extLst>
              <a:ext uri="{FF2B5EF4-FFF2-40B4-BE49-F238E27FC236}">
                <a16:creationId xmlns:a16="http://schemas.microsoft.com/office/drawing/2014/main" id="{B760C5BA-BC2B-B442-8783-DCE659901056}"/>
              </a:ext>
            </a:extLst>
          </p:cNvPr>
          <p:cNvSpPr>
            <a:spLocks noGrp="1"/>
          </p:cNvSpPr>
          <p:nvPr>
            <p:ph type="title"/>
          </p:nvPr>
        </p:nvSpPr>
        <p:spPr/>
        <p:txBody>
          <a:bodyPr/>
          <a:lstStyle/>
          <a:p>
            <a:r>
              <a:rPr lang="en-US" dirty="0"/>
              <a:t>2 min</a:t>
            </a:r>
          </a:p>
        </p:txBody>
      </p:sp>
    </p:spTree>
    <p:extLst>
      <p:ext uri="{BB962C8B-B14F-4D97-AF65-F5344CB8AC3E}">
        <p14:creationId xmlns:p14="http://schemas.microsoft.com/office/powerpoint/2010/main" val="2254155796"/>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0A387-CCAB-2341-8F20-7CD9E6ADDBD1}"/>
              </a:ext>
            </a:extLst>
          </p:cNvPr>
          <p:cNvSpPr>
            <a:spLocks noGrp="1"/>
          </p:cNvSpPr>
          <p:nvPr>
            <p:ph type="title"/>
          </p:nvPr>
        </p:nvSpPr>
        <p:spPr/>
        <p:txBody>
          <a:bodyPr/>
          <a:lstStyle/>
          <a:p>
            <a:r>
              <a:rPr lang="en-US" dirty="0"/>
              <a:t>Choosing Complexity</a:t>
            </a:r>
          </a:p>
        </p:txBody>
      </p:sp>
      <p:sp>
        <p:nvSpPr>
          <p:cNvPr id="3" name="Text Placeholder 2">
            <a:extLst>
              <a:ext uri="{FF2B5EF4-FFF2-40B4-BE49-F238E27FC236}">
                <a16:creationId xmlns:a16="http://schemas.microsoft.com/office/drawing/2014/main" id="{78BC3F47-7E1C-114C-AC63-0C97606D8539}"/>
              </a:ext>
            </a:extLst>
          </p:cNvPr>
          <p:cNvSpPr>
            <a:spLocks noGrp="1"/>
          </p:cNvSpPr>
          <p:nvPr>
            <p:ph type="body" idx="1"/>
          </p:nvPr>
        </p:nvSpPr>
        <p:spPr>
          <a:xfrm>
            <a:off x="2732808" y="284552"/>
            <a:ext cx="6176741" cy="3981000"/>
          </a:xfrm>
        </p:spPr>
        <p:txBody>
          <a:bodyPr/>
          <a:lstStyle/>
          <a:p>
            <a:pPr marL="139700" indent="0">
              <a:buNone/>
            </a:pPr>
            <a:r>
              <a:rPr lang="en-US" dirty="0"/>
              <a:t>We can’t just choose the model that has the lowest </a:t>
            </a:r>
            <a:r>
              <a:rPr lang="en-US" b="1" dirty="0"/>
              <a:t>train </a:t>
            </a:r>
            <a:r>
              <a:rPr lang="en-US" dirty="0"/>
              <a:t>error because that will favor models that overfit! </a:t>
            </a:r>
          </a:p>
          <a:p>
            <a:pPr marL="139700" indent="0">
              <a:buNone/>
            </a:pPr>
            <a:endParaRPr lang="en-US" dirty="0"/>
          </a:p>
          <a:p>
            <a:pPr marL="139700" indent="0">
              <a:buNone/>
            </a:pPr>
            <a:r>
              <a:rPr lang="en-US" dirty="0"/>
              <a:t>It then seems like our only other choice is to choose the model that has the lowest </a:t>
            </a:r>
            <a:r>
              <a:rPr lang="en-US" b="1" dirty="0"/>
              <a:t>test </a:t>
            </a:r>
            <a:r>
              <a:rPr lang="en-US" dirty="0"/>
              <a:t>error (since that is our approximation of the true error)</a:t>
            </a:r>
          </a:p>
          <a:p>
            <a:r>
              <a:rPr lang="en-US" dirty="0"/>
              <a:t>This is almost right. However, the test set has been </a:t>
            </a:r>
            <a:r>
              <a:rPr lang="en-US" b="1" dirty="0"/>
              <a:t>tampered</a:t>
            </a:r>
            <a:r>
              <a:rPr lang="en-US" dirty="0"/>
              <a:t>, thus is no longer is an unbiased estimate of the true error. </a:t>
            </a:r>
          </a:p>
          <a:p>
            <a:r>
              <a:rPr lang="en-US" dirty="0"/>
              <a:t>We didn’t technically train the model on the test set (that’s good), but we chose </a:t>
            </a:r>
            <a:r>
              <a:rPr lang="en-US" b="1" dirty="0"/>
              <a:t>which model </a:t>
            </a:r>
            <a:r>
              <a:rPr lang="en-US" dirty="0"/>
              <a:t>to use based on the performance of the test set. </a:t>
            </a:r>
          </a:p>
          <a:p>
            <a:pPr lvl="1"/>
            <a:r>
              <a:rPr lang="en-US" dirty="0"/>
              <a:t>It’s no longer a stand in for “the unknown” since we probed it many times to figure out which model would be best.</a:t>
            </a:r>
          </a:p>
          <a:p>
            <a:pPr lvl="1"/>
            <a:endParaRPr lang="en-US" dirty="0"/>
          </a:p>
          <a:p>
            <a:pPr marL="139700" indent="0">
              <a:buNone/>
            </a:pPr>
            <a:r>
              <a:rPr lang="en-US" dirty="0"/>
              <a:t>NEVER EVER EVER touch the test set until the end. You only use it ONCE to evaluate the performance of the best model you have selected during training.</a:t>
            </a:r>
          </a:p>
          <a:p>
            <a:pPr marL="139700" indent="0">
              <a:buNone/>
            </a:pPr>
            <a:endParaRPr lang="en-US" dirty="0"/>
          </a:p>
          <a:p>
            <a:pPr marL="139700" indent="0">
              <a:buNone/>
            </a:pPr>
            <a:endParaRPr lang="en-US" dirty="0"/>
          </a:p>
          <a:p>
            <a:pPr marL="139700" indent="0">
              <a:buNone/>
            </a:pPr>
            <a:endParaRPr lang="en-US" dirty="0"/>
          </a:p>
          <a:p>
            <a:pPr marL="596900" lvl="1" indent="0">
              <a:buNone/>
            </a:pPr>
            <a:endParaRPr lang="en-US" dirty="0"/>
          </a:p>
        </p:txBody>
      </p:sp>
      <p:sp>
        <p:nvSpPr>
          <p:cNvPr id="4" name="Slide Number Placeholder 3">
            <a:extLst>
              <a:ext uri="{FF2B5EF4-FFF2-40B4-BE49-F238E27FC236}">
                <a16:creationId xmlns:a16="http://schemas.microsoft.com/office/drawing/2014/main" id="{CDDC9962-0D8B-6E43-8C1B-C081F492251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42526347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56DB0-E6BA-6048-A418-0BE6F04C9175}"/>
              </a:ext>
            </a:extLst>
          </p:cNvPr>
          <p:cNvSpPr>
            <a:spLocks noGrp="1"/>
          </p:cNvSpPr>
          <p:nvPr>
            <p:ph type="title"/>
          </p:nvPr>
        </p:nvSpPr>
        <p:spPr/>
        <p:txBody>
          <a:bodyPr/>
          <a:lstStyle/>
          <a:p>
            <a:r>
              <a:rPr lang="en-US" dirty="0"/>
              <a:t>Choosing Complexity</a:t>
            </a:r>
          </a:p>
        </p:txBody>
      </p:sp>
      <p:sp>
        <p:nvSpPr>
          <p:cNvPr id="3" name="Text Placeholder 2">
            <a:extLst>
              <a:ext uri="{FF2B5EF4-FFF2-40B4-BE49-F238E27FC236}">
                <a16:creationId xmlns:a16="http://schemas.microsoft.com/office/drawing/2014/main" id="{18DAF9BE-A81D-C243-BE20-C058F955130F}"/>
              </a:ext>
            </a:extLst>
          </p:cNvPr>
          <p:cNvSpPr>
            <a:spLocks noGrp="1"/>
          </p:cNvSpPr>
          <p:nvPr>
            <p:ph type="body" idx="1"/>
          </p:nvPr>
        </p:nvSpPr>
        <p:spPr/>
        <p:txBody>
          <a:bodyPr/>
          <a:lstStyle/>
          <a:p>
            <a:pPr marL="139700" indent="0">
              <a:buNone/>
            </a:pPr>
            <a:r>
              <a:rPr lang="en-US" dirty="0"/>
              <a:t>We will talk about two ways to pick the model complexity without ruining our test set. </a:t>
            </a:r>
          </a:p>
          <a:p>
            <a:r>
              <a:rPr lang="en-US" dirty="0"/>
              <a:t>Using a validation set</a:t>
            </a:r>
          </a:p>
          <a:p>
            <a:r>
              <a:rPr lang="en-US" dirty="0"/>
              <a:t>Doing (k-fold) cross validation</a:t>
            </a:r>
          </a:p>
        </p:txBody>
      </p:sp>
      <p:sp>
        <p:nvSpPr>
          <p:cNvPr id="4" name="Slide Number Placeholder 3">
            <a:extLst>
              <a:ext uri="{FF2B5EF4-FFF2-40B4-BE49-F238E27FC236}">
                <a16:creationId xmlns:a16="http://schemas.microsoft.com/office/drawing/2014/main" id="{A3DB0B66-B230-AD42-B1BA-9BB366524C2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7791957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0D76-A50D-A944-B9FB-4194EE85419C}"/>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2EE83DFD-FE7D-0D4D-BD84-7C681456F67E}"/>
              </a:ext>
            </a:extLst>
          </p:cNvPr>
          <p:cNvSpPr>
            <a:spLocks noGrp="1"/>
          </p:cNvSpPr>
          <p:nvPr>
            <p:ph type="body" idx="1"/>
          </p:nvPr>
        </p:nvSpPr>
        <p:spPr/>
        <p:txBody>
          <a:bodyPr/>
          <a:lstStyle/>
          <a:p>
            <a:pPr marL="139700" indent="0">
              <a:buNone/>
            </a:pPr>
            <a:r>
              <a:rPr lang="en-US" dirty="0"/>
              <a:t>So far we have divided our dataset into train and test</a:t>
            </a:r>
          </a:p>
          <a:p>
            <a:pPr marL="139700" indent="0">
              <a:buNone/>
            </a:pPr>
            <a:endParaRPr lang="en-US" dirty="0"/>
          </a:p>
          <a:p>
            <a:pPr marL="139700" indent="0">
              <a:buNone/>
            </a:pPr>
            <a:endParaRPr lang="en-US" dirty="0"/>
          </a:p>
          <a:p>
            <a:pPr marL="139700" indent="0">
              <a:buNone/>
            </a:pPr>
            <a:r>
              <a:rPr lang="en-US" dirty="0"/>
              <a:t>We can’t use Test to choose our model complexity, so instead, break up Train into ANOTHER dataset</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We will pick the model that does best on validation. Note that this now makes the validation error of the “best” model a biased estimate of true error. The test error will be an unbiased estimate though since we never looked at it!</a:t>
            </a:r>
          </a:p>
        </p:txBody>
      </p:sp>
      <p:sp>
        <p:nvSpPr>
          <p:cNvPr id="4" name="Slide Number Placeholder 3">
            <a:extLst>
              <a:ext uri="{FF2B5EF4-FFF2-40B4-BE49-F238E27FC236}">
                <a16:creationId xmlns:a16="http://schemas.microsoft.com/office/drawing/2014/main" id="{9C41F76B-0641-0246-ABF5-6F2C5F63A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graphicFrame>
        <p:nvGraphicFramePr>
          <p:cNvPr id="5" name="Table 4">
            <a:extLst>
              <a:ext uri="{FF2B5EF4-FFF2-40B4-BE49-F238E27FC236}">
                <a16:creationId xmlns:a16="http://schemas.microsoft.com/office/drawing/2014/main" id="{EF396059-FA02-8F4E-AA74-BD8FEE3884F1}"/>
              </a:ext>
            </a:extLst>
          </p:cNvPr>
          <p:cNvGraphicFramePr>
            <a:graphicFrameLocks noGrp="1"/>
          </p:cNvGraphicFramePr>
          <p:nvPr/>
        </p:nvGraphicFramePr>
        <p:xfrm>
          <a:off x="3090626" y="1124211"/>
          <a:ext cx="5466158" cy="370840"/>
        </p:xfrm>
        <a:graphic>
          <a:graphicData uri="http://schemas.openxmlformats.org/drawingml/2006/table">
            <a:tbl>
              <a:tblPr firstRow="1" bandRow="1">
                <a:tableStyleId>{CB23F696-D533-4BE0-B1DA-8B15BD142E95}</a:tableStyleId>
              </a:tblPr>
              <a:tblGrid>
                <a:gridCol w="3762661">
                  <a:extLst>
                    <a:ext uri="{9D8B030D-6E8A-4147-A177-3AD203B41FA5}">
                      <a16:colId xmlns:a16="http://schemas.microsoft.com/office/drawing/2014/main" val="358987684"/>
                    </a:ext>
                  </a:extLst>
                </a:gridCol>
                <a:gridCol w="170349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0054CD35-5566-2E4D-80D0-AEB31694EFF2}"/>
              </a:ext>
            </a:extLst>
          </p:cNvPr>
          <p:cNvGraphicFramePr>
            <a:graphicFrameLocks noGrp="1"/>
          </p:cNvGraphicFramePr>
          <p:nvPr/>
        </p:nvGraphicFramePr>
        <p:xfrm>
          <a:off x="3090626" y="2380580"/>
          <a:ext cx="5466158" cy="370840"/>
        </p:xfrm>
        <a:graphic>
          <a:graphicData uri="http://schemas.openxmlformats.org/drawingml/2006/table">
            <a:tbl>
              <a:tblPr firstRow="1" bandRow="1">
                <a:tableStyleId>{CB23F696-D533-4BE0-B1DA-8B15BD142E95}</a:tableStyleId>
              </a:tblPr>
              <a:tblGrid>
                <a:gridCol w="2490042">
                  <a:extLst>
                    <a:ext uri="{9D8B030D-6E8A-4147-A177-3AD203B41FA5}">
                      <a16:colId xmlns:a16="http://schemas.microsoft.com/office/drawing/2014/main" val="358987684"/>
                    </a:ext>
                  </a:extLst>
                </a:gridCol>
                <a:gridCol w="1319753">
                  <a:extLst>
                    <a:ext uri="{9D8B030D-6E8A-4147-A177-3AD203B41FA5}">
                      <a16:colId xmlns:a16="http://schemas.microsoft.com/office/drawing/2014/main" val="645722629"/>
                    </a:ext>
                  </a:extLst>
                </a:gridCol>
                <a:gridCol w="1656363">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Validation</a:t>
                      </a:r>
                    </a:p>
                  </a:txBody>
                  <a:tcPr>
                    <a:solidFill>
                      <a:schemeClr val="accent2">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18810962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a:xfrm>
            <a:off x="2621280" y="575500"/>
            <a:ext cx="6065545" cy="3981000"/>
          </a:xfrm>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and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best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spTree>
    <p:extLst>
      <p:ext uri="{BB962C8B-B14F-4D97-AF65-F5344CB8AC3E}">
        <p14:creationId xmlns:p14="http://schemas.microsoft.com/office/powerpoint/2010/main" val="163448359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FF2C-CFF4-A54A-9F53-AC9DBB4A0133}"/>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55D94519-05DE-2447-8331-4E7EB4814A37}"/>
              </a:ext>
            </a:extLst>
          </p:cNvPr>
          <p:cNvSpPr>
            <a:spLocks noGrp="1"/>
          </p:cNvSpPr>
          <p:nvPr>
            <p:ph type="body" idx="1"/>
          </p:nvPr>
        </p:nvSpPr>
        <p:spPr/>
        <p:txBody>
          <a:bodyPr/>
          <a:lstStyle/>
          <a:p>
            <a:pPr marL="139700" indent="0">
              <a:buNone/>
            </a:pPr>
            <a:r>
              <a:rPr lang="en-US" b="1" dirty="0"/>
              <a:t>Pros</a:t>
            </a:r>
          </a:p>
          <a:p>
            <a:pPr marL="139700" indent="0">
              <a:buNone/>
            </a:pPr>
            <a:r>
              <a:rPr lang="en-US" dirty="0"/>
              <a:t>Easy to describe and implement </a:t>
            </a:r>
          </a:p>
          <a:p>
            <a:pPr marL="139700" indent="0">
              <a:buNone/>
            </a:pPr>
            <a:r>
              <a:rPr lang="en-US" dirty="0"/>
              <a:t>Pretty fast </a:t>
            </a:r>
          </a:p>
          <a:p>
            <a:pPr>
              <a:buFontTx/>
              <a:buChar char="-"/>
            </a:pPr>
            <a:r>
              <a:rPr lang="en-US" dirty="0"/>
              <a:t>Only requires training a model and predicting on the validation set for each complexity of interest</a:t>
            </a:r>
          </a:p>
          <a:p>
            <a:endParaRPr lang="en-US" dirty="0"/>
          </a:p>
          <a:p>
            <a:pPr marL="139700" indent="0">
              <a:buNone/>
            </a:pPr>
            <a:r>
              <a:rPr lang="en-US" b="1" dirty="0"/>
              <a:t>Cons</a:t>
            </a:r>
          </a:p>
          <a:p>
            <a:pPr>
              <a:buFontTx/>
              <a:buChar char="-"/>
            </a:pPr>
            <a:r>
              <a:rPr lang="en-US" dirty="0"/>
              <a:t>Have to sacrifice even more training data</a:t>
            </a:r>
          </a:p>
          <a:p>
            <a:pPr>
              <a:buFontTx/>
              <a:buChar char="-"/>
            </a:pPr>
            <a:r>
              <a:rPr lang="en-US" dirty="0"/>
              <a:t>Prone to overfitting*</a:t>
            </a:r>
          </a:p>
        </p:txBody>
      </p:sp>
      <p:sp>
        <p:nvSpPr>
          <p:cNvPr id="4" name="Slide Number Placeholder 3">
            <a:extLst>
              <a:ext uri="{FF2B5EF4-FFF2-40B4-BE49-F238E27FC236}">
                <a16:creationId xmlns:a16="http://schemas.microsoft.com/office/drawing/2014/main" id="{33272700-FED1-6941-BDC2-6DD0132C44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extLst>
      <p:ext uri="{BB962C8B-B14F-4D97-AF65-F5344CB8AC3E}">
        <p14:creationId xmlns:p14="http://schemas.microsoft.com/office/powerpoint/2010/main" val="422798208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D9BE-B717-6448-AAEE-B1D06899032D}"/>
              </a:ext>
            </a:extLst>
          </p:cNvPr>
          <p:cNvSpPr>
            <a:spLocks noGrp="1"/>
          </p:cNvSpPr>
          <p:nvPr>
            <p:ph type="title"/>
          </p:nvPr>
        </p:nvSpPr>
        <p:spPr/>
        <p:txBody>
          <a:bodyPr/>
          <a:lstStyle/>
          <a:p>
            <a:r>
              <a:rPr lang="en-US" sz="1800" dirty="0"/>
              <a:t>Cross-Validation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4D0E47C-A8DD-FF40-AB26-E21C9A081E7D}"/>
                  </a:ext>
                </a:extLst>
              </p:cNvPr>
              <p:cNvSpPr>
                <a:spLocks noGrp="1"/>
              </p:cNvSpPr>
              <p:nvPr>
                <p:ph type="body" idx="1"/>
              </p:nvPr>
            </p:nvSpPr>
            <p:spPr/>
            <p:txBody>
              <a:bodyPr/>
              <a:lstStyle/>
              <a:p>
                <a:pPr marL="139700" indent="0">
                  <a:buNone/>
                </a:pPr>
                <a:r>
                  <a:rPr lang="en-US" dirty="0"/>
                  <a:t>Clever idea: Use many small validation sets without losing too much training data.</a:t>
                </a:r>
              </a:p>
              <a:p>
                <a:pPr marL="139700" indent="0">
                  <a:buNone/>
                </a:pPr>
                <a:endParaRPr lang="en-US" dirty="0"/>
              </a:p>
              <a:p>
                <a:pPr marL="139700" indent="0">
                  <a:buNone/>
                </a:pPr>
                <a:r>
                  <a:rPr lang="en-US" dirty="0"/>
                  <a:t>Still need to break off our test set like before. After doing so, break the training set into </a:t>
                </a:r>
                <a14:m>
                  <m:oMath xmlns:m="http://schemas.openxmlformats.org/officeDocument/2006/math">
                    <m:r>
                      <a:rPr lang="en-US" b="0" i="1" smtClean="0">
                        <a:latin typeface="Cambria Math" panose="02040503050406030204" pitchFamily="18" charset="0"/>
                      </a:rPr>
                      <m:t>𝑘</m:t>
                    </m:r>
                  </m:oMath>
                </a14:m>
                <a:r>
                  <a:rPr lang="en-US" dirty="0"/>
                  <a:t> chunks.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For a given model complexity, train it </a:t>
                </a:r>
                <a14:m>
                  <m:oMath xmlns:m="http://schemas.openxmlformats.org/officeDocument/2006/math">
                    <m:r>
                      <a:rPr lang="en-US" b="0" i="1" smtClean="0">
                        <a:latin typeface="Cambria Math" panose="02040503050406030204" pitchFamily="18" charset="0"/>
                      </a:rPr>
                      <m:t>𝑘</m:t>
                    </m:r>
                  </m:oMath>
                </a14:m>
                <a:r>
                  <a:rPr lang="en-US" dirty="0"/>
                  <a:t> times. Each time use all but one chunk and use that left out chunk to determine the validation error. </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E4D0E47C-A8DD-FF40-AB26-E21C9A081E7D}"/>
                  </a:ext>
                </a:extLst>
              </p:cNvPr>
              <p:cNvSpPr>
                <a:spLocks noGrp="1" noRot="1" noChangeAspect="1" noMove="1" noResize="1" noEditPoints="1" noAdjustHandles="1" noChangeArrowheads="1" noChangeShapeType="1" noTextEdit="1"/>
              </p:cNvSpPr>
              <p:nvPr>
                <p:ph type="body" idx="1"/>
              </p:nvPr>
            </p:nvSpPr>
            <p:spPr>
              <a:blipFill>
                <a:blip r:embed="rId2"/>
                <a:stretch>
                  <a:fillRect r="-905" b="-19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DCDDF9-AA32-044C-B4B1-409CDE587D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graphicFrame>
        <p:nvGraphicFramePr>
          <p:cNvPr id="5" name="Table 4">
            <a:extLst>
              <a:ext uri="{FF2B5EF4-FFF2-40B4-BE49-F238E27FC236}">
                <a16:creationId xmlns:a16="http://schemas.microsoft.com/office/drawing/2014/main" id="{DF7C81C8-3D9C-7740-BD78-97DF6B3D432F}"/>
              </a:ext>
            </a:extLst>
          </p:cNvPr>
          <p:cNvGraphicFramePr>
            <a:graphicFrameLocks noGrp="1"/>
          </p:cNvGraphicFramePr>
          <p:nvPr/>
        </p:nvGraphicFramePr>
        <p:xfrm>
          <a:off x="3090625" y="2302562"/>
          <a:ext cx="5466158" cy="370840"/>
        </p:xfrm>
        <a:graphic>
          <a:graphicData uri="http://schemas.openxmlformats.org/drawingml/2006/table">
            <a:tbl>
              <a:tblPr firstRow="1" bandRow="1">
                <a:tableStyleId>{CB23F696-D533-4BE0-B1DA-8B15BD142E95}</a:tableStyleId>
              </a:tblPr>
              <a:tblGrid>
                <a:gridCol w="3555271">
                  <a:extLst>
                    <a:ext uri="{9D8B030D-6E8A-4147-A177-3AD203B41FA5}">
                      <a16:colId xmlns:a16="http://schemas.microsoft.com/office/drawing/2014/main" val="358987684"/>
                    </a:ext>
                  </a:extLst>
                </a:gridCol>
                <a:gridCol w="191088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C0269E50-3F47-C644-A5EC-75658CE7A768}"/>
              </a:ext>
            </a:extLst>
          </p:cNvPr>
          <p:cNvGraphicFramePr>
            <a:graphicFrameLocks noGrp="1"/>
          </p:cNvGraphicFramePr>
          <p:nvPr/>
        </p:nvGraphicFramePr>
        <p:xfrm>
          <a:off x="3090624" y="3125298"/>
          <a:ext cx="5466156" cy="370840"/>
        </p:xfrm>
        <a:graphic>
          <a:graphicData uri="http://schemas.openxmlformats.org/drawingml/2006/table">
            <a:tbl>
              <a:tblPr firstRow="1" bandRow="1">
                <a:tableStyleId>{CB23F696-D533-4BE0-B1DA-8B15BD142E95}</a:tableStyleId>
              </a:tblPr>
              <a:tblGrid>
                <a:gridCol w="849780">
                  <a:extLst>
                    <a:ext uri="{9D8B030D-6E8A-4147-A177-3AD203B41FA5}">
                      <a16:colId xmlns:a16="http://schemas.microsoft.com/office/drawing/2014/main" val="3756972473"/>
                    </a:ext>
                  </a:extLst>
                </a:gridCol>
                <a:gridCol w="904973">
                  <a:extLst>
                    <a:ext uri="{9D8B030D-6E8A-4147-A177-3AD203B41FA5}">
                      <a16:colId xmlns:a16="http://schemas.microsoft.com/office/drawing/2014/main" val="2941166995"/>
                    </a:ext>
                  </a:extLst>
                </a:gridCol>
                <a:gridCol w="914400">
                  <a:extLst>
                    <a:ext uri="{9D8B030D-6E8A-4147-A177-3AD203B41FA5}">
                      <a16:colId xmlns:a16="http://schemas.microsoft.com/office/drawing/2014/main" val="810313300"/>
                    </a:ext>
                  </a:extLst>
                </a:gridCol>
                <a:gridCol w="904974">
                  <a:extLst>
                    <a:ext uri="{9D8B030D-6E8A-4147-A177-3AD203B41FA5}">
                      <a16:colId xmlns:a16="http://schemas.microsoft.com/office/drawing/2014/main" val="358987684"/>
                    </a:ext>
                  </a:extLst>
                </a:gridCol>
                <a:gridCol w="1892029">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Chunk1</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Chunk2</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Chunk3</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Chunk4</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37531003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CC7C-290D-3F41-B565-185FAAC7C094}"/>
              </a:ext>
            </a:extLst>
          </p:cNvPr>
          <p:cNvSpPr>
            <a:spLocks noGrp="1"/>
          </p:cNvSpPr>
          <p:nvPr>
            <p:ph type="title"/>
          </p:nvPr>
        </p:nvSpPr>
        <p:spPr/>
        <p:txBody>
          <a:bodyPr/>
          <a:lstStyle/>
          <a:p>
            <a:r>
              <a:rPr lang="en-US" dirty="0"/>
              <a:t>Cross Validation</a:t>
            </a:r>
          </a:p>
        </p:txBody>
      </p:sp>
      <p:sp>
        <p:nvSpPr>
          <p:cNvPr id="4" name="Slide Number Placeholder 3">
            <a:extLst>
              <a:ext uri="{FF2B5EF4-FFF2-40B4-BE49-F238E27FC236}">
                <a16:creationId xmlns:a16="http://schemas.microsoft.com/office/drawing/2014/main" id="{B9A26D21-47DB-CB43-B008-D8E97381C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graphicFrame>
        <p:nvGraphicFramePr>
          <p:cNvPr id="9" name="Table 8">
            <a:extLst>
              <a:ext uri="{FF2B5EF4-FFF2-40B4-BE49-F238E27FC236}">
                <a16:creationId xmlns:a16="http://schemas.microsoft.com/office/drawing/2014/main" id="{8272F7D5-4D2E-EA43-B0AB-288B66DF4A63}"/>
              </a:ext>
            </a:extLst>
          </p:cNvPr>
          <p:cNvGraphicFramePr>
            <a:graphicFrameLocks noGrp="1"/>
          </p:cNvGraphicFramePr>
          <p:nvPr/>
        </p:nvGraphicFramePr>
        <p:xfrm>
          <a:off x="2743200" y="1661122"/>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105021554"/>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0" name="Table 9">
            <a:extLst>
              <a:ext uri="{FF2B5EF4-FFF2-40B4-BE49-F238E27FC236}">
                <a16:creationId xmlns:a16="http://schemas.microsoft.com/office/drawing/2014/main" id="{C921DB8F-0F6B-944E-8C30-675C773EAF99}"/>
              </a:ext>
            </a:extLst>
          </p:cNvPr>
          <p:cNvGraphicFramePr>
            <a:graphicFrameLocks noGrp="1"/>
          </p:cNvGraphicFramePr>
          <p:nvPr/>
        </p:nvGraphicFramePr>
        <p:xfrm>
          <a:off x="2743200" y="2303166"/>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797417317"/>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1" name="Table 10">
            <a:extLst>
              <a:ext uri="{FF2B5EF4-FFF2-40B4-BE49-F238E27FC236}">
                <a16:creationId xmlns:a16="http://schemas.microsoft.com/office/drawing/2014/main" id="{830142FE-5998-8044-B704-2AE62B247F07}"/>
              </a:ext>
            </a:extLst>
          </p:cNvPr>
          <p:cNvGraphicFramePr>
            <a:graphicFrameLocks noGrp="1"/>
          </p:cNvGraphicFramePr>
          <p:nvPr/>
        </p:nvGraphicFramePr>
        <p:xfrm>
          <a:off x="2743200" y="2958510"/>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1090031022"/>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2" name="Table 11">
            <a:extLst>
              <a:ext uri="{FF2B5EF4-FFF2-40B4-BE49-F238E27FC236}">
                <a16:creationId xmlns:a16="http://schemas.microsoft.com/office/drawing/2014/main" id="{A56E9723-3D4D-254A-A31F-6AFBEC51604D}"/>
              </a:ext>
            </a:extLst>
          </p:cNvPr>
          <p:cNvGraphicFramePr>
            <a:graphicFrameLocks noGrp="1"/>
          </p:cNvGraphicFramePr>
          <p:nvPr/>
        </p:nvGraphicFramePr>
        <p:xfrm>
          <a:off x="2743200" y="3621625"/>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3049064861"/>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37980195"/>
                  </a:ext>
                </a:extLst>
              </a:tr>
            </a:tbl>
          </a:graphicData>
        </a:graphic>
      </p:graphicFrame>
      <p:sp>
        <p:nvSpPr>
          <p:cNvPr id="13" name="Rectangle 12">
            <a:extLst>
              <a:ext uri="{FF2B5EF4-FFF2-40B4-BE49-F238E27FC236}">
                <a16:creationId xmlns:a16="http://schemas.microsoft.com/office/drawing/2014/main" id="{6795C527-28C4-CF48-A06A-CAE463B278B8}"/>
              </a:ext>
            </a:extLst>
          </p:cNvPr>
          <p:cNvSpPr/>
          <p:nvPr/>
        </p:nvSpPr>
        <p:spPr>
          <a:xfrm>
            <a:off x="2529924" y="852562"/>
            <a:ext cx="1405961" cy="369332"/>
          </a:xfrm>
          <a:prstGeom prst="rect">
            <a:avLst/>
          </a:prstGeom>
        </p:spPr>
        <p:txBody>
          <a:bodyPr wrap="square">
            <a:spAutoFit/>
          </a:bodyPr>
          <a:lstStyle/>
          <a:p>
            <a:pPr algn="ctr"/>
            <a:r>
              <a:rPr lang="en-US" sz="1800" b="1" dirty="0">
                <a:solidFill>
                  <a:srgbClr val="712627"/>
                </a:solidFill>
                <a:latin typeface="Nunito Sans" pitchFamily="2" charset="77"/>
              </a:rPr>
              <a:t>Validation</a:t>
            </a:r>
            <a:endParaRPr lang="en-US" sz="1800" b="1" dirty="0">
              <a:solidFill>
                <a:srgbClr val="712627"/>
              </a:solidFill>
            </a:endParaRPr>
          </a:p>
        </p:txBody>
      </p:sp>
      <p:sp>
        <p:nvSpPr>
          <p:cNvPr id="14" name="Left Brace 13">
            <a:extLst>
              <a:ext uri="{FF2B5EF4-FFF2-40B4-BE49-F238E27FC236}">
                <a16:creationId xmlns:a16="http://schemas.microsoft.com/office/drawing/2014/main" id="{02F8E28F-5A7D-5646-8B39-04D0A14AC7DF}"/>
              </a:ext>
            </a:extLst>
          </p:cNvPr>
          <p:cNvSpPr/>
          <p:nvPr/>
        </p:nvSpPr>
        <p:spPr>
          <a:xfrm rot="5400000">
            <a:off x="5224741" y="-181720"/>
            <a:ext cx="279062" cy="3184744"/>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1D29AE2-FA47-3348-8CCA-698E8B9D1487}"/>
              </a:ext>
            </a:extLst>
          </p:cNvPr>
          <p:cNvSpPr/>
          <p:nvPr/>
        </p:nvSpPr>
        <p:spPr>
          <a:xfrm rot="5400000">
            <a:off x="3092620" y="918344"/>
            <a:ext cx="279060" cy="977900"/>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7AF4FBDE-EDFD-0847-8C89-1E0BD74626EC}"/>
              </a:ext>
            </a:extLst>
          </p:cNvPr>
          <p:cNvSpPr/>
          <p:nvPr/>
        </p:nvSpPr>
        <p:spPr>
          <a:xfrm>
            <a:off x="4661291" y="873485"/>
            <a:ext cx="1405961" cy="369332"/>
          </a:xfrm>
          <a:prstGeom prst="rect">
            <a:avLst/>
          </a:prstGeom>
        </p:spPr>
        <p:txBody>
          <a:bodyPr wrap="square">
            <a:spAutoFit/>
          </a:bodyPr>
          <a:lstStyle/>
          <a:p>
            <a:pPr algn="ctr"/>
            <a:r>
              <a:rPr lang="en-US" sz="1800" b="1" dirty="0">
                <a:solidFill>
                  <a:srgbClr val="AECDE6"/>
                </a:solidFill>
                <a:latin typeface="Nunito Sans" pitchFamily="2" charset="77"/>
              </a:rPr>
              <a:t>Training</a:t>
            </a:r>
            <a:endParaRPr lang="en-US" sz="1800" b="1" dirty="0">
              <a:solidFill>
                <a:srgbClr val="AECDE6"/>
              </a:solidFill>
            </a:endParaRPr>
          </a:p>
        </p:txBody>
      </p:sp>
      <p:sp>
        <p:nvSpPr>
          <p:cNvPr id="18" name="Rectangle 17">
            <a:extLst>
              <a:ext uri="{FF2B5EF4-FFF2-40B4-BE49-F238E27FC236}">
                <a16:creationId xmlns:a16="http://schemas.microsoft.com/office/drawing/2014/main" id="{3A775753-D835-C54A-8F54-C0AF3FB727F2}"/>
              </a:ext>
            </a:extLst>
          </p:cNvPr>
          <p:cNvSpPr/>
          <p:nvPr/>
        </p:nvSpPr>
        <p:spPr>
          <a:xfrm>
            <a:off x="6629791" y="1697438"/>
            <a:ext cx="1405961" cy="307777"/>
          </a:xfrm>
          <a:prstGeom prst="rect">
            <a:avLst/>
          </a:prstGeom>
        </p:spPr>
        <p:txBody>
          <a:bodyPr wrap="square">
            <a:spAutoFit/>
          </a:bodyPr>
          <a:lstStyle/>
          <a:p>
            <a:pPr algn="ctr"/>
            <a:r>
              <a:rPr lang="en-US" b="1" dirty="0">
                <a:solidFill>
                  <a:schemeClr val="tx1"/>
                </a:solidFill>
                <a:latin typeface="Nunito Sans" pitchFamily="2" charset="77"/>
              </a:rPr>
              <a:t>Error 1</a:t>
            </a:r>
            <a:endParaRPr lang="en-US" b="1" dirty="0">
              <a:solidFill>
                <a:schemeClr val="tx1"/>
              </a:solidFill>
            </a:endParaRPr>
          </a:p>
        </p:txBody>
      </p:sp>
      <p:sp>
        <p:nvSpPr>
          <p:cNvPr id="19" name="Rectangle 18">
            <a:extLst>
              <a:ext uri="{FF2B5EF4-FFF2-40B4-BE49-F238E27FC236}">
                <a16:creationId xmlns:a16="http://schemas.microsoft.com/office/drawing/2014/main" id="{3042AF4D-681A-F548-8BA5-1C366721490B}"/>
              </a:ext>
            </a:extLst>
          </p:cNvPr>
          <p:cNvSpPr/>
          <p:nvPr/>
        </p:nvSpPr>
        <p:spPr>
          <a:xfrm>
            <a:off x="6629791" y="2345138"/>
            <a:ext cx="1405961" cy="307777"/>
          </a:xfrm>
          <a:prstGeom prst="rect">
            <a:avLst/>
          </a:prstGeom>
        </p:spPr>
        <p:txBody>
          <a:bodyPr wrap="square">
            <a:spAutoFit/>
          </a:bodyPr>
          <a:lstStyle/>
          <a:p>
            <a:pPr algn="ctr"/>
            <a:r>
              <a:rPr lang="en-US" b="1" dirty="0">
                <a:solidFill>
                  <a:schemeClr val="tx1"/>
                </a:solidFill>
                <a:latin typeface="Nunito Sans" pitchFamily="2" charset="77"/>
              </a:rPr>
              <a:t>Error 2</a:t>
            </a:r>
            <a:endParaRPr lang="en-US" b="1" dirty="0">
              <a:solidFill>
                <a:schemeClr val="tx1"/>
              </a:solidFill>
            </a:endParaRPr>
          </a:p>
        </p:txBody>
      </p:sp>
      <p:sp>
        <p:nvSpPr>
          <p:cNvPr id="20" name="Rectangle 19">
            <a:extLst>
              <a:ext uri="{FF2B5EF4-FFF2-40B4-BE49-F238E27FC236}">
                <a16:creationId xmlns:a16="http://schemas.microsoft.com/office/drawing/2014/main" id="{093CCEBB-5F53-EC4B-B587-B3232FF6AB2A}"/>
              </a:ext>
            </a:extLst>
          </p:cNvPr>
          <p:cNvSpPr/>
          <p:nvPr/>
        </p:nvSpPr>
        <p:spPr>
          <a:xfrm>
            <a:off x="6642491" y="2992838"/>
            <a:ext cx="1405961" cy="307777"/>
          </a:xfrm>
          <a:prstGeom prst="rect">
            <a:avLst/>
          </a:prstGeom>
        </p:spPr>
        <p:txBody>
          <a:bodyPr wrap="square">
            <a:spAutoFit/>
          </a:bodyPr>
          <a:lstStyle/>
          <a:p>
            <a:pPr algn="ctr"/>
            <a:r>
              <a:rPr lang="en-US" b="1" dirty="0">
                <a:solidFill>
                  <a:schemeClr val="tx1"/>
                </a:solidFill>
                <a:latin typeface="Nunito Sans" pitchFamily="2" charset="77"/>
              </a:rPr>
              <a:t>Error 3</a:t>
            </a:r>
            <a:endParaRPr lang="en-US" b="1" dirty="0">
              <a:solidFill>
                <a:schemeClr val="tx1"/>
              </a:solidFill>
            </a:endParaRPr>
          </a:p>
        </p:txBody>
      </p:sp>
      <p:sp>
        <p:nvSpPr>
          <p:cNvPr id="21" name="Rectangle 20">
            <a:extLst>
              <a:ext uri="{FF2B5EF4-FFF2-40B4-BE49-F238E27FC236}">
                <a16:creationId xmlns:a16="http://schemas.microsoft.com/office/drawing/2014/main" id="{3EED51AF-4AB2-C847-BC90-9040E46FD185}"/>
              </a:ext>
            </a:extLst>
          </p:cNvPr>
          <p:cNvSpPr/>
          <p:nvPr/>
        </p:nvSpPr>
        <p:spPr>
          <a:xfrm>
            <a:off x="6655191" y="3667690"/>
            <a:ext cx="1405961" cy="307777"/>
          </a:xfrm>
          <a:prstGeom prst="rect">
            <a:avLst/>
          </a:prstGeom>
        </p:spPr>
        <p:txBody>
          <a:bodyPr wrap="square">
            <a:spAutoFit/>
          </a:bodyPr>
          <a:lstStyle/>
          <a:p>
            <a:pPr algn="ctr"/>
            <a:r>
              <a:rPr lang="en-US" b="1" dirty="0">
                <a:solidFill>
                  <a:schemeClr val="tx1"/>
                </a:solidFill>
                <a:latin typeface="Nunito Sans" pitchFamily="2" charset="77"/>
              </a:rPr>
              <a:t>Error k</a:t>
            </a:r>
            <a:endParaRPr lang="en-US" b="1" dirty="0">
              <a:solidFill>
                <a:schemeClr val="tx1"/>
              </a:solidFill>
            </a:endParaRPr>
          </a:p>
        </p:txBody>
      </p:sp>
      <p:sp>
        <p:nvSpPr>
          <p:cNvPr id="15" name="Right Brace 14">
            <a:extLst>
              <a:ext uri="{FF2B5EF4-FFF2-40B4-BE49-F238E27FC236}">
                <a16:creationId xmlns:a16="http://schemas.microsoft.com/office/drawing/2014/main" id="{135A1638-32C8-FE41-AE84-BEF6FB302CFD}"/>
              </a:ext>
            </a:extLst>
          </p:cNvPr>
          <p:cNvSpPr/>
          <p:nvPr/>
        </p:nvSpPr>
        <p:spPr>
          <a:xfrm>
            <a:off x="7658100" y="1623024"/>
            <a:ext cx="377652" cy="242864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067F8006-A8DA-D545-A635-40BD7D1ACF68}"/>
              </a:ext>
            </a:extLst>
          </p:cNvPr>
          <p:cNvSpPr/>
          <p:nvPr/>
        </p:nvSpPr>
        <p:spPr>
          <a:xfrm>
            <a:off x="7887092" y="2561038"/>
            <a:ext cx="1405961" cy="738664"/>
          </a:xfrm>
          <a:prstGeom prst="rect">
            <a:avLst/>
          </a:prstGeom>
        </p:spPr>
        <p:txBody>
          <a:bodyPr wrap="square">
            <a:spAutoFit/>
          </a:bodyPr>
          <a:lstStyle/>
          <a:p>
            <a:pPr algn="ctr"/>
            <a:r>
              <a:rPr lang="en-US" b="1" dirty="0">
                <a:solidFill>
                  <a:schemeClr val="tx1"/>
                </a:solidFill>
                <a:latin typeface="Nunito Sans" pitchFamily="2" charset="77"/>
              </a:rPr>
              <a:t>Average</a:t>
            </a:r>
          </a:p>
          <a:p>
            <a:pPr algn="ctr"/>
            <a:r>
              <a:rPr lang="en-US" b="1" dirty="0">
                <a:solidFill>
                  <a:schemeClr val="tx1"/>
                </a:solidFill>
                <a:latin typeface="Nunito Sans" pitchFamily="2" charset="77"/>
              </a:rPr>
              <a:t>all validation errors</a:t>
            </a:r>
            <a:endParaRPr lang="en-US" b="1" dirty="0">
              <a:solidFill>
                <a:schemeClr val="tx1"/>
              </a:solidFill>
            </a:endParaRPr>
          </a:p>
        </p:txBody>
      </p:sp>
      <p:sp>
        <p:nvSpPr>
          <p:cNvPr id="24" name="Text Placeholder 2">
            <a:extLst>
              <a:ext uri="{FF2B5EF4-FFF2-40B4-BE49-F238E27FC236}">
                <a16:creationId xmlns:a16="http://schemas.microsoft.com/office/drawing/2014/main" id="{4FAF87CE-F725-4B4C-9DA1-BAB28768DB3B}"/>
              </a:ext>
            </a:extLst>
          </p:cNvPr>
          <p:cNvSpPr>
            <a:spLocks noGrp="1"/>
          </p:cNvSpPr>
          <p:nvPr>
            <p:ph type="body" idx="1"/>
          </p:nvPr>
        </p:nvSpPr>
        <p:spPr>
          <a:xfrm>
            <a:off x="2849325" y="232600"/>
            <a:ext cx="5596200" cy="564685"/>
          </a:xfrm>
        </p:spPr>
        <p:txBody>
          <a:bodyPr/>
          <a:lstStyle/>
          <a:p>
            <a:pPr marL="139700" indent="0">
              <a:buNone/>
            </a:pPr>
            <a:r>
              <a:rPr lang="en-US" dirty="0"/>
              <a:t>For a set of hyperparameters, perform Cross Validation on k folds</a:t>
            </a:r>
          </a:p>
        </p:txBody>
      </p:sp>
      <p:sp>
        <p:nvSpPr>
          <p:cNvPr id="25" name="Rectangle 24">
            <a:extLst>
              <a:ext uri="{FF2B5EF4-FFF2-40B4-BE49-F238E27FC236}">
                <a16:creationId xmlns:a16="http://schemas.microsoft.com/office/drawing/2014/main" id="{241C0A2B-4BB4-144D-B657-61521FC5AE3C}"/>
              </a:ext>
            </a:extLst>
          </p:cNvPr>
          <p:cNvSpPr/>
          <p:nvPr/>
        </p:nvSpPr>
        <p:spPr>
          <a:xfrm>
            <a:off x="6782192" y="3196038"/>
            <a:ext cx="1104900" cy="523220"/>
          </a:xfrm>
          <a:prstGeom prst="rect">
            <a:avLst/>
          </a:prstGeom>
        </p:spPr>
        <p:txBody>
          <a:bodyPr wrap="square">
            <a:spAutoFit/>
          </a:bodyPr>
          <a:lstStyle/>
          <a:p>
            <a:pPr algn="ctr"/>
            <a:r>
              <a:rPr lang="en-US" b="1" dirty="0">
                <a:solidFill>
                  <a:schemeClr val="tx1"/>
                </a:solidFill>
                <a:latin typeface="Nunito Sans" pitchFamily="2" charset="77"/>
              </a:rPr>
              <a:t>.</a:t>
            </a:r>
          </a:p>
          <a:p>
            <a:pPr algn="ctr"/>
            <a:r>
              <a:rPr lang="en-US" b="1" dirty="0">
                <a:solidFill>
                  <a:schemeClr val="tx1"/>
                </a:solidFill>
                <a:latin typeface="Nunito Sans" pitchFamily="2" charset="77"/>
              </a:rPr>
              <a:t>.</a:t>
            </a:r>
            <a:endParaRPr lang="en-US" b="1" dirty="0">
              <a:solidFill>
                <a:schemeClr val="tx1"/>
              </a:solidFill>
            </a:endParaRPr>
          </a:p>
        </p:txBody>
      </p:sp>
      <p:sp>
        <p:nvSpPr>
          <p:cNvPr id="27" name="Rectangle 26">
            <a:extLst>
              <a:ext uri="{FF2B5EF4-FFF2-40B4-BE49-F238E27FC236}">
                <a16:creationId xmlns:a16="http://schemas.microsoft.com/office/drawing/2014/main" id="{2CC2E9F7-3BC5-9F49-A719-F3354A7AD87A}"/>
              </a:ext>
            </a:extLst>
          </p:cNvPr>
          <p:cNvSpPr/>
          <p:nvPr/>
        </p:nvSpPr>
        <p:spPr>
          <a:xfrm>
            <a:off x="4978791" y="16466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8" name="Rectangle 27">
            <a:extLst>
              <a:ext uri="{FF2B5EF4-FFF2-40B4-BE49-F238E27FC236}">
                <a16:creationId xmlns:a16="http://schemas.microsoft.com/office/drawing/2014/main" id="{98C329BD-8867-A84D-8D76-6186B5757798}"/>
              </a:ext>
            </a:extLst>
          </p:cNvPr>
          <p:cNvSpPr/>
          <p:nvPr/>
        </p:nvSpPr>
        <p:spPr>
          <a:xfrm>
            <a:off x="4944444" y="2303166"/>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9" name="Rectangle 28">
            <a:extLst>
              <a:ext uri="{FF2B5EF4-FFF2-40B4-BE49-F238E27FC236}">
                <a16:creationId xmlns:a16="http://schemas.microsoft.com/office/drawing/2014/main" id="{34AD7061-3B1B-9B47-9E92-18E941B10A01}"/>
              </a:ext>
            </a:extLst>
          </p:cNvPr>
          <p:cNvSpPr/>
          <p:nvPr/>
        </p:nvSpPr>
        <p:spPr>
          <a:xfrm>
            <a:off x="4963285" y="29394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0" name="Rectangle 29">
            <a:extLst>
              <a:ext uri="{FF2B5EF4-FFF2-40B4-BE49-F238E27FC236}">
                <a16:creationId xmlns:a16="http://schemas.microsoft.com/office/drawing/2014/main" id="{04DE8C32-892B-D34E-BBEF-B7713C5E3493}"/>
              </a:ext>
            </a:extLst>
          </p:cNvPr>
          <p:cNvSpPr/>
          <p:nvPr/>
        </p:nvSpPr>
        <p:spPr>
          <a:xfrm>
            <a:off x="4978790" y="3600754"/>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1" name="Left Brace 30">
            <a:extLst>
              <a:ext uri="{FF2B5EF4-FFF2-40B4-BE49-F238E27FC236}">
                <a16:creationId xmlns:a16="http://schemas.microsoft.com/office/drawing/2014/main" id="{6AEFDEAE-2CC1-F749-B213-CF15108F00BF}"/>
              </a:ext>
            </a:extLst>
          </p:cNvPr>
          <p:cNvSpPr/>
          <p:nvPr/>
        </p:nvSpPr>
        <p:spPr>
          <a:xfrm rot="5400000" flipH="1">
            <a:off x="4710391" y="2310247"/>
            <a:ext cx="279060" cy="421344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208D4CF-5A30-B842-B0D0-E8253AB7625B}"/>
              </a:ext>
            </a:extLst>
          </p:cNvPr>
          <p:cNvSpPr/>
          <p:nvPr/>
        </p:nvSpPr>
        <p:spPr>
          <a:xfrm>
            <a:off x="4146940" y="4632378"/>
            <a:ext cx="1405961" cy="369332"/>
          </a:xfrm>
          <a:prstGeom prst="rect">
            <a:avLst/>
          </a:prstGeom>
        </p:spPr>
        <p:txBody>
          <a:bodyPr wrap="square">
            <a:spAutoFit/>
          </a:bodyPr>
          <a:lstStyle/>
          <a:p>
            <a:pPr algn="ctr"/>
            <a:r>
              <a:rPr lang="en-US" sz="1800" dirty="0">
                <a:ln w="0"/>
                <a:solidFill>
                  <a:schemeClr val="tx1"/>
                </a:solidFill>
                <a:effectLst>
                  <a:outerShdw blurRad="38100" dist="19050" dir="2700000" algn="tl" rotWithShape="0">
                    <a:schemeClr val="dk1">
                      <a:alpha val="40000"/>
                    </a:schemeClr>
                  </a:outerShdw>
                </a:effectLst>
                <a:latin typeface="Nunito Sans" pitchFamily="2" charset="77"/>
              </a:rPr>
              <a:t>k folds</a:t>
            </a:r>
            <a:endParaRPr lang="en-US" sz="1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3656298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1800" dirty="0"/>
              <a:t>Cross-Validation</a:t>
            </a:r>
            <a:endParaRPr lang="en-US" sz="2000" dirty="0"/>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chunk_1, …, </a:t>
            </a:r>
            <a:r>
              <a:rPr lang="en-US" b="1" dirty="0" err="1">
                <a:latin typeface="Courier New" panose="02070309020205020404" pitchFamily="49" charset="0"/>
                <a:cs typeface="Courier New" panose="02070309020205020404" pitchFamily="49" charset="0"/>
              </a:rPr>
              <a:t>chunk_k</a:t>
            </a:r>
            <a:r>
              <a:rPr lang="en-US" b="1" dirty="0">
                <a:latin typeface="Courier New" panose="02070309020205020404" pitchFamily="49" charset="0"/>
                <a:cs typeface="Courier New" panose="02070309020205020404" pitchFamily="49" charset="0"/>
              </a:rPr>
              <a:t>, 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for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in [1, k]:</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chunks - </a:t>
            </a:r>
            <a:r>
              <a:rPr lang="en-US" b="1"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chunk_i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avg_val_err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average </a:t>
            </a:r>
            <a:r>
              <a:rPr lang="en-US" b="1" dirty="0" err="1">
                <a:latin typeface="Courier New" panose="02070309020205020404" pitchFamily="49" charset="0"/>
                <a:cs typeface="Courier New" panose="02070309020205020404" pitchFamily="49" charset="0"/>
              </a:rPr>
              <a:t>val_err</a:t>
            </a:r>
            <a:r>
              <a:rPr lang="en-US" dirty="0">
                <a:latin typeface="Courier New" panose="02070309020205020404" pitchFamily="49" charset="0"/>
                <a:cs typeface="Courier New" panose="02070309020205020404" pitchFamily="49" charset="0"/>
              </a:rPr>
              <a:t> over chunks</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avg_val_err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model trained on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(all chunks) with best p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extLst>
      <p:ext uri="{BB962C8B-B14F-4D97-AF65-F5344CB8AC3E}">
        <p14:creationId xmlns:p14="http://schemas.microsoft.com/office/powerpoint/2010/main" val="291065766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D8A4-D84C-6848-8124-A33E14BDE444}"/>
              </a:ext>
            </a:extLst>
          </p:cNvPr>
          <p:cNvSpPr>
            <a:spLocks noGrp="1"/>
          </p:cNvSpPr>
          <p:nvPr>
            <p:ph type="title"/>
          </p:nvPr>
        </p:nvSpPr>
        <p:spPr/>
        <p:txBody>
          <a:bodyPr/>
          <a:lstStyle/>
          <a:p>
            <a:r>
              <a:rPr lang="en-US" sz="2000" dirty="0"/>
              <a:t>Bias-Variance Tradeoff</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5B340E0-EAD5-4345-BEF1-A3C4DB6D9313}"/>
                  </a:ext>
                </a:extLst>
              </p:cNvPr>
              <p:cNvSpPr>
                <a:spLocks noGrp="1"/>
              </p:cNvSpPr>
              <p:nvPr>
                <p:ph type="body" idx="1"/>
              </p:nvPr>
            </p:nvSpPr>
            <p:spPr>
              <a:xfrm>
                <a:off x="3090625" y="296100"/>
                <a:ext cx="5596200" cy="3981000"/>
              </a:xfrm>
            </p:spPr>
            <p:txBody>
              <a:bodyPr/>
              <a:lstStyle/>
              <a:p>
                <a:pPr marL="139700" indent="0">
                  <a:buNone/>
                </a:pPr>
                <a:r>
                  <a:rPr lang="en-US" dirty="0"/>
                  <a:t>Tradeoff between bias and variance:</a:t>
                </a:r>
              </a:p>
              <a:p>
                <a:r>
                  <a:rPr lang="en-US" dirty="0"/>
                  <a:t>Simple models: High bias + Low variance</a:t>
                </a:r>
              </a:p>
              <a:p>
                <a:r>
                  <a:rPr lang="en-US" dirty="0"/>
                  <a:t>Complex models: Low bias + High variance</a:t>
                </a:r>
              </a:p>
              <a:p>
                <a:endParaRPr lang="en-US" dirty="0"/>
              </a:p>
              <a:p>
                <a:pPr marL="139700" indent="0">
                  <a:buNone/>
                </a:pPr>
                <a:r>
                  <a:rPr lang="en-US" dirty="0"/>
                  <a:t>Source of errors for a particular model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𝑓</m:t>
                        </m:r>
                      </m:e>
                    </m:acc>
                  </m:oMath>
                </a14:m>
                <a:r>
                  <a:rPr lang="en-US" dirty="0"/>
                  <a:t> using MSE loss function:</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b="1" dirty="0"/>
                  <a:t>           Error = Biased squared + Variance + Irreducible Error </a:t>
                </a:r>
              </a:p>
            </p:txBody>
          </p:sp>
        </mc:Choice>
        <mc:Fallback xmlns="">
          <p:sp>
            <p:nvSpPr>
              <p:cNvPr id="3" name="Text Placeholder 2">
                <a:extLst>
                  <a:ext uri="{FF2B5EF4-FFF2-40B4-BE49-F238E27FC236}">
                    <a16:creationId xmlns:a16="http://schemas.microsoft.com/office/drawing/2014/main" id="{65B340E0-EAD5-4345-BEF1-A3C4DB6D9313}"/>
                  </a:ext>
                </a:extLst>
              </p:cNvPr>
              <p:cNvSpPr>
                <a:spLocks noGrp="1" noRot="1" noChangeAspect="1" noMove="1" noResize="1" noEditPoints="1" noAdjustHandles="1" noChangeArrowheads="1" noChangeShapeType="1" noTextEdit="1"/>
              </p:cNvSpPr>
              <p:nvPr>
                <p:ph type="body" idx="1"/>
              </p:nvPr>
            </p:nvSpPr>
            <p:spPr>
              <a:xfrm>
                <a:off x="3090625" y="296100"/>
                <a:ext cx="5596200"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166357B-590F-E947-8B5C-FB8FFF9C678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5124" name="Picture 4">
            <a:extLst>
              <a:ext uri="{FF2B5EF4-FFF2-40B4-BE49-F238E27FC236}">
                <a16:creationId xmlns:a16="http://schemas.microsoft.com/office/drawing/2014/main" id="{7E21DCBD-7F8A-FC4F-B1B6-EEAF8B3AF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199" y="2688386"/>
            <a:ext cx="4195525" cy="27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926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b="1" dirty="0"/>
                  <a:t>Pros</a:t>
                </a:r>
              </a:p>
              <a:p>
                <a:pPr>
                  <a:buFontTx/>
                  <a:buChar char="-"/>
                </a:pPr>
                <a:r>
                  <a:rPr lang="en-US" dirty="0"/>
                  <a:t>Prevent overfitting: By training the model on multiple folds instead of only 1 training set, this learns the model with the best generalization capabilities.</a:t>
                </a:r>
              </a:p>
              <a:p>
                <a:pPr>
                  <a:buFontTx/>
                  <a:buChar char="-"/>
                </a:pPr>
                <a:r>
                  <a:rPr lang="en-US" dirty="0"/>
                  <a:t>Don’t have to actually get rid of any training data!</a:t>
                </a:r>
              </a:p>
              <a:p>
                <a:pPr marL="139700" indent="0">
                  <a:buNone/>
                </a:pPr>
                <a:endParaRPr lang="en-US" dirty="0"/>
              </a:p>
              <a:p>
                <a:pPr marL="139700" indent="0">
                  <a:buNone/>
                </a:pPr>
                <a:r>
                  <a:rPr lang="en-US" b="1" dirty="0"/>
                  <a:t>Cons</a:t>
                </a:r>
              </a:p>
              <a:p>
                <a:pPr>
                  <a:buFontTx/>
                  <a:buChar char="-"/>
                </a:pPr>
                <a:r>
                  <a:rPr lang="en-US" dirty="0"/>
                  <a:t>Slow. For each model selection, we have to train </a:t>
                </a:r>
                <a14:m>
                  <m:oMath xmlns:m="http://schemas.openxmlformats.org/officeDocument/2006/math">
                    <m:r>
                      <a:rPr lang="en-US" b="0" i="1" smtClean="0">
                        <a:latin typeface="Cambria Math" panose="02040503050406030204" pitchFamily="18" charset="0"/>
                      </a:rPr>
                      <m:t>𝑘</m:t>
                    </m:r>
                  </m:oMath>
                </a14:m>
                <a:r>
                  <a:rPr lang="en-US" dirty="0"/>
                  <a:t> times</a:t>
                </a:r>
              </a:p>
              <a:p>
                <a:pPr>
                  <a:buFontTx/>
                  <a:buChar char="-"/>
                </a:pPr>
                <a:r>
                  <a:rPr lang="en-US" dirty="0"/>
                  <a:t>Very computationally expensive </a:t>
                </a:r>
              </a:p>
              <a:p>
                <a:pPr marL="139700" indent="0">
                  <a:buNone/>
                </a:pPr>
                <a:endParaRPr lang="en-US" dirty="0"/>
              </a:p>
              <a:p>
                <a:endParaRPr lang="en-US" dirty="0"/>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extLst>
      <p:ext uri="{BB962C8B-B14F-4D97-AF65-F5344CB8AC3E}">
        <p14:creationId xmlns:p14="http://schemas.microsoft.com/office/powerpoint/2010/main" val="1874975751"/>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dirty="0"/>
                  <a:t>Generally, the more folds you use the better as you aren’t relying on the specifics of a single validation fold.</a:t>
                </a:r>
              </a:p>
              <a:p>
                <a:r>
                  <a:rPr lang="en-US" dirty="0"/>
                  <a:t>Theoretical best estimator* is to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𝑛</m:t>
                    </m:r>
                  </m:oMath>
                </a14:m>
                <a:endParaRPr lang="en-US" dirty="0"/>
              </a:p>
              <a:p>
                <a:pPr lvl="1"/>
                <a:r>
                  <a:rPr lang="en-US" dirty="0"/>
                  <a:t>Called "</a:t>
                </a:r>
                <a:r>
                  <a:rPr lang="en-US" b="1" dirty="0"/>
                  <a:t>Leave One Out Cross Validation</a:t>
                </a:r>
                <a:r>
                  <a:rPr lang="en-US" dirty="0"/>
                  <a:t>” (LOOCV)</a:t>
                </a:r>
              </a:p>
              <a:p>
                <a:r>
                  <a:rPr lang="en-US" dirty="0"/>
                  <a:t>In practice, people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=5</m:t>
                    </m:r>
                  </m:oMath>
                </a14:m>
                <a:r>
                  <a:rPr lang="en-US" dirty="0"/>
                  <a:t> to </a:t>
                </a:r>
                <a14:m>
                  <m:oMath xmlns:m="http://schemas.openxmlformats.org/officeDocument/2006/math">
                    <m:r>
                      <a:rPr lang="en-US" i="1">
                        <a:latin typeface="Cambria Math" panose="02040503050406030204" pitchFamily="18" charset="0"/>
                      </a:rPr>
                      <m:t>1</m:t>
                    </m:r>
                    <m:r>
                      <a:rPr lang="en-US" i="1" smtClean="0">
                        <a:latin typeface="Cambria Math" panose="02040503050406030204" pitchFamily="18" charset="0"/>
                      </a:rPr>
                      <m:t>0</m:t>
                    </m:r>
                  </m:oMath>
                </a14:m>
                <a:r>
                  <a:rPr lang="en-US" dirty="0"/>
                  <a:t> for computational simplicity</a:t>
                </a:r>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extLst>
      <p:ext uri="{BB962C8B-B14F-4D97-AF65-F5344CB8AC3E}">
        <p14:creationId xmlns:p14="http://schemas.microsoft.com/office/powerpoint/2010/main" val="63920391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18425-0DF3-D64E-86B4-4E10B42AAC1E}"/>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02657BDE-7BF3-BF4E-9E0C-0ECCD3FD4F24}"/>
              </a:ext>
            </a:extLst>
          </p:cNvPr>
          <p:cNvSpPr>
            <a:spLocks noGrp="1"/>
          </p:cNvSpPr>
          <p:nvPr>
            <p:ph type="body" idx="1"/>
          </p:nvPr>
        </p:nvSpPr>
        <p:spPr/>
        <p:txBody>
          <a:bodyPr/>
          <a:lstStyle/>
          <a:p>
            <a:pPr marL="139700" indent="0">
              <a:buNone/>
            </a:pPr>
            <a:r>
              <a:rPr lang="en-US" b="1" dirty="0"/>
              <a:t>Theme</a:t>
            </a:r>
            <a:r>
              <a:rPr lang="en-US" dirty="0"/>
              <a:t>: Assess the performance of our models</a:t>
            </a:r>
          </a:p>
          <a:p>
            <a:pPr marL="139700" indent="0">
              <a:buNone/>
            </a:pPr>
            <a:r>
              <a:rPr lang="en-US" b="1" dirty="0"/>
              <a:t>Ideas:</a:t>
            </a:r>
            <a:endParaRPr lang="en-US" dirty="0"/>
          </a:p>
          <a:p>
            <a:r>
              <a:rPr lang="en-US" dirty="0"/>
              <a:t>Model complexity</a:t>
            </a:r>
          </a:p>
          <a:p>
            <a:r>
              <a:rPr lang="en-US" dirty="0"/>
              <a:t>Train vs. Test vs. True error</a:t>
            </a:r>
          </a:p>
          <a:p>
            <a:r>
              <a:rPr lang="en-US" dirty="0"/>
              <a:t>Overfitting and Underfitting</a:t>
            </a:r>
          </a:p>
          <a:p>
            <a:r>
              <a:rPr lang="en-US" dirty="0"/>
              <a:t>Bias-Variance Tradeoff</a:t>
            </a:r>
          </a:p>
          <a:p>
            <a:r>
              <a:rPr lang="en-US" dirty="0"/>
              <a:t>Error as a function of train set size</a:t>
            </a:r>
          </a:p>
          <a:p>
            <a:r>
              <a:rPr lang="en-US" dirty="0"/>
              <a:t>Choosing best model complexity</a:t>
            </a:r>
          </a:p>
          <a:p>
            <a:pPr lvl="1"/>
            <a:r>
              <a:rPr lang="en-US" dirty="0"/>
              <a:t>Validation set</a:t>
            </a:r>
          </a:p>
          <a:p>
            <a:pPr lvl="1"/>
            <a:r>
              <a:rPr lang="en-US" dirty="0"/>
              <a:t>Cross Validation</a:t>
            </a:r>
          </a:p>
          <a:p>
            <a:endParaRPr lang="en-US" dirty="0"/>
          </a:p>
        </p:txBody>
      </p:sp>
      <p:sp>
        <p:nvSpPr>
          <p:cNvPr id="4" name="Slide Number Placeholder 3">
            <a:extLst>
              <a:ext uri="{FF2B5EF4-FFF2-40B4-BE49-F238E27FC236}">
                <a16:creationId xmlns:a16="http://schemas.microsoft.com/office/drawing/2014/main" id="{35758B38-D569-E04A-8B9B-B755E637B5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extLst>
      <p:ext uri="{BB962C8B-B14F-4D97-AF65-F5344CB8AC3E}">
        <p14:creationId xmlns:p14="http://schemas.microsoft.com/office/powerpoint/2010/main" val="38055729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81C76B-B07F-FE47-8299-3DC951D201DB}"/>
              </a:ext>
            </a:extLst>
          </p:cNvPr>
          <p:cNvSpPr>
            <a:spLocks noGrp="1"/>
          </p:cNvSpPr>
          <p:nvPr>
            <p:ph type="ctrTitle"/>
          </p:nvPr>
        </p:nvSpPr>
        <p:spPr/>
        <p:txBody>
          <a:bodyPr/>
          <a:lstStyle/>
          <a:p>
            <a:r>
              <a:rPr lang="en-US" sz="1600" dirty="0"/>
              <a:t>Pre-Class Video 1:</a:t>
            </a:r>
            <a:r>
              <a:rPr lang="en-US" dirty="0"/>
              <a:t> Cross Validation</a:t>
            </a:r>
          </a:p>
        </p:txBody>
      </p:sp>
      <p:sp>
        <p:nvSpPr>
          <p:cNvPr id="4" name="Slide Number Placeholder 3">
            <a:extLst>
              <a:ext uri="{FF2B5EF4-FFF2-40B4-BE49-F238E27FC236}">
                <a16:creationId xmlns:a16="http://schemas.microsoft.com/office/drawing/2014/main" id="{12CFD6B1-3B76-1C45-A9D4-F85A882565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extLst>
      <p:ext uri="{BB962C8B-B14F-4D97-AF65-F5344CB8AC3E}">
        <p14:creationId xmlns:p14="http://schemas.microsoft.com/office/powerpoint/2010/main" val="2344199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0D76-A50D-A944-B9FB-4194EE85419C}"/>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2EE83DFD-FE7D-0D4D-BD84-7C681456F67E}"/>
              </a:ext>
            </a:extLst>
          </p:cNvPr>
          <p:cNvSpPr>
            <a:spLocks noGrp="1"/>
          </p:cNvSpPr>
          <p:nvPr>
            <p:ph type="body" idx="1"/>
          </p:nvPr>
        </p:nvSpPr>
        <p:spPr/>
        <p:txBody>
          <a:bodyPr/>
          <a:lstStyle/>
          <a:p>
            <a:pPr marL="139700" indent="0">
              <a:buNone/>
            </a:pPr>
            <a:r>
              <a:rPr lang="en-US" dirty="0"/>
              <a:t>So far we have divided our dataset into train and test</a:t>
            </a:r>
          </a:p>
          <a:p>
            <a:pPr marL="139700" indent="0">
              <a:buNone/>
            </a:pPr>
            <a:endParaRPr lang="en-US" dirty="0"/>
          </a:p>
          <a:p>
            <a:pPr marL="139700" indent="0">
              <a:buNone/>
            </a:pPr>
            <a:endParaRPr lang="en-US" dirty="0"/>
          </a:p>
          <a:p>
            <a:pPr marL="139700" indent="0">
              <a:buNone/>
            </a:pPr>
            <a:r>
              <a:rPr lang="en-US" dirty="0"/>
              <a:t>We can’t use Test to choose our model complexity, so instead, break up Train into ANOTHER dataset</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We will pick the model that does best on validation. Note that this now makes the validation error of the “best” model a biased estimate of true error. The test error will be an unbiased estimate though since we never looked at it!</a:t>
            </a:r>
          </a:p>
        </p:txBody>
      </p:sp>
      <p:sp>
        <p:nvSpPr>
          <p:cNvPr id="4" name="Slide Number Placeholder 3">
            <a:extLst>
              <a:ext uri="{FF2B5EF4-FFF2-40B4-BE49-F238E27FC236}">
                <a16:creationId xmlns:a16="http://schemas.microsoft.com/office/drawing/2014/main" id="{9C41F76B-0641-0246-ABF5-6F2C5F63A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graphicFrame>
        <p:nvGraphicFramePr>
          <p:cNvPr id="5" name="Table 4">
            <a:extLst>
              <a:ext uri="{FF2B5EF4-FFF2-40B4-BE49-F238E27FC236}">
                <a16:creationId xmlns:a16="http://schemas.microsoft.com/office/drawing/2014/main" id="{EF396059-FA02-8F4E-AA74-BD8FEE3884F1}"/>
              </a:ext>
            </a:extLst>
          </p:cNvPr>
          <p:cNvGraphicFramePr>
            <a:graphicFrameLocks noGrp="1"/>
          </p:cNvGraphicFramePr>
          <p:nvPr/>
        </p:nvGraphicFramePr>
        <p:xfrm>
          <a:off x="3090626" y="1124211"/>
          <a:ext cx="5466158" cy="370840"/>
        </p:xfrm>
        <a:graphic>
          <a:graphicData uri="http://schemas.openxmlformats.org/drawingml/2006/table">
            <a:tbl>
              <a:tblPr firstRow="1" bandRow="1">
                <a:tableStyleId>{CB23F696-D533-4BE0-B1DA-8B15BD142E95}</a:tableStyleId>
              </a:tblPr>
              <a:tblGrid>
                <a:gridCol w="3762661">
                  <a:extLst>
                    <a:ext uri="{9D8B030D-6E8A-4147-A177-3AD203B41FA5}">
                      <a16:colId xmlns:a16="http://schemas.microsoft.com/office/drawing/2014/main" val="358987684"/>
                    </a:ext>
                  </a:extLst>
                </a:gridCol>
                <a:gridCol w="170349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0054CD35-5566-2E4D-80D0-AEB31694EFF2}"/>
              </a:ext>
            </a:extLst>
          </p:cNvPr>
          <p:cNvGraphicFramePr>
            <a:graphicFrameLocks noGrp="1"/>
          </p:cNvGraphicFramePr>
          <p:nvPr/>
        </p:nvGraphicFramePr>
        <p:xfrm>
          <a:off x="3090626" y="2380580"/>
          <a:ext cx="5466158" cy="370840"/>
        </p:xfrm>
        <a:graphic>
          <a:graphicData uri="http://schemas.openxmlformats.org/drawingml/2006/table">
            <a:tbl>
              <a:tblPr firstRow="1" bandRow="1">
                <a:tableStyleId>{CB23F696-D533-4BE0-B1DA-8B15BD142E95}</a:tableStyleId>
              </a:tblPr>
              <a:tblGrid>
                <a:gridCol w="2490042">
                  <a:extLst>
                    <a:ext uri="{9D8B030D-6E8A-4147-A177-3AD203B41FA5}">
                      <a16:colId xmlns:a16="http://schemas.microsoft.com/office/drawing/2014/main" val="358987684"/>
                    </a:ext>
                  </a:extLst>
                </a:gridCol>
                <a:gridCol w="1319753">
                  <a:extLst>
                    <a:ext uri="{9D8B030D-6E8A-4147-A177-3AD203B41FA5}">
                      <a16:colId xmlns:a16="http://schemas.microsoft.com/office/drawing/2014/main" val="645722629"/>
                    </a:ext>
                  </a:extLst>
                </a:gridCol>
                <a:gridCol w="1656363">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Validation</a:t>
                      </a:r>
                    </a:p>
                  </a:txBody>
                  <a:tcPr>
                    <a:solidFill>
                      <a:schemeClr val="accent2">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3792070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a:xfrm>
            <a:off x="2621280" y="575500"/>
            <a:ext cx="6065545" cy="3981000"/>
          </a:xfrm>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and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best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extLst>
      <p:ext uri="{BB962C8B-B14F-4D97-AF65-F5344CB8AC3E}">
        <p14:creationId xmlns:p14="http://schemas.microsoft.com/office/powerpoint/2010/main" val="351231531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FF2C-CFF4-A54A-9F53-AC9DBB4A0133}"/>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55D94519-05DE-2447-8331-4E7EB4814A37}"/>
              </a:ext>
            </a:extLst>
          </p:cNvPr>
          <p:cNvSpPr>
            <a:spLocks noGrp="1"/>
          </p:cNvSpPr>
          <p:nvPr>
            <p:ph type="body" idx="1"/>
          </p:nvPr>
        </p:nvSpPr>
        <p:spPr/>
        <p:txBody>
          <a:bodyPr/>
          <a:lstStyle/>
          <a:p>
            <a:pPr marL="139700" indent="0">
              <a:buNone/>
            </a:pPr>
            <a:r>
              <a:rPr lang="en-US" b="1" dirty="0"/>
              <a:t>Pros</a:t>
            </a:r>
          </a:p>
          <a:p>
            <a:pPr marL="139700" indent="0">
              <a:buNone/>
            </a:pPr>
            <a:r>
              <a:rPr lang="en-US" dirty="0"/>
              <a:t>Easy to describe and implement </a:t>
            </a:r>
          </a:p>
          <a:p>
            <a:pPr marL="139700" indent="0">
              <a:buNone/>
            </a:pPr>
            <a:r>
              <a:rPr lang="en-US" dirty="0"/>
              <a:t>Pretty fast </a:t>
            </a:r>
          </a:p>
          <a:p>
            <a:pPr>
              <a:buFontTx/>
              <a:buChar char="-"/>
            </a:pPr>
            <a:r>
              <a:rPr lang="en-US" dirty="0"/>
              <a:t>Only requires training a model and predicting on the validation set for each complexity of interest</a:t>
            </a:r>
          </a:p>
          <a:p>
            <a:endParaRPr lang="en-US" dirty="0"/>
          </a:p>
          <a:p>
            <a:pPr marL="139700" indent="0">
              <a:buNone/>
            </a:pPr>
            <a:r>
              <a:rPr lang="en-US" b="1" dirty="0"/>
              <a:t>Cons</a:t>
            </a:r>
          </a:p>
          <a:p>
            <a:pPr>
              <a:buFontTx/>
              <a:buChar char="-"/>
            </a:pPr>
            <a:r>
              <a:rPr lang="en-US" dirty="0"/>
              <a:t>Have to sacrifice even more training data</a:t>
            </a:r>
          </a:p>
          <a:p>
            <a:pPr>
              <a:buFontTx/>
              <a:buChar char="-"/>
            </a:pPr>
            <a:r>
              <a:rPr lang="en-US" dirty="0"/>
              <a:t>Prone to overfitting*</a:t>
            </a:r>
          </a:p>
        </p:txBody>
      </p:sp>
      <p:sp>
        <p:nvSpPr>
          <p:cNvPr id="4" name="Slide Number Placeholder 3">
            <a:extLst>
              <a:ext uri="{FF2B5EF4-FFF2-40B4-BE49-F238E27FC236}">
                <a16:creationId xmlns:a16="http://schemas.microsoft.com/office/drawing/2014/main" id="{33272700-FED1-6941-BDC2-6DD0132C44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Tree>
    <p:extLst>
      <p:ext uri="{BB962C8B-B14F-4D97-AF65-F5344CB8AC3E}">
        <p14:creationId xmlns:p14="http://schemas.microsoft.com/office/powerpoint/2010/main" val="2752449486"/>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CD9BE-B717-6448-AAEE-B1D06899032D}"/>
              </a:ext>
            </a:extLst>
          </p:cNvPr>
          <p:cNvSpPr>
            <a:spLocks noGrp="1"/>
          </p:cNvSpPr>
          <p:nvPr>
            <p:ph type="title"/>
          </p:nvPr>
        </p:nvSpPr>
        <p:spPr/>
        <p:txBody>
          <a:bodyPr/>
          <a:lstStyle/>
          <a:p>
            <a:r>
              <a:rPr lang="en-US" sz="1800" dirty="0"/>
              <a:t>Cross-Validation </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4D0E47C-A8DD-FF40-AB26-E21C9A081E7D}"/>
                  </a:ext>
                </a:extLst>
              </p:cNvPr>
              <p:cNvSpPr>
                <a:spLocks noGrp="1"/>
              </p:cNvSpPr>
              <p:nvPr>
                <p:ph type="body" idx="1"/>
              </p:nvPr>
            </p:nvSpPr>
            <p:spPr/>
            <p:txBody>
              <a:bodyPr/>
              <a:lstStyle/>
              <a:p>
                <a:pPr marL="139700" indent="0">
                  <a:buNone/>
                </a:pPr>
                <a:r>
                  <a:rPr lang="en-US" dirty="0"/>
                  <a:t>Clever idea: Use many small validation sets without losing too much training data.</a:t>
                </a:r>
              </a:p>
              <a:p>
                <a:pPr marL="139700" indent="0">
                  <a:buNone/>
                </a:pPr>
                <a:endParaRPr lang="en-US" dirty="0"/>
              </a:p>
              <a:p>
                <a:pPr marL="139700" indent="0">
                  <a:buNone/>
                </a:pPr>
                <a:r>
                  <a:rPr lang="en-US" dirty="0"/>
                  <a:t>Still need to break off our test set like before. After doing so, break the training set into </a:t>
                </a:r>
                <a14:m>
                  <m:oMath xmlns:m="http://schemas.openxmlformats.org/officeDocument/2006/math">
                    <m:r>
                      <a:rPr lang="en-US" b="0" i="1" smtClean="0">
                        <a:latin typeface="Cambria Math" panose="02040503050406030204" pitchFamily="18" charset="0"/>
                      </a:rPr>
                      <m:t>𝑘</m:t>
                    </m:r>
                  </m:oMath>
                </a14:m>
                <a:r>
                  <a:rPr lang="en-US" dirty="0"/>
                  <a:t> chunks.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For a given model complexity, train it </a:t>
                </a:r>
                <a14:m>
                  <m:oMath xmlns:m="http://schemas.openxmlformats.org/officeDocument/2006/math">
                    <m:r>
                      <a:rPr lang="en-US" b="0" i="1" smtClean="0">
                        <a:latin typeface="Cambria Math" panose="02040503050406030204" pitchFamily="18" charset="0"/>
                      </a:rPr>
                      <m:t>𝑘</m:t>
                    </m:r>
                  </m:oMath>
                </a14:m>
                <a:r>
                  <a:rPr lang="en-US" dirty="0"/>
                  <a:t> times. Each time use all but one chunk and use that left out chunk to determine the validation error. </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E4D0E47C-A8DD-FF40-AB26-E21C9A081E7D}"/>
                  </a:ext>
                </a:extLst>
              </p:cNvPr>
              <p:cNvSpPr>
                <a:spLocks noGrp="1" noRot="1" noChangeAspect="1" noMove="1" noResize="1" noEditPoints="1" noAdjustHandles="1" noChangeArrowheads="1" noChangeShapeType="1" noTextEdit="1"/>
              </p:cNvSpPr>
              <p:nvPr>
                <p:ph type="body" idx="1"/>
              </p:nvPr>
            </p:nvSpPr>
            <p:spPr>
              <a:blipFill>
                <a:blip r:embed="rId2"/>
                <a:stretch>
                  <a:fillRect r="-905" b="-190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4DCDDF9-AA32-044C-B4B1-409CDE587D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graphicFrame>
        <p:nvGraphicFramePr>
          <p:cNvPr id="5" name="Table 4">
            <a:extLst>
              <a:ext uri="{FF2B5EF4-FFF2-40B4-BE49-F238E27FC236}">
                <a16:creationId xmlns:a16="http://schemas.microsoft.com/office/drawing/2014/main" id="{DF7C81C8-3D9C-7740-BD78-97DF6B3D432F}"/>
              </a:ext>
            </a:extLst>
          </p:cNvPr>
          <p:cNvGraphicFramePr>
            <a:graphicFrameLocks noGrp="1"/>
          </p:cNvGraphicFramePr>
          <p:nvPr/>
        </p:nvGraphicFramePr>
        <p:xfrm>
          <a:off x="3090625" y="2302562"/>
          <a:ext cx="5466158" cy="370840"/>
        </p:xfrm>
        <a:graphic>
          <a:graphicData uri="http://schemas.openxmlformats.org/drawingml/2006/table">
            <a:tbl>
              <a:tblPr firstRow="1" bandRow="1">
                <a:tableStyleId>{CB23F696-D533-4BE0-B1DA-8B15BD142E95}</a:tableStyleId>
              </a:tblPr>
              <a:tblGrid>
                <a:gridCol w="3555271">
                  <a:extLst>
                    <a:ext uri="{9D8B030D-6E8A-4147-A177-3AD203B41FA5}">
                      <a16:colId xmlns:a16="http://schemas.microsoft.com/office/drawing/2014/main" val="358987684"/>
                    </a:ext>
                  </a:extLst>
                </a:gridCol>
                <a:gridCol w="191088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C0269E50-3F47-C644-A5EC-75658CE7A768}"/>
              </a:ext>
            </a:extLst>
          </p:cNvPr>
          <p:cNvGraphicFramePr>
            <a:graphicFrameLocks noGrp="1"/>
          </p:cNvGraphicFramePr>
          <p:nvPr/>
        </p:nvGraphicFramePr>
        <p:xfrm>
          <a:off x="3090624" y="3125298"/>
          <a:ext cx="5466156" cy="370840"/>
        </p:xfrm>
        <a:graphic>
          <a:graphicData uri="http://schemas.openxmlformats.org/drawingml/2006/table">
            <a:tbl>
              <a:tblPr firstRow="1" bandRow="1">
                <a:tableStyleId>{CB23F696-D533-4BE0-B1DA-8B15BD142E95}</a:tableStyleId>
              </a:tblPr>
              <a:tblGrid>
                <a:gridCol w="849780">
                  <a:extLst>
                    <a:ext uri="{9D8B030D-6E8A-4147-A177-3AD203B41FA5}">
                      <a16:colId xmlns:a16="http://schemas.microsoft.com/office/drawing/2014/main" val="3756972473"/>
                    </a:ext>
                  </a:extLst>
                </a:gridCol>
                <a:gridCol w="904973">
                  <a:extLst>
                    <a:ext uri="{9D8B030D-6E8A-4147-A177-3AD203B41FA5}">
                      <a16:colId xmlns:a16="http://schemas.microsoft.com/office/drawing/2014/main" val="2941166995"/>
                    </a:ext>
                  </a:extLst>
                </a:gridCol>
                <a:gridCol w="914400">
                  <a:extLst>
                    <a:ext uri="{9D8B030D-6E8A-4147-A177-3AD203B41FA5}">
                      <a16:colId xmlns:a16="http://schemas.microsoft.com/office/drawing/2014/main" val="810313300"/>
                    </a:ext>
                  </a:extLst>
                </a:gridCol>
                <a:gridCol w="904974">
                  <a:extLst>
                    <a:ext uri="{9D8B030D-6E8A-4147-A177-3AD203B41FA5}">
                      <a16:colId xmlns:a16="http://schemas.microsoft.com/office/drawing/2014/main" val="358987684"/>
                    </a:ext>
                  </a:extLst>
                </a:gridCol>
                <a:gridCol w="1892029">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Chunk1</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Chunk2</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Chunk3</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Chunk4</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8206021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CC7C-290D-3F41-B565-185FAAC7C094}"/>
              </a:ext>
            </a:extLst>
          </p:cNvPr>
          <p:cNvSpPr>
            <a:spLocks noGrp="1"/>
          </p:cNvSpPr>
          <p:nvPr>
            <p:ph type="title"/>
          </p:nvPr>
        </p:nvSpPr>
        <p:spPr/>
        <p:txBody>
          <a:bodyPr/>
          <a:lstStyle/>
          <a:p>
            <a:r>
              <a:rPr lang="en-US" dirty="0"/>
              <a:t>Cross Validation</a:t>
            </a:r>
          </a:p>
        </p:txBody>
      </p:sp>
      <p:sp>
        <p:nvSpPr>
          <p:cNvPr id="4" name="Slide Number Placeholder 3">
            <a:extLst>
              <a:ext uri="{FF2B5EF4-FFF2-40B4-BE49-F238E27FC236}">
                <a16:creationId xmlns:a16="http://schemas.microsoft.com/office/drawing/2014/main" id="{B9A26D21-47DB-CB43-B008-D8E97381C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graphicFrame>
        <p:nvGraphicFramePr>
          <p:cNvPr id="9" name="Table 8">
            <a:extLst>
              <a:ext uri="{FF2B5EF4-FFF2-40B4-BE49-F238E27FC236}">
                <a16:creationId xmlns:a16="http://schemas.microsoft.com/office/drawing/2014/main" id="{8272F7D5-4D2E-EA43-B0AB-288B66DF4A63}"/>
              </a:ext>
            </a:extLst>
          </p:cNvPr>
          <p:cNvGraphicFramePr>
            <a:graphicFrameLocks noGrp="1"/>
          </p:cNvGraphicFramePr>
          <p:nvPr/>
        </p:nvGraphicFramePr>
        <p:xfrm>
          <a:off x="2743200" y="1661122"/>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105021554"/>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0" name="Table 9">
            <a:extLst>
              <a:ext uri="{FF2B5EF4-FFF2-40B4-BE49-F238E27FC236}">
                <a16:creationId xmlns:a16="http://schemas.microsoft.com/office/drawing/2014/main" id="{C921DB8F-0F6B-944E-8C30-675C773EAF99}"/>
              </a:ext>
            </a:extLst>
          </p:cNvPr>
          <p:cNvGraphicFramePr>
            <a:graphicFrameLocks noGrp="1"/>
          </p:cNvGraphicFramePr>
          <p:nvPr/>
        </p:nvGraphicFramePr>
        <p:xfrm>
          <a:off x="2743200" y="2303166"/>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797417317"/>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1" name="Table 10">
            <a:extLst>
              <a:ext uri="{FF2B5EF4-FFF2-40B4-BE49-F238E27FC236}">
                <a16:creationId xmlns:a16="http://schemas.microsoft.com/office/drawing/2014/main" id="{830142FE-5998-8044-B704-2AE62B247F07}"/>
              </a:ext>
            </a:extLst>
          </p:cNvPr>
          <p:cNvGraphicFramePr>
            <a:graphicFrameLocks noGrp="1"/>
          </p:cNvGraphicFramePr>
          <p:nvPr/>
        </p:nvGraphicFramePr>
        <p:xfrm>
          <a:off x="2743200" y="2958510"/>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1090031022"/>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2" name="Table 11">
            <a:extLst>
              <a:ext uri="{FF2B5EF4-FFF2-40B4-BE49-F238E27FC236}">
                <a16:creationId xmlns:a16="http://schemas.microsoft.com/office/drawing/2014/main" id="{A56E9723-3D4D-254A-A31F-6AFBEC51604D}"/>
              </a:ext>
            </a:extLst>
          </p:cNvPr>
          <p:cNvGraphicFramePr>
            <a:graphicFrameLocks noGrp="1"/>
          </p:cNvGraphicFramePr>
          <p:nvPr/>
        </p:nvGraphicFramePr>
        <p:xfrm>
          <a:off x="2743200" y="3621625"/>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3049064861"/>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37980195"/>
                  </a:ext>
                </a:extLst>
              </a:tr>
            </a:tbl>
          </a:graphicData>
        </a:graphic>
      </p:graphicFrame>
      <p:sp>
        <p:nvSpPr>
          <p:cNvPr id="13" name="Rectangle 12">
            <a:extLst>
              <a:ext uri="{FF2B5EF4-FFF2-40B4-BE49-F238E27FC236}">
                <a16:creationId xmlns:a16="http://schemas.microsoft.com/office/drawing/2014/main" id="{6795C527-28C4-CF48-A06A-CAE463B278B8}"/>
              </a:ext>
            </a:extLst>
          </p:cNvPr>
          <p:cNvSpPr/>
          <p:nvPr/>
        </p:nvSpPr>
        <p:spPr>
          <a:xfrm>
            <a:off x="2529924" y="852562"/>
            <a:ext cx="1405961" cy="369332"/>
          </a:xfrm>
          <a:prstGeom prst="rect">
            <a:avLst/>
          </a:prstGeom>
        </p:spPr>
        <p:txBody>
          <a:bodyPr wrap="square">
            <a:spAutoFit/>
          </a:bodyPr>
          <a:lstStyle/>
          <a:p>
            <a:pPr algn="ctr"/>
            <a:r>
              <a:rPr lang="en-US" sz="1800" b="1" dirty="0">
                <a:solidFill>
                  <a:srgbClr val="712627"/>
                </a:solidFill>
                <a:latin typeface="Nunito Sans" pitchFamily="2" charset="77"/>
              </a:rPr>
              <a:t>Validation</a:t>
            </a:r>
            <a:endParaRPr lang="en-US" sz="1800" b="1" dirty="0">
              <a:solidFill>
                <a:srgbClr val="712627"/>
              </a:solidFill>
            </a:endParaRPr>
          </a:p>
        </p:txBody>
      </p:sp>
      <p:sp>
        <p:nvSpPr>
          <p:cNvPr id="14" name="Left Brace 13">
            <a:extLst>
              <a:ext uri="{FF2B5EF4-FFF2-40B4-BE49-F238E27FC236}">
                <a16:creationId xmlns:a16="http://schemas.microsoft.com/office/drawing/2014/main" id="{02F8E28F-5A7D-5646-8B39-04D0A14AC7DF}"/>
              </a:ext>
            </a:extLst>
          </p:cNvPr>
          <p:cNvSpPr/>
          <p:nvPr/>
        </p:nvSpPr>
        <p:spPr>
          <a:xfrm rot="5400000">
            <a:off x="5224741" y="-181720"/>
            <a:ext cx="279062" cy="3184744"/>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1D29AE2-FA47-3348-8CCA-698E8B9D1487}"/>
              </a:ext>
            </a:extLst>
          </p:cNvPr>
          <p:cNvSpPr/>
          <p:nvPr/>
        </p:nvSpPr>
        <p:spPr>
          <a:xfrm rot="5400000">
            <a:off x="3092620" y="918344"/>
            <a:ext cx="279060" cy="977900"/>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7AF4FBDE-EDFD-0847-8C89-1E0BD74626EC}"/>
              </a:ext>
            </a:extLst>
          </p:cNvPr>
          <p:cNvSpPr/>
          <p:nvPr/>
        </p:nvSpPr>
        <p:spPr>
          <a:xfrm>
            <a:off x="4661291" y="873485"/>
            <a:ext cx="1405961" cy="369332"/>
          </a:xfrm>
          <a:prstGeom prst="rect">
            <a:avLst/>
          </a:prstGeom>
        </p:spPr>
        <p:txBody>
          <a:bodyPr wrap="square">
            <a:spAutoFit/>
          </a:bodyPr>
          <a:lstStyle/>
          <a:p>
            <a:pPr algn="ctr"/>
            <a:r>
              <a:rPr lang="en-US" sz="1800" b="1" dirty="0">
                <a:solidFill>
                  <a:srgbClr val="AECDE6"/>
                </a:solidFill>
                <a:latin typeface="Nunito Sans" pitchFamily="2" charset="77"/>
              </a:rPr>
              <a:t>Training</a:t>
            </a:r>
            <a:endParaRPr lang="en-US" sz="1800" b="1" dirty="0">
              <a:solidFill>
                <a:srgbClr val="AECDE6"/>
              </a:solidFill>
            </a:endParaRPr>
          </a:p>
        </p:txBody>
      </p:sp>
      <p:sp>
        <p:nvSpPr>
          <p:cNvPr id="18" name="Rectangle 17">
            <a:extLst>
              <a:ext uri="{FF2B5EF4-FFF2-40B4-BE49-F238E27FC236}">
                <a16:creationId xmlns:a16="http://schemas.microsoft.com/office/drawing/2014/main" id="{3A775753-D835-C54A-8F54-C0AF3FB727F2}"/>
              </a:ext>
            </a:extLst>
          </p:cNvPr>
          <p:cNvSpPr/>
          <p:nvPr/>
        </p:nvSpPr>
        <p:spPr>
          <a:xfrm>
            <a:off x="6629791" y="1697438"/>
            <a:ext cx="1405961" cy="307777"/>
          </a:xfrm>
          <a:prstGeom prst="rect">
            <a:avLst/>
          </a:prstGeom>
        </p:spPr>
        <p:txBody>
          <a:bodyPr wrap="square">
            <a:spAutoFit/>
          </a:bodyPr>
          <a:lstStyle/>
          <a:p>
            <a:pPr algn="ctr"/>
            <a:r>
              <a:rPr lang="en-US" b="1" dirty="0">
                <a:solidFill>
                  <a:schemeClr val="tx1"/>
                </a:solidFill>
                <a:latin typeface="Nunito Sans" pitchFamily="2" charset="77"/>
              </a:rPr>
              <a:t>Error 1</a:t>
            </a:r>
            <a:endParaRPr lang="en-US" b="1" dirty="0">
              <a:solidFill>
                <a:schemeClr val="tx1"/>
              </a:solidFill>
            </a:endParaRPr>
          </a:p>
        </p:txBody>
      </p:sp>
      <p:sp>
        <p:nvSpPr>
          <p:cNvPr id="19" name="Rectangle 18">
            <a:extLst>
              <a:ext uri="{FF2B5EF4-FFF2-40B4-BE49-F238E27FC236}">
                <a16:creationId xmlns:a16="http://schemas.microsoft.com/office/drawing/2014/main" id="{3042AF4D-681A-F548-8BA5-1C366721490B}"/>
              </a:ext>
            </a:extLst>
          </p:cNvPr>
          <p:cNvSpPr/>
          <p:nvPr/>
        </p:nvSpPr>
        <p:spPr>
          <a:xfrm>
            <a:off x="6629791" y="2345138"/>
            <a:ext cx="1405961" cy="307777"/>
          </a:xfrm>
          <a:prstGeom prst="rect">
            <a:avLst/>
          </a:prstGeom>
        </p:spPr>
        <p:txBody>
          <a:bodyPr wrap="square">
            <a:spAutoFit/>
          </a:bodyPr>
          <a:lstStyle/>
          <a:p>
            <a:pPr algn="ctr"/>
            <a:r>
              <a:rPr lang="en-US" b="1" dirty="0">
                <a:solidFill>
                  <a:schemeClr val="tx1"/>
                </a:solidFill>
                <a:latin typeface="Nunito Sans" pitchFamily="2" charset="77"/>
              </a:rPr>
              <a:t>Error 2</a:t>
            </a:r>
            <a:endParaRPr lang="en-US" b="1" dirty="0">
              <a:solidFill>
                <a:schemeClr val="tx1"/>
              </a:solidFill>
            </a:endParaRPr>
          </a:p>
        </p:txBody>
      </p:sp>
      <p:sp>
        <p:nvSpPr>
          <p:cNvPr id="20" name="Rectangle 19">
            <a:extLst>
              <a:ext uri="{FF2B5EF4-FFF2-40B4-BE49-F238E27FC236}">
                <a16:creationId xmlns:a16="http://schemas.microsoft.com/office/drawing/2014/main" id="{093CCEBB-5F53-EC4B-B587-B3232FF6AB2A}"/>
              </a:ext>
            </a:extLst>
          </p:cNvPr>
          <p:cNvSpPr/>
          <p:nvPr/>
        </p:nvSpPr>
        <p:spPr>
          <a:xfrm>
            <a:off x="6642491" y="2992838"/>
            <a:ext cx="1405961" cy="307777"/>
          </a:xfrm>
          <a:prstGeom prst="rect">
            <a:avLst/>
          </a:prstGeom>
        </p:spPr>
        <p:txBody>
          <a:bodyPr wrap="square">
            <a:spAutoFit/>
          </a:bodyPr>
          <a:lstStyle/>
          <a:p>
            <a:pPr algn="ctr"/>
            <a:r>
              <a:rPr lang="en-US" b="1" dirty="0">
                <a:solidFill>
                  <a:schemeClr val="tx1"/>
                </a:solidFill>
                <a:latin typeface="Nunito Sans" pitchFamily="2" charset="77"/>
              </a:rPr>
              <a:t>Error 3</a:t>
            </a:r>
            <a:endParaRPr lang="en-US" b="1" dirty="0">
              <a:solidFill>
                <a:schemeClr val="tx1"/>
              </a:solidFill>
            </a:endParaRPr>
          </a:p>
        </p:txBody>
      </p:sp>
      <p:sp>
        <p:nvSpPr>
          <p:cNvPr id="21" name="Rectangle 20">
            <a:extLst>
              <a:ext uri="{FF2B5EF4-FFF2-40B4-BE49-F238E27FC236}">
                <a16:creationId xmlns:a16="http://schemas.microsoft.com/office/drawing/2014/main" id="{3EED51AF-4AB2-C847-BC90-9040E46FD185}"/>
              </a:ext>
            </a:extLst>
          </p:cNvPr>
          <p:cNvSpPr/>
          <p:nvPr/>
        </p:nvSpPr>
        <p:spPr>
          <a:xfrm>
            <a:off x="6655191" y="3667690"/>
            <a:ext cx="1405961" cy="307777"/>
          </a:xfrm>
          <a:prstGeom prst="rect">
            <a:avLst/>
          </a:prstGeom>
        </p:spPr>
        <p:txBody>
          <a:bodyPr wrap="square">
            <a:spAutoFit/>
          </a:bodyPr>
          <a:lstStyle/>
          <a:p>
            <a:pPr algn="ctr"/>
            <a:r>
              <a:rPr lang="en-US" b="1" dirty="0">
                <a:solidFill>
                  <a:schemeClr val="tx1"/>
                </a:solidFill>
                <a:latin typeface="Nunito Sans" pitchFamily="2" charset="77"/>
              </a:rPr>
              <a:t>Error k</a:t>
            </a:r>
            <a:endParaRPr lang="en-US" b="1" dirty="0">
              <a:solidFill>
                <a:schemeClr val="tx1"/>
              </a:solidFill>
            </a:endParaRPr>
          </a:p>
        </p:txBody>
      </p:sp>
      <p:sp>
        <p:nvSpPr>
          <p:cNvPr id="15" name="Right Brace 14">
            <a:extLst>
              <a:ext uri="{FF2B5EF4-FFF2-40B4-BE49-F238E27FC236}">
                <a16:creationId xmlns:a16="http://schemas.microsoft.com/office/drawing/2014/main" id="{135A1638-32C8-FE41-AE84-BEF6FB302CFD}"/>
              </a:ext>
            </a:extLst>
          </p:cNvPr>
          <p:cNvSpPr/>
          <p:nvPr/>
        </p:nvSpPr>
        <p:spPr>
          <a:xfrm>
            <a:off x="7658100" y="1623024"/>
            <a:ext cx="377652" cy="242864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067F8006-A8DA-D545-A635-40BD7D1ACF68}"/>
              </a:ext>
            </a:extLst>
          </p:cNvPr>
          <p:cNvSpPr/>
          <p:nvPr/>
        </p:nvSpPr>
        <p:spPr>
          <a:xfrm>
            <a:off x="7760091" y="2561038"/>
            <a:ext cx="1405961" cy="738664"/>
          </a:xfrm>
          <a:prstGeom prst="rect">
            <a:avLst/>
          </a:prstGeom>
        </p:spPr>
        <p:txBody>
          <a:bodyPr wrap="square">
            <a:spAutoFit/>
          </a:bodyPr>
          <a:lstStyle/>
          <a:p>
            <a:pPr algn="ctr"/>
            <a:r>
              <a:rPr lang="en-US" b="1" dirty="0">
                <a:solidFill>
                  <a:schemeClr val="tx1"/>
                </a:solidFill>
                <a:latin typeface="Nunito Sans" pitchFamily="2" charset="77"/>
              </a:rPr>
              <a:t>Average</a:t>
            </a:r>
          </a:p>
          <a:p>
            <a:pPr algn="ctr"/>
            <a:r>
              <a:rPr lang="en-US" b="1" dirty="0">
                <a:solidFill>
                  <a:schemeClr val="tx1"/>
                </a:solidFill>
                <a:latin typeface="Nunito Sans" pitchFamily="2" charset="77"/>
              </a:rPr>
              <a:t>all validation errors</a:t>
            </a:r>
            <a:endParaRPr lang="en-US" b="1" dirty="0">
              <a:solidFill>
                <a:schemeClr val="tx1"/>
              </a:solidFill>
            </a:endParaRPr>
          </a:p>
        </p:txBody>
      </p:sp>
      <p:sp>
        <p:nvSpPr>
          <p:cNvPr id="24" name="Text Placeholder 2">
            <a:extLst>
              <a:ext uri="{FF2B5EF4-FFF2-40B4-BE49-F238E27FC236}">
                <a16:creationId xmlns:a16="http://schemas.microsoft.com/office/drawing/2014/main" id="{4FAF87CE-F725-4B4C-9DA1-BAB28768DB3B}"/>
              </a:ext>
            </a:extLst>
          </p:cNvPr>
          <p:cNvSpPr>
            <a:spLocks noGrp="1"/>
          </p:cNvSpPr>
          <p:nvPr>
            <p:ph type="body" idx="1"/>
          </p:nvPr>
        </p:nvSpPr>
        <p:spPr>
          <a:xfrm>
            <a:off x="2849325" y="232600"/>
            <a:ext cx="5596200" cy="564685"/>
          </a:xfrm>
        </p:spPr>
        <p:txBody>
          <a:bodyPr/>
          <a:lstStyle/>
          <a:p>
            <a:pPr marL="139700" indent="0">
              <a:buNone/>
            </a:pPr>
            <a:r>
              <a:rPr lang="en-US" dirty="0"/>
              <a:t>For a set of hyperparameters, perform Cross Validation on k folds</a:t>
            </a:r>
          </a:p>
        </p:txBody>
      </p:sp>
      <p:sp>
        <p:nvSpPr>
          <p:cNvPr id="25" name="Rectangle 24">
            <a:extLst>
              <a:ext uri="{FF2B5EF4-FFF2-40B4-BE49-F238E27FC236}">
                <a16:creationId xmlns:a16="http://schemas.microsoft.com/office/drawing/2014/main" id="{241C0A2B-4BB4-144D-B657-61521FC5AE3C}"/>
              </a:ext>
            </a:extLst>
          </p:cNvPr>
          <p:cNvSpPr/>
          <p:nvPr/>
        </p:nvSpPr>
        <p:spPr>
          <a:xfrm>
            <a:off x="6782192" y="3196038"/>
            <a:ext cx="1104900" cy="523220"/>
          </a:xfrm>
          <a:prstGeom prst="rect">
            <a:avLst/>
          </a:prstGeom>
        </p:spPr>
        <p:txBody>
          <a:bodyPr wrap="square">
            <a:spAutoFit/>
          </a:bodyPr>
          <a:lstStyle/>
          <a:p>
            <a:pPr algn="ctr"/>
            <a:r>
              <a:rPr lang="en-US" b="1" dirty="0">
                <a:solidFill>
                  <a:schemeClr val="tx1"/>
                </a:solidFill>
                <a:latin typeface="Nunito Sans" pitchFamily="2" charset="77"/>
              </a:rPr>
              <a:t>.</a:t>
            </a:r>
          </a:p>
          <a:p>
            <a:pPr algn="ctr"/>
            <a:r>
              <a:rPr lang="en-US" b="1" dirty="0">
                <a:solidFill>
                  <a:schemeClr val="tx1"/>
                </a:solidFill>
                <a:latin typeface="Nunito Sans" pitchFamily="2" charset="77"/>
              </a:rPr>
              <a:t>.</a:t>
            </a:r>
            <a:endParaRPr lang="en-US" b="1" dirty="0">
              <a:solidFill>
                <a:schemeClr val="tx1"/>
              </a:solidFill>
            </a:endParaRPr>
          </a:p>
        </p:txBody>
      </p:sp>
      <p:sp>
        <p:nvSpPr>
          <p:cNvPr id="27" name="Rectangle 26">
            <a:extLst>
              <a:ext uri="{FF2B5EF4-FFF2-40B4-BE49-F238E27FC236}">
                <a16:creationId xmlns:a16="http://schemas.microsoft.com/office/drawing/2014/main" id="{2CC2E9F7-3BC5-9F49-A719-F3354A7AD87A}"/>
              </a:ext>
            </a:extLst>
          </p:cNvPr>
          <p:cNvSpPr/>
          <p:nvPr/>
        </p:nvSpPr>
        <p:spPr>
          <a:xfrm>
            <a:off x="4978791" y="16466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8" name="Rectangle 27">
            <a:extLst>
              <a:ext uri="{FF2B5EF4-FFF2-40B4-BE49-F238E27FC236}">
                <a16:creationId xmlns:a16="http://schemas.microsoft.com/office/drawing/2014/main" id="{98C329BD-8867-A84D-8D76-6186B5757798}"/>
              </a:ext>
            </a:extLst>
          </p:cNvPr>
          <p:cNvSpPr/>
          <p:nvPr/>
        </p:nvSpPr>
        <p:spPr>
          <a:xfrm>
            <a:off x="4944444" y="2303166"/>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9" name="Rectangle 28">
            <a:extLst>
              <a:ext uri="{FF2B5EF4-FFF2-40B4-BE49-F238E27FC236}">
                <a16:creationId xmlns:a16="http://schemas.microsoft.com/office/drawing/2014/main" id="{34AD7061-3B1B-9B47-9E92-18E941B10A01}"/>
              </a:ext>
            </a:extLst>
          </p:cNvPr>
          <p:cNvSpPr/>
          <p:nvPr/>
        </p:nvSpPr>
        <p:spPr>
          <a:xfrm>
            <a:off x="4963285" y="29394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0" name="Rectangle 29">
            <a:extLst>
              <a:ext uri="{FF2B5EF4-FFF2-40B4-BE49-F238E27FC236}">
                <a16:creationId xmlns:a16="http://schemas.microsoft.com/office/drawing/2014/main" id="{04DE8C32-892B-D34E-BBEF-B7713C5E3493}"/>
              </a:ext>
            </a:extLst>
          </p:cNvPr>
          <p:cNvSpPr/>
          <p:nvPr/>
        </p:nvSpPr>
        <p:spPr>
          <a:xfrm>
            <a:off x="4978790" y="3600754"/>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1" name="Left Brace 30">
            <a:extLst>
              <a:ext uri="{FF2B5EF4-FFF2-40B4-BE49-F238E27FC236}">
                <a16:creationId xmlns:a16="http://schemas.microsoft.com/office/drawing/2014/main" id="{6AEFDEAE-2CC1-F749-B213-CF15108F00BF}"/>
              </a:ext>
            </a:extLst>
          </p:cNvPr>
          <p:cNvSpPr/>
          <p:nvPr/>
        </p:nvSpPr>
        <p:spPr>
          <a:xfrm rot="5400000" flipH="1">
            <a:off x="4710391" y="2310247"/>
            <a:ext cx="279060" cy="421344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208D4CF-5A30-B842-B0D0-E8253AB7625B}"/>
              </a:ext>
            </a:extLst>
          </p:cNvPr>
          <p:cNvSpPr/>
          <p:nvPr/>
        </p:nvSpPr>
        <p:spPr>
          <a:xfrm>
            <a:off x="4146940" y="4632378"/>
            <a:ext cx="1405961" cy="369332"/>
          </a:xfrm>
          <a:prstGeom prst="rect">
            <a:avLst/>
          </a:prstGeom>
        </p:spPr>
        <p:txBody>
          <a:bodyPr wrap="square">
            <a:spAutoFit/>
          </a:bodyPr>
          <a:lstStyle/>
          <a:p>
            <a:pPr algn="ctr"/>
            <a:r>
              <a:rPr lang="en-US" sz="1800" dirty="0">
                <a:ln w="0"/>
                <a:solidFill>
                  <a:schemeClr val="tx1"/>
                </a:solidFill>
                <a:effectLst>
                  <a:outerShdw blurRad="38100" dist="19050" dir="2700000" algn="tl" rotWithShape="0">
                    <a:schemeClr val="dk1">
                      <a:alpha val="40000"/>
                    </a:schemeClr>
                  </a:outerShdw>
                </a:effectLst>
                <a:latin typeface="Nunito Sans" pitchFamily="2" charset="77"/>
              </a:rPr>
              <a:t>k folds</a:t>
            </a:r>
            <a:endParaRPr lang="en-US" sz="1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7487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1800" dirty="0"/>
              <a:t>Cross-Validation</a:t>
            </a:r>
            <a:endParaRPr lang="en-US" sz="2000" dirty="0"/>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chunk_1, …, </a:t>
            </a:r>
            <a:r>
              <a:rPr lang="en-US" b="1" dirty="0" err="1">
                <a:latin typeface="Courier New" panose="02070309020205020404" pitchFamily="49" charset="0"/>
                <a:cs typeface="Courier New" panose="02070309020205020404" pitchFamily="49" charset="0"/>
              </a:rPr>
              <a:t>chunk_k</a:t>
            </a:r>
            <a:r>
              <a:rPr lang="en-US" b="1" dirty="0">
                <a:latin typeface="Courier New" panose="02070309020205020404" pitchFamily="49" charset="0"/>
                <a:cs typeface="Courier New" panose="02070309020205020404" pitchFamily="49" charset="0"/>
              </a:rPr>
              <a:t>, 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for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in [1, k]:</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chunks - </a:t>
            </a:r>
            <a:r>
              <a:rPr lang="en-US" b="1"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chunk_i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avg_val_err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average </a:t>
            </a:r>
            <a:r>
              <a:rPr lang="en-US" b="1" dirty="0" err="1">
                <a:latin typeface="Courier New" panose="02070309020205020404" pitchFamily="49" charset="0"/>
                <a:cs typeface="Courier New" panose="02070309020205020404" pitchFamily="49" charset="0"/>
              </a:rPr>
              <a:t>val_err</a:t>
            </a:r>
            <a:r>
              <a:rPr lang="en-US" dirty="0">
                <a:latin typeface="Courier New" panose="02070309020205020404" pitchFamily="49" charset="0"/>
                <a:cs typeface="Courier New" panose="02070309020205020404" pitchFamily="49" charset="0"/>
              </a:rPr>
              <a:t> over chunks</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avg_val_err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model trained on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(all chunks) with best p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Tree>
    <p:extLst>
      <p:ext uri="{BB962C8B-B14F-4D97-AF65-F5344CB8AC3E}">
        <p14:creationId xmlns:p14="http://schemas.microsoft.com/office/powerpoint/2010/main" val="51612342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2A18-8614-3946-9956-8B9AB7574BA8}"/>
              </a:ext>
            </a:extLst>
          </p:cNvPr>
          <p:cNvSpPr>
            <a:spLocks noGrp="1"/>
          </p:cNvSpPr>
          <p:nvPr>
            <p:ph type="title"/>
          </p:nvPr>
        </p:nvSpPr>
        <p:spPr/>
        <p:txBody>
          <a:bodyPr/>
          <a:lstStyle/>
          <a:p>
            <a:r>
              <a:rPr lang="en-US" dirty="0"/>
              <a:t>Bias – Variance Tradeoff</a:t>
            </a:r>
          </a:p>
        </p:txBody>
      </p:sp>
      <p:sp>
        <p:nvSpPr>
          <p:cNvPr id="4" name="Slide Number Placeholder 3">
            <a:extLst>
              <a:ext uri="{FF2B5EF4-FFF2-40B4-BE49-F238E27FC236}">
                <a16:creationId xmlns:a16="http://schemas.microsoft.com/office/drawing/2014/main" id="{B54F8603-8636-BF46-8CBC-BF4B26C474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12" name="Rectangle 11">
            <a:extLst>
              <a:ext uri="{FF2B5EF4-FFF2-40B4-BE49-F238E27FC236}">
                <a16:creationId xmlns:a16="http://schemas.microsoft.com/office/drawing/2014/main" id="{9B5AA878-9F60-3F4C-B35E-DCF5357C54B4}"/>
              </a:ext>
            </a:extLst>
          </p:cNvPr>
          <p:cNvSpPr/>
          <p:nvPr/>
        </p:nvSpPr>
        <p:spPr>
          <a:xfrm>
            <a:off x="7541955" y="4620280"/>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13" name="Rectangle 12">
            <a:extLst>
              <a:ext uri="{FF2B5EF4-FFF2-40B4-BE49-F238E27FC236}">
                <a16:creationId xmlns:a16="http://schemas.microsoft.com/office/drawing/2014/main" id="{B1877029-2D86-6941-8425-BFCF5913A1C0}"/>
              </a:ext>
            </a:extLst>
          </p:cNvPr>
          <p:cNvSpPr/>
          <p:nvPr/>
        </p:nvSpPr>
        <p:spPr>
          <a:xfrm>
            <a:off x="2692309" y="1869224"/>
            <a:ext cx="1144870"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
        <p:nvSpPr>
          <p:cNvPr id="14" name="Left-Up Arrow 13">
            <a:extLst>
              <a:ext uri="{FF2B5EF4-FFF2-40B4-BE49-F238E27FC236}">
                <a16:creationId xmlns:a16="http://schemas.microsoft.com/office/drawing/2014/main" id="{F421DDCF-A0F3-5E41-AB48-80C5BBB4300D}"/>
              </a:ext>
            </a:extLst>
          </p:cNvPr>
          <p:cNvSpPr/>
          <p:nvPr/>
        </p:nvSpPr>
        <p:spPr>
          <a:xfrm flipH="1">
            <a:off x="3501736" y="810980"/>
            <a:ext cx="5055048" cy="3745520"/>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F088BDB3-3ECD-AD47-BDC0-F982DA39EF04}"/>
              </a:ext>
            </a:extLst>
          </p:cNvPr>
          <p:cNvSpPr/>
          <p:nvPr/>
        </p:nvSpPr>
        <p:spPr>
          <a:xfrm>
            <a:off x="4125189" y="2168236"/>
            <a:ext cx="3948546"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Freeform 29">
            <a:extLst>
              <a:ext uri="{FF2B5EF4-FFF2-40B4-BE49-F238E27FC236}">
                <a16:creationId xmlns:a16="http://schemas.microsoft.com/office/drawing/2014/main" id="{9D2498EA-AD06-664C-9F27-B392A4C0289D}"/>
              </a:ext>
            </a:extLst>
          </p:cNvPr>
          <p:cNvSpPr/>
          <p:nvPr/>
        </p:nvSpPr>
        <p:spPr>
          <a:xfrm flipH="1">
            <a:off x="4125186" y="2168236"/>
            <a:ext cx="3948544"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85D659C9-A175-0144-9469-86B7DD737CFD}"/>
              </a:ext>
            </a:extLst>
          </p:cNvPr>
          <p:cNvSpPr/>
          <p:nvPr/>
        </p:nvSpPr>
        <p:spPr>
          <a:xfrm>
            <a:off x="4125190" y="1539568"/>
            <a:ext cx="3948546" cy="2015836"/>
          </a:xfrm>
          <a:custGeom>
            <a:avLst/>
            <a:gdLst>
              <a:gd name="connsiteX0" fmla="*/ 0 w 3408219"/>
              <a:gd name="connsiteY0" fmla="*/ 0 h 1791854"/>
              <a:gd name="connsiteX1" fmla="*/ 290946 w 3408219"/>
              <a:gd name="connsiteY1" fmla="*/ 477982 h 1791854"/>
              <a:gd name="connsiteX2" fmla="*/ 592282 w 3408219"/>
              <a:gd name="connsiteY2" fmla="*/ 924791 h 1791854"/>
              <a:gd name="connsiteX3" fmla="*/ 914400 w 3408219"/>
              <a:gd name="connsiteY3" fmla="*/ 1319645 h 1791854"/>
              <a:gd name="connsiteX4" fmla="*/ 1267691 w 3408219"/>
              <a:gd name="connsiteY4" fmla="*/ 1620982 h 1791854"/>
              <a:gd name="connsiteX5" fmla="*/ 1662546 w 3408219"/>
              <a:gd name="connsiteY5" fmla="*/ 1766455 h 1791854"/>
              <a:gd name="connsiteX6" fmla="*/ 1901537 w 3408219"/>
              <a:gd name="connsiteY6" fmla="*/ 1787236 h 1791854"/>
              <a:gd name="connsiteX7" fmla="*/ 2234046 w 3408219"/>
              <a:gd name="connsiteY7" fmla="*/ 1714500 h 1791854"/>
              <a:gd name="connsiteX8" fmla="*/ 2597728 w 3408219"/>
              <a:gd name="connsiteY8" fmla="*/ 1465118 h 1791854"/>
              <a:gd name="connsiteX9" fmla="*/ 2982191 w 3408219"/>
              <a:gd name="connsiteY9" fmla="*/ 1059873 h 1791854"/>
              <a:gd name="connsiteX10" fmla="*/ 3221182 w 3408219"/>
              <a:gd name="connsiteY10" fmla="*/ 613064 h 1791854"/>
              <a:gd name="connsiteX11" fmla="*/ 3408219 w 3408219"/>
              <a:gd name="connsiteY11" fmla="*/ 93518 h 1791854"/>
              <a:gd name="connsiteX12" fmla="*/ 3408219 w 3408219"/>
              <a:gd name="connsiteY12" fmla="*/ 93518 h 1791854"/>
              <a:gd name="connsiteX13" fmla="*/ 3408219 w 3408219"/>
              <a:gd name="connsiteY13" fmla="*/ 93518 h 17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8219" h="1791854">
                <a:moveTo>
                  <a:pt x="0" y="0"/>
                </a:moveTo>
                <a:cubicBezTo>
                  <a:pt x="96116" y="161925"/>
                  <a:pt x="192232" y="323850"/>
                  <a:pt x="290946" y="477982"/>
                </a:cubicBezTo>
                <a:cubicBezTo>
                  <a:pt x="389660" y="632114"/>
                  <a:pt x="488373" y="784514"/>
                  <a:pt x="592282" y="924791"/>
                </a:cubicBezTo>
                <a:cubicBezTo>
                  <a:pt x="696191" y="1065068"/>
                  <a:pt x="801832" y="1203613"/>
                  <a:pt x="914400" y="1319645"/>
                </a:cubicBezTo>
                <a:cubicBezTo>
                  <a:pt x="1026968" y="1435677"/>
                  <a:pt x="1143000" y="1546514"/>
                  <a:pt x="1267691" y="1620982"/>
                </a:cubicBezTo>
                <a:cubicBezTo>
                  <a:pt x="1392382" y="1695450"/>
                  <a:pt x="1556905" y="1738746"/>
                  <a:pt x="1662546" y="1766455"/>
                </a:cubicBezTo>
                <a:cubicBezTo>
                  <a:pt x="1768187" y="1794164"/>
                  <a:pt x="1806287" y="1795895"/>
                  <a:pt x="1901537" y="1787236"/>
                </a:cubicBezTo>
                <a:cubicBezTo>
                  <a:pt x="1996787" y="1778577"/>
                  <a:pt x="2118014" y="1768186"/>
                  <a:pt x="2234046" y="1714500"/>
                </a:cubicBezTo>
                <a:cubicBezTo>
                  <a:pt x="2350078" y="1660814"/>
                  <a:pt x="2473037" y="1574223"/>
                  <a:pt x="2597728" y="1465118"/>
                </a:cubicBezTo>
                <a:cubicBezTo>
                  <a:pt x="2722419" y="1356014"/>
                  <a:pt x="2878282" y="1201882"/>
                  <a:pt x="2982191" y="1059873"/>
                </a:cubicBezTo>
                <a:cubicBezTo>
                  <a:pt x="3086100" y="917864"/>
                  <a:pt x="3150177" y="774123"/>
                  <a:pt x="3221182" y="613064"/>
                </a:cubicBezTo>
                <a:cubicBezTo>
                  <a:pt x="3292187" y="452005"/>
                  <a:pt x="3408219" y="93518"/>
                  <a:pt x="3408219" y="93518"/>
                </a:cubicBezTo>
                <a:lnTo>
                  <a:pt x="3408219" y="93518"/>
                </a:lnTo>
                <a:lnTo>
                  <a:pt x="3408219" y="93518"/>
                </a:lnTo>
              </a:path>
            </a:pathLst>
          </a:cu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3" name="Rectangle 32">
            <a:extLst>
              <a:ext uri="{FF2B5EF4-FFF2-40B4-BE49-F238E27FC236}">
                <a16:creationId xmlns:a16="http://schemas.microsoft.com/office/drawing/2014/main" id="{572CAEA9-3A8D-A94C-9A9C-096C3357FC3C}"/>
              </a:ext>
            </a:extLst>
          </p:cNvPr>
          <p:cNvSpPr/>
          <p:nvPr/>
        </p:nvSpPr>
        <p:spPr>
          <a:xfrm>
            <a:off x="7237639" y="3830104"/>
            <a:ext cx="1607152" cy="307777"/>
          </a:xfrm>
          <a:prstGeom prst="rect">
            <a:avLst/>
          </a:prstGeom>
        </p:spPr>
        <p:txBody>
          <a:bodyPr wrap="square">
            <a:spAutoFit/>
          </a:bodyPr>
          <a:lstStyle/>
          <a:p>
            <a:pPr algn="ctr"/>
            <a:r>
              <a:rPr lang="en-US" dirty="0">
                <a:solidFill>
                  <a:srgbClr val="666666"/>
                </a:solidFill>
                <a:latin typeface="Nunito Sans" pitchFamily="2" charset="77"/>
              </a:rPr>
              <a:t>Biased squared</a:t>
            </a:r>
            <a:endParaRPr lang="en-US" dirty="0"/>
          </a:p>
        </p:txBody>
      </p:sp>
      <p:sp>
        <p:nvSpPr>
          <p:cNvPr id="34" name="Rectangle 33">
            <a:extLst>
              <a:ext uri="{FF2B5EF4-FFF2-40B4-BE49-F238E27FC236}">
                <a16:creationId xmlns:a16="http://schemas.microsoft.com/office/drawing/2014/main" id="{5A2E96A3-4421-5748-9C44-575F40AAEBE2}"/>
              </a:ext>
            </a:extLst>
          </p:cNvPr>
          <p:cNvSpPr/>
          <p:nvPr/>
        </p:nvSpPr>
        <p:spPr>
          <a:xfrm>
            <a:off x="7400111" y="2792184"/>
            <a:ext cx="1607152" cy="307777"/>
          </a:xfrm>
          <a:prstGeom prst="rect">
            <a:avLst/>
          </a:prstGeom>
        </p:spPr>
        <p:txBody>
          <a:bodyPr wrap="square">
            <a:spAutoFit/>
          </a:bodyPr>
          <a:lstStyle/>
          <a:p>
            <a:pPr algn="ctr"/>
            <a:r>
              <a:rPr lang="en-US" dirty="0">
                <a:solidFill>
                  <a:srgbClr val="666666"/>
                </a:solidFill>
                <a:latin typeface="Nunito Sans" pitchFamily="2" charset="77"/>
              </a:rPr>
              <a:t>Variance</a:t>
            </a:r>
            <a:endParaRPr lang="en-US" dirty="0"/>
          </a:p>
        </p:txBody>
      </p:sp>
      <p:sp>
        <p:nvSpPr>
          <p:cNvPr id="35" name="Rectangle 34">
            <a:extLst>
              <a:ext uri="{FF2B5EF4-FFF2-40B4-BE49-F238E27FC236}">
                <a16:creationId xmlns:a16="http://schemas.microsoft.com/office/drawing/2014/main" id="{33ECA938-5948-4544-B87E-ECFAF55AB888}"/>
              </a:ext>
            </a:extLst>
          </p:cNvPr>
          <p:cNvSpPr/>
          <p:nvPr/>
        </p:nvSpPr>
        <p:spPr>
          <a:xfrm>
            <a:off x="7251172" y="1219693"/>
            <a:ext cx="1607152" cy="307777"/>
          </a:xfrm>
          <a:prstGeom prst="rect">
            <a:avLst/>
          </a:prstGeom>
        </p:spPr>
        <p:txBody>
          <a:bodyPr wrap="square">
            <a:spAutoFit/>
          </a:bodyPr>
          <a:lstStyle/>
          <a:p>
            <a:pPr algn="ctr"/>
            <a:r>
              <a:rPr lang="en-US" dirty="0">
                <a:solidFill>
                  <a:srgbClr val="666666"/>
                </a:solidFill>
                <a:latin typeface="Nunito Sans" pitchFamily="2" charset="77"/>
              </a:rPr>
              <a:t>True error</a:t>
            </a:r>
            <a:endParaRPr lang="en-US" dirty="0"/>
          </a:p>
        </p:txBody>
      </p:sp>
      <p:cxnSp>
        <p:nvCxnSpPr>
          <p:cNvPr id="36" name="Straight Connector 35">
            <a:extLst>
              <a:ext uri="{FF2B5EF4-FFF2-40B4-BE49-F238E27FC236}">
                <a16:creationId xmlns:a16="http://schemas.microsoft.com/office/drawing/2014/main" id="{91D2036B-90BE-634C-8B7E-CFE6F2D3679A}"/>
              </a:ext>
            </a:extLst>
          </p:cNvPr>
          <p:cNvCxnSpPr/>
          <p:nvPr/>
        </p:nvCxnSpPr>
        <p:spPr>
          <a:xfrm>
            <a:off x="6296892" y="1404754"/>
            <a:ext cx="0" cy="305294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Rectangle 37">
            <a:extLst>
              <a:ext uri="{FF2B5EF4-FFF2-40B4-BE49-F238E27FC236}">
                <a16:creationId xmlns:a16="http://schemas.microsoft.com/office/drawing/2014/main" id="{79D95383-CD32-6646-8DBC-5C5DF6C1C10C}"/>
              </a:ext>
            </a:extLst>
          </p:cNvPr>
          <p:cNvSpPr/>
          <p:nvPr/>
        </p:nvSpPr>
        <p:spPr>
          <a:xfrm>
            <a:off x="4809397" y="2213352"/>
            <a:ext cx="1607152" cy="307777"/>
          </a:xfrm>
          <a:prstGeom prst="rect">
            <a:avLst/>
          </a:prstGeom>
        </p:spPr>
        <p:txBody>
          <a:bodyPr wrap="square">
            <a:spAutoFit/>
          </a:bodyPr>
          <a:lstStyle/>
          <a:p>
            <a:pPr algn="ctr"/>
            <a:r>
              <a:rPr lang="en-US" dirty="0">
                <a:solidFill>
                  <a:srgbClr val="666666"/>
                </a:solidFill>
                <a:latin typeface="Nunito Sans" pitchFamily="2" charset="77"/>
              </a:rPr>
              <a:t>Underfitting</a:t>
            </a:r>
            <a:endParaRPr lang="en-US" dirty="0"/>
          </a:p>
        </p:txBody>
      </p:sp>
      <p:cxnSp>
        <p:nvCxnSpPr>
          <p:cNvPr id="39" name="Straight Arrow Connector 38">
            <a:extLst>
              <a:ext uri="{FF2B5EF4-FFF2-40B4-BE49-F238E27FC236}">
                <a16:creationId xmlns:a16="http://schemas.microsoft.com/office/drawing/2014/main" id="{4B35250F-C0FC-0047-A89C-3FC21D279E2F}"/>
              </a:ext>
            </a:extLst>
          </p:cNvPr>
          <p:cNvCxnSpPr/>
          <p:nvPr/>
        </p:nvCxnSpPr>
        <p:spPr>
          <a:xfrm flipH="1">
            <a:off x="5413664" y="2177001"/>
            <a:ext cx="727363"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FAAF1793-5BE1-3744-84E3-829C70AA1732}"/>
              </a:ext>
            </a:extLst>
          </p:cNvPr>
          <p:cNvCxnSpPr>
            <a:cxnSpLocks/>
          </p:cNvCxnSpPr>
          <p:nvPr/>
        </p:nvCxnSpPr>
        <p:spPr>
          <a:xfrm>
            <a:off x="6399140" y="2177001"/>
            <a:ext cx="730828"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3" name="Rectangle 42">
            <a:extLst>
              <a:ext uri="{FF2B5EF4-FFF2-40B4-BE49-F238E27FC236}">
                <a16:creationId xmlns:a16="http://schemas.microsoft.com/office/drawing/2014/main" id="{B9A9C42D-E9CC-2842-8464-9F9396A0AB3E}"/>
              </a:ext>
            </a:extLst>
          </p:cNvPr>
          <p:cNvSpPr/>
          <p:nvPr/>
        </p:nvSpPr>
        <p:spPr>
          <a:xfrm>
            <a:off x="5498569" y="734777"/>
            <a:ext cx="1607152" cy="523220"/>
          </a:xfrm>
          <a:prstGeom prst="rect">
            <a:avLst/>
          </a:prstGeom>
        </p:spPr>
        <p:txBody>
          <a:bodyPr wrap="square">
            <a:spAutoFit/>
          </a:bodyPr>
          <a:lstStyle/>
          <a:p>
            <a:pPr algn="ctr"/>
            <a:r>
              <a:rPr lang="en-US" dirty="0">
                <a:solidFill>
                  <a:srgbClr val="666666"/>
                </a:solidFill>
                <a:latin typeface="Nunito Sans" pitchFamily="2" charset="77"/>
              </a:rPr>
              <a:t>Optimal model complexity</a:t>
            </a:r>
            <a:endParaRPr lang="en-US" dirty="0"/>
          </a:p>
        </p:txBody>
      </p:sp>
      <p:sp>
        <p:nvSpPr>
          <p:cNvPr id="44" name="Rectangle 43">
            <a:extLst>
              <a:ext uri="{FF2B5EF4-FFF2-40B4-BE49-F238E27FC236}">
                <a16:creationId xmlns:a16="http://schemas.microsoft.com/office/drawing/2014/main" id="{0B590BF5-D1A9-4A45-9A97-02BDB783B995}"/>
              </a:ext>
            </a:extLst>
          </p:cNvPr>
          <p:cNvSpPr/>
          <p:nvPr/>
        </p:nvSpPr>
        <p:spPr>
          <a:xfrm>
            <a:off x="6073320" y="2229318"/>
            <a:ext cx="1607152" cy="307777"/>
          </a:xfrm>
          <a:prstGeom prst="rect">
            <a:avLst/>
          </a:prstGeom>
        </p:spPr>
        <p:txBody>
          <a:bodyPr wrap="square">
            <a:spAutoFit/>
          </a:bodyPr>
          <a:lstStyle/>
          <a:p>
            <a:pPr algn="ctr"/>
            <a:r>
              <a:rPr lang="en-US" dirty="0">
                <a:solidFill>
                  <a:srgbClr val="666666"/>
                </a:solidFill>
                <a:latin typeface="Nunito Sans" pitchFamily="2" charset="77"/>
              </a:rPr>
              <a:t>Overfitting</a:t>
            </a:r>
            <a:endParaRPr lang="en-US" dirty="0"/>
          </a:p>
        </p:txBody>
      </p:sp>
    </p:spTree>
    <p:extLst>
      <p:ext uri="{BB962C8B-B14F-4D97-AF65-F5344CB8AC3E}">
        <p14:creationId xmlns:p14="http://schemas.microsoft.com/office/powerpoint/2010/main" val="5414274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b="1" dirty="0"/>
                  <a:t>Pros</a:t>
                </a:r>
              </a:p>
              <a:p>
                <a:pPr>
                  <a:buFontTx/>
                  <a:buChar char="-"/>
                </a:pPr>
                <a:r>
                  <a:rPr lang="en-US" dirty="0"/>
                  <a:t>Prevent overfitting: By training the model on multiple folds instead of only 1 training set, this learns the model with the best generalization capabilities.</a:t>
                </a:r>
              </a:p>
              <a:p>
                <a:pPr>
                  <a:buFontTx/>
                  <a:buChar char="-"/>
                </a:pPr>
                <a:r>
                  <a:rPr lang="en-US" dirty="0"/>
                  <a:t>Don’t have to actually get rid of any training data!</a:t>
                </a:r>
              </a:p>
              <a:p>
                <a:pPr marL="139700" indent="0">
                  <a:buNone/>
                </a:pPr>
                <a:endParaRPr lang="en-US" dirty="0"/>
              </a:p>
              <a:p>
                <a:pPr marL="139700" indent="0">
                  <a:buNone/>
                </a:pPr>
                <a:r>
                  <a:rPr lang="en-US" b="1" dirty="0"/>
                  <a:t>Cons</a:t>
                </a:r>
              </a:p>
              <a:p>
                <a:pPr>
                  <a:buFontTx/>
                  <a:buChar char="-"/>
                </a:pPr>
                <a:r>
                  <a:rPr lang="en-US" dirty="0"/>
                  <a:t>Slow. For each model selection, we have to train </a:t>
                </a:r>
                <a14:m>
                  <m:oMath xmlns:m="http://schemas.openxmlformats.org/officeDocument/2006/math">
                    <m:r>
                      <a:rPr lang="en-US" b="0" i="1" smtClean="0">
                        <a:latin typeface="Cambria Math" panose="02040503050406030204" pitchFamily="18" charset="0"/>
                      </a:rPr>
                      <m:t>𝑘</m:t>
                    </m:r>
                  </m:oMath>
                </a14:m>
                <a:r>
                  <a:rPr lang="en-US" dirty="0"/>
                  <a:t> times</a:t>
                </a:r>
              </a:p>
              <a:p>
                <a:pPr>
                  <a:buFontTx/>
                  <a:buChar char="-"/>
                </a:pPr>
                <a:r>
                  <a:rPr lang="en-US" dirty="0"/>
                  <a:t>Very computationally expensive </a:t>
                </a:r>
              </a:p>
              <a:p>
                <a:pPr marL="139700" indent="0">
                  <a:buNone/>
                </a:pPr>
                <a:endParaRPr lang="en-US" dirty="0"/>
              </a:p>
              <a:p>
                <a:endParaRPr lang="en-US" dirty="0"/>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extLst>
      <p:ext uri="{BB962C8B-B14F-4D97-AF65-F5344CB8AC3E}">
        <p14:creationId xmlns:p14="http://schemas.microsoft.com/office/powerpoint/2010/main" val="616391054"/>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br>
              <a:rPr lang="en-US" sz="1800" dirty="0"/>
            </a:br>
            <a:br>
              <a:rPr lang="en-US" sz="1800" dirty="0"/>
            </a:br>
            <a:r>
              <a:rPr lang="en-US" sz="1800" dirty="0"/>
              <a:t>What size of k?</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r>
                  <a:rPr lang="en-US" dirty="0"/>
                  <a:t>Theoretical best estimator is to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m:t>
                    </m:r>
                    <m:r>
                      <a:rPr lang="en-US" i="1">
                        <a:latin typeface="Cambria Math" panose="02040503050406030204" pitchFamily="18" charset="0"/>
                      </a:rPr>
                      <m:t>𝑛</m:t>
                    </m:r>
                  </m:oMath>
                </a14:m>
                <a:endParaRPr lang="en-US" dirty="0"/>
              </a:p>
              <a:p>
                <a:pPr lvl="1"/>
                <a:r>
                  <a:rPr lang="en-US" dirty="0"/>
                  <a:t>Called "Leave One Out Cross Validation”</a:t>
                </a:r>
              </a:p>
              <a:p>
                <a:r>
                  <a:rPr lang="en-US" dirty="0"/>
                  <a:t>In practice, people use </a:t>
                </a:r>
                <a14:m>
                  <m:oMath xmlns:m="http://schemas.openxmlformats.org/officeDocument/2006/math">
                    <m:r>
                      <a:rPr lang="en-US" i="1">
                        <a:latin typeface="Cambria Math" panose="02040503050406030204" pitchFamily="18" charset="0"/>
                      </a:rPr>
                      <m:t>𝑘</m:t>
                    </m:r>
                    <m:r>
                      <a:rPr lang="en-US" i="1">
                        <a:latin typeface="Cambria Math" panose="02040503050406030204" pitchFamily="18" charset="0"/>
                      </a:rPr>
                      <m:t>=5</m:t>
                    </m:r>
                  </m:oMath>
                </a14:m>
                <a:r>
                  <a:rPr lang="en-US" dirty="0"/>
                  <a:t> to </a:t>
                </a:r>
                <a14:m>
                  <m:oMath xmlns:m="http://schemas.openxmlformats.org/officeDocument/2006/math">
                    <m:r>
                      <a:rPr lang="en-US" i="1">
                        <a:latin typeface="Cambria Math" panose="02040503050406030204" pitchFamily="18" charset="0"/>
                      </a:rPr>
                      <m:t>1</m:t>
                    </m:r>
                    <m:r>
                      <a:rPr lang="en-US" i="1" smtClean="0">
                        <a:latin typeface="Cambria Math" panose="02040503050406030204" pitchFamily="18" charset="0"/>
                      </a:rPr>
                      <m:t>0</m:t>
                    </m:r>
                  </m:oMath>
                </a14:m>
                <a:r>
                  <a:rPr lang="en-US" dirty="0"/>
                  <a:t>.</a:t>
                </a:r>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extLst>
      <p:ext uri="{BB962C8B-B14F-4D97-AF65-F5344CB8AC3E}">
        <p14:creationId xmlns:p14="http://schemas.microsoft.com/office/powerpoint/2010/main" val="1024455983"/>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81C76B-B07F-FE47-8299-3DC951D201DB}"/>
              </a:ext>
            </a:extLst>
          </p:cNvPr>
          <p:cNvSpPr>
            <a:spLocks noGrp="1"/>
          </p:cNvSpPr>
          <p:nvPr>
            <p:ph type="ctrTitle"/>
          </p:nvPr>
        </p:nvSpPr>
        <p:spPr/>
        <p:txBody>
          <a:bodyPr/>
          <a:lstStyle/>
          <a:p>
            <a:r>
              <a:rPr lang="en-US" sz="1600" dirty="0"/>
              <a:t>Pre-Class Video 1:</a:t>
            </a:r>
            <a:r>
              <a:rPr lang="en-US" dirty="0"/>
              <a:t> Cross Validation</a:t>
            </a:r>
          </a:p>
        </p:txBody>
      </p:sp>
      <p:sp>
        <p:nvSpPr>
          <p:cNvPr id="4" name="Slide Number Placeholder 3">
            <a:extLst>
              <a:ext uri="{FF2B5EF4-FFF2-40B4-BE49-F238E27FC236}">
                <a16:creationId xmlns:a16="http://schemas.microsoft.com/office/drawing/2014/main" id="{12CFD6B1-3B76-1C45-A9D4-F85A8825658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extLst>
      <p:ext uri="{BB962C8B-B14F-4D97-AF65-F5344CB8AC3E}">
        <p14:creationId xmlns:p14="http://schemas.microsoft.com/office/powerpoint/2010/main" val="1396968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61C5EC-79E7-7B49-B380-444B710E9B5E}"/>
              </a:ext>
            </a:extLst>
          </p:cNvPr>
          <p:cNvSpPr/>
          <p:nvPr/>
        </p:nvSpPr>
        <p:spPr>
          <a:xfrm>
            <a:off x="5630779" y="961661"/>
            <a:ext cx="479875" cy="593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dirty="0">
                <a:solidFill>
                  <a:schemeClr val="tx1">
                    <a:lumMod val="65000"/>
                    <a:lumOff val="35000"/>
                  </a:schemeClr>
                </a:solidFill>
              </a:rPr>
              <a:t>Fix</a:t>
            </a:r>
          </a:p>
        </p:txBody>
      </p:sp>
      <p:sp>
        <p:nvSpPr>
          <p:cNvPr id="2" name="Title 1">
            <a:extLst>
              <a:ext uri="{FF2B5EF4-FFF2-40B4-BE49-F238E27FC236}">
                <a16:creationId xmlns:a16="http://schemas.microsoft.com/office/drawing/2014/main" id="{5B5CF151-7A61-0346-8034-EB6898FAF591}"/>
              </a:ext>
            </a:extLst>
          </p:cNvPr>
          <p:cNvSpPr>
            <a:spLocks noGrp="1"/>
          </p:cNvSpPr>
          <p:nvPr>
            <p:ph type="title"/>
          </p:nvPr>
        </p:nvSpPr>
        <p:spPr/>
        <p:txBody>
          <a:bodyPr/>
          <a:lstStyle/>
          <a:p>
            <a:r>
              <a:rPr lang="en-US" dirty="0"/>
              <a:t>Interpreting Coefficients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DE024D2-3E3E-384B-8A0E-6784A47D2B49}"/>
                  </a:ext>
                </a:extLst>
              </p:cNvPr>
              <p:cNvSpPr>
                <a:spLocks noGrp="1"/>
              </p:cNvSpPr>
              <p:nvPr>
                <p:ph type="body" idx="1"/>
              </p:nvPr>
            </p:nvSpPr>
            <p:spPr>
              <a:xfrm>
                <a:off x="3090625" y="575500"/>
                <a:ext cx="5596200" cy="650757"/>
              </a:xfrm>
            </p:spPr>
            <p:txBody>
              <a:bodyPr/>
              <a:lstStyle/>
              <a:p>
                <a:pPr marL="139700" indent="0">
                  <a:buNone/>
                </a:pPr>
                <a:r>
                  <a:rPr lang="en-US" dirty="0"/>
                  <a:t>Interpreting Coefficients – Multiple Linear Regression</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1</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2</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7DE024D2-3E3E-384B-8A0E-6784A47D2B49}"/>
                  </a:ext>
                </a:extLst>
              </p:cNvPr>
              <p:cNvSpPr>
                <a:spLocks noGrp="1" noRot="1" noChangeAspect="1" noMove="1" noResize="1" noEditPoints="1" noAdjustHandles="1" noChangeArrowheads="1" noChangeShapeType="1" noTextEdit="1"/>
              </p:cNvSpPr>
              <p:nvPr>
                <p:ph type="body" idx="1"/>
              </p:nvPr>
            </p:nvSpPr>
            <p:spPr>
              <a:xfrm>
                <a:off x="3090625" y="575500"/>
                <a:ext cx="5596200" cy="650757"/>
              </a:xfrm>
              <a:blipFill>
                <a:blip r:embed="rId3"/>
                <a:stretch>
                  <a:fillRect b="-115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F830286-5D01-3A48-B6CC-3CA0BF5A5E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pic>
        <p:nvPicPr>
          <p:cNvPr id="5" name="Picture 4">
            <a:extLst>
              <a:ext uri="{FF2B5EF4-FFF2-40B4-BE49-F238E27FC236}">
                <a16:creationId xmlns:a16="http://schemas.microsoft.com/office/drawing/2014/main" id="{178021E3-DDED-4840-907A-1321D1FE75A9}"/>
              </a:ext>
            </a:extLst>
          </p:cNvPr>
          <p:cNvPicPr>
            <a:picLocks noChangeAspect="1"/>
          </p:cNvPicPr>
          <p:nvPr/>
        </p:nvPicPr>
        <p:blipFill>
          <a:blip r:embed="rId4"/>
          <a:stretch>
            <a:fillRect/>
          </a:stretch>
        </p:blipFill>
        <p:spPr>
          <a:xfrm>
            <a:off x="3015425" y="1612418"/>
            <a:ext cx="5596201" cy="3062565"/>
          </a:xfrm>
          <a:prstGeom prst="rect">
            <a:avLst/>
          </a:prstGeom>
        </p:spPr>
      </p:pic>
      <p:pic>
        <p:nvPicPr>
          <p:cNvPr id="7" name="Picture 6">
            <a:extLst>
              <a:ext uri="{FF2B5EF4-FFF2-40B4-BE49-F238E27FC236}">
                <a16:creationId xmlns:a16="http://schemas.microsoft.com/office/drawing/2014/main" id="{5C0E3437-CC74-0741-9895-36F56D81BAB2}"/>
              </a:ext>
            </a:extLst>
          </p:cNvPr>
          <p:cNvPicPr>
            <a:picLocks noChangeAspect="1"/>
          </p:cNvPicPr>
          <p:nvPr/>
        </p:nvPicPr>
        <p:blipFill>
          <a:blip r:embed="rId5">
            <a:alphaModFix/>
          </a:blip>
          <a:stretch>
            <a:fillRect/>
          </a:stretch>
        </p:blipFill>
        <p:spPr>
          <a:xfrm>
            <a:off x="2951561" y="1555499"/>
            <a:ext cx="5725138" cy="3145536"/>
          </a:xfrm>
          <a:prstGeom prst="rect">
            <a:avLst/>
          </a:prstGeom>
        </p:spPr>
      </p:pic>
      <p:sp>
        <p:nvSpPr>
          <p:cNvPr id="10" name="TextBox 9">
            <a:extLst>
              <a:ext uri="{FF2B5EF4-FFF2-40B4-BE49-F238E27FC236}">
                <a16:creationId xmlns:a16="http://schemas.microsoft.com/office/drawing/2014/main" id="{15DC9B99-4B53-E94D-ADF7-F0A30367E509}"/>
              </a:ext>
            </a:extLst>
          </p:cNvPr>
          <p:cNvSpPr txBox="1"/>
          <p:nvPr/>
        </p:nvSpPr>
        <p:spPr>
          <a:xfrm>
            <a:off x="6893093" y="4311000"/>
            <a:ext cx="885524" cy="461665"/>
          </a:xfrm>
          <a:prstGeom prst="rect">
            <a:avLst/>
          </a:prstGeom>
          <a:solidFill>
            <a:schemeClr val="bg1"/>
          </a:solidFill>
        </p:spPr>
        <p:txBody>
          <a:bodyPr wrap="square" rtlCol="0">
            <a:spAutoFit/>
          </a:bodyPr>
          <a:lstStyle/>
          <a:p>
            <a:r>
              <a:rPr lang="en-US" sz="2400" dirty="0"/>
              <a:t>h</a:t>
            </a:r>
            <a:r>
              <a:rPr lang="en-US" sz="2400" baseline="-25000" dirty="0"/>
              <a:t>1</a:t>
            </a:r>
            <a:r>
              <a:rPr lang="en-US" sz="2400" dirty="0"/>
              <a:t>(x)</a:t>
            </a:r>
          </a:p>
        </p:txBody>
      </p:sp>
      <p:sp>
        <p:nvSpPr>
          <p:cNvPr id="11" name="TextBox 10">
            <a:extLst>
              <a:ext uri="{FF2B5EF4-FFF2-40B4-BE49-F238E27FC236}">
                <a16:creationId xmlns:a16="http://schemas.microsoft.com/office/drawing/2014/main" id="{431FB76E-95BB-6A45-B97A-5B2AD207FEEB}"/>
              </a:ext>
            </a:extLst>
          </p:cNvPr>
          <p:cNvSpPr txBox="1"/>
          <p:nvPr/>
        </p:nvSpPr>
        <p:spPr>
          <a:xfrm>
            <a:off x="8114022" y="2526388"/>
            <a:ext cx="885524" cy="461665"/>
          </a:xfrm>
          <a:prstGeom prst="rect">
            <a:avLst/>
          </a:prstGeom>
          <a:solidFill>
            <a:schemeClr val="bg1"/>
          </a:solidFill>
        </p:spPr>
        <p:txBody>
          <a:bodyPr wrap="square" rtlCol="0">
            <a:spAutoFit/>
          </a:bodyPr>
          <a:lstStyle/>
          <a:p>
            <a:r>
              <a:rPr lang="en-US" sz="2400" dirty="0"/>
              <a:t>h</a:t>
            </a:r>
            <a:r>
              <a:rPr lang="en-US" sz="2400" baseline="-25000" dirty="0"/>
              <a:t>2</a:t>
            </a:r>
            <a:r>
              <a:rPr lang="en-US" sz="2400" dirty="0"/>
              <a:t>(x)</a:t>
            </a:r>
          </a:p>
        </p:txBody>
      </p:sp>
    </p:spTree>
    <p:extLst>
      <p:ext uri="{BB962C8B-B14F-4D97-AF65-F5344CB8AC3E}">
        <p14:creationId xmlns:p14="http://schemas.microsoft.com/office/powerpoint/2010/main" val="1656177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CF151-7A61-0346-8034-EB6898FAF591}"/>
              </a:ext>
            </a:extLst>
          </p:cNvPr>
          <p:cNvSpPr>
            <a:spLocks noGrp="1"/>
          </p:cNvSpPr>
          <p:nvPr>
            <p:ph type="title"/>
          </p:nvPr>
        </p:nvSpPr>
        <p:spPr/>
        <p:txBody>
          <a:bodyPr/>
          <a:lstStyle/>
          <a:p>
            <a:r>
              <a:rPr lang="en-US" dirty="0"/>
              <a:t>Interpreting Coefficients</a:t>
            </a:r>
          </a:p>
        </p:txBody>
      </p:sp>
      <p:sp>
        <p:nvSpPr>
          <p:cNvPr id="4" name="Slide Number Placeholder 3">
            <a:extLst>
              <a:ext uri="{FF2B5EF4-FFF2-40B4-BE49-F238E27FC236}">
                <a16:creationId xmlns:a16="http://schemas.microsoft.com/office/drawing/2014/main" id="{6F830286-5D01-3A48-B6CC-3CA0BF5A5E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pic>
        <p:nvPicPr>
          <p:cNvPr id="6" name="Picture 5">
            <a:extLst>
              <a:ext uri="{FF2B5EF4-FFF2-40B4-BE49-F238E27FC236}">
                <a16:creationId xmlns:a16="http://schemas.microsoft.com/office/drawing/2014/main" id="{38D55745-9CBE-5D49-AABC-693FAC4E1CB9}"/>
              </a:ext>
            </a:extLst>
          </p:cNvPr>
          <p:cNvPicPr>
            <a:picLocks noChangeAspect="1"/>
          </p:cNvPicPr>
          <p:nvPr/>
        </p:nvPicPr>
        <p:blipFill>
          <a:blip r:embed="rId3"/>
          <a:stretch>
            <a:fillRect/>
          </a:stretch>
        </p:blipFill>
        <p:spPr>
          <a:xfrm>
            <a:off x="3407075" y="1723293"/>
            <a:ext cx="4664359" cy="3109572"/>
          </a:xfrm>
          <a:prstGeom prst="rect">
            <a:avLst/>
          </a:prstGeom>
        </p:spPr>
      </p:pic>
      <p:sp>
        <p:nvSpPr>
          <p:cNvPr id="10" name="Rectangle 9">
            <a:extLst>
              <a:ext uri="{FF2B5EF4-FFF2-40B4-BE49-F238E27FC236}">
                <a16:creationId xmlns:a16="http://schemas.microsoft.com/office/drawing/2014/main" id="{46D80D8B-4FC7-3C4A-B1A5-B990FDEB5D90}"/>
              </a:ext>
            </a:extLst>
          </p:cNvPr>
          <p:cNvSpPr/>
          <p:nvPr/>
        </p:nvSpPr>
        <p:spPr>
          <a:xfrm>
            <a:off x="7086600" y="1378657"/>
            <a:ext cx="1822950" cy="593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Holding h</a:t>
            </a:r>
            <a:r>
              <a:rPr lang="en-US" baseline="-25000" dirty="0"/>
              <a:t>1</a:t>
            </a:r>
            <a:r>
              <a:rPr lang="en-US" dirty="0"/>
              <a:t>(x) fixed!</a:t>
            </a:r>
          </a:p>
        </p:txBody>
      </p:sp>
      <p:sp>
        <p:nvSpPr>
          <p:cNvPr id="8" name="Rectangle 7">
            <a:extLst>
              <a:ext uri="{FF2B5EF4-FFF2-40B4-BE49-F238E27FC236}">
                <a16:creationId xmlns:a16="http://schemas.microsoft.com/office/drawing/2014/main" id="{0F1F9047-F72F-274A-B3F2-D47DBD2BD9AD}"/>
              </a:ext>
            </a:extLst>
          </p:cNvPr>
          <p:cNvSpPr/>
          <p:nvPr/>
        </p:nvSpPr>
        <p:spPr>
          <a:xfrm>
            <a:off x="5783179" y="1114061"/>
            <a:ext cx="479875" cy="593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dirty="0">
                <a:solidFill>
                  <a:schemeClr val="tx1">
                    <a:lumMod val="65000"/>
                    <a:lumOff val="35000"/>
                  </a:schemeClr>
                </a:solidFill>
              </a:rPr>
              <a:t>Fix</a:t>
            </a:r>
          </a:p>
        </p:txBody>
      </p:sp>
      <mc:AlternateContent xmlns:mc="http://schemas.openxmlformats.org/markup-compatibility/2006" xmlns:a14="http://schemas.microsoft.com/office/drawing/2010/main">
        <mc:Choice Requires="a14">
          <p:sp>
            <p:nvSpPr>
              <p:cNvPr id="11" name="Text Placeholder 2">
                <a:extLst>
                  <a:ext uri="{FF2B5EF4-FFF2-40B4-BE49-F238E27FC236}">
                    <a16:creationId xmlns:a16="http://schemas.microsoft.com/office/drawing/2014/main" id="{6DECBC3E-73D1-7A43-94CC-C1A11444428F}"/>
                  </a:ext>
                </a:extLst>
              </p:cNvPr>
              <p:cNvSpPr txBox="1">
                <a:spLocks/>
              </p:cNvSpPr>
              <p:nvPr/>
            </p:nvSpPr>
            <p:spPr>
              <a:xfrm>
                <a:off x="3243025" y="727900"/>
                <a:ext cx="5596200" cy="650757"/>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eaLnBrk="1" hangingPunct="1">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eaLnBrk="1" hangingPunct="1">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t>Interpreting Coefficients – Multiple Linear Regression</a:t>
                </a:r>
              </a:p>
              <a:p>
                <a:pPr marL="139700" indent="0">
                  <a:buFont typeface="Nunito Sans"/>
                  <a:buNone/>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i="1" smtClean="0">
                              <a:latin typeface="Cambria Math" panose="02040503050406030204" pitchFamily="18" charset="0"/>
                            </a:rPr>
                            <m:t>𝑦</m:t>
                          </m:r>
                        </m:e>
                      </m:acc>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𝑤</m:t>
                              </m:r>
                            </m:e>
                          </m:acc>
                        </m:e>
                        <m:sub>
                          <m:r>
                            <a:rPr lang="en-US" i="1" dirty="0" smtClean="0">
                              <a:latin typeface="Cambria Math" panose="02040503050406030204" pitchFamily="18" charset="0"/>
                            </a:rPr>
                            <m:t>0</m:t>
                          </m:r>
                        </m:sub>
                      </m:sSub>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𝑤</m:t>
                              </m:r>
                            </m:e>
                          </m:acc>
                        </m:e>
                        <m:sub>
                          <m:r>
                            <a:rPr lang="en-US" i="1" dirty="0" smtClean="0">
                              <a:latin typeface="Cambria Math" panose="02040503050406030204" pitchFamily="18" charset="0"/>
                            </a:rPr>
                            <m:t>1</m:t>
                          </m:r>
                        </m:sub>
                      </m:sSub>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h</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sSub>
                        <m:sSubPr>
                          <m:ctrlPr>
                            <a:rPr lang="en-US" i="1" dirty="0" smtClean="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𝑤</m:t>
                              </m:r>
                            </m:e>
                          </m:acc>
                        </m:e>
                        <m:sub>
                          <m:r>
                            <a:rPr lang="en-US" i="1" dirty="0" smtClean="0">
                              <a:latin typeface="Cambria Math" panose="02040503050406030204" pitchFamily="18" charset="0"/>
                            </a:rPr>
                            <m:t>2</m:t>
                          </m:r>
                        </m:sub>
                      </m:sSub>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h</m:t>
                          </m:r>
                        </m:e>
                        <m:sub>
                          <m:r>
                            <a:rPr lang="en-US" i="1" dirty="0" smtClean="0">
                              <a:latin typeface="Cambria Math" panose="02040503050406030204" pitchFamily="18" charset="0"/>
                            </a:rPr>
                            <m:t>2</m:t>
                          </m:r>
                        </m:sub>
                      </m:sSub>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m:oMathPara>
                </a14:m>
                <a:endParaRPr lang="en-US" dirty="0"/>
              </a:p>
            </p:txBody>
          </p:sp>
        </mc:Choice>
        <mc:Fallback xmlns="">
          <p:sp>
            <p:nvSpPr>
              <p:cNvPr id="11" name="Text Placeholder 2">
                <a:extLst>
                  <a:ext uri="{FF2B5EF4-FFF2-40B4-BE49-F238E27FC236}">
                    <a16:creationId xmlns:a16="http://schemas.microsoft.com/office/drawing/2014/main" id="{6DECBC3E-73D1-7A43-94CC-C1A11444428F}"/>
                  </a:ext>
                </a:extLst>
              </p:cNvPr>
              <p:cNvSpPr txBox="1">
                <a:spLocks noRot="1" noChangeAspect="1" noMove="1" noResize="1" noEditPoints="1" noAdjustHandles="1" noChangeArrowheads="1" noChangeShapeType="1" noTextEdit="1"/>
              </p:cNvSpPr>
              <p:nvPr/>
            </p:nvSpPr>
            <p:spPr>
              <a:xfrm>
                <a:off x="3243025" y="727900"/>
                <a:ext cx="5596200" cy="650757"/>
              </a:xfrm>
              <a:prstGeom prst="rect">
                <a:avLst/>
              </a:prstGeom>
              <a:blipFill>
                <a:blip r:embed="rId4"/>
                <a:stretch>
                  <a:fillRect b="-11538"/>
                </a:stretch>
              </a:blipFill>
              <a:ln>
                <a:noFill/>
              </a:ln>
            </p:spPr>
            <p:txBody>
              <a:bodyPr/>
              <a:lstStyle/>
              <a:p>
                <a:r>
                  <a:rPr lang="en-US">
                    <a:noFill/>
                  </a:rPr>
                  <a:t> </a:t>
                </a:r>
              </a:p>
            </p:txBody>
          </p:sp>
        </mc:Fallback>
      </mc:AlternateContent>
      <p:sp>
        <p:nvSpPr>
          <p:cNvPr id="12" name="TextBox 11">
            <a:extLst>
              <a:ext uri="{FF2B5EF4-FFF2-40B4-BE49-F238E27FC236}">
                <a16:creationId xmlns:a16="http://schemas.microsoft.com/office/drawing/2014/main" id="{C7BE50F9-BCF3-4347-9BEA-3F0FF2B203BB}"/>
              </a:ext>
            </a:extLst>
          </p:cNvPr>
          <p:cNvSpPr txBox="1"/>
          <p:nvPr/>
        </p:nvSpPr>
        <p:spPr>
          <a:xfrm>
            <a:off x="7428585" y="4456925"/>
            <a:ext cx="885524" cy="461665"/>
          </a:xfrm>
          <a:prstGeom prst="rect">
            <a:avLst/>
          </a:prstGeom>
          <a:solidFill>
            <a:schemeClr val="bg1"/>
          </a:solidFill>
        </p:spPr>
        <p:txBody>
          <a:bodyPr wrap="square" rtlCol="0">
            <a:spAutoFit/>
          </a:bodyPr>
          <a:lstStyle/>
          <a:p>
            <a:r>
              <a:rPr lang="en-US" sz="2400" dirty="0"/>
              <a:t>h</a:t>
            </a:r>
            <a:r>
              <a:rPr lang="en-US" sz="2400" baseline="-25000" dirty="0"/>
              <a:t>2</a:t>
            </a:r>
            <a:r>
              <a:rPr lang="en-US" sz="2400" dirty="0"/>
              <a:t>(x)</a:t>
            </a:r>
          </a:p>
        </p:txBody>
      </p:sp>
    </p:spTree>
    <p:extLst>
      <p:ext uri="{BB962C8B-B14F-4D97-AF65-F5344CB8AC3E}">
        <p14:creationId xmlns:p14="http://schemas.microsoft.com/office/powerpoint/2010/main" val="80233093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FD44B-BC98-F349-BB68-E3CD27EAAB5D}"/>
              </a:ext>
            </a:extLst>
          </p:cNvPr>
          <p:cNvSpPr>
            <a:spLocks noGrp="1"/>
          </p:cNvSpPr>
          <p:nvPr>
            <p:ph type="title"/>
          </p:nvPr>
        </p:nvSpPr>
        <p:spPr/>
        <p:txBody>
          <a:bodyPr/>
          <a:lstStyle/>
          <a:p>
            <a:r>
              <a:rPr lang="en-US" dirty="0"/>
              <a:t>Interpreting Coefficients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E5552DF7-44A4-064C-B731-ED67CC76357D}"/>
                  </a:ext>
                </a:extLst>
              </p:cNvPr>
              <p:cNvSpPr>
                <a:spLocks noGrp="1"/>
              </p:cNvSpPr>
              <p:nvPr>
                <p:ph type="body" idx="1"/>
              </p:nvPr>
            </p:nvSpPr>
            <p:spPr/>
            <p:txBody>
              <a:bodyPr/>
              <a:lstStyle/>
              <a:p>
                <a:pPr marL="139700" indent="0">
                  <a:buNone/>
                </a:pPr>
                <a:r>
                  <a:rPr lang="en-US" dirty="0"/>
                  <a:t>This also extends for multiple regression with many features!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0</m:t>
                          </m:r>
                        </m:sub>
                      </m:sSub>
                      <m:r>
                        <a:rPr lang="en-US" b="0" i="1" dirty="0" smtClean="0">
                          <a:latin typeface="Cambria Math" panose="02040503050406030204" pitchFamily="18" charset="0"/>
                        </a:rPr>
                        <m:t>+ </m:t>
                      </m:r>
                      <m:nary>
                        <m:naryPr>
                          <m:chr m:val="∑"/>
                          <m:ctrlPr>
                            <a:rPr lang="en-US" b="0" i="1" dirty="0" smtClean="0">
                              <a:latin typeface="Cambria Math" panose="02040503050406030204" pitchFamily="18" charset="0"/>
                            </a:rPr>
                          </m:ctrlPr>
                        </m:naryPr>
                        <m:sub>
                          <m:r>
                            <m:rPr>
                              <m:brk m:alnAt="23"/>
                            </m:rPr>
                            <a:rPr lang="en-US" b="0" i="1" dirty="0" smtClean="0">
                              <a:latin typeface="Cambria Math" panose="02040503050406030204" pitchFamily="18" charset="0"/>
                            </a:rPr>
                            <m:t>𝑗</m:t>
                          </m:r>
                          <m:r>
                            <a:rPr lang="en-US" b="0" i="1" dirty="0" smtClean="0">
                              <a:latin typeface="Cambria Math" panose="02040503050406030204" pitchFamily="18" charset="0"/>
                            </a:rPr>
                            <m:t>=1</m:t>
                          </m:r>
                        </m:sub>
                        <m:sup>
                          <m:r>
                            <a:rPr lang="en-US" b="0" i="1" dirty="0" smtClean="0">
                              <a:latin typeface="Cambria Math" panose="02040503050406030204" pitchFamily="18" charset="0"/>
                            </a:rPr>
                            <m:t>𝐷</m:t>
                          </m:r>
                        </m:sup>
                        <m:e>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𝑗</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e>
                      </m:nary>
                    </m:oMath>
                  </m:oMathPara>
                </a14:m>
                <a:endParaRPr lang="en-US" dirty="0"/>
              </a:p>
              <a:p>
                <a:pPr marL="139700" indent="0">
                  <a:buNone/>
                </a:pPr>
                <a:endParaRPr lang="en-US" dirty="0"/>
              </a:p>
              <a:p>
                <a:pPr marL="139700" indent="0">
                  <a:buNone/>
                </a:pPr>
                <a:r>
                  <a:rPr lang="en-US" dirty="0"/>
                  <a:t>Interpret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𝑗</m:t>
                        </m:r>
                      </m:sub>
                    </m:sSub>
                  </m:oMath>
                </a14:m>
                <a:r>
                  <a:rPr lang="en-US" dirty="0"/>
                  <a:t> as the change in </a:t>
                </a:r>
                <a14:m>
                  <m:oMath xmlns:m="http://schemas.openxmlformats.org/officeDocument/2006/math">
                    <m:r>
                      <a:rPr lang="en-US" b="0" i="1" smtClean="0">
                        <a:latin typeface="Cambria Math" panose="02040503050406030204" pitchFamily="18" charset="0"/>
                      </a:rPr>
                      <m:t>𝑦</m:t>
                    </m:r>
                  </m:oMath>
                </a14:m>
                <a:r>
                  <a:rPr lang="en-US" dirty="0"/>
                  <a:t> per unit change in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if all other features are held constant.</a:t>
                </a:r>
              </a:p>
              <a:p>
                <a:pPr marL="139700" indent="0">
                  <a:buNone/>
                </a:pPr>
                <a:endParaRPr lang="en-US" dirty="0"/>
              </a:p>
              <a:p>
                <a:pPr marL="139700" indent="0">
                  <a:buNone/>
                </a:pPr>
                <a:r>
                  <a:rPr lang="en-US" dirty="0"/>
                  <a:t>This is generally not possible for polynomial regression or if other features use same data input!</a:t>
                </a:r>
              </a:p>
              <a:p>
                <a:r>
                  <a:rPr lang="en-US" dirty="0"/>
                  <a:t>Can’t “fix” other features if they are derived from same input.</a:t>
                </a:r>
              </a:p>
            </p:txBody>
          </p:sp>
        </mc:Choice>
        <mc:Fallback xmlns="">
          <p:sp>
            <p:nvSpPr>
              <p:cNvPr id="3" name="Text Placeholder 2">
                <a:extLst>
                  <a:ext uri="{FF2B5EF4-FFF2-40B4-BE49-F238E27FC236}">
                    <a16:creationId xmlns:a16="http://schemas.microsoft.com/office/drawing/2014/main" id="{E5552DF7-44A4-064C-B731-ED67CC76357D}"/>
                  </a:ext>
                </a:extLst>
              </p:cNvPr>
              <p:cNvSpPr>
                <a:spLocks noGrp="1" noRot="1" noChangeAspect="1" noMove="1" noResize="1" noEditPoints="1" noAdjustHandles="1" noChangeArrowheads="1" noChangeShapeType="1" noTextEdit="1"/>
              </p:cNvSpPr>
              <p:nvPr>
                <p:ph type="body" idx="1"/>
              </p:nvPr>
            </p:nvSpPr>
            <p:spPr>
              <a:blipFill>
                <a:blip r:embed="rId2"/>
                <a:stretch>
                  <a:fillRect t="-4777" r="-4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61C0AB3-3146-D647-A89E-5217F6ECA8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extLst>
      <p:ext uri="{BB962C8B-B14F-4D97-AF65-F5344CB8AC3E}">
        <p14:creationId xmlns:p14="http://schemas.microsoft.com/office/powerpoint/2010/main" val="3597061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3048-35F5-9942-9107-96CCF19C7F60}"/>
              </a:ext>
            </a:extLst>
          </p:cNvPr>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054DA93-9BAF-6A4A-A1B0-8B2C7887342C}"/>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Often, overfitting is associated with very large estimated parameters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a:t>
                </a:r>
              </a:p>
            </p:txBody>
          </p:sp>
        </mc:Choice>
        <mc:Fallback xmlns="">
          <p:sp>
            <p:nvSpPr>
              <p:cNvPr id="3" name="Text Placeholder 2">
                <a:extLst>
                  <a:ext uri="{FF2B5EF4-FFF2-40B4-BE49-F238E27FC236}">
                    <a16:creationId xmlns:a16="http://schemas.microsoft.com/office/drawing/2014/main" id="{4054DA93-9BAF-6A4A-A1B0-8B2C7887342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ACE0306-83A6-344F-B34B-E364A12FFA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pic>
        <p:nvPicPr>
          <p:cNvPr id="5" name="Picture 4">
            <a:extLst>
              <a:ext uri="{FF2B5EF4-FFF2-40B4-BE49-F238E27FC236}">
                <a16:creationId xmlns:a16="http://schemas.microsoft.com/office/drawing/2014/main" id="{D5E1B187-32DA-344E-A4CB-105B91837F7F}"/>
              </a:ext>
            </a:extLst>
          </p:cNvPr>
          <p:cNvPicPr>
            <a:picLocks noChangeAspect="1"/>
          </p:cNvPicPr>
          <p:nvPr/>
        </p:nvPicPr>
        <p:blipFill>
          <a:blip r:embed="rId4"/>
          <a:stretch>
            <a:fillRect/>
          </a:stretch>
        </p:blipFill>
        <p:spPr>
          <a:xfrm>
            <a:off x="3596857" y="382149"/>
            <a:ext cx="4583735" cy="3210696"/>
          </a:xfrm>
          <a:prstGeom prst="rect">
            <a:avLst/>
          </a:prstGeom>
        </p:spPr>
      </p:pic>
    </p:spTree>
    <p:extLst>
      <p:ext uri="{BB962C8B-B14F-4D97-AF65-F5344CB8AC3E}">
        <p14:creationId xmlns:p14="http://schemas.microsoft.com/office/powerpoint/2010/main" val="1734882843"/>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D6DBA-36CE-FB41-AD81-C85F98858826}"/>
              </a:ext>
            </a:extLst>
          </p:cNvPr>
          <p:cNvSpPr>
            <a:spLocks noGrp="1"/>
          </p:cNvSpPr>
          <p:nvPr>
            <p:ph type="title"/>
          </p:nvPr>
        </p:nvSpPr>
        <p:spPr/>
        <p:txBody>
          <a:bodyPr/>
          <a:lstStyle/>
          <a:p>
            <a:r>
              <a:rPr lang="en-US" dirty="0"/>
              <a:t>Number of Features</a:t>
            </a:r>
          </a:p>
        </p:txBody>
      </p:sp>
      <p:sp>
        <p:nvSpPr>
          <p:cNvPr id="3" name="Text Placeholder 2">
            <a:extLst>
              <a:ext uri="{FF2B5EF4-FFF2-40B4-BE49-F238E27FC236}">
                <a16:creationId xmlns:a16="http://schemas.microsoft.com/office/drawing/2014/main" id="{9D1C3619-4B76-1247-9023-373EE722802A}"/>
              </a:ext>
            </a:extLst>
          </p:cNvPr>
          <p:cNvSpPr>
            <a:spLocks noGrp="1"/>
          </p:cNvSpPr>
          <p:nvPr>
            <p:ph type="body" idx="1"/>
          </p:nvPr>
        </p:nvSpPr>
        <p:spPr/>
        <p:txBody>
          <a:bodyPr/>
          <a:lstStyle/>
          <a:p>
            <a:pPr marL="139700" indent="0">
              <a:buNone/>
            </a:pPr>
            <a:r>
              <a:rPr lang="en-US" dirty="0"/>
              <a:t>Overfitting is not limited to polynomial regression of large degree. It can also happen if you use a large number of features! </a:t>
            </a:r>
          </a:p>
          <a:p>
            <a:pPr marL="139700" indent="0">
              <a:buNone/>
            </a:pPr>
            <a:endParaRPr lang="en-US" dirty="0"/>
          </a:p>
          <a:p>
            <a:pPr marL="139700" indent="0">
              <a:buNone/>
            </a:pPr>
            <a:r>
              <a:rPr lang="en-US" dirty="0"/>
              <a:t>Why? Overfitting depends on whether the amount of data you have is large enough to represent the true function’s complexity.</a:t>
            </a:r>
          </a:p>
        </p:txBody>
      </p:sp>
      <p:sp>
        <p:nvSpPr>
          <p:cNvPr id="4" name="Slide Number Placeholder 3">
            <a:extLst>
              <a:ext uri="{FF2B5EF4-FFF2-40B4-BE49-F238E27FC236}">
                <a16:creationId xmlns:a16="http://schemas.microsoft.com/office/drawing/2014/main" id="{DB1168C8-66ED-5743-B346-0E18D47AA4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pic>
        <p:nvPicPr>
          <p:cNvPr id="9" name="Picture 8">
            <a:extLst>
              <a:ext uri="{FF2B5EF4-FFF2-40B4-BE49-F238E27FC236}">
                <a16:creationId xmlns:a16="http://schemas.microsoft.com/office/drawing/2014/main" id="{8DF7CA6A-1DFB-994C-BE0F-5DAA36D67014}"/>
              </a:ext>
            </a:extLst>
          </p:cNvPr>
          <p:cNvPicPr>
            <a:picLocks noChangeAspect="1"/>
          </p:cNvPicPr>
          <p:nvPr/>
        </p:nvPicPr>
        <p:blipFill>
          <a:blip r:embed="rId2"/>
          <a:stretch>
            <a:fillRect/>
          </a:stretch>
        </p:blipFill>
        <p:spPr>
          <a:xfrm>
            <a:off x="3016250" y="3112475"/>
            <a:ext cx="2886020" cy="1637375"/>
          </a:xfrm>
          <a:prstGeom prst="rect">
            <a:avLst/>
          </a:prstGeom>
        </p:spPr>
      </p:pic>
      <p:pic>
        <p:nvPicPr>
          <p:cNvPr id="10" name="Picture 9">
            <a:extLst>
              <a:ext uri="{FF2B5EF4-FFF2-40B4-BE49-F238E27FC236}">
                <a16:creationId xmlns:a16="http://schemas.microsoft.com/office/drawing/2014/main" id="{6D9ED7B9-58DB-EB45-841B-4B3E625E03AB}"/>
              </a:ext>
            </a:extLst>
          </p:cNvPr>
          <p:cNvPicPr>
            <a:picLocks noChangeAspect="1"/>
          </p:cNvPicPr>
          <p:nvPr/>
        </p:nvPicPr>
        <p:blipFill>
          <a:blip r:embed="rId3"/>
          <a:stretch>
            <a:fillRect/>
          </a:stretch>
        </p:blipFill>
        <p:spPr>
          <a:xfrm>
            <a:off x="5964276" y="3112474"/>
            <a:ext cx="2886022" cy="1637376"/>
          </a:xfrm>
          <a:prstGeom prst="rect">
            <a:avLst/>
          </a:prstGeom>
        </p:spPr>
      </p:pic>
    </p:spTree>
    <p:extLst>
      <p:ext uri="{BB962C8B-B14F-4D97-AF65-F5344CB8AC3E}">
        <p14:creationId xmlns:p14="http://schemas.microsoft.com/office/powerpoint/2010/main" val="3758334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9887-C9A9-D44D-9C25-9165D807B294}"/>
              </a:ext>
            </a:extLst>
          </p:cNvPr>
          <p:cNvSpPr>
            <a:spLocks noGrp="1"/>
          </p:cNvSpPr>
          <p:nvPr>
            <p:ph type="title"/>
          </p:nvPr>
        </p:nvSpPr>
        <p:spPr/>
        <p:txBody>
          <a:bodyPr/>
          <a:lstStyle/>
          <a:p>
            <a:r>
              <a:rPr lang="en-US" dirty="0"/>
              <a:t>Number of 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3058A0B-4AF5-9646-9569-77769E2D4BA3}"/>
                  </a:ext>
                </a:extLst>
              </p:cNvPr>
              <p:cNvSpPr>
                <a:spLocks noGrp="1"/>
              </p:cNvSpPr>
              <p:nvPr>
                <p:ph type="body" idx="1"/>
              </p:nvPr>
            </p:nvSpPr>
            <p:spPr/>
            <p:txBody>
              <a:bodyPr/>
              <a:lstStyle/>
              <a:p>
                <a:pPr marL="139700" indent="0">
                  <a:buNone/>
                </a:pPr>
                <a:r>
                  <a:rPr lang="en-US" dirty="0"/>
                  <a:t>How do the number of features affect overfitting?</a:t>
                </a:r>
              </a:p>
              <a:p>
                <a:pPr marL="139700" indent="0">
                  <a:buNone/>
                </a:pPr>
                <a:endParaRPr lang="en-US" dirty="0"/>
              </a:p>
              <a:p>
                <a:pPr marL="139700" indent="0">
                  <a:buNone/>
                </a:pPr>
                <a:r>
                  <a:rPr lang="en-US" b="1" dirty="0"/>
                  <a:t>1 feature</a:t>
                </a:r>
              </a:p>
              <a:p>
                <a:pPr marL="139700" indent="0">
                  <a:buNone/>
                </a:pPr>
                <a:r>
                  <a:rPr lang="en-US" dirty="0"/>
                  <a:t>Data must include representative example of all </a:t>
                </a:r>
                <a14:m>
                  <m:oMath xmlns:m="http://schemas.openxmlformats.org/officeDocument/2006/math">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r>
                          <a:rPr lang="en-US" b="0" i="1" smtClean="0">
                            <a:latin typeface="Cambria Math" panose="02040503050406030204" pitchFamily="18" charset="0"/>
                          </a:rPr>
                          <m:t>𝑦</m:t>
                        </m:r>
                      </m:e>
                    </m:d>
                  </m:oMath>
                </a14:m>
                <a:r>
                  <a:rPr lang="en-US" dirty="0"/>
                  <a:t> pairs to avoid overfitting</a:t>
                </a:r>
              </a:p>
            </p:txBody>
          </p:sp>
        </mc:Choice>
        <mc:Fallback xmlns="">
          <p:sp>
            <p:nvSpPr>
              <p:cNvPr id="3" name="Text Placeholder 2">
                <a:extLst>
                  <a:ext uri="{FF2B5EF4-FFF2-40B4-BE49-F238E27FC236}">
                    <a16:creationId xmlns:a16="http://schemas.microsoft.com/office/drawing/2014/main" id="{83058A0B-4AF5-9646-9569-77769E2D4BA3}"/>
                  </a:ext>
                </a:extLst>
              </p:cNvPr>
              <p:cNvSpPr>
                <a:spLocks noGrp="1" noRot="1" noChangeAspect="1" noMove="1" noResize="1" noEditPoints="1" noAdjustHandles="1" noChangeArrowheads="1" noChangeShapeType="1" noTextEdit="1"/>
              </p:cNvSpPr>
              <p:nvPr>
                <p:ph type="body" idx="1"/>
              </p:nvPr>
            </p:nvSpPr>
            <p:spPr>
              <a:blipFill>
                <a:blip r:embed="rId2"/>
                <a:stretch>
                  <a:fillRect r="-90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AACB3F9-0762-6349-A69A-AAEF0AC8A8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pic>
        <p:nvPicPr>
          <p:cNvPr id="5" name="Picture 4">
            <a:extLst>
              <a:ext uri="{FF2B5EF4-FFF2-40B4-BE49-F238E27FC236}">
                <a16:creationId xmlns:a16="http://schemas.microsoft.com/office/drawing/2014/main" id="{B3FBEEA4-F218-F240-AA07-96C8595C6F8C}"/>
              </a:ext>
            </a:extLst>
          </p:cNvPr>
          <p:cNvPicPr>
            <a:picLocks noChangeAspect="1"/>
          </p:cNvPicPr>
          <p:nvPr/>
        </p:nvPicPr>
        <p:blipFill rotWithShape="1">
          <a:blip r:embed="rId3"/>
          <a:srcRect t="6890" r="21231" b="1"/>
          <a:stretch/>
        </p:blipFill>
        <p:spPr>
          <a:xfrm>
            <a:off x="5013972" y="2566000"/>
            <a:ext cx="3542812" cy="2375928"/>
          </a:xfrm>
          <a:prstGeom prst="rect">
            <a:avLst/>
          </a:prstGeom>
        </p:spPr>
      </p:pic>
      <p:grpSp>
        <p:nvGrpSpPr>
          <p:cNvPr id="8" name="Group 7">
            <a:extLst>
              <a:ext uri="{FF2B5EF4-FFF2-40B4-BE49-F238E27FC236}">
                <a16:creationId xmlns:a16="http://schemas.microsoft.com/office/drawing/2014/main" id="{9C98AA8A-4A80-9B4A-9A50-D2BA1B099E27}"/>
              </a:ext>
            </a:extLst>
          </p:cNvPr>
          <p:cNvGrpSpPr/>
          <p:nvPr/>
        </p:nvGrpSpPr>
        <p:grpSpPr>
          <a:xfrm>
            <a:off x="2818256" y="3349869"/>
            <a:ext cx="1920798" cy="692958"/>
            <a:chOff x="2350099" y="3432218"/>
            <a:chExt cx="2826447" cy="978976"/>
          </a:xfrm>
        </p:grpSpPr>
        <p:sp>
          <p:nvSpPr>
            <p:cNvPr id="7" name="Rectangle 6">
              <a:extLst>
                <a:ext uri="{FF2B5EF4-FFF2-40B4-BE49-F238E27FC236}">
                  <a16:creationId xmlns:a16="http://schemas.microsoft.com/office/drawing/2014/main" id="{2BEFA9F1-1EF3-1C41-9E7B-5527FBC848DA}"/>
                </a:ext>
              </a:extLst>
            </p:cNvPr>
            <p:cNvSpPr/>
            <p:nvPr/>
          </p:nvSpPr>
          <p:spPr>
            <a:xfrm rot="20907707">
              <a:off x="2350099" y="3432218"/>
              <a:ext cx="2826447" cy="978976"/>
            </a:xfrm>
            <a:prstGeom prst="rect">
              <a:avLst/>
            </a:prstGeom>
            <a:solidFill>
              <a:srgbClr val="FFFFFF"/>
            </a:solidFill>
            <a:ln w="57150" cmpd="sng">
              <a:solidFill>
                <a:srgbClr val="AE3C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2983C0-7B54-C141-90F4-B0F149ABD3E6}"/>
                </a:ext>
              </a:extLst>
            </p:cNvPr>
            <p:cNvSpPr txBox="1"/>
            <p:nvPr/>
          </p:nvSpPr>
          <p:spPr>
            <a:xfrm rot="20697966">
              <a:off x="2681121" y="3465154"/>
              <a:ext cx="2301023" cy="913104"/>
            </a:xfrm>
            <a:prstGeom prst="rect">
              <a:avLst/>
            </a:prstGeom>
            <a:noFill/>
          </p:spPr>
          <p:txBody>
            <a:bodyPr wrap="square" rtlCol="0">
              <a:spAutoFit/>
            </a:bodyPr>
            <a:lstStyle/>
            <a:p>
              <a:r>
                <a:rPr lang="en-US" sz="3600" dirty="0">
                  <a:solidFill>
                    <a:srgbClr val="C0504D"/>
                  </a:solidFill>
                  <a:latin typeface="Stencil"/>
                  <a:cs typeface="Stencil"/>
                </a:rPr>
                <a:t>HARD</a:t>
              </a:r>
            </a:p>
          </p:txBody>
        </p:sp>
      </p:grpSp>
    </p:spTree>
    <p:extLst>
      <p:ext uri="{BB962C8B-B14F-4D97-AF65-F5344CB8AC3E}">
        <p14:creationId xmlns:p14="http://schemas.microsoft.com/office/powerpoint/2010/main" val="27050116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29887-C9A9-D44D-9C25-9165D807B294}"/>
              </a:ext>
            </a:extLst>
          </p:cNvPr>
          <p:cNvSpPr>
            <a:spLocks noGrp="1"/>
          </p:cNvSpPr>
          <p:nvPr>
            <p:ph type="title"/>
          </p:nvPr>
        </p:nvSpPr>
        <p:spPr/>
        <p:txBody>
          <a:bodyPr/>
          <a:lstStyle/>
          <a:p>
            <a:r>
              <a:rPr lang="en-US" dirty="0"/>
              <a:t>Number of 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3058A0B-4AF5-9646-9569-77769E2D4BA3}"/>
                  </a:ext>
                </a:extLst>
              </p:cNvPr>
              <p:cNvSpPr>
                <a:spLocks noGrp="1"/>
              </p:cNvSpPr>
              <p:nvPr>
                <p:ph type="body" idx="1"/>
              </p:nvPr>
            </p:nvSpPr>
            <p:spPr/>
            <p:txBody>
              <a:bodyPr/>
              <a:lstStyle/>
              <a:p>
                <a:pPr marL="139700" indent="0">
                  <a:buNone/>
                </a:pPr>
                <a:r>
                  <a:rPr lang="en-US" dirty="0"/>
                  <a:t>How do the number of features affect overfitting?</a:t>
                </a:r>
              </a:p>
              <a:p>
                <a:pPr marL="139700" indent="0">
                  <a:buNone/>
                </a:pPr>
                <a:endParaRPr lang="en-US" dirty="0"/>
              </a:p>
              <a:p>
                <a:pPr marL="139700" indent="0">
                  <a:buNone/>
                </a:pPr>
                <a:r>
                  <a:rPr lang="en-US" b="1" dirty="0"/>
                  <a:t>D features</a:t>
                </a:r>
              </a:p>
              <a:p>
                <a:pPr marL="139700" indent="0">
                  <a:buNone/>
                </a:pPr>
                <a:r>
                  <a:rPr lang="en-US" dirty="0"/>
                  <a:t>Data must include representative example of all </a:t>
                </a:r>
                <a14:m>
                  <m:oMath xmlns:m="http://schemas.openxmlformats.org/officeDocument/2006/math">
                    <m:d>
                      <m:dPr>
                        <m:ctrlPr>
                          <a:rPr lang="en-US" b="0" i="1" smtClean="0">
                            <a:latin typeface="Cambria Math" panose="02040503050406030204" pitchFamily="18" charset="0"/>
                          </a:rPr>
                        </m:ctrlPr>
                      </m:d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1</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𝐷</m:t>
                                </m:r>
                              </m:sub>
                            </m:sSub>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 </m:t>
                            </m:r>
                          </m:e>
                        </m:d>
                        <m:r>
                          <a:rPr lang="en-US" b="0" i="1" smtClean="0">
                            <a:latin typeface="Cambria Math" panose="02040503050406030204" pitchFamily="18" charset="0"/>
                          </a:rPr>
                          <m:t>, </m:t>
                        </m:r>
                        <m:r>
                          <a:rPr lang="en-US" b="0" i="1" smtClean="0">
                            <a:latin typeface="Cambria Math" panose="02040503050406030204" pitchFamily="18" charset="0"/>
                          </a:rPr>
                          <m:t>𝑦</m:t>
                        </m:r>
                      </m:e>
                    </m:d>
                  </m:oMath>
                </a14:m>
                <a:r>
                  <a:rPr lang="en-US" dirty="0"/>
                  <a:t> combos to avoid overfitting!</a:t>
                </a:r>
              </a:p>
            </p:txBody>
          </p:sp>
        </mc:Choice>
        <mc:Fallback xmlns="">
          <p:sp>
            <p:nvSpPr>
              <p:cNvPr id="3" name="Text Placeholder 2">
                <a:extLst>
                  <a:ext uri="{FF2B5EF4-FFF2-40B4-BE49-F238E27FC236}">
                    <a16:creationId xmlns:a16="http://schemas.microsoft.com/office/drawing/2014/main" id="{83058A0B-4AF5-9646-9569-77769E2D4BA3}"/>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AACB3F9-0762-6349-A69A-AAEF0AC8A8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grpSp>
        <p:nvGrpSpPr>
          <p:cNvPr id="8" name="Group 7">
            <a:extLst>
              <a:ext uri="{FF2B5EF4-FFF2-40B4-BE49-F238E27FC236}">
                <a16:creationId xmlns:a16="http://schemas.microsoft.com/office/drawing/2014/main" id="{9C98AA8A-4A80-9B4A-9A50-D2BA1B099E27}"/>
              </a:ext>
            </a:extLst>
          </p:cNvPr>
          <p:cNvGrpSpPr/>
          <p:nvPr/>
        </p:nvGrpSpPr>
        <p:grpSpPr>
          <a:xfrm>
            <a:off x="2695871" y="2874553"/>
            <a:ext cx="2321554" cy="962744"/>
            <a:chOff x="2170010" y="3257572"/>
            <a:chExt cx="3416158" cy="1360117"/>
          </a:xfrm>
        </p:grpSpPr>
        <p:sp>
          <p:nvSpPr>
            <p:cNvPr id="7" name="Rectangle 6">
              <a:extLst>
                <a:ext uri="{FF2B5EF4-FFF2-40B4-BE49-F238E27FC236}">
                  <a16:creationId xmlns:a16="http://schemas.microsoft.com/office/drawing/2014/main" id="{2BEFA9F1-1EF3-1C41-9E7B-5527FBC848DA}"/>
                </a:ext>
              </a:extLst>
            </p:cNvPr>
            <p:cNvSpPr/>
            <p:nvPr/>
          </p:nvSpPr>
          <p:spPr>
            <a:xfrm rot="20491667">
              <a:off x="2389918" y="3257572"/>
              <a:ext cx="3002113" cy="1360117"/>
            </a:xfrm>
            <a:prstGeom prst="rect">
              <a:avLst/>
            </a:prstGeom>
            <a:solidFill>
              <a:srgbClr val="FFFFFF"/>
            </a:solidFill>
            <a:ln w="57150" cmpd="sng">
              <a:solidFill>
                <a:srgbClr val="AE3C3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82983C0-7B54-C141-90F4-B0F149ABD3E6}"/>
                </a:ext>
              </a:extLst>
            </p:cNvPr>
            <p:cNvSpPr txBox="1"/>
            <p:nvPr/>
          </p:nvSpPr>
          <p:spPr>
            <a:xfrm rot="20209490">
              <a:off x="2170010" y="3364896"/>
              <a:ext cx="3416158" cy="1173991"/>
            </a:xfrm>
            <a:prstGeom prst="rect">
              <a:avLst/>
            </a:prstGeom>
            <a:noFill/>
          </p:spPr>
          <p:txBody>
            <a:bodyPr wrap="square" rtlCol="0">
              <a:spAutoFit/>
            </a:bodyPr>
            <a:lstStyle/>
            <a:p>
              <a:pPr algn="ctr"/>
              <a:r>
                <a:rPr lang="en-US" sz="2400" dirty="0" err="1">
                  <a:solidFill>
                    <a:srgbClr val="C0504D"/>
                  </a:solidFill>
                  <a:latin typeface="Stencil"/>
                  <a:cs typeface="Stencil"/>
                </a:rPr>
                <a:t>MucH</a:t>
              </a:r>
              <a:r>
                <a:rPr lang="en-US" sz="2400" dirty="0">
                  <a:solidFill>
                    <a:srgbClr val="C0504D"/>
                  </a:solidFill>
                  <a:latin typeface="Stencil"/>
                  <a:cs typeface="Stencil"/>
                </a:rPr>
                <a:t>  </a:t>
              </a:r>
              <a:r>
                <a:rPr lang="en-US" sz="2400" dirty="0" err="1">
                  <a:solidFill>
                    <a:srgbClr val="C0504D"/>
                  </a:solidFill>
                  <a:latin typeface="Stencil"/>
                  <a:cs typeface="Stencil"/>
                </a:rPr>
                <a:t>HARDer</a:t>
              </a:r>
              <a:r>
                <a:rPr lang="en-US" sz="2400" dirty="0">
                  <a:solidFill>
                    <a:srgbClr val="C0504D"/>
                  </a:solidFill>
                  <a:latin typeface="Stencil"/>
                  <a:cs typeface="Stencil"/>
                </a:rPr>
                <a:t>!!</a:t>
              </a:r>
            </a:p>
          </p:txBody>
        </p:sp>
      </p:grpSp>
      <p:pic>
        <p:nvPicPr>
          <p:cNvPr id="9" name="Picture 8">
            <a:extLst>
              <a:ext uri="{FF2B5EF4-FFF2-40B4-BE49-F238E27FC236}">
                <a16:creationId xmlns:a16="http://schemas.microsoft.com/office/drawing/2014/main" id="{38FCA0EA-6DF2-5044-A05A-A00836172AC8}"/>
              </a:ext>
            </a:extLst>
          </p:cNvPr>
          <p:cNvPicPr>
            <a:picLocks noChangeAspect="1"/>
          </p:cNvPicPr>
          <p:nvPr/>
        </p:nvPicPr>
        <p:blipFill>
          <a:blip r:embed="rId4"/>
          <a:stretch>
            <a:fillRect/>
          </a:stretch>
        </p:blipFill>
        <p:spPr>
          <a:xfrm>
            <a:off x="5206605" y="2527232"/>
            <a:ext cx="3457710" cy="1970845"/>
          </a:xfrm>
          <a:prstGeom prst="rect">
            <a:avLst/>
          </a:prstGeom>
        </p:spPr>
      </p:pic>
      <p:sp>
        <p:nvSpPr>
          <p:cNvPr id="11" name="Rectangle 10">
            <a:extLst>
              <a:ext uri="{FF2B5EF4-FFF2-40B4-BE49-F238E27FC236}">
                <a16:creationId xmlns:a16="http://schemas.microsoft.com/office/drawing/2014/main" id="{A2147C40-FC84-C940-B7E3-C5FEEB7B44F5}"/>
              </a:ext>
            </a:extLst>
          </p:cNvPr>
          <p:cNvSpPr/>
          <p:nvPr/>
        </p:nvSpPr>
        <p:spPr>
          <a:xfrm>
            <a:off x="2853233" y="4513489"/>
            <a:ext cx="3863558" cy="523220"/>
          </a:xfrm>
          <a:prstGeom prst="rect">
            <a:avLst/>
          </a:prstGeom>
        </p:spPr>
        <p:txBody>
          <a:bodyPr wrap="none">
            <a:spAutoFit/>
          </a:bodyPr>
          <a:lstStyle/>
          <a:p>
            <a:r>
              <a:rPr lang="en-US" dirty="0">
                <a:solidFill>
                  <a:srgbClr val="666666"/>
                </a:solidFill>
                <a:latin typeface="Nunito Sans" pitchFamily="2" charset="77"/>
                <a:ea typeface="Nunito Sans" pitchFamily="2" charset="77"/>
                <a:cs typeface="Nunito Sans" pitchFamily="2" charset="77"/>
              </a:rPr>
              <a:t>Introduction to the </a:t>
            </a:r>
            <a:r>
              <a:rPr lang="en-US" b="1" dirty="0">
                <a:solidFill>
                  <a:srgbClr val="666666"/>
                </a:solidFill>
                <a:latin typeface="Nunito Sans" pitchFamily="2" charset="77"/>
                <a:ea typeface="Nunito Sans" pitchFamily="2" charset="77"/>
                <a:cs typeface="Nunito Sans" pitchFamily="2" charset="77"/>
              </a:rPr>
              <a:t>Curse of Dimensionality</a:t>
            </a:r>
            <a:r>
              <a:rPr lang="en-US" dirty="0">
                <a:solidFill>
                  <a:srgbClr val="666666"/>
                </a:solidFill>
                <a:latin typeface="Nunito Sans" pitchFamily="2" charset="77"/>
                <a:ea typeface="Nunito Sans" pitchFamily="2" charset="77"/>
                <a:cs typeface="Nunito Sans" pitchFamily="2" charset="77"/>
              </a:rPr>
              <a:t>. </a:t>
            </a:r>
            <a:br>
              <a:rPr lang="en-US" dirty="0">
                <a:solidFill>
                  <a:srgbClr val="666666"/>
                </a:solidFill>
                <a:latin typeface="Nunito Sans" pitchFamily="2" charset="77"/>
                <a:ea typeface="Nunito Sans" pitchFamily="2" charset="77"/>
                <a:cs typeface="Nunito Sans" pitchFamily="2" charset="77"/>
              </a:rPr>
            </a:br>
            <a:r>
              <a:rPr lang="en-US" dirty="0">
                <a:solidFill>
                  <a:srgbClr val="666666"/>
                </a:solidFill>
                <a:latin typeface="Nunito Sans" pitchFamily="2" charset="77"/>
                <a:ea typeface="Nunito Sans" pitchFamily="2" charset="77"/>
                <a:cs typeface="Nunito Sans" pitchFamily="2" charset="77"/>
              </a:rPr>
              <a:t>We will come back to this later in the quarter!</a:t>
            </a:r>
            <a:r>
              <a:rPr lang="en-US" dirty="0"/>
              <a:t> </a:t>
            </a:r>
          </a:p>
        </p:txBody>
      </p:sp>
      <p:sp>
        <p:nvSpPr>
          <p:cNvPr id="10" name="TextBox 9">
            <a:extLst>
              <a:ext uri="{FF2B5EF4-FFF2-40B4-BE49-F238E27FC236}">
                <a16:creationId xmlns:a16="http://schemas.microsoft.com/office/drawing/2014/main" id="{2DB1DA7C-93AB-C14B-820F-835EEEAB4B36}"/>
              </a:ext>
            </a:extLst>
          </p:cNvPr>
          <p:cNvSpPr txBox="1"/>
          <p:nvPr/>
        </p:nvSpPr>
        <p:spPr>
          <a:xfrm>
            <a:off x="7596976" y="4204807"/>
            <a:ext cx="885524" cy="400110"/>
          </a:xfrm>
          <a:prstGeom prst="rect">
            <a:avLst/>
          </a:prstGeom>
          <a:solidFill>
            <a:schemeClr val="bg1"/>
          </a:solidFill>
        </p:spPr>
        <p:txBody>
          <a:bodyPr wrap="square" rtlCol="0">
            <a:spAutoFit/>
          </a:bodyPr>
          <a:lstStyle/>
          <a:p>
            <a:r>
              <a:rPr lang="en-US" sz="2000" dirty="0"/>
              <a:t>h</a:t>
            </a:r>
            <a:r>
              <a:rPr lang="en-US" sz="2000" baseline="-25000" dirty="0"/>
              <a:t>1</a:t>
            </a:r>
            <a:r>
              <a:rPr lang="en-US" sz="2000" dirty="0"/>
              <a:t>(x)</a:t>
            </a:r>
          </a:p>
        </p:txBody>
      </p:sp>
      <p:sp>
        <p:nvSpPr>
          <p:cNvPr id="12" name="TextBox 11">
            <a:extLst>
              <a:ext uri="{FF2B5EF4-FFF2-40B4-BE49-F238E27FC236}">
                <a16:creationId xmlns:a16="http://schemas.microsoft.com/office/drawing/2014/main" id="{02CF199D-904D-7B47-93C6-F87C074EE387}"/>
              </a:ext>
            </a:extLst>
          </p:cNvPr>
          <p:cNvSpPr txBox="1"/>
          <p:nvPr/>
        </p:nvSpPr>
        <p:spPr>
          <a:xfrm>
            <a:off x="7994022" y="2828831"/>
            <a:ext cx="885524" cy="400110"/>
          </a:xfrm>
          <a:prstGeom prst="rect">
            <a:avLst/>
          </a:prstGeom>
          <a:solidFill>
            <a:schemeClr val="bg1"/>
          </a:solidFill>
        </p:spPr>
        <p:txBody>
          <a:bodyPr wrap="square" rtlCol="0">
            <a:spAutoFit/>
          </a:bodyPr>
          <a:lstStyle/>
          <a:p>
            <a:r>
              <a:rPr lang="en-US" sz="2000" dirty="0"/>
              <a:t>h</a:t>
            </a:r>
            <a:r>
              <a:rPr lang="en-US" sz="2000" baseline="-25000" dirty="0"/>
              <a:t>2</a:t>
            </a:r>
            <a:r>
              <a:rPr lang="en-US" sz="2000" dirty="0"/>
              <a:t>(x)</a:t>
            </a:r>
          </a:p>
        </p:txBody>
      </p:sp>
    </p:spTree>
    <p:extLst>
      <p:ext uri="{BB962C8B-B14F-4D97-AF65-F5344CB8AC3E}">
        <p14:creationId xmlns:p14="http://schemas.microsoft.com/office/powerpoint/2010/main" val="27187371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B860B604-A360-E947-B6BD-D79EAD9115B6}"/>
              </a:ext>
            </a:extLst>
          </p:cNvPr>
          <p:cNvSpPr>
            <a:spLocks noGrp="1"/>
          </p:cNvSpPr>
          <p:nvPr>
            <p:ph type="title"/>
          </p:nvPr>
        </p:nvSpPr>
        <p:spPr>
          <a:xfrm>
            <a:off x="234450" y="575500"/>
            <a:ext cx="2046300" cy="3981000"/>
          </a:xfrm>
        </p:spPr>
        <p:txBody>
          <a:bodyPr/>
          <a:lstStyle/>
          <a:p>
            <a:r>
              <a:rPr lang="en-US" dirty="0"/>
              <a:t>Dataset Size</a:t>
            </a:r>
          </a:p>
        </p:txBody>
      </p:sp>
      <p:sp>
        <p:nvSpPr>
          <p:cNvPr id="13" name="Text Placeholder 2">
            <a:extLst>
              <a:ext uri="{FF2B5EF4-FFF2-40B4-BE49-F238E27FC236}">
                <a16:creationId xmlns:a16="http://schemas.microsoft.com/office/drawing/2014/main" id="{7CFBF774-E0F8-C747-89B5-35901B926397}"/>
              </a:ext>
            </a:extLst>
          </p:cNvPr>
          <p:cNvSpPr>
            <a:spLocks noGrp="1"/>
          </p:cNvSpPr>
          <p:nvPr>
            <p:ph type="body" idx="1"/>
          </p:nvPr>
        </p:nvSpPr>
        <p:spPr>
          <a:xfrm>
            <a:off x="2960584" y="461074"/>
            <a:ext cx="5596200" cy="3981000"/>
          </a:xfrm>
        </p:spPr>
        <p:txBody>
          <a:bodyPr/>
          <a:lstStyle/>
          <a:p>
            <a:pPr marL="139700" indent="0">
              <a:buNone/>
            </a:pPr>
            <a:r>
              <a:rPr lang="en-US" dirty="0"/>
              <a:t>So far our entire discussion of error assumes a fixed amount of data. What happens to our error (true error and training error) as we get more data?</a:t>
            </a:r>
          </a:p>
        </p:txBody>
      </p:sp>
      <p:sp>
        <p:nvSpPr>
          <p:cNvPr id="14" name="Slide Number Placeholder 3">
            <a:extLst>
              <a:ext uri="{FF2B5EF4-FFF2-40B4-BE49-F238E27FC236}">
                <a16:creationId xmlns:a16="http://schemas.microsoft.com/office/drawing/2014/main" id="{4B63FAF7-47F8-104C-A91A-98A5656EC16E}"/>
              </a:ext>
            </a:extLst>
          </p:cNvPr>
          <p:cNvSpPr>
            <a:spLocks noGrp="1"/>
          </p:cNvSpPr>
          <p:nvPr>
            <p:ph type="sldNum" idx="12"/>
          </p:nvPr>
        </p:nvSpPr>
        <p:spPr>
          <a:xfrm>
            <a:off x="8556784" y="4749851"/>
            <a:ext cx="548700" cy="393600"/>
          </a:xfrm>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15" name="Left-Up Arrow 14">
            <a:extLst>
              <a:ext uri="{FF2B5EF4-FFF2-40B4-BE49-F238E27FC236}">
                <a16:creationId xmlns:a16="http://schemas.microsoft.com/office/drawing/2014/main" id="{EEA6C2CA-FFF2-074D-AC36-79289349AAED}"/>
              </a:ext>
            </a:extLst>
          </p:cNvPr>
          <p:cNvSpPr/>
          <p:nvPr/>
        </p:nvSpPr>
        <p:spPr>
          <a:xfrm flipH="1">
            <a:off x="3502184" y="2062040"/>
            <a:ext cx="5054600" cy="2494459"/>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BB2186C-428A-BC48-8C80-1D254AE970B7}"/>
              </a:ext>
            </a:extLst>
          </p:cNvPr>
          <p:cNvSpPr/>
          <p:nvPr/>
        </p:nvSpPr>
        <p:spPr>
          <a:xfrm>
            <a:off x="6961238" y="4638874"/>
            <a:ext cx="1774748" cy="307777"/>
          </a:xfrm>
          <a:prstGeom prst="rect">
            <a:avLst/>
          </a:prstGeom>
        </p:spPr>
        <p:txBody>
          <a:bodyPr wrap="square">
            <a:spAutoFit/>
          </a:bodyPr>
          <a:lstStyle/>
          <a:p>
            <a:pPr algn="ctr"/>
            <a:r>
              <a:rPr lang="en-US" dirty="0">
                <a:solidFill>
                  <a:srgbClr val="666666"/>
                </a:solidFill>
                <a:latin typeface="Nunito Sans" pitchFamily="2" charset="77"/>
              </a:rPr>
              <a:t>Size of train set</a:t>
            </a:r>
            <a:endParaRPr lang="en-US" dirty="0"/>
          </a:p>
        </p:txBody>
      </p:sp>
      <p:sp>
        <p:nvSpPr>
          <p:cNvPr id="18" name="Rectangle 17">
            <a:extLst>
              <a:ext uri="{FF2B5EF4-FFF2-40B4-BE49-F238E27FC236}">
                <a16:creationId xmlns:a16="http://schemas.microsoft.com/office/drawing/2014/main" id="{4596F04F-F7EB-F649-A883-BDF472A5FB14}"/>
              </a:ext>
            </a:extLst>
          </p:cNvPr>
          <p:cNvSpPr/>
          <p:nvPr/>
        </p:nvSpPr>
        <p:spPr>
          <a:xfrm>
            <a:off x="2593424" y="1754262"/>
            <a:ext cx="1405961"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Tree>
    <p:extLst>
      <p:ext uri="{BB962C8B-B14F-4D97-AF65-F5344CB8AC3E}">
        <p14:creationId xmlns:p14="http://schemas.microsoft.com/office/powerpoint/2010/main" val="1046162119"/>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0B24-1DA8-5744-8F39-A453AC0FF405}"/>
              </a:ext>
            </a:extLst>
          </p:cNvPr>
          <p:cNvSpPr>
            <a:spLocks noGrp="1"/>
          </p:cNvSpPr>
          <p:nvPr>
            <p:ph type="title"/>
          </p:nvPr>
        </p:nvSpPr>
        <p:spPr/>
        <p:txBody>
          <a:bodyPr/>
          <a:lstStyle/>
          <a:p>
            <a:r>
              <a:rPr lang="en-US" dirty="0"/>
              <a:t>Prevent 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0299A6-27CB-B54E-AFD6-E952CDDD5CAD}"/>
                  </a:ext>
                </a:extLst>
              </p:cNvPr>
              <p:cNvSpPr>
                <a:spLocks noGrp="1"/>
              </p:cNvSpPr>
              <p:nvPr>
                <p:ph type="body" idx="1"/>
              </p:nvPr>
            </p:nvSpPr>
            <p:spPr>
              <a:xfrm>
                <a:off x="2816275" y="575500"/>
                <a:ext cx="6014859" cy="3981000"/>
              </a:xfrm>
            </p:spPr>
            <p:txBody>
              <a:bodyPr/>
              <a:lstStyle/>
              <a:p>
                <a:pPr marL="139700" indent="0">
                  <a:buNone/>
                </a:pPr>
                <a:r>
                  <a:rPr lang="en-US" dirty="0"/>
                  <a:t>Last time, we </a:t>
                </a:r>
                <a:r>
                  <a:rPr lang="en-US" b="1" dirty="0"/>
                  <a:t>trained multiple models</a:t>
                </a:r>
                <a:r>
                  <a:rPr lang="en-US" dirty="0"/>
                  <a:t>, using cross validation / validation set, to find one that was less likely to overfit</a:t>
                </a:r>
              </a:p>
              <a:p>
                <a:r>
                  <a:rPr lang="en-US" dirty="0"/>
                  <a:t>For selecting polynomial degree, we train </a:t>
                </a:r>
                <a14:m>
                  <m:oMath xmlns:m="http://schemas.openxmlformats.org/officeDocument/2006/math">
                    <m:r>
                      <a:rPr lang="en-US" b="0" i="1" smtClean="0">
                        <a:latin typeface="Cambria Math" panose="02040503050406030204" pitchFamily="18" charset="0"/>
                      </a:rPr>
                      <m:t>𝑝</m:t>
                    </m:r>
                  </m:oMath>
                </a14:m>
                <a:r>
                  <a:rPr lang="en-US" dirty="0"/>
                  <a:t> models.</a:t>
                </a:r>
              </a:p>
              <a:p>
                <a:r>
                  <a:rPr lang="en-US" dirty="0"/>
                  <a:t>For selecting which features to include, we’d have to train ____ models!</a:t>
                </a:r>
              </a:p>
              <a:p>
                <a:pPr marL="139700" indent="0">
                  <a:buNone/>
                </a:pPr>
                <a:endParaRPr lang="en-US" dirty="0"/>
              </a:p>
              <a:p>
                <a:pPr marL="139700" indent="0">
                  <a:buNone/>
                </a:pPr>
                <a:r>
                  <a:rPr lang="en-US" dirty="0"/>
                  <a:t>Can we </a:t>
                </a:r>
                <a:r>
                  <a:rPr lang="en-US" b="1" dirty="0"/>
                  <a:t>train one model </a:t>
                </a:r>
                <a:r>
                  <a:rPr lang="en-US" dirty="0"/>
                  <a:t>that isn’t prone to overfitting in the first place?</a:t>
                </a:r>
              </a:p>
              <a:p>
                <a:r>
                  <a:rPr lang="en-US" b="1" dirty="0"/>
                  <a:t>Big Idea</a:t>
                </a:r>
                <a:r>
                  <a:rPr lang="en-US" dirty="0"/>
                  <a:t>: Have the model self-regulate to prevent overfitting by making sure its coefficients don’t get ”too large”</a:t>
                </a:r>
              </a:p>
              <a:p>
                <a:endParaRPr lang="en-US" dirty="0"/>
              </a:p>
              <a:p>
                <a:pPr marL="139700" indent="0">
                  <a:buNone/>
                </a:pPr>
                <a:r>
                  <a:rPr lang="en-US" dirty="0"/>
                  <a:t>This idea is called </a:t>
                </a:r>
                <a:r>
                  <a:rPr lang="en-US" b="1" dirty="0"/>
                  <a:t>regularization</a:t>
                </a:r>
                <a:r>
                  <a:rPr lang="en-US" dirty="0"/>
                  <a:t>.</a:t>
                </a:r>
              </a:p>
            </p:txBody>
          </p:sp>
        </mc:Choice>
        <mc:Fallback xmlns="">
          <p:sp>
            <p:nvSpPr>
              <p:cNvPr id="3" name="Text Placeholder 2">
                <a:extLst>
                  <a:ext uri="{FF2B5EF4-FFF2-40B4-BE49-F238E27FC236}">
                    <a16:creationId xmlns:a16="http://schemas.microsoft.com/office/drawing/2014/main" id="{5E0299A6-27CB-B54E-AFD6-E952CDDD5CAD}"/>
                  </a:ext>
                </a:extLst>
              </p:cNvPr>
              <p:cNvSpPr>
                <a:spLocks noGrp="1" noRot="1" noChangeAspect="1" noMove="1" noResize="1" noEditPoints="1" noAdjustHandles="1" noChangeArrowheads="1" noChangeShapeType="1" noTextEdit="1"/>
              </p:cNvSpPr>
              <p:nvPr>
                <p:ph type="body" idx="1"/>
              </p:nvPr>
            </p:nvSpPr>
            <p:spPr>
              <a:xfrm>
                <a:off x="2816275" y="575500"/>
                <a:ext cx="6014859" cy="3981000"/>
              </a:xfrm>
              <a:blipFill>
                <a:blip r:embed="rId2"/>
                <a:stretch>
                  <a:fillRect r="-2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86FB69D-5A95-F546-9B18-B1FEAC2B19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extLst>
      <p:ext uri="{BB962C8B-B14F-4D97-AF65-F5344CB8AC3E}">
        <p14:creationId xmlns:p14="http://schemas.microsoft.com/office/powerpoint/2010/main" val="1883292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5"/>
          <p:cNvSpPr txBox="1">
            <a:spLocks noGrp="1"/>
          </p:cNvSpPr>
          <p:nvPr>
            <p:ph type="ctrTitle"/>
          </p:nvPr>
        </p:nvSpPr>
        <p:spPr>
          <a:xfrm>
            <a:off x="464236" y="2387250"/>
            <a:ext cx="3636600" cy="2259000"/>
          </a:xfrm>
          <a:prstGeom prst="rect">
            <a:avLst/>
          </a:prstGeom>
        </p:spPr>
        <p:txBody>
          <a:bodyPr spcFirstLastPara="1" wrap="square" lIns="91425" tIns="91425" rIns="91425" bIns="91425" anchor="t" anchorCtr="0">
            <a:noAutofit/>
          </a:bodyPr>
          <a:lstStyle/>
          <a:p>
            <a:pPr lvl="0"/>
            <a:r>
              <a:rPr lang="en-US" dirty="0"/>
              <a:t>CSE/STAT 416</a:t>
            </a:r>
            <a:br>
              <a:rPr lang="en-US" dirty="0"/>
            </a:br>
            <a:r>
              <a:rPr lang="en-US" sz="1700" dirty="0"/>
              <a:t>Cross Validation; Ridge Regression</a:t>
            </a:r>
            <a:br>
              <a:rPr lang="en-US" sz="1700" dirty="0"/>
            </a:br>
            <a:br>
              <a:rPr lang="en-US" sz="1800" dirty="0"/>
            </a:br>
            <a:r>
              <a:rPr lang="en-US" sz="1000" dirty="0"/>
              <a:t>Tanmay Shah</a:t>
            </a:r>
            <a:br>
              <a:rPr lang="en-US" sz="1000" dirty="0"/>
            </a:br>
            <a:r>
              <a:rPr lang="en-US" sz="1000" dirty="0"/>
              <a:t>University of Washington</a:t>
            </a:r>
            <a:br>
              <a:rPr lang="en-US" sz="1000" dirty="0"/>
            </a:br>
            <a:r>
              <a:rPr lang="en-US" sz="1000" dirty="0"/>
              <a:t>April 3, 2024</a:t>
            </a:r>
            <a:br>
              <a:rPr lang="en-US" sz="1000" dirty="0"/>
            </a:br>
            <a:br>
              <a:rPr lang="en-US" sz="1000" dirty="0"/>
            </a:br>
            <a:r>
              <a:rPr lang="en-US" sz="1000" dirty="0"/>
              <a:t>❓ Questions? </a:t>
            </a:r>
            <a:r>
              <a:rPr lang="en-US" sz="1000" b="0" dirty="0"/>
              <a:t>Raise hand or </a:t>
            </a:r>
            <a:r>
              <a:rPr lang="en-US" sz="1000" dirty="0" err="1"/>
              <a:t>sli.do</a:t>
            </a:r>
            <a:r>
              <a:rPr lang="en-US" sz="1000" dirty="0"/>
              <a:t> #cs416</a:t>
            </a:r>
            <a:br>
              <a:rPr lang="en-US" sz="1000" dirty="0"/>
            </a:br>
            <a:r>
              <a:rPr lang="en-US" sz="1000" dirty="0"/>
              <a:t>💬 Before Class: </a:t>
            </a:r>
            <a:r>
              <a:rPr lang="en-US" sz="1000" b="0" dirty="0"/>
              <a:t>What is your favorite coffee/tea/boba/beverage shop near campus?</a:t>
            </a:r>
            <a:br>
              <a:rPr lang="en-US" sz="1000" dirty="0"/>
            </a:br>
            <a:r>
              <a:rPr lang="en-US" sz="1000" dirty="0"/>
              <a:t>🎵 Listening to: </a:t>
            </a:r>
            <a:r>
              <a:rPr lang="en-US" sz="1000" b="0" dirty="0">
                <a:hlinkClick r:id="rId3"/>
              </a:rPr>
              <a:t>Sammy Rae &amp; The Friends</a:t>
            </a:r>
            <a:br>
              <a:rPr lang="en-US" sz="1000" dirty="0"/>
            </a:br>
            <a:br>
              <a:rPr lang="en-US" sz="1000" dirty="0"/>
            </a:br>
            <a:br>
              <a:rPr lang="en-US" sz="1000" dirty="0"/>
            </a:br>
            <a:endParaRPr lang="en-US" sz="1000" dirty="0"/>
          </a:p>
        </p:txBody>
      </p:sp>
    </p:spTree>
    <p:extLst>
      <p:ext uri="{BB962C8B-B14F-4D97-AF65-F5344CB8AC3E}">
        <p14:creationId xmlns:p14="http://schemas.microsoft.com/office/powerpoint/2010/main" val="594854995"/>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F28FCF-3A9F-239A-9274-882B3EF41490}"/>
              </a:ext>
            </a:extLst>
          </p:cNvPr>
          <p:cNvSpPr>
            <a:spLocks noGrp="1"/>
          </p:cNvSpPr>
          <p:nvPr>
            <p:ph type="title"/>
          </p:nvPr>
        </p:nvSpPr>
        <p:spPr/>
        <p:txBody>
          <a:bodyPr/>
          <a:lstStyle/>
          <a:p>
            <a:r>
              <a:rPr lang="en-US" dirty="0"/>
              <a:t>Administrivia</a:t>
            </a:r>
          </a:p>
        </p:txBody>
      </p:sp>
      <p:sp>
        <p:nvSpPr>
          <p:cNvPr id="6" name="Text Placeholder 5">
            <a:extLst>
              <a:ext uri="{FF2B5EF4-FFF2-40B4-BE49-F238E27FC236}">
                <a16:creationId xmlns:a16="http://schemas.microsoft.com/office/drawing/2014/main" id="{312EB768-5DF9-5D18-B91D-FC96F6862722}"/>
              </a:ext>
            </a:extLst>
          </p:cNvPr>
          <p:cNvSpPr>
            <a:spLocks noGrp="1"/>
          </p:cNvSpPr>
          <p:nvPr>
            <p:ph type="body" idx="1"/>
          </p:nvPr>
        </p:nvSpPr>
        <p:spPr/>
        <p:txBody>
          <a:bodyPr/>
          <a:lstStyle/>
          <a:p>
            <a:r>
              <a:rPr lang="en-US" dirty="0"/>
              <a:t>HW0 due today, late due Friday night at 11:59 pm on Ed and </a:t>
            </a:r>
            <a:r>
              <a:rPr lang="en-US" dirty="0" err="1"/>
              <a:t>Gradescope</a:t>
            </a:r>
            <a:endParaRPr lang="en-US" dirty="0"/>
          </a:p>
          <a:p>
            <a:pPr lvl="1"/>
            <a:r>
              <a:rPr lang="en-US" dirty="0"/>
              <a:t>See late day policy if you need more time</a:t>
            </a:r>
          </a:p>
          <a:p>
            <a:r>
              <a:rPr lang="en-US" dirty="0"/>
              <a:t>Office Hours (see schedule on website) started this week</a:t>
            </a:r>
          </a:p>
          <a:p>
            <a:pPr lvl="1"/>
            <a:r>
              <a:rPr lang="en-US" dirty="0"/>
              <a:t>make use of those</a:t>
            </a:r>
          </a:p>
          <a:p>
            <a:pPr lvl="1"/>
            <a:r>
              <a:rPr lang="en-US" dirty="0"/>
              <a:t>Longer wait times closer to assignment due dates</a:t>
            </a:r>
          </a:p>
          <a:p>
            <a:r>
              <a:rPr lang="en-US" dirty="0"/>
              <a:t>Ed Discussion Board</a:t>
            </a:r>
          </a:p>
          <a:p>
            <a:pPr lvl="1"/>
            <a:r>
              <a:rPr lang="en-US" dirty="0"/>
              <a:t>Respond to other student’s questions and in </a:t>
            </a:r>
            <a:r>
              <a:rPr lang="en-US" dirty="0" err="1"/>
              <a:t>Megathread</a:t>
            </a:r>
            <a:endParaRPr lang="en-US" dirty="0"/>
          </a:p>
          <a:p>
            <a:pPr lvl="1"/>
            <a:r>
              <a:rPr lang="en-US" dirty="0"/>
              <a:t>Post privately if you’re question is very detailed to your answer</a:t>
            </a:r>
          </a:p>
          <a:p>
            <a:pPr lvl="1"/>
            <a:r>
              <a:rPr lang="en-US" dirty="0"/>
              <a:t>Do not post solutions to assignments publicly</a:t>
            </a:r>
          </a:p>
          <a:p>
            <a:r>
              <a:rPr lang="en-US" dirty="0"/>
              <a:t>Learning Reflection specifications are constant week-to-week, so you can start building LR1 now even if the turn in isn’t open yet! </a:t>
            </a:r>
          </a:p>
          <a:p>
            <a:endParaRPr lang="en-US" dirty="0"/>
          </a:p>
        </p:txBody>
      </p:sp>
      <p:sp>
        <p:nvSpPr>
          <p:cNvPr id="4" name="Slide Number Placeholder 3">
            <a:extLst>
              <a:ext uri="{FF2B5EF4-FFF2-40B4-BE49-F238E27FC236}">
                <a16:creationId xmlns:a16="http://schemas.microsoft.com/office/drawing/2014/main" id="{F0FF0686-7587-1AB1-F43B-4D03AF16FE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31150428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AB52E5-40A0-764C-8AB2-7343661503C7}"/>
              </a:ext>
            </a:extLst>
          </p:cNvPr>
          <p:cNvSpPr>
            <a:spLocks noGrp="1"/>
          </p:cNvSpPr>
          <p:nvPr>
            <p:ph type="ctrTitle"/>
          </p:nvPr>
        </p:nvSpPr>
        <p:spPr/>
        <p:txBody>
          <a:bodyPr/>
          <a:lstStyle/>
          <a:p>
            <a:r>
              <a:rPr lang="en-US" dirty="0"/>
              <a:t>HW1 Walkthrough</a:t>
            </a:r>
          </a:p>
        </p:txBody>
      </p:sp>
      <p:sp>
        <p:nvSpPr>
          <p:cNvPr id="6" name="Subtitle 5">
            <a:extLst>
              <a:ext uri="{FF2B5EF4-FFF2-40B4-BE49-F238E27FC236}">
                <a16:creationId xmlns:a16="http://schemas.microsoft.com/office/drawing/2014/main" id="{93F8DE99-DDE4-8042-AD3E-381056CC868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BFF557CA-90F2-184F-B542-C87E2DA156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dirty="0"/>
          </a:p>
        </p:txBody>
      </p:sp>
    </p:spTree>
    <p:extLst>
      <p:ext uri="{BB962C8B-B14F-4D97-AF65-F5344CB8AC3E}">
        <p14:creationId xmlns:p14="http://schemas.microsoft.com/office/powerpoint/2010/main" val="3128126641"/>
      </p:ext>
    </p:extLst>
  </p:cSld>
  <p:clrMapOvr>
    <a:masterClrMapping/>
  </p:clrMapOvr>
  <p:transition>
    <p:fade thruBlk="1"/>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AB52E5-40A0-764C-8AB2-7343661503C7}"/>
              </a:ext>
            </a:extLst>
          </p:cNvPr>
          <p:cNvSpPr>
            <a:spLocks noGrp="1"/>
          </p:cNvSpPr>
          <p:nvPr>
            <p:ph type="ctrTitle"/>
          </p:nvPr>
        </p:nvSpPr>
        <p:spPr/>
        <p:txBody>
          <a:bodyPr/>
          <a:lstStyle/>
          <a:p>
            <a:r>
              <a:rPr lang="en-US" dirty="0"/>
              <a:t>Recap</a:t>
            </a:r>
          </a:p>
        </p:txBody>
      </p:sp>
      <p:sp>
        <p:nvSpPr>
          <p:cNvPr id="6" name="Subtitle 5">
            <a:extLst>
              <a:ext uri="{FF2B5EF4-FFF2-40B4-BE49-F238E27FC236}">
                <a16:creationId xmlns:a16="http://schemas.microsoft.com/office/drawing/2014/main" id="{93F8DE99-DDE4-8042-AD3E-381056CC868D}"/>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BFF557CA-90F2-184F-B542-C87E2DA156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44</a:t>
            </a:fld>
            <a:endParaRPr lang="en" dirty="0"/>
          </a:p>
        </p:txBody>
      </p:sp>
    </p:spTree>
    <p:extLst>
      <p:ext uri="{BB962C8B-B14F-4D97-AF65-F5344CB8AC3E}">
        <p14:creationId xmlns:p14="http://schemas.microsoft.com/office/powerpoint/2010/main" val="1884114087"/>
      </p:ext>
    </p:extLst>
  </p:cSld>
  <p:clrMapOvr>
    <a:masterClrMapping/>
  </p:clrMapOvr>
  <p:transition>
    <p:fade thruBlk="1"/>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DA043-5A93-0E47-BB38-413F620F2795}"/>
              </a:ext>
            </a:extLst>
          </p:cNvPr>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4C4595-39A2-064D-BFF1-6E04B6663C04}"/>
                  </a:ext>
                </a:extLst>
              </p:cNvPr>
              <p:cNvSpPr>
                <a:spLocks noGrp="1"/>
              </p:cNvSpPr>
              <p:nvPr>
                <p:ph type="body" idx="1"/>
              </p:nvPr>
            </p:nvSpPr>
            <p:spPr>
              <a:xfrm>
                <a:off x="3090625" y="326331"/>
                <a:ext cx="5596200" cy="3346219"/>
              </a:xfrm>
            </p:spPr>
            <p:txBody>
              <a:bodyPr/>
              <a:lstStyle/>
              <a:p>
                <a:pPr marL="139700" indent="0">
                  <a:buNone/>
                </a:pPr>
                <a:r>
                  <a:rPr lang="en-US" b="1" dirty="0"/>
                  <a:t>Overfitting</a:t>
                </a:r>
                <a:r>
                  <a:rPr lang="en-US" dirty="0"/>
                  <a:t> happens when we too closely match the training data and fail to generalize. </a:t>
                </a:r>
              </a:p>
              <a:p>
                <a:pPr marL="139700" indent="0">
                  <a:buNone/>
                </a:pPr>
                <a:endParaRPr lang="en-US" dirty="0"/>
              </a:p>
              <a:p>
                <a:pPr marL="139700" indent="0">
                  <a:buNone/>
                </a:pPr>
                <a:r>
                  <a:rPr lang="en-US" dirty="0"/>
                  <a:t>Overfitting occurs when you train a predictor </a:t>
                </a:r>
                <a14:m>
                  <m:oMath xmlns:m="http://schemas.openxmlformats.org/officeDocument/2006/math">
                    <m:acc>
                      <m:accPr>
                        <m:chr m:val="̂"/>
                        <m:ctrlPr>
                          <a:rPr lang="en-US" b="1" i="1">
                            <a:latin typeface="Cambria Math" panose="02040503050406030204" pitchFamily="18" charset="0"/>
                          </a:rPr>
                        </m:ctrlPr>
                      </m:accPr>
                      <m:e>
                        <m:r>
                          <a:rPr lang="en-US" i="1">
                            <a:latin typeface="Cambria Math" panose="02040503050406030204" pitchFamily="18" charset="0"/>
                          </a:rPr>
                          <m:t>𝑤</m:t>
                        </m:r>
                      </m:e>
                    </m:acc>
                  </m:oMath>
                </a14:m>
                <a:r>
                  <a:rPr lang="en-US" dirty="0"/>
                  <a:t> but there exists another predictor </a:t>
                </a:r>
                <a14:m>
                  <m:oMath xmlns:m="http://schemas.openxmlformats.org/officeDocument/2006/math">
                    <m:r>
                      <a:rPr lang="en-US" b="0" i="1" smtClean="0">
                        <a:latin typeface="Cambria Math" panose="02040503050406030204" pitchFamily="18" charset="0"/>
                      </a:rPr>
                      <m:t>𝑤</m:t>
                    </m:r>
                    <m:r>
                      <a:rPr lang="en-US" b="0" i="1" smtClean="0">
                        <a:latin typeface="Cambria Math" panose="02040503050406030204" pitchFamily="18" charset="0"/>
                      </a:rPr>
                      <m:t>′</m:t>
                    </m:r>
                  </m:oMath>
                </a14:m>
                <a:r>
                  <a:rPr lang="en-US" dirty="0"/>
                  <a:t> from the same model class such that:</a:t>
                </a:r>
              </a:p>
              <a:p>
                <a:pPr marL="139700" indent="0">
                  <a:buNone/>
                </a:pPr>
                <a:endParaRPr lang="en-US" dirty="0"/>
              </a:p>
              <a:p>
                <a14:m>
                  <m:oMath xmlns:m="http://schemas.openxmlformats.org/officeDocument/2006/math">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𝑡𝑟𝑢𝑒</m:t>
                        </m:r>
                      </m:sub>
                    </m:sSub>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m:t>
                            </m:r>
                          </m:sup>
                        </m:sSup>
                      </m:e>
                    </m:d>
                    <m:r>
                      <a:rPr lang="en-US" sz="1800" b="0" i="1" smtClean="0">
                        <a:latin typeface="Cambria Math" panose="02040503050406030204" pitchFamily="18" charset="0"/>
                      </a:rPr>
                      <m:t>&lt;</m:t>
                    </m:r>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𝑡𝑟𝑢𝑒</m:t>
                        </m:r>
                      </m:sub>
                    </m:sSub>
                    <m:r>
                      <a:rPr lang="en-US" sz="1800" b="0" i="1" smtClean="0">
                        <a:latin typeface="Cambria Math" panose="02040503050406030204" pitchFamily="18" charset="0"/>
                      </a:rPr>
                      <m:t>(</m:t>
                    </m:r>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𝑤</m:t>
                        </m:r>
                      </m:e>
                    </m:acc>
                    <m:r>
                      <a:rPr lang="en-US" sz="1800" b="0" i="1" smtClean="0">
                        <a:latin typeface="Cambria Math" panose="02040503050406030204" pitchFamily="18" charset="0"/>
                      </a:rPr>
                      <m:t>)</m:t>
                    </m:r>
                  </m:oMath>
                </a14:m>
                <a:endParaRPr lang="en-US" sz="1800" dirty="0"/>
              </a:p>
              <a:p>
                <a14:m>
                  <m:oMath xmlns:m="http://schemas.openxmlformats.org/officeDocument/2006/math">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𝑡𝑟𝑎𝑖𝑛</m:t>
                        </m:r>
                      </m:sub>
                    </m:sSub>
                    <m:d>
                      <m:dPr>
                        <m:ctrlPr>
                          <a:rPr lang="en-US" sz="1800" i="1" smtClean="0">
                            <a:latin typeface="Cambria Math" panose="02040503050406030204" pitchFamily="18" charset="0"/>
                          </a:rPr>
                        </m:ctrlPr>
                      </m:dPr>
                      <m:e>
                        <m:sSup>
                          <m:sSupPr>
                            <m:ctrlPr>
                              <a:rPr lang="en-US" sz="1800" i="1" smtClean="0">
                                <a:latin typeface="Cambria Math" panose="02040503050406030204" pitchFamily="18" charset="0"/>
                              </a:rPr>
                            </m:ctrlPr>
                          </m:sSupPr>
                          <m:e>
                            <m:r>
                              <a:rPr lang="en-US" sz="1800" b="0" i="1" smtClean="0">
                                <a:latin typeface="Cambria Math" panose="02040503050406030204" pitchFamily="18" charset="0"/>
                              </a:rPr>
                              <m:t>𝑤</m:t>
                            </m:r>
                          </m:e>
                          <m:sup>
                            <m:r>
                              <a:rPr lang="en-US" sz="1800" b="0" i="1" smtClean="0">
                                <a:latin typeface="Cambria Math" panose="02040503050406030204" pitchFamily="18" charset="0"/>
                              </a:rPr>
                              <m:t>′</m:t>
                            </m:r>
                          </m:sup>
                        </m:sSup>
                      </m:e>
                    </m:d>
                    <m:r>
                      <a:rPr lang="en-US" sz="1800" b="0" i="1" smtClean="0">
                        <a:latin typeface="Cambria Math" panose="02040503050406030204" pitchFamily="18" charset="0"/>
                      </a:rPr>
                      <m:t>&gt;</m:t>
                    </m:r>
                    <m:r>
                      <a:rPr lang="en-US" sz="1800" b="0" i="1" smtClean="0">
                        <a:latin typeface="Cambria Math" panose="02040503050406030204" pitchFamily="18" charset="0"/>
                      </a:rPr>
                      <m:t>𝑒𝑟𝑟𝑜</m:t>
                    </m:r>
                    <m:sSub>
                      <m:sSubPr>
                        <m:ctrlPr>
                          <a:rPr lang="en-US" sz="1800" i="1" smtClean="0">
                            <a:latin typeface="Cambria Math" panose="02040503050406030204" pitchFamily="18" charset="0"/>
                          </a:rPr>
                        </m:ctrlPr>
                      </m:sSubPr>
                      <m:e>
                        <m:r>
                          <a:rPr lang="en-US" sz="1800" b="0" i="1" smtClean="0">
                            <a:latin typeface="Cambria Math" panose="02040503050406030204" pitchFamily="18" charset="0"/>
                          </a:rPr>
                          <m:t>𝑟</m:t>
                        </m:r>
                      </m:e>
                      <m:sub>
                        <m:r>
                          <a:rPr lang="en-US" sz="1800" b="0" i="1" smtClean="0">
                            <a:latin typeface="Cambria Math" panose="02040503050406030204" pitchFamily="18" charset="0"/>
                          </a:rPr>
                          <m:t>𝑡𝑟𝑎𝑖𝑛</m:t>
                        </m:r>
                      </m:sub>
                    </m:sSub>
                    <m:r>
                      <a:rPr lang="en-US" sz="1800" b="0" i="1" smtClean="0">
                        <a:latin typeface="Cambria Math" panose="02040503050406030204" pitchFamily="18" charset="0"/>
                      </a:rPr>
                      <m:t>(</m:t>
                    </m:r>
                    <m:acc>
                      <m:accPr>
                        <m:chr m:val="̂"/>
                        <m:ctrlPr>
                          <a:rPr lang="en-US" sz="1800" i="1" smtClean="0">
                            <a:latin typeface="Cambria Math" panose="02040503050406030204" pitchFamily="18" charset="0"/>
                          </a:rPr>
                        </m:ctrlPr>
                      </m:accPr>
                      <m:e>
                        <m:r>
                          <a:rPr lang="en-US" sz="1800" b="0" i="1" smtClean="0">
                            <a:latin typeface="Cambria Math" panose="02040503050406030204" pitchFamily="18" charset="0"/>
                          </a:rPr>
                          <m:t>𝑤</m:t>
                        </m:r>
                      </m:e>
                    </m:acc>
                    <m:r>
                      <a:rPr lang="en-US" sz="1800" b="0" i="1" smtClean="0">
                        <a:latin typeface="Cambria Math" panose="02040503050406030204" pitchFamily="18" charset="0"/>
                      </a:rPr>
                      <m:t>)</m:t>
                    </m:r>
                  </m:oMath>
                </a14:m>
                <a:r>
                  <a:rPr lang="en-US" sz="1800" dirty="0"/>
                  <a:t> </a:t>
                </a:r>
              </a:p>
              <a:p>
                <a:pPr marL="139700" indent="0">
                  <a:buNone/>
                </a:pPr>
                <a:endParaRPr lang="en-US" b="0" dirty="0"/>
              </a:p>
            </p:txBody>
          </p:sp>
        </mc:Choice>
        <mc:Fallback xmlns="">
          <p:sp>
            <p:nvSpPr>
              <p:cNvPr id="3" name="Text Placeholder 2">
                <a:extLst>
                  <a:ext uri="{FF2B5EF4-FFF2-40B4-BE49-F238E27FC236}">
                    <a16:creationId xmlns:a16="http://schemas.microsoft.com/office/drawing/2014/main" id="{0E4C4595-39A2-064D-BFF1-6E04B6663C04}"/>
                  </a:ext>
                </a:extLst>
              </p:cNvPr>
              <p:cNvSpPr>
                <a:spLocks noGrp="1" noRot="1" noChangeAspect="1" noMove="1" noResize="1" noEditPoints="1" noAdjustHandles="1" noChangeArrowheads="1" noChangeShapeType="1" noTextEdit="1"/>
              </p:cNvSpPr>
              <p:nvPr>
                <p:ph type="body" idx="1"/>
              </p:nvPr>
            </p:nvSpPr>
            <p:spPr>
              <a:xfrm>
                <a:off x="3090625" y="326331"/>
                <a:ext cx="5596200" cy="3346219"/>
              </a:xfrm>
              <a:blipFill>
                <a:blip r:embed="rId3"/>
                <a:stretch>
                  <a:fillRect r="-45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4654005-4F9D-A642-A6E4-0C3D7384FC9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45</a:t>
            </a:fld>
            <a:endParaRPr lang="en"/>
          </a:p>
        </p:txBody>
      </p:sp>
      <p:sp>
        <p:nvSpPr>
          <p:cNvPr id="33" name="Rectangle 32">
            <a:extLst>
              <a:ext uri="{FF2B5EF4-FFF2-40B4-BE49-F238E27FC236}">
                <a16:creationId xmlns:a16="http://schemas.microsoft.com/office/drawing/2014/main" id="{4ED612B5-0F4A-471B-BBDF-56E1B0D2A935}"/>
              </a:ext>
            </a:extLst>
          </p:cNvPr>
          <p:cNvSpPr/>
          <p:nvPr/>
        </p:nvSpPr>
        <p:spPr>
          <a:xfrm>
            <a:off x="3532487" y="3202217"/>
            <a:ext cx="630301" cy="307777"/>
          </a:xfrm>
          <a:prstGeom prst="rect">
            <a:avLst/>
          </a:prstGeom>
        </p:spPr>
        <p:txBody>
          <a:bodyPr wrap="none">
            <a:spAutoFit/>
          </a:bodyPr>
          <a:lstStyle/>
          <a:p>
            <a:r>
              <a:rPr lang="en-US" dirty="0">
                <a:solidFill>
                  <a:srgbClr val="666666"/>
                </a:solidFill>
                <a:latin typeface="Nunito Sans" pitchFamily="2" charset="77"/>
              </a:rPr>
              <a:t>Error</a:t>
            </a:r>
            <a:r>
              <a:rPr lang="en-US" dirty="0"/>
              <a:t> </a:t>
            </a:r>
          </a:p>
        </p:txBody>
      </p:sp>
      <p:sp>
        <p:nvSpPr>
          <p:cNvPr id="34" name="Rectangle 33">
            <a:extLst>
              <a:ext uri="{FF2B5EF4-FFF2-40B4-BE49-F238E27FC236}">
                <a16:creationId xmlns:a16="http://schemas.microsoft.com/office/drawing/2014/main" id="{256B6B87-97AF-49E4-B201-52EC05E91C91}"/>
              </a:ext>
            </a:extLst>
          </p:cNvPr>
          <p:cNvSpPr/>
          <p:nvPr/>
        </p:nvSpPr>
        <p:spPr>
          <a:xfrm>
            <a:off x="7595438" y="4595962"/>
            <a:ext cx="1103187" cy="307777"/>
          </a:xfrm>
          <a:prstGeom prst="rect">
            <a:avLst/>
          </a:prstGeom>
        </p:spPr>
        <p:txBody>
          <a:bodyPr wrap="none">
            <a:spAutoFit/>
          </a:bodyPr>
          <a:lstStyle/>
          <a:p>
            <a:r>
              <a:rPr lang="en-US" dirty="0">
                <a:solidFill>
                  <a:srgbClr val="666666"/>
                </a:solidFill>
                <a:latin typeface="Nunito Sans" pitchFamily="2" charset="77"/>
              </a:rPr>
              <a:t>Complexity</a:t>
            </a:r>
            <a:endParaRPr lang="en-US" dirty="0"/>
          </a:p>
        </p:txBody>
      </p:sp>
      <p:pic>
        <p:nvPicPr>
          <p:cNvPr id="9" name="Picture 8">
            <a:extLst>
              <a:ext uri="{FF2B5EF4-FFF2-40B4-BE49-F238E27FC236}">
                <a16:creationId xmlns:a16="http://schemas.microsoft.com/office/drawing/2014/main" id="{30C8314F-648E-4FF0-AD75-F33F986172D7}"/>
              </a:ext>
            </a:extLst>
          </p:cNvPr>
          <p:cNvPicPr>
            <a:picLocks noChangeAspect="1"/>
          </p:cNvPicPr>
          <p:nvPr/>
        </p:nvPicPr>
        <p:blipFill>
          <a:blip r:embed="rId4"/>
          <a:stretch>
            <a:fillRect/>
          </a:stretch>
        </p:blipFill>
        <p:spPr>
          <a:xfrm>
            <a:off x="4162788" y="3078480"/>
            <a:ext cx="3451874" cy="1734610"/>
          </a:xfrm>
          <a:prstGeom prst="rect">
            <a:avLst/>
          </a:prstGeom>
        </p:spPr>
      </p:pic>
    </p:spTree>
    <p:extLst>
      <p:ext uri="{BB962C8B-B14F-4D97-AF65-F5344CB8AC3E}">
        <p14:creationId xmlns:p14="http://schemas.microsoft.com/office/powerpoint/2010/main" val="2261513426"/>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82A18-8614-3946-9956-8B9AB7574BA8}"/>
              </a:ext>
            </a:extLst>
          </p:cNvPr>
          <p:cNvSpPr>
            <a:spLocks noGrp="1"/>
          </p:cNvSpPr>
          <p:nvPr>
            <p:ph type="title"/>
          </p:nvPr>
        </p:nvSpPr>
        <p:spPr/>
        <p:txBody>
          <a:bodyPr/>
          <a:lstStyle/>
          <a:p>
            <a:r>
              <a:rPr lang="en-US" dirty="0"/>
              <a:t>Bias – Variance Tradeoff</a:t>
            </a:r>
          </a:p>
        </p:txBody>
      </p:sp>
      <p:sp>
        <p:nvSpPr>
          <p:cNvPr id="4" name="Slide Number Placeholder 3">
            <a:extLst>
              <a:ext uri="{FF2B5EF4-FFF2-40B4-BE49-F238E27FC236}">
                <a16:creationId xmlns:a16="http://schemas.microsoft.com/office/drawing/2014/main" id="{B54F8603-8636-BF46-8CBC-BF4B26C474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46</a:t>
            </a:fld>
            <a:endParaRPr lang="en"/>
          </a:p>
        </p:txBody>
      </p:sp>
      <p:sp>
        <p:nvSpPr>
          <p:cNvPr id="12" name="Rectangle 11">
            <a:extLst>
              <a:ext uri="{FF2B5EF4-FFF2-40B4-BE49-F238E27FC236}">
                <a16:creationId xmlns:a16="http://schemas.microsoft.com/office/drawing/2014/main" id="{9B5AA878-9F60-3F4C-B35E-DCF5357C54B4}"/>
              </a:ext>
            </a:extLst>
          </p:cNvPr>
          <p:cNvSpPr/>
          <p:nvPr/>
        </p:nvSpPr>
        <p:spPr>
          <a:xfrm>
            <a:off x="7541955" y="4620280"/>
            <a:ext cx="1144870" cy="307777"/>
          </a:xfrm>
          <a:prstGeom prst="rect">
            <a:avLst/>
          </a:prstGeom>
        </p:spPr>
        <p:txBody>
          <a:bodyPr wrap="square">
            <a:spAutoFit/>
          </a:bodyPr>
          <a:lstStyle/>
          <a:p>
            <a:pPr algn="ctr"/>
            <a:r>
              <a:rPr lang="en-US" dirty="0">
                <a:solidFill>
                  <a:srgbClr val="666666"/>
                </a:solidFill>
                <a:latin typeface="Nunito Sans" pitchFamily="2" charset="77"/>
              </a:rPr>
              <a:t>Complexity</a:t>
            </a:r>
            <a:endParaRPr lang="en-US" dirty="0"/>
          </a:p>
        </p:txBody>
      </p:sp>
      <p:sp>
        <p:nvSpPr>
          <p:cNvPr id="13" name="Rectangle 12">
            <a:extLst>
              <a:ext uri="{FF2B5EF4-FFF2-40B4-BE49-F238E27FC236}">
                <a16:creationId xmlns:a16="http://schemas.microsoft.com/office/drawing/2014/main" id="{B1877029-2D86-6941-8425-BFCF5913A1C0}"/>
              </a:ext>
            </a:extLst>
          </p:cNvPr>
          <p:cNvSpPr/>
          <p:nvPr/>
        </p:nvSpPr>
        <p:spPr>
          <a:xfrm>
            <a:off x="2692309" y="1869224"/>
            <a:ext cx="1144870" cy="307777"/>
          </a:xfrm>
          <a:prstGeom prst="rect">
            <a:avLst/>
          </a:prstGeom>
        </p:spPr>
        <p:txBody>
          <a:bodyPr wrap="square">
            <a:spAutoFit/>
          </a:bodyPr>
          <a:lstStyle/>
          <a:p>
            <a:pPr algn="ctr"/>
            <a:r>
              <a:rPr lang="en-US" dirty="0">
                <a:solidFill>
                  <a:srgbClr val="666666"/>
                </a:solidFill>
                <a:latin typeface="Nunito Sans" pitchFamily="2" charset="77"/>
              </a:rPr>
              <a:t>Error</a:t>
            </a:r>
            <a:endParaRPr lang="en-US" dirty="0"/>
          </a:p>
        </p:txBody>
      </p:sp>
      <p:sp>
        <p:nvSpPr>
          <p:cNvPr id="14" name="Left-Up Arrow 13">
            <a:extLst>
              <a:ext uri="{FF2B5EF4-FFF2-40B4-BE49-F238E27FC236}">
                <a16:creationId xmlns:a16="http://schemas.microsoft.com/office/drawing/2014/main" id="{F421DDCF-A0F3-5E41-AB48-80C5BBB4300D}"/>
              </a:ext>
            </a:extLst>
          </p:cNvPr>
          <p:cNvSpPr/>
          <p:nvPr/>
        </p:nvSpPr>
        <p:spPr>
          <a:xfrm flipH="1">
            <a:off x="3501736" y="810980"/>
            <a:ext cx="5055048" cy="3745520"/>
          </a:xfrm>
          <a:prstGeom prst="leftUpArrow">
            <a:avLst>
              <a:gd name="adj1" fmla="val 0"/>
              <a:gd name="adj2" fmla="val 3283"/>
              <a:gd name="adj3" fmla="val 501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a:extLst>
              <a:ext uri="{FF2B5EF4-FFF2-40B4-BE49-F238E27FC236}">
                <a16:creationId xmlns:a16="http://schemas.microsoft.com/office/drawing/2014/main" id="{F088BDB3-3ECD-AD47-BDC0-F982DA39EF04}"/>
              </a:ext>
            </a:extLst>
          </p:cNvPr>
          <p:cNvSpPr/>
          <p:nvPr/>
        </p:nvSpPr>
        <p:spPr>
          <a:xfrm>
            <a:off x="4125189" y="2168236"/>
            <a:ext cx="3948546"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30" name="Freeform 29">
            <a:extLst>
              <a:ext uri="{FF2B5EF4-FFF2-40B4-BE49-F238E27FC236}">
                <a16:creationId xmlns:a16="http://schemas.microsoft.com/office/drawing/2014/main" id="{9D2498EA-AD06-664C-9F27-B392A4C0289D}"/>
              </a:ext>
            </a:extLst>
          </p:cNvPr>
          <p:cNvSpPr/>
          <p:nvPr/>
        </p:nvSpPr>
        <p:spPr>
          <a:xfrm flipH="1">
            <a:off x="4125186" y="2168236"/>
            <a:ext cx="3948544" cy="2015836"/>
          </a:xfrm>
          <a:custGeom>
            <a:avLst/>
            <a:gdLst>
              <a:gd name="connsiteX0" fmla="*/ 0 w 3948546"/>
              <a:gd name="connsiteY0" fmla="*/ 0 h 2015836"/>
              <a:gd name="connsiteX1" fmla="*/ 602673 w 3948546"/>
              <a:gd name="connsiteY1" fmla="*/ 1049482 h 2015836"/>
              <a:gd name="connsiteX2" fmla="*/ 1496291 w 3948546"/>
              <a:gd name="connsiteY2" fmla="*/ 1683327 h 2015836"/>
              <a:gd name="connsiteX3" fmla="*/ 2691246 w 3948546"/>
              <a:gd name="connsiteY3" fmla="*/ 1953491 h 2015836"/>
              <a:gd name="connsiteX4" fmla="*/ 3938155 w 3948546"/>
              <a:gd name="connsiteY4" fmla="*/ 2015836 h 2015836"/>
              <a:gd name="connsiteX5" fmla="*/ 3938155 w 3948546"/>
              <a:gd name="connsiteY5" fmla="*/ 2015836 h 2015836"/>
              <a:gd name="connsiteX6" fmla="*/ 3948546 w 3948546"/>
              <a:gd name="connsiteY6" fmla="*/ 2015836 h 201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8546" h="2015836">
                <a:moveTo>
                  <a:pt x="0" y="0"/>
                </a:moveTo>
                <a:cubicBezTo>
                  <a:pt x="176645" y="384464"/>
                  <a:pt x="353291" y="768928"/>
                  <a:pt x="602673" y="1049482"/>
                </a:cubicBezTo>
                <a:cubicBezTo>
                  <a:pt x="852055" y="1330037"/>
                  <a:pt x="1148195" y="1532659"/>
                  <a:pt x="1496291" y="1683327"/>
                </a:cubicBezTo>
                <a:cubicBezTo>
                  <a:pt x="1844387" y="1833995"/>
                  <a:pt x="2284269" y="1898073"/>
                  <a:pt x="2691246" y="1953491"/>
                </a:cubicBezTo>
                <a:cubicBezTo>
                  <a:pt x="3098223" y="2008909"/>
                  <a:pt x="3938155" y="2015836"/>
                  <a:pt x="3938155" y="2015836"/>
                </a:cubicBezTo>
                <a:lnTo>
                  <a:pt x="3938155" y="2015836"/>
                </a:lnTo>
                <a:lnTo>
                  <a:pt x="3948546" y="2015836"/>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a:p>
        </p:txBody>
      </p:sp>
      <p:sp>
        <p:nvSpPr>
          <p:cNvPr id="31" name="Freeform 30">
            <a:extLst>
              <a:ext uri="{FF2B5EF4-FFF2-40B4-BE49-F238E27FC236}">
                <a16:creationId xmlns:a16="http://schemas.microsoft.com/office/drawing/2014/main" id="{85D659C9-A175-0144-9469-86B7DD737CFD}"/>
              </a:ext>
            </a:extLst>
          </p:cNvPr>
          <p:cNvSpPr/>
          <p:nvPr/>
        </p:nvSpPr>
        <p:spPr>
          <a:xfrm>
            <a:off x="4125190" y="1539568"/>
            <a:ext cx="3948546" cy="2015836"/>
          </a:xfrm>
          <a:custGeom>
            <a:avLst/>
            <a:gdLst>
              <a:gd name="connsiteX0" fmla="*/ 0 w 3408219"/>
              <a:gd name="connsiteY0" fmla="*/ 0 h 1791854"/>
              <a:gd name="connsiteX1" fmla="*/ 290946 w 3408219"/>
              <a:gd name="connsiteY1" fmla="*/ 477982 h 1791854"/>
              <a:gd name="connsiteX2" fmla="*/ 592282 w 3408219"/>
              <a:gd name="connsiteY2" fmla="*/ 924791 h 1791854"/>
              <a:gd name="connsiteX3" fmla="*/ 914400 w 3408219"/>
              <a:gd name="connsiteY3" fmla="*/ 1319645 h 1791854"/>
              <a:gd name="connsiteX4" fmla="*/ 1267691 w 3408219"/>
              <a:gd name="connsiteY4" fmla="*/ 1620982 h 1791854"/>
              <a:gd name="connsiteX5" fmla="*/ 1662546 w 3408219"/>
              <a:gd name="connsiteY5" fmla="*/ 1766455 h 1791854"/>
              <a:gd name="connsiteX6" fmla="*/ 1901537 w 3408219"/>
              <a:gd name="connsiteY6" fmla="*/ 1787236 h 1791854"/>
              <a:gd name="connsiteX7" fmla="*/ 2234046 w 3408219"/>
              <a:gd name="connsiteY7" fmla="*/ 1714500 h 1791854"/>
              <a:gd name="connsiteX8" fmla="*/ 2597728 w 3408219"/>
              <a:gd name="connsiteY8" fmla="*/ 1465118 h 1791854"/>
              <a:gd name="connsiteX9" fmla="*/ 2982191 w 3408219"/>
              <a:gd name="connsiteY9" fmla="*/ 1059873 h 1791854"/>
              <a:gd name="connsiteX10" fmla="*/ 3221182 w 3408219"/>
              <a:gd name="connsiteY10" fmla="*/ 613064 h 1791854"/>
              <a:gd name="connsiteX11" fmla="*/ 3408219 w 3408219"/>
              <a:gd name="connsiteY11" fmla="*/ 93518 h 1791854"/>
              <a:gd name="connsiteX12" fmla="*/ 3408219 w 3408219"/>
              <a:gd name="connsiteY12" fmla="*/ 93518 h 1791854"/>
              <a:gd name="connsiteX13" fmla="*/ 3408219 w 3408219"/>
              <a:gd name="connsiteY13" fmla="*/ 93518 h 179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08219" h="1791854">
                <a:moveTo>
                  <a:pt x="0" y="0"/>
                </a:moveTo>
                <a:cubicBezTo>
                  <a:pt x="96116" y="161925"/>
                  <a:pt x="192232" y="323850"/>
                  <a:pt x="290946" y="477982"/>
                </a:cubicBezTo>
                <a:cubicBezTo>
                  <a:pt x="389660" y="632114"/>
                  <a:pt x="488373" y="784514"/>
                  <a:pt x="592282" y="924791"/>
                </a:cubicBezTo>
                <a:cubicBezTo>
                  <a:pt x="696191" y="1065068"/>
                  <a:pt x="801832" y="1203613"/>
                  <a:pt x="914400" y="1319645"/>
                </a:cubicBezTo>
                <a:cubicBezTo>
                  <a:pt x="1026968" y="1435677"/>
                  <a:pt x="1143000" y="1546514"/>
                  <a:pt x="1267691" y="1620982"/>
                </a:cubicBezTo>
                <a:cubicBezTo>
                  <a:pt x="1392382" y="1695450"/>
                  <a:pt x="1556905" y="1738746"/>
                  <a:pt x="1662546" y="1766455"/>
                </a:cubicBezTo>
                <a:cubicBezTo>
                  <a:pt x="1768187" y="1794164"/>
                  <a:pt x="1806287" y="1795895"/>
                  <a:pt x="1901537" y="1787236"/>
                </a:cubicBezTo>
                <a:cubicBezTo>
                  <a:pt x="1996787" y="1778577"/>
                  <a:pt x="2118014" y="1768186"/>
                  <a:pt x="2234046" y="1714500"/>
                </a:cubicBezTo>
                <a:cubicBezTo>
                  <a:pt x="2350078" y="1660814"/>
                  <a:pt x="2473037" y="1574223"/>
                  <a:pt x="2597728" y="1465118"/>
                </a:cubicBezTo>
                <a:cubicBezTo>
                  <a:pt x="2722419" y="1356014"/>
                  <a:pt x="2878282" y="1201882"/>
                  <a:pt x="2982191" y="1059873"/>
                </a:cubicBezTo>
                <a:cubicBezTo>
                  <a:pt x="3086100" y="917864"/>
                  <a:pt x="3150177" y="774123"/>
                  <a:pt x="3221182" y="613064"/>
                </a:cubicBezTo>
                <a:cubicBezTo>
                  <a:pt x="3292187" y="452005"/>
                  <a:pt x="3408219" y="93518"/>
                  <a:pt x="3408219" y="93518"/>
                </a:cubicBezTo>
                <a:lnTo>
                  <a:pt x="3408219" y="93518"/>
                </a:lnTo>
                <a:lnTo>
                  <a:pt x="3408219" y="93518"/>
                </a:lnTo>
              </a:path>
            </a:pathLst>
          </a:custGeom>
          <a:ln/>
        </p:spPr>
        <p:style>
          <a:lnRef idx="2">
            <a:schemeClr val="accent6"/>
          </a:lnRef>
          <a:fillRef idx="0">
            <a:schemeClr val="accent6"/>
          </a:fillRef>
          <a:effectRef idx="1">
            <a:schemeClr val="accent6"/>
          </a:effectRef>
          <a:fontRef idx="minor">
            <a:schemeClr val="tx1"/>
          </a:fontRef>
        </p:style>
        <p:txBody>
          <a:bodyPr rtlCol="0" anchor="ctr"/>
          <a:lstStyle/>
          <a:p>
            <a:pPr algn="ctr"/>
            <a:endParaRPr lang="en-US"/>
          </a:p>
        </p:txBody>
      </p:sp>
      <p:sp>
        <p:nvSpPr>
          <p:cNvPr id="33" name="Rectangle 32">
            <a:extLst>
              <a:ext uri="{FF2B5EF4-FFF2-40B4-BE49-F238E27FC236}">
                <a16:creationId xmlns:a16="http://schemas.microsoft.com/office/drawing/2014/main" id="{572CAEA9-3A8D-A94C-9A9C-096C3357FC3C}"/>
              </a:ext>
            </a:extLst>
          </p:cNvPr>
          <p:cNvSpPr/>
          <p:nvPr/>
        </p:nvSpPr>
        <p:spPr>
          <a:xfrm>
            <a:off x="7237639" y="3830104"/>
            <a:ext cx="1607152" cy="307777"/>
          </a:xfrm>
          <a:prstGeom prst="rect">
            <a:avLst/>
          </a:prstGeom>
        </p:spPr>
        <p:txBody>
          <a:bodyPr wrap="square">
            <a:spAutoFit/>
          </a:bodyPr>
          <a:lstStyle/>
          <a:p>
            <a:pPr algn="ctr"/>
            <a:r>
              <a:rPr lang="en-US" dirty="0">
                <a:solidFill>
                  <a:srgbClr val="666666"/>
                </a:solidFill>
                <a:latin typeface="Nunito Sans" pitchFamily="2" charset="77"/>
              </a:rPr>
              <a:t>Biased squared</a:t>
            </a:r>
            <a:endParaRPr lang="en-US" dirty="0"/>
          </a:p>
        </p:txBody>
      </p:sp>
      <p:sp>
        <p:nvSpPr>
          <p:cNvPr id="34" name="Rectangle 33">
            <a:extLst>
              <a:ext uri="{FF2B5EF4-FFF2-40B4-BE49-F238E27FC236}">
                <a16:creationId xmlns:a16="http://schemas.microsoft.com/office/drawing/2014/main" id="{5A2E96A3-4421-5748-9C44-575F40AAEBE2}"/>
              </a:ext>
            </a:extLst>
          </p:cNvPr>
          <p:cNvSpPr/>
          <p:nvPr/>
        </p:nvSpPr>
        <p:spPr>
          <a:xfrm>
            <a:off x="7400111" y="2792184"/>
            <a:ext cx="1607152" cy="307777"/>
          </a:xfrm>
          <a:prstGeom prst="rect">
            <a:avLst/>
          </a:prstGeom>
        </p:spPr>
        <p:txBody>
          <a:bodyPr wrap="square">
            <a:spAutoFit/>
          </a:bodyPr>
          <a:lstStyle/>
          <a:p>
            <a:pPr algn="ctr"/>
            <a:r>
              <a:rPr lang="en-US" dirty="0">
                <a:solidFill>
                  <a:srgbClr val="666666"/>
                </a:solidFill>
                <a:latin typeface="Nunito Sans" pitchFamily="2" charset="77"/>
              </a:rPr>
              <a:t>Variance</a:t>
            </a:r>
            <a:endParaRPr lang="en-US" dirty="0"/>
          </a:p>
        </p:txBody>
      </p:sp>
      <p:sp>
        <p:nvSpPr>
          <p:cNvPr id="35" name="Rectangle 34">
            <a:extLst>
              <a:ext uri="{FF2B5EF4-FFF2-40B4-BE49-F238E27FC236}">
                <a16:creationId xmlns:a16="http://schemas.microsoft.com/office/drawing/2014/main" id="{33ECA938-5948-4544-B87E-ECFAF55AB888}"/>
              </a:ext>
            </a:extLst>
          </p:cNvPr>
          <p:cNvSpPr/>
          <p:nvPr/>
        </p:nvSpPr>
        <p:spPr>
          <a:xfrm>
            <a:off x="7251172" y="1219693"/>
            <a:ext cx="1607152" cy="307777"/>
          </a:xfrm>
          <a:prstGeom prst="rect">
            <a:avLst/>
          </a:prstGeom>
        </p:spPr>
        <p:txBody>
          <a:bodyPr wrap="square">
            <a:spAutoFit/>
          </a:bodyPr>
          <a:lstStyle/>
          <a:p>
            <a:pPr algn="ctr"/>
            <a:r>
              <a:rPr lang="en-US" dirty="0">
                <a:solidFill>
                  <a:srgbClr val="666666"/>
                </a:solidFill>
                <a:latin typeface="Nunito Sans" pitchFamily="2" charset="77"/>
              </a:rPr>
              <a:t>True error</a:t>
            </a:r>
            <a:endParaRPr lang="en-US" dirty="0"/>
          </a:p>
        </p:txBody>
      </p:sp>
      <p:cxnSp>
        <p:nvCxnSpPr>
          <p:cNvPr id="36" name="Straight Connector 35">
            <a:extLst>
              <a:ext uri="{FF2B5EF4-FFF2-40B4-BE49-F238E27FC236}">
                <a16:creationId xmlns:a16="http://schemas.microsoft.com/office/drawing/2014/main" id="{91D2036B-90BE-634C-8B7E-CFE6F2D3679A}"/>
              </a:ext>
            </a:extLst>
          </p:cNvPr>
          <p:cNvCxnSpPr/>
          <p:nvPr/>
        </p:nvCxnSpPr>
        <p:spPr>
          <a:xfrm>
            <a:off x="6296892" y="1404754"/>
            <a:ext cx="0" cy="305294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Rectangle 37">
            <a:extLst>
              <a:ext uri="{FF2B5EF4-FFF2-40B4-BE49-F238E27FC236}">
                <a16:creationId xmlns:a16="http://schemas.microsoft.com/office/drawing/2014/main" id="{79D95383-CD32-6646-8DBC-5C5DF6C1C10C}"/>
              </a:ext>
            </a:extLst>
          </p:cNvPr>
          <p:cNvSpPr/>
          <p:nvPr/>
        </p:nvSpPr>
        <p:spPr>
          <a:xfrm>
            <a:off x="4809397" y="2213352"/>
            <a:ext cx="1607152" cy="307777"/>
          </a:xfrm>
          <a:prstGeom prst="rect">
            <a:avLst/>
          </a:prstGeom>
        </p:spPr>
        <p:txBody>
          <a:bodyPr wrap="square">
            <a:spAutoFit/>
          </a:bodyPr>
          <a:lstStyle/>
          <a:p>
            <a:pPr algn="ctr"/>
            <a:r>
              <a:rPr lang="en-US" dirty="0">
                <a:solidFill>
                  <a:srgbClr val="666666"/>
                </a:solidFill>
                <a:latin typeface="Nunito Sans" pitchFamily="2" charset="77"/>
              </a:rPr>
              <a:t>Underfitting</a:t>
            </a:r>
            <a:endParaRPr lang="en-US" dirty="0"/>
          </a:p>
        </p:txBody>
      </p:sp>
      <p:cxnSp>
        <p:nvCxnSpPr>
          <p:cNvPr id="39" name="Straight Arrow Connector 38">
            <a:extLst>
              <a:ext uri="{FF2B5EF4-FFF2-40B4-BE49-F238E27FC236}">
                <a16:creationId xmlns:a16="http://schemas.microsoft.com/office/drawing/2014/main" id="{4B35250F-C0FC-0047-A89C-3FC21D279E2F}"/>
              </a:ext>
            </a:extLst>
          </p:cNvPr>
          <p:cNvCxnSpPr/>
          <p:nvPr/>
        </p:nvCxnSpPr>
        <p:spPr>
          <a:xfrm flipH="1">
            <a:off x="5413664" y="2177001"/>
            <a:ext cx="727363"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1" name="Straight Arrow Connector 40">
            <a:extLst>
              <a:ext uri="{FF2B5EF4-FFF2-40B4-BE49-F238E27FC236}">
                <a16:creationId xmlns:a16="http://schemas.microsoft.com/office/drawing/2014/main" id="{FAAF1793-5BE1-3744-84E3-829C70AA1732}"/>
              </a:ext>
            </a:extLst>
          </p:cNvPr>
          <p:cNvCxnSpPr>
            <a:cxnSpLocks/>
          </p:cNvCxnSpPr>
          <p:nvPr/>
        </p:nvCxnSpPr>
        <p:spPr>
          <a:xfrm>
            <a:off x="6399140" y="2177001"/>
            <a:ext cx="730828" cy="0"/>
          </a:xfrm>
          <a:prstGeom prst="straightConnector1">
            <a:avLst/>
          </a:prstGeom>
          <a:ln w="9525"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43" name="Rectangle 42">
            <a:extLst>
              <a:ext uri="{FF2B5EF4-FFF2-40B4-BE49-F238E27FC236}">
                <a16:creationId xmlns:a16="http://schemas.microsoft.com/office/drawing/2014/main" id="{B9A9C42D-E9CC-2842-8464-9F9396A0AB3E}"/>
              </a:ext>
            </a:extLst>
          </p:cNvPr>
          <p:cNvSpPr/>
          <p:nvPr/>
        </p:nvSpPr>
        <p:spPr>
          <a:xfrm>
            <a:off x="5498569" y="734777"/>
            <a:ext cx="1607152" cy="523220"/>
          </a:xfrm>
          <a:prstGeom prst="rect">
            <a:avLst/>
          </a:prstGeom>
        </p:spPr>
        <p:txBody>
          <a:bodyPr wrap="square">
            <a:spAutoFit/>
          </a:bodyPr>
          <a:lstStyle/>
          <a:p>
            <a:pPr algn="ctr"/>
            <a:r>
              <a:rPr lang="en-US" dirty="0">
                <a:solidFill>
                  <a:srgbClr val="666666"/>
                </a:solidFill>
                <a:latin typeface="Nunito Sans" pitchFamily="2" charset="77"/>
              </a:rPr>
              <a:t>Optimal model complexity</a:t>
            </a:r>
            <a:endParaRPr lang="en-US" dirty="0"/>
          </a:p>
        </p:txBody>
      </p:sp>
      <p:sp>
        <p:nvSpPr>
          <p:cNvPr id="44" name="Rectangle 43">
            <a:extLst>
              <a:ext uri="{FF2B5EF4-FFF2-40B4-BE49-F238E27FC236}">
                <a16:creationId xmlns:a16="http://schemas.microsoft.com/office/drawing/2014/main" id="{0B590BF5-D1A9-4A45-9A97-02BDB783B995}"/>
              </a:ext>
            </a:extLst>
          </p:cNvPr>
          <p:cNvSpPr/>
          <p:nvPr/>
        </p:nvSpPr>
        <p:spPr>
          <a:xfrm>
            <a:off x="6073320" y="2229318"/>
            <a:ext cx="1607152" cy="307777"/>
          </a:xfrm>
          <a:prstGeom prst="rect">
            <a:avLst/>
          </a:prstGeom>
        </p:spPr>
        <p:txBody>
          <a:bodyPr wrap="square">
            <a:spAutoFit/>
          </a:bodyPr>
          <a:lstStyle/>
          <a:p>
            <a:pPr algn="ctr"/>
            <a:r>
              <a:rPr lang="en-US" dirty="0">
                <a:solidFill>
                  <a:srgbClr val="666666"/>
                </a:solidFill>
                <a:latin typeface="Nunito Sans" pitchFamily="2" charset="77"/>
              </a:rPr>
              <a:t>Overfitting</a:t>
            </a:r>
            <a:endParaRPr lang="en-US" dirty="0"/>
          </a:p>
        </p:txBody>
      </p:sp>
    </p:spTree>
    <p:extLst>
      <p:ext uri="{BB962C8B-B14F-4D97-AF65-F5344CB8AC3E}">
        <p14:creationId xmlns:p14="http://schemas.microsoft.com/office/powerpoint/2010/main" val="2183178158"/>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10D76-A50D-A944-B9FB-4194EE85419C}"/>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2EE83DFD-FE7D-0D4D-BD84-7C681456F67E}"/>
              </a:ext>
            </a:extLst>
          </p:cNvPr>
          <p:cNvSpPr>
            <a:spLocks noGrp="1"/>
          </p:cNvSpPr>
          <p:nvPr>
            <p:ph type="body" idx="1"/>
          </p:nvPr>
        </p:nvSpPr>
        <p:spPr/>
        <p:txBody>
          <a:bodyPr/>
          <a:lstStyle/>
          <a:p>
            <a:pPr marL="139700" indent="0">
              <a:buNone/>
            </a:pPr>
            <a:r>
              <a:rPr lang="en-US" dirty="0"/>
              <a:t>So far we have divided our dataset into train and test</a:t>
            </a:r>
          </a:p>
          <a:p>
            <a:pPr marL="139700" indent="0">
              <a:buNone/>
            </a:pPr>
            <a:endParaRPr lang="en-US" dirty="0"/>
          </a:p>
          <a:p>
            <a:pPr marL="139700" indent="0">
              <a:buNone/>
            </a:pPr>
            <a:endParaRPr lang="en-US" dirty="0"/>
          </a:p>
          <a:p>
            <a:pPr marL="139700" indent="0">
              <a:buNone/>
            </a:pPr>
            <a:r>
              <a:rPr lang="en-US" dirty="0"/>
              <a:t>We can’t use Test to choose our model complexity, so instead, break up Train into ANOTHER dataset</a:t>
            </a:r>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We will pick the model that does best on validation. Note that this now makes the validation error of the “best” model a biased estimate of true error. The test error will be an unbiased estimate though since we never looked at it!</a:t>
            </a:r>
          </a:p>
        </p:txBody>
      </p:sp>
      <p:sp>
        <p:nvSpPr>
          <p:cNvPr id="4" name="Slide Number Placeholder 3">
            <a:extLst>
              <a:ext uri="{FF2B5EF4-FFF2-40B4-BE49-F238E27FC236}">
                <a16:creationId xmlns:a16="http://schemas.microsoft.com/office/drawing/2014/main" id="{9C41F76B-0641-0246-ABF5-6F2C5F63A5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47</a:t>
            </a:fld>
            <a:endParaRPr lang="en"/>
          </a:p>
        </p:txBody>
      </p:sp>
      <p:graphicFrame>
        <p:nvGraphicFramePr>
          <p:cNvPr id="5" name="Table 4">
            <a:extLst>
              <a:ext uri="{FF2B5EF4-FFF2-40B4-BE49-F238E27FC236}">
                <a16:creationId xmlns:a16="http://schemas.microsoft.com/office/drawing/2014/main" id="{EF396059-FA02-8F4E-AA74-BD8FEE3884F1}"/>
              </a:ext>
            </a:extLst>
          </p:cNvPr>
          <p:cNvGraphicFramePr>
            <a:graphicFrameLocks noGrp="1"/>
          </p:cNvGraphicFramePr>
          <p:nvPr/>
        </p:nvGraphicFramePr>
        <p:xfrm>
          <a:off x="3090626" y="1124211"/>
          <a:ext cx="5466158" cy="370840"/>
        </p:xfrm>
        <a:graphic>
          <a:graphicData uri="http://schemas.openxmlformats.org/drawingml/2006/table">
            <a:tbl>
              <a:tblPr firstRow="1" bandRow="1">
                <a:tableStyleId>{CB23F696-D533-4BE0-B1DA-8B15BD142E95}</a:tableStyleId>
              </a:tblPr>
              <a:tblGrid>
                <a:gridCol w="3762661">
                  <a:extLst>
                    <a:ext uri="{9D8B030D-6E8A-4147-A177-3AD203B41FA5}">
                      <a16:colId xmlns:a16="http://schemas.microsoft.com/office/drawing/2014/main" val="358987684"/>
                    </a:ext>
                  </a:extLst>
                </a:gridCol>
                <a:gridCol w="1703497">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6" name="Table 5">
            <a:extLst>
              <a:ext uri="{FF2B5EF4-FFF2-40B4-BE49-F238E27FC236}">
                <a16:creationId xmlns:a16="http://schemas.microsoft.com/office/drawing/2014/main" id="{0054CD35-5566-2E4D-80D0-AEB31694EFF2}"/>
              </a:ext>
            </a:extLst>
          </p:cNvPr>
          <p:cNvGraphicFramePr>
            <a:graphicFrameLocks noGrp="1"/>
          </p:cNvGraphicFramePr>
          <p:nvPr/>
        </p:nvGraphicFramePr>
        <p:xfrm>
          <a:off x="3090626" y="2380580"/>
          <a:ext cx="5466158" cy="370840"/>
        </p:xfrm>
        <a:graphic>
          <a:graphicData uri="http://schemas.openxmlformats.org/drawingml/2006/table">
            <a:tbl>
              <a:tblPr firstRow="1" bandRow="1">
                <a:tableStyleId>{CB23F696-D533-4BE0-B1DA-8B15BD142E95}</a:tableStyleId>
              </a:tblPr>
              <a:tblGrid>
                <a:gridCol w="2490042">
                  <a:extLst>
                    <a:ext uri="{9D8B030D-6E8A-4147-A177-3AD203B41FA5}">
                      <a16:colId xmlns:a16="http://schemas.microsoft.com/office/drawing/2014/main" val="358987684"/>
                    </a:ext>
                  </a:extLst>
                </a:gridCol>
                <a:gridCol w="1319753">
                  <a:extLst>
                    <a:ext uri="{9D8B030D-6E8A-4147-A177-3AD203B41FA5}">
                      <a16:colId xmlns:a16="http://schemas.microsoft.com/office/drawing/2014/main" val="645722629"/>
                    </a:ext>
                  </a:extLst>
                </a:gridCol>
                <a:gridCol w="1656363">
                  <a:extLst>
                    <a:ext uri="{9D8B030D-6E8A-4147-A177-3AD203B41FA5}">
                      <a16:colId xmlns:a16="http://schemas.microsoft.com/office/drawing/2014/main" val="3710329097"/>
                    </a:ext>
                  </a:extLst>
                </a:gridCol>
              </a:tblGrid>
              <a:tr h="370840">
                <a:tc>
                  <a:txBody>
                    <a:bodyPr/>
                    <a:lstStyle/>
                    <a:p>
                      <a:r>
                        <a:rPr lang="en-US" dirty="0">
                          <a:latin typeface="Courier New" panose="02070309020205020404" pitchFamily="49" charset="0"/>
                          <a:cs typeface="Courier New" panose="02070309020205020404" pitchFamily="49" charset="0"/>
                        </a:rPr>
                        <a:t>Train</a:t>
                      </a:r>
                    </a:p>
                  </a:txBody>
                  <a:tcPr>
                    <a:solidFill>
                      <a:schemeClr val="accent1">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Validation</a:t>
                      </a:r>
                    </a:p>
                  </a:txBody>
                  <a:tcPr>
                    <a:solidFill>
                      <a:schemeClr val="accent2">
                        <a:lumMod val="40000"/>
                        <a:lumOff val="60000"/>
                      </a:schemeClr>
                    </a:solidFill>
                  </a:tcPr>
                </a:tc>
                <a:tc>
                  <a:txBody>
                    <a:bodyPr/>
                    <a:lstStyle/>
                    <a:p>
                      <a:r>
                        <a:rPr lang="en-US" dirty="0">
                          <a:latin typeface="Courier New" panose="02070309020205020404" pitchFamily="49" charset="0"/>
                          <a:cs typeface="Courier New" panose="02070309020205020404" pitchFamily="49" charset="0"/>
                        </a:rPr>
                        <a:t>Test</a:t>
                      </a:r>
                      <a:endParaRPr lang="en-US" dirty="0"/>
                    </a:p>
                  </a:txBody>
                  <a:tcPr>
                    <a:solidFill>
                      <a:schemeClr val="accent3">
                        <a:lumMod val="40000"/>
                        <a:lumOff val="60000"/>
                      </a:schemeClr>
                    </a:solidFill>
                  </a:tcPr>
                </a:tc>
                <a:extLst>
                  <a:ext uri="{0D108BD9-81ED-4DB2-BD59-A6C34878D82A}">
                    <a16:rowId xmlns:a16="http://schemas.microsoft.com/office/drawing/2014/main" val="2537980195"/>
                  </a:ext>
                </a:extLst>
              </a:tr>
            </a:tbl>
          </a:graphicData>
        </a:graphic>
      </p:graphicFrame>
    </p:spTree>
    <p:extLst>
      <p:ext uri="{BB962C8B-B14F-4D97-AF65-F5344CB8AC3E}">
        <p14:creationId xmlns:p14="http://schemas.microsoft.com/office/powerpoint/2010/main" val="1109069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a:xfrm>
            <a:off x="2621280" y="575500"/>
            <a:ext cx="6065545" cy="3981000"/>
          </a:xfrm>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validation</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and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best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48</a:t>
            </a:fld>
            <a:endParaRPr lang="en"/>
          </a:p>
        </p:txBody>
      </p:sp>
    </p:spTree>
    <p:extLst>
      <p:ext uri="{BB962C8B-B14F-4D97-AF65-F5344CB8AC3E}">
        <p14:creationId xmlns:p14="http://schemas.microsoft.com/office/powerpoint/2010/main" val="2958540292"/>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1FF2C-CFF4-A54A-9F53-AC9DBB4A0133}"/>
              </a:ext>
            </a:extLst>
          </p:cNvPr>
          <p:cNvSpPr>
            <a:spLocks noGrp="1"/>
          </p:cNvSpPr>
          <p:nvPr>
            <p:ph type="title"/>
          </p:nvPr>
        </p:nvSpPr>
        <p:spPr/>
        <p:txBody>
          <a:bodyPr/>
          <a:lstStyle/>
          <a:p>
            <a:r>
              <a:rPr lang="en-US" sz="2000" dirty="0"/>
              <a:t>Validation Set</a:t>
            </a:r>
          </a:p>
        </p:txBody>
      </p:sp>
      <p:sp>
        <p:nvSpPr>
          <p:cNvPr id="3" name="Text Placeholder 2">
            <a:extLst>
              <a:ext uri="{FF2B5EF4-FFF2-40B4-BE49-F238E27FC236}">
                <a16:creationId xmlns:a16="http://schemas.microsoft.com/office/drawing/2014/main" id="{55D94519-05DE-2447-8331-4E7EB4814A37}"/>
              </a:ext>
            </a:extLst>
          </p:cNvPr>
          <p:cNvSpPr>
            <a:spLocks noGrp="1"/>
          </p:cNvSpPr>
          <p:nvPr>
            <p:ph type="body" idx="1"/>
          </p:nvPr>
        </p:nvSpPr>
        <p:spPr/>
        <p:txBody>
          <a:bodyPr/>
          <a:lstStyle/>
          <a:p>
            <a:pPr marL="139700" indent="0">
              <a:buNone/>
            </a:pPr>
            <a:r>
              <a:rPr lang="en-US" b="1" dirty="0"/>
              <a:t>Pros</a:t>
            </a:r>
          </a:p>
          <a:p>
            <a:pPr marL="139700" indent="0">
              <a:buNone/>
            </a:pPr>
            <a:r>
              <a:rPr lang="en-US" dirty="0"/>
              <a:t>Easy to describe and implement </a:t>
            </a:r>
          </a:p>
          <a:p>
            <a:pPr marL="139700" indent="0">
              <a:buNone/>
            </a:pPr>
            <a:r>
              <a:rPr lang="en-US" dirty="0"/>
              <a:t>Pretty fast </a:t>
            </a:r>
          </a:p>
          <a:p>
            <a:pPr>
              <a:buFontTx/>
              <a:buChar char="-"/>
            </a:pPr>
            <a:r>
              <a:rPr lang="en-US" dirty="0"/>
              <a:t>Only requires training a model and predicting on the validation set for each complexity of interest</a:t>
            </a:r>
          </a:p>
          <a:p>
            <a:endParaRPr lang="en-US" dirty="0"/>
          </a:p>
          <a:p>
            <a:pPr marL="139700" indent="0">
              <a:buNone/>
            </a:pPr>
            <a:r>
              <a:rPr lang="en-US" b="1" dirty="0"/>
              <a:t>Cons</a:t>
            </a:r>
          </a:p>
          <a:p>
            <a:pPr>
              <a:buFontTx/>
              <a:buChar char="-"/>
            </a:pPr>
            <a:r>
              <a:rPr lang="en-US" dirty="0"/>
              <a:t>Have to sacrifice even more training data</a:t>
            </a:r>
          </a:p>
          <a:p>
            <a:pPr>
              <a:buFontTx/>
              <a:buChar char="-"/>
            </a:pPr>
            <a:r>
              <a:rPr lang="en-US" dirty="0"/>
              <a:t>Prone to overfitting*</a:t>
            </a:r>
          </a:p>
        </p:txBody>
      </p:sp>
      <p:sp>
        <p:nvSpPr>
          <p:cNvPr id="4" name="Slide Number Placeholder 3">
            <a:extLst>
              <a:ext uri="{FF2B5EF4-FFF2-40B4-BE49-F238E27FC236}">
                <a16:creationId xmlns:a16="http://schemas.microsoft.com/office/drawing/2014/main" id="{33272700-FED1-6941-BDC2-6DD0132C447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49</a:t>
            </a:fld>
            <a:endParaRPr lang="en"/>
          </a:p>
        </p:txBody>
      </p:sp>
    </p:spTree>
    <p:extLst>
      <p:ext uri="{BB962C8B-B14F-4D97-AF65-F5344CB8AC3E}">
        <p14:creationId xmlns:p14="http://schemas.microsoft.com/office/powerpoint/2010/main" val="392390158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hart, line chart&#10;&#10;Description automatically generated">
            <a:extLst>
              <a:ext uri="{FF2B5EF4-FFF2-40B4-BE49-F238E27FC236}">
                <a16:creationId xmlns:a16="http://schemas.microsoft.com/office/drawing/2014/main" id="{A26613CF-24B1-014D-A700-FCF544FCF70A}"/>
              </a:ext>
            </a:extLst>
          </p:cNvPr>
          <p:cNvPicPr>
            <a:picLocks noChangeAspect="1"/>
          </p:cNvPicPr>
          <p:nvPr/>
        </p:nvPicPr>
        <p:blipFill>
          <a:blip r:embed="rId3"/>
          <a:stretch>
            <a:fillRect/>
          </a:stretch>
        </p:blipFill>
        <p:spPr>
          <a:xfrm>
            <a:off x="2599526" y="1558942"/>
            <a:ext cx="3203977" cy="1738813"/>
          </a:xfrm>
          <a:prstGeom prst="rect">
            <a:avLst/>
          </a:prstGeom>
        </p:spPr>
      </p:pic>
      <p:pic>
        <p:nvPicPr>
          <p:cNvPr id="13" name="Picture 12" descr="Chart, scatter chart&#10;&#10;Description automatically generated">
            <a:extLst>
              <a:ext uri="{FF2B5EF4-FFF2-40B4-BE49-F238E27FC236}">
                <a16:creationId xmlns:a16="http://schemas.microsoft.com/office/drawing/2014/main" id="{588C7F8C-099C-9B4E-8E3A-1B5C717DE4DF}"/>
              </a:ext>
            </a:extLst>
          </p:cNvPr>
          <p:cNvPicPr>
            <a:picLocks noChangeAspect="1"/>
          </p:cNvPicPr>
          <p:nvPr/>
        </p:nvPicPr>
        <p:blipFill>
          <a:blip r:embed="rId4"/>
          <a:stretch>
            <a:fillRect/>
          </a:stretch>
        </p:blipFill>
        <p:spPr>
          <a:xfrm>
            <a:off x="5392422" y="3009358"/>
            <a:ext cx="3634895" cy="1912768"/>
          </a:xfrm>
          <a:prstGeom prst="rect">
            <a:avLst/>
          </a:prstGeom>
        </p:spPr>
      </p:pic>
      <p:sp>
        <p:nvSpPr>
          <p:cNvPr id="2" name="Title 1">
            <a:extLst>
              <a:ext uri="{FF2B5EF4-FFF2-40B4-BE49-F238E27FC236}">
                <a16:creationId xmlns:a16="http://schemas.microsoft.com/office/drawing/2014/main" id="{56FF6491-A40D-8141-B5C2-69586CC430CD}"/>
              </a:ext>
            </a:extLst>
          </p:cNvPr>
          <p:cNvSpPr>
            <a:spLocks noGrp="1"/>
          </p:cNvSpPr>
          <p:nvPr>
            <p:ph type="title"/>
          </p:nvPr>
        </p:nvSpPr>
        <p:spPr/>
        <p:txBody>
          <a:bodyPr/>
          <a:lstStyle/>
          <a:p>
            <a:r>
              <a:rPr lang="en-US" dirty="0"/>
              <a:t>Dataset Size</a:t>
            </a:r>
          </a:p>
        </p:txBody>
      </p:sp>
      <p:sp>
        <p:nvSpPr>
          <p:cNvPr id="3" name="Text Placeholder 2">
            <a:extLst>
              <a:ext uri="{FF2B5EF4-FFF2-40B4-BE49-F238E27FC236}">
                <a16:creationId xmlns:a16="http://schemas.microsoft.com/office/drawing/2014/main" id="{1CA201DA-34D0-D348-9EF1-189798B0C129}"/>
              </a:ext>
            </a:extLst>
          </p:cNvPr>
          <p:cNvSpPr>
            <a:spLocks noGrp="1"/>
          </p:cNvSpPr>
          <p:nvPr>
            <p:ph type="body" idx="1"/>
          </p:nvPr>
        </p:nvSpPr>
        <p:spPr>
          <a:xfrm>
            <a:off x="2871019" y="437849"/>
            <a:ext cx="5864968" cy="3981000"/>
          </a:xfrm>
        </p:spPr>
        <p:txBody>
          <a:bodyPr/>
          <a:lstStyle/>
          <a:p>
            <a:r>
              <a:rPr lang="en-US" dirty="0"/>
              <a:t>Model complexity doesn’t depend on the size of the training set</a:t>
            </a:r>
          </a:p>
          <a:p>
            <a:r>
              <a:rPr lang="en-US" dirty="0"/>
              <a:t>The larger the training set, the lower the variance of the model, thus less overfitting </a:t>
            </a:r>
          </a:p>
          <a:p>
            <a:endParaRPr lang="en-US" dirty="0"/>
          </a:p>
        </p:txBody>
      </p:sp>
      <p:sp>
        <p:nvSpPr>
          <p:cNvPr id="4" name="Slide Number Placeholder 3">
            <a:extLst>
              <a:ext uri="{FF2B5EF4-FFF2-40B4-BE49-F238E27FC236}">
                <a16:creationId xmlns:a16="http://schemas.microsoft.com/office/drawing/2014/main" id="{D903AA30-67A8-8042-841F-EE58E509B9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extLst>
      <p:ext uri="{BB962C8B-B14F-4D97-AF65-F5344CB8AC3E}">
        <p14:creationId xmlns:p14="http://schemas.microsoft.com/office/powerpoint/2010/main" val="631396949"/>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CCC7C-290D-3F41-B565-185FAAC7C094}"/>
              </a:ext>
            </a:extLst>
          </p:cNvPr>
          <p:cNvSpPr>
            <a:spLocks noGrp="1"/>
          </p:cNvSpPr>
          <p:nvPr>
            <p:ph type="title"/>
          </p:nvPr>
        </p:nvSpPr>
        <p:spPr/>
        <p:txBody>
          <a:bodyPr/>
          <a:lstStyle/>
          <a:p>
            <a:r>
              <a:rPr lang="en-US" dirty="0"/>
              <a:t>Cross Validation</a:t>
            </a:r>
          </a:p>
        </p:txBody>
      </p:sp>
      <p:sp>
        <p:nvSpPr>
          <p:cNvPr id="4" name="Slide Number Placeholder 3">
            <a:extLst>
              <a:ext uri="{FF2B5EF4-FFF2-40B4-BE49-F238E27FC236}">
                <a16:creationId xmlns:a16="http://schemas.microsoft.com/office/drawing/2014/main" id="{B9A26D21-47DB-CB43-B008-D8E97381CF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50</a:t>
            </a:fld>
            <a:endParaRPr lang="en"/>
          </a:p>
        </p:txBody>
      </p:sp>
      <p:graphicFrame>
        <p:nvGraphicFramePr>
          <p:cNvPr id="9" name="Table 8">
            <a:extLst>
              <a:ext uri="{FF2B5EF4-FFF2-40B4-BE49-F238E27FC236}">
                <a16:creationId xmlns:a16="http://schemas.microsoft.com/office/drawing/2014/main" id="{8272F7D5-4D2E-EA43-B0AB-288B66DF4A63}"/>
              </a:ext>
            </a:extLst>
          </p:cNvPr>
          <p:cNvGraphicFramePr>
            <a:graphicFrameLocks noGrp="1"/>
          </p:cNvGraphicFramePr>
          <p:nvPr/>
        </p:nvGraphicFramePr>
        <p:xfrm>
          <a:off x="2743200" y="1661122"/>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105021554"/>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0" name="Table 9">
            <a:extLst>
              <a:ext uri="{FF2B5EF4-FFF2-40B4-BE49-F238E27FC236}">
                <a16:creationId xmlns:a16="http://schemas.microsoft.com/office/drawing/2014/main" id="{C921DB8F-0F6B-944E-8C30-675C773EAF99}"/>
              </a:ext>
            </a:extLst>
          </p:cNvPr>
          <p:cNvGraphicFramePr>
            <a:graphicFrameLocks noGrp="1"/>
          </p:cNvGraphicFramePr>
          <p:nvPr/>
        </p:nvGraphicFramePr>
        <p:xfrm>
          <a:off x="2743200" y="2303166"/>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2797417317"/>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1" name="Table 10">
            <a:extLst>
              <a:ext uri="{FF2B5EF4-FFF2-40B4-BE49-F238E27FC236}">
                <a16:creationId xmlns:a16="http://schemas.microsoft.com/office/drawing/2014/main" id="{830142FE-5998-8044-B704-2AE62B247F07}"/>
              </a:ext>
            </a:extLst>
          </p:cNvPr>
          <p:cNvGraphicFramePr>
            <a:graphicFrameLocks noGrp="1"/>
          </p:cNvGraphicFramePr>
          <p:nvPr/>
        </p:nvGraphicFramePr>
        <p:xfrm>
          <a:off x="2743200" y="2958510"/>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1090031022"/>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37980195"/>
                  </a:ext>
                </a:extLst>
              </a:tr>
            </a:tbl>
          </a:graphicData>
        </a:graphic>
      </p:graphicFrame>
      <p:graphicFrame>
        <p:nvGraphicFramePr>
          <p:cNvPr id="12" name="Table 11">
            <a:extLst>
              <a:ext uri="{FF2B5EF4-FFF2-40B4-BE49-F238E27FC236}">
                <a16:creationId xmlns:a16="http://schemas.microsoft.com/office/drawing/2014/main" id="{A56E9723-3D4D-254A-A31F-6AFBEC51604D}"/>
              </a:ext>
            </a:extLst>
          </p:cNvPr>
          <p:cNvGraphicFramePr>
            <a:graphicFrameLocks noGrp="1"/>
          </p:cNvGraphicFramePr>
          <p:nvPr/>
        </p:nvGraphicFramePr>
        <p:xfrm>
          <a:off x="2743200" y="3621625"/>
          <a:ext cx="4238843" cy="391574"/>
        </p:xfrm>
        <a:graphic>
          <a:graphicData uri="http://schemas.openxmlformats.org/drawingml/2006/table">
            <a:tbl>
              <a:tblPr firstRow="1" bandRow="1">
                <a:tableStyleId>{CB23F696-D533-4BE0-B1DA-8B15BD142E95}</a:tableStyleId>
              </a:tblPr>
              <a:tblGrid>
                <a:gridCol w="804198">
                  <a:extLst>
                    <a:ext uri="{9D8B030D-6E8A-4147-A177-3AD203B41FA5}">
                      <a16:colId xmlns:a16="http://schemas.microsoft.com/office/drawing/2014/main" val="3756972473"/>
                    </a:ext>
                  </a:extLst>
                </a:gridCol>
                <a:gridCol w="856431">
                  <a:extLst>
                    <a:ext uri="{9D8B030D-6E8A-4147-A177-3AD203B41FA5}">
                      <a16:colId xmlns:a16="http://schemas.microsoft.com/office/drawing/2014/main" val="2941166995"/>
                    </a:ext>
                  </a:extLst>
                </a:gridCol>
                <a:gridCol w="865352">
                  <a:extLst>
                    <a:ext uri="{9D8B030D-6E8A-4147-A177-3AD203B41FA5}">
                      <a16:colId xmlns:a16="http://schemas.microsoft.com/office/drawing/2014/main" val="810313300"/>
                    </a:ext>
                  </a:extLst>
                </a:gridCol>
                <a:gridCol w="856431">
                  <a:extLst>
                    <a:ext uri="{9D8B030D-6E8A-4147-A177-3AD203B41FA5}">
                      <a16:colId xmlns:a16="http://schemas.microsoft.com/office/drawing/2014/main" val="3049064861"/>
                    </a:ext>
                  </a:extLst>
                </a:gridCol>
                <a:gridCol w="856431">
                  <a:extLst>
                    <a:ext uri="{9D8B030D-6E8A-4147-A177-3AD203B41FA5}">
                      <a16:colId xmlns:a16="http://schemas.microsoft.com/office/drawing/2014/main" val="358987684"/>
                    </a:ext>
                  </a:extLst>
                </a:gridCol>
              </a:tblGrid>
              <a:tr h="391574">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R w="12700"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400" dirty="0">
                        <a:latin typeface="Courier New" panose="02070309020205020404" pitchFamily="49" charset="0"/>
                        <a:cs typeface="Courier New" panose="02070309020205020404" pitchFamily="49" charset="0"/>
                      </a:endParaRPr>
                    </a:p>
                  </a:txBody>
                  <a:tcPr marL="91201" marR="91201" marT="45600" marB="456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537980195"/>
                  </a:ext>
                </a:extLst>
              </a:tr>
            </a:tbl>
          </a:graphicData>
        </a:graphic>
      </p:graphicFrame>
      <p:sp>
        <p:nvSpPr>
          <p:cNvPr id="13" name="Rectangle 12">
            <a:extLst>
              <a:ext uri="{FF2B5EF4-FFF2-40B4-BE49-F238E27FC236}">
                <a16:creationId xmlns:a16="http://schemas.microsoft.com/office/drawing/2014/main" id="{6795C527-28C4-CF48-A06A-CAE463B278B8}"/>
              </a:ext>
            </a:extLst>
          </p:cNvPr>
          <p:cNvSpPr/>
          <p:nvPr/>
        </p:nvSpPr>
        <p:spPr>
          <a:xfrm>
            <a:off x="2529924" y="852562"/>
            <a:ext cx="1405961" cy="369332"/>
          </a:xfrm>
          <a:prstGeom prst="rect">
            <a:avLst/>
          </a:prstGeom>
        </p:spPr>
        <p:txBody>
          <a:bodyPr wrap="square">
            <a:spAutoFit/>
          </a:bodyPr>
          <a:lstStyle/>
          <a:p>
            <a:pPr algn="ctr"/>
            <a:r>
              <a:rPr lang="en-US" sz="1800" b="1" dirty="0">
                <a:solidFill>
                  <a:srgbClr val="712627"/>
                </a:solidFill>
                <a:latin typeface="Nunito Sans" pitchFamily="2" charset="77"/>
              </a:rPr>
              <a:t>Validation</a:t>
            </a:r>
            <a:endParaRPr lang="en-US" sz="1800" b="1" dirty="0">
              <a:solidFill>
                <a:srgbClr val="712627"/>
              </a:solidFill>
            </a:endParaRPr>
          </a:p>
        </p:txBody>
      </p:sp>
      <p:sp>
        <p:nvSpPr>
          <p:cNvPr id="14" name="Left Brace 13">
            <a:extLst>
              <a:ext uri="{FF2B5EF4-FFF2-40B4-BE49-F238E27FC236}">
                <a16:creationId xmlns:a16="http://schemas.microsoft.com/office/drawing/2014/main" id="{02F8E28F-5A7D-5646-8B39-04D0A14AC7DF}"/>
              </a:ext>
            </a:extLst>
          </p:cNvPr>
          <p:cNvSpPr/>
          <p:nvPr/>
        </p:nvSpPr>
        <p:spPr>
          <a:xfrm rot="5400000">
            <a:off x="5224741" y="-181720"/>
            <a:ext cx="279062" cy="3184744"/>
          </a:xfrm>
          <a:prstGeom prst="leftBrace">
            <a:avLst/>
          </a:pr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91D29AE2-FA47-3348-8CCA-698E8B9D1487}"/>
              </a:ext>
            </a:extLst>
          </p:cNvPr>
          <p:cNvSpPr/>
          <p:nvPr/>
        </p:nvSpPr>
        <p:spPr>
          <a:xfrm rot="5400000">
            <a:off x="3092620" y="918344"/>
            <a:ext cx="279060" cy="977900"/>
          </a:xfrm>
          <a:prstGeom prst="leftBrace">
            <a:avLst/>
          </a:prstGeom>
        </p:spPr>
        <p:style>
          <a:lnRef idx="1">
            <a:schemeClr val="accent5"/>
          </a:lnRef>
          <a:fillRef idx="0">
            <a:schemeClr val="accent5"/>
          </a:fillRef>
          <a:effectRef idx="0">
            <a:schemeClr val="accent5"/>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7AF4FBDE-EDFD-0847-8C89-1E0BD74626EC}"/>
              </a:ext>
            </a:extLst>
          </p:cNvPr>
          <p:cNvSpPr/>
          <p:nvPr/>
        </p:nvSpPr>
        <p:spPr>
          <a:xfrm>
            <a:off x="4661291" y="873485"/>
            <a:ext cx="1405961" cy="369332"/>
          </a:xfrm>
          <a:prstGeom prst="rect">
            <a:avLst/>
          </a:prstGeom>
        </p:spPr>
        <p:txBody>
          <a:bodyPr wrap="square">
            <a:spAutoFit/>
          </a:bodyPr>
          <a:lstStyle/>
          <a:p>
            <a:pPr algn="ctr"/>
            <a:r>
              <a:rPr lang="en-US" sz="1800" b="1" dirty="0">
                <a:solidFill>
                  <a:srgbClr val="AECDE6"/>
                </a:solidFill>
                <a:latin typeface="Nunito Sans" pitchFamily="2" charset="77"/>
              </a:rPr>
              <a:t>Training</a:t>
            </a:r>
            <a:endParaRPr lang="en-US" sz="1800" b="1" dirty="0">
              <a:solidFill>
                <a:srgbClr val="AECDE6"/>
              </a:solidFill>
            </a:endParaRPr>
          </a:p>
        </p:txBody>
      </p:sp>
      <p:sp>
        <p:nvSpPr>
          <p:cNvPr id="18" name="Rectangle 17">
            <a:extLst>
              <a:ext uri="{FF2B5EF4-FFF2-40B4-BE49-F238E27FC236}">
                <a16:creationId xmlns:a16="http://schemas.microsoft.com/office/drawing/2014/main" id="{3A775753-D835-C54A-8F54-C0AF3FB727F2}"/>
              </a:ext>
            </a:extLst>
          </p:cNvPr>
          <p:cNvSpPr/>
          <p:nvPr/>
        </p:nvSpPr>
        <p:spPr>
          <a:xfrm>
            <a:off x="6629791" y="1697438"/>
            <a:ext cx="1405961" cy="307777"/>
          </a:xfrm>
          <a:prstGeom prst="rect">
            <a:avLst/>
          </a:prstGeom>
        </p:spPr>
        <p:txBody>
          <a:bodyPr wrap="square">
            <a:spAutoFit/>
          </a:bodyPr>
          <a:lstStyle/>
          <a:p>
            <a:pPr algn="ctr"/>
            <a:r>
              <a:rPr lang="en-US" b="1" dirty="0">
                <a:solidFill>
                  <a:schemeClr val="tx1"/>
                </a:solidFill>
                <a:latin typeface="Nunito Sans" pitchFamily="2" charset="77"/>
              </a:rPr>
              <a:t>Error 1</a:t>
            </a:r>
            <a:endParaRPr lang="en-US" b="1" dirty="0">
              <a:solidFill>
                <a:schemeClr val="tx1"/>
              </a:solidFill>
            </a:endParaRPr>
          </a:p>
        </p:txBody>
      </p:sp>
      <p:sp>
        <p:nvSpPr>
          <p:cNvPr id="19" name="Rectangle 18">
            <a:extLst>
              <a:ext uri="{FF2B5EF4-FFF2-40B4-BE49-F238E27FC236}">
                <a16:creationId xmlns:a16="http://schemas.microsoft.com/office/drawing/2014/main" id="{3042AF4D-681A-F548-8BA5-1C366721490B}"/>
              </a:ext>
            </a:extLst>
          </p:cNvPr>
          <p:cNvSpPr/>
          <p:nvPr/>
        </p:nvSpPr>
        <p:spPr>
          <a:xfrm>
            <a:off x="6629791" y="2345138"/>
            <a:ext cx="1405961" cy="307777"/>
          </a:xfrm>
          <a:prstGeom prst="rect">
            <a:avLst/>
          </a:prstGeom>
        </p:spPr>
        <p:txBody>
          <a:bodyPr wrap="square">
            <a:spAutoFit/>
          </a:bodyPr>
          <a:lstStyle/>
          <a:p>
            <a:pPr algn="ctr"/>
            <a:r>
              <a:rPr lang="en-US" b="1" dirty="0">
                <a:solidFill>
                  <a:schemeClr val="tx1"/>
                </a:solidFill>
                <a:latin typeface="Nunito Sans" pitchFamily="2" charset="77"/>
              </a:rPr>
              <a:t>Error 2</a:t>
            </a:r>
            <a:endParaRPr lang="en-US" b="1" dirty="0">
              <a:solidFill>
                <a:schemeClr val="tx1"/>
              </a:solidFill>
            </a:endParaRPr>
          </a:p>
        </p:txBody>
      </p:sp>
      <p:sp>
        <p:nvSpPr>
          <p:cNvPr id="20" name="Rectangle 19">
            <a:extLst>
              <a:ext uri="{FF2B5EF4-FFF2-40B4-BE49-F238E27FC236}">
                <a16:creationId xmlns:a16="http://schemas.microsoft.com/office/drawing/2014/main" id="{093CCEBB-5F53-EC4B-B587-B3232FF6AB2A}"/>
              </a:ext>
            </a:extLst>
          </p:cNvPr>
          <p:cNvSpPr/>
          <p:nvPr/>
        </p:nvSpPr>
        <p:spPr>
          <a:xfrm>
            <a:off x="6642491" y="2992838"/>
            <a:ext cx="1405961" cy="307777"/>
          </a:xfrm>
          <a:prstGeom prst="rect">
            <a:avLst/>
          </a:prstGeom>
        </p:spPr>
        <p:txBody>
          <a:bodyPr wrap="square">
            <a:spAutoFit/>
          </a:bodyPr>
          <a:lstStyle/>
          <a:p>
            <a:pPr algn="ctr"/>
            <a:r>
              <a:rPr lang="en-US" b="1" dirty="0">
                <a:solidFill>
                  <a:schemeClr val="tx1"/>
                </a:solidFill>
                <a:latin typeface="Nunito Sans" pitchFamily="2" charset="77"/>
              </a:rPr>
              <a:t>Error 3</a:t>
            </a:r>
            <a:endParaRPr lang="en-US" b="1" dirty="0">
              <a:solidFill>
                <a:schemeClr val="tx1"/>
              </a:solidFill>
            </a:endParaRPr>
          </a:p>
        </p:txBody>
      </p:sp>
      <p:sp>
        <p:nvSpPr>
          <p:cNvPr id="21" name="Rectangle 20">
            <a:extLst>
              <a:ext uri="{FF2B5EF4-FFF2-40B4-BE49-F238E27FC236}">
                <a16:creationId xmlns:a16="http://schemas.microsoft.com/office/drawing/2014/main" id="{3EED51AF-4AB2-C847-BC90-9040E46FD185}"/>
              </a:ext>
            </a:extLst>
          </p:cNvPr>
          <p:cNvSpPr/>
          <p:nvPr/>
        </p:nvSpPr>
        <p:spPr>
          <a:xfrm>
            <a:off x="6655191" y="3667690"/>
            <a:ext cx="1405961" cy="307777"/>
          </a:xfrm>
          <a:prstGeom prst="rect">
            <a:avLst/>
          </a:prstGeom>
        </p:spPr>
        <p:txBody>
          <a:bodyPr wrap="square">
            <a:spAutoFit/>
          </a:bodyPr>
          <a:lstStyle/>
          <a:p>
            <a:pPr algn="ctr"/>
            <a:r>
              <a:rPr lang="en-US" b="1" dirty="0">
                <a:solidFill>
                  <a:schemeClr val="tx1"/>
                </a:solidFill>
                <a:latin typeface="Nunito Sans" pitchFamily="2" charset="77"/>
              </a:rPr>
              <a:t>Error k</a:t>
            </a:r>
            <a:endParaRPr lang="en-US" b="1" dirty="0">
              <a:solidFill>
                <a:schemeClr val="tx1"/>
              </a:solidFill>
            </a:endParaRPr>
          </a:p>
        </p:txBody>
      </p:sp>
      <p:sp>
        <p:nvSpPr>
          <p:cNvPr id="15" name="Right Brace 14">
            <a:extLst>
              <a:ext uri="{FF2B5EF4-FFF2-40B4-BE49-F238E27FC236}">
                <a16:creationId xmlns:a16="http://schemas.microsoft.com/office/drawing/2014/main" id="{135A1638-32C8-FE41-AE84-BEF6FB302CFD}"/>
              </a:ext>
            </a:extLst>
          </p:cNvPr>
          <p:cNvSpPr/>
          <p:nvPr/>
        </p:nvSpPr>
        <p:spPr>
          <a:xfrm>
            <a:off x="7658100" y="1623024"/>
            <a:ext cx="377652" cy="2428643"/>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Rectangle 22">
            <a:extLst>
              <a:ext uri="{FF2B5EF4-FFF2-40B4-BE49-F238E27FC236}">
                <a16:creationId xmlns:a16="http://schemas.microsoft.com/office/drawing/2014/main" id="{067F8006-A8DA-D545-A635-40BD7D1ACF68}"/>
              </a:ext>
            </a:extLst>
          </p:cNvPr>
          <p:cNvSpPr/>
          <p:nvPr/>
        </p:nvSpPr>
        <p:spPr>
          <a:xfrm>
            <a:off x="7760091" y="2561038"/>
            <a:ext cx="1405961" cy="738664"/>
          </a:xfrm>
          <a:prstGeom prst="rect">
            <a:avLst/>
          </a:prstGeom>
        </p:spPr>
        <p:txBody>
          <a:bodyPr wrap="square">
            <a:spAutoFit/>
          </a:bodyPr>
          <a:lstStyle/>
          <a:p>
            <a:pPr algn="ctr"/>
            <a:r>
              <a:rPr lang="en-US" b="1" dirty="0">
                <a:solidFill>
                  <a:schemeClr val="tx1"/>
                </a:solidFill>
                <a:latin typeface="Nunito Sans" pitchFamily="2" charset="77"/>
              </a:rPr>
              <a:t>Average</a:t>
            </a:r>
          </a:p>
          <a:p>
            <a:pPr algn="ctr"/>
            <a:r>
              <a:rPr lang="en-US" b="1" dirty="0">
                <a:solidFill>
                  <a:schemeClr val="tx1"/>
                </a:solidFill>
                <a:latin typeface="Nunito Sans" pitchFamily="2" charset="77"/>
              </a:rPr>
              <a:t>all validation errors</a:t>
            </a:r>
            <a:endParaRPr lang="en-US" b="1" dirty="0">
              <a:solidFill>
                <a:schemeClr val="tx1"/>
              </a:solidFill>
            </a:endParaRPr>
          </a:p>
        </p:txBody>
      </p:sp>
      <p:sp>
        <p:nvSpPr>
          <p:cNvPr id="24" name="Text Placeholder 2">
            <a:extLst>
              <a:ext uri="{FF2B5EF4-FFF2-40B4-BE49-F238E27FC236}">
                <a16:creationId xmlns:a16="http://schemas.microsoft.com/office/drawing/2014/main" id="{4FAF87CE-F725-4B4C-9DA1-BAB28768DB3B}"/>
              </a:ext>
            </a:extLst>
          </p:cNvPr>
          <p:cNvSpPr>
            <a:spLocks noGrp="1"/>
          </p:cNvSpPr>
          <p:nvPr>
            <p:ph type="body" idx="1"/>
          </p:nvPr>
        </p:nvSpPr>
        <p:spPr>
          <a:xfrm>
            <a:off x="2849325" y="232600"/>
            <a:ext cx="5596200" cy="564685"/>
          </a:xfrm>
        </p:spPr>
        <p:txBody>
          <a:bodyPr/>
          <a:lstStyle/>
          <a:p>
            <a:pPr marL="139700" indent="0">
              <a:buNone/>
            </a:pPr>
            <a:r>
              <a:rPr lang="en-US" dirty="0"/>
              <a:t>For a set of hyperparameters, perform Cross Validation on k folds</a:t>
            </a:r>
          </a:p>
        </p:txBody>
      </p:sp>
      <p:sp>
        <p:nvSpPr>
          <p:cNvPr id="25" name="Rectangle 24">
            <a:extLst>
              <a:ext uri="{FF2B5EF4-FFF2-40B4-BE49-F238E27FC236}">
                <a16:creationId xmlns:a16="http://schemas.microsoft.com/office/drawing/2014/main" id="{241C0A2B-4BB4-144D-B657-61521FC5AE3C}"/>
              </a:ext>
            </a:extLst>
          </p:cNvPr>
          <p:cNvSpPr/>
          <p:nvPr/>
        </p:nvSpPr>
        <p:spPr>
          <a:xfrm>
            <a:off x="6782192" y="3196038"/>
            <a:ext cx="1104900" cy="523220"/>
          </a:xfrm>
          <a:prstGeom prst="rect">
            <a:avLst/>
          </a:prstGeom>
        </p:spPr>
        <p:txBody>
          <a:bodyPr wrap="square">
            <a:spAutoFit/>
          </a:bodyPr>
          <a:lstStyle/>
          <a:p>
            <a:pPr algn="ctr"/>
            <a:r>
              <a:rPr lang="en-US" b="1" dirty="0">
                <a:solidFill>
                  <a:schemeClr val="tx1"/>
                </a:solidFill>
                <a:latin typeface="Nunito Sans" pitchFamily="2" charset="77"/>
              </a:rPr>
              <a:t>.</a:t>
            </a:r>
          </a:p>
          <a:p>
            <a:pPr algn="ctr"/>
            <a:r>
              <a:rPr lang="en-US" b="1" dirty="0">
                <a:solidFill>
                  <a:schemeClr val="tx1"/>
                </a:solidFill>
                <a:latin typeface="Nunito Sans" pitchFamily="2" charset="77"/>
              </a:rPr>
              <a:t>.</a:t>
            </a:r>
            <a:endParaRPr lang="en-US" b="1" dirty="0">
              <a:solidFill>
                <a:schemeClr val="tx1"/>
              </a:solidFill>
            </a:endParaRPr>
          </a:p>
        </p:txBody>
      </p:sp>
      <p:sp>
        <p:nvSpPr>
          <p:cNvPr id="27" name="Rectangle 26">
            <a:extLst>
              <a:ext uri="{FF2B5EF4-FFF2-40B4-BE49-F238E27FC236}">
                <a16:creationId xmlns:a16="http://schemas.microsoft.com/office/drawing/2014/main" id="{2CC2E9F7-3BC5-9F49-A719-F3354A7AD87A}"/>
              </a:ext>
            </a:extLst>
          </p:cNvPr>
          <p:cNvSpPr/>
          <p:nvPr/>
        </p:nvSpPr>
        <p:spPr>
          <a:xfrm>
            <a:off x="4978791" y="16466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8" name="Rectangle 27">
            <a:extLst>
              <a:ext uri="{FF2B5EF4-FFF2-40B4-BE49-F238E27FC236}">
                <a16:creationId xmlns:a16="http://schemas.microsoft.com/office/drawing/2014/main" id="{98C329BD-8867-A84D-8D76-6186B5757798}"/>
              </a:ext>
            </a:extLst>
          </p:cNvPr>
          <p:cNvSpPr/>
          <p:nvPr/>
        </p:nvSpPr>
        <p:spPr>
          <a:xfrm>
            <a:off x="4944444" y="2303166"/>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29" name="Rectangle 28">
            <a:extLst>
              <a:ext uri="{FF2B5EF4-FFF2-40B4-BE49-F238E27FC236}">
                <a16:creationId xmlns:a16="http://schemas.microsoft.com/office/drawing/2014/main" id="{34AD7061-3B1B-9B47-9E92-18E941B10A01}"/>
              </a:ext>
            </a:extLst>
          </p:cNvPr>
          <p:cNvSpPr/>
          <p:nvPr/>
        </p:nvSpPr>
        <p:spPr>
          <a:xfrm>
            <a:off x="4963285" y="2939438"/>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0" name="Rectangle 29">
            <a:extLst>
              <a:ext uri="{FF2B5EF4-FFF2-40B4-BE49-F238E27FC236}">
                <a16:creationId xmlns:a16="http://schemas.microsoft.com/office/drawing/2014/main" id="{04DE8C32-892B-D34E-BBEF-B7713C5E3493}"/>
              </a:ext>
            </a:extLst>
          </p:cNvPr>
          <p:cNvSpPr/>
          <p:nvPr/>
        </p:nvSpPr>
        <p:spPr>
          <a:xfrm>
            <a:off x="4978790" y="3600754"/>
            <a:ext cx="1405961" cy="307777"/>
          </a:xfrm>
          <a:prstGeom prst="rect">
            <a:avLst/>
          </a:prstGeom>
        </p:spPr>
        <p:txBody>
          <a:bodyPr wrap="square">
            <a:spAutoFit/>
          </a:bodyPr>
          <a:lstStyle/>
          <a:p>
            <a:pPr algn="ctr"/>
            <a:r>
              <a:rPr lang="en-US" b="1" dirty="0">
                <a:solidFill>
                  <a:schemeClr val="tx1"/>
                </a:solidFill>
                <a:latin typeface="Nunito Sans" pitchFamily="2" charset="77"/>
              </a:rPr>
              <a:t>.  .  . </a:t>
            </a:r>
            <a:endParaRPr lang="en-US" b="1" dirty="0">
              <a:solidFill>
                <a:schemeClr val="tx1"/>
              </a:solidFill>
            </a:endParaRPr>
          </a:p>
        </p:txBody>
      </p:sp>
      <p:sp>
        <p:nvSpPr>
          <p:cNvPr id="31" name="Left Brace 30">
            <a:extLst>
              <a:ext uri="{FF2B5EF4-FFF2-40B4-BE49-F238E27FC236}">
                <a16:creationId xmlns:a16="http://schemas.microsoft.com/office/drawing/2014/main" id="{6AEFDEAE-2CC1-F749-B213-CF15108F00BF}"/>
              </a:ext>
            </a:extLst>
          </p:cNvPr>
          <p:cNvSpPr/>
          <p:nvPr/>
        </p:nvSpPr>
        <p:spPr>
          <a:xfrm rot="5400000" flipH="1">
            <a:off x="4710391" y="2310247"/>
            <a:ext cx="279060" cy="421344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2" name="Rectangle 31">
            <a:extLst>
              <a:ext uri="{FF2B5EF4-FFF2-40B4-BE49-F238E27FC236}">
                <a16:creationId xmlns:a16="http://schemas.microsoft.com/office/drawing/2014/main" id="{C208D4CF-5A30-B842-B0D0-E8253AB7625B}"/>
              </a:ext>
            </a:extLst>
          </p:cNvPr>
          <p:cNvSpPr/>
          <p:nvPr/>
        </p:nvSpPr>
        <p:spPr>
          <a:xfrm>
            <a:off x="4146940" y="4632378"/>
            <a:ext cx="1405961" cy="369332"/>
          </a:xfrm>
          <a:prstGeom prst="rect">
            <a:avLst/>
          </a:prstGeom>
        </p:spPr>
        <p:txBody>
          <a:bodyPr wrap="square">
            <a:spAutoFit/>
          </a:bodyPr>
          <a:lstStyle/>
          <a:p>
            <a:pPr algn="ctr"/>
            <a:r>
              <a:rPr lang="en-US" sz="1800" dirty="0">
                <a:ln w="0"/>
                <a:solidFill>
                  <a:schemeClr val="tx1"/>
                </a:solidFill>
                <a:effectLst>
                  <a:outerShdw blurRad="38100" dist="19050" dir="2700000" algn="tl" rotWithShape="0">
                    <a:schemeClr val="dk1">
                      <a:alpha val="40000"/>
                    </a:schemeClr>
                  </a:outerShdw>
                </a:effectLst>
                <a:latin typeface="Nunito Sans" pitchFamily="2" charset="77"/>
              </a:rPr>
              <a:t>k folds</a:t>
            </a:r>
            <a:endParaRPr lang="en-US" sz="18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0780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5A86-3561-3241-8D1A-94C890D74907}"/>
              </a:ext>
            </a:extLst>
          </p:cNvPr>
          <p:cNvSpPr>
            <a:spLocks noGrp="1"/>
          </p:cNvSpPr>
          <p:nvPr>
            <p:ph type="title"/>
          </p:nvPr>
        </p:nvSpPr>
        <p:spPr/>
        <p:txBody>
          <a:bodyPr/>
          <a:lstStyle/>
          <a:p>
            <a:r>
              <a:rPr lang="en-US" sz="1800" dirty="0"/>
              <a:t>Cross-Validation</a:t>
            </a:r>
            <a:endParaRPr lang="en-US" sz="2000" dirty="0"/>
          </a:p>
        </p:txBody>
      </p:sp>
      <p:sp>
        <p:nvSpPr>
          <p:cNvPr id="3" name="Text Placeholder 2">
            <a:extLst>
              <a:ext uri="{FF2B5EF4-FFF2-40B4-BE49-F238E27FC236}">
                <a16:creationId xmlns:a16="http://schemas.microsoft.com/office/drawing/2014/main" id="{433CEE05-52FE-344C-9CF8-1363DD124B5B}"/>
              </a:ext>
            </a:extLst>
          </p:cNvPr>
          <p:cNvSpPr>
            <a:spLocks noGrp="1"/>
          </p:cNvSpPr>
          <p:nvPr>
            <p:ph type="body" idx="1"/>
          </p:nvPr>
        </p:nvSpPr>
        <p:spPr/>
        <p:txBody>
          <a:bodyPr/>
          <a:lstStyle/>
          <a:p>
            <a:pPr marL="139700" indent="0">
              <a:buNone/>
            </a:pPr>
            <a:r>
              <a:rPr lang="en-US" dirty="0"/>
              <a:t>The process generally goes</a:t>
            </a:r>
          </a:p>
          <a:p>
            <a:pPr marL="139700" indent="0">
              <a:buNone/>
            </a:pPr>
            <a:endParaRPr lang="en-US" dirty="0"/>
          </a:p>
          <a:p>
            <a:pPr marL="139700" indent="0">
              <a:buNone/>
            </a:pPr>
            <a:r>
              <a:rPr lang="en-US" b="1" dirty="0">
                <a:latin typeface="Courier New" panose="02070309020205020404" pitchFamily="49" charset="0"/>
                <a:cs typeface="Courier New" panose="02070309020205020404" pitchFamily="49" charset="0"/>
              </a:rPr>
              <a:t>chunk_1, …, </a:t>
            </a:r>
            <a:r>
              <a:rPr lang="en-US" b="1" dirty="0" err="1">
                <a:latin typeface="Courier New" panose="02070309020205020404" pitchFamily="49" charset="0"/>
                <a:cs typeface="Courier New" panose="02070309020205020404" pitchFamily="49" charset="0"/>
              </a:rPr>
              <a:t>chunk_k</a:t>
            </a:r>
            <a:r>
              <a:rPr lang="en-US" b="1" dirty="0">
                <a:latin typeface="Courier New" panose="02070309020205020404" pitchFamily="49" charset="0"/>
                <a:cs typeface="Courier New" panose="02070309020205020404" pitchFamily="49" charset="0"/>
              </a:rPr>
              <a:t>, test</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random_split</a:t>
            </a:r>
            <a:r>
              <a:rPr lang="en-US" dirty="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dataset</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for each model complexity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for </a:t>
            </a:r>
            <a:r>
              <a:rPr lang="en-US" b="1" dirty="0" err="1">
                <a:latin typeface="Courier New" panose="02070309020205020404" pitchFamily="49" charset="0"/>
                <a:cs typeface="Courier New" panose="02070309020205020404" pitchFamily="49" charset="0"/>
              </a:rPr>
              <a:t>i</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in [1, k]:</a:t>
            </a:r>
          </a:p>
          <a:p>
            <a:pPr marL="139700" indent="0">
              <a:buNone/>
            </a:pP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 </a:t>
            </a:r>
            <a:r>
              <a:rPr lang="en-US" dirty="0" err="1">
                <a:latin typeface="Courier New" panose="02070309020205020404" pitchFamily="49" charset="0"/>
                <a:cs typeface="Courier New" panose="02070309020205020404" pitchFamily="49" charset="0"/>
              </a:rPr>
              <a:t>train_model</a:t>
            </a:r>
            <a:r>
              <a:rPr lang="en-US" dirty="0">
                <a:latin typeface="Courier New" panose="02070309020205020404" pitchFamily="49" charset="0"/>
                <a:cs typeface="Courier New" panose="02070309020205020404" pitchFamily="49" charset="0"/>
              </a:rPr>
              <a:t>(</a:t>
            </a:r>
            <a:r>
              <a:rPr lang="en-US" dirty="0" err="1">
                <a:latin typeface="Courier New" panose="02070309020205020404" pitchFamily="49" charset="0"/>
                <a:cs typeface="Courier New" panose="02070309020205020404" pitchFamily="49" charset="0"/>
              </a:rPr>
              <a:t>model_p</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chunks - </a:t>
            </a:r>
            <a:r>
              <a:rPr lang="en-US" b="1" dirty="0" err="1">
                <a:latin typeface="Courier New" panose="02070309020205020404" pitchFamily="49" charset="0"/>
                <a:cs typeface="Courier New" panose="02070309020205020404" pitchFamily="49" charset="0"/>
              </a:rPr>
              <a:t>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error(</a:t>
            </a:r>
            <a:r>
              <a:rPr lang="en-US" b="1" dirty="0">
                <a:latin typeface="Courier New" panose="02070309020205020404" pitchFamily="49" charset="0"/>
                <a:cs typeface="Courier New" panose="02070309020205020404" pitchFamily="49" charset="0"/>
              </a:rPr>
              <a:t>model</a:t>
            </a:r>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chunk_i</a:t>
            </a:r>
            <a:r>
              <a:rPr lang="en-US" dirty="0">
                <a:latin typeface="Courier New" panose="02070309020205020404" pitchFamily="49" charset="0"/>
                <a:cs typeface="Courier New" panose="02070309020205020404" pitchFamily="49" charset="0"/>
              </a:rPr>
              <a:t>)</a:t>
            </a:r>
          </a:p>
          <a:p>
            <a:pPr marL="139700" indent="0">
              <a:buNone/>
            </a:pPr>
            <a:r>
              <a:rPr lang="en-US" dirty="0">
                <a:latin typeface="Courier New" panose="02070309020205020404" pitchFamily="49" charset="0"/>
                <a:cs typeface="Courier New" panose="02070309020205020404" pitchFamily="49" charset="0"/>
              </a:rPr>
              <a:t>    </a:t>
            </a:r>
            <a:r>
              <a:rPr lang="en-US" b="1" dirty="0" err="1">
                <a:latin typeface="Courier New" panose="02070309020205020404" pitchFamily="49" charset="0"/>
                <a:cs typeface="Courier New" panose="02070309020205020404" pitchFamily="49" charset="0"/>
              </a:rPr>
              <a:t>avg_val_err</a:t>
            </a:r>
            <a:r>
              <a:rPr lang="en-US" b="1" dirty="0">
                <a:latin typeface="Courier New" panose="02070309020205020404" pitchFamily="49" charset="0"/>
                <a:cs typeface="Courier New" panose="02070309020205020404" pitchFamily="49" charset="0"/>
              </a:rPr>
              <a:t> </a:t>
            </a:r>
            <a:r>
              <a:rPr lang="en-US" dirty="0">
                <a:latin typeface="Courier New" panose="02070309020205020404" pitchFamily="49" charset="0"/>
                <a:cs typeface="Courier New" panose="02070309020205020404" pitchFamily="49" charset="0"/>
              </a:rPr>
              <a:t>= average </a:t>
            </a:r>
            <a:r>
              <a:rPr lang="en-US" b="1" dirty="0" err="1">
                <a:latin typeface="Courier New" panose="02070309020205020404" pitchFamily="49" charset="0"/>
                <a:cs typeface="Courier New" panose="02070309020205020404" pitchFamily="49" charset="0"/>
              </a:rPr>
              <a:t>val_err</a:t>
            </a:r>
            <a:r>
              <a:rPr lang="en-US" dirty="0">
                <a:latin typeface="Courier New" panose="02070309020205020404" pitchFamily="49" charset="0"/>
                <a:cs typeface="Courier New" panose="02070309020205020404" pitchFamily="49" charset="0"/>
              </a:rPr>
              <a:t> over chunks</a:t>
            </a:r>
          </a:p>
          <a:p>
            <a:pPr marL="139700" indent="0">
              <a:buNone/>
            </a:pPr>
            <a:r>
              <a:rPr lang="en-US" dirty="0">
                <a:latin typeface="Courier New" panose="02070309020205020404" pitchFamily="49" charset="0"/>
                <a:cs typeface="Courier New" panose="02070309020205020404" pitchFamily="49" charset="0"/>
              </a:rPr>
              <a:t>    keep track of </a:t>
            </a:r>
            <a:r>
              <a:rPr lang="en-US" b="1" dirty="0">
                <a:latin typeface="Courier New" panose="02070309020205020404" pitchFamily="49" charset="0"/>
                <a:cs typeface="Courier New" panose="02070309020205020404" pitchFamily="49" charset="0"/>
              </a:rPr>
              <a:t>p</a:t>
            </a:r>
            <a:r>
              <a:rPr lang="en-US" dirty="0">
                <a:latin typeface="Courier New" panose="02070309020205020404" pitchFamily="49" charset="0"/>
                <a:cs typeface="Courier New" panose="02070309020205020404" pitchFamily="49" charset="0"/>
              </a:rPr>
              <a:t> with smallest </a:t>
            </a:r>
            <a:r>
              <a:rPr lang="en-US" b="1" dirty="0" err="1">
                <a:latin typeface="Courier New" panose="02070309020205020404" pitchFamily="49" charset="0"/>
                <a:cs typeface="Courier New" panose="02070309020205020404" pitchFamily="49" charset="0"/>
              </a:rPr>
              <a:t>avg_val_err</a:t>
            </a:r>
            <a:endParaRPr lang="en-US" dirty="0">
              <a:latin typeface="Courier New" panose="02070309020205020404" pitchFamily="49" charset="0"/>
              <a:cs typeface="Courier New" panose="02070309020205020404" pitchFamily="49" charset="0"/>
            </a:endParaRPr>
          </a:p>
          <a:p>
            <a:pPr marL="139700" indent="0">
              <a:buNone/>
            </a:pPr>
            <a:r>
              <a:rPr lang="en-US" dirty="0">
                <a:latin typeface="Courier New" panose="02070309020205020404" pitchFamily="49" charset="0"/>
                <a:cs typeface="Courier New" panose="02070309020205020404" pitchFamily="49" charset="0"/>
              </a:rPr>
              <a:t>return model trained on </a:t>
            </a:r>
            <a:r>
              <a:rPr lang="en-US" b="1" dirty="0">
                <a:latin typeface="Courier New" panose="02070309020205020404" pitchFamily="49" charset="0"/>
                <a:cs typeface="Courier New" panose="02070309020205020404" pitchFamily="49" charset="0"/>
              </a:rPr>
              <a:t>train</a:t>
            </a:r>
            <a:r>
              <a:rPr lang="en-US" dirty="0">
                <a:latin typeface="Courier New" panose="02070309020205020404" pitchFamily="49" charset="0"/>
                <a:cs typeface="Courier New" panose="02070309020205020404" pitchFamily="49" charset="0"/>
              </a:rPr>
              <a:t> (all chunks) with best p &amp; </a:t>
            </a:r>
            <a:r>
              <a:rPr lang="en-US" b="1" dirty="0">
                <a:latin typeface="Courier New" panose="02070309020205020404" pitchFamily="49" charset="0"/>
                <a:cs typeface="Courier New" panose="02070309020205020404" pitchFamily="49" charset="0"/>
              </a:rPr>
              <a:t>error(model, test)</a:t>
            </a:r>
          </a:p>
        </p:txBody>
      </p:sp>
      <p:sp>
        <p:nvSpPr>
          <p:cNvPr id="4" name="Slide Number Placeholder 3">
            <a:extLst>
              <a:ext uri="{FF2B5EF4-FFF2-40B4-BE49-F238E27FC236}">
                <a16:creationId xmlns:a16="http://schemas.microsoft.com/office/drawing/2014/main" id="{4E1495AF-86AB-5448-9DC4-5BF45441B6F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51</a:t>
            </a:fld>
            <a:endParaRPr lang="en"/>
          </a:p>
        </p:txBody>
      </p:sp>
    </p:spTree>
    <p:extLst>
      <p:ext uri="{BB962C8B-B14F-4D97-AF65-F5344CB8AC3E}">
        <p14:creationId xmlns:p14="http://schemas.microsoft.com/office/powerpoint/2010/main" val="3589332570"/>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EFF50-251F-3C4B-8A9A-E06874DB6AFB}"/>
              </a:ext>
            </a:extLst>
          </p:cNvPr>
          <p:cNvSpPr>
            <a:spLocks noGrp="1"/>
          </p:cNvSpPr>
          <p:nvPr>
            <p:ph type="title"/>
          </p:nvPr>
        </p:nvSpPr>
        <p:spPr/>
        <p:txBody>
          <a:bodyPr/>
          <a:lstStyle/>
          <a:p>
            <a:r>
              <a:rPr lang="en-US" sz="1800" dirty="0"/>
              <a:t>Cross-Validation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72B9B08-8140-904A-8A64-3BD7A8DC071B}"/>
                  </a:ext>
                </a:extLst>
              </p:cNvPr>
              <p:cNvSpPr>
                <a:spLocks noGrp="1"/>
              </p:cNvSpPr>
              <p:nvPr>
                <p:ph type="body" idx="1"/>
              </p:nvPr>
            </p:nvSpPr>
            <p:spPr>
              <a:xfrm>
                <a:off x="2605548" y="555835"/>
                <a:ext cx="6499936" cy="3981000"/>
              </a:xfrm>
            </p:spPr>
            <p:txBody>
              <a:bodyPr/>
              <a:lstStyle/>
              <a:p>
                <a:pPr marL="139700" indent="0">
                  <a:buNone/>
                </a:pPr>
                <a:r>
                  <a:rPr lang="en-US" b="1" dirty="0"/>
                  <a:t>Pros</a:t>
                </a:r>
              </a:p>
              <a:p>
                <a:pPr>
                  <a:buFontTx/>
                  <a:buChar char="-"/>
                </a:pPr>
                <a:r>
                  <a:rPr lang="en-US" dirty="0"/>
                  <a:t>Prevent overfitting: By training the model on multiple folds instead of only 1 training set, this learns the model with the best generalization capabilities.</a:t>
                </a:r>
              </a:p>
              <a:p>
                <a:pPr>
                  <a:buFontTx/>
                  <a:buChar char="-"/>
                </a:pPr>
                <a:r>
                  <a:rPr lang="en-US" dirty="0"/>
                  <a:t>Don’t have to actually get rid of any training data!</a:t>
                </a:r>
              </a:p>
              <a:p>
                <a:pPr marL="139700" indent="0">
                  <a:buNone/>
                </a:pPr>
                <a:endParaRPr lang="en-US" dirty="0"/>
              </a:p>
              <a:p>
                <a:pPr marL="139700" indent="0">
                  <a:buNone/>
                </a:pPr>
                <a:r>
                  <a:rPr lang="en-US" b="1" dirty="0"/>
                  <a:t>Cons</a:t>
                </a:r>
              </a:p>
              <a:p>
                <a:pPr>
                  <a:buFontTx/>
                  <a:buChar char="-"/>
                </a:pPr>
                <a:r>
                  <a:rPr lang="en-US" dirty="0"/>
                  <a:t>Slow. For each model selection, we have to train </a:t>
                </a:r>
                <a14:m>
                  <m:oMath xmlns:m="http://schemas.openxmlformats.org/officeDocument/2006/math">
                    <m:r>
                      <a:rPr lang="en-US" b="0" i="1" smtClean="0">
                        <a:latin typeface="Cambria Math" panose="02040503050406030204" pitchFamily="18" charset="0"/>
                      </a:rPr>
                      <m:t>𝑘</m:t>
                    </m:r>
                  </m:oMath>
                </a14:m>
                <a:r>
                  <a:rPr lang="en-US" dirty="0"/>
                  <a:t> times</a:t>
                </a:r>
              </a:p>
              <a:p>
                <a:pPr>
                  <a:buFontTx/>
                  <a:buChar char="-"/>
                </a:pPr>
                <a:r>
                  <a:rPr lang="en-US" dirty="0"/>
                  <a:t>Very computationally expensive </a:t>
                </a:r>
              </a:p>
              <a:p>
                <a:pPr marL="139700" indent="0">
                  <a:buNone/>
                </a:pPr>
                <a:endParaRPr lang="en-US" dirty="0"/>
              </a:p>
              <a:p>
                <a:endParaRPr lang="en-US" dirty="0"/>
              </a:p>
            </p:txBody>
          </p:sp>
        </mc:Choice>
        <mc:Fallback xmlns="">
          <p:sp>
            <p:nvSpPr>
              <p:cNvPr id="3" name="Text Placeholder 2">
                <a:extLst>
                  <a:ext uri="{FF2B5EF4-FFF2-40B4-BE49-F238E27FC236}">
                    <a16:creationId xmlns:a16="http://schemas.microsoft.com/office/drawing/2014/main" id="{872B9B08-8140-904A-8A64-3BD7A8DC071B}"/>
                  </a:ext>
                </a:extLst>
              </p:cNvPr>
              <p:cNvSpPr>
                <a:spLocks noGrp="1" noRot="1" noChangeAspect="1" noMove="1" noResize="1" noEditPoints="1" noAdjustHandles="1" noChangeArrowheads="1" noChangeShapeType="1" noTextEdit="1"/>
              </p:cNvSpPr>
              <p:nvPr>
                <p:ph type="body" idx="1"/>
              </p:nvPr>
            </p:nvSpPr>
            <p:spPr>
              <a:xfrm>
                <a:off x="2605548" y="555835"/>
                <a:ext cx="6499936" cy="3981000"/>
              </a:xfrm>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1F05CC5-002C-BA43-B13E-EA23F62DAA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52</a:t>
            </a:fld>
            <a:endParaRPr lang="en"/>
          </a:p>
        </p:txBody>
      </p:sp>
    </p:spTree>
    <p:extLst>
      <p:ext uri="{BB962C8B-B14F-4D97-AF65-F5344CB8AC3E}">
        <p14:creationId xmlns:p14="http://schemas.microsoft.com/office/powerpoint/2010/main" val="636899643"/>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2813AF0-2F4A-F647-8647-50EB2D8D092F}"/>
                  </a:ext>
                </a:extLst>
              </p:cNvPr>
              <p:cNvSpPr>
                <a:spLocks noGrp="1"/>
              </p:cNvSpPr>
              <p:nvPr>
                <p:ph type="body" idx="1"/>
              </p:nvPr>
            </p:nvSpPr>
            <p:spPr/>
            <p:txBody>
              <a:bodyPr/>
              <a:lstStyle/>
              <a:p>
                <a:pPr marL="139700" indent="0">
                  <a:buNone/>
                </a:pPr>
                <a:r>
                  <a:rPr lang="en-US" dirty="0"/>
                  <a:t>Say we are testing </a:t>
                </a:r>
                <a14:m>
                  <m:oMath xmlns:m="http://schemas.openxmlformats.org/officeDocument/2006/math">
                    <m:r>
                      <a:rPr lang="en-US" b="0" i="1" smtClean="0">
                        <a:latin typeface="Cambria Math" panose="02040503050406030204" pitchFamily="18" charset="0"/>
                      </a:rPr>
                      <m:t>𝑝</m:t>
                    </m:r>
                  </m:oMath>
                </a14:m>
                <a:r>
                  <a:rPr lang="en-US" dirty="0"/>
                  <a:t> different polynomial degrees, using the pseudocode for </a:t>
                </a:r>
                <a14:m>
                  <m:oMath xmlns:m="http://schemas.openxmlformats.org/officeDocument/2006/math">
                    <m:r>
                      <a:rPr lang="en-US" b="0" i="1" smtClean="0">
                        <a:latin typeface="Cambria Math" panose="02040503050406030204" pitchFamily="18" charset="0"/>
                      </a:rPr>
                      <m:t>𝑘</m:t>
                    </m:r>
                  </m:oMath>
                </a14:m>
                <a:r>
                  <a:rPr lang="en-US" dirty="0"/>
                  <a:t>-fold cross-validation. </a:t>
                </a:r>
              </a:p>
              <a:p>
                <a:pPr marL="139700" indent="0">
                  <a:buNone/>
                </a:pPr>
                <a:endParaRPr lang="en-US" dirty="0"/>
              </a:p>
              <a:p>
                <a:pPr marL="139700" indent="0">
                  <a:buNone/>
                </a:pPr>
                <a:r>
                  <a:rPr lang="en-US" dirty="0"/>
                  <a:t>How many models would we train?</a:t>
                </a:r>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𝑘</m:t>
                        </m:r>
                        <m:r>
                          <a:rPr lang="en-US" sz="2000" b="0" i="1" smtClean="0">
                            <a:latin typeface="Cambria Math" panose="02040503050406030204" pitchFamily="18" charset="0"/>
                          </a:rPr>
                          <m:t>−1</m:t>
                        </m:r>
                      </m:e>
                    </m:d>
                  </m:oMath>
                </a14:m>
                <a:endParaRPr lang="en-US" sz="2000" b="0" dirty="0"/>
              </a:p>
              <a:p>
                <a:pPr marL="482600" indent="-342900">
                  <a:buClr>
                    <a:schemeClr val="bg2"/>
                  </a:buClr>
                  <a:buFont typeface="+mj-lt"/>
                  <a:buAutoNum type="alphaLcParenR"/>
                </a:pP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𝑝</m:t>
                        </m:r>
                      </m:e>
                      <m:sup>
                        <m:r>
                          <a:rPr lang="en-US" sz="2000" b="0" i="1" smtClean="0">
                            <a:latin typeface="Cambria Math" panose="02040503050406030204" pitchFamily="18" charset="0"/>
                          </a:rPr>
                          <m:t>𝑘</m:t>
                        </m:r>
                      </m:sup>
                    </m:sSup>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r>
                      <a:rPr lang="en-US" sz="2000" b="0" i="1" smtClean="0">
                        <a:latin typeface="Cambria Math" panose="02040503050406030204" pitchFamily="18" charset="0"/>
                      </a:rPr>
                      <m:t>+1</m:t>
                    </m:r>
                  </m:oMath>
                </a14:m>
                <a:endParaRPr lang="en-US" sz="2000" dirty="0"/>
              </a:p>
            </p:txBody>
          </p:sp>
        </mc:Choice>
        <mc:Fallback xmlns="">
          <p:sp>
            <p:nvSpPr>
              <p:cNvPr id="6" name="Text Placeholder 5">
                <a:extLst>
                  <a:ext uri="{FF2B5EF4-FFF2-40B4-BE49-F238E27FC236}">
                    <a16:creationId xmlns:a16="http://schemas.microsoft.com/office/drawing/2014/main" id="{52813AF0-2F4A-F647-8647-50EB2D8D092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9F185E-C444-6347-911B-3B044D0D51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53</a:t>
            </a:fld>
            <a:endParaRPr lang="en"/>
          </a:p>
        </p:txBody>
      </p:sp>
      <p:sp>
        <p:nvSpPr>
          <p:cNvPr id="5" name="Title 4">
            <a:extLst>
              <a:ext uri="{FF2B5EF4-FFF2-40B4-BE49-F238E27FC236}">
                <a16:creationId xmlns:a16="http://schemas.microsoft.com/office/drawing/2014/main" id="{3D1EE04A-E558-0646-9255-056AE909DD90}"/>
              </a:ext>
            </a:extLst>
          </p:cNvPr>
          <p:cNvSpPr>
            <a:spLocks noGrp="1"/>
          </p:cNvSpPr>
          <p:nvPr>
            <p:ph type="title"/>
          </p:nvPr>
        </p:nvSpPr>
        <p:spPr/>
        <p:txBody>
          <a:bodyPr/>
          <a:lstStyle/>
          <a:p>
            <a:r>
              <a:rPr lang="en-US" dirty="0"/>
              <a:t>1 min</a:t>
            </a:r>
          </a:p>
        </p:txBody>
      </p:sp>
      <p:pic>
        <p:nvPicPr>
          <p:cNvPr id="8" name="Picture 7" descr="Text&#10;&#10;Description automatically generated">
            <a:extLst>
              <a:ext uri="{FF2B5EF4-FFF2-40B4-BE49-F238E27FC236}">
                <a16:creationId xmlns:a16="http://schemas.microsoft.com/office/drawing/2014/main" id="{E9FFBCD4-EED8-EE4B-B778-4654A65D80F6}"/>
              </a:ext>
            </a:extLst>
          </p:cNvPr>
          <p:cNvPicPr>
            <a:picLocks noChangeAspect="1"/>
          </p:cNvPicPr>
          <p:nvPr/>
        </p:nvPicPr>
        <p:blipFill>
          <a:blip r:embed="rId3"/>
          <a:stretch>
            <a:fillRect/>
          </a:stretch>
        </p:blipFill>
        <p:spPr>
          <a:xfrm>
            <a:off x="4883333" y="2566000"/>
            <a:ext cx="4171456" cy="2160877"/>
          </a:xfrm>
          <a:prstGeom prst="rect">
            <a:avLst/>
          </a:prstGeom>
          <a:ln w="12700">
            <a:solidFill>
              <a:schemeClr val="tx1"/>
            </a:solidFill>
          </a:ln>
        </p:spPr>
      </p:pic>
    </p:spTree>
    <p:extLst>
      <p:ext uri="{BB962C8B-B14F-4D97-AF65-F5344CB8AC3E}">
        <p14:creationId xmlns:p14="http://schemas.microsoft.com/office/powerpoint/2010/main" val="501498489"/>
      </p:ext>
    </p:extLst>
  </p:cSld>
  <p:clrMapOvr>
    <a:masterClrMapping/>
  </p:clrMapOvr>
  <p:transition>
    <p:fade thruBlk="1"/>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 Placeholder 5">
                <a:extLst>
                  <a:ext uri="{FF2B5EF4-FFF2-40B4-BE49-F238E27FC236}">
                    <a16:creationId xmlns:a16="http://schemas.microsoft.com/office/drawing/2014/main" id="{52813AF0-2F4A-F647-8647-50EB2D8D092F}"/>
                  </a:ext>
                </a:extLst>
              </p:cNvPr>
              <p:cNvSpPr>
                <a:spLocks noGrp="1"/>
              </p:cNvSpPr>
              <p:nvPr>
                <p:ph type="body" idx="1"/>
              </p:nvPr>
            </p:nvSpPr>
            <p:spPr/>
            <p:txBody>
              <a:bodyPr/>
              <a:lstStyle/>
              <a:p>
                <a:pPr marL="139700" indent="0">
                  <a:buNone/>
                </a:pPr>
                <a:r>
                  <a:rPr lang="en-US" dirty="0"/>
                  <a:t>Say we are testing </a:t>
                </a:r>
                <a14:m>
                  <m:oMath xmlns:m="http://schemas.openxmlformats.org/officeDocument/2006/math">
                    <m:r>
                      <a:rPr lang="en-US" b="0" i="1" smtClean="0">
                        <a:latin typeface="Cambria Math" panose="02040503050406030204" pitchFamily="18" charset="0"/>
                      </a:rPr>
                      <m:t>𝑝</m:t>
                    </m:r>
                  </m:oMath>
                </a14:m>
                <a:r>
                  <a:rPr lang="en-US" dirty="0"/>
                  <a:t> different polynomial degrees, using the pseudocode for </a:t>
                </a:r>
                <a14:m>
                  <m:oMath xmlns:m="http://schemas.openxmlformats.org/officeDocument/2006/math">
                    <m:r>
                      <a:rPr lang="en-US" b="0" i="1" smtClean="0">
                        <a:latin typeface="Cambria Math" panose="02040503050406030204" pitchFamily="18" charset="0"/>
                      </a:rPr>
                      <m:t>𝑘</m:t>
                    </m:r>
                  </m:oMath>
                </a14:m>
                <a:r>
                  <a:rPr lang="en-US" dirty="0"/>
                  <a:t>-fold cross-validation. </a:t>
                </a:r>
              </a:p>
              <a:p>
                <a:pPr marL="139700" indent="0">
                  <a:buNone/>
                </a:pPr>
                <a:endParaRPr lang="en-US" dirty="0"/>
              </a:p>
              <a:p>
                <a:pPr marL="139700" indent="0">
                  <a:buNone/>
                </a:pPr>
                <a:r>
                  <a:rPr lang="en-US" dirty="0"/>
                  <a:t>How many models would we train?</a:t>
                </a:r>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𝑘</m:t>
                        </m:r>
                        <m:r>
                          <a:rPr lang="en-US" sz="2000" b="0" i="1" smtClean="0">
                            <a:latin typeface="Cambria Math" panose="02040503050406030204" pitchFamily="18" charset="0"/>
                          </a:rPr>
                          <m:t>−1</m:t>
                        </m:r>
                      </m:e>
                    </m:d>
                  </m:oMath>
                </a14:m>
                <a:endParaRPr lang="en-US" sz="2000" b="0" dirty="0"/>
              </a:p>
              <a:p>
                <a:pPr marL="482600" indent="-342900">
                  <a:buClr>
                    <a:schemeClr val="bg2"/>
                  </a:buClr>
                  <a:buFont typeface="+mj-lt"/>
                  <a:buAutoNum type="alphaLcParenR"/>
                </a:pPr>
                <a14:m>
                  <m:oMath xmlns:m="http://schemas.openxmlformats.org/officeDocument/2006/math">
                    <m:sSup>
                      <m:sSupPr>
                        <m:ctrlPr>
                          <a:rPr lang="en-US" sz="2000" i="1" smtClean="0">
                            <a:latin typeface="Cambria Math" panose="02040503050406030204" pitchFamily="18" charset="0"/>
                          </a:rPr>
                        </m:ctrlPr>
                      </m:sSupPr>
                      <m:e>
                        <m:r>
                          <a:rPr lang="en-US" sz="2000" b="0" i="1" smtClean="0">
                            <a:latin typeface="Cambria Math" panose="02040503050406030204" pitchFamily="18" charset="0"/>
                          </a:rPr>
                          <m:t>𝑝</m:t>
                        </m:r>
                      </m:e>
                      <m:sup>
                        <m:r>
                          <a:rPr lang="en-US" sz="2000" b="0" i="1" smtClean="0">
                            <a:latin typeface="Cambria Math" panose="02040503050406030204" pitchFamily="18" charset="0"/>
                          </a:rPr>
                          <m:t>𝑘</m:t>
                        </m:r>
                      </m:sup>
                    </m:sSup>
                  </m:oMath>
                </a14:m>
                <a:endParaRPr lang="en-US" sz="2000" dirty="0"/>
              </a:p>
              <a:p>
                <a:pPr marL="482600" indent="-342900">
                  <a:buClr>
                    <a:schemeClr val="bg2"/>
                  </a:buClr>
                  <a:buFont typeface="+mj-lt"/>
                  <a:buAutoNum type="alphaLcParenR"/>
                </a:pPr>
                <a14:m>
                  <m:oMath xmlns:m="http://schemas.openxmlformats.org/officeDocument/2006/math">
                    <m:r>
                      <a:rPr lang="en-US" sz="2000" b="0" i="1" smtClean="0">
                        <a:latin typeface="Cambria Math" panose="02040503050406030204" pitchFamily="18" charset="0"/>
                      </a:rPr>
                      <m:t>𝑝𝑘</m:t>
                    </m:r>
                    <m:r>
                      <a:rPr lang="en-US" sz="2000" b="0" i="1" smtClean="0">
                        <a:latin typeface="Cambria Math" panose="02040503050406030204" pitchFamily="18" charset="0"/>
                      </a:rPr>
                      <m:t>+1</m:t>
                    </m:r>
                  </m:oMath>
                </a14:m>
                <a:endParaRPr lang="en-US" sz="2000" dirty="0"/>
              </a:p>
            </p:txBody>
          </p:sp>
        </mc:Choice>
        <mc:Fallback xmlns="">
          <p:sp>
            <p:nvSpPr>
              <p:cNvPr id="6" name="Text Placeholder 5">
                <a:extLst>
                  <a:ext uri="{FF2B5EF4-FFF2-40B4-BE49-F238E27FC236}">
                    <a16:creationId xmlns:a16="http://schemas.microsoft.com/office/drawing/2014/main" id="{52813AF0-2F4A-F647-8647-50EB2D8D092F}"/>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2B9F185E-C444-6347-911B-3B044D0D517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
        <p:nvSpPr>
          <p:cNvPr id="5" name="Title 4">
            <a:extLst>
              <a:ext uri="{FF2B5EF4-FFF2-40B4-BE49-F238E27FC236}">
                <a16:creationId xmlns:a16="http://schemas.microsoft.com/office/drawing/2014/main" id="{3D1EE04A-E558-0646-9255-056AE909DD90}"/>
              </a:ext>
            </a:extLst>
          </p:cNvPr>
          <p:cNvSpPr>
            <a:spLocks noGrp="1"/>
          </p:cNvSpPr>
          <p:nvPr>
            <p:ph type="title"/>
          </p:nvPr>
        </p:nvSpPr>
        <p:spPr/>
        <p:txBody>
          <a:bodyPr/>
          <a:lstStyle/>
          <a:p>
            <a:r>
              <a:rPr lang="en-US" dirty="0"/>
              <a:t>1 min</a:t>
            </a:r>
          </a:p>
        </p:txBody>
      </p:sp>
      <p:pic>
        <p:nvPicPr>
          <p:cNvPr id="8" name="Picture 7" descr="Text&#10;&#10;Description automatically generated">
            <a:extLst>
              <a:ext uri="{FF2B5EF4-FFF2-40B4-BE49-F238E27FC236}">
                <a16:creationId xmlns:a16="http://schemas.microsoft.com/office/drawing/2014/main" id="{E9FFBCD4-EED8-EE4B-B778-4654A65D80F6}"/>
              </a:ext>
            </a:extLst>
          </p:cNvPr>
          <p:cNvPicPr>
            <a:picLocks noChangeAspect="1"/>
          </p:cNvPicPr>
          <p:nvPr/>
        </p:nvPicPr>
        <p:blipFill>
          <a:blip r:embed="rId3"/>
          <a:stretch>
            <a:fillRect/>
          </a:stretch>
        </p:blipFill>
        <p:spPr>
          <a:xfrm>
            <a:off x="4883333" y="2566000"/>
            <a:ext cx="4171456" cy="2160877"/>
          </a:xfrm>
          <a:prstGeom prst="rect">
            <a:avLst/>
          </a:prstGeom>
          <a:ln w="12700">
            <a:solidFill>
              <a:schemeClr val="tx1"/>
            </a:solidFill>
          </a:ln>
        </p:spPr>
      </p:pic>
    </p:spTree>
    <p:extLst>
      <p:ext uri="{BB962C8B-B14F-4D97-AF65-F5344CB8AC3E}">
        <p14:creationId xmlns:p14="http://schemas.microsoft.com/office/powerpoint/2010/main" val="962830267"/>
      </p:ext>
    </p:extLst>
  </p:cSld>
  <p:clrMapOvr>
    <a:masterClrMapping/>
  </p:clrMapOvr>
  <p:transition>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3BBDC-228B-4F23-BC80-C50C2E72052C}"/>
              </a:ext>
            </a:extLst>
          </p:cNvPr>
          <p:cNvSpPr>
            <a:spLocks noGrp="1"/>
          </p:cNvSpPr>
          <p:nvPr>
            <p:ph type="ctrTitle"/>
          </p:nvPr>
        </p:nvSpPr>
        <p:spPr/>
        <p:txBody>
          <a:bodyPr/>
          <a:lstStyle/>
          <a:p>
            <a:r>
              <a:rPr lang="en-US" dirty="0"/>
              <a:t>Coefficients and Overfitting</a:t>
            </a:r>
          </a:p>
        </p:txBody>
      </p:sp>
      <p:sp>
        <p:nvSpPr>
          <p:cNvPr id="3" name="Subtitle 2">
            <a:extLst>
              <a:ext uri="{FF2B5EF4-FFF2-40B4-BE49-F238E27FC236}">
                <a16:creationId xmlns:a16="http://schemas.microsoft.com/office/drawing/2014/main" id="{A253FE9E-B88D-4B7F-B5EA-1C7903D060F7}"/>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ADDB079D-F3E5-437F-8356-B593E3634D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Tree>
    <p:extLst>
      <p:ext uri="{BB962C8B-B14F-4D97-AF65-F5344CB8AC3E}">
        <p14:creationId xmlns:p14="http://schemas.microsoft.com/office/powerpoint/2010/main" val="37725729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61C5EC-79E7-7B49-B380-444B710E9B5E}"/>
              </a:ext>
            </a:extLst>
          </p:cNvPr>
          <p:cNvSpPr/>
          <p:nvPr/>
        </p:nvSpPr>
        <p:spPr>
          <a:xfrm>
            <a:off x="5630779" y="961661"/>
            <a:ext cx="479875" cy="59383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1100" dirty="0">
                <a:solidFill>
                  <a:schemeClr val="tx1">
                    <a:lumMod val="65000"/>
                    <a:lumOff val="35000"/>
                  </a:schemeClr>
                </a:solidFill>
              </a:rPr>
              <a:t>Fix</a:t>
            </a:r>
          </a:p>
        </p:txBody>
      </p:sp>
      <p:sp>
        <p:nvSpPr>
          <p:cNvPr id="2" name="Title 1">
            <a:extLst>
              <a:ext uri="{FF2B5EF4-FFF2-40B4-BE49-F238E27FC236}">
                <a16:creationId xmlns:a16="http://schemas.microsoft.com/office/drawing/2014/main" id="{5B5CF151-7A61-0346-8034-EB6898FAF591}"/>
              </a:ext>
            </a:extLst>
          </p:cNvPr>
          <p:cNvSpPr>
            <a:spLocks noGrp="1"/>
          </p:cNvSpPr>
          <p:nvPr>
            <p:ph type="title"/>
          </p:nvPr>
        </p:nvSpPr>
        <p:spPr/>
        <p:txBody>
          <a:bodyPr/>
          <a:lstStyle/>
          <a:p>
            <a:r>
              <a:rPr lang="en-US" dirty="0"/>
              <a:t>Interpreting Coefficients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DE024D2-3E3E-384B-8A0E-6784A47D2B49}"/>
                  </a:ext>
                </a:extLst>
              </p:cNvPr>
              <p:cNvSpPr>
                <a:spLocks noGrp="1"/>
              </p:cNvSpPr>
              <p:nvPr>
                <p:ph type="body" idx="1"/>
              </p:nvPr>
            </p:nvSpPr>
            <p:spPr>
              <a:xfrm>
                <a:off x="3090625" y="575500"/>
                <a:ext cx="5596200" cy="650757"/>
              </a:xfrm>
            </p:spPr>
            <p:txBody>
              <a:bodyPr/>
              <a:lstStyle/>
              <a:p>
                <a:pPr marL="139700" indent="0">
                  <a:buNone/>
                </a:pPr>
                <a:r>
                  <a:rPr lang="en-US" dirty="0"/>
                  <a:t>Interpreting Coefficients – Multiple Linear Regression</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𝑦</m:t>
                          </m:r>
                        </m:e>
                      </m:acc>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0</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1</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sub>
                          <m:r>
                            <a:rPr lang="en-US" b="0" i="1" dirty="0" smtClean="0">
                              <a:latin typeface="Cambria Math" panose="02040503050406030204" pitchFamily="18" charset="0"/>
                            </a:rPr>
                            <m:t>2</m:t>
                          </m:r>
                        </m:sub>
                      </m:sSub>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2</m:t>
                          </m:r>
                        </m:sub>
                      </m:sSub>
                      <m:r>
                        <a:rPr lang="en-US" b="0" i="1" dirty="0" smtClean="0">
                          <a:latin typeface="Cambria Math" panose="02040503050406030204" pitchFamily="18" charset="0"/>
                        </a:rPr>
                        <m:t>(</m:t>
                      </m:r>
                      <m:r>
                        <a:rPr lang="en-US" b="0" i="1" dirty="0" smtClean="0">
                          <a:latin typeface="Cambria Math" panose="02040503050406030204" pitchFamily="18" charset="0"/>
                        </a:rPr>
                        <m:t>𝑥</m:t>
                      </m:r>
                      <m:r>
                        <a:rPr lang="en-US" b="0" i="1" dirty="0" smtClean="0">
                          <a:latin typeface="Cambria Math" panose="02040503050406030204" pitchFamily="18" charset="0"/>
                        </a:rPr>
                        <m:t>)</m:t>
                      </m:r>
                    </m:oMath>
                  </m:oMathPara>
                </a14:m>
                <a:endParaRPr lang="en-US" dirty="0"/>
              </a:p>
            </p:txBody>
          </p:sp>
        </mc:Choice>
        <mc:Fallback xmlns="">
          <p:sp>
            <p:nvSpPr>
              <p:cNvPr id="3" name="Text Placeholder 2">
                <a:extLst>
                  <a:ext uri="{FF2B5EF4-FFF2-40B4-BE49-F238E27FC236}">
                    <a16:creationId xmlns:a16="http://schemas.microsoft.com/office/drawing/2014/main" id="{7DE024D2-3E3E-384B-8A0E-6784A47D2B49}"/>
                  </a:ext>
                </a:extLst>
              </p:cNvPr>
              <p:cNvSpPr>
                <a:spLocks noGrp="1" noRot="1" noChangeAspect="1" noMove="1" noResize="1" noEditPoints="1" noAdjustHandles="1" noChangeArrowheads="1" noChangeShapeType="1" noTextEdit="1"/>
              </p:cNvSpPr>
              <p:nvPr>
                <p:ph type="body" idx="1"/>
              </p:nvPr>
            </p:nvSpPr>
            <p:spPr>
              <a:xfrm>
                <a:off x="3090625" y="575500"/>
                <a:ext cx="5596200" cy="650757"/>
              </a:xfrm>
              <a:blipFill>
                <a:blip r:embed="rId3"/>
                <a:stretch>
                  <a:fillRect b="-11538"/>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6F830286-5D01-3A48-B6CC-3CA0BF5A5E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56</a:t>
            </a:fld>
            <a:endParaRPr lang="en"/>
          </a:p>
        </p:txBody>
      </p:sp>
      <p:pic>
        <p:nvPicPr>
          <p:cNvPr id="5" name="Picture 4">
            <a:extLst>
              <a:ext uri="{FF2B5EF4-FFF2-40B4-BE49-F238E27FC236}">
                <a16:creationId xmlns:a16="http://schemas.microsoft.com/office/drawing/2014/main" id="{178021E3-DDED-4840-907A-1321D1FE75A9}"/>
              </a:ext>
            </a:extLst>
          </p:cNvPr>
          <p:cNvPicPr>
            <a:picLocks noChangeAspect="1"/>
          </p:cNvPicPr>
          <p:nvPr/>
        </p:nvPicPr>
        <p:blipFill>
          <a:blip r:embed="rId4"/>
          <a:stretch>
            <a:fillRect/>
          </a:stretch>
        </p:blipFill>
        <p:spPr>
          <a:xfrm>
            <a:off x="3015425" y="1612418"/>
            <a:ext cx="5596201" cy="3062565"/>
          </a:xfrm>
          <a:prstGeom prst="rect">
            <a:avLst/>
          </a:prstGeom>
        </p:spPr>
      </p:pic>
      <p:pic>
        <p:nvPicPr>
          <p:cNvPr id="7" name="Picture 6">
            <a:extLst>
              <a:ext uri="{FF2B5EF4-FFF2-40B4-BE49-F238E27FC236}">
                <a16:creationId xmlns:a16="http://schemas.microsoft.com/office/drawing/2014/main" id="{5C0E3437-CC74-0741-9895-36F56D81BAB2}"/>
              </a:ext>
            </a:extLst>
          </p:cNvPr>
          <p:cNvPicPr>
            <a:picLocks noChangeAspect="1"/>
          </p:cNvPicPr>
          <p:nvPr/>
        </p:nvPicPr>
        <p:blipFill>
          <a:blip r:embed="rId5">
            <a:alphaModFix/>
          </a:blip>
          <a:stretch>
            <a:fillRect/>
          </a:stretch>
        </p:blipFill>
        <p:spPr>
          <a:xfrm>
            <a:off x="2951561" y="1555499"/>
            <a:ext cx="5725138" cy="3145536"/>
          </a:xfrm>
          <a:prstGeom prst="rect">
            <a:avLst/>
          </a:prstGeom>
        </p:spPr>
      </p:pic>
      <p:sp>
        <p:nvSpPr>
          <p:cNvPr id="10" name="TextBox 9">
            <a:extLst>
              <a:ext uri="{FF2B5EF4-FFF2-40B4-BE49-F238E27FC236}">
                <a16:creationId xmlns:a16="http://schemas.microsoft.com/office/drawing/2014/main" id="{15DC9B99-4B53-E94D-ADF7-F0A30367E509}"/>
              </a:ext>
            </a:extLst>
          </p:cNvPr>
          <p:cNvSpPr txBox="1"/>
          <p:nvPr/>
        </p:nvSpPr>
        <p:spPr>
          <a:xfrm>
            <a:off x="6893093" y="4311000"/>
            <a:ext cx="885524" cy="461665"/>
          </a:xfrm>
          <a:prstGeom prst="rect">
            <a:avLst/>
          </a:prstGeom>
          <a:solidFill>
            <a:schemeClr val="bg1"/>
          </a:solidFill>
        </p:spPr>
        <p:txBody>
          <a:bodyPr wrap="square" rtlCol="0">
            <a:spAutoFit/>
          </a:bodyPr>
          <a:lstStyle/>
          <a:p>
            <a:r>
              <a:rPr lang="en-US" sz="2400" dirty="0"/>
              <a:t>h</a:t>
            </a:r>
            <a:r>
              <a:rPr lang="en-US" sz="2400" baseline="-25000" dirty="0"/>
              <a:t>1</a:t>
            </a:r>
            <a:r>
              <a:rPr lang="en-US" sz="2400" dirty="0"/>
              <a:t>(x)</a:t>
            </a:r>
          </a:p>
        </p:txBody>
      </p:sp>
      <p:sp>
        <p:nvSpPr>
          <p:cNvPr id="11" name="TextBox 10">
            <a:extLst>
              <a:ext uri="{FF2B5EF4-FFF2-40B4-BE49-F238E27FC236}">
                <a16:creationId xmlns:a16="http://schemas.microsoft.com/office/drawing/2014/main" id="{431FB76E-95BB-6A45-B97A-5B2AD207FEEB}"/>
              </a:ext>
            </a:extLst>
          </p:cNvPr>
          <p:cNvSpPr txBox="1"/>
          <p:nvPr/>
        </p:nvSpPr>
        <p:spPr>
          <a:xfrm>
            <a:off x="8114022" y="2526388"/>
            <a:ext cx="885524" cy="461665"/>
          </a:xfrm>
          <a:prstGeom prst="rect">
            <a:avLst/>
          </a:prstGeom>
          <a:solidFill>
            <a:schemeClr val="bg1"/>
          </a:solidFill>
        </p:spPr>
        <p:txBody>
          <a:bodyPr wrap="square" rtlCol="0">
            <a:spAutoFit/>
          </a:bodyPr>
          <a:lstStyle/>
          <a:p>
            <a:r>
              <a:rPr lang="en-US" sz="2400" dirty="0"/>
              <a:t>h</a:t>
            </a:r>
            <a:r>
              <a:rPr lang="en-US" sz="2400" baseline="-25000" dirty="0"/>
              <a:t>2</a:t>
            </a:r>
            <a:r>
              <a:rPr lang="en-US" sz="2400" dirty="0"/>
              <a:t>(x)</a:t>
            </a:r>
          </a:p>
        </p:txBody>
      </p:sp>
    </p:spTree>
    <p:extLst>
      <p:ext uri="{BB962C8B-B14F-4D97-AF65-F5344CB8AC3E}">
        <p14:creationId xmlns:p14="http://schemas.microsoft.com/office/powerpoint/2010/main" val="232636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3048-35F5-9942-9107-96CCF19C7F60}"/>
              </a:ext>
            </a:extLst>
          </p:cNvPr>
          <p:cNvSpPr>
            <a:spLocks noGrp="1"/>
          </p:cNvSpPr>
          <p:nvPr>
            <p:ph type="title"/>
          </p:nvPr>
        </p:nvSpPr>
        <p:spPr/>
        <p:txBody>
          <a:bodyPr/>
          <a:lstStyle/>
          <a:p>
            <a:r>
              <a:rPr lang="en-US" dirty="0"/>
              <a:t>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4054DA93-9BAF-6A4A-A1B0-8B2C7887342C}"/>
                  </a:ext>
                </a:extLst>
              </p:cNvPr>
              <p:cNvSpPr>
                <a:spLocks noGrp="1"/>
              </p:cNvSpPr>
              <p:nvPr>
                <p:ph type="body" idx="1"/>
              </p:nvPr>
            </p:nvSpPr>
            <p:spPr/>
            <p:txBody>
              <a:bodyPr/>
              <a:lstStyle/>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Often, overfitting is associated with very large estimated parameters </a:t>
                </a:r>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  </a:t>
                </a:r>
              </a:p>
            </p:txBody>
          </p:sp>
        </mc:Choice>
        <mc:Fallback xmlns="">
          <p:sp>
            <p:nvSpPr>
              <p:cNvPr id="3" name="Text Placeholder 2">
                <a:extLst>
                  <a:ext uri="{FF2B5EF4-FFF2-40B4-BE49-F238E27FC236}">
                    <a16:creationId xmlns:a16="http://schemas.microsoft.com/office/drawing/2014/main" id="{4054DA93-9BAF-6A4A-A1B0-8B2C7887342C}"/>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ACE0306-83A6-344F-B34B-E364A12FFA2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57</a:t>
            </a:fld>
            <a:endParaRPr lang="en"/>
          </a:p>
        </p:txBody>
      </p:sp>
      <p:pic>
        <p:nvPicPr>
          <p:cNvPr id="5" name="Picture 4">
            <a:extLst>
              <a:ext uri="{FF2B5EF4-FFF2-40B4-BE49-F238E27FC236}">
                <a16:creationId xmlns:a16="http://schemas.microsoft.com/office/drawing/2014/main" id="{D5E1B187-32DA-344E-A4CB-105B91837F7F}"/>
              </a:ext>
            </a:extLst>
          </p:cNvPr>
          <p:cNvPicPr>
            <a:picLocks noChangeAspect="1"/>
          </p:cNvPicPr>
          <p:nvPr/>
        </p:nvPicPr>
        <p:blipFill>
          <a:blip r:embed="rId4"/>
          <a:stretch>
            <a:fillRect/>
          </a:stretch>
        </p:blipFill>
        <p:spPr>
          <a:xfrm>
            <a:off x="3596857" y="382149"/>
            <a:ext cx="4583735" cy="3210696"/>
          </a:xfrm>
          <a:prstGeom prst="rect">
            <a:avLst/>
          </a:prstGeom>
        </p:spPr>
      </p:pic>
    </p:spTree>
    <p:extLst>
      <p:ext uri="{BB962C8B-B14F-4D97-AF65-F5344CB8AC3E}">
        <p14:creationId xmlns:p14="http://schemas.microsoft.com/office/powerpoint/2010/main" val="2706628165"/>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03DF0B-9ABC-AC43-89A5-47EDF94BC9E6}"/>
              </a:ext>
            </a:extLst>
          </p:cNvPr>
          <p:cNvSpPr>
            <a:spLocks noGrp="1"/>
          </p:cNvSpPr>
          <p:nvPr>
            <p:ph type="body" idx="1"/>
          </p:nvPr>
        </p:nvSpPr>
        <p:spPr/>
        <p:txBody>
          <a:bodyPr/>
          <a:lstStyle/>
          <a:p>
            <a:pPr marL="139700" indent="0">
              <a:buNone/>
            </a:pPr>
            <a:r>
              <a:rPr lang="en-US" b="1" dirty="0"/>
              <a:t>What characterizes overfitting?</a:t>
            </a:r>
          </a:p>
          <a:p>
            <a:pPr marL="139700" indent="0">
              <a:buNone/>
            </a:pPr>
            <a:endParaRPr lang="en-US" b="1" dirty="0"/>
          </a:p>
          <a:p>
            <a:r>
              <a:rPr lang="en-US" b="1" dirty="0"/>
              <a:t>(Low / High) </a:t>
            </a:r>
            <a:r>
              <a:rPr lang="en-US" dirty="0"/>
              <a:t>Train Error</a:t>
            </a:r>
            <a:r>
              <a:rPr lang="en-US" b="1" dirty="0"/>
              <a:t>, (Low / High) </a:t>
            </a:r>
            <a:r>
              <a:rPr lang="en-US" dirty="0"/>
              <a:t>Test Error</a:t>
            </a:r>
          </a:p>
          <a:p>
            <a:r>
              <a:rPr lang="en-US" b="1" dirty="0"/>
              <a:t>(Low / High) </a:t>
            </a:r>
            <a:r>
              <a:rPr lang="en-US" dirty="0"/>
              <a:t>Bias</a:t>
            </a:r>
            <a:r>
              <a:rPr lang="en-US" b="1" dirty="0"/>
              <a:t>, (Low / High) </a:t>
            </a:r>
            <a:r>
              <a:rPr lang="en-US" dirty="0"/>
              <a:t>Variance</a:t>
            </a:r>
          </a:p>
          <a:p>
            <a:endParaRPr lang="en-US" dirty="0"/>
          </a:p>
          <a:p>
            <a:pPr marL="139700" indent="0">
              <a:buNone/>
            </a:pPr>
            <a:r>
              <a:rPr lang="en-US" dirty="0"/>
              <a:t>In which scenario is it more likely for a model to overfit?</a:t>
            </a:r>
          </a:p>
          <a:p>
            <a:r>
              <a:rPr lang="en-US" b="1" dirty="0"/>
              <a:t>(Few / Many) </a:t>
            </a:r>
            <a:r>
              <a:rPr lang="en-US" dirty="0"/>
              <a:t>Features</a:t>
            </a:r>
          </a:p>
          <a:p>
            <a:r>
              <a:rPr lang="en-US" b="1" dirty="0"/>
              <a:t>(Few / Many) </a:t>
            </a:r>
            <a:r>
              <a:rPr lang="en-US" dirty="0"/>
              <a:t>Parameters</a:t>
            </a:r>
          </a:p>
          <a:p>
            <a:r>
              <a:rPr lang="en-US" b="1" dirty="0"/>
              <a:t>(Small / Large) </a:t>
            </a:r>
            <a:r>
              <a:rPr lang="en-US" dirty="0"/>
              <a:t>Polynomial Degree</a:t>
            </a:r>
          </a:p>
          <a:p>
            <a:r>
              <a:rPr lang="en-US" b="1" dirty="0"/>
              <a:t>(Small / Large) </a:t>
            </a:r>
            <a:r>
              <a:rPr lang="en-US" dirty="0"/>
              <a:t>Dataset</a:t>
            </a:r>
          </a:p>
          <a:p>
            <a:endParaRPr lang="en-US" dirty="0"/>
          </a:p>
        </p:txBody>
      </p:sp>
      <p:sp>
        <p:nvSpPr>
          <p:cNvPr id="3" name="Slide Number Placeholder 2">
            <a:extLst>
              <a:ext uri="{FF2B5EF4-FFF2-40B4-BE49-F238E27FC236}">
                <a16:creationId xmlns:a16="http://schemas.microsoft.com/office/drawing/2014/main" id="{01B338F4-C222-2F42-8773-B905CDFB9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58</a:t>
            </a:fld>
            <a:endParaRPr lang="en" dirty="0"/>
          </a:p>
        </p:txBody>
      </p:sp>
      <p:sp>
        <p:nvSpPr>
          <p:cNvPr id="4" name="Title 3">
            <a:extLst>
              <a:ext uri="{FF2B5EF4-FFF2-40B4-BE49-F238E27FC236}">
                <a16:creationId xmlns:a16="http://schemas.microsoft.com/office/drawing/2014/main" id="{60F63B6C-C830-D54D-9EE3-BAB21BF53DA0}"/>
              </a:ext>
            </a:extLst>
          </p:cNvPr>
          <p:cNvSpPr>
            <a:spLocks noGrp="1"/>
          </p:cNvSpPr>
          <p:nvPr>
            <p:ph type="title"/>
          </p:nvPr>
        </p:nvSpPr>
        <p:spPr/>
        <p:txBody>
          <a:bodyPr/>
          <a:lstStyle/>
          <a:p>
            <a:r>
              <a:rPr lang="en-US" dirty="0"/>
              <a:t>2 Minutes</a:t>
            </a:r>
          </a:p>
        </p:txBody>
      </p:sp>
    </p:spTree>
    <p:extLst>
      <p:ext uri="{BB962C8B-B14F-4D97-AF65-F5344CB8AC3E}">
        <p14:creationId xmlns:p14="http://schemas.microsoft.com/office/powerpoint/2010/main" val="3438638579"/>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92D-E5EC-458D-4D20-CA8EDD4F0BB8}"/>
              </a:ext>
            </a:extLst>
          </p:cNvPr>
          <p:cNvSpPr>
            <a:spLocks noGrp="1"/>
          </p:cNvSpPr>
          <p:nvPr>
            <p:ph type="ctrTitle"/>
          </p:nvPr>
        </p:nvSpPr>
        <p:spPr/>
        <p:txBody>
          <a:bodyPr/>
          <a:lstStyle/>
          <a:p>
            <a:r>
              <a:rPr lang="en-US" dirty="0"/>
              <a:t>Overfitting in a nutshell</a:t>
            </a:r>
          </a:p>
        </p:txBody>
      </p:sp>
      <p:sp>
        <p:nvSpPr>
          <p:cNvPr id="4" name="Slide Number Placeholder 3">
            <a:extLst>
              <a:ext uri="{FF2B5EF4-FFF2-40B4-BE49-F238E27FC236}">
                <a16:creationId xmlns:a16="http://schemas.microsoft.com/office/drawing/2014/main" id="{FACE2F53-77B7-79F5-4F34-A13C9F62B6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59</a:t>
            </a:fld>
            <a:endParaRPr lang="en"/>
          </a:p>
        </p:txBody>
      </p:sp>
      <p:pic>
        <p:nvPicPr>
          <p:cNvPr id="5" name="Picture 4">
            <a:extLst>
              <a:ext uri="{FF2B5EF4-FFF2-40B4-BE49-F238E27FC236}">
                <a16:creationId xmlns:a16="http://schemas.microsoft.com/office/drawing/2014/main" id="{B522947D-71B7-2A97-A931-85F3AFA512DD}"/>
              </a:ext>
            </a:extLst>
          </p:cNvPr>
          <p:cNvPicPr>
            <a:picLocks noChangeAspect="1"/>
          </p:cNvPicPr>
          <p:nvPr/>
        </p:nvPicPr>
        <p:blipFill rotWithShape="1">
          <a:blip r:embed="rId2"/>
          <a:srcRect b="50820"/>
          <a:stretch/>
        </p:blipFill>
        <p:spPr>
          <a:xfrm>
            <a:off x="3278171" y="60391"/>
            <a:ext cx="5005749" cy="2470158"/>
          </a:xfrm>
          <a:prstGeom prst="rect">
            <a:avLst/>
          </a:prstGeom>
        </p:spPr>
      </p:pic>
    </p:spTree>
    <p:extLst>
      <p:ext uri="{BB962C8B-B14F-4D97-AF65-F5344CB8AC3E}">
        <p14:creationId xmlns:p14="http://schemas.microsoft.com/office/powerpoint/2010/main" val="28316087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F5C6CE-C6EB-13F1-00D6-627BF7A57589}"/>
              </a:ext>
            </a:extLst>
          </p:cNvPr>
          <p:cNvSpPr>
            <a:spLocks noGrp="1"/>
          </p:cNvSpPr>
          <p:nvPr>
            <p:ph type="title"/>
          </p:nvPr>
        </p:nvSpPr>
        <p:spPr/>
        <p:txBody>
          <a:bodyPr/>
          <a:lstStyle/>
          <a:p>
            <a:r>
              <a:rPr lang="en-US" dirty="0"/>
              <a:t>Demo</a:t>
            </a:r>
          </a:p>
        </p:txBody>
      </p:sp>
      <p:sp>
        <p:nvSpPr>
          <p:cNvPr id="6" name="Text Placeholder 5">
            <a:extLst>
              <a:ext uri="{FF2B5EF4-FFF2-40B4-BE49-F238E27FC236}">
                <a16:creationId xmlns:a16="http://schemas.microsoft.com/office/drawing/2014/main" id="{7F93CDFD-40E1-8480-E5A2-122A7E3AC82B}"/>
              </a:ext>
            </a:extLst>
          </p:cNvPr>
          <p:cNvSpPr>
            <a:spLocks noGrp="1"/>
          </p:cNvSpPr>
          <p:nvPr>
            <p:ph type="body" idx="1"/>
          </p:nvPr>
        </p:nvSpPr>
        <p:spPr/>
        <p:txBody>
          <a:bodyPr/>
          <a:lstStyle/>
          <a:p>
            <a:pPr marL="139700" indent="0">
              <a:buNone/>
            </a:pPr>
            <a:r>
              <a:rPr lang="en-US" dirty="0"/>
              <a:t>Bias-Variance Tradeoff</a:t>
            </a:r>
          </a:p>
          <a:p>
            <a:pPr marL="139700" indent="0">
              <a:buNone/>
            </a:pPr>
            <a:endParaRPr lang="en-US" dirty="0"/>
          </a:p>
          <a:p>
            <a:r>
              <a:rPr lang="en-US" dirty="0"/>
              <a:t>Training a linear regression model in Python</a:t>
            </a:r>
          </a:p>
          <a:p>
            <a:r>
              <a:rPr lang="en-US" dirty="0"/>
              <a:t>Observing the effect of the bias-variance tradeoff as compared to model complexity</a:t>
            </a:r>
          </a:p>
        </p:txBody>
      </p:sp>
      <p:sp>
        <p:nvSpPr>
          <p:cNvPr id="4" name="Slide Number Placeholder 3">
            <a:extLst>
              <a:ext uri="{FF2B5EF4-FFF2-40B4-BE49-F238E27FC236}">
                <a16:creationId xmlns:a16="http://schemas.microsoft.com/office/drawing/2014/main" id="{6B96AADD-2E1B-1B4B-16DE-F311569E21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extLst>
      <p:ext uri="{BB962C8B-B14F-4D97-AF65-F5344CB8AC3E}">
        <p14:creationId xmlns:p14="http://schemas.microsoft.com/office/powerpoint/2010/main" val="1403953156"/>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9E92D-E5EC-458D-4D20-CA8EDD4F0BB8}"/>
              </a:ext>
            </a:extLst>
          </p:cNvPr>
          <p:cNvSpPr>
            <a:spLocks noGrp="1"/>
          </p:cNvSpPr>
          <p:nvPr>
            <p:ph type="ctrTitle"/>
          </p:nvPr>
        </p:nvSpPr>
        <p:spPr/>
        <p:txBody>
          <a:bodyPr/>
          <a:lstStyle/>
          <a:p>
            <a:r>
              <a:rPr lang="en-US" dirty="0"/>
              <a:t>Overfitting in a nutshell</a:t>
            </a:r>
          </a:p>
        </p:txBody>
      </p:sp>
      <p:sp>
        <p:nvSpPr>
          <p:cNvPr id="4" name="Slide Number Placeholder 3">
            <a:extLst>
              <a:ext uri="{FF2B5EF4-FFF2-40B4-BE49-F238E27FC236}">
                <a16:creationId xmlns:a16="http://schemas.microsoft.com/office/drawing/2014/main" id="{FACE2F53-77B7-79F5-4F34-A13C9F62B6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60</a:t>
            </a:fld>
            <a:endParaRPr lang="en"/>
          </a:p>
        </p:txBody>
      </p:sp>
      <p:pic>
        <p:nvPicPr>
          <p:cNvPr id="5" name="Picture 4">
            <a:extLst>
              <a:ext uri="{FF2B5EF4-FFF2-40B4-BE49-F238E27FC236}">
                <a16:creationId xmlns:a16="http://schemas.microsoft.com/office/drawing/2014/main" id="{B522947D-71B7-2A97-A931-85F3AFA512DD}"/>
              </a:ext>
            </a:extLst>
          </p:cNvPr>
          <p:cNvPicPr>
            <a:picLocks noChangeAspect="1"/>
          </p:cNvPicPr>
          <p:nvPr/>
        </p:nvPicPr>
        <p:blipFill>
          <a:blip r:embed="rId2"/>
          <a:stretch>
            <a:fillRect/>
          </a:stretch>
        </p:blipFill>
        <p:spPr>
          <a:xfrm>
            <a:off x="3278171" y="60391"/>
            <a:ext cx="5005749" cy="5022718"/>
          </a:xfrm>
          <a:prstGeom prst="rect">
            <a:avLst/>
          </a:prstGeom>
        </p:spPr>
      </p:pic>
    </p:spTree>
    <p:extLst>
      <p:ext uri="{BB962C8B-B14F-4D97-AF65-F5344CB8AC3E}">
        <p14:creationId xmlns:p14="http://schemas.microsoft.com/office/powerpoint/2010/main" val="33049528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0B24-1DA8-5744-8F39-A453AC0FF405}"/>
              </a:ext>
            </a:extLst>
          </p:cNvPr>
          <p:cNvSpPr>
            <a:spLocks noGrp="1"/>
          </p:cNvSpPr>
          <p:nvPr>
            <p:ph type="title"/>
          </p:nvPr>
        </p:nvSpPr>
        <p:spPr/>
        <p:txBody>
          <a:bodyPr/>
          <a:lstStyle/>
          <a:p>
            <a:r>
              <a:rPr lang="en-US" dirty="0"/>
              <a:t>Prevent Overfitting</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0299A6-27CB-B54E-AFD6-E952CDDD5CAD}"/>
                  </a:ext>
                </a:extLst>
              </p:cNvPr>
              <p:cNvSpPr>
                <a:spLocks noGrp="1"/>
              </p:cNvSpPr>
              <p:nvPr>
                <p:ph type="body" idx="1"/>
              </p:nvPr>
            </p:nvSpPr>
            <p:spPr>
              <a:xfrm>
                <a:off x="2816275" y="575500"/>
                <a:ext cx="6014859" cy="3981000"/>
              </a:xfrm>
            </p:spPr>
            <p:txBody>
              <a:bodyPr/>
              <a:lstStyle/>
              <a:p>
                <a:pPr marL="139700" indent="0">
                  <a:buNone/>
                </a:pPr>
                <a:r>
                  <a:rPr lang="en-US" dirty="0"/>
                  <a:t>Last time, we </a:t>
                </a:r>
                <a:r>
                  <a:rPr lang="en-US" b="1" dirty="0"/>
                  <a:t>trained multiple models</a:t>
                </a:r>
                <a:r>
                  <a:rPr lang="en-US" dirty="0"/>
                  <a:t>, using cross validation / validation set, to find one that was less likely to overfit</a:t>
                </a:r>
              </a:p>
              <a:p>
                <a:r>
                  <a:rPr lang="en-US" dirty="0"/>
                  <a:t>For selecting polynomial degree, we train </a:t>
                </a:r>
                <a14:m>
                  <m:oMath xmlns:m="http://schemas.openxmlformats.org/officeDocument/2006/math">
                    <m:r>
                      <a:rPr lang="en-US" b="0" i="1" smtClean="0">
                        <a:latin typeface="Cambria Math" panose="02040503050406030204" pitchFamily="18" charset="0"/>
                      </a:rPr>
                      <m:t>𝑝</m:t>
                    </m:r>
                  </m:oMath>
                </a14:m>
                <a:r>
                  <a:rPr lang="en-US" dirty="0"/>
                  <a:t> models.</a:t>
                </a:r>
              </a:p>
              <a:p>
                <a:r>
                  <a:rPr lang="en-US" dirty="0"/>
                  <a:t>For selecting which features to include, we’d have to train ____ models!</a:t>
                </a:r>
              </a:p>
              <a:p>
                <a:pPr marL="139700" indent="0">
                  <a:buNone/>
                </a:pPr>
                <a:endParaRPr lang="en-US" dirty="0"/>
              </a:p>
              <a:p>
                <a:pPr marL="139700" indent="0">
                  <a:buNone/>
                </a:pPr>
                <a:r>
                  <a:rPr lang="en-US" dirty="0"/>
                  <a:t>Can we </a:t>
                </a:r>
                <a:r>
                  <a:rPr lang="en-US" b="1" dirty="0"/>
                  <a:t>train one model </a:t>
                </a:r>
                <a:r>
                  <a:rPr lang="en-US" dirty="0"/>
                  <a:t>that isn’t prone to overfitting in the first place?</a:t>
                </a:r>
              </a:p>
              <a:p>
                <a:r>
                  <a:rPr lang="en-US" b="1" dirty="0"/>
                  <a:t>Big Idea</a:t>
                </a:r>
                <a:r>
                  <a:rPr lang="en-US" dirty="0"/>
                  <a:t>: Have the model self-regulate to prevent overfitting by making sure its coefficients don’t get ”too large”</a:t>
                </a:r>
              </a:p>
              <a:p>
                <a:endParaRPr lang="en-US" dirty="0"/>
              </a:p>
              <a:p>
                <a:pPr marL="139700" indent="0">
                  <a:buNone/>
                </a:pPr>
                <a:r>
                  <a:rPr lang="en-US" dirty="0"/>
                  <a:t>This idea is called </a:t>
                </a:r>
                <a:r>
                  <a:rPr lang="en-US" b="1" dirty="0"/>
                  <a:t>regularization</a:t>
                </a:r>
                <a:r>
                  <a:rPr lang="en-US" dirty="0"/>
                  <a:t>.</a:t>
                </a:r>
              </a:p>
            </p:txBody>
          </p:sp>
        </mc:Choice>
        <mc:Fallback xmlns="">
          <p:sp>
            <p:nvSpPr>
              <p:cNvPr id="3" name="Text Placeholder 2">
                <a:extLst>
                  <a:ext uri="{FF2B5EF4-FFF2-40B4-BE49-F238E27FC236}">
                    <a16:creationId xmlns:a16="http://schemas.microsoft.com/office/drawing/2014/main" id="{5E0299A6-27CB-B54E-AFD6-E952CDDD5CAD}"/>
                  </a:ext>
                </a:extLst>
              </p:cNvPr>
              <p:cNvSpPr>
                <a:spLocks noGrp="1" noRot="1" noChangeAspect="1" noMove="1" noResize="1" noEditPoints="1" noAdjustHandles="1" noChangeArrowheads="1" noChangeShapeType="1" noTextEdit="1"/>
              </p:cNvSpPr>
              <p:nvPr>
                <p:ph type="body" idx="1"/>
              </p:nvPr>
            </p:nvSpPr>
            <p:spPr>
              <a:xfrm>
                <a:off x="2816275" y="575500"/>
                <a:ext cx="6014859" cy="3981000"/>
              </a:xfrm>
              <a:blipFill>
                <a:blip r:embed="rId2"/>
                <a:stretch>
                  <a:fillRect r="-211"/>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86FB69D-5A95-F546-9B18-B1FEAC2B19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61</a:t>
            </a:fld>
            <a:endParaRPr lang="en"/>
          </a:p>
        </p:txBody>
      </p:sp>
    </p:spTree>
    <p:extLst>
      <p:ext uri="{BB962C8B-B14F-4D97-AF65-F5344CB8AC3E}">
        <p14:creationId xmlns:p14="http://schemas.microsoft.com/office/powerpoint/2010/main" val="21861538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AF3BCA-B450-4EA9-9D99-BB90C2AA3138}"/>
              </a:ext>
            </a:extLst>
          </p:cNvPr>
          <p:cNvSpPr>
            <a:spLocks noGrp="1"/>
          </p:cNvSpPr>
          <p:nvPr>
            <p:ph type="ctrTitle"/>
          </p:nvPr>
        </p:nvSpPr>
        <p:spPr/>
        <p:txBody>
          <a:bodyPr/>
          <a:lstStyle/>
          <a:p>
            <a:r>
              <a:rPr lang="en-US" sz="2200" dirty="0"/>
              <a:t>Regularization</a:t>
            </a:r>
          </a:p>
        </p:txBody>
      </p:sp>
      <p:sp>
        <p:nvSpPr>
          <p:cNvPr id="6" name="Subtitle 5">
            <a:extLst>
              <a:ext uri="{FF2B5EF4-FFF2-40B4-BE49-F238E27FC236}">
                <a16:creationId xmlns:a16="http://schemas.microsoft.com/office/drawing/2014/main" id="{F271A118-F1FD-4290-9012-9911EF72AC64}"/>
              </a:ext>
            </a:extLst>
          </p:cNvPr>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B23F4551-D86A-4033-B148-B63422925F5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62</a:t>
            </a:fld>
            <a:endParaRPr lang="en"/>
          </a:p>
        </p:txBody>
      </p:sp>
    </p:spTree>
    <p:extLst>
      <p:ext uri="{BB962C8B-B14F-4D97-AF65-F5344CB8AC3E}">
        <p14:creationId xmlns:p14="http://schemas.microsoft.com/office/powerpoint/2010/main" val="3904163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63</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63</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846001590"/>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BE9A-E7E4-5943-A2A8-66918E1E93CD}"/>
              </a:ext>
            </a:extLst>
          </p:cNvPr>
          <p:cNvSpPr>
            <a:spLocks noGrp="1"/>
          </p:cNvSpPr>
          <p:nvPr>
            <p:ph type="title"/>
          </p:nvPr>
        </p:nvSpPr>
        <p:spPr/>
        <p:txBody>
          <a:bodyPr/>
          <a:lstStyle/>
          <a:p>
            <a:r>
              <a:rPr lang="en-US" sz="2200" dirty="0"/>
              <a:t>Regularization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C2C52D98-4048-AE46-A38B-7CE82A2221DF}"/>
                  </a:ext>
                </a:extLst>
              </p:cNvPr>
              <p:cNvSpPr>
                <a:spLocks noGrp="1"/>
              </p:cNvSpPr>
              <p:nvPr>
                <p:ph type="body" idx="1"/>
              </p:nvPr>
            </p:nvSpPr>
            <p:spPr/>
            <p:txBody>
              <a:bodyPr/>
              <a:lstStyle/>
              <a:p>
                <a:pPr marL="139700" indent="0">
                  <a:buNone/>
                </a:pPr>
                <a:r>
                  <a:rPr lang="en-US" dirty="0"/>
                  <a:t>Before, we used the quality metric that minimized loss</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𝐿</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dirty="0"/>
              </a:p>
              <a:p>
                <a:pPr marL="139700" indent="0">
                  <a:buNone/>
                </a:pPr>
                <a:endParaRPr lang="en-US" dirty="0"/>
              </a:p>
              <a:p>
                <a:pPr marL="139700" indent="0">
                  <a:buNone/>
                </a:pPr>
                <a:r>
                  <a:rPr lang="en-US" dirty="0"/>
                  <a:t>Change quality metric to balance loss with measure of overfitting</a:t>
                </a:r>
              </a:p>
              <a:p>
                <a14:m>
                  <m:oMath xmlns:m="http://schemas.openxmlformats.org/officeDocument/2006/math">
                    <m:r>
                      <a:rPr lang="en-US" b="0" i="1" smtClean="0">
                        <a:latin typeface="Cambria Math" panose="02040503050406030204" pitchFamily="18" charset="0"/>
                      </a:rPr>
                      <m:t>𝐿</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oMath>
                </a14:m>
                <a:r>
                  <a:rPr lang="en-US" dirty="0"/>
                  <a:t> is the measure of fit</a:t>
                </a:r>
              </a:p>
              <a:p>
                <a14:m>
                  <m:oMath xmlns:m="http://schemas.openxmlformats.org/officeDocument/2006/math">
                    <m:r>
                      <a:rPr lang="en-US" b="0" i="1" smtClean="0">
                        <a:latin typeface="Cambria Math" panose="02040503050406030204" pitchFamily="18" charset="0"/>
                      </a:rPr>
                      <m:t>𝑅</m:t>
                    </m:r>
                    <m:d>
                      <m:dPr>
                        <m:ctrlPr>
                          <a:rPr lang="en-US" b="0" i="1" smtClean="0">
                            <a:latin typeface="Cambria Math" panose="02040503050406030204" pitchFamily="18" charset="0"/>
                          </a:rPr>
                        </m:ctrlPr>
                      </m:dPr>
                      <m:e>
                        <m:r>
                          <a:rPr lang="en-US" b="0" i="1" smtClean="0">
                            <a:latin typeface="Cambria Math" panose="02040503050406030204" pitchFamily="18" charset="0"/>
                          </a:rPr>
                          <m:t>𝑤</m:t>
                        </m:r>
                      </m:e>
                    </m:d>
                  </m:oMath>
                </a14:m>
                <a:r>
                  <a:rPr lang="en-US" dirty="0"/>
                  <a:t> measures the magnitude of coefficients</a:t>
                </a:r>
              </a:p>
              <a:p>
                <a:pPr marL="139700" indent="0">
                  <a:buNone/>
                </a:pPr>
                <a:endParaRPr lang="en-US" dirty="0"/>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 </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𝐿</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a:rPr lang="en-US" b="0" i="1" dirty="0" smtClean="0">
                              <a:latin typeface="Cambria Math" panose="02040503050406030204" pitchFamily="18" charset="0"/>
                            </a:rPr>
                            <m:t>𝜆</m:t>
                          </m:r>
                          <m:r>
                            <a:rPr lang="en-US" b="0" i="1" dirty="0" smtClean="0">
                              <a:latin typeface="Cambria Math" panose="02040503050406030204" pitchFamily="18" charset="0"/>
                            </a:rPr>
                            <m:t> </m:t>
                          </m:r>
                          <m:r>
                            <a:rPr lang="en-US" b="0" i="1" dirty="0" smtClean="0">
                              <a:latin typeface="Cambria Math" panose="02040503050406030204" pitchFamily="18" charset="0"/>
                            </a:rPr>
                            <m:t>𝑅</m:t>
                          </m:r>
                          <m:r>
                            <a:rPr lang="en-US" b="0" i="1" dirty="0" smtClean="0">
                              <a:latin typeface="Cambria Math" panose="02040503050406030204" pitchFamily="18" charset="0"/>
                            </a:rPr>
                            <m:t>(</m:t>
                          </m:r>
                          <m:r>
                            <a:rPr lang="en-US" b="0" i="1" dirty="0" smtClean="0">
                              <a:latin typeface="Cambria Math" panose="02040503050406030204" pitchFamily="18" charset="0"/>
                            </a:rPr>
                            <m:t>𝑤</m:t>
                          </m:r>
                          <m:r>
                            <a:rPr lang="en-US" b="0" i="1" dirty="0" smtClean="0">
                              <a:latin typeface="Cambria Math" panose="02040503050406030204" pitchFamily="18" charset="0"/>
                            </a:rPr>
                            <m:t>)</m:t>
                          </m:r>
                        </m:e>
                      </m:func>
                    </m:oMath>
                  </m:oMathPara>
                </a14:m>
                <a:endParaRPr lang="en-US" b="0" i="1" dirty="0">
                  <a:latin typeface="Cambria Math" panose="02040503050406030204" pitchFamily="18" charset="0"/>
                </a:endParaRPr>
              </a:p>
              <a:p>
                <a:pPr marL="139700" indent="0">
                  <a:buNone/>
                </a:pPr>
                <a14:m>
                  <m:oMath xmlns:m="http://schemas.openxmlformats.org/officeDocument/2006/math">
                    <m:r>
                      <a:rPr lang="en-US" i="1" dirty="0">
                        <a:latin typeface="Cambria Math" panose="02040503050406030204" pitchFamily="18" charset="0"/>
                      </a:rPr>
                      <m:t>𝜆</m:t>
                    </m:r>
                  </m:oMath>
                </a14:m>
                <a:r>
                  <a:rPr lang="en-US" dirty="0"/>
                  <a:t>: regularization parameter</a:t>
                </a:r>
              </a:p>
              <a:p>
                <a:pPr marL="139700" indent="0">
                  <a:buNone/>
                </a:pPr>
                <a:r>
                  <a:rPr lang="en-US" dirty="0"/>
                  <a:t>How do we actually measure the magnitude of coefficients?</a:t>
                </a:r>
              </a:p>
              <a:p>
                <a:pPr marL="139700" indent="0">
                  <a:buNone/>
                </a:pPr>
                <a:endParaRPr lang="en-US" dirty="0"/>
              </a:p>
            </p:txBody>
          </p:sp>
        </mc:Choice>
        <mc:Fallback xmlns="">
          <p:sp>
            <p:nvSpPr>
              <p:cNvPr id="3" name="Text Placeholder 2">
                <a:extLst>
                  <a:ext uri="{FF2B5EF4-FFF2-40B4-BE49-F238E27FC236}">
                    <a16:creationId xmlns:a16="http://schemas.microsoft.com/office/drawing/2014/main" id="{C2C52D98-4048-AE46-A38B-7CE82A2221DF}"/>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1349AF5-ED4B-FF44-96AB-CED5274C931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64</a:t>
            </a:fld>
            <a:endParaRPr lang="en"/>
          </a:p>
        </p:txBody>
      </p:sp>
      <p:sp>
        <p:nvSpPr>
          <p:cNvPr id="5" name="TextBox 4">
            <a:extLst>
              <a:ext uri="{FF2B5EF4-FFF2-40B4-BE49-F238E27FC236}">
                <a16:creationId xmlns:a16="http://schemas.microsoft.com/office/drawing/2014/main" id="{2FBFDD64-2CA9-1142-983C-352EE212D956}"/>
              </a:ext>
            </a:extLst>
          </p:cNvPr>
          <p:cNvSpPr txBox="1"/>
          <p:nvPr/>
        </p:nvSpPr>
        <p:spPr>
          <a:xfrm>
            <a:off x="4255477" y="3982915"/>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0396378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971C6-1150-6D4A-8F37-730CC60A86CC}"/>
              </a:ext>
            </a:extLst>
          </p:cNvPr>
          <p:cNvSpPr>
            <a:spLocks noGrp="1"/>
          </p:cNvSpPr>
          <p:nvPr>
            <p:ph type="title"/>
          </p:nvPr>
        </p:nvSpPr>
        <p:spPr/>
        <p:txBody>
          <a:bodyPr/>
          <a:lstStyle/>
          <a:p>
            <a:r>
              <a:rPr lang="en-US" dirty="0"/>
              <a:t>Magnitude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76E831D7-4A09-674D-96FD-A1EFA0B2BFBD}"/>
                  </a:ext>
                </a:extLst>
              </p:cNvPr>
              <p:cNvSpPr>
                <a:spLocks noGrp="1"/>
              </p:cNvSpPr>
              <p:nvPr>
                <p:ph type="body" idx="1"/>
              </p:nvPr>
            </p:nvSpPr>
            <p:spPr/>
            <p:txBody>
              <a:bodyPr/>
              <a:lstStyle/>
              <a:p>
                <a:pPr marL="139700" indent="0">
                  <a:buNone/>
                </a:pPr>
                <a:r>
                  <a:rPr lang="en-US" dirty="0"/>
                  <a:t>Come up with some number that summarizes the magnitude of the coefficients in </a:t>
                </a:r>
                <a14:m>
                  <m:oMath xmlns:m="http://schemas.openxmlformats.org/officeDocument/2006/math">
                    <m:r>
                      <a:rPr lang="en-US" b="0" i="1" smtClean="0">
                        <a:latin typeface="Cambria Math" panose="02040503050406030204" pitchFamily="18" charset="0"/>
                      </a:rPr>
                      <m:t>𝑤</m:t>
                    </m:r>
                  </m:oMath>
                </a14:m>
                <a:r>
                  <a:rPr lang="en-US" dirty="0"/>
                  <a:t>.</a:t>
                </a:r>
              </a:p>
              <a:p>
                <a:pPr marL="139700" indent="0">
                  <a:buNone/>
                </a:pPr>
                <a:endParaRPr lang="en-US" dirty="0"/>
              </a:p>
              <a:p>
                <a:pPr marL="139700" indent="0">
                  <a:buNone/>
                </a:pPr>
                <a:r>
                  <a:rPr lang="en-US" b="1" dirty="0"/>
                  <a:t>Sum?</a:t>
                </a:r>
              </a:p>
              <a:p>
                <a:pPr marL="139700" indent="0">
                  <a:buNone/>
                </a:pPr>
                <a:endParaRPr lang="en-US" b="1" dirty="0"/>
              </a:p>
              <a:p>
                <a:pPr marL="139700" indent="0">
                  <a:buNone/>
                </a:pPr>
                <a:endParaRPr lang="en-US" b="1" dirty="0"/>
              </a:p>
              <a:p>
                <a:pPr marL="139700" indent="0">
                  <a:buNone/>
                </a:pPr>
                <a:r>
                  <a:rPr lang="en-US" b="1" dirty="0"/>
                  <a:t>Sum of absolute values?</a:t>
                </a:r>
              </a:p>
              <a:p>
                <a:pPr marL="139700" indent="0">
                  <a:buNone/>
                </a:pPr>
                <a:endParaRPr lang="en-US" b="1" dirty="0"/>
              </a:p>
              <a:p>
                <a:pPr marL="139700" indent="0">
                  <a:buNone/>
                </a:pPr>
                <a:endParaRPr lang="en-US" b="1" dirty="0"/>
              </a:p>
              <a:p>
                <a:pPr marL="139700" indent="0">
                  <a:buNone/>
                </a:pPr>
                <a:r>
                  <a:rPr lang="en-US" b="1" dirty="0"/>
                  <a:t>Sum of squares?</a:t>
                </a:r>
              </a:p>
            </p:txBody>
          </p:sp>
        </mc:Choice>
        <mc:Fallback xmlns="">
          <p:sp>
            <p:nvSpPr>
              <p:cNvPr id="3" name="Text Placeholder 2">
                <a:extLst>
                  <a:ext uri="{FF2B5EF4-FFF2-40B4-BE49-F238E27FC236}">
                    <a16:creationId xmlns:a16="http://schemas.microsoft.com/office/drawing/2014/main" id="{76E831D7-4A09-674D-96FD-A1EFA0B2BFBD}"/>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4EF797F-E22F-AB42-B476-88C5B61ACD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65</a:t>
            </a:fld>
            <a:endParaRPr lang="en"/>
          </a:p>
        </p:txBody>
      </p:sp>
    </p:spTree>
    <p:extLst>
      <p:ext uri="{BB962C8B-B14F-4D97-AF65-F5344CB8AC3E}">
        <p14:creationId xmlns:p14="http://schemas.microsoft.com/office/powerpoint/2010/main" val="1986544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Ridge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r>
                        <a:rPr lang="en-US" b="0" i="1" dirty="0" smtClean="0">
                          <a:latin typeface="Cambria Math" panose="02040503050406030204" pitchFamily="18" charset="0"/>
                        </a:rPr>
                        <m:t>=</m:t>
                      </m:r>
                      <m:func>
                        <m:funcPr>
                          <m:ctrlPr>
                            <a:rPr lang="en-US" b="0" i="1" dirty="0" smtClean="0">
                              <a:latin typeface="Cambria Math" panose="02040503050406030204" pitchFamily="18" charset="0"/>
                            </a:rPr>
                          </m:ctrlPr>
                        </m:funcPr>
                        <m:fName>
                          <m:limLow>
                            <m:limLowPr>
                              <m:ctrlPr>
                                <a:rPr lang="en-US" b="0" i="1" dirty="0" smtClean="0">
                                  <a:latin typeface="Cambria Math" panose="02040503050406030204" pitchFamily="18" charset="0"/>
                                </a:rPr>
                              </m:ctrlPr>
                            </m:limLowPr>
                            <m:e>
                              <m:r>
                                <m:rPr>
                                  <m:sty m:val="p"/>
                                </m:rPr>
                                <a:rPr lang="en-US" b="0" i="0" dirty="0" smtClean="0">
                                  <a:latin typeface="Cambria Math" panose="02040503050406030204" pitchFamily="18" charset="0"/>
                                </a:rPr>
                                <m:t>argmin</m:t>
                              </m:r>
                            </m:e>
                            <m:lim>
                              <m:r>
                                <a:rPr lang="en-US" b="0" i="1" dirty="0" smtClean="0">
                                  <a:latin typeface="Cambria Math" panose="02040503050406030204" pitchFamily="18" charset="0"/>
                                </a:rPr>
                                <m:t>𝑤</m:t>
                              </m:r>
                            </m:lim>
                          </m:limLow>
                        </m:fName>
                        <m:e>
                          <m:r>
                            <a:rPr lang="en-US" b="0" i="1" dirty="0" smtClean="0">
                              <a:latin typeface="Cambria Math" panose="02040503050406030204" pitchFamily="18" charset="0"/>
                            </a:rPr>
                            <m:t>𝑀𝑆𝐸</m:t>
                          </m:r>
                          <m:d>
                            <m:dPr>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r>
                            <a:rPr lang="en-US" b="0" i="1" dirty="0" smtClean="0">
                              <a:latin typeface="Cambria Math" panose="02040503050406030204" pitchFamily="18" charset="0"/>
                            </a:rPr>
                            <m:t>+</m:t>
                          </m:r>
                          <m:r>
                            <a:rPr lang="en-US" b="0" i="1" dirty="0" smtClean="0">
                              <a:latin typeface="Cambria Math" panose="02040503050406030204" pitchFamily="18" charset="0"/>
                            </a:rPr>
                            <m:t>𝜆</m:t>
                          </m:r>
                          <m:sSubSup>
                            <m:sSubSupPr>
                              <m:ctrlPr>
                                <a:rPr lang="en-US" b="0" i="1" dirty="0" smtClean="0">
                                  <a:latin typeface="Cambria Math" panose="02040503050406030204" pitchFamily="18" charset="0"/>
                                </a:rPr>
                              </m:ctrlPr>
                            </m:sSubSupPr>
                            <m:e>
                              <m:d>
                                <m:dPr>
                                  <m:begChr m:val="‖"/>
                                  <m:endChr m:val="‖"/>
                                  <m:ctrlPr>
                                    <a:rPr lang="en-US" b="0" i="1" dirty="0" smtClean="0">
                                      <a:latin typeface="Cambria Math" panose="02040503050406030204" pitchFamily="18" charset="0"/>
                                    </a:rPr>
                                  </m:ctrlPr>
                                </m:dPr>
                                <m:e>
                                  <m:r>
                                    <a:rPr lang="en-US" b="0" i="1" dirty="0" smtClean="0">
                                      <a:latin typeface="Cambria Math" panose="02040503050406030204" pitchFamily="18" charset="0"/>
                                    </a:rPr>
                                    <m:t>𝑤</m:t>
                                  </m:r>
                                </m:e>
                              </m:d>
                            </m:e>
                            <m:sub>
                              <m:r>
                                <a:rPr lang="en-US" b="0" i="1" dirty="0" smtClean="0">
                                  <a:latin typeface="Cambria Math" panose="02040503050406030204" pitchFamily="18" charset="0"/>
                                </a:rPr>
                                <m:t>2</m:t>
                              </m:r>
                            </m:sub>
                            <m:sup>
                              <m:r>
                                <a:rPr lang="en-US" b="0" i="1" dirty="0" smtClean="0">
                                  <a:latin typeface="Cambria Math" panose="02040503050406030204" pitchFamily="18" charset="0"/>
                                </a:rPr>
                                <m:t>2</m:t>
                              </m:r>
                            </m:sup>
                          </m:sSubSup>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a tuning </a:t>
                </a:r>
                <a:r>
                  <a:rPr lang="en-US" b="1" dirty="0"/>
                  <a:t>hyperparameter</a:t>
                </a:r>
                <a:r>
                  <a:rPr lang="en-US" dirty="0"/>
                  <a:t>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934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66</a:t>
            </a:fld>
            <a:endParaRPr lang="en"/>
          </a:p>
        </p:txBody>
      </p:sp>
    </p:spTree>
    <p:extLst>
      <p:ext uri="{BB962C8B-B14F-4D97-AF65-F5344CB8AC3E}">
        <p14:creationId xmlns:p14="http://schemas.microsoft.com/office/powerpoint/2010/main" val="194421815"/>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403DF0B-9ABC-AC43-89A5-47EDF94BC9E6}"/>
                  </a:ext>
                </a:extLst>
              </p:cNvPr>
              <p:cNvSpPr>
                <a:spLocks noGrp="1"/>
              </p:cNvSpPr>
              <p:nvPr>
                <p:ph type="body" idx="1"/>
              </p:nvPr>
            </p:nvSpPr>
            <p:spPr/>
            <p:txBody>
              <a:bodyPr/>
              <a:lstStyle/>
              <a:p>
                <a:pPr marL="139700" indent="0">
                  <a:buNone/>
                </a:pPr>
                <a:r>
                  <a:rPr lang="en-US" b="1" dirty="0"/>
                  <a:t>How does </a:t>
                </a:r>
                <a14:m>
                  <m:oMath xmlns:m="http://schemas.openxmlformats.org/officeDocument/2006/math">
                    <m:r>
                      <a:rPr lang="en-US" b="1" i="1" smtClean="0">
                        <a:latin typeface="Cambria Math" panose="02040503050406030204" pitchFamily="18" charset="0"/>
                      </a:rPr>
                      <m:t>𝝀</m:t>
                    </m:r>
                  </m:oMath>
                </a14:m>
                <a:r>
                  <a:rPr lang="en-US" b="1" dirty="0"/>
                  <a:t> affect the bias and variance of the model? For each underlined section, select “Low” or “High” appropriately.</a:t>
                </a:r>
              </a:p>
              <a:p>
                <a:pPr marL="139700" indent="0">
                  <a:buNone/>
                </a:pPr>
                <a:endParaRPr lang="en-US" b="1" dirty="0"/>
              </a:p>
              <a:p>
                <a:pPr marL="139700" indent="0">
                  <a:buNone/>
                </a:pPr>
                <a:r>
                  <a:rPr lang="en-US" dirty="0"/>
                  <a:t>When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endParaRPr lang="en-US" dirty="0"/>
              </a:p>
              <a:p>
                <a:pPr marL="139700" indent="0">
                  <a:buNone/>
                </a:pPr>
                <a:r>
                  <a:rPr lang="en-US" dirty="0"/>
                  <a:t>   The model has </a:t>
                </a:r>
                <a:r>
                  <a:rPr lang="en-US" b="1" u="sng" dirty="0"/>
                  <a:t>(Low / High)</a:t>
                </a:r>
                <a:r>
                  <a:rPr lang="en-US" dirty="0"/>
                  <a:t> Bias and </a:t>
                </a:r>
                <a:r>
                  <a:rPr lang="en-US" b="1" u="sng" dirty="0"/>
                  <a:t>(Low / High)</a:t>
                </a:r>
                <a:r>
                  <a:rPr lang="en-US" dirty="0"/>
                  <a:t> Variance.</a:t>
                </a:r>
              </a:p>
              <a:p>
                <a:pPr marL="139700" indent="0">
                  <a:buNone/>
                </a:pPr>
                <a:endParaRPr lang="en-US" dirty="0"/>
              </a:p>
              <a:p>
                <a:pPr marL="139700" indent="0">
                  <a:buNone/>
                </a:pPr>
                <a:r>
                  <a:rPr lang="en-US" dirty="0"/>
                  <a:t>When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m:t>
                    </m:r>
                  </m:oMath>
                </a14:m>
                <a:endParaRPr lang="en-US" dirty="0"/>
              </a:p>
              <a:p>
                <a:pPr marL="139700" indent="0">
                  <a:buNone/>
                </a:pPr>
                <a:r>
                  <a:rPr lang="en-US" dirty="0"/>
                  <a:t>   The model has </a:t>
                </a:r>
                <a:r>
                  <a:rPr lang="en-US" b="1" u="sng" dirty="0"/>
                  <a:t>(Low / High)</a:t>
                </a:r>
                <a:r>
                  <a:rPr lang="en-US" dirty="0"/>
                  <a:t> Bias and </a:t>
                </a:r>
                <a:r>
                  <a:rPr lang="en-US" b="1" u="sng" dirty="0"/>
                  <a:t>(Low / High)</a:t>
                </a:r>
                <a:r>
                  <a:rPr lang="en-US" b="1" dirty="0"/>
                  <a:t> </a:t>
                </a:r>
                <a:r>
                  <a:rPr lang="en-US" dirty="0"/>
                  <a:t>Variance.</a:t>
                </a:r>
              </a:p>
              <a:p>
                <a:pPr marL="139700" indent="0">
                  <a:buNone/>
                </a:pPr>
                <a:endParaRPr lang="en-US" dirty="0"/>
              </a:p>
              <a:p>
                <a:pPr marL="139700" indent="0">
                  <a:buNone/>
                </a:pPr>
                <a:endParaRPr lang="en-US" dirty="0"/>
              </a:p>
            </p:txBody>
          </p:sp>
        </mc:Choice>
        <mc:Fallback xmlns="">
          <p:sp>
            <p:nvSpPr>
              <p:cNvPr id="2" name="Text Placeholder 1">
                <a:extLst>
                  <a:ext uri="{FF2B5EF4-FFF2-40B4-BE49-F238E27FC236}">
                    <a16:creationId xmlns:a16="http://schemas.microsoft.com/office/drawing/2014/main" id="{4403DF0B-9ABC-AC43-89A5-47EDF94BC9E6}"/>
                  </a:ext>
                </a:extLst>
              </p:cNvPr>
              <p:cNvSpPr>
                <a:spLocks noGrp="1" noRot="1" noChangeAspect="1" noMove="1" noResize="1" noEditPoints="1" noAdjustHandles="1" noChangeArrowheads="1" noChangeShapeType="1" noTextEdit="1"/>
              </p:cNvSpPr>
              <p:nvPr>
                <p:ph type="body" idx="1"/>
              </p:nvPr>
            </p:nvSpPr>
            <p:spPr>
              <a:blipFill>
                <a:blip r:embed="rId4"/>
                <a:stretch>
                  <a:fillRect r="-436"/>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1B338F4-C222-2F42-8773-B905CDFB9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67</a:t>
            </a:fld>
            <a:endParaRPr lang="en" dirty="0"/>
          </a:p>
        </p:txBody>
      </p:sp>
      <p:sp>
        <p:nvSpPr>
          <p:cNvPr id="4" name="Title 3">
            <a:extLst>
              <a:ext uri="{FF2B5EF4-FFF2-40B4-BE49-F238E27FC236}">
                <a16:creationId xmlns:a16="http://schemas.microsoft.com/office/drawing/2014/main" id="{60F63B6C-C830-D54D-9EE3-BAB21BF53DA0}"/>
              </a:ext>
            </a:extLst>
          </p:cNvPr>
          <p:cNvSpPr>
            <a:spLocks noGrp="1"/>
          </p:cNvSpPr>
          <p:nvPr>
            <p:ph type="title"/>
          </p:nvPr>
        </p:nvSpPr>
        <p:spPr/>
        <p:txBody>
          <a:bodyPr/>
          <a:lstStyle/>
          <a:p>
            <a:r>
              <a:rPr lang="en-US" dirty="0"/>
              <a:t>1 Minutes</a:t>
            </a:r>
          </a:p>
        </p:txBody>
      </p:sp>
      <p:sp>
        <p:nvSpPr>
          <p:cNvPr id="6" name="Rectangle 5">
            <a:extLst>
              <a:ext uri="{FF2B5EF4-FFF2-40B4-BE49-F238E27FC236}">
                <a16:creationId xmlns:a16="http://schemas.microsoft.com/office/drawing/2014/main" id="{AD5444B2-9F64-CE46-9DA4-0A81363101A5}"/>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923737"/>
      </p:ext>
    </p:extLst>
  </p:cSld>
  <p:clrMapOvr>
    <a:masterClrMapping/>
  </p:clrMapOvr>
  <p:transition spd="slow">
    <p:push dir="u"/>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403DF0B-9ABC-AC43-89A5-47EDF94BC9E6}"/>
                  </a:ext>
                </a:extLst>
              </p:cNvPr>
              <p:cNvSpPr>
                <a:spLocks noGrp="1"/>
              </p:cNvSpPr>
              <p:nvPr>
                <p:ph type="body" idx="1"/>
              </p:nvPr>
            </p:nvSpPr>
            <p:spPr/>
            <p:txBody>
              <a:bodyPr/>
              <a:lstStyle/>
              <a:p>
                <a:pPr marL="139700" indent="0">
                  <a:buNone/>
                </a:pPr>
                <a:r>
                  <a:rPr lang="en-US" b="1" dirty="0"/>
                  <a:t>How does </a:t>
                </a:r>
                <a14:m>
                  <m:oMath xmlns:m="http://schemas.openxmlformats.org/officeDocument/2006/math">
                    <m:r>
                      <a:rPr lang="en-US" b="1" i="1" smtClean="0">
                        <a:latin typeface="Cambria Math" panose="02040503050406030204" pitchFamily="18" charset="0"/>
                      </a:rPr>
                      <m:t>𝝀</m:t>
                    </m:r>
                  </m:oMath>
                </a14:m>
                <a:r>
                  <a:rPr lang="en-US" b="1" dirty="0"/>
                  <a:t> affect the bias and variance of the model? For each underlined section, select “Low” or “High” appropriately.</a:t>
                </a:r>
              </a:p>
              <a:p>
                <a:pPr marL="139700" indent="0">
                  <a:buNone/>
                </a:pPr>
                <a:endParaRPr lang="en-US" b="1" dirty="0"/>
              </a:p>
              <a:p>
                <a:pPr marL="139700" indent="0">
                  <a:buNone/>
                </a:pPr>
                <a:r>
                  <a:rPr lang="en-US" dirty="0"/>
                  <a:t>When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endParaRPr lang="en-US" dirty="0"/>
              </a:p>
              <a:p>
                <a:pPr marL="139700" indent="0">
                  <a:buNone/>
                </a:pPr>
                <a:r>
                  <a:rPr lang="en-US" dirty="0"/>
                  <a:t>   The model has </a:t>
                </a:r>
                <a:r>
                  <a:rPr lang="en-US" b="1" u="sng" dirty="0"/>
                  <a:t>(Low / High)</a:t>
                </a:r>
                <a:r>
                  <a:rPr lang="en-US" dirty="0"/>
                  <a:t> Bias and </a:t>
                </a:r>
                <a:r>
                  <a:rPr lang="en-US" b="1" u="sng" dirty="0"/>
                  <a:t>(Low / High)</a:t>
                </a:r>
                <a:r>
                  <a:rPr lang="en-US" dirty="0"/>
                  <a:t> Variance.</a:t>
                </a:r>
              </a:p>
              <a:p>
                <a:pPr marL="139700" indent="0">
                  <a:buNone/>
                </a:pPr>
                <a:endParaRPr lang="en-US" dirty="0"/>
              </a:p>
              <a:p>
                <a:pPr marL="139700" indent="0">
                  <a:buNone/>
                </a:pPr>
                <a:r>
                  <a:rPr lang="en-US" dirty="0"/>
                  <a:t>When </a:t>
                </a:r>
                <a14:m>
                  <m:oMath xmlns:m="http://schemas.openxmlformats.org/officeDocument/2006/math">
                    <m:r>
                      <a:rPr lang="en-US" i="1">
                        <a:latin typeface="Cambria Math" panose="02040503050406030204" pitchFamily="18" charset="0"/>
                      </a:rPr>
                      <m:t>𝜆</m:t>
                    </m:r>
                    <m:r>
                      <a:rPr lang="en-US" i="1">
                        <a:latin typeface="Cambria Math" panose="02040503050406030204" pitchFamily="18" charset="0"/>
                      </a:rPr>
                      <m:t>=∞</m:t>
                    </m:r>
                  </m:oMath>
                </a14:m>
                <a:endParaRPr lang="en-US" dirty="0"/>
              </a:p>
              <a:p>
                <a:pPr marL="139700" indent="0">
                  <a:buNone/>
                </a:pPr>
                <a:r>
                  <a:rPr lang="en-US" dirty="0"/>
                  <a:t>   The model has </a:t>
                </a:r>
                <a:r>
                  <a:rPr lang="en-US" b="1" u="sng" dirty="0"/>
                  <a:t>(Low / High)</a:t>
                </a:r>
                <a:r>
                  <a:rPr lang="en-US" dirty="0"/>
                  <a:t> Bias and </a:t>
                </a:r>
                <a:r>
                  <a:rPr lang="en-US" b="1" u="sng" dirty="0"/>
                  <a:t>(Low / High)</a:t>
                </a:r>
                <a:r>
                  <a:rPr lang="en-US" b="1" dirty="0"/>
                  <a:t> </a:t>
                </a:r>
                <a:r>
                  <a:rPr lang="en-US" dirty="0"/>
                  <a:t>Variance.</a:t>
                </a:r>
              </a:p>
              <a:p>
                <a:pPr marL="139700" indent="0">
                  <a:buNone/>
                </a:pPr>
                <a:endParaRPr lang="en-US" dirty="0"/>
              </a:p>
              <a:p>
                <a:pPr marL="139700" indent="0">
                  <a:buNone/>
                </a:pPr>
                <a:endParaRPr lang="en-US" dirty="0"/>
              </a:p>
            </p:txBody>
          </p:sp>
        </mc:Choice>
        <mc:Fallback xmlns="">
          <p:sp>
            <p:nvSpPr>
              <p:cNvPr id="2" name="Text Placeholder 1">
                <a:extLst>
                  <a:ext uri="{FF2B5EF4-FFF2-40B4-BE49-F238E27FC236}">
                    <a16:creationId xmlns:a16="http://schemas.microsoft.com/office/drawing/2014/main" id="{4403DF0B-9ABC-AC43-89A5-47EDF94BC9E6}"/>
                  </a:ext>
                </a:extLst>
              </p:cNvPr>
              <p:cNvSpPr>
                <a:spLocks noGrp="1" noRot="1" noChangeAspect="1" noMove="1" noResize="1" noEditPoints="1" noAdjustHandles="1" noChangeArrowheads="1" noChangeShapeType="1" noTextEdit="1"/>
              </p:cNvSpPr>
              <p:nvPr>
                <p:ph type="body" idx="1"/>
              </p:nvPr>
            </p:nvSpPr>
            <p:spPr>
              <a:blipFill>
                <a:blip r:embed="rId4"/>
                <a:stretch>
                  <a:fillRect r="-454"/>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1B338F4-C222-2F42-8773-B905CDFB9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68</a:t>
            </a:fld>
            <a:endParaRPr lang="en" dirty="0"/>
          </a:p>
        </p:txBody>
      </p:sp>
      <p:sp>
        <p:nvSpPr>
          <p:cNvPr id="4" name="Title 3">
            <a:extLst>
              <a:ext uri="{FF2B5EF4-FFF2-40B4-BE49-F238E27FC236}">
                <a16:creationId xmlns:a16="http://schemas.microsoft.com/office/drawing/2014/main" id="{60F63B6C-C830-D54D-9EE3-BAB21BF53DA0}"/>
              </a:ext>
            </a:extLst>
          </p:cNvPr>
          <p:cNvSpPr>
            <a:spLocks noGrp="1"/>
          </p:cNvSpPr>
          <p:nvPr>
            <p:ph type="title"/>
          </p:nvPr>
        </p:nvSpPr>
        <p:spPr/>
        <p:txBody>
          <a:bodyPr/>
          <a:lstStyle/>
          <a:p>
            <a:r>
              <a:rPr lang="en-US" dirty="0"/>
              <a:t>2 Minutes</a:t>
            </a:r>
          </a:p>
        </p:txBody>
      </p:sp>
      <p:sp>
        <p:nvSpPr>
          <p:cNvPr id="6" name="Rectangle 5">
            <a:extLst>
              <a:ext uri="{FF2B5EF4-FFF2-40B4-BE49-F238E27FC236}">
                <a16:creationId xmlns:a16="http://schemas.microsoft.com/office/drawing/2014/main" id="{B606472F-AE4D-754C-9746-8097A250098F}"/>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175217"/>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69</a:t>
            </a:fld>
            <a:endParaRPr lang="en"/>
          </a:p>
        </p:txBody>
      </p:sp>
      <p:pic>
        <p:nvPicPr>
          <p:cNvPr id="6" name="Picture 5" descr="coef_path_ridge_scaled.eps">
            <a:extLst>
              <a:ext uri="{FF2B5EF4-FFF2-40B4-BE49-F238E27FC236}">
                <a16:creationId xmlns:a16="http://schemas.microsoft.com/office/drawing/2014/main" id="{364A0AC0-C01B-D946-944B-68228173A4EE}"/>
              </a:ext>
            </a:extLst>
          </p:cNvPr>
          <p:cNvPicPr>
            <a:picLocks noChangeAspect="1"/>
          </p:cNvPicPr>
          <p:nvPr/>
        </p:nvPicPr>
        <p:blipFill rotWithShape="1">
          <a:blip r:embed="rId3">
            <a:extLst>
              <a:ext uri="{28A0092B-C50C-407E-A947-70E740481C1C}">
                <a14:useLocalDpi xmlns:a14="http://schemas.microsoft.com/office/drawing/2010/main" val="0"/>
              </a:ext>
            </a:extLst>
          </a:blip>
          <a:srcRect l="3875" t="12561" b="9559"/>
          <a:stretch/>
        </p:blipFill>
        <p:spPr>
          <a:xfrm>
            <a:off x="3231992" y="1201817"/>
            <a:ext cx="5324792" cy="2943986"/>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4"/>
                <a:stretch>
                  <a:fillRect l="-1887" t="-12554" r="-16981" b="-12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90592108"/>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361BAC0-58F2-5147-9DB3-620C11AFD29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2050" name="Picture 2" descr="Massage Cat GIF - Massage Cat Kitty GIFs">
            <a:extLst>
              <a:ext uri="{FF2B5EF4-FFF2-40B4-BE49-F238E27FC236}">
                <a16:creationId xmlns:a16="http://schemas.microsoft.com/office/drawing/2014/main" id="{7768BD24-1C27-8E4F-81BA-FB0829C45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4680" y="-49"/>
            <a:ext cx="289401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895869"/>
      </p:ext>
    </p:extLst>
  </p:cSld>
  <p:clrMapOvr>
    <a:masterClrMapping/>
  </p:clrMapOvr>
  <p:transition spd="slow">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7B6325-2DA8-0340-82CF-4ADCC81AE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70</a:t>
            </a:fld>
            <a:endParaRPr lang="en"/>
          </a:p>
        </p:txBody>
      </p:sp>
      <p:pic>
        <p:nvPicPr>
          <p:cNvPr id="5" name="Picture 4">
            <a:extLst>
              <a:ext uri="{FF2B5EF4-FFF2-40B4-BE49-F238E27FC236}">
                <a16:creationId xmlns:a16="http://schemas.microsoft.com/office/drawing/2014/main" id="{84FEA171-8CB7-6D43-AFDB-3FA59213B94D}"/>
              </a:ext>
            </a:extLst>
          </p:cNvPr>
          <p:cNvPicPr>
            <a:picLocks noChangeAspect="1"/>
          </p:cNvPicPr>
          <p:nvPr/>
        </p:nvPicPr>
        <p:blipFill>
          <a:blip r:embed="rId2"/>
          <a:stretch>
            <a:fillRect/>
          </a:stretch>
        </p:blipFill>
        <p:spPr>
          <a:xfrm>
            <a:off x="4023291" y="700566"/>
            <a:ext cx="3730868" cy="3730868"/>
          </a:xfrm>
          <a:prstGeom prst="rect">
            <a:avLst/>
          </a:prstGeom>
        </p:spPr>
      </p:pic>
    </p:spTree>
    <p:extLst>
      <p:ext uri="{BB962C8B-B14F-4D97-AF65-F5344CB8AC3E}">
        <p14:creationId xmlns:p14="http://schemas.microsoft.com/office/powerpoint/2010/main" val="12697831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4C15-5544-A44C-9E3C-D7153B8E798C}"/>
              </a:ext>
            </a:extLst>
          </p:cNvPr>
          <p:cNvSpPr>
            <a:spLocks noGrp="1"/>
          </p:cNvSpPr>
          <p:nvPr>
            <p:ph type="title"/>
          </p:nvPr>
        </p:nvSpPr>
        <p:spPr/>
        <p:txBody>
          <a:bodyPr/>
          <a:lstStyle/>
          <a:p>
            <a:r>
              <a:rPr lang="en-US" dirty="0"/>
              <a:t>Demo: Ridge Regression</a:t>
            </a:r>
          </a:p>
        </p:txBody>
      </p:sp>
      <p:sp>
        <p:nvSpPr>
          <p:cNvPr id="3" name="Text Placeholder 2">
            <a:extLst>
              <a:ext uri="{FF2B5EF4-FFF2-40B4-BE49-F238E27FC236}">
                <a16:creationId xmlns:a16="http://schemas.microsoft.com/office/drawing/2014/main" id="{BC022A4B-B34A-9F47-8FEF-9CF3EFAE58F6}"/>
              </a:ext>
            </a:extLst>
          </p:cNvPr>
          <p:cNvSpPr>
            <a:spLocks noGrp="1"/>
          </p:cNvSpPr>
          <p:nvPr>
            <p:ph type="body" idx="1"/>
          </p:nvPr>
        </p:nvSpPr>
        <p:spPr/>
        <p:txBody>
          <a:bodyPr/>
          <a:lstStyle/>
          <a:p>
            <a:pPr marL="139700" indent="0">
              <a:buNone/>
            </a:pPr>
            <a:r>
              <a:rPr lang="en-US" dirty="0"/>
              <a:t>See </a:t>
            </a:r>
            <a:r>
              <a:rPr lang="en-US" dirty="0" err="1"/>
              <a:t>Jupyter</a:t>
            </a:r>
            <a:r>
              <a:rPr lang="en-US" dirty="0"/>
              <a:t> Notebook for interactive visualization.</a:t>
            </a:r>
          </a:p>
          <a:p>
            <a:pPr marL="139700" indent="0">
              <a:buNone/>
            </a:pPr>
            <a:endParaRPr lang="en-US" dirty="0"/>
          </a:p>
          <a:p>
            <a:pPr marL="139700" indent="0">
              <a:buNone/>
            </a:pPr>
            <a:r>
              <a:rPr lang="en-US" dirty="0"/>
              <a:t>Shows relationship between</a:t>
            </a:r>
          </a:p>
          <a:p>
            <a:r>
              <a:rPr lang="en-US" dirty="0"/>
              <a:t>Regression line</a:t>
            </a:r>
          </a:p>
          <a:p>
            <a:r>
              <a:rPr lang="en-US" dirty="0"/>
              <a:t>Mean Square Error</a:t>
            </a:r>
          </a:p>
          <a:p>
            <a:pPr lvl="1"/>
            <a:r>
              <a:rPr lang="en-US" dirty="0"/>
              <a:t>Also called Ordinary Least Squares</a:t>
            </a:r>
          </a:p>
          <a:p>
            <a:r>
              <a:rPr lang="en-US" dirty="0"/>
              <a:t>Ridge Regression Quality Metric</a:t>
            </a:r>
          </a:p>
          <a:p>
            <a:r>
              <a:rPr lang="en-US" dirty="0"/>
              <a:t>Coefficient Paths</a:t>
            </a:r>
          </a:p>
        </p:txBody>
      </p:sp>
      <p:sp>
        <p:nvSpPr>
          <p:cNvPr id="4" name="Slide Number Placeholder 3">
            <a:extLst>
              <a:ext uri="{FF2B5EF4-FFF2-40B4-BE49-F238E27FC236}">
                <a16:creationId xmlns:a16="http://schemas.microsoft.com/office/drawing/2014/main" id="{F678D0B9-B8ED-1140-88B5-74E9D62BEC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71</a:t>
            </a:fld>
            <a:endParaRPr lang="en"/>
          </a:p>
        </p:txBody>
      </p:sp>
    </p:spTree>
    <p:extLst>
      <p:ext uri="{BB962C8B-B14F-4D97-AF65-F5344CB8AC3E}">
        <p14:creationId xmlns:p14="http://schemas.microsoft.com/office/powerpoint/2010/main" val="1930080872"/>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Title 4">
                <a:extLst>
                  <a:ext uri="{FF2B5EF4-FFF2-40B4-BE49-F238E27FC236}">
                    <a16:creationId xmlns:a16="http://schemas.microsoft.com/office/drawing/2014/main" id="{C25CFFE5-2194-9248-8D0C-777A23D48480}"/>
                  </a:ext>
                </a:extLst>
              </p:cNvPr>
              <p:cNvSpPr>
                <a:spLocks noGrp="1"/>
              </p:cNvSpPr>
              <p:nvPr>
                <p:ph type="ctrTitle"/>
              </p:nvPr>
            </p:nvSpPr>
            <p:spPr/>
            <p:txBody>
              <a:bodyPr/>
              <a:lstStyle/>
              <a:p>
                <a:r>
                  <a:rPr lang="en-US" dirty="0"/>
                  <a:t>Choosing </a:t>
                </a:r>
                <a14:m>
                  <m:oMath xmlns:m="http://schemas.openxmlformats.org/officeDocument/2006/math">
                    <m:r>
                      <a:rPr lang="en-US" i="1" smtClean="0">
                        <a:latin typeface="Cambria Math" panose="02040503050406030204" pitchFamily="18" charset="0"/>
                        <a:ea typeface="Cambria Math" panose="02040503050406030204" pitchFamily="18" charset="0"/>
                      </a:rPr>
                      <m:t>𝜆</m:t>
                    </m:r>
                  </m:oMath>
                </a14:m>
                <a:endParaRPr lang="en-US" dirty="0"/>
              </a:p>
            </p:txBody>
          </p:sp>
        </mc:Choice>
        <mc:Fallback xmlns="">
          <p:sp>
            <p:nvSpPr>
              <p:cNvPr id="5" name="Title 4">
                <a:extLst>
                  <a:ext uri="{FF2B5EF4-FFF2-40B4-BE49-F238E27FC236}">
                    <a16:creationId xmlns:a16="http://schemas.microsoft.com/office/drawing/2014/main" id="{C25CFFE5-2194-9248-8D0C-777A23D48480}"/>
                  </a:ext>
                </a:extLst>
              </p:cNvPr>
              <p:cNvSpPr>
                <a:spLocks noGrp="1" noRot="1" noChangeAspect="1" noMove="1" noResize="1" noEditPoints="1" noAdjustHandles="1" noChangeArrowheads="1" noChangeShapeType="1" noTextEdit="1"/>
              </p:cNvSpPr>
              <p:nvPr>
                <p:ph type="ctrTitle"/>
              </p:nvPr>
            </p:nvSpPr>
            <p:spPr>
              <a:blipFill>
                <a:blip r:embed="rId2"/>
                <a:stretch>
                  <a:fillRect l="-4375" b="-2759"/>
                </a:stretch>
              </a:blipFill>
            </p:spPr>
            <p:txBody>
              <a:bodyPr/>
              <a:lstStyle/>
              <a:p>
                <a:r>
                  <a:rPr lang="en-US">
                    <a:noFill/>
                  </a:rPr>
                  <a:t> </a:t>
                </a:r>
              </a:p>
            </p:txBody>
          </p:sp>
        </mc:Fallback>
      </mc:AlternateContent>
      <p:sp>
        <p:nvSpPr>
          <p:cNvPr id="6" name="Subtitle 5">
            <a:extLst>
              <a:ext uri="{FF2B5EF4-FFF2-40B4-BE49-F238E27FC236}">
                <a16:creationId xmlns:a16="http://schemas.microsoft.com/office/drawing/2014/main" id="{1FA1F79F-ABD8-E049-9FB6-0F92DB4DC7D4}"/>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E0B4A9BF-4850-6045-A03D-60BEDD016F7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72</a:t>
            </a:fld>
            <a:endParaRPr lang="en"/>
          </a:p>
        </p:txBody>
      </p:sp>
    </p:spTree>
    <p:extLst>
      <p:ext uri="{BB962C8B-B14F-4D97-AF65-F5344CB8AC3E}">
        <p14:creationId xmlns:p14="http://schemas.microsoft.com/office/powerpoint/2010/main" val="23774338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6CCECD-9F63-5C41-BF94-9F6DF5A3AE2E}"/>
                  </a:ext>
                </a:extLst>
              </p:cNvPr>
              <p:cNvSpPr>
                <a:spLocks noGrp="1"/>
              </p:cNvSpPr>
              <p:nvPr>
                <p:ph type="body" idx="1"/>
              </p:nvPr>
            </p:nvSpPr>
            <p:spPr>
              <a:xfrm>
                <a:off x="2944536" y="575500"/>
                <a:ext cx="5742289" cy="3981000"/>
              </a:xfrm>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 </a:t>
                </a:r>
              </a:p>
              <a:p>
                <a:pPr marL="139700" indent="0">
                  <a:buNone/>
                </a:pPr>
                <a:r>
                  <a:rPr lang="en-US" dirty="0"/>
                  <a:t>After we train each model with a certain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 and find</a:t>
                </a:r>
              </a:p>
              <a:p>
                <a:pPr marL="139700" indent="0">
                  <a:buNone/>
                </a:pPr>
                <a14:m>
                  <m:oMath xmlns:m="http://schemas.openxmlformats.org/officeDocument/2006/math">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r>
                      <a:rPr lang="en-US" i="1" dirty="0">
                        <a:latin typeface="Cambria Math" panose="02040503050406030204" pitchFamily="18" charset="0"/>
                      </a:rPr>
                      <m:t>=</m:t>
                    </m:r>
                    <m:sSub>
                      <m:sSubPr>
                        <m:ctrlPr>
                          <a:rPr lang="en-US" i="1" dirty="0">
                            <a:latin typeface="Cambria Math" panose="02040503050406030204" pitchFamily="18" charset="0"/>
                          </a:rPr>
                        </m:ctrlPr>
                      </m:sSubPr>
                      <m:e>
                        <m:r>
                          <m:rPr>
                            <m:sty m:val="p"/>
                          </m:rPr>
                          <a:rPr lang="en-US" dirty="0">
                            <a:latin typeface="Cambria Math" panose="02040503050406030204" pitchFamily="18" charset="0"/>
                          </a:rPr>
                          <m:t>argmin</m:t>
                        </m:r>
                      </m:e>
                      <m:sub>
                        <m:r>
                          <a:rPr lang="en-US" i="1" dirty="0">
                            <a:latin typeface="Cambria Math" panose="02040503050406030204" pitchFamily="18" charset="0"/>
                          </a:rPr>
                          <m:t>𝑤</m:t>
                        </m:r>
                      </m:sub>
                    </m:sSub>
                    <m:r>
                      <a:rPr lang="en-US" i="1" dirty="0">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r>
                      <m:rPr>
                        <m:nor/>
                      </m:rPr>
                      <a:rPr lang="en-US">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a:t>
                </a:r>
              </a:p>
              <a:p>
                <a:pPr marL="139700" indent="0">
                  <a:buNone/>
                </a:pPr>
                <a:endParaRPr lang="en-US" dirty="0"/>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𝑖</m:t>
                        </m:r>
                      </m:sub>
                    </m:sSub>
                  </m:oMath>
                </a14:m>
                <a:r>
                  <a:rPr lang="en-US" dirty="0"/>
                  <a:t> that has the smallest </a:t>
                </a:r>
                <a14:m>
                  <m:oMath xmlns:m="http://schemas.openxmlformats.org/officeDocument/2006/math">
                    <m:r>
                      <a:rPr lang="en-US" b="0" i="1" smtClean="0">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m:rPr>
                            <m:sty m:val="p"/>
                          </m:rPr>
                          <a:rPr lang="en-US" b="0" i="0" smtClean="0">
                            <a:latin typeface="Cambria Math" panose="02040503050406030204" pitchFamily="18" charset="0"/>
                          </a:rPr>
                          <m:t>i</m:t>
                        </m:r>
                      </m:sub>
                    </m:sSub>
                  </m:oMath>
                </a14:m>
                <a:r>
                  <a:rPr lang="en-US" dirty="0"/>
                  <a:t> that has the smallest</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𝑀𝑆𝐸</m:t>
                    </m:r>
                    <m:r>
                      <a:rPr lang="en-US" i="1">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a:t> on the </a:t>
                </a:r>
                <a:r>
                  <a:rPr lang="en-US" b="1" dirty="0"/>
                  <a:t>validation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b="0" i="1" dirty="0"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smtClean="0">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i="1" dirty="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pPr marL="482600" indent="-342900">
                  <a:buClr>
                    <a:schemeClr val="bg2"/>
                  </a:buClr>
                  <a:buFont typeface="Nunito Sans"/>
                  <a:buAutoNum type="alphaLcParenR"/>
                </a:pPr>
                <a:r>
                  <a:rPr lang="en-US" dirty="0"/>
                  <a:t>None of the above</a:t>
                </a:r>
              </a:p>
              <a:p>
                <a:pPr marL="482600" indent="-342900">
                  <a:buClr>
                    <a:schemeClr val="bg2"/>
                  </a:buClr>
                  <a:buFont typeface="Nunito Sans"/>
                  <a:buAutoNum type="alphaLcParenR"/>
                </a:pPr>
                <a:endParaRPr lang="en-US" b="1" dirty="0"/>
              </a:p>
              <a:p>
                <a:pPr marL="482600" indent="-342900">
                  <a:buClr>
                    <a:schemeClr val="bg2"/>
                  </a:buClr>
                  <a:buAutoNum type="alphaLcParenR"/>
                </a:pPr>
                <a:endParaRPr lang="en-US" b="1" dirty="0"/>
              </a:p>
            </p:txBody>
          </p:sp>
        </mc:Choice>
        <mc:Fallback xmlns="">
          <p:sp>
            <p:nvSpPr>
              <p:cNvPr id="2" name="Text Placeholder 1">
                <a:extLst>
                  <a:ext uri="{FF2B5EF4-FFF2-40B4-BE49-F238E27FC236}">
                    <a16:creationId xmlns:a16="http://schemas.microsoft.com/office/drawing/2014/main" id="{D56CCECD-9F63-5C41-BF94-9F6DF5A3AE2E}"/>
                  </a:ext>
                </a:extLst>
              </p:cNvPr>
              <p:cNvSpPr>
                <a:spLocks noGrp="1" noRot="1" noChangeAspect="1" noMove="1" noResize="1" noEditPoints="1" noAdjustHandles="1" noChangeArrowheads="1" noChangeShapeType="1" noTextEdit="1"/>
              </p:cNvSpPr>
              <p:nvPr>
                <p:ph type="body" idx="1"/>
              </p:nvPr>
            </p:nvSpPr>
            <p:spPr>
              <a:xfrm>
                <a:off x="2944536" y="575500"/>
                <a:ext cx="5742289" cy="3981000"/>
              </a:xfrm>
              <a:blipFill>
                <a:blip r:embed="rId3"/>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73</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1730033533"/>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1">
                <a:extLst>
                  <a:ext uri="{FF2B5EF4-FFF2-40B4-BE49-F238E27FC236}">
                    <a16:creationId xmlns:a16="http://schemas.microsoft.com/office/drawing/2014/main" id="{0217557D-0226-C14A-AB51-9A2BFDB72189}"/>
                  </a:ext>
                </a:extLst>
              </p:cNvPr>
              <p:cNvSpPr>
                <a:spLocks noGrp="1"/>
              </p:cNvSpPr>
              <p:nvPr>
                <p:ph type="body" idx="1"/>
              </p:nvPr>
            </p:nvSpPr>
            <p:spPr>
              <a:xfrm>
                <a:off x="2869035" y="575500"/>
                <a:ext cx="5817790" cy="3981000"/>
              </a:xfrm>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 </a:t>
                </a:r>
              </a:p>
              <a:p>
                <a:pPr marL="139700" indent="0">
                  <a:buNone/>
                </a:pPr>
                <a:r>
                  <a:rPr lang="en-US" dirty="0"/>
                  <a:t>After we train each model with a certain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r>
                      <a:rPr lang="en-US" i="1">
                        <a:latin typeface="Cambria Math" panose="02040503050406030204" pitchFamily="18" charset="0"/>
                      </a:rPr>
                      <m:t> </m:t>
                    </m:r>
                  </m:oMath>
                </a14:m>
                <a:r>
                  <a:rPr lang="en-US" dirty="0"/>
                  <a:t> and find</a:t>
                </a:r>
              </a:p>
              <a:p>
                <a:pPr marL="139700" indent="0">
                  <a:buNone/>
                </a:pPr>
                <a14:m>
                  <m:oMath xmlns:m="http://schemas.openxmlformats.org/officeDocument/2006/math">
                    <m:sSub>
                      <m:sSubPr>
                        <m:ctrlPr>
                          <a:rPr lang="en-US" b="0" i="1" dirty="0"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b="0" i="1" dirty="0">
                                <a:latin typeface="Cambria Math" panose="02040503050406030204" pitchFamily="18" charset="0"/>
                              </a:rPr>
                              <m:t>𝑤</m:t>
                            </m:r>
                          </m:e>
                        </m:acc>
                      </m:e>
                      <m:sub>
                        <m:r>
                          <a:rPr lang="en-US" b="0" i="1" dirty="0" smtClean="0">
                            <a:latin typeface="Cambria Math" panose="02040503050406030204" pitchFamily="18" charset="0"/>
                          </a:rPr>
                          <m:t>𝑖</m:t>
                        </m:r>
                      </m:sub>
                    </m:sSub>
                    <m:r>
                      <a:rPr lang="en-US" b="0" i="1" dirty="0" smtClean="0">
                        <a:latin typeface="Cambria Math" panose="02040503050406030204" pitchFamily="18" charset="0"/>
                      </a:rPr>
                      <m:t>=</m:t>
                    </m:r>
                    <m:sSub>
                      <m:sSubPr>
                        <m:ctrlPr>
                          <a:rPr lang="en-US" i="1" dirty="0" smtClean="0">
                            <a:latin typeface="Cambria Math" panose="02040503050406030204" pitchFamily="18" charset="0"/>
                          </a:rPr>
                        </m:ctrlPr>
                      </m:sSubPr>
                      <m:e>
                        <m:r>
                          <m:rPr>
                            <m:sty m:val="p"/>
                          </m:rPr>
                          <a:rPr lang="en-US" b="0" i="0" dirty="0" smtClean="0">
                            <a:latin typeface="Cambria Math" panose="02040503050406030204" pitchFamily="18" charset="0"/>
                          </a:rPr>
                          <m:t>argmin</m:t>
                        </m:r>
                      </m:e>
                      <m:sub>
                        <m:r>
                          <a:rPr lang="en-US" b="0" i="1" dirty="0" smtClean="0">
                            <a:latin typeface="Cambria Math" panose="02040503050406030204" pitchFamily="18" charset="0"/>
                          </a:rPr>
                          <m:t>𝑤</m:t>
                        </m:r>
                      </m:sub>
                    </m:sSub>
                    <m:r>
                      <a:rPr lang="en-US" b="0" i="1" dirty="0" smtClean="0">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r>
                      <m:rPr>
                        <m:nor/>
                      </m:rPr>
                      <a:rPr lang="en-US" b="0" i="0" smtClean="0">
                        <a:latin typeface="Cambria Math" panose="02040503050406030204" pitchFamily="18" charset="0"/>
                      </a:rPr>
                      <m:t> +</m:t>
                    </m:r>
                    <m:sSubSup>
                      <m:sSubSupPr>
                        <m:ctrlPr>
                          <a:rPr lang="en-US" i="1">
                            <a:latin typeface="Cambria Math" panose="02040503050406030204" pitchFamily="18" charset="0"/>
                          </a:rPr>
                        </m:ctrlPr>
                      </m:sSubSupPr>
                      <m:e>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e>
                          <m:sub>
                            <m:r>
                              <a:rPr lang="en-US" b="0" i="1" smtClean="0">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i="1">
                                    <a:latin typeface="Cambria Math" panose="02040503050406030204" pitchFamily="18" charset="0"/>
                                  </a:rPr>
                                  <m:t>𝑤</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a:t>
                </a:r>
              </a:p>
              <a:p>
                <a:pPr marL="139700" indent="0">
                  <a:buNone/>
                </a:pPr>
                <a:endParaRPr lang="en-US" dirty="0"/>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a:rPr lang="en-US" b="0" i="1" smtClean="0">
                            <a:latin typeface="Cambria Math" panose="02040503050406030204" pitchFamily="18" charset="0"/>
                          </a:rPr>
                          <m:t>𝑖</m:t>
                        </m:r>
                      </m:sub>
                    </m:sSub>
                  </m:oMath>
                </a14:m>
                <a:r>
                  <a:rPr lang="en-US" dirty="0"/>
                  <a:t> that has the smallest </a:t>
                </a:r>
                <a14:m>
                  <m:oMath xmlns:m="http://schemas.openxmlformats.org/officeDocument/2006/math">
                    <m:r>
                      <a:rPr lang="en-US" b="0" i="1" smtClean="0">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b="0" i="1" smtClean="0">
                            <a:latin typeface="Cambria Math" panose="02040503050406030204" pitchFamily="18" charset="0"/>
                          </a:rPr>
                        </m:ctrlPr>
                      </m:sSubPr>
                      <m:e>
                        <m:r>
                          <a:rPr lang="en-US" i="1">
                            <a:latin typeface="Cambria Math" panose="02040503050406030204" pitchFamily="18" charset="0"/>
                          </a:rPr>
                          <m:t>𝜆</m:t>
                        </m:r>
                      </m:e>
                      <m:sub>
                        <m:r>
                          <m:rPr>
                            <m:sty m:val="p"/>
                          </m:rPr>
                          <a:rPr lang="en-US" b="0" i="0" smtClean="0">
                            <a:latin typeface="Cambria Math" panose="02040503050406030204" pitchFamily="18" charset="0"/>
                          </a:rPr>
                          <m:t>i</m:t>
                        </m:r>
                      </m:sub>
                    </m:sSub>
                  </m:oMath>
                </a14:m>
                <a:r>
                  <a:rPr lang="en-US" dirty="0"/>
                  <a:t> that has the smallest</a:t>
                </a:r>
                <a14:m>
                  <m:oMath xmlns:m="http://schemas.openxmlformats.org/officeDocument/2006/math">
                    <m:r>
                      <a:rPr lang="en-US" b="0" i="0" smtClean="0">
                        <a:latin typeface="Cambria Math" panose="02040503050406030204" pitchFamily="18" charset="0"/>
                      </a:rPr>
                      <m:t> </m:t>
                    </m:r>
                    <m:r>
                      <a:rPr lang="en-US" i="1">
                        <a:latin typeface="Cambria Math" panose="02040503050406030204" pitchFamily="18" charset="0"/>
                      </a:rPr>
                      <m:t>𝑀𝑆𝐸</m:t>
                    </m:r>
                    <m:r>
                      <a:rPr lang="en-US" i="1">
                        <a:latin typeface="Cambria Math" panose="02040503050406030204" pitchFamily="18" charset="0"/>
                      </a:rPr>
                      <m:t>(</m:t>
                    </m:r>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r>
                      <a:rPr lang="en-US" i="1" dirty="0">
                        <a:latin typeface="Cambria Math" panose="02040503050406030204" pitchFamily="18" charset="0"/>
                      </a:rPr>
                      <m:t>)</m:t>
                    </m:r>
                  </m:oMath>
                </a14:m>
                <a:r>
                  <a:rPr lang="en-US" dirty="0"/>
                  <a:t> on the </a:t>
                </a:r>
                <a:r>
                  <a:rPr lang="en-US" b="1" dirty="0"/>
                  <a:t>validation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b="0" i="1" dirty="0" smtClean="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smtClean="0">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train set</a:t>
                </a:r>
              </a:p>
              <a:p>
                <a:pPr marL="482600" indent="-342900">
                  <a:buClr>
                    <a:schemeClr val="bg2"/>
                  </a:buClr>
                  <a:buAutoNum type="alphaLcParenR"/>
                </a:pPr>
                <a:r>
                  <a:rPr lang="en-US" dirty="0"/>
                  <a:t>Pick the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𝜆</m:t>
                        </m:r>
                      </m:e>
                      <m:sub>
                        <m:r>
                          <m:rPr>
                            <m:sty m:val="p"/>
                          </m:rPr>
                          <a:rPr lang="en-US">
                            <a:latin typeface="Cambria Math" panose="02040503050406030204" pitchFamily="18" charset="0"/>
                          </a:rPr>
                          <m:t>i</m:t>
                        </m:r>
                      </m:sub>
                    </m:sSub>
                  </m:oMath>
                </a14:m>
                <a:r>
                  <a:rPr lang="en-US" dirty="0"/>
                  <a:t> that has the smallest</a:t>
                </a:r>
                <a14:m>
                  <m:oMath xmlns:m="http://schemas.openxmlformats.org/officeDocument/2006/math">
                    <m:r>
                      <a:rPr lang="en-US">
                        <a:latin typeface="Cambria Math" panose="02040503050406030204" pitchFamily="18" charset="0"/>
                      </a:rPr>
                      <m:t> </m:t>
                    </m:r>
                    <m:r>
                      <a:rPr lang="en-US" i="1">
                        <a:latin typeface="Cambria Math" panose="02040503050406030204" pitchFamily="18" charset="0"/>
                      </a:rPr>
                      <m:t>𝑀𝑆𝐸</m:t>
                    </m:r>
                    <m:d>
                      <m:dPr>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r>
                      <a:rPr lang="en-US" i="1" dirty="0">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𝜆</m:t>
                            </m:r>
                          </m:e>
                          <m:sub>
                            <m:r>
                              <a:rPr lang="en-US" i="1">
                                <a:latin typeface="Cambria Math" panose="02040503050406030204" pitchFamily="18" charset="0"/>
                              </a:rPr>
                              <m:t>𝑖</m:t>
                            </m:r>
                          </m:sub>
                        </m:sSub>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sSub>
                                  <m:sSubPr>
                                    <m:ctrlPr>
                                      <a:rPr lang="en-US" i="1" dirty="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e>
                                  <m:sub>
                                    <m:r>
                                      <a:rPr lang="en-US" i="1" dirty="0">
                                        <a:latin typeface="Cambria Math" panose="02040503050406030204" pitchFamily="18" charset="0"/>
                                      </a:rPr>
                                      <m:t>𝑖</m:t>
                                    </m:r>
                                  </m:sub>
                                </m:sSub>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pPr marL="482600" indent="-342900">
                  <a:buClr>
                    <a:schemeClr val="bg2"/>
                  </a:buClr>
                  <a:buFont typeface="Nunito Sans"/>
                  <a:buAutoNum type="alphaLcParenR"/>
                </a:pPr>
                <a:r>
                  <a:rPr lang="en-US" dirty="0"/>
                  <a:t>None of the above</a:t>
                </a:r>
              </a:p>
              <a:p>
                <a:pPr marL="482600" indent="-342900">
                  <a:buClr>
                    <a:schemeClr val="bg2"/>
                  </a:buClr>
                  <a:buFont typeface="Nunito Sans"/>
                  <a:buAutoNum type="alphaLcParenR"/>
                </a:pPr>
                <a:endParaRPr lang="en-US" b="1" dirty="0"/>
              </a:p>
              <a:p>
                <a:pPr marL="482600" indent="-342900">
                  <a:buClr>
                    <a:schemeClr val="bg2"/>
                  </a:buClr>
                  <a:buAutoNum type="alphaLcParenR"/>
                </a:pPr>
                <a:endParaRPr lang="en-US" b="1" dirty="0"/>
              </a:p>
            </p:txBody>
          </p:sp>
        </mc:Choice>
        <mc:Fallback xmlns="">
          <p:sp>
            <p:nvSpPr>
              <p:cNvPr id="7" name="Text Placeholder 1">
                <a:extLst>
                  <a:ext uri="{FF2B5EF4-FFF2-40B4-BE49-F238E27FC236}">
                    <a16:creationId xmlns:a16="http://schemas.microsoft.com/office/drawing/2014/main" id="{0217557D-0226-C14A-AB51-9A2BFDB72189}"/>
                  </a:ext>
                </a:extLst>
              </p:cNvPr>
              <p:cNvSpPr>
                <a:spLocks noGrp="1" noRot="1" noChangeAspect="1" noMove="1" noResize="1" noEditPoints="1" noAdjustHandles="1" noChangeArrowheads="1" noChangeShapeType="1" noTextEdit="1"/>
              </p:cNvSpPr>
              <p:nvPr>
                <p:ph type="body" idx="1"/>
              </p:nvPr>
            </p:nvSpPr>
            <p:spPr>
              <a:xfrm>
                <a:off x="2869035" y="575500"/>
                <a:ext cx="5817790" cy="3981000"/>
              </a:xfrm>
              <a:blipFill>
                <a:blip r:embed="rId3"/>
                <a:stretch>
                  <a:fillRect r="-43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74</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2 min</a:t>
            </a:r>
          </a:p>
        </p:txBody>
      </p:sp>
    </p:spTree>
    <p:extLst>
      <p:ext uri="{BB962C8B-B14F-4D97-AF65-F5344CB8AC3E}">
        <p14:creationId xmlns:p14="http://schemas.microsoft.com/office/powerpoint/2010/main" val="80153186"/>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F6C474-0DE1-554C-9EDD-6113C7379346}"/>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4EF6C474-0DE1-554C-9EDD-6113C7379346}"/>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9356E9-60B9-BE45-8D31-1C1CF9414A8B}"/>
                  </a:ext>
                </a:extLst>
              </p:cNvPr>
              <p:cNvSpPr>
                <a:spLocks noGrp="1"/>
              </p:cNvSpPr>
              <p:nvPr>
                <p:ph type="body" idx="1"/>
              </p:nvPr>
            </p:nvSpPr>
            <p:spPr>
              <a:xfrm>
                <a:off x="2590130" y="378650"/>
                <a:ext cx="6319420" cy="4568001"/>
              </a:xfrm>
            </p:spPr>
            <p:txBody>
              <a:bodyPr/>
              <a:lstStyle/>
              <a:p>
                <a:pPr marL="139700" indent="0">
                  <a:buNone/>
                </a:pPr>
                <a:r>
                  <a:rPr lang="en-US" dirty="0"/>
                  <a:t>For any particular setting of </a:t>
                </a:r>
                <a14:m>
                  <m:oMath xmlns:m="http://schemas.openxmlformats.org/officeDocument/2006/math">
                    <m:r>
                      <a:rPr lang="en-US" b="0" i="1" smtClean="0">
                        <a:latin typeface="Cambria Math" panose="02040503050406030204" pitchFamily="18" charset="0"/>
                      </a:rPr>
                      <m:t>𝜆</m:t>
                    </m:r>
                  </m:oMath>
                </a14:m>
                <a:r>
                  <a:rPr lang="en-US" dirty="0"/>
                  <a:t>, use Ridge Regression objective to train.</a:t>
                </a:r>
              </a:p>
              <a:p>
                <a:pPr marL="139700" indent="0">
                  <a:buNone/>
                </a:pP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𝑤</m:t>
                              </m:r>
                            </m:e>
                          </m:acc>
                        </m:e>
                        <m:sub>
                          <m:r>
                            <a:rPr lang="en-US" sz="1800" b="0" i="1" dirty="0" smtClean="0">
                              <a:latin typeface="Cambria Math" panose="02040503050406030204" pitchFamily="18" charset="0"/>
                            </a:rPr>
                            <m:t>𝑟𝑖𝑑𝑔𝑒</m:t>
                          </m:r>
                        </m:sub>
                      </m:sSub>
                      <m:r>
                        <a:rPr lang="en-US" sz="1800" b="0" i="1" dirty="0" smtClean="0">
                          <a:latin typeface="Cambria Math" panose="02040503050406030204" pitchFamily="18" charset="0"/>
                        </a:rPr>
                        <m:t>= </m:t>
                      </m:r>
                      <m:func>
                        <m:funcPr>
                          <m:ctrlPr>
                            <a:rPr lang="en-US" sz="1800" b="0" i="1" dirty="0" smtClean="0">
                              <a:latin typeface="Cambria Math" panose="02040503050406030204" pitchFamily="18" charset="0"/>
                            </a:rPr>
                          </m:ctrlPr>
                        </m:funcPr>
                        <m:fName>
                          <m:limLow>
                            <m:limLowPr>
                              <m:ctrlPr>
                                <a:rPr lang="en-US" sz="1800" b="0" i="1" dirty="0" smtClean="0">
                                  <a:latin typeface="Cambria Math" panose="02040503050406030204" pitchFamily="18" charset="0"/>
                                </a:rPr>
                              </m:ctrlPr>
                            </m:limLowPr>
                            <m:e>
                              <m:r>
                                <m:rPr>
                                  <m:sty m:val="p"/>
                                </m:rPr>
                                <a:rPr lang="en-US" sz="1800" b="0" i="0" dirty="0" smtClean="0">
                                  <a:latin typeface="Cambria Math" panose="02040503050406030204" pitchFamily="18" charset="0"/>
                                </a:rPr>
                                <m:t>argmin</m:t>
                              </m:r>
                            </m:e>
                            <m:lim>
                              <m:r>
                                <a:rPr lang="en-US" sz="1800" b="0" i="1" dirty="0" smtClean="0">
                                  <a:latin typeface="Cambria Math" panose="02040503050406030204" pitchFamily="18" charset="0"/>
                                </a:rPr>
                                <m:t>𝑤</m:t>
                              </m:r>
                            </m:lim>
                          </m:limLow>
                        </m:fName>
                        <m:e>
                          <m:r>
                            <a:rPr lang="en-US" sz="1800" b="0" i="1" dirty="0" smtClean="0">
                              <a:latin typeface="Cambria Math" panose="02040503050406030204" pitchFamily="18" charset="0"/>
                            </a:rPr>
                            <m:t>𝑀𝑆𝐸</m:t>
                          </m:r>
                          <m:d>
                            <m:dPr>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𝑤</m:t>
                              </m:r>
                            </m:e>
                          </m:d>
                          <m:r>
                            <a:rPr lang="en-US" sz="1800" b="0" i="1" dirty="0" smtClean="0">
                              <a:latin typeface="Cambria Math" panose="02040503050406030204" pitchFamily="18" charset="0"/>
                            </a:rPr>
                            <m:t>+</m:t>
                          </m:r>
                          <m:r>
                            <a:rPr lang="en-US" sz="1800" b="0" i="1" dirty="0" smtClean="0">
                              <a:latin typeface="Cambria Math" panose="02040503050406030204" pitchFamily="18" charset="0"/>
                            </a:rPr>
                            <m:t>𝜆</m:t>
                          </m:r>
                          <m:sSubSup>
                            <m:sSubSupPr>
                              <m:ctrlPr>
                                <a:rPr lang="en-US" sz="1800" b="0" i="1" dirty="0" smtClean="0">
                                  <a:latin typeface="Cambria Math" panose="02040503050406030204" pitchFamily="18" charset="0"/>
                                </a:rPr>
                              </m:ctrlPr>
                            </m:sSubSupPr>
                            <m:e>
                              <m:d>
                                <m:dPr>
                                  <m:begChr m:val="|"/>
                                  <m:endChr m:val="|"/>
                                  <m:ctrlPr>
                                    <a:rPr lang="en-US" sz="1800" b="0" i="1" dirty="0" smtClean="0">
                                      <a:latin typeface="Cambria Math" panose="02040503050406030204" pitchFamily="18" charset="0"/>
                                    </a:rPr>
                                  </m:ctrlPr>
                                </m:dPr>
                                <m:e>
                                  <m:d>
                                    <m:dPr>
                                      <m:begChr m:val="|"/>
                                      <m:endChr m:val="|"/>
                                      <m:ctrlPr>
                                        <a:rPr lang="en-US" sz="1800" b="0" i="1" dirty="0" smtClean="0">
                                          <a:latin typeface="Cambria Math" panose="02040503050406030204" pitchFamily="18" charset="0"/>
                                        </a:rPr>
                                      </m:ctrlPr>
                                    </m:dPr>
                                    <m:e>
                                      <m:r>
                                        <a:rPr lang="en-US" sz="1800" b="0" i="1" dirty="0" smtClean="0">
                                          <a:latin typeface="Cambria Math" panose="02040503050406030204" pitchFamily="18" charset="0"/>
                                        </a:rPr>
                                        <m:t>𝑤</m:t>
                                      </m:r>
                                    </m:e>
                                  </m:d>
                                </m:e>
                              </m:d>
                            </m:e>
                            <m:sub>
                              <m:r>
                                <a:rPr lang="en-US" sz="1800" b="0" i="1" dirty="0" smtClean="0">
                                  <a:latin typeface="Cambria Math" panose="02040503050406030204" pitchFamily="18" charset="0"/>
                                </a:rPr>
                                <m:t>2</m:t>
                              </m:r>
                            </m:sub>
                            <m:sup>
                              <m:r>
                                <a:rPr lang="en-US" sz="1800" b="0" i="1" dirty="0" smtClean="0">
                                  <a:latin typeface="Cambria Math" panose="02040503050406030204" pitchFamily="18" charset="0"/>
                                </a:rPr>
                                <m:t>2</m:t>
                              </m:r>
                            </m:sup>
                          </m:sSubSup>
                        </m:e>
                      </m:func>
                    </m:oMath>
                  </m:oMathPara>
                </a14:m>
                <a:endParaRPr lang="en-US" sz="1800" dirty="0"/>
              </a:p>
              <a:p>
                <a:pPr marL="139700" indent="0">
                  <a:buNone/>
                </a:pPr>
                <a:r>
                  <a:rPr lang="en-US" dirty="0"/>
                  <a:t>If </a:t>
                </a:r>
                <a14:m>
                  <m:oMath xmlns:m="http://schemas.openxmlformats.org/officeDocument/2006/math">
                    <m:r>
                      <a:rPr lang="en-US" b="0" i="1" smtClean="0">
                        <a:latin typeface="Cambria Math" panose="02040503050406030204" pitchFamily="18" charset="0"/>
                      </a:rPr>
                      <m:t>𝜆</m:t>
                    </m:r>
                  </m:oMath>
                </a14:m>
                <a:r>
                  <a:rPr lang="en-US" dirty="0"/>
                  <a:t> is too small, will overfit to </a:t>
                </a:r>
                <a:r>
                  <a:rPr lang="en-US" b="1" dirty="0"/>
                  <a:t>training set</a:t>
                </a:r>
                <a:r>
                  <a:rPr lang="en-US" dirty="0"/>
                  <a:t>. Too large,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𝑟𝑖𝑑𝑔𝑒</m:t>
                        </m:r>
                      </m:sub>
                    </m:sSub>
                    <m:r>
                      <a:rPr lang="en-US" b="0" i="1" dirty="0" smtClean="0">
                        <a:latin typeface="Cambria Math" panose="02040503050406030204" pitchFamily="18" charset="0"/>
                      </a:rPr>
                      <m:t>=0</m:t>
                    </m:r>
                  </m:oMath>
                </a14:m>
                <a:r>
                  <a:rPr lang="en-US" dirty="0"/>
                  <a:t>.</a:t>
                </a:r>
              </a:p>
              <a:p>
                <a:pPr marL="139700" indent="0">
                  <a:buNone/>
                </a:pPr>
                <a:endParaRPr lang="en-US" dirty="0"/>
              </a:p>
              <a:p>
                <a:pPr marL="139700" indent="0">
                  <a:buNone/>
                </a:pPr>
                <a:r>
                  <a:rPr lang="en-US" dirty="0"/>
                  <a:t>How do we choose the right value of </a:t>
                </a:r>
                <a14:m>
                  <m:oMath xmlns:m="http://schemas.openxmlformats.org/officeDocument/2006/math">
                    <m:r>
                      <a:rPr lang="en-US" b="0" i="1" smtClean="0">
                        <a:latin typeface="Cambria Math" panose="02040503050406030204" pitchFamily="18" charset="0"/>
                      </a:rPr>
                      <m:t>𝜆</m:t>
                    </m:r>
                  </m:oMath>
                </a14:m>
                <a:r>
                  <a:rPr lang="en-US" dirty="0"/>
                  <a:t>? We want the one that will do best on </a:t>
                </a:r>
                <a:r>
                  <a:rPr lang="en-US" b="1" dirty="0"/>
                  <a:t>future data. </a:t>
                </a:r>
                <a:r>
                  <a:rPr lang="en-US" dirty="0"/>
                  <a:t>Hence, we use the validation set.</a:t>
                </a:r>
              </a:p>
              <a:p>
                <a:pPr marL="139700" indent="0">
                  <a:buNone/>
                </a:pPr>
                <a:endParaRPr lang="en-US" b="1" dirty="0"/>
              </a:p>
              <a:p>
                <a:pPr marL="139700" indent="0">
                  <a:buNone/>
                </a:pPr>
                <a:r>
                  <a:rPr lang="en-US" dirty="0"/>
                  <a:t>For future data, what matters is that the model gets accurate predictions. </a:t>
                </a:r>
              </a:p>
              <a:p>
                <a14:m>
                  <m:oMath xmlns:m="http://schemas.openxmlformats.org/officeDocument/2006/math">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oMath>
                </a14:m>
                <a:r>
                  <a:rPr lang="en-US" dirty="0"/>
                  <a:t> measures error of predictions</a:t>
                </a:r>
              </a:p>
              <a:p>
                <a14:m>
                  <m:oMath xmlns:m="http://schemas.openxmlformats.org/officeDocument/2006/math">
                    <m:r>
                      <a:rPr lang="en-US" i="1">
                        <a:latin typeface="Cambria Math" panose="02040503050406030204" pitchFamily="18" charset="0"/>
                      </a:rPr>
                      <m:t>𝑀𝑆𝐸</m:t>
                    </m:r>
                    <m:d>
                      <m:dPr>
                        <m:ctrlPr>
                          <a:rPr lang="en-US" i="1">
                            <a:latin typeface="Cambria Math" panose="02040503050406030204" pitchFamily="18" charset="0"/>
                          </a:rPr>
                        </m:ctrlPr>
                      </m:dPr>
                      <m:e>
                        <m:r>
                          <a:rPr lang="en-US" i="1">
                            <a:latin typeface="Cambria Math" panose="02040503050406030204" pitchFamily="18" charset="0"/>
                          </a:rPr>
                          <m:t>𝑤</m:t>
                        </m:r>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𝑤</m:t>
                                </m:r>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measures error of predictions &amp; coefficient size</a:t>
                </a:r>
              </a:p>
              <a:p>
                <a:pPr marL="139700" indent="0">
                  <a:buNone/>
                </a:pPr>
                <a:endParaRPr lang="en-US" dirty="0"/>
              </a:p>
              <a:p>
                <a:pPr marL="139700" indent="0">
                  <a:buNone/>
                </a:pPr>
                <a:r>
                  <a:rPr lang="en-US" dirty="0"/>
                  <a:t>Regularization is a tool </a:t>
                </a:r>
                <a:r>
                  <a:rPr lang="en-US" b="1" dirty="0"/>
                  <a:t>used during training </a:t>
                </a:r>
                <a:r>
                  <a:rPr lang="en-US" dirty="0"/>
                  <a:t>to get a model that is likely to generalize. Regularization is </a:t>
                </a:r>
                <a:r>
                  <a:rPr lang="en-US" b="1" dirty="0"/>
                  <a:t>not used during prediction</a:t>
                </a:r>
                <a:r>
                  <a:rPr lang="en-US" dirty="0"/>
                  <a:t>.</a:t>
                </a:r>
              </a:p>
            </p:txBody>
          </p:sp>
        </mc:Choice>
        <mc:Fallback xmlns="">
          <p:sp>
            <p:nvSpPr>
              <p:cNvPr id="3" name="Text Placeholder 2">
                <a:extLst>
                  <a:ext uri="{FF2B5EF4-FFF2-40B4-BE49-F238E27FC236}">
                    <a16:creationId xmlns:a16="http://schemas.microsoft.com/office/drawing/2014/main" id="{0E9356E9-60B9-BE45-8D31-1C1CF9414A8B}"/>
                  </a:ext>
                </a:extLst>
              </p:cNvPr>
              <p:cNvSpPr>
                <a:spLocks noGrp="1" noRot="1" noChangeAspect="1" noMove="1" noResize="1" noEditPoints="1" noAdjustHandles="1" noChangeArrowheads="1" noChangeShapeType="1" noTextEdit="1"/>
              </p:cNvSpPr>
              <p:nvPr>
                <p:ph type="body" idx="1"/>
              </p:nvPr>
            </p:nvSpPr>
            <p:spPr>
              <a:xfrm>
                <a:off x="2590130" y="378650"/>
                <a:ext cx="6319420" cy="4568001"/>
              </a:xfrm>
              <a:blipFill>
                <a:blip r:embed="rId3"/>
                <a:stretch>
                  <a:fillRect r="-402" b="-27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23344BD-051F-C945-B2D0-7CD8A636A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75</a:t>
            </a:fld>
            <a:endParaRPr lang="en"/>
          </a:p>
        </p:txBody>
      </p:sp>
    </p:spTree>
    <p:extLst>
      <p:ext uri="{BB962C8B-B14F-4D97-AF65-F5344CB8AC3E}">
        <p14:creationId xmlns:p14="http://schemas.microsoft.com/office/powerpoint/2010/main" val="32529419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4EF6C474-0DE1-554C-9EDD-6113C7379346}"/>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4EF6C474-0DE1-554C-9EDD-6113C7379346}"/>
                  </a:ext>
                </a:extLst>
              </p:cNvPr>
              <p:cNvSpPr>
                <a:spLocks noGrp="1" noRot="1" noChangeAspect="1" noMove="1" noResize="1" noEditPoints="1" noAdjustHandles="1" noChangeArrowheads="1" noChangeShapeType="1" noTextEdit="1"/>
              </p:cNvSpPr>
              <p:nvPr>
                <p:ph type="title"/>
              </p:nvPr>
            </p:nvSpPr>
            <p:spPr>
              <a:blipFill>
                <a:blip r:embed="rId3"/>
                <a:stretch>
                  <a:fillRect l="-36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E9356E9-60B9-BE45-8D31-1C1CF9414A8B}"/>
                  </a:ext>
                </a:extLst>
              </p:cNvPr>
              <p:cNvSpPr>
                <a:spLocks noGrp="1"/>
              </p:cNvSpPr>
              <p:nvPr>
                <p:ph type="body" idx="1"/>
              </p:nvPr>
            </p:nvSpPr>
            <p:spPr>
              <a:xfrm>
                <a:off x="3090625" y="575500"/>
                <a:ext cx="5596200" cy="885747"/>
              </a:xfrm>
            </p:spPr>
            <p:txBody>
              <a:bodyPr/>
              <a:lstStyle/>
              <a:p>
                <a:pPr marL="139700" indent="0">
                  <a:buNone/>
                </a:pPr>
                <a:r>
                  <a:rPr lang="en-US" dirty="0"/>
                  <a:t>The process for selecting </a:t>
                </a:r>
                <a14:m>
                  <m:oMath xmlns:m="http://schemas.openxmlformats.org/officeDocument/2006/math">
                    <m:r>
                      <a:rPr lang="en-US" b="0" i="1" smtClean="0">
                        <a:latin typeface="Cambria Math" panose="02040503050406030204" pitchFamily="18" charset="0"/>
                      </a:rPr>
                      <m:t>𝜆</m:t>
                    </m:r>
                  </m:oMath>
                </a14:m>
                <a:r>
                  <a:rPr lang="en-US" dirty="0"/>
                  <a:t> is exactly the same as we saw with using a validation set or using cross validation.</a:t>
                </a:r>
              </a:p>
              <a:p>
                <a:pPr marL="139700" indent="0">
                  <a:buNone/>
                </a:pPr>
                <a:endParaRPr lang="en-US" dirty="0"/>
              </a:p>
              <a:p>
                <a:pPr marL="139700" indent="0">
                  <a:buNone/>
                </a:pPr>
                <a:endParaRPr lang="en-US" dirty="0"/>
              </a:p>
              <a:p>
                <a:pPr marL="139700" indent="0">
                  <a:buNone/>
                </a:pPr>
                <a:endParaRPr lang="en-US" dirty="0"/>
              </a:p>
            </p:txBody>
          </p:sp>
        </mc:Choice>
        <mc:Fallback xmlns="">
          <p:sp>
            <p:nvSpPr>
              <p:cNvPr id="3" name="Text Placeholder 2">
                <a:extLst>
                  <a:ext uri="{FF2B5EF4-FFF2-40B4-BE49-F238E27FC236}">
                    <a16:creationId xmlns:a16="http://schemas.microsoft.com/office/drawing/2014/main" id="{0E9356E9-60B9-BE45-8D31-1C1CF9414A8B}"/>
                  </a:ext>
                </a:extLst>
              </p:cNvPr>
              <p:cNvSpPr>
                <a:spLocks noGrp="1" noRot="1" noChangeAspect="1" noMove="1" noResize="1" noEditPoints="1" noAdjustHandles="1" noChangeArrowheads="1" noChangeShapeType="1" noTextEdit="1"/>
              </p:cNvSpPr>
              <p:nvPr>
                <p:ph type="body" idx="1"/>
              </p:nvPr>
            </p:nvSpPr>
            <p:spPr>
              <a:xfrm>
                <a:off x="3090625" y="575500"/>
                <a:ext cx="5596200" cy="885747"/>
              </a:xfrm>
              <a:blipFill>
                <a:blip r:embed="rId4"/>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23344BD-051F-C945-B2D0-7CD8A636A0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76</a:t>
            </a:fld>
            <a:endParaRPr lang="en"/>
          </a:p>
        </p:txBody>
      </p:sp>
      <mc:AlternateContent xmlns:mc="http://schemas.openxmlformats.org/markup-compatibility/2006" xmlns:a14="http://schemas.microsoft.com/office/drawing/2010/main">
        <mc:Choice Requires="a14">
          <p:sp>
            <p:nvSpPr>
              <p:cNvPr id="5" name="Text Placeholder 2">
                <a:extLst>
                  <a:ext uri="{FF2B5EF4-FFF2-40B4-BE49-F238E27FC236}">
                    <a16:creationId xmlns:a16="http://schemas.microsoft.com/office/drawing/2014/main" id="{E640235C-B837-3A47-9C3D-85B35451E85B}"/>
                  </a:ext>
                </a:extLst>
              </p:cNvPr>
              <p:cNvSpPr txBox="1">
                <a:spLocks/>
              </p:cNvSpPr>
              <p:nvPr/>
            </p:nvSpPr>
            <p:spPr>
              <a:xfrm>
                <a:off x="3090625" y="1461247"/>
                <a:ext cx="5596200" cy="2481408"/>
              </a:xfrm>
              <a:prstGeom prst="rect">
                <a:avLst/>
              </a:prstGeom>
              <a:solidFill>
                <a:schemeClr val="bg1">
                  <a:lumMod val="95000"/>
                </a:schemeClr>
              </a:solidFill>
              <a:ln>
                <a:solidFill>
                  <a:schemeClr val="tx1"/>
                </a:solid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17500" algn="l" rtl="0">
                  <a:lnSpc>
                    <a:spcPct val="115000"/>
                  </a:lnSpc>
                  <a:spcBef>
                    <a:spcPts val="60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1pPr>
                <a:lvl2pPr marL="914400" marR="0" lvl="1"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2pPr>
                <a:lvl3pPr marL="1371600" marR="0" lvl="2"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3pPr>
                <a:lvl4pPr marL="1828800" marR="0" lvl="3"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4pPr>
                <a:lvl5pPr marL="2286000" marR="0" lvl="4"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5pPr>
                <a:lvl6pPr marL="2743200" marR="0" lvl="5"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6pPr>
                <a:lvl7pPr marL="3200400" marR="0" lvl="6"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7pPr>
                <a:lvl8pPr marL="3657600" marR="0" lvl="7"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8pPr>
                <a:lvl9pPr marL="4114800" marR="0" lvl="8" indent="-317500" algn="l" rtl="0">
                  <a:lnSpc>
                    <a:spcPct val="115000"/>
                  </a:lnSpc>
                  <a:spcBef>
                    <a:spcPts val="0"/>
                  </a:spcBef>
                  <a:spcAft>
                    <a:spcPts val="0"/>
                  </a:spcAft>
                  <a:buClr>
                    <a:srgbClr val="CCCCCC"/>
                  </a:buClr>
                  <a:buSzPts val="1400"/>
                  <a:buFont typeface="Nunito Sans"/>
                  <a:buChar char="-"/>
                  <a:defRPr sz="1400" b="0" i="0" u="none" strike="noStrike" cap="none">
                    <a:solidFill>
                      <a:srgbClr val="666666"/>
                    </a:solidFill>
                    <a:latin typeface="Nunito Sans"/>
                    <a:ea typeface="Nunito Sans"/>
                    <a:cs typeface="Nunito Sans"/>
                    <a:sym typeface="Nunito Sans"/>
                  </a:defRPr>
                </a:lvl9pPr>
              </a:lstStyle>
              <a:p>
                <a:pPr marL="139700" indent="0">
                  <a:buFont typeface="Nunito Sans"/>
                  <a:buNone/>
                </a:pPr>
                <a:r>
                  <a:rPr lang="en-US" dirty="0">
                    <a:latin typeface="Roboto Mono for Powerline" pitchFamily="2" charset="0"/>
                    <a:ea typeface="Roboto Mono for Powerline" pitchFamily="2" charset="0"/>
                  </a:rPr>
                  <a:t>for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 in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s:</a:t>
                </a:r>
              </a:p>
              <a:p>
                <a:pPr marL="139700" indent="0">
                  <a:buFont typeface="Nunito Sans"/>
                  <a:buNone/>
                </a:pPr>
                <a:r>
                  <a:rPr lang="en-US" dirty="0">
                    <a:latin typeface="Roboto Mono for Powerline" pitchFamily="2" charset="0"/>
                    <a:ea typeface="Roboto Mono for Powerline" pitchFamily="2" charset="0"/>
                  </a:rPr>
                  <a:t>  Train a model using using Gradient Descent</a:t>
                </a:r>
              </a:p>
              <a:p>
                <a:pPr marL="139700" indent="0" algn="ctr">
                  <a:buFont typeface="Nunito Sans"/>
                  <a:buNone/>
                </a:pPr>
                <a:r>
                  <a:rPr lang="en-US" dirty="0">
                    <a:latin typeface="Roboto Mono for Powerline" pitchFamily="2" charset="0"/>
                    <a:ea typeface="Roboto Mono for Powerline" pitchFamily="2" charset="0"/>
                  </a:rPr>
                  <a:t>    </a:t>
                </a:r>
                <a14:m>
                  <m:oMath xmlns:m="http://schemas.openxmlformats.org/officeDocument/2006/math">
                    <m:sSub>
                      <m:sSubPr>
                        <m:ctrlPr>
                          <a:rPr lang="en-US" b="0" i="1" dirty="0"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dirty="0" smtClean="0">
                            <a:latin typeface="Cambria Math" panose="02040503050406030204" pitchFamily="18" charset="0"/>
                            <a:ea typeface="Roboto Mono for Powerline" pitchFamily="2" charset="0"/>
                          </a:rPr>
                          <m:t>𝑟𝑖𝑑𝑔𝑒</m:t>
                        </m:r>
                        <m:r>
                          <a:rPr lang="en-US" b="0" i="1" dirty="0" smtClean="0">
                            <a:latin typeface="Cambria Math" panose="02040503050406030204" pitchFamily="18" charset="0"/>
                            <a:ea typeface="Roboto Mono for Powerline" pitchFamily="2" charset="0"/>
                          </a:rPr>
                          <m:t>(</m:t>
                        </m:r>
                        <m:r>
                          <a:rPr lang="en-US" b="0" i="1" dirty="0" smtClean="0">
                            <a:latin typeface="Cambria Math" panose="02040503050406030204" pitchFamily="18" charset="0"/>
                            <a:ea typeface="Roboto Mono for Powerline" pitchFamily="2" charset="0"/>
                          </a:rPr>
                          <m:t>𝜆</m:t>
                        </m:r>
                        <m:r>
                          <a:rPr lang="en-US" b="0" i="1" dirty="0" smtClean="0">
                            <a:latin typeface="Cambria Math" panose="02040503050406030204" pitchFamily="18" charset="0"/>
                            <a:ea typeface="Roboto Mono for Powerline" pitchFamily="2" charset="0"/>
                          </a:rPr>
                          <m:t>)</m:t>
                        </m:r>
                      </m:sub>
                    </m:sSub>
                    <m:r>
                      <a:rPr lang="en-US" b="0" i="0" dirty="0" smtClean="0">
                        <a:latin typeface="Cambria Math" panose="02040503050406030204" pitchFamily="18" charset="0"/>
                        <a:ea typeface="Roboto Mono for Powerline" pitchFamily="2" charset="0"/>
                      </a:rPr>
                      <m:t>= </m:t>
                    </m:r>
                    <m:func>
                      <m:funcPr>
                        <m:ctrlPr>
                          <a:rPr lang="en-US" b="0" i="1" dirty="0" smtClean="0">
                            <a:latin typeface="Cambria Math" panose="02040503050406030204" pitchFamily="18" charset="0"/>
                            <a:ea typeface="Roboto Mono for Powerline" pitchFamily="2" charset="0"/>
                          </a:rPr>
                        </m:ctrlPr>
                      </m:funcPr>
                      <m:fName>
                        <m:limLow>
                          <m:limLowPr>
                            <m:ctrlPr>
                              <a:rPr lang="en-US" b="0" i="1" dirty="0" smtClean="0">
                                <a:latin typeface="Cambria Math" panose="02040503050406030204" pitchFamily="18" charset="0"/>
                                <a:ea typeface="Roboto Mono for Powerline" pitchFamily="2" charset="0"/>
                              </a:rPr>
                            </m:ctrlPr>
                          </m:limLowPr>
                          <m:e>
                            <m:r>
                              <m:rPr>
                                <m:sty m:val="p"/>
                              </m:rPr>
                              <a:rPr lang="en-US" b="0" i="0" dirty="0" smtClean="0">
                                <a:latin typeface="Cambria Math" panose="02040503050406030204" pitchFamily="18" charset="0"/>
                                <a:ea typeface="Roboto Mono for Powerline" pitchFamily="2" charset="0"/>
                              </a:rPr>
                              <m:t>argmin</m:t>
                            </m:r>
                          </m:e>
                          <m:lim>
                            <m:r>
                              <a:rPr lang="en-US" b="0" i="1" dirty="0" smtClean="0">
                                <a:latin typeface="Cambria Math" panose="02040503050406030204" pitchFamily="18" charset="0"/>
                                <a:ea typeface="Roboto Mono for Powerline" pitchFamily="2" charset="0"/>
                              </a:rPr>
                              <m:t>𝑤</m:t>
                            </m:r>
                          </m:lim>
                        </m:limLow>
                      </m:fName>
                      <m:e>
                        <m:sSub>
                          <m:sSubPr>
                            <m:ctrlPr>
                              <a:rPr lang="en-US" b="0" i="1" dirty="0" smtClean="0">
                                <a:latin typeface="Cambria Math" panose="02040503050406030204" pitchFamily="18" charset="0"/>
                                <a:ea typeface="Roboto Mono for Powerline" pitchFamily="2" charset="0"/>
                              </a:rPr>
                            </m:ctrlPr>
                          </m:sSubPr>
                          <m:e>
                            <m:r>
                              <a:rPr lang="en-US" b="0" i="1" dirty="0" smtClean="0">
                                <a:latin typeface="Cambria Math" panose="02040503050406030204" pitchFamily="18" charset="0"/>
                                <a:ea typeface="Roboto Mono for Powerline" pitchFamily="2" charset="0"/>
                              </a:rPr>
                              <m:t>𝑀𝑆𝐸</m:t>
                            </m:r>
                          </m:e>
                          <m:sub>
                            <m:r>
                              <a:rPr lang="en-US" b="0" i="1" dirty="0" smtClean="0">
                                <a:latin typeface="Cambria Math" panose="02040503050406030204" pitchFamily="18" charset="0"/>
                                <a:ea typeface="Roboto Mono for Powerline" pitchFamily="2" charset="0"/>
                              </a:rPr>
                              <m:t>𝑡𝑟𝑎𝑖𝑛</m:t>
                            </m:r>
                          </m:sub>
                        </m:sSub>
                        <m:d>
                          <m:dPr>
                            <m:ctrlPr>
                              <a:rPr lang="en-US" b="0" i="1" dirty="0" smtClean="0">
                                <a:latin typeface="Cambria Math" panose="02040503050406030204" pitchFamily="18" charset="0"/>
                                <a:ea typeface="Roboto Mono for Powerline" pitchFamily="2" charset="0"/>
                              </a:rPr>
                            </m:ctrlPr>
                          </m:dPr>
                          <m:e>
                            <m:r>
                              <a:rPr lang="en-US" b="0" i="1" dirty="0" smtClean="0">
                                <a:latin typeface="Cambria Math" panose="02040503050406030204" pitchFamily="18" charset="0"/>
                                <a:ea typeface="Roboto Mono for Powerline" pitchFamily="2" charset="0"/>
                              </a:rPr>
                              <m:t>𝑤</m:t>
                            </m:r>
                          </m:e>
                        </m:d>
                        <m:r>
                          <a:rPr lang="en-US" b="0" i="1" dirty="0" smtClean="0">
                            <a:latin typeface="Cambria Math" panose="02040503050406030204" pitchFamily="18" charset="0"/>
                            <a:ea typeface="Roboto Mono for Powerline" pitchFamily="2" charset="0"/>
                          </a:rPr>
                          <m:t>+</m:t>
                        </m:r>
                        <m:r>
                          <a:rPr lang="en-US" b="0" i="1" dirty="0" smtClean="0">
                            <a:latin typeface="Cambria Math" panose="02040503050406030204" pitchFamily="18" charset="0"/>
                            <a:ea typeface="Roboto Mono for Powerline" pitchFamily="2" charset="0"/>
                          </a:rPr>
                          <m:t>𝜆</m:t>
                        </m:r>
                        <m:sSubSup>
                          <m:sSubSupPr>
                            <m:ctrlPr>
                              <a:rPr lang="en-US" b="0" i="1" dirty="0" smtClean="0">
                                <a:latin typeface="Cambria Math" panose="02040503050406030204" pitchFamily="18" charset="0"/>
                                <a:ea typeface="Roboto Mono for Powerline" pitchFamily="2" charset="0"/>
                              </a:rPr>
                            </m:ctrlPr>
                          </m:sSubSupPr>
                          <m:e>
                            <m:d>
                              <m:dPr>
                                <m:begChr m:val="|"/>
                                <m:endChr m:val="|"/>
                                <m:ctrlPr>
                                  <a:rPr lang="en-US" b="0" i="1" dirty="0" smtClean="0">
                                    <a:latin typeface="Cambria Math" panose="02040503050406030204" pitchFamily="18" charset="0"/>
                                    <a:ea typeface="Roboto Mono for Powerline" pitchFamily="2" charset="0"/>
                                  </a:rPr>
                                </m:ctrlPr>
                              </m:dPr>
                              <m:e>
                                <m:d>
                                  <m:dPr>
                                    <m:begChr m:val="|"/>
                                    <m:endChr m:val="|"/>
                                    <m:ctrlPr>
                                      <a:rPr lang="en-US" b="0" i="1" dirty="0" smtClean="0">
                                        <a:latin typeface="Cambria Math" panose="02040503050406030204" pitchFamily="18" charset="0"/>
                                        <a:ea typeface="Roboto Mono for Powerline" pitchFamily="2" charset="0"/>
                                      </a:rPr>
                                    </m:ctrlPr>
                                  </m:dPr>
                                  <m:e>
                                    <m:r>
                                      <a:rPr lang="en-US" b="0" i="1" dirty="0" smtClean="0">
                                        <a:latin typeface="Cambria Math" panose="02040503050406030204" pitchFamily="18" charset="0"/>
                                        <a:ea typeface="Roboto Mono for Powerline" pitchFamily="2" charset="0"/>
                                      </a:rPr>
                                      <m:t>𝑤</m:t>
                                    </m:r>
                                  </m:e>
                                </m:d>
                              </m:e>
                            </m:d>
                          </m:e>
                          <m:sub>
                            <m:r>
                              <a:rPr lang="en-US" b="0" i="1" dirty="0" smtClean="0">
                                <a:latin typeface="Cambria Math" panose="02040503050406030204" pitchFamily="18" charset="0"/>
                                <a:ea typeface="Roboto Mono for Powerline" pitchFamily="2" charset="0"/>
                              </a:rPr>
                              <m:t>2</m:t>
                            </m:r>
                          </m:sub>
                          <m:sup>
                            <m:r>
                              <a:rPr lang="en-US" b="0" i="1" dirty="0" smtClean="0">
                                <a:latin typeface="Cambria Math" panose="02040503050406030204" pitchFamily="18" charset="0"/>
                                <a:ea typeface="Roboto Mono for Powerline" pitchFamily="2" charset="0"/>
                              </a:rPr>
                              <m:t>2</m:t>
                            </m:r>
                          </m:sup>
                        </m:sSubSup>
                      </m:e>
                    </m:func>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Compute validation error </a:t>
                </a:r>
              </a:p>
              <a:p>
                <a:pPr marL="139700" indent="0">
                  <a:buFont typeface="Nunito Sans"/>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Roboto Mono for Powerline" pitchFamily="2" charset="0"/>
                        </a:rPr>
                        <m:t>𝑣𝑎𝑙𝑖𝑑𝑎𝑡𝑖𝑜𝑛</m:t>
                      </m:r>
                      <m:r>
                        <a:rPr lang="en-US" b="0" i="1" smtClean="0">
                          <a:latin typeface="Cambria Math" panose="02040503050406030204" pitchFamily="18" charset="0"/>
                          <a:ea typeface="Roboto Mono for Powerline" pitchFamily="2" charset="0"/>
                        </a:rPr>
                        <m:t>_</m:t>
                      </m:r>
                      <m:r>
                        <a:rPr lang="en-US" b="0" i="1" smtClean="0">
                          <a:latin typeface="Cambria Math" panose="02040503050406030204" pitchFamily="18" charset="0"/>
                          <a:ea typeface="Roboto Mono for Powerline" pitchFamily="2" charset="0"/>
                        </a:rPr>
                        <m:t>𝑒𝑟𝑟𝑜𝑟</m:t>
                      </m:r>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r>
                            <a:rPr lang="en-US" b="0" i="1" smtClean="0">
                              <a:latin typeface="Cambria Math" panose="02040503050406030204" pitchFamily="18" charset="0"/>
                              <a:ea typeface="Roboto Mono for Powerline" pitchFamily="2" charset="0"/>
                            </a:rPr>
                            <m:t>𝑀𝑆𝐸</m:t>
                          </m:r>
                        </m:e>
                        <m:sub>
                          <m:r>
                            <a:rPr lang="en-US" b="0" i="1" smtClean="0">
                              <a:latin typeface="Cambria Math" panose="02040503050406030204" pitchFamily="18" charset="0"/>
                              <a:ea typeface="Roboto Mono for Powerline" pitchFamily="2" charset="0"/>
                            </a:rPr>
                            <m:t>𝑣𝑎𝑙</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smtClean="0">
                              <a:latin typeface="Cambria Math" panose="02040503050406030204" pitchFamily="18" charset="0"/>
                              <a:ea typeface="Roboto Mono for Powerline" pitchFamily="2" charset="0"/>
                            </a:rPr>
                            <m:t>𝑟𝑖𝑑𝑔𝑒</m:t>
                          </m:r>
                          <m:d>
                            <m:dPr>
                              <m:ctrlPr>
                                <a:rPr lang="en-US" b="0" i="1" smtClean="0">
                                  <a:latin typeface="Cambria Math" panose="02040503050406030204" pitchFamily="18" charset="0"/>
                                  <a:ea typeface="Roboto Mono for Powerline" pitchFamily="2" charset="0"/>
                                </a:rPr>
                              </m:ctrlPr>
                            </m:dPr>
                            <m:e>
                              <m:r>
                                <a:rPr lang="en-US" b="0" i="1" smtClean="0">
                                  <a:latin typeface="Cambria Math" panose="02040503050406030204" pitchFamily="18" charset="0"/>
                                  <a:ea typeface="Roboto Mono for Powerline" pitchFamily="2" charset="0"/>
                                </a:rPr>
                                <m:t>𝜆</m:t>
                              </m:r>
                            </m:e>
                          </m:d>
                        </m:sub>
                      </m:sSub>
                      <m:r>
                        <a:rPr lang="en-US" b="0" i="1" smtClean="0">
                          <a:latin typeface="Cambria Math" panose="02040503050406030204" pitchFamily="18" charset="0"/>
                          <a:ea typeface="Roboto Mono for Powerline" pitchFamily="2" charset="0"/>
                        </a:rPr>
                        <m:t>)</m:t>
                      </m:r>
                    </m:oMath>
                  </m:oMathPara>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Track </a:t>
                </a:r>
                <a14:m>
                  <m:oMath xmlns:m="http://schemas.openxmlformats.org/officeDocument/2006/math">
                    <m:r>
                      <a:rPr lang="en-US" b="0" i="1" smtClean="0">
                        <a:latin typeface="Cambria Math" panose="02040503050406030204" pitchFamily="18" charset="0"/>
                        <a:ea typeface="Roboto Mono for Powerline" pitchFamily="2" charset="0"/>
                      </a:rPr>
                      <m:t>𝜆</m:t>
                    </m:r>
                  </m:oMath>
                </a14:m>
                <a:r>
                  <a:rPr lang="en-US" dirty="0">
                    <a:latin typeface="Roboto Mono for Powerline" pitchFamily="2" charset="0"/>
                    <a:ea typeface="Roboto Mono for Powerline" pitchFamily="2" charset="0"/>
                  </a:rPr>
                  <a:t> with smallest </a:t>
                </a:r>
                <a14:m>
                  <m:oMath xmlns:m="http://schemas.openxmlformats.org/officeDocument/2006/math">
                    <m:r>
                      <a:rPr lang="en-US" b="0" i="1" smtClean="0">
                        <a:latin typeface="Cambria Math" panose="02040503050406030204" pitchFamily="18" charset="0"/>
                        <a:ea typeface="Roboto Mono for Powerline" pitchFamily="2" charset="0"/>
                      </a:rPr>
                      <m:t>𝑣𝑎𝑙𝑖𝑑𝑎𝑡𝑖𝑜𝑛</m:t>
                    </m:r>
                    <m:r>
                      <a:rPr lang="en-US" b="0" i="1" smtClean="0">
                        <a:latin typeface="Cambria Math" panose="02040503050406030204" pitchFamily="18" charset="0"/>
                        <a:ea typeface="Roboto Mono for Powerline" pitchFamily="2" charset="0"/>
                      </a:rPr>
                      <m:t>_</m:t>
                    </m:r>
                    <m:r>
                      <a:rPr lang="en-US" b="0" i="1" smtClean="0">
                        <a:latin typeface="Cambria Math" panose="02040503050406030204" pitchFamily="18" charset="0"/>
                        <a:ea typeface="Roboto Mono for Powerline" pitchFamily="2" charset="0"/>
                      </a:rPr>
                      <m:t>𝑒𝑟𝑟𝑜𝑟</m:t>
                    </m:r>
                  </m:oMath>
                </a14:m>
                <a:endParaRPr lang="en-US" dirty="0">
                  <a:latin typeface="Roboto Mono for Powerline" pitchFamily="2" charset="0"/>
                  <a:ea typeface="Roboto Mono for Powerline" pitchFamily="2" charset="0"/>
                </a:endParaRPr>
              </a:p>
              <a:p>
                <a:pPr marL="139700" indent="0">
                  <a:buNone/>
                </a:pPr>
                <a:r>
                  <a:rPr lang="en-US" dirty="0">
                    <a:latin typeface="Roboto Mono for Powerline" pitchFamily="2" charset="0"/>
                    <a:ea typeface="Roboto Mono for Powerline" pitchFamily="2" charset="0"/>
                  </a:rPr>
                  <a:t>Return </a:t>
                </a:r>
                <a14:m>
                  <m:oMath xmlns:m="http://schemas.openxmlformats.org/officeDocument/2006/math">
                    <m:sSup>
                      <m:sSupPr>
                        <m:ctrlPr>
                          <a:rPr lang="en-US" b="0" i="1" smtClean="0">
                            <a:latin typeface="Cambria Math" panose="02040503050406030204" pitchFamily="18" charset="0"/>
                            <a:ea typeface="Roboto Mono for Powerline" pitchFamily="2" charset="0"/>
                          </a:rPr>
                        </m:ctrlPr>
                      </m:sSupPr>
                      <m:e>
                        <m:r>
                          <a:rPr lang="en-US" b="0" i="1" smtClean="0">
                            <a:latin typeface="Cambria Math" panose="02040503050406030204" pitchFamily="18" charset="0"/>
                            <a:ea typeface="Roboto Mono for Powerline" pitchFamily="2" charset="0"/>
                          </a:rPr>
                          <m:t>𝜆</m:t>
                        </m:r>
                      </m:e>
                      <m:sup>
                        <m:r>
                          <a:rPr lang="en-US" b="0" i="1" smtClean="0">
                            <a:latin typeface="Cambria Math" panose="02040503050406030204" pitchFamily="18" charset="0"/>
                            <a:ea typeface="Roboto Mono for Powerline" pitchFamily="2" charset="0"/>
                          </a:rPr>
                          <m:t>∗</m:t>
                        </m:r>
                      </m:sup>
                    </m:sSup>
                  </m:oMath>
                </a14:m>
                <a:r>
                  <a:rPr lang="en-US" dirty="0">
                    <a:latin typeface="Roboto Mono for Powerline" pitchFamily="2" charset="0"/>
                    <a:ea typeface="Roboto Mono for Powerline" pitchFamily="2" charset="0"/>
                  </a:rPr>
                  <a:t> &amp; estimated future error </a:t>
                </a:r>
                <a14:m>
                  <m:oMath xmlns:m="http://schemas.openxmlformats.org/officeDocument/2006/math">
                    <m:sSub>
                      <m:sSubPr>
                        <m:ctrlPr>
                          <a:rPr lang="en-US" i="1" dirty="0">
                            <a:latin typeface="Cambria Math" panose="02040503050406030204" pitchFamily="18" charset="0"/>
                            <a:ea typeface="Roboto Mono for Powerline" pitchFamily="2" charset="0"/>
                          </a:rPr>
                        </m:ctrlPr>
                      </m:sSubPr>
                      <m:e>
                        <m:r>
                          <a:rPr lang="en-US" i="1" dirty="0">
                            <a:latin typeface="Cambria Math" panose="02040503050406030204" pitchFamily="18" charset="0"/>
                            <a:ea typeface="Roboto Mono for Powerline" pitchFamily="2" charset="0"/>
                          </a:rPr>
                          <m:t>𝑀𝑆𝐸</m:t>
                        </m:r>
                      </m:e>
                      <m:sub>
                        <m:r>
                          <a:rPr lang="en-US" i="1" dirty="0">
                            <a:latin typeface="Cambria Math" panose="02040503050406030204" pitchFamily="18" charset="0"/>
                            <a:ea typeface="Roboto Mono for Powerline" pitchFamily="2" charset="0"/>
                          </a:rPr>
                          <m:t>𝑡</m:t>
                        </m:r>
                        <m:r>
                          <a:rPr lang="en-US" b="0" i="1" dirty="0" smtClean="0">
                            <a:latin typeface="Cambria Math" panose="02040503050406030204" pitchFamily="18" charset="0"/>
                            <a:ea typeface="Roboto Mono for Powerline" pitchFamily="2" charset="0"/>
                          </a:rPr>
                          <m:t>𝑒𝑠𝑡</m:t>
                        </m:r>
                      </m:sub>
                    </m:sSub>
                    <m:r>
                      <a:rPr lang="en-US" b="0" i="1" smtClean="0">
                        <a:latin typeface="Cambria Math" panose="02040503050406030204" pitchFamily="18" charset="0"/>
                        <a:ea typeface="Roboto Mono for Powerline" pitchFamily="2" charset="0"/>
                      </a:rPr>
                      <m:t>(</m:t>
                    </m:r>
                    <m:sSub>
                      <m:sSubPr>
                        <m:ctrlPr>
                          <a:rPr lang="en-US" b="0" i="1" smtClean="0">
                            <a:latin typeface="Cambria Math" panose="02040503050406030204" pitchFamily="18" charset="0"/>
                            <a:ea typeface="Roboto Mono for Powerline" pitchFamily="2" charset="0"/>
                          </a:rPr>
                        </m:ctrlPr>
                      </m:sSubPr>
                      <m:e>
                        <m:acc>
                          <m:accPr>
                            <m:chr m:val="̂"/>
                            <m:ctrlPr>
                              <a:rPr lang="en-US" b="0" i="1" smtClean="0">
                                <a:latin typeface="Cambria Math" panose="02040503050406030204" pitchFamily="18" charset="0"/>
                                <a:ea typeface="Roboto Mono for Powerline" pitchFamily="2" charset="0"/>
                              </a:rPr>
                            </m:ctrlPr>
                          </m:accPr>
                          <m:e>
                            <m:r>
                              <a:rPr lang="en-US" b="0" i="1" smtClean="0">
                                <a:latin typeface="Cambria Math" panose="02040503050406030204" pitchFamily="18" charset="0"/>
                                <a:ea typeface="Roboto Mono for Powerline" pitchFamily="2" charset="0"/>
                              </a:rPr>
                              <m:t>𝑤</m:t>
                            </m:r>
                          </m:e>
                        </m:acc>
                      </m:e>
                      <m:sub>
                        <m:r>
                          <a:rPr lang="en-US" b="0" i="1" smtClean="0">
                            <a:latin typeface="Cambria Math" panose="02040503050406030204" pitchFamily="18" charset="0"/>
                            <a:ea typeface="Roboto Mono for Powerline" pitchFamily="2" charset="0"/>
                          </a:rPr>
                          <m:t>𝑟𝑖𝑑𝑔𝑒</m:t>
                        </m:r>
                        <m:d>
                          <m:dPr>
                            <m:ctrlPr>
                              <a:rPr lang="en-US" b="0" i="1" smtClean="0">
                                <a:latin typeface="Cambria Math" panose="02040503050406030204" pitchFamily="18" charset="0"/>
                                <a:ea typeface="Roboto Mono for Powerline" pitchFamily="2" charset="0"/>
                              </a:rPr>
                            </m:ctrlPr>
                          </m:dPr>
                          <m:e>
                            <m:sSup>
                              <m:sSupPr>
                                <m:ctrlPr>
                                  <a:rPr lang="en-US" b="0" i="1" smtClean="0">
                                    <a:latin typeface="Cambria Math" panose="02040503050406030204" pitchFamily="18" charset="0"/>
                                    <a:ea typeface="Roboto Mono for Powerline" pitchFamily="2" charset="0"/>
                                  </a:rPr>
                                </m:ctrlPr>
                              </m:sSupPr>
                              <m:e>
                                <m:r>
                                  <a:rPr lang="en-US" b="0" i="1" smtClean="0">
                                    <a:latin typeface="Cambria Math" panose="02040503050406030204" pitchFamily="18" charset="0"/>
                                    <a:ea typeface="Roboto Mono for Powerline" pitchFamily="2" charset="0"/>
                                  </a:rPr>
                                  <m:t>𝜆</m:t>
                                </m:r>
                              </m:e>
                              <m:sup>
                                <m:r>
                                  <a:rPr lang="en-US" b="0" i="1" smtClean="0">
                                    <a:latin typeface="Cambria Math" panose="02040503050406030204" pitchFamily="18" charset="0"/>
                                    <a:ea typeface="Roboto Mono for Powerline" pitchFamily="2" charset="0"/>
                                  </a:rPr>
                                  <m:t>∗</m:t>
                                </m:r>
                              </m:sup>
                            </m:sSup>
                          </m:e>
                        </m:d>
                      </m:sub>
                    </m:sSub>
                    <m:r>
                      <a:rPr lang="en-US" b="0" i="1" smtClean="0">
                        <a:latin typeface="Cambria Math" panose="02040503050406030204" pitchFamily="18" charset="0"/>
                        <a:ea typeface="Roboto Mono for Powerline" pitchFamily="2" charset="0"/>
                      </a:rPr>
                      <m:t>)</m:t>
                    </m:r>
                  </m:oMath>
                </a14:m>
                <a:endParaRPr lang="en-US" dirty="0">
                  <a:latin typeface="Roboto Mono for Powerline" pitchFamily="2" charset="0"/>
                  <a:ea typeface="Roboto Mono for Powerline" pitchFamily="2" charset="0"/>
                </a:endParaRPr>
              </a:p>
              <a:p>
                <a:pPr marL="139700" indent="0">
                  <a:buFont typeface="Nunito Sans"/>
                  <a:buNone/>
                </a:pPr>
                <a:r>
                  <a:rPr lang="en-US" dirty="0">
                    <a:latin typeface="Roboto Mono for Powerline" pitchFamily="2" charset="0"/>
                    <a:ea typeface="Roboto Mono for Powerline" pitchFamily="2" charset="0"/>
                  </a:rPr>
                  <a:t>  </a:t>
                </a:r>
              </a:p>
            </p:txBody>
          </p:sp>
        </mc:Choice>
        <mc:Fallback xmlns="">
          <p:sp>
            <p:nvSpPr>
              <p:cNvPr id="5" name="Text Placeholder 2">
                <a:extLst>
                  <a:ext uri="{FF2B5EF4-FFF2-40B4-BE49-F238E27FC236}">
                    <a16:creationId xmlns:a16="http://schemas.microsoft.com/office/drawing/2014/main" id="{E640235C-B837-3A47-9C3D-85B35451E85B}"/>
                  </a:ext>
                </a:extLst>
              </p:cNvPr>
              <p:cNvSpPr txBox="1">
                <a:spLocks noRot="1" noChangeAspect="1" noMove="1" noResize="1" noEditPoints="1" noAdjustHandles="1" noChangeArrowheads="1" noChangeShapeType="1" noTextEdit="1"/>
              </p:cNvSpPr>
              <p:nvPr/>
            </p:nvSpPr>
            <p:spPr>
              <a:xfrm>
                <a:off x="3090625" y="1461247"/>
                <a:ext cx="5596200" cy="2481408"/>
              </a:xfrm>
              <a:prstGeom prst="rect">
                <a:avLst/>
              </a:prstGeom>
              <a:blipFill>
                <a:blip r:embed="rId5"/>
                <a:stretch>
                  <a:fillRect b="-3030"/>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6522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403DF0B-9ABC-AC43-89A5-47EDF94BC9E6}"/>
                  </a:ext>
                </a:extLst>
              </p:cNvPr>
              <p:cNvSpPr>
                <a:spLocks noGrp="1"/>
              </p:cNvSpPr>
              <p:nvPr>
                <p:ph type="body" idx="1"/>
              </p:nvPr>
            </p:nvSpPr>
            <p:spPr/>
            <p:txBody>
              <a:bodyPr/>
              <a:lstStyle/>
              <a:p>
                <a:pPr marL="139700" indent="0">
                  <a:buNone/>
                </a:pPr>
                <a:r>
                  <a:rPr lang="en-US" dirty="0"/>
                  <a:t>A model </a:t>
                </a:r>
                <a:r>
                  <a:rPr lang="en-US" b="1" dirty="0"/>
                  <a:t>parameter</a:t>
                </a:r>
                <a:r>
                  <a:rPr lang="en-US" dirty="0"/>
                  <a:t> is learnt during training (e.g., </a:t>
                </a:r>
                <a14:m>
                  <m:oMath xmlns:m="http://schemas.openxmlformats.org/officeDocument/2006/math">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𝑤</m:t>
                        </m:r>
                      </m:e>
                    </m:acc>
                  </m:oMath>
                </a14:m>
                <a:r>
                  <a:rPr lang="en-US" dirty="0"/>
                  <a:t>)</a:t>
                </a:r>
              </a:p>
              <a:p>
                <a:pPr marL="139700" indent="0">
                  <a:buNone/>
                </a:pPr>
                <a:endParaRPr lang="en-US" dirty="0"/>
              </a:p>
              <a:p>
                <a:pPr marL="139700" indent="0">
                  <a:buNone/>
                </a:pPr>
                <a:r>
                  <a:rPr lang="en-US" dirty="0"/>
                  <a:t>A </a:t>
                </a:r>
                <a:r>
                  <a:rPr lang="en-US" b="1" dirty="0"/>
                  <a:t>hyperparameter</a:t>
                </a:r>
                <a:r>
                  <a:rPr lang="en-US" dirty="0"/>
                  <a:t> is a parameter that is external to the model, whose value is used to influence the learning process.</a:t>
                </a:r>
              </a:p>
              <a:p>
                <a:pPr marL="139700" indent="0">
                  <a:buNone/>
                </a:pPr>
                <a:endParaRPr lang="en-US" b="1" dirty="0"/>
              </a:p>
              <a:p>
                <a:pPr marL="139700" indent="0">
                  <a:buNone/>
                </a:pPr>
                <a:r>
                  <a:rPr lang="en-US" b="1" dirty="0"/>
                  <a:t>What hyperparameters have we learned so far?</a:t>
                </a:r>
                <a:endParaRPr lang="en-US" dirty="0"/>
              </a:p>
              <a:p>
                <a:pPr marL="139700" indent="0">
                  <a:buNone/>
                </a:pPr>
                <a:endParaRPr lang="en-US" dirty="0"/>
              </a:p>
            </p:txBody>
          </p:sp>
        </mc:Choice>
        <mc:Fallback xmlns="">
          <p:sp>
            <p:nvSpPr>
              <p:cNvPr id="2" name="Text Placeholder 1">
                <a:extLst>
                  <a:ext uri="{FF2B5EF4-FFF2-40B4-BE49-F238E27FC236}">
                    <a16:creationId xmlns:a16="http://schemas.microsoft.com/office/drawing/2014/main" id="{4403DF0B-9ABC-AC43-89A5-47EDF94BC9E6}"/>
                  </a:ext>
                </a:extLst>
              </p:cNvPr>
              <p:cNvSpPr>
                <a:spLocks noGrp="1" noRot="1" noChangeAspect="1" noMove="1" noResize="1" noEditPoints="1" noAdjustHandles="1" noChangeArrowheads="1" noChangeShapeType="1" noTextEdit="1"/>
              </p:cNvSpPr>
              <p:nvPr>
                <p:ph type="body" idx="1"/>
              </p:nvPr>
            </p:nvSpPr>
            <p:spPr>
              <a:blipFill>
                <a:blip r:embed="rId3"/>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1B338F4-C222-2F42-8773-B905CDFB9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77</a:t>
            </a:fld>
            <a:endParaRPr lang="en" dirty="0"/>
          </a:p>
        </p:txBody>
      </p:sp>
      <p:sp>
        <p:nvSpPr>
          <p:cNvPr id="4" name="Title 3">
            <a:extLst>
              <a:ext uri="{FF2B5EF4-FFF2-40B4-BE49-F238E27FC236}">
                <a16:creationId xmlns:a16="http://schemas.microsoft.com/office/drawing/2014/main" id="{60F63B6C-C830-D54D-9EE3-BAB21BF53DA0}"/>
              </a:ext>
            </a:extLst>
          </p:cNvPr>
          <p:cNvSpPr>
            <a:spLocks noGrp="1"/>
          </p:cNvSpPr>
          <p:nvPr>
            <p:ph type="title"/>
          </p:nvPr>
        </p:nvSpPr>
        <p:spPr/>
        <p:txBody>
          <a:bodyPr/>
          <a:lstStyle/>
          <a:p>
            <a:r>
              <a:rPr lang="en-US" dirty="0"/>
              <a:t>2 minutes</a:t>
            </a:r>
          </a:p>
        </p:txBody>
      </p:sp>
      <p:sp>
        <p:nvSpPr>
          <p:cNvPr id="5" name="Rectangle 4">
            <a:extLst>
              <a:ext uri="{FF2B5EF4-FFF2-40B4-BE49-F238E27FC236}">
                <a16:creationId xmlns:a16="http://schemas.microsoft.com/office/drawing/2014/main" id="{69D62329-BE6D-9E90-29A6-85C4A8005C3D}"/>
              </a:ext>
            </a:extLst>
          </p:cNvPr>
          <p:cNvSpPr/>
          <p:nvPr/>
        </p:nvSpPr>
        <p:spPr>
          <a:xfrm>
            <a:off x="492919" y="4036219"/>
            <a:ext cx="1564481" cy="271462"/>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9880828"/>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C7DAE7-D085-444B-B268-158A64B195B4}"/>
              </a:ext>
            </a:extLst>
          </p:cNvPr>
          <p:cNvSpPr>
            <a:spLocks noGrp="1"/>
          </p:cNvSpPr>
          <p:nvPr>
            <p:ph type="ctrTitle"/>
          </p:nvPr>
        </p:nvSpPr>
        <p:spPr/>
        <p:txBody>
          <a:bodyPr/>
          <a:lstStyle/>
          <a:p>
            <a:r>
              <a:rPr lang="en-US" dirty="0"/>
              <a:t>Scaling</a:t>
            </a:r>
          </a:p>
        </p:txBody>
      </p:sp>
      <p:sp>
        <p:nvSpPr>
          <p:cNvPr id="6" name="Subtitle 5">
            <a:extLst>
              <a:ext uri="{FF2B5EF4-FFF2-40B4-BE49-F238E27FC236}">
                <a16:creationId xmlns:a16="http://schemas.microsoft.com/office/drawing/2014/main" id="{34D7B3D6-2B59-7741-8249-50C9F595D66E}"/>
              </a:ext>
            </a:extLst>
          </p:cNvPr>
          <p:cNvSpPr>
            <a:spLocks noGrp="1"/>
          </p:cNvSpPr>
          <p:nvPr>
            <p:ph type="subTitle" idx="1"/>
          </p:nvPr>
        </p:nvSpPr>
        <p:spPr/>
        <p:txBody>
          <a:bodyPr/>
          <a:lstStyle/>
          <a:p>
            <a:endParaRPr lang="en-US"/>
          </a:p>
        </p:txBody>
      </p:sp>
      <p:sp>
        <p:nvSpPr>
          <p:cNvPr id="3" name="Slide Number Placeholder 2">
            <a:extLst>
              <a:ext uri="{FF2B5EF4-FFF2-40B4-BE49-F238E27FC236}">
                <a16:creationId xmlns:a16="http://schemas.microsoft.com/office/drawing/2014/main" id="{700D1D0C-5B75-7E4C-851C-D0C72E3B57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78</a:t>
            </a:fld>
            <a:endParaRPr lang="en" dirty="0"/>
          </a:p>
        </p:txBody>
      </p:sp>
    </p:spTree>
    <p:extLst>
      <p:ext uri="{BB962C8B-B14F-4D97-AF65-F5344CB8AC3E}">
        <p14:creationId xmlns:p14="http://schemas.microsoft.com/office/powerpoint/2010/main" val="981715027"/>
      </p:ext>
    </p:extLst>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75302-5F3A-9545-9CA5-AAD2FF420A20}"/>
              </a:ext>
            </a:extLst>
          </p:cNvPr>
          <p:cNvSpPr>
            <a:spLocks noGrp="1"/>
          </p:cNvSpPr>
          <p:nvPr>
            <p:ph type="title"/>
          </p:nvPr>
        </p:nvSpPr>
        <p:spPr/>
        <p:txBody>
          <a:bodyPr/>
          <a:lstStyle/>
          <a:p>
            <a:r>
              <a:rPr lang="en-US" sz="2200" dirty="0"/>
              <a:t>Regularization</a:t>
            </a:r>
          </a:p>
        </p:txBody>
      </p:sp>
      <p:sp>
        <p:nvSpPr>
          <p:cNvPr id="3" name="Text Placeholder 2">
            <a:extLst>
              <a:ext uri="{FF2B5EF4-FFF2-40B4-BE49-F238E27FC236}">
                <a16:creationId xmlns:a16="http://schemas.microsoft.com/office/drawing/2014/main" id="{21A43BD0-85DA-6C4B-8CDE-63A353D9DCDB}"/>
              </a:ext>
            </a:extLst>
          </p:cNvPr>
          <p:cNvSpPr>
            <a:spLocks noGrp="1"/>
          </p:cNvSpPr>
          <p:nvPr>
            <p:ph type="body" idx="1"/>
          </p:nvPr>
        </p:nvSpPr>
        <p:spPr/>
        <p:txBody>
          <a:bodyPr/>
          <a:lstStyle/>
          <a:p>
            <a:pPr marL="139700" indent="0">
              <a:buNone/>
            </a:pPr>
            <a:r>
              <a:rPr lang="en-US" dirty="0"/>
              <a:t>At this point, I’ve hopefully convinced you that regularizing coefficient magnitudes is a good thing to avoid overfitting!</a:t>
            </a:r>
          </a:p>
          <a:p>
            <a:pPr marL="139700" indent="0">
              <a:buNone/>
            </a:pPr>
            <a:endParaRPr lang="en-US" dirty="0"/>
          </a:p>
          <a:p>
            <a:pPr marL="139700" indent="0">
              <a:buNone/>
            </a:pPr>
            <a:r>
              <a:rPr lang="en-US" b="1" dirty="0"/>
              <a:t>You:</a:t>
            </a:r>
          </a:p>
          <a:p>
            <a:pPr marL="139700" indent="0">
              <a:buNone/>
            </a:pPr>
            <a:endParaRPr lang="en-US" b="1" dirty="0"/>
          </a:p>
          <a:p>
            <a:pPr marL="139700" indent="0">
              <a:buNone/>
            </a:pPr>
            <a:endParaRPr lang="en-US" b="1" dirty="0"/>
          </a:p>
          <a:p>
            <a:pPr marL="139700" indent="0">
              <a:buNone/>
            </a:pPr>
            <a:endParaRPr lang="en-US" b="1" dirty="0"/>
          </a:p>
          <a:p>
            <a:pPr marL="139700" indent="0">
              <a:buNone/>
            </a:pPr>
            <a:endParaRPr lang="en-US" b="1" dirty="0"/>
          </a:p>
          <a:p>
            <a:pPr marL="139700" indent="0">
              <a:buNone/>
            </a:pPr>
            <a:endParaRPr lang="en-US" b="1" dirty="0"/>
          </a:p>
          <a:p>
            <a:pPr marL="139700" indent="0">
              <a:buNone/>
            </a:pPr>
            <a:endParaRPr lang="en-US" b="1" dirty="0"/>
          </a:p>
          <a:p>
            <a:pPr marL="139700" indent="0">
              <a:buNone/>
            </a:pPr>
            <a:endParaRPr lang="en-US" b="1" dirty="0"/>
          </a:p>
          <a:p>
            <a:pPr marL="139700" indent="0">
              <a:buNone/>
            </a:pPr>
            <a:endParaRPr lang="en-US" b="1" dirty="0"/>
          </a:p>
          <a:p>
            <a:pPr marL="139700" indent="0">
              <a:buNone/>
            </a:pPr>
            <a:r>
              <a:rPr lang="en-US" dirty="0"/>
              <a:t>We might have gotten a bit carried away, it doesn’t ALWAYS make sense…</a:t>
            </a:r>
          </a:p>
        </p:txBody>
      </p:sp>
      <p:sp>
        <p:nvSpPr>
          <p:cNvPr id="4" name="Slide Number Placeholder 3">
            <a:extLst>
              <a:ext uri="{FF2B5EF4-FFF2-40B4-BE49-F238E27FC236}">
                <a16:creationId xmlns:a16="http://schemas.microsoft.com/office/drawing/2014/main" id="{7466AD7A-7D7E-DB4E-A098-7ADEBF572B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79</a:t>
            </a:fld>
            <a:endParaRPr lang="en"/>
          </a:p>
        </p:txBody>
      </p:sp>
      <p:pic>
        <p:nvPicPr>
          <p:cNvPr id="6" name="Picture 5">
            <a:extLst>
              <a:ext uri="{FF2B5EF4-FFF2-40B4-BE49-F238E27FC236}">
                <a16:creationId xmlns:a16="http://schemas.microsoft.com/office/drawing/2014/main" id="{2A6F8EC8-3FDE-C64E-8ECF-EE449BE4DC37}"/>
              </a:ext>
            </a:extLst>
          </p:cNvPr>
          <p:cNvPicPr>
            <a:picLocks noChangeAspect="1"/>
          </p:cNvPicPr>
          <p:nvPr/>
        </p:nvPicPr>
        <p:blipFill>
          <a:blip r:embed="rId2"/>
          <a:stretch>
            <a:fillRect/>
          </a:stretch>
        </p:blipFill>
        <p:spPr>
          <a:xfrm>
            <a:off x="4220307" y="1789936"/>
            <a:ext cx="3341077" cy="2510721"/>
          </a:xfrm>
          <a:prstGeom prst="rect">
            <a:avLst/>
          </a:prstGeom>
        </p:spPr>
      </p:pic>
    </p:spTree>
    <p:extLst>
      <p:ext uri="{BB962C8B-B14F-4D97-AF65-F5344CB8AC3E}">
        <p14:creationId xmlns:p14="http://schemas.microsoft.com/office/powerpoint/2010/main" val="8523458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B94A0-15A6-43F8-9943-892AB5043AD7}"/>
              </a:ext>
            </a:extLst>
          </p:cNvPr>
          <p:cNvSpPr>
            <a:spLocks noGrp="1"/>
          </p:cNvSpPr>
          <p:nvPr>
            <p:ph type="ctrTitle"/>
          </p:nvPr>
        </p:nvSpPr>
        <p:spPr/>
        <p:txBody>
          <a:bodyPr/>
          <a:lstStyle/>
          <a:p>
            <a:r>
              <a:rPr lang="en-US" dirty="0"/>
              <a:t>Choosing Complexity</a:t>
            </a:r>
          </a:p>
        </p:txBody>
      </p:sp>
      <p:sp>
        <p:nvSpPr>
          <p:cNvPr id="3" name="Subtitle 2">
            <a:extLst>
              <a:ext uri="{FF2B5EF4-FFF2-40B4-BE49-F238E27FC236}">
                <a16:creationId xmlns:a16="http://schemas.microsoft.com/office/drawing/2014/main" id="{42DCFB51-25C3-4E04-8D30-098B6BB94946}"/>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431F4FA-4C96-4048-808C-456A2A86DF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extLst>
      <p:ext uri="{BB962C8B-B14F-4D97-AF65-F5344CB8AC3E}">
        <p14:creationId xmlns:p14="http://schemas.microsoft.com/office/powerpoint/2010/main" val="3495751220"/>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955F-9368-D14E-8EA4-4298485D40E0}"/>
              </a:ext>
            </a:extLst>
          </p:cNvPr>
          <p:cNvSpPr>
            <a:spLocks noGrp="1"/>
          </p:cNvSpPr>
          <p:nvPr>
            <p:ph type="title"/>
          </p:nvPr>
        </p:nvSpPr>
        <p:spPr/>
        <p:txBody>
          <a:bodyPr/>
          <a:lstStyle/>
          <a:p>
            <a:r>
              <a:rPr lang="en-US" sz="2200" dirty="0"/>
              <a:t>The Intercept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9D6E575E-883A-5944-A69E-CAA9C6AED3D5}"/>
                  </a:ext>
                </a:extLst>
              </p:cNvPr>
              <p:cNvSpPr>
                <a:spLocks noGrp="1"/>
              </p:cNvSpPr>
              <p:nvPr>
                <p:ph type="body" idx="1"/>
              </p:nvPr>
            </p:nvSpPr>
            <p:spPr>
              <a:xfrm>
                <a:off x="3076338" y="261175"/>
                <a:ext cx="5596200" cy="4625150"/>
              </a:xfrm>
            </p:spPr>
            <p:txBody>
              <a:bodyPr/>
              <a:lstStyle/>
              <a:p>
                <a:pPr marL="139700" indent="0">
                  <a:buNone/>
                </a:pPr>
                <a:r>
                  <a:rPr lang="en-US" dirty="0"/>
                  <a:t>For most of the features, looking for large coefficients makes sense to spot overfitting. The one it does not make sense for is the </a:t>
                </a:r>
                <a:r>
                  <a:rPr lang="en-US" b="1" dirty="0"/>
                  <a:t>intercept</a:t>
                </a:r>
                <a:r>
                  <a:rPr lang="en-US" dirty="0"/>
                  <a:t>. </a:t>
                </a:r>
              </a:p>
              <a:p>
                <a:pPr marL="139700" indent="0">
                  <a:buNone/>
                </a:pPr>
                <a:r>
                  <a:rPr lang="en-US" dirty="0"/>
                  <a:t>We shouldn’t penalize the model for having a higher intercept since that just means the </a:t>
                </a:r>
                <a14:m>
                  <m:oMath xmlns:m="http://schemas.openxmlformats.org/officeDocument/2006/math">
                    <m:r>
                      <a:rPr lang="en-US" b="0" i="1" smtClean="0">
                        <a:latin typeface="Cambria Math" panose="02040503050406030204" pitchFamily="18" charset="0"/>
                      </a:rPr>
                      <m:t>𝑦</m:t>
                    </m:r>
                  </m:oMath>
                </a14:m>
                <a:r>
                  <a:rPr lang="en-US" dirty="0"/>
                  <a:t> value units might be really high! Also, the intercept doesn’t affect the curvature of a loss function (it’s just a linear scale).</a:t>
                </a:r>
              </a:p>
              <a:p>
                <a:r>
                  <a:rPr lang="en-US" dirty="0"/>
                  <a:t>My demo before does this wrong and penalizes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oMath>
                </a14:m>
                <a:r>
                  <a:rPr lang="en-US" dirty="0"/>
                  <a:t> as well!</a:t>
                </a:r>
              </a:p>
              <a:p>
                <a:endParaRPr lang="en-US" dirty="0"/>
              </a:p>
              <a:p>
                <a:pPr marL="139700" indent="0">
                  <a:buNone/>
                </a:pPr>
                <a:r>
                  <a:rPr lang="en-US" dirty="0"/>
                  <a:t>Two ways of dealing with this </a:t>
                </a:r>
              </a:p>
              <a:p>
                <a:r>
                  <a:rPr lang="en-US" dirty="0"/>
                  <a:t>Center the </a:t>
                </a:r>
                <a14:m>
                  <m:oMath xmlns:m="http://schemas.openxmlformats.org/officeDocument/2006/math">
                    <m:r>
                      <a:rPr lang="en-US" i="1">
                        <a:latin typeface="Cambria Math" panose="02040503050406030204" pitchFamily="18" charset="0"/>
                      </a:rPr>
                      <m:t>𝑦</m:t>
                    </m:r>
                  </m:oMath>
                </a14:m>
                <a:r>
                  <a:rPr lang="en-US" dirty="0"/>
                  <a:t> values so they have mean 0 </a:t>
                </a:r>
              </a:p>
              <a:p>
                <a:pPr lvl="1"/>
                <a:r>
                  <a:rPr lang="en-US" dirty="0"/>
                  <a:t>This means forcing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0</m:t>
                        </m:r>
                      </m:sub>
                    </m:sSub>
                  </m:oMath>
                </a14:m>
                <a:r>
                  <a:rPr lang="en-US" dirty="0"/>
                  <a:t> to be small isn’t a problem</a:t>
                </a:r>
              </a:p>
              <a:p>
                <a:r>
                  <a:rPr lang="en-US" dirty="0"/>
                  <a:t>Change the measure of overfitting to not include the intercept</a:t>
                </a:r>
                <a:br>
                  <a:rPr lang="en-US" dirty="0"/>
                </a:br>
                <a14:m>
                  <m:oMath xmlns:m="http://schemas.openxmlformats.org/officeDocument/2006/math">
                    <m:func>
                      <m:funcPr>
                        <m:ctrlPr>
                          <a:rPr lang="en-US" i="1" smtClean="0">
                            <a:latin typeface="Cambria Math" panose="02040503050406030204" pitchFamily="18" charset="0"/>
                          </a:rPr>
                        </m:ctrlPr>
                      </m:funcPr>
                      <m:fName>
                        <m:limLow>
                          <m:limLowPr>
                            <m:ctrlPr>
                              <a:rPr lang="en-US" i="1" smtClean="0">
                                <a:latin typeface="Cambria Math" panose="02040503050406030204" pitchFamily="18" charset="0"/>
                              </a:rPr>
                            </m:ctrlPr>
                          </m:limLowPr>
                          <m:e>
                            <m:r>
                              <m:rPr>
                                <m:sty m:val="p"/>
                              </m:rPr>
                              <a:rPr lang="en-US" b="0" i="0" smtClean="0">
                                <a:latin typeface="Cambria Math" panose="02040503050406030204" pitchFamily="18" charset="0"/>
                              </a:rPr>
                              <m:t>arg</m:t>
                            </m:r>
                            <m:r>
                              <m:rPr>
                                <m:sty m:val="p"/>
                              </m:rPr>
                              <a:rPr lang="en-US" i="0" smtClean="0">
                                <a:latin typeface="Cambria Math" panose="02040503050406030204" pitchFamily="18" charset="0"/>
                              </a:rPr>
                              <m:t>min</m:t>
                            </m:r>
                          </m:e>
                          <m:lim>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𝑟𝑒𝑠𝑡</m:t>
                                </m:r>
                              </m:sub>
                            </m:sSub>
                          </m:lim>
                        </m:limLow>
                      </m:fName>
                      <m:e>
                        <m:r>
                          <a:rPr lang="en-US" b="0" i="1" smtClean="0">
                            <a:latin typeface="Cambria Math" panose="02040503050406030204" pitchFamily="18" charset="0"/>
                          </a:rPr>
                          <m:t>𝑀𝑆𝐸</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0</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𝑟𝑒𝑠𝑡</m:t>
                                </m:r>
                              </m:sub>
                            </m:sSub>
                          </m:e>
                        </m:d>
                        <m:r>
                          <a:rPr lang="en-US" b="0" i="1" smtClean="0">
                            <a:latin typeface="Cambria Math" panose="02040503050406030204" pitchFamily="18" charset="0"/>
                          </a:rPr>
                          <m:t>+</m:t>
                        </m:r>
                        <m:r>
                          <a:rPr lang="en-US" b="0" i="1" smtClean="0">
                            <a:latin typeface="Cambria Math" panose="02040503050406030204" pitchFamily="18" charset="0"/>
                          </a:rPr>
                          <m:t>𝜆</m:t>
                        </m:r>
                        <m:sSubSup>
                          <m:sSubSupPr>
                            <m:ctrlPr>
                              <a:rPr lang="en-US" b="0" i="1" smtClean="0">
                                <a:latin typeface="Cambria Math" panose="02040503050406030204" pitchFamily="18" charset="0"/>
                              </a:rPr>
                            </m:ctrlPr>
                          </m:sSubSup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𝑟𝑒𝑠𝑡</m:t>
                                        </m:r>
                                      </m:sub>
                                    </m:sSub>
                                  </m:e>
                                </m:d>
                              </m:e>
                            </m:d>
                          </m:e>
                          <m:sub>
                            <m:r>
                              <a:rPr lang="en-US" b="0" i="1" smtClean="0">
                                <a:latin typeface="Cambria Math" panose="02040503050406030204" pitchFamily="18" charset="0"/>
                              </a:rPr>
                              <m:t>2</m:t>
                            </m:r>
                          </m:sub>
                          <m:sup>
                            <m:r>
                              <a:rPr lang="en-US" b="0" i="1" smtClean="0">
                                <a:latin typeface="Cambria Math" panose="02040503050406030204" pitchFamily="18" charset="0"/>
                              </a:rPr>
                              <m:t>2</m:t>
                            </m:r>
                          </m:sup>
                        </m:sSubSup>
                      </m:e>
                    </m:func>
                  </m:oMath>
                </a14:m>
                <a:endParaRPr lang="en-US" dirty="0"/>
              </a:p>
            </p:txBody>
          </p:sp>
        </mc:Choice>
        <mc:Fallback xmlns="">
          <p:sp>
            <p:nvSpPr>
              <p:cNvPr id="3" name="Text Placeholder 2">
                <a:extLst>
                  <a:ext uri="{FF2B5EF4-FFF2-40B4-BE49-F238E27FC236}">
                    <a16:creationId xmlns:a16="http://schemas.microsoft.com/office/drawing/2014/main" id="{9D6E575E-883A-5944-A69E-CAA9C6AED3D5}"/>
                  </a:ext>
                </a:extLst>
              </p:cNvPr>
              <p:cNvSpPr>
                <a:spLocks noGrp="1" noRot="1" noChangeAspect="1" noMove="1" noResize="1" noEditPoints="1" noAdjustHandles="1" noChangeArrowheads="1" noChangeShapeType="1" noTextEdit="1"/>
              </p:cNvSpPr>
              <p:nvPr>
                <p:ph type="body" idx="1"/>
              </p:nvPr>
            </p:nvSpPr>
            <p:spPr>
              <a:xfrm>
                <a:off x="3076338" y="261175"/>
                <a:ext cx="5596200" cy="4625150"/>
              </a:xfr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0452FCA5-EBB0-EB49-A90E-F9D7DA0DCDE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80</a:t>
            </a:fld>
            <a:endParaRPr lang="en"/>
          </a:p>
        </p:txBody>
      </p:sp>
    </p:spTree>
    <p:extLst>
      <p:ext uri="{BB962C8B-B14F-4D97-AF65-F5344CB8AC3E}">
        <p14:creationId xmlns:p14="http://schemas.microsoft.com/office/powerpoint/2010/main" val="133105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9C280-1614-1E41-BA42-4961EBF70074}"/>
              </a:ext>
            </a:extLst>
          </p:cNvPr>
          <p:cNvSpPr>
            <a:spLocks noGrp="1"/>
          </p:cNvSpPr>
          <p:nvPr>
            <p:ph type="title"/>
          </p:nvPr>
        </p:nvSpPr>
        <p:spPr/>
        <p:txBody>
          <a:bodyPr/>
          <a:lstStyle/>
          <a:p>
            <a:r>
              <a:rPr lang="en-US" dirty="0"/>
              <a:t>Other Coefficients</a:t>
            </a:r>
          </a:p>
        </p:txBody>
      </p:sp>
      <p:sp>
        <p:nvSpPr>
          <p:cNvPr id="3" name="Text Placeholder 2">
            <a:extLst>
              <a:ext uri="{FF2B5EF4-FFF2-40B4-BE49-F238E27FC236}">
                <a16:creationId xmlns:a16="http://schemas.microsoft.com/office/drawing/2014/main" id="{1FFD413C-B824-584D-B30A-233C26C37DDD}"/>
              </a:ext>
            </a:extLst>
          </p:cNvPr>
          <p:cNvSpPr>
            <a:spLocks noGrp="1"/>
          </p:cNvSpPr>
          <p:nvPr>
            <p:ph type="body" idx="1"/>
          </p:nvPr>
        </p:nvSpPr>
        <p:spPr/>
        <p:txBody>
          <a:bodyPr/>
          <a:lstStyle/>
          <a:p>
            <a:r>
              <a:rPr lang="en-US" dirty="0"/>
              <a:t>The L2 penalty penalizes all (non-intercept) coefficients equally</a:t>
            </a:r>
          </a:p>
          <a:p>
            <a:r>
              <a:rPr lang="en-US" dirty="0"/>
              <a:t>Is that reasonable?</a:t>
            </a:r>
          </a:p>
        </p:txBody>
      </p:sp>
      <p:sp>
        <p:nvSpPr>
          <p:cNvPr id="4" name="Slide Number Placeholder 3">
            <a:extLst>
              <a:ext uri="{FF2B5EF4-FFF2-40B4-BE49-F238E27FC236}">
                <a16:creationId xmlns:a16="http://schemas.microsoft.com/office/drawing/2014/main" id="{91693C24-693F-D74F-9C42-96959AA722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81</a:t>
            </a:fld>
            <a:endParaRPr lang="en"/>
          </a:p>
        </p:txBody>
      </p:sp>
    </p:spTree>
    <p:extLst>
      <p:ext uri="{BB962C8B-B14F-4D97-AF65-F5344CB8AC3E}">
        <p14:creationId xmlns:p14="http://schemas.microsoft.com/office/powerpoint/2010/main" val="38007087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403DF0B-9ABC-AC43-89A5-47EDF94BC9E6}"/>
                  </a:ext>
                </a:extLst>
              </p:cNvPr>
              <p:cNvSpPr>
                <a:spLocks noGrp="1"/>
              </p:cNvSpPr>
              <p:nvPr>
                <p:ph type="body" idx="1"/>
              </p:nvPr>
            </p:nvSpPr>
            <p:spPr/>
            <p:txBody>
              <a:bodyPr/>
              <a:lstStyle/>
              <a:p>
                <a:pPr marL="139700" indent="0">
                  <a:buNone/>
                </a:pPr>
                <a:r>
                  <a:rPr lang="en-US" b="1" dirty="0"/>
                  <a:t>How would the coefficient change if we change the scale of our feature?</a:t>
                </a:r>
              </a:p>
              <a:p>
                <a:pPr marL="139700" indent="0">
                  <a:buNone/>
                </a:pPr>
                <a:r>
                  <a:rPr lang="en-US" dirty="0"/>
                  <a:t>Consider our housing example with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𝑠𝑞</m:t>
                    </m:r>
                    <m:r>
                      <a:rPr lang="en-US" i="1">
                        <a:latin typeface="Cambria Math" panose="02040503050406030204" pitchFamily="18" charset="0"/>
                      </a:rPr>
                      <m:t>. </m:t>
                    </m:r>
                    <m:r>
                      <a:rPr lang="en-US" i="1">
                        <a:latin typeface="Cambria Math" panose="02040503050406030204" pitchFamily="18" charset="0"/>
                      </a:rPr>
                      <m:t>𝑓𝑡</m:t>
                    </m:r>
                    <m:r>
                      <a:rPr lang="en-US" i="1">
                        <a:latin typeface="Cambria Math" panose="02040503050406030204" pitchFamily="18" charset="0"/>
                      </a:rPr>
                      <m:t>., </m:t>
                    </m:r>
                    <m:r>
                      <a:rPr lang="en-US" i="1">
                        <a:latin typeface="Cambria Math" panose="02040503050406030204" pitchFamily="18" charset="0"/>
                      </a:rPr>
                      <m:t>𝑝𝑟𝑖𝑐𝑒</m:t>
                    </m:r>
                    <m:r>
                      <a:rPr lang="en-US" i="1">
                        <a:latin typeface="Cambria Math" panose="02040503050406030204" pitchFamily="18" charset="0"/>
                      </a:rPr>
                      <m:t>)</m:t>
                    </m:r>
                  </m:oMath>
                </a14:m>
                <a:r>
                  <a:rPr lang="en-US" dirty="0"/>
                  <a:t> of houses</a:t>
                </a:r>
              </a:p>
              <a:p>
                <a:r>
                  <a:rPr lang="en-US" dirty="0"/>
                  <a:t>Say we learned a coefficient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for that feature</a:t>
                </a:r>
              </a:p>
              <a:p>
                <a:r>
                  <a:rPr lang="en-US" dirty="0"/>
                  <a:t>What happens if we change the unit of </a:t>
                </a:r>
                <a14:m>
                  <m:oMath xmlns:m="http://schemas.openxmlformats.org/officeDocument/2006/math">
                    <m:r>
                      <a:rPr lang="en-US" i="1">
                        <a:latin typeface="Cambria Math" panose="02040503050406030204" pitchFamily="18" charset="0"/>
                      </a:rPr>
                      <m:t>𝑥</m:t>
                    </m:r>
                  </m:oMath>
                </a14:m>
                <a:r>
                  <a:rPr lang="en-US" dirty="0"/>
                  <a:t> to square </a:t>
                </a:r>
                <a:r>
                  <a:rPr lang="en-US" b="1" dirty="0"/>
                  <a:t>miles? </a:t>
                </a:r>
                <a:r>
                  <a:rPr lang="en-US" dirty="0"/>
                  <a:t>Would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need to change?</a:t>
                </a:r>
              </a:p>
              <a:p>
                <a:endParaRPr lang="en-US" dirty="0"/>
              </a:p>
              <a:p>
                <a:pPr marL="139700" indent="0">
                  <a:buNone/>
                </a:pPr>
                <a:r>
                  <a:rPr lang="en-US" dirty="0"/>
                  <a:t>a) The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in the new model with sq. miles would be larger</a:t>
                </a:r>
              </a:p>
              <a:p>
                <a:pPr marL="139700" indent="0">
                  <a:buNone/>
                </a:pPr>
                <a:r>
                  <a:rPr lang="en-US" dirty="0"/>
                  <a:t>b) The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in the new model with sq. miles would be smaller</a:t>
                </a:r>
              </a:p>
              <a:p>
                <a:pPr marL="139700" indent="0">
                  <a:buNone/>
                </a:pPr>
                <a:r>
                  <a:rPr lang="en-US" dirty="0"/>
                  <a:t>c) The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in the new model with sq. miles would stay the same</a:t>
                </a:r>
                <a:endParaRPr lang="en-US" b="1" dirty="0"/>
              </a:p>
              <a:p>
                <a:pPr marL="139700" indent="0">
                  <a:buNone/>
                </a:pPr>
                <a:endParaRPr lang="en-US" dirty="0"/>
              </a:p>
            </p:txBody>
          </p:sp>
        </mc:Choice>
        <mc:Fallback xmlns="">
          <p:sp>
            <p:nvSpPr>
              <p:cNvPr id="2" name="Text Placeholder 1">
                <a:extLst>
                  <a:ext uri="{FF2B5EF4-FFF2-40B4-BE49-F238E27FC236}">
                    <a16:creationId xmlns:a16="http://schemas.microsoft.com/office/drawing/2014/main" id="{4403DF0B-9ABC-AC43-89A5-47EDF94BC9E6}"/>
                  </a:ext>
                </a:extLst>
              </p:cNvPr>
              <p:cNvSpPr>
                <a:spLocks noGrp="1" noRot="1" noChangeAspect="1" noMove="1" noResize="1" noEditPoints="1" noAdjustHandles="1" noChangeArrowheads="1" noChangeShapeType="1" noTextEdit="1"/>
              </p:cNvSpPr>
              <p:nvPr>
                <p:ph type="body" idx="1"/>
              </p:nvPr>
            </p:nvSpPr>
            <p:spPr>
              <a:blipFill>
                <a:blip r:embed="rId3"/>
                <a:stretch>
                  <a:fillRect r="-90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1B338F4-C222-2F42-8773-B905CDFB9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82</a:t>
            </a:fld>
            <a:endParaRPr lang="en" dirty="0"/>
          </a:p>
        </p:txBody>
      </p:sp>
      <p:sp>
        <p:nvSpPr>
          <p:cNvPr id="4" name="Title 3">
            <a:extLst>
              <a:ext uri="{FF2B5EF4-FFF2-40B4-BE49-F238E27FC236}">
                <a16:creationId xmlns:a16="http://schemas.microsoft.com/office/drawing/2014/main" id="{60F63B6C-C830-D54D-9EE3-BAB21BF53DA0}"/>
              </a:ext>
            </a:extLst>
          </p:cNvPr>
          <p:cNvSpPr>
            <a:spLocks noGrp="1"/>
          </p:cNvSpPr>
          <p:nvPr>
            <p:ph type="title"/>
          </p:nvPr>
        </p:nvSpPr>
        <p:spPr/>
        <p:txBody>
          <a:bodyPr/>
          <a:lstStyle/>
          <a:p>
            <a:r>
              <a:rPr lang="en-US" dirty="0"/>
              <a:t>1 Minute</a:t>
            </a:r>
          </a:p>
        </p:txBody>
      </p:sp>
    </p:spTree>
    <p:extLst>
      <p:ext uri="{BB962C8B-B14F-4D97-AF65-F5344CB8AC3E}">
        <p14:creationId xmlns:p14="http://schemas.microsoft.com/office/powerpoint/2010/main" val="3978103789"/>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4403DF0B-9ABC-AC43-89A5-47EDF94BC9E6}"/>
                  </a:ext>
                </a:extLst>
              </p:cNvPr>
              <p:cNvSpPr>
                <a:spLocks noGrp="1"/>
              </p:cNvSpPr>
              <p:nvPr>
                <p:ph type="body" idx="1"/>
              </p:nvPr>
            </p:nvSpPr>
            <p:spPr/>
            <p:txBody>
              <a:bodyPr/>
              <a:lstStyle/>
              <a:p>
                <a:pPr marL="139700" indent="0">
                  <a:buNone/>
                </a:pPr>
                <a:r>
                  <a:rPr lang="en-US" b="1" dirty="0"/>
                  <a:t>How would the coefficient change if we change the scale of our feature?</a:t>
                </a:r>
              </a:p>
              <a:p>
                <a:pPr marL="139700" indent="0">
                  <a:buNone/>
                </a:pPr>
                <a:r>
                  <a:rPr lang="en-US" dirty="0"/>
                  <a:t>Consider our housing example with </a:t>
                </a:r>
                <a14:m>
                  <m:oMath xmlns:m="http://schemas.openxmlformats.org/officeDocument/2006/math">
                    <m:r>
                      <a:rPr lang="en-US" i="1">
                        <a:latin typeface="Cambria Math" panose="02040503050406030204" pitchFamily="18" charset="0"/>
                      </a:rPr>
                      <m:t>(</m:t>
                    </m:r>
                    <m:r>
                      <a:rPr lang="en-US" i="1">
                        <a:latin typeface="Cambria Math" panose="02040503050406030204" pitchFamily="18" charset="0"/>
                      </a:rPr>
                      <m:t>𝑠𝑞</m:t>
                    </m:r>
                    <m:r>
                      <a:rPr lang="en-US" i="1">
                        <a:latin typeface="Cambria Math" panose="02040503050406030204" pitchFamily="18" charset="0"/>
                      </a:rPr>
                      <m:t>. </m:t>
                    </m:r>
                    <m:r>
                      <a:rPr lang="en-US" i="1">
                        <a:latin typeface="Cambria Math" panose="02040503050406030204" pitchFamily="18" charset="0"/>
                      </a:rPr>
                      <m:t>𝑓𝑡</m:t>
                    </m:r>
                    <m:r>
                      <a:rPr lang="en-US" i="1">
                        <a:latin typeface="Cambria Math" panose="02040503050406030204" pitchFamily="18" charset="0"/>
                      </a:rPr>
                      <m:t>., </m:t>
                    </m:r>
                    <m:r>
                      <a:rPr lang="en-US" i="1">
                        <a:latin typeface="Cambria Math" panose="02040503050406030204" pitchFamily="18" charset="0"/>
                      </a:rPr>
                      <m:t>𝑝𝑟𝑖𝑐𝑒</m:t>
                    </m:r>
                    <m:r>
                      <a:rPr lang="en-US" i="1">
                        <a:latin typeface="Cambria Math" panose="02040503050406030204" pitchFamily="18" charset="0"/>
                      </a:rPr>
                      <m:t>)</m:t>
                    </m:r>
                  </m:oMath>
                </a14:m>
                <a:r>
                  <a:rPr lang="en-US" dirty="0"/>
                  <a:t> of houses</a:t>
                </a:r>
              </a:p>
              <a:p>
                <a:r>
                  <a:rPr lang="en-US" dirty="0"/>
                  <a:t>Say we learned a coefficient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for that feature</a:t>
                </a:r>
              </a:p>
              <a:p>
                <a:r>
                  <a:rPr lang="en-US" dirty="0"/>
                  <a:t>What happens if we change the unit of </a:t>
                </a:r>
                <a14:m>
                  <m:oMath xmlns:m="http://schemas.openxmlformats.org/officeDocument/2006/math">
                    <m:r>
                      <a:rPr lang="en-US" i="1">
                        <a:latin typeface="Cambria Math" panose="02040503050406030204" pitchFamily="18" charset="0"/>
                      </a:rPr>
                      <m:t>𝑥</m:t>
                    </m:r>
                  </m:oMath>
                </a14:m>
                <a:r>
                  <a:rPr lang="en-US" dirty="0"/>
                  <a:t> to square </a:t>
                </a:r>
                <a:r>
                  <a:rPr lang="en-US" b="1" dirty="0"/>
                  <a:t>miles? </a:t>
                </a:r>
                <a:r>
                  <a:rPr lang="en-US" dirty="0"/>
                  <a:t>Would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need to change?</a:t>
                </a:r>
              </a:p>
              <a:p>
                <a:endParaRPr lang="en-US" dirty="0"/>
              </a:p>
              <a:p>
                <a:pPr marL="139700" indent="0">
                  <a:buNone/>
                </a:pPr>
                <a:r>
                  <a:rPr lang="en-US" dirty="0"/>
                  <a:t>a) The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in the new model with sq. miles would be larger</a:t>
                </a:r>
              </a:p>
              <a:p>
                <a:pPr marL="139700" indent="0">
                  <a:buNone/>
                </a:pPr>
                <a:r>
                  <a:rPr lang="en-US" dirty="0"/>
                  <a:t>b) The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in the new model with sq. miles would be smaller</a:t>
                </a:r>
              </a:p>
              <a:p>
                <a:pPr marL="139700" indent="0">
                  <a:buNone/>
                </a:pPr>
                <a:r>
                  <a:rPr lang="en-US" dirty="0"/>
                  <a:t>c) The </a:t>
                </a:r>
                <a14:m>
                  <m:oMath xmlns:m="http://schemas.openxmlformats.org/officeDocument/2006/math">
                    <m:sSub>
                      <m:sSubPr>
                        <m:ctrlPr>
                          <a:rPr lang="en-US" i="1" dirty="0">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𝑤</m:t>
                            </m:r>
                          </m:e>
                        </m:acc>
                      </m:e>
                      <m:sub>
                        <m:r>
                          <a:rPr lang="en-US" i="1" dirty="0">
                            <a:latin typeface="Cambria Math" panose="02040503050406030204" pitchFamily="18" charset="0"/>
                          </a:rPr>
                          <m:t>1</m:t>
                        </m:r>
                      </m:sub>
                    </m:sSub>
                  </m:oMath>
                </a14:m>
                <a:r>
                  <a:rPr lang="en-US" dirty="0"/>
                  <a:t> in the new model with sq. miles would stay the same</a:t>
                </a:r>
                <a:endParaRPr lang="en-US" b="1" dirty="0"/>
              </a:p>
              <a:p>
                <a:pPr marL="139700" indent="0">
                  <a:buNone/>
                </a:pPr>
                <a:endParaRPr lang="en-US" dirty="0"/>
              </a:p>
            </p:txBody>
          </p:sp>
        </mc:Choice>
        <mc:Fallback xmlns="">
          <p:sp>
            <p:nvSpPr>
              <p:cNvPr id="2" name="Text Placeholder 1">
                <a:extLst>
                  <a:ext uri="{FF2B5EF4-FFF2-40B4-BE49-F238E27FC236}">
                    <a16:creationId xmlns:a16="http://schemas.microsoft.com/office/drawing/2014/main" id="{4403DF0B-9ABC-AC43-89A5-47EDF94BC9E6}"/>
                  </a:ext>
                </a:extLst>
              </p:cNvPr>
              <p:cNvSpPr>
                <a:spLocks noGrp="1" noRot="1" noChangeAspect="1" noMove="1" noResize="1" noEditPoints="1" noAdjustHandles="1" noChangeArrowheads="1" noChangeShapeType="1" noTextEdit="1"/>
              </p:cNvSpPr>
              <p:nvPr>
                <p:ph type="body" idx="1"/>
              </p:nvPr>
            </p:nvSpPr>
            <p:spPr>
              <a:blipFill>
                <a:blip r:embed="rId2"/>
                <a:stretch>
                  <a:fillRect r="-907"/>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01B338F4-C222-2F42-8773-B905CDFB99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83</a:t>
            </a:fld>
            <a:endParaRPr lang="en" dirty="0"/>
          </a:p>
        </p:txBody>
      </p:sp>
      <p:sp>
        <p:nvSpPr>
          <p:cNvPr id="4" name="Title 3">
            <a:extLst>
              <a:ext uri="{FF2B5EF4-FFF2-40B4-BE49-F238E27FC236}">
                <a16:creationId xmlns:a16="http://schemas.microsoft.com/office/drawing/2014/main" id="{60F63B6C-C830-D54D-9EE3-BAB21BF53DA0}"/>
              </a:ext>
            </a:extLst>
          </p:cNvPr>
          <p:cNvSpPr>
            <a:spLocks noGrp="1"/>
          </p:cNvSpPr>
          <p:nvPr>
            <p:ph type="title"/>
          </p:nvPr>
        </p:nvSpPr>
        <p:spPr/>
        <p:txBody>
          <a:bodyPr/>
          <a:lstStyle/>
          <a:p>
            <a:r>
              <a:rPr lang="en-US" dirty="0"/>
              <a:t>1 Minute</a:t>
            </a:r>
          </a:p>
        </p:txBody>
      </p:sp>
    </p:spTree>
    <p:extLst>
      <p:ext uri="{BB962C8B-B14F-4D97-AF65-F5344CB8AC3E}">
        <p14:creationId xmlns:p14="http://schemas.microsoft.com/office/powerpoint/2010/main" val="3428093576"/>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4ECAF-37CA-6542-A567-20196D7F3F18}"/>
              </a:ext>
            </a:extLst>
          </p:cNvPr>
          <p:cNvSpPr>
            <a:spLocks noGrp="1"/>
          </p:cNvSpPr>
          <p:nvPr>
            <p:ph type="title"/>
          </p:nvPr>
        </p:nvSpPr>
        <p:spPr/>
        <p:txBody>
          <a:bodyPr/>
          <a:lstStyle/>
          <a:p>
            <a:r>
              <a:rPr lang="en-US" dirty="0"/>
              <a:t>Scaling 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5EE93488-C8BD-9147-A071-830FC538A7C7}"/>
                  </a:ext>
                </a:extLst>
              </p:cNvPr>
              <p:cNvSpPr>
                <a:spLocks noGrp="1"/>
              </p:cNvSpPr>
              <p:nvPr>
                <p:ph type="body" idx="1"/>
              </p:nvPr>
            </p:nvSpPr>
            <p:spPr>
              <a:xfrm>
                <a:off x="3090625" y="575500"/>
                <a:ext cx="5596200" cy="4174352"/>
              </a:xfrm>
            </p:spPr>
            <p:txBody>
              <a:bodyPr/>
              <a:lstStyle/>
              <a:p>
                <a:pPr marL="139700" indent="0">
                  <a:buNone/>
                </a:pPr>
                <a:r>
                  <a:rPr lang="en-US" dirty="0"/>
                  <a:t>The other problem we overlooked is the “scale” of the coefficients.</a:t>
                </a:r>
              </a:p>
              <a:p>
                <a:pPr marL="139700" indent="0">
                  <a:buNone/>
                </a:pPr>
                <a:endParaRPr lang="en-US" dirty="0"/>
              </a:p>
              <a:p>
                <a:pPr marL="139700" indent="0">
                  <a:buNone/>
                </a:pPr>
                <a:r>
                  <a:rPr lang="en-US" dirty="0"/>
                  <a:t>Remember, the coefficient for a feature increase per unit change in that feature (holding all others fixed in multiple regression)</a:t>
                </a:r>
              </a:p>
              <a:p>
                <a:pPr marL="139700" indent="0">
                  <a:buNone/>
                </a:pPr>
                <a:endParaRPr lang="en-US" dirty="0"/>
              </a:p>
              <a:p>
                <a:pPr marL="139700" indent="0">
                  <a:buNone/>
                </a:pPr>
                <a:r>
                  <a:rPr lang="en-US" dirty="0"/>
                  <a:t>Consider our housing example with </a:t>
                </a:r>
                <a14:m>
                  <m:oMath xmlns:m="http://schemas.openxmlformats.org/officeDocument/2006/math">
                    <m:r>
                      <a:rPr lang="en-US" b="0" i="1" smtClean="0">
                        <a:latin typeface="Cambria Math" panose="02040503050406030204" pitchFamily="18" charset="0"/>
                      </a:rPr>
                      <m:t>(</m:t>
                    </m:r>
                    <m:r>
                      <a:rPr lang="en-US" b="0" i="1" smtClean="0">
                        <a:latin typeface="Cambria Math" panose="02040503050406030204" pitchFamily="18" charset="0"/>
                      </a:rPr>
                      <m:t>𝑠𝑞</m:t>
                    </m:r>
                    <m:r>
                      <a:rPr lang="en-US" b="0" i="1" smtClean="0">
                        <a:latin typeface="Cambria Math" panose="02040503050406030204" pitchFamily="18" charset="0"/>
                      </a:rPr>
                      <m:t>. </m:t>
                    </m:r>
                    <m:r>
                      <a:rPr lang="en-US" b="0" i="1" smtClean="0">
                        <a:latin typeface="Cambria Math" panose="02040503050406030204" pitchFamily="18" charset="0"/>
                      </a:rPr>
                      <m:t>𝑓𝑡</m:t>
                    </m:r>
                    <m:r>
                      <a:rPr lang="en-US" b="0" i="1" smtClean="0">
                        <a:latin typeface="Cambria Math" panose="02040503050406030204" pitchFamily="18" charset="0"/>
                      </a:rPr>
                      <m:t>., </m:t>
                    </m:r>
                    <m:r>
                      <a:rPr lang="en-US" b="0" i="1" smtClean="0">
                        <a:latin typeface="Cambria Math" panose="02040503050406030204" pitchFamily="18" charset="0"/>
                      </a:rPr>
                      <m:t>𝑝𝑟𝑖𝑐𝑒</m:t>
                    </m:r>
                    <m:r>
                      <a:rPr lang="en-US" b="0" i="1" smtClean="0">
                        <a:latin typeface="Cambria Math" panose="02040503050406030204" pitchFamily="18" charset="0"/>
                      </a:rPr>
                      <m:t>)</m:t>
                    </m:r>
                  </m:oMath>
                </a14:m>
                <a:r>
                  <a:rPr lang="en-US" dirty="0"/>
                  <a:t> of houses</a:t>
                </a:r>
              </a:p>
              <a:p>
                <a:r>
                  <a:rPr lang="en-US" dirty="0"/>
                  <a:t>Say we learned a coefficient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1</m:t>
                        </m:r>
                      </m:sub>
                    </m:sSub>
                  </m:oMath>
                </a14:m>
                <a:r>
                  <a:rPr lang="en-US" dirty="0"/>
                  <a:t> for that feature</a:t>
                </a:r>
              </a:p>
              <a:p>
                <a:r>
                  <a:rPr lang="en-US" dirty="0"/>
                  <a:t>What happens if we change the unit of </a:t>
                </a:r>
                <a14:m>
                  <m:oMath xmlns:m="http://schemas.openxmlformats.org/officeDocument/2006/math">
                    <m:r>
                      <a:rPr lang="en-US" b="0" i="1" smtClean="0">
                        <a:latin typeface="Cambria Math" panose="02040503050406030204" pitchFamily="18" charset="0"/>
                      </a:rPr>
                      <m:t>𝑥</m:t>
                    </m:r>
                  </m:oMath>
                </a14:m>
                <a:r>
                  <a:rPr lang="en-US" dirty="0"/>
                  <a:t> to square </a:t>
                </a:r>
                <a:r>
                  <a:rPr lang="en-US" b="1" dirty="0"/>
                  <a:t>miles? </a:t>
                </a:r>
                <a:r>
                  <a:rPr lang="en-US" dirty="0"/>
                  <a:t>Would </a:t>
                </a:r>
                <a14:m>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𝑤</m:t>
                            </m:r>
                          </m:e>
                        </m:acc>
                      </m:e>
                      <m:sub>
                        <m:r>
                          <a:rPr lang="en-US" b="0" i="1" dirty="0" smtClean="0">
                            <a:latin typeface="Cambria Math" panose="02040503050406030204" pitchFamily="18" charset="0"/>
                          </a:rPr>
                          <m:t>1</m:t>
                        </m:r>
                      </m:sub>
                    </m:sSub>
                  </m:oMath>
                </a14:m>
                <a:r>
                  <a:rPr lang="en-US" dirty="0"/>
                  <a:t> need to change?</a:t>
                </a:r>
              </a:p>
              <a:p>
                <a:pPr lvl="1"/>
                <a:r>
                  <a:rPr lang="en-US" dirty="0"/>
                  <a:t>It would need to get bigger since the prices are the same but its inputs are smaller</a:t>
                </a:r>
              </a:p>
              <a:p>
                <a:pPr marL="139700" indent="0">
                  <a:buNone/>
                </a:pPr>
                <a:r>
                  <a:rPr lang="en-US" dirty="0"/>
                  <a:t>This means we accidentally penalize features for having large coefficients due to having small value inputs! </a:t>
                </a:r>
              </a:p>
            </p:txBody>
          </p:sp>
        </mc:Choice>
        <mc:Fallback xmlns="">
          <p:sp>
            <p:nvSpPr>
              <p:cNvPr id="3" name="Text Placeholder 2">
                <a:extLst>
                  <a:ext uri="{FF2B5EF4-FFF2-40B4-BE49-F238E27FC236}">
                    <a16:creationId xmlns:a16="http://schemas.microsoft.com/office/drawing/2014/main" id="{5EE93488-C8BD-9147-A071-830FC538A7C7}"/>
                  </a:ext>
                </a:extLst>
              </p:cNvPr>
              <p:cNvSpPr>
                <a:spLocks noGrp="1" noRot="1" noChangeAspect="1" noMove="1" noResize="1" noEditPoints="1" noAdjustHandles="1" noChangeArrowheads="1" noChangeShapeType="1" noTextEdit="1"/>
              </p:cNvSpPr>
              <p:nvPr>
                <p:ph type="body" idx="1"/>
              </p:nvPr>
            </p:nvSpPr>
            <p:spPr>
              <a:xfrm>
                <a:off x="3090625" y="575500"/>
                <a:ext cx="5596200" cy="4174352"/>
              </a:xfrm>
              <a:blipFill>
                <a:blip r:embed="rId2"/>
                <a:stretch>
                  <a:fillRect b="-1824"/>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50E8774A-2D4D-4A47-ACDA-4F1FDA1F1F5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84</a:t>
            </a:fld>
            <a:endParaRPr lang="en"/>
          </a:p>
        </p:txBody>
      </p:sp>
    </p:spTree>
    <p:extLst>
      <p:ext uri="{BB962C8B-B14F-4D97-AF65-F5344CB8AC3E}">
        <p14:creationId xmlns:p14="http://schemas.microsoft.com/office/powerpoint/2010/main" val="27340559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BBFDA-1BCD-9A41-B5C9-75442E88333F}"/>
              </a:ext>
            </a:extLst>
          </p:cNvPr>
          <p:cNvSpPr>
            <a:spLocks noGrp="1"/>
          </p:cNvSpPr>
          <p:nvPr>
            <p:ph type="title"/>
          </p:nvPr>
        </p:nvSpPr>
        <p:spPr/>
        <p:txBody>
          <a:bodyPr/>
          <a:lstStyle/>
          <a:p>
            <a:r>
              <a:rPr lang="en-US" dirty="0"/>
              <a:t>Scaling Features</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9735BAF-1BD6-2945-8663-6E20C56F37B8}"/>
                  </a:ext>
                </a:extLst>
              </p:cNvPr>
              <p:cNvSpPr>
                <a:spLocks noGrp="1"/>
              </p:cNvSpPr>
              <p:nvPr>
                <p:ph type="body" idx="1"/>
              </p:nvPr>
            </p:nvSpPr>
            <p:spPr/>
            <p:txBody>
              <a:bodyPr/>
              <a:lstStyle/>
              <a:p>
                <a:pPr marL="139700" indent="0">
                  <a:buNone/>
                </a:pPr>
                <a:r>
                  <a:rPr lang="en-US" dirty="0"/>
                  <a:t>Fix this by </a:t>
                </a:r>
                <a:r>
                  <a:rPr lang="en-US" b="1" dirty="0"/>
                  <a:t>normalizing</a:t>
                </a:r>
                <a:r>
                  <a:rPr lang="en-US" dirty="0"/>
                  <a:t> the features so all are on the same scale!</a:t>
                </a:r>
              </a:p>
              <a:p>
                <a:pPr marL="139700" indent="0">
                  <a:buNone/>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rPr>
                          </m:ctrlPr>
                        </m:sSubPr>
                        <m:e>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h</m:t>
                              </m:r>
                            </m:e>
                          </m:acc>
                        </m:e>
                        <m:sub>
                          <m:r>
                            <a:rPr lang="en-US" b="0" i="1" dirty="0" smtClean="0">
                              <a:latin typeface="Cambria Math" panose="02040503050406030204" pitchFamily="18" charset="0"/>
                            </a:rPr>
                            <m:t>𝑗</m:t>
                          </m:r>
                        </m:sub>
                      </m:sSub>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e>
                      </m:d>
                      <m:r>
                        <a:rPr lang="en-US" b="0" i="1" dirty="0" smtClean="0">
                          <a:latin typeface="Cambria Math" panose="02040503050406030204" pitchFamily="18" charset="0"/>
                        </a:rPr>
                        <m:t>= </m:t>
                      </m:r>
                      <m:f>
                        <m:fPr>
                          <m:ctrlPr>
                            <a:rPr lang="en-US" b="0" i="1" dirty="0" smtClean="0">
                              <a:latin typeface="Cambria Math" panose="02040503050406030204" pitchFamily="18" charset="0"/>
                            </a:rPr>
                          </m:ctrlPr>
                        </m:fPr>
                        <m:num>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h</m:t>
                              </m:r>
                            </m:e>
                            <m:sub>
                              <m:r>
                                <a:rPr lang="en-US" b="0" i="1" dirty="0" smtClean="0">
                                  <a:latin typeface="Cambria Math" panose="02040503050406030204" pitchFamily="18" charset="0"/>
                                </a:rPr>
                                <m:t>𝑗</m:t>
                              </m:r>
                            </m:sub>
                          </m:sSub>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𝑖</m:t>
                                  </m:r>
                                </m:sub>
                              </m:sSub>
                            </m:e>
                          </m:d>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𝜇</m:t>
                              </m:r>
                            </m:e>
                            <m:sub>
                              <m:r>
                                <a:rPr lang="en-US" b="0" i="1" dirty="0" smtClean="0">
                                  <a:latin typeface="Cambria Math" panose="02040503050406030204" pitchFamily="18" charset="0"/>
                                </a:rPr>
                                <m:t>𝑗</m:t>
                              </m:r>
                            </m:sub>
                          </m:sSub>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𝑁</m:t>
                                  </m:r>
                                </m:sub>
                              </m:sSub>
                            </m:e>
                          </m:d>
                        </m:num>
                        <m:den>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𝜎</m:t>
                              </m:r>
                            </m:e>
                            <m:sub>
                              <m:r>
                                <a:rPr lang="en-US" b="0" i="1" dirty="0" smtClean="0">
                                  <a:latin typeface="Cambria Math" panose="02040503050406030204" pitchFamily="18" charset="0"/>
                                </a:rPr>
                                <m:t>𝑗</m:t>
                              </m:r>
                            </m:sub>
                          </m:sSub>
                          <m:d>
                            <m:dPr>
                              <m:ctrlPr>
                                <a:rPr lang="en-U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1</m:t>
                                  </m:r>
                                </m:sub>
                              </m:sSub>
                              <m:r>
                                <a:rPr lang="en-US" b="0" i="1" dirty="0" smtClean="0">
                                  <a:latin typeface="Cambria Math" panose="02040503050406030204" pitchFamily="18" charset="0"/>
                                </a:rPr>
                                <m:t>,…, </m:t>
                              </m:r>
                              <m:sSub>
                                <m:sSubPr>
                                  <m:ctrlPr>
                                    <a:rPr lang="en-US" b="0" i="1" dirty="0" smtClean="0">
                                      <a:latin typeface="Cambria Math" panose="02040503050406030204" pitchFamily="18" charset="0"/>
                                    </a:rPr>
                                  </m:ctrlPr>
                                </m:sSubPr>
                                <m:e>
                                  <m:r>
                                    <a:rPr lang="en-US" b="0" i="1" dirty="0" smtClean="0">
                                      <a:latin typeface="Cambria Math" panose="02040503050406030204" pitchFamily="18" charset="0"/>
                                    </a:rPr>
                                    <m:t>𝑥</m:t>
                                  </m:r>
                                </m:e>
                                <m:sub>
                                  <m:r>
                                    <a:rPr lang="en-US" b="0" i="1" dirty="0" smtClean="0">
                                      <a:latin typeface="Cambria Math" panose="02040503050406030204" pitchFamily="18" charset="0"/>
                                    </a:rPr>
                                    <m:t>𝑁</m:t>
                                  </m:r>
                                </m:sub>
                              </m:sSub>
                            </m:e>
                          </m:d>
                        </m:den>
                      </m:f>
                    </m:oMath>
                  </m:oMathPara>
                </a14:m>
                <a:endParaRPr lang="en-US" dirty="0"/>
              </a:p>
              <a:p>
                <a:pPr marL="139700" indent="0">
                  <a:buNone/>
                </a:pPr>
                <a:r>
                  <a:rPr lang="en-US" dirty="0"/>
                  <a:t>Where </a:t>
                </a:r>
              </a:p>
              <a:p>
                <a:pPr marL="139700" indent="0">
                  <a:buNone/>
                </a:pPr>
                <a:r>
                  <a:rPr lang="en-US" b="0" dirty="0"/>
                  <a:t>  The mean of feature </a:t>
                </a:r>
                <a14:m>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 </m:t>
                    </m:r>
                  </m:oMath>
                </a14:m>
                <a:endParaRPr lang="en-US" b="0" dirty="0"/>
              </a:p>
              <a:p>
                <a:pPr marL="139700" indent="0">
                  <a:buNone/>
                </a:pPr>
                <a:r>
                  <a:rPr lang="en-US" dirty="0"/>
                  <a:t>	</a:t>
                </a: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𝑁</m:t>
                            </m:r>
                          </m:sub>
                        </m:sSub>
                      </m:e>
                    </m:d>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r>
                          <a:rPr lang="en-US" b="0" i="1" smtClean="0">
                            <a:latin typeface="Cambria Math" panose="02040503050406030204" pitchFamily="18" charset="0"/>
                          </a:rPr>
                          <m:t>)</m:t>
                        </m:r>
                      </m:e>
                    </m:nary>
                  </m:oMath>
                </a14:m>
                <a:br>
                  <a:rPr lang="en-US" b="0" dirty="0"/>
                </a:br>
                <a:r>
                  <a:rPr lang="en-US" b="0" dirty="0"/>
                  <a:t>  The standard devation of feature </a:t>
                </a:r>
                <a14:m>
                  <m:oMath xmlns:m="http://schemas.openxmlformats.org/officeDocument/2006/math">
                    <m:r>
                      <a:rPr lang="en-US" b="0" i="1" smtClean="0">
                        <a:latin typeface="Cambria Math" panose="02040503050406030204" pitchFamily="18" charset="0"/>
                      </a:rPr>
                      <m:t>𝑗</m:t>
                    </m:r>
                    <m:r>
                      <a:rPr lang="en-US" b="0" i="1" smtClean="0">
                        <a:latin typeface="Cambria Math" panose="02040503050406030204" pitchFamily="18" charset="0"/>
                      </a:rPr>
                      <m:t>:</m:t>
                    </m:r>
                  </m:oMath>
                </a14:m>
                <a:r>
                  <a:rPr lang="en-US" b="0" dirty="0"/>
                  <a:t> </a:t>
                </a:r>
                <a:br>
                  <a:rPr lang="en-US" b="0" dirty="0"/>
                </a:b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𝜎</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𝑁</m:t>
                            </m:r>
                          </m:sub>
                        </m:sSub>
                      </m:e>
                    </m:d>
                    <m:r>
                      <a:rPr lang="en-US" b="0" i="1" smtClean="0">
                        <a:latin typeface="Cambria Math" panose="02040503050406030204" pitchFamily="18" charset="0"/>
                      </a:rPr>
                      <m:t>=</m:t>
                    </m:r>
                    <m:rad>
                      <m:radPr>
                        <m:degHide m:val="on"/>
                        <m:ctrlPr>
                          <a:rPr lang="en-US" b="0" i="1" smtClean="0">
                            <a:latin typeface="Cambria Math" panose="02040503050406030204" pitchFamily="18" charset="0"/>
                          </a:rPr>
                        </m:ctrlPr>
                      </m:radPr>
                      <m:deg/>
                      <m:e>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𝑁</m:t>
                            </m:r>
                          </m:den>
                        </m:f>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𝑖</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h</m:t>
                                        </m:r>
                                      </m:e>
                                      <m:sub>
                                        <m:r>
                                          <a:rPr lang="en-US" b="0" i="1" smtClean="0">
                                            <a:latin typeface="Cambria Math" panose="02040503050406030204" pitchFamily="18" charset="0"/>
                                          </a:rPr>
                                          <m:t>𝑗</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𝜇</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𝑁</m:t>
                                        </m:r>
                                      </m:sub>
                                    </m:sSub>
                                    <m:r>
                                      <a:rPr lang="en-US" b="0" i="1" smtClean="0">
                                        <a:latin typeface="Cambria Math" panose="02040503050406030204" pitchFamily="18" charset="0"/>
                                      </a:rPr>
                                      <m:t>)</m:t>
                                    </m:r>
                                  </m:e>
                                </m:d>
                              </m:e>
                              <m:sup>
                                <m:r>
                                  <a:rPr lang="en-US" b="0" i="1" smtClean="0">
                                    <a:latin typeface="Cambria Math" panose="02040503050406030204" pitchFamily="18" charset="0"/>
                                  </a:rPr>
                                  <m:t>2</m:t>
                                </m:r>
                              </m:sup>
                            </m:sSup>
                          </m:e>
                        </m:nary>
                      </m:e>
                    </m:rad>
                  </m:oMath>
                </a14:m>
                <a:endParaRPr lang="en-US" b="0" dirty="0"/>
              </a:p>
              <a:p>
                <a:pPr marL="139700" indent="0">
                  <a:buNone/>
                </a:pPr>
                <a:endParaRPr lang="en-US" dirty="0"/>
              </a:p>
              <a:p>
                <a:pPr marL="139700" indent="0">
                  <a:buNone/>
                </a:pPr>
                <a:r>
                  <a:rPr lang="en-US" b="1" dirty="0"/>
                  <a:t>Important: </a:t>
                </a:r>
                <a:r>
                  <a:rPr lang="en-US" dirty="0"/>
                  <a:t>Must scale the test data and all future data using the means and standard deviations </a:t>
                </a:r>
                <a:r>
                  <a:rPr lang="en-US" b="1" dirty="0"/>
                  <a:t>of the training set!</a:t>
                </a:r>
              </a:p>
              <a:p>
                <a:r>
                  <a:rPr lang="en-US" dirty="0"/>
                  <a:t>Otherwise the units of the model and the units of the data are not comparable! </a:t>
                </a:r>
              </a:p>
            </p:txBody>
          </p:sp>
        </mc:Choice>
        <mc:Fallback xmlns="">
          <p:sp>
            <p:nvSpPr>
              <p:cNvPr id="3" name="Text Placeholder 2">
                <a:extLst>
                  <a:ext uri="{FF2B5EF4-FFF2-40B4-BE49-F238E27FC236}">
                    <a16:creationId xmlns:a16="http://schemas.microsoft.com/office/drawing/2014/main" id="{A9735BAF-1BD6-2945-8663-6E20C56F37B8}"/>
                  </a:ext>
                </a:extLst>
              </p:cNvPr>
              <p:cNvSpPr>
                <a:spLocks noGrp="1" noRot="1" noChangeAspect="1" noMove="1" noResize="1" noEditPoints="1" noAdjustHandles="1" noChangeArrowheads="1" noChangeShapeType="1" noTextEdit="1"/>
              </p:cNvSpPr>
              <p:nvPr>
                <p:ph type="body" idx="1"/>
              </p:nvPr>
            </p:nvSpPr>
            <p:spPr>
              <a:blipFill>
                <a:blip r:embed="rId2"/>
                <a:stretch>
                  <a:fillRect r="-436" b="-8882"/>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D8021F31-9A1D-3D49-A5BB-C1C1974583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85</a:t>
            </a:fld>
            <a:endParaRPr lang="en"/>
          </a:p>
        </p:txBody>
      </p:sp>
    </p:spTree>
    <p:extLst>
      <p:ext uri="{BB962C8B-B14F-4D97-AF65-F5344CB8AC3E}">
        <p14:creationId xmlns:p14="http://schemas.microsoft.com/office/powerpoint/2010/main" val="14328793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906E2-C873-8642-AC26-60C4AFEB0BD1}"/>
              </a:ext>
            </a:extLst>
          </p:cNvPr>
          <p:cNvSpPr>
            <a:spLocks noGrp="1"/>
          </p:cNvSpPr>
          <p:nvPr>
            <p:ph type="title"/>
          </p:nvPr>
        </p:nvSpPr>
        <p:spPr/>
        <p:txBody>
          <a:bodyPr/>
          <a:lstStyle/>
          <a:p>
            <a:r>
              <a:rPr lang="en-US" sz="2200" dirty="0"/>
              <a:t>LASSO Regression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CEC35EF-A25F-964B-93BD-948EC9C8B8DF}"/>
                  </a:ext>
                </a:extLst>
              </p:cNvPr>
              <p:cNvSpPr>
                <a:spLocks noGrp="1"/>
              </p:cNvSpPr>
              <p:nvPr>
                <p:ph type="body" idx="1"/>
              </p:nvPr>
            </p:nvSpPr>
            <p:spPr/>
            <p:txBody>
              <a:bodyPr/>
              <a:lstStyle/>
              <a:p>
                <a:pPr marL="139700" indent="0">
                  <a:buNone/>
                </a:pPr>
                <a:r>
                  <a:rPr lang="en-US" dirty="0"/>
                  <a:t>Change quality metric to minimize</a:t>
                </a:r>
              </a:p>
              <a:p>
                <a:pPr marL="139700" indent="0">
                  <a:buNone/>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panose="02040503050406030204" pitchFamily="18" charset="0"/>
                            </a:rPr>
                            <m:t>𝑤</m:t>
                          </m:r>
                        </m:e>
                      </m:acc>
                      <m:r>
                        <a:rPr lang="en-US" i="1" dirty="0">
                          <a:latin typeface="Cambria Math" panose="02040503050406030204" pitchFamily="18" charset="0"/>
                        </a:rPr>
                        <m:t>=</m:t>
                      </m:r>
                      <m:func>
                        <m:funcPr>
                          <m:ctrlPr>
                            <a:rPr lang="en-US" i="1" dirty="0">
                              <a:latin typeface="Cambria Math" panose="02040503050406030204" pitchFamily="18" charset="0"/>
                            </a:rPr>
                          </m:ctrlPr>
                        </m:funcPr>
                        <m:fName>
                          <m:limLow>
                            <m:limLowPr>
                              <m:ctrlPr>
                                <a:rPr lang="en-US" i="1" dirty="0">
                                  <a:latin typeface="Cambria Math" panose="02040503050406030204" pitchFamily="18" charset="0"/>
                                </a:rPr>
                              </m:ctrlPr>
                            </m:limLowPr>
                            <m:e>
                              <m:r>
                                <m:rPr>
                                  <m:sty m:val="p"/>
                                </m:rPr>
                                <a:rPr lang="en-US" dirty="0">
                                  <a:latin typeface="Cambria Math" panose="02040503050406030204" pitchFamily="18" charset="0"/>
                                </a:rPr>
                                <m:t>argmin</m:t>
                              </m:r>
                            </m:e>
                            <m:lim>
                              <m:r>
                                <a:rPr lang="en-US" i="1" dirty="0">
                                  <a:latin typeface="Cambria Math" panose="02040503050406030204" pitchFamily="18" charset="0"/>
                                </a:rPr>
                                <m:t>𝑤</m:t>
                              </m:r>
                            </m:lim>
                          </m:limLow>
                        </m:fName>
                        <m:e>
                          <m:r>
                            <a:rPr lang="en-US" i="1" dirty="0">
                              <a:latin typeface="Cambria Math" panose="02040503050406030204" pitchFamily="18" charset="0"/>
                            </a:rPr>
                            <m:t>𝑀𝑆𝐸</m:t>
                          </m:r>
                          <m:d>
                            <m:dPr>
                              <m:ctrlPr>
                                <a:rPr lang="en-US" i="1" dirty="0">
                                  <a:latin typeface="Cambria Math" panose="02040503050406030204" pitchFamily="18" charset="0"/>
                                </a:rPr>
                              </m:ctrlPr>
                            </m:dPr>
                            <m:e>
                              <m:r>
                                <a:rPr lang="en-US" i="1" dirty="0">
                                  <a:latin typeface="Cambria Math" panose="02040503050406030204" pitchFamily="18" charset="0"/>
                                </a:rPr>
                                <m:t>𝑤</m:t>
                              </m:r>
                            </m:e>
                          </m:d>
                          <m:r>
                            <a:rPr lang="en-US" i="1" dirty="0">
                              <a:latin typeface="Cambria Math" panose="02040503050406030204" pitchFamily="18" charset="0"/>
                            </a:rPr>
                            <m:t>+</m:t>
                          </m:r>
                          <m:r>
                            <a:rPr lang="en-US" i="1" dirty="0">
                              <a:latin typeface="Cambria Math" panose="02040503050406030204" pitchFamily="18" charset="0"/>
                            </a:rPr>
                            <m:t>𝜆</m:t>
                          </m:r>
                          <m:sSub>
                            <m:sSubPr>
                              <m:ctrlPr>
                                <a:rPr lang="en-US" i="1" dirty="0">
                                  <a:latin typeface="Cambria Math" panose="02040503050406030204" pitchFamily="18" charset="0"/>
                                </a:rPr>
                              </m:ctrlPr>
                            </m:sSubPr>
                            <m:e>
                              <m:d>
                                <m:dPr>
                                  <m:begChr m:val="|"/>
                                  <m:endChr m:val="|"/>
                                  <m:ctrlPr>
                                    <a:rPr lang="en-US" i="1" dirty="0">
                                      <a:latin typeface="Cambria Math" panose="02040503050406030204" pitchFamily="18" charset="0"/>
                                    </a:rPr>
                                  </m:ctrlPr>
                                </m:dPr>
                                <m:e>
                                  <m:d>
                                    <m:dPr>
                                      <m:begChr m:val="|"/>
                                      <m:endChr m:val="|"/>
                                      <m:ctrlPr>
                                        <a:rPr lang="en-US" i="1" dirty="0">
                                          <a:latin typeface="Cambria Math" panose="02040503050406030204" pitchFamily="18" charset="0"/>
                                        </a:rPr>
                                      </m:ctrlPr>
                                    </m:dPr>
                                    <m:e>
                                      <m:r>
                                        <a:rPr lang="en-US" i="1" dirty="0">
                                          <a:latin typeface="Cambria Math" panose="02040503050406030204" pitchFamily="18" charset="0"/>
                                        </a:rPr>
                                        <m:t>𝑤</m:t>
                                      </m:r>
                                    </m:e>
                                  </m:d>
                                </m:e>
                              </m:d>
                            </m:e>
                            <m:sub>
                              <m:r>
                                <a:rPr lang="en-US" i="1" dirty="0">
                                  <a:latin typeface="Cambria Math" panose="02040503050406030204" pitchFamily="18" charset="0"/>
                                </a:rPr>
                                <m:t>1</m:t>
                              </m:r>
                            </m:sub>
                          </m:sSub>
                        </m:e>
                      </m:func>
                    </m:oMath>
                  </m:oMathPara>
                </a14:m>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dirty="0"/>
                  <a:t> is a tuning parameter that changes how much the model cares about the regularization term.</a:t>
                </a:r>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=0</m:t>
                    </m:r>
                  </m:oMath>
                </a14:m>
                <a:r>
                  <a:rPr lang="en-US" b="1" dirty="0"/>
                  <a:t>?</a:t>
                </a:r>
              </a:p>
              <a:p>
                <a:pPr marL="139700" indent="0">
                  <a:buNone/>
                </a:pPr>
                <a:endParaRPr lang="en-US" b="1" dirty="0"/>
              </a:p>
              <a:p>
                <a:pPr marL="139700" indent="0">
                  <a:buNone/>
                </a:pPr>
                <a:endParaRPr lang="en-US" b="1" dirty="0"/>
              </a:p>
              <a:p>
                <a:pPr marL="139700" indent="0">
                  <a:buNone/>
                </a:pPr>
                <a:r>
                  <a:rPr lang="en-US" b="1" dirty="0"/>
                  <a:t>What if </a:t>
                </a:r>
                <a14:m>
                  <m:oMath xmlns:m="http://schemas.openxmlformats.org/officeDocument/2006/math">
                    <m:r>
                      <a:rPr lang="en-US" b="0" i="1" smtClean="0">
                        <a:latin typeface="Cambria Math" panose="02040503050406030204" pitchFamily="18" charset="0"/>
                      </a:rPr>
                      <m:t>𝜆</m:t>
                    </m:r>
                    <m:r>
                      <a:rPr lang="en-US" b="0" i="1" smtClean="0">
                        <a:latin typeface="Cambria Math" panose="02040503050406030204" pitchFamily="18" charset="0"/>
                      </a:rPr>
                      <m:t>=∞</m:t>
                    </m:r>
                  </m:oMath>
                </a14:m>
                <a:r>
                  <a:rPr lang="en-US" b="1" dirty="0"/>
                  <a:t>?</a:t>
                </a:r>
              </a:p>
              <a:p>
                <a:pPr marL="139700" indent="0">
                  <a:buNone/>
                </a:pPr>
                <a:endParaRPr lang="en-US" b="1" dirty="0"/>
              </a:p>
              <a:p>
                <a:pPr marL="139700" indent="0">
                  <a:buNone/>
                </a:pPr>
                <a:endParaRPr lang="en-US" dirty="0"/>
              </a:p>
              <a:p>
                <a:pPr marL="139700" indent="0">
                  <a:buNone/>
                </a:pPr>
                <a:endParaRPr lang="en-US" dirty="0"/>
              </a:p>
              <a:p>
                <a:pPr marL="139700" indent="0">
                  <a:buNone/>
                </a:pPr>
                <a:endParaRPr lang="en-US" dirty="0"/>
              </a:p>
              <a:p>
                <a:pPr marL="139700" indent="0">
                  <a:buNone/>
                </a:pPr>
                <a14:m>
                  <m:oMath xmlns:m="http://schemas.openxmlformats.org/officeDocument/2006/math">
                    <m:r>
                      <a:rPr lang="en-US" b="0" i="1" smtClean="0">
                        <a:latin typeface="Cambria Math" panose="02040503050406030204" pitchFamily="18" charset="0"/>
                      </a:rPr>
                      <m:t>𝜆</m:t>
                    </m:r>
                  </m:oMath>
                </a14:m>
                <a:r>
                  <a:rPr lang="en-US" b="1" dirty="0"/>
                  <a:t> in between?</a:t>
                </a:r>
              </a:p>
            </p:txBody>
          </p:sp>
        </mc:Choice>
        <mc:Fallback xmlns="">
          <p:sp>
            <p:nvSpPr>
              <p:cNvPr id="3" name="Text Placeholder 2">
                <a:extLst>
                  <a:ext uri="{FF2B5EF4-FFF2-40B4-BE49-F238E27FC236}">
                    <a16:creationId xmlns:a16="http://schemas.microsoft.com/office/drawing/2014/main" id="{ACEC35EF-A25F-964B-93BD-948EC9C8B8DF}"/>
                  </a:ext>
                </a:extLst>
              </p:cNvPr>
              <p:cNvSpPr>
                <a:spLocks noGrp="1" noRot="1" noChangeAspect="1" noMove="1" noResize="1" noEditPoints="1" noAdjustHandles="1" noChangeArrowheads="1" noChangeShapeType="1" noTextEdit="1"/>
              </p:cNvSpPr>
              <p:nvPr>
                <p:ph type="body" idx="1"/>
              </p:nvPr>
            </p:nvSpPr>
            <p:spPr>
              <a:blipFill>
                <a:blip r:embed="rId3"/>
                <a:stretch>
                  <a:fillRect b="-9495"/>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CE1B4E64-7742-584C-9640-297FF09C550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86</a:t>
            </a:fld>
            <a:endParaRPr lang="en"/>
          </a:p>
        </p:txBody>
      </p:sp>
    </p:spTree>
    <p:extLst>
      <p:ext uri="{BB962C8B-B14F-4D97-AF65-F5344CB8AC3E}">
        <p14:creationId xmlns:p14="http://schemas.microsoft.com/office/powerpoint/2010/main" val="1327932220"/>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Ridge (L2)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87</a:t>
            </a:fld>
            <a:endParaRPr lang="en"/>
          </a:p>
        </p:txBody>
      </p:sp>
      <p:pic>
        <p:nvPicPr>
          <p:cNvPr id="6" name="Picture 5" descr="coef_path_ridge_scaled.eps">
            <a:extLst>
              <a:ext uri="{FF2B5EF4-FFF2-40B4-BE49-F238E27FC236}">
                <a16:creationId xmlns:a16="http://schemas.microsoft.com/office/drawing/2014/main" id="{364A0AC0-C01B-D946-944B-68228173A4EE}"/>
              </a:ext>
            </a:extLst>
          </p:cNvPr>
          <p:cNvPicPr>
            <a:picLocks noChangeAspect="1"/>
          </p:cNvPicPr>
          <p:nvPr/>
        </p:nvPicPr>
        <p:blipFill rotWithShape="1">
          <a:blip r:embed="rId2">
            <a:extLst>
              <a:ext uri="{28A0092B-C50C-407E-A947-70E740481C1C}">
                <a14:useLocalDpi xmlns:a14="http://schemas.microsoft.com/office/drawing/2010/main" val="0"/>
              </a:ext>
            </a:extLst>
          </a:blip>
          <a:srcRect l="3875" t="12561" b="9559"/>
          <a:stretch/>
        </p:blipFill>
        <p:spPr>
          <a:xfrm>
            <a:off x="3231992" y="1201817"/>
            <a:ext cx="5324792" cy="2943986"/>
          </a:xfrm>
          <a:prstGeom prst="rect">
            <a:avLst/>
          </a:prstGeom>
        </p:spPr>
      </p:pic>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17062461"/>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F95A5A-F9D9-D946-905E-20750B17DC1D}"/>
              </a:ext>
            </a:extLst>
          </p:cNvPr>
          <p:cNvSpPr>
            <a:spLocks noGrp="1"/>
          </p:cNvSpPr>
          <p:nvPr>
            <p:ph type="title"/>
          </p:nvPr>
        </p:nvSpPr>
        <p:spPr/>
        <p:txBody>
          <a:bodyPr/>
          <a:lstStyle/>
          <a:p>
            <a:r>
              <a:rPr lang="en-US" dirty="0"/>
              <a:t>LASSO (L1) Coefficient Paths</a:t>
            </a:r>
          </a:p>
        </p:txBody>
      </p:sp>
      <p:sp>
        <p:nvSpPr>
          <p:cNvPr id="3" name="Slide Number Placeholder 2">
            <a:extLst>
              <a:ext uri="{FF2B5EF4-FFF2-40B4-BE49-F238E27FC236}">
                <a16:creationId xmlns:a16="http://schemas.microsoft.com/office/drawing/2014/main" id="{576AAC8B-AE63-0443-A632-ABB1F22EAD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88</a:t>
            </a:fld>
            <a:endParaRPr lang="en"/>
          </a:p>
        </p:txBody>
      </p:sp>
      <p:pic>
        <p:nvPicPr>
          <p:cNvPr id="9" name="Picture 8" descr="coeff_path_lass_scaled.eps">
            <a:extLst>
              <a:ext uri="{FF2B5EF4-FFF2-40B4-BE49-F238E27FC236}">
                <a16:creationId xmlns:a16="http://schemas.microsoft.com/office/drawing/2014/main" id="{D4CF4980-BE5B-1E4C-970E-49A68A1AD561}"/>
              </a:ext>
            </a:extLst>
          </p:cNvPr>
          <p:cNvPicPr>
            <a:picLocks noChangeAspect="1"/>
          </p:cNvPicPr>
          <p:nvPr/>
        </p:nvPicPr>
        <p:blipFill rotWithShape="1">
          <a:blip r:embed="rId2">
            <a:extLst>
              <a:ext uri="{28A0092B-C50C-407E-A947-70E740481C1C}">
                <a14:useLocalDpi xmlns:a14="http://schemas.microsoft.com/office/drawing/2010/main" val="0"/>
              </a:ext>
            </a:extLst>
          </a:blip>
          <a:srcRect l="3523" t="12584" b="9525"/>
          <a:stretch/>
        </p:blipFill>
        <p:spPr>
          <a:xfrm>
            <a:off x="3213282" y="1201815"/>
            <a:ext cx="5343501" cy="2943987"/>
          </a:xfrm>
          <a:prstGeom prst="rect">
            <a:avLst/>
          </a:prstGeom>
        </p:spPr>
      </p:pic>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74803FDD-7976-1844-A761-5F694B3BCE97}"/>
                  </a:ext>
                </a:extLst>
              </p:cNvPr>
              <p:cNvSpPr/>
              <p:nvPr/>
            </p:nvSpPr>
            <p:spPr>
              <a:xfrm>
                <a:off x="5729182" y="4293938"/>
                <a:ext cx="330411"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𝜆</m:t>
                      </m:r>
                    </m:oMath>
                  </m:oMathPara>
                </a14:m>
                <a:endParaRPr lang="en-US" dirty="0"/>
              </a:p>
            </p:txBody>
          </p:sp>
        </mc:Choice>
        <mc:Fallback xmlns="">
          <p:sp>
            <p:nvSpPr>
              <p:cNvPr id="8" name="Rectangle 7">
                <a:extLst>
                  <a:ext uri="{FF2B5EF4-FFF2-40B4-BE49-F238E27FC236}">
                    <a16:creationId xmlns:a16="http://schemas.microsoft.com/office/drawing/2014/main" id="{74803FDD-7976-1844-A761-5F694B3BCE97}"/>
                  </a:ext>
                </a:extLst>
              </p:cNvPr>
              <p:cNvSpPr>
                <a:spLocks noRot="1" noChangeAspect="1" noMove="1" noResize="1" noEditPoints="1" noAdjustHandles="1" noChangeArrowheads="1" noChangeShapeType="1" noTextEdit="1"/>
              </p:cNvSpPr>
              <p:nvPr/>
            </p:nvSpPr>
            <p:spPr>
              <a:xfrm>
                <a:off x="5729182" y="4293938"/>
                <a:ext cx="330411" cy="3077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730D25D-EE9B-BE47-BA39-AF2F44BAF928}"/>
                  </a:ext>
                </a:extLst>
              </p:cNvPr>
              <p:cNvSpPr/>
              <p:nvPr/>
            </p:nvSpPr>
            <p:spPr>
              <a:xfrm rot="16200000">
                <a:off x="2363357" y="2511265"/>
                <a:ext cx="1412181" cy="325089"/>
              </a:xfrm>
              <a:prstGeom prst="rect">
                <a:avLst/>
              </a:prstGeom>
            </p:spPr>
            <p:txBody>
              <a:bodyPr wrap="none">
                <a:spAutoFit/>
              </a:bodyPr>
              <a:lstStyle/>
              <a:p>
                <a:r>
                  <a:rPr lang="en-US" dirty="0">
                    <a:solidFill>
                      <a:srgbClr val="666666"/>
                    </a:solidFill>
                    <a:latin typeface="Nunito Sans" pitchFamily="2" charset="77"/>
                  </a:rPr>
                  <a:t>Coefficients </a:t>
                </a:r>
                <a14:m>
                  <m:oMath xmlns:m="http://schemas.openxmlformats.org/officeDocument/2006/math">
                    <m:sSub>
                      <m:sSubPr>
                        <m:ctrlPr>
                          <a:rPr lang="en-US" b="0" i="1" dirty="0" smtClean="0">
                            <a:solidFill>
                              <a:srgbClr val="666666"/>
                            </a:solidFill>
                            <a:latin typeface="Cambria Math" panose="02040503050406030204" pitchFamily="18" charset="0"/>
                          </a:rPr>
                        </m:ctrlPr>
                      </m:sSubPr>
                      <m:e>
                        <m:acc>
                          <m:accPr>
                            <m:chr m:val="̂"/>
                            <m:ctrlPr>
                              <a:rPr lang="en-US" b="0" i="1" smtClean="0">
                                <a:solidFill>
                                  <a:srgbClr val="666666"/>
                                </a:solidFill>
                                <a:latin typeface="Cambria Math" panose="02040503050406030204" pitchFamily="18" charset="0"/>
                              </a:rPr>
                            </m:ctrlPr>
                          </m:accPr>
                          <m:e>
                            <m:r>
                              <a:rPr lang="en-US" b="0" i="1" smtClean="0">
                                <a:solidFill>
                                  <a:srgbClr val="666666"/>
                                </a:solidFill>
                                <a:latin typeface="Cambria Math" panose="02040503050406030204" pitchFamily="18" charset="0"/>
                              </a:rPr>
                              <m:t>𝑤</m:t>
                            </m:r>
                          </m:e>
                        </m:acc>
                      </m:e>
                      <m:sub>
                        <m:r>
                          <a:rPr lang="en-US" b="0" i="1" dirty="0" smtClean="0">
                            <a:solidFill>
                              <a:srgbClr val="666666"/>
                            </a:solidFill>
                            <a:latin typeface="Cambria Math" panose="02040503050406030204" pitchFamily="18" charset="0"/>
                          </a:rPr>
                          <m:t>𝑗</m:t>
                        </m:r>
                      </m:sub>
                    </m:sSub>
                  </m:oMath>
                </a14:m>
                <a:r>
                  <a:rPr lang="en-US" dirty="0"/>
                  <a:t> </a:t>
                </a:r>
              </a:p>
            </p:txBody>
          </p:sp>
        </mc:Choice>
        <mc:Fallback xmlns="">
          <p:sp>
            <p:nvSpPr>
              <p:cNvPr id="7" name="Rectangle 6">
                <a:extLst>
                  <a:ext uri="{FF2B5EF4-FFF2-40B4-BE49-F238E27FC236}">
                    <a16:creationId xmlns:a16="http://schemas.microsoft.com/office/drawing/2014/main" id="{7730D25D-EE9B-BE47-BA39-AF2F44BAF928}"/>
                  </a:ext>
                </a:extLst>
              </p:cNvPr>
              <p:cNvSpPr>
                <a:spLocks noRot="1" noChangeAspect="1" noMove="1" noResize="1" noEditPoints="1" noAdjustHandles="1" noChangeArrowheads="1" noChangeShapeType="1" noTextEdit="1"/>
              </p:cNvSpPr>
              <p:nvPr/>
            </p:nvSpPr>
            <p:spPr>
              <a:xfrm rot="16200000">
                <a:off x="2363357" y="2511265"/>
                <a:ext cx="1412181" cy="325089"/>
              </a:xfrm>
              <a:prstGeom prst="rect">
                <a:avLst/>
              </a:prstGeom>
              <a:blipFill>
                <a:blip r:embed="rId3"/>
                <a:stretch>
                  <a:fillRect r="-15385" b="-893"/>
                </a:stretch>
              </a:blipFill>
            </p:spPr>
            <p:txBody>
              <a:bodyPr/>
              <a:lstStyle/>
              <a:p>
                <a:r>
                  <a:rPr lang="en-US">
                    <a:noFill/>
                  </a:rPr>
                  <a:t> </a:t>
                </a:r>
              </a:p>
            </p:txBody>
          </p:sp>
        </mc:Fallback>
      </mc:AlternateContent>
    </p:spTree>
    <p:extLst>
      <p:ext uri="{BB962C8B-B14F-4D97-AF65-F5344CB8AC3E}">
        <p14:creationId xmlns:p14="http://schemas.microsoft.com/office/powerpoint/2010/main" val="2537750929"/>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50CA-46DA-43F2-B40E-0E491EE62E8B}"/>
              </a:ext>
            </a:extLst>
          </p:cNvPr>
          <p:cNvSpPr>
            <a:spLocks noGrp="1"/>
          </p:cNvSpPr>
          <p:nvPr>
            <p:ph type="title"/>
          </p:nvPr>
        </p:nvSpPr>
        <p:spPr/>
        <p:txBody>
          <a:bodyPr/>
          <a:lstStyle/>
          <a:p>
            <a:r>
              <a:rPr lang="en-US" sz="1800" dirty="0"/>
              <a:t>Coefficient Paths – Another View</a:t>
            </a:r>
          </a:p>
        </p:txBody>
      </p:sp>
      <p:sp>
        <p:nvSpPr>
          <p:cNvPr id="3" name="Text Placeholder 2">
            <a:extLst>
              <a:ext uri="{FF2B5EF4-FFF2-40B4-BE49-F238E27FC236}">
                <a16:creationId xmlns:a16="http://schemas.microsoft.com/office/drawing/2014/main" id="{B741A77C-FE3D-4374-A75F-78E51B494E9B}"/>
              </a:ext>
            </a:extLst>
          </p:cNvPr>
          <p:cNvSpPr>
            <a:spLocks noGrp="1"/>
          </p:cNvSpPr>
          <p:nvPr>
            <p:ph type="body" idx="1"/>
          </p:nvPr>
        </p:nvSpPr>
        <p:spPr/>
        <p:txBody>
          <a:bodyPr/>
          <a:lstStyle/>
          <a:p>
            <a:pPr marL="139700" indent="0">
              <a:buNone/>
            </a:pPr>
            <a:r>
              <a:rPr lang="en-US" dirty="0"/>
              <a:t>Example from Google’s </a:t>
            </a:r>
            <a:r>
              <a:rPr lang="en-US" dirty="0">
                <a:hlinkClick r:id="rId5"/>
              </a:rPr>
              <a:t>Machine Learning Crash Course</a:t>
            </a:r>
            <a:endParaRPr lang="en-US" dirty="0"/>
          </a:p>
        </p:txBody>
      </p:sp>
      <p:sp>
        <p:nvSpPr>
          <p:cNvPr id="4" name="Slide Number Placeholder 3">
            <a:extLst>
              <a:ext uri="{FF2B5EF4-FFF2-40B4-BE49-F238E27FC236}">
                <a16:creationId xmlns:a16="http://schemas.microsoft.com/office/drawing/2014/main" id="{6C8FE47C-B428-49BB-84CF-98897AE7DD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89</a:t>
            </a:fld>
            <a:endParaRPr lang="en"/>
          </a:p>
        </p:txBody>
      </p:sp>
      <p:pic>
        <p:nvPicPr>
          <p:cNvPr id="6" name="Screen Recording 5">
            <a:hlinkClick r:id="" action="ppaction://media"/>
            <a:extLst>
              <a:ext uri="{FF2B5EF4-FFF2-40B4-BE49-F238E27FC236}">
                <a16:creationId xmlns:a16="http://schemas.microsoft.com/office/drawing/2014/main" id="{8F596D21-6CDE-408F-93DA-2214FEBE58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47153" y="1442910"/>
            <a:ext cx="6322119" cy="2522262"/>
          </a:xfrm>
          <a:prstGeom prst="rect">
            <a:avLst/>
          </a:prstGeom>
        </p:spPr>
      </p:pic>
    </p:spTree>
    <p:extLst>
      <p:ext uri="{BB962C8B-B14F-4D97-AF65-F5344CB8AC3E}">
        <p14:creationId xmlns:p14="http://schemas.microsoft.com/office/powerpoint/2010/main" val="15381125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CCEEA8-3A3A-5C47-B902-9053DB74EFB7}"/>
              </a:ext>
            </a:extLst>
          </p:cNvPr>
          <p:cNvSpPr>
            <a:spLocks noGrp="1"/>
          </p:cNvSpPr>
          <p:nvPr>
            <p:ph type="title"/>
          </p:nvPr>
        </p:nvSpPr>
        <p:spPr/>
        <p:txBody>
          <a:bodyPr/>
          <a:lstStyle/>
          <a:p>
            <a:r>
              <a:rPr lang="en-US" dirty="0"/>
              <a:t>Choosing Complexity</a:t>
            </a:r>
          </a:p>
        </p:txBody>
      </p:sp>
      <p:sp>
        <p:nvSpPr>
          <p:cNvPr id="5" name="Text Placeholder 4">
            <a:extLst>
              <a:ext uri="{FF2B5EF4-FFF2-40B4-BE49-F238E27FC236}">
                <a16:creationId xmlns:a16="http://schemas.microsoft.com/office/drawing/2014/main" id="{0287A896-97A8-0443-AA2A-B27FD88E73B4}"/>
              </a:ext>
            </a:extLst>
          </p:cNvPr>
          <p:cNvSpPr>
            <a:spLocks noGrp="1"/>
          </p:cNvSpPr>
          <p:nvPr>
            <p:ph type="body" idx="1"/>
          </p:nvPr>
        </p:nvSpPr>
        <p:spPr/>
        <p:txBody>
          <a:bodyPr/>
          <a:lstStyle/>
          <a:p>
            <a:pPr marL="139700" indent="0">
              <a:buNone/>
            </a:pPr>
            <a:r>
              <a:rPr lang="en-US" dirty="0"/>
              <a:t>So far we have talked about the affect of using different complexities on our error. Now, how do we choose the right one?</a:t>
            </a:r>
          </a:p>
        </p:txBody>
      </p:sp>
      <p:sp>
        <p:nvSpPr>
          <p:cNvPr id="3" name="Slide Number Placeholder 2">
            <a:extLst>
              <a:ext uri="{FF2B5EF4-FFF2-40B4-BE49-F238E27FC236}">
                <a16:creationId xmlns:a16="http://schemas.microsoft.com/office/drawing/2014/main" id="{6F0311D3-341C-964E-B455-F902C179BB4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extLst>
      <p:ext uri="{BB962C8B-B14F-4D97-AF65-F5344CB8AC3E}">
        <p14:creationId xmlns:p14="http://schemas.microsoft.com/office/powerpoint/2010/main" val="265170561"/>
      </p:ext>
    </p:extLst>
  </p:cSld>
  <p:clrMapOvr>
    <a:masterClrMapping/>
  </p:clrMapOvr>
  <p:transition spd="slow">
    <p:push dir="u"/>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4A011FB-1AE5-4BAA-AFC4-A0953C0A5BE6}"/>
              </a:ext>
            </a:extLst>
          </p:cNvPr>
          <p:cNvSpPr>
            <a:spLocks noGrp="1"/>
          </p:cNvSpPr>
          <p:nvPr>
            <p:ph type="title"/>
          </p:nvPr>
        </p:nvSpPr>
        <p:spPr>
          <a:xfrm>
            <a:off x="234450" y="575501"/>
            <a:ext cx="2046300" cy="1188696"/>
          </a:xfrm>
        </p:spPr>
        <p:txBody>
          <a:bodyPr/>
          <a:lstStyle/>
          <a:p>
            <a:r>
              <a:rPr lang="en-US" dirty="0"/>
              <a:t>Demo</a:t>
            </a:r>
          </a:p>
        </p:txBody>
      </p:sp>
      <p:sp>
        <p:nvSpPr>
          <p:cNvPr id="6" name="Text Placeholder 5">
            <a:extLst>
              <a:ext uri="{FF2B5EF4-FFF2-40B4-BE49-F238E27FC236}">
                <a16:creationId xmlns:a16="http://schemas.microsoft.com/office/drawing/2014/main" id="{5516B4D2-D3A3-4801-82D1-7DB0A2860535}"/>
              </a:ext>
            </a:extLst>
          </p:cNvPr>
          <p:cNvSpPr>
            <a:spLocks noGrp="1"/>
          </p:cNvSpPr>
          <p:nvPr>
            <p:ph type="body" idx="1"/>
          </p:nvPr>
        </p:nvSpPr>
        <p:spPr/>
        <p:txBody>
          <a:bodyPr/>
          <a:lstStyle/>
          <a:p>
            <a:pPr marL="139700" indent="0">
              <a:buNone/>
            </a:pPr>
            <a:r>
              <a:rPr lang="en-US" dirty="0"/>
              <a:t>Similar demo to last time’s with Ridge but using the LASSO penalty</a:t>
            </a:r>
          </a:p>
        </p:txBody>
      </p:sp>
      <p:sp>
        <p:nvSpPr>
          <p:cNvPr id="4" name="Slide Number Placeholder 3">
            <a:extLst>
              <a:ext uri="{FF2B5EF4-FFF2-40B4-BE49-F238E27FC236}">
                <a16:creationId xmlns:a16="http://schemas.microsoft.com/office/drawing/2014/main" id="{AB08BA3A-2638-49CE-BE07-301BE66F614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90</a:t>
            </a:fld>
            <a:endParaRPr lang="en"/>
          </a:p>
        </p:txBody>
      </p:sp>
    </p:spTree>
    <p:extLst>
      <p:ext uri="{BB962C8B-B14F-4D97-AF65-F5344CB8AC3E}">
        <p14:creationId xmlns:p14="http://schemas.microsoft.com/office/powerpoint/2010/main" val="779974395"/>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144B7F-A471-4BE6-B33F-652D8E365AA6}"/>
              </a:ext>
            </a:extLst>
          </p:cNvPr>
          <p:cNvSpPr>
            <a:spLocks noGrp="1"/>
          </p:cNvSpPr>
          <p:nvPr>
            <p:ph type="body" idx="1"/>
          </p:nvPr>
        </p:nvSpPr>
        <p:spPr/>
        <p:txBody>
          <a:bodyPr/>
          <a:lstStyle/>
          <a:p>
            <a:pPr marL="139700" indent="0">
              <a:buNone/>
            </a:pPr>
            <a:r>
              <a:rPr lang="en-US" dirty="0"/>
              <a:t>Why might the shape of the L1 penalty cause more sparsity than the L2 penalty? </a:t>
            </a:r>
          </a:p>
        </p:txBody>
      </p:sp>
      <p:sp>
        <p:nvSpPr>
          <p:cNvPr id="3" name="Slide Number Placeholder 2">
            <a:extLst>
              <a:ext uri="{FF2B5EF4-FFF2-40B4-BE49-F238E27FC236}">
                <a16:creationId xmlns:a16="http://schemas.microsoft.com/office/drawing/2014/main" id="{880EFF99-4C27-457A-B09E-D718CDC3DA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91</a:t>
            </a:fld>
            <a:endParaRPr lang="en" dirty="0"/>
          </a:p>
        </p:txBody>
      </p:sp>
      <p:sp>
        <p:nvSpPr>
          <p:cNvPr id="4" name="Title 3">
            <a:extLst>
              <a:ext uri="{FF2B5EF4-FFF2-40B4-BE49-F238E27FC236}">
                <a16:creationId xmlns:a16="http://schemas.microsoft.com/office/drawing/2014/main" id="{EDE88380-AB2E-468E-888F-4B0FE741F9DE}"/>
              </a:ext>
            </a:extLst>
          </p:cNvPr>
          <p:cNvSpPr>
            <a:spLocks noGrp="1"/>
          </p:cNvSpPr>
          <p:nvPr>
            <p:ph type="title"/>
          </p:nvPr>
        </p:nvSpPr>
        <p:spPr/>
        <p:txBody>
          <a:bodyPr/>
          <a:lstStyle/>
          <a:p>
            <a:r>
              <a:rPr lang="en-US" dirty="0"/>
              <a:t>2 minutes</a:t>
            </a:r>
          </a:p>
        </p:txBody>
      </p:sp>
      <p:pic>
        <p:nvPicPr>
          <p:cNvPr id="5" name="Picture 4">
            <a:extLst>
              <a:ext uri="{FF2B5EF4-FFF2-40B4-BE49-F238E27FC236}">
                <a16:creationId xmlns:a16="http://schemas.microsoft.com/office/drawing/2014/main" id="{1003278C-92FF-471D-89A1-37562798E657}"/>
              </a:ext>
            </a:extLst>
          </p:cNvPr>
          <p:cNvPicPr>
            <a:picLocks noChangeAspect="1"/>
          </p:cNvPicPr>
          <p:nvPr/>
        </p:nvPicPr>
        <p:blipFill>
          <a:blip r:embed="rId3"/>
          <a:stretch>
            <a:fillRect/>
          </a:stretch>
        </p:blipFill>
        <p:spPr>
          <a:xfrm>
            <a:off x="3734511" y="2404688"/>
            <a:ext cx="4116461" cy="2248487"/>
          </a:xfrm>
          <a:prstGeom prst="rect">
            <a:avLst/>
          </a:prstGeom>
        </p:spPr>
      </p:pic>
      <p:sp>
        <p:nvSpPr>
          <p:cNvPr id="6" name="Rectangle 5">
            <a:extLst>
              <a:ext uri="{FF2B5EF4-FFF2-40B4-BE49-F238E27FC236}">
                <a16:creationId xmlns:a16="http://schemas.microsoft.com/office/drawing/2014/main" id="{E413254C-4F56-CA4E-A3A1-444B7CC2A014}"/>
              </a:ext>
            </a:extLst>
          </p:cNvPr>
          <p:cNvSpPr/>
          <p:nvPr/>
        </p:nvSpPr>
        <p:spPr>
          <a:xfrm>
            <a:off x="345440" y="4043680"/>
            <a:ext cx="1859280" cy="223520"/>
          </a:xfrm>
          <a:prstGeom prst="rect">
            <a:avLst/>
          </a:prstGeom>
          <a:solidFill>
            <a:srgbClr val="6093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No poll</a:t>
            </a:r>
          </a:p>
        </p:txBody>
      </p:sp>
    </p:spTree>
    <p:extLst>
      <p:ext uri="{BB962C8B-B14F-4D97-AF65-F5344CB8AC3E}">
        <p14:creationId xmlns:p14="http://schemas.microsoft.com/office/powerpoint/2010/main" val="2545367789"/>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B6A15-2F50-E845-B127-8B8451EF682B}"/>
              </a:ext>
            </a:extLst>
          </p:cNvPr>
          <p:cNvSpPr>
            <a:spLocks noGrp="1"/>
          </p:cNvSpPr>
          <p:nvPr>
            <p:ph type="title"/>
          </p:nvPr>
        </p:nvSpPr>
        <p:spPr/>
        <p:txBody>
          <a:bodyPr/>
          <a:lstStyle/>
          <a:p>
            <a:r>
              <a:rPr lang="en-US" dirty="0"/>
              <a:t>Sparsity</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A63A69F9-6DC3-8247-AED8-83AF00E89933}"/>
                  </a:ext>
                </a:extLst>
              </p:cNvPr>
              <p:cNvSpPr>
                <a:spLocks noGrp="1"/>
              </p:cNvSpPr>
              <p:nvPr>
                <p:ph type="body" idx="1"/>
              </p:nvPr>
            </p:nvSpPr>
            <p:spPr>
              <a:xfrm>
                <a:off x="3090625" y="151918"/>
                <a:ext cx="5596200" cy="3981000"/>
              </a:xfrm>
            </p:spPr>
            <p:txBody>
              <a:bodyPr/>
              <a:lstStyle/>
              <a:p>
                <a:pPr marL="139700" indent="0">
                  <a:buNone/>
                </a:pPr>
                <a:r>
                  <a:rPr lang="en-US" dirty="0"/>
                  <a:t>When using the L1 Norm (</a:t>
                </a:r>
                <a14:m>
                  <m:oMath xmlns:m="http://schemas.openxmlformats.org/officeDocument/2006/math">
                    <m:sSub>
                      <m:sSubPr>
                        <m:ctrlPr>
                          <a:rPr lang="en-US" b="0" i="1" smtClean="0">
                            <a:latin typeface="Cambria Math" panose="02040503050406030204" pitchFamily="18" charset="0"/>
                          </a:rPr>
                        </m:ctrlPr>
                      </m:sSubPr>
                      <m:e>
                        <m:d>
                          <m:dPr>
                            <m:begChr m:val="|"/>
                            <m:endChr m:val="|"/>
                            <m:ctrlPr>
                              <a:rPr lang="en-US" b="0" i="1" smtClean="0">
                                <a:latin typeface="Cambria Math" panose="02040503050406030204" pitchFamily="18" charset="0"/>
                              </a:rPr>
                            </m:ctrlPr>
                          </m:dPr>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𝑤</m:t>
                                </m:r>
                              </m:e>
                            </m:d>
                          </m:e>
                        </m:d>
                      </m:e>
                      <m:sub>
                        <m:r>
                          <a:rPr lang="en-US" b="0" i="1" smtClean="0">
                            <a:latin typeface="Cambria Math" panose="02040503050406030204" pitchFamily="18" charset="0"/>
                          </a:rPr>
                          <m:t>1</m:t>
                        </m:r>
                      </m:sub>
                    </m:sSub>
                  </m:oMath>
                </a14:m>
                <a:r>
                  <a:rPr lang="en-US" dirty="0"/>
                  <a:t>) as a </a:t>
                </a:r>
                <a:r>
                  <a:rPr lang="en-US" dirty="0" err="1"/>
                  <a:t>regularizer</a:t>
                </a:r>
                <a:r>
                  <a:rPr lang="en-US" dirty="0"/>
                  <a:t>, it favors solutions that are </a:t>
                </a:r>
                <a:r>
                  <a:rPr lang="en-US" b="1" dirty="0"/>
                  <a:t>sparse</a:t>
                </a:r>
                <a:r>
                  <a:rPr lang="en-US" dirty="0"/>
                  <a:t>. Sparsity for regression means many of the learned coefficients are 0.</a:t>
                </a:r>
              </a:p>
              <a:p>
                <a:pPr marL="139700" indent="0">
                  <a:buNone/>
                </a:pPr>
                <a:endParaRPr lang="en-US" b="1" dirty="0"/>
              </a:p>
              <a:p>
                <a:pPr marL="139700" indent="0">
                  <a:buNone/>
                </a:pPr>
                <a:r>
                  <a:rPr lang="en-US" dirty="0"/>
                  <a:t>This has to do with the shape of the norm</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When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𝑗</m:t>
                        </m:r>
                      </m:sub>
                    </m:sSub>
                  </m:oMath>
                </a14:m>
                <a:r>
                  <a:rPr lang="en-US" dirty="0"/>
                  <a:t> is small, </a:t>
                </a:r>
                <a14:m>
                  <m:oMath xmlns:m="http://schemas.openxmlformats.org/officeDocument/2006/math">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𝑤</m:t>
                        </m:r>
                      </m:e>
                      <m:sub>
                        <m:r>
                          <a:rPr lang="en-US" b="0" i="1" smtClean="0">
                            <a:latin typeface="Cambria Math" panose="02040503050406030204" pitchFamily="18" charset="0"/>
                          </a:rPr>
                          <m:t>𝑗</m:t>
                        </m:r>
                      </m:sub>
                      <m:sup>
                        <m:r>
                          <a:rPr lang="en-US" b="0" i="1" smtClean="0">
                            <a:latin typeface="Cambria Math" panose="02040503050406030204" pitchFamily="18" charset="0"/>
                          </a:rPr>
                          <m:t>2</m:t>
                        </m:r>
                      </m:sup>
                    </m:sSubSup>
                  </m:oMath>
                </a14:m>
                <a:r>
                  <a:rPr lang="en-US" dirty="0"/>
                  <a:t> is VERY small! Diminishing returns on decreasing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𝑗</m:t>
                        </m:r>
                      </m:sub>
                    </m:sSub>
                  </m:oMath>
                </a14:m>
                <a:r>
                  <a:rPr lang="en-US" dirty="0"/>
                  <a:t> with Ridge penalty</a:t>
                </a:r>
              </a:p>
            </p:txBody>
          </p:sp>
        </mc:Choice>
        <mc:Fallback xmlns="">
          <p:sp>
            <p:nvSpPr>
              <p:cNvPr id="3" name="Text Placeholder 2">
                <a:extLst>
                  <a:ext uri="{FF2B5EF4-FFF2-40B4-BE49-F238E27FC236}">
                    <a16:creationId xmlns:a16="http://schemas.microsoft.com/office/drawing/2014/main" id="{A63A69F9-6DC3-8247-AED8-83AF00E89933}"/>
                  </a:ext>
                </a:extLst>
              </p:cNvPr>
              <p:cNvSpPr>
                <a:spLocks noGrp="1" noRot="1" noChangeAspect="1" noMove="1" noResize="1" noEditPoints="1" noAdjustHandles="1" noChangeArrowheads="1" noChangeShapeType="1" noTextEdit="1"/>
              </p:cNvSpPr>
              <p:nvPr>
                <p:ph type="body" idx="1"/>
              </p:nvPr>
            </p:nvSpPr>
            <p:spPr>
              <a:xfrm>
                <a:off x="3090625" y="151918"/>
                <a:ext cx="5596200" cy="3981000"/>
              </a:xfrm>
              <a:blipFill>
                <a:blip r:embed="rId2"/>
                <a:stretch>
                  <a:fillRect b="-2293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EE509972-6FD2-2144-A8B1-FF0C806CF8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92</a:t>
            </a:fld>
            <a:endParaRPr lang="en"/>
          </a:p>
        </p:txBody>
      </p:sp>
      <p:pic>
        <p:nvPicPr>
          <p:cNvPr id="5" name="Picture 4">
            <a:extLst>
              <a:ext uri="{FF2B5EF4-FFF2-40B4-BE49-F238E27FC236}">
                <a16:creationId xmlns:a16="http://schemas.microsoft.com/office/drawing/2014/main" id="{E8572E1E-17C1-3444-B3F6-B34A9814B243}"/>
              </a:ext>
            </a:extLst>
          </p:cNvPr>
          <p:cNvPicPr>
            <a:picLocks noChangeAspect="1"/>
          </p:cNvPicPr>
          <p:nvPr/>
        </p:nvPicPr>
        <p:blipFill>
          <a:blip r:embed="rId3"/>
          <a:stretch>
            <a:fillRect/>
          </a:stretch>
        </p:blipFill>
        <p:spPr>
          <a:xfrm>
            <a:off x="3734511" y="1981106"/>
            <a:ext cx="4116461" cy="2248487"/>
          </a:xfrm>
          <a:prstGeom prst="rect">
            <a:avLst/>
          </a:prstGeom>
        </p:spPr>
      </p:pic>
    </p:spTree>
    <p:extLst>
      <p:ext uri="{BB962C8B-B14F-4D97-AF65-F5344CB8AC3E}">
        <p14:creationId xmlns:p14="http://schemas.microsoft.com/office/powerpoint/2010/main" val="11404777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45D4EB-34B6-F141-B9FF-949A0697F46F}"/>
              </a:ext>
            </a:extLst>
          </p:cNvPr>
          <p:cNvSpPr>
            <a:spLocks noGrp="1"/>
          </p:cNvSpPr>
          <p:nvPr>
            <p:ph type="body" idx="1"/>
          </p:nvPr>
        </p:nvSpPr>
        <p:spPr/>
        <p:txBody>
          <a:bodyPr/>
          <a:lstStyle/>
          <a:p>
            <a:pPr marL="139700" indent="0">
              <a:buNone/>
            </a:pPr>
            <a:r>
              <a:rPr lang="en-US" dirty="0"/>
              <a:t>Another way to visualize why LASSO prefers sparse solutions</a:t>
            </a:r>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endParaRPr lang="en-US" dirty="0"/>
          </a:p>
          <a:p>
            <a:pPr marL="139700" indent="0">
              <a:buNone/>
            </a:pPr>
            <a:r>
              <a:rPr lang="en-US" dirty="0"/>
              <a:t>The L1 ball has spikes (places where some coefficients are 0)</a:t>
            </a:r>
          </a:p>
        </p:txBody>
      </p:sp>
      <p:pic>
        <p:nvPicPr>
          <p:cNvPr id="17" name="Picture 16" descr="A picture containing sky&#10;&#10;Description automatically generated">
            <a:extLst>
              <a:ext uri="{FF2B5EF4-FFF2-40B4-BE49-F238E27FC236}">
                <a16:creationId xmlns:a16="http://schemas.microsoft.com/office/drawing/2014/main" id="{CBBCDA91-05AB-0847-A4C0-037850598B87}"/>
              </a:ext>
            </a:extLst>
          </p:cNvPr>
          <p:cNvPicPr>
            <a:picLocks noChangeAspect="1"/>
          </p:cNvPicPr>
          <p:nvPr/>
        </p:nvPicPr>
        <p:blipFill rotWithShape="1">
          <a:blip r:embed="rId3"/>
          <a:srcRect r="54523"/>
          <a:stretch/>
        </p:blipFill>
        <p:spPr>
          <a:xfrm>
            <a:off x="5635625" y="1019763"/>
            <a:ext cx="2545000" cy="3092474"/>
          </a:xfrm>
          <a:prstGeom prst="rect">
            <a:avLst/>
          </a:prstGeom>
        </p:spPr>
      </p:pic>
      <p:sp>
        <p:nvSpPr>
          <p:cNvPr id="2" name="Title 1">
            <a:extLst>
              <a:ext uri="{FF2B5EF4-FFF2-40B4-BE49-F238E27FC236}">
                <a16:creationId xmlns:a16="http://schemas.microsoft.com/office/drawing/2014/main" id="{873E4A30-2FEB-304E-B222-750E19C9150E}"/>
              </a:ext>
            </a:extLst>
          </p:cNvPr>
          <p:cNvSpPr>
            <a:spLocks noGrp="1"/>
          </p:cNvSpPr>
          <p:nvPr>
            <p:ph type="title"/>
          </p:nvPr>
        </p:nvSpPr>
        <p:spPr/>
        <p:txBody>
          <a:bodyPr/>
          <a:lstStyle/>
          <a:p>
            <a:r>
              <a:rPr lang="en-US" dirty="0"/>
              <a:t>Sparsity Geometry</a:t>
            </a:r>
          </a:p>
        </p:txBody>
      </p:sp>
      <p:sp>
        <p:nvSpPr>
          <p:cNvPr id="4" name="Slide Number Placeholder 3">
            <a:extLst>
              <a:ext uri="{FF2B5EF4-FFF2-40B4-BE49-F238E27FC236}">
                <a16:creationId xmlns:a16="http://schemas.microsoft.com/office/drawing/2014/main" id="{66F045BB-1040-BF41-8FB1-87D14ACAD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93</a:t>
            </a:fld>
            <a:endParaRPr lang="en"/>
          </a:p>
        </p:txBody>
      </p:sp>
      <p:pic>
        <p:nvPicPr>
          <p:cNvPr id="8" name="Picture 7" descr="A picture containing sky&#10;&#10;Description automatically generated">
            <a:extLst>
              <a:ext uri="{FF2B5EF4-FFF2-40B4-BE49-F238E27FC236}">
                <a16:creationId xmlns:a16="http://schemas.microsoft.com/office/drawing/2014/main" id="{E0010E5D-DFA0-F948-9C81-D4402DB70742}"/>
              </a:ext>
            </a:extLst>
          </p:cNvPr>
          <p:cNvPicPr>
            <a:picLocks noChangeAspect="1"/>
          </p:cNvPicPr>
          <p:nvPr/>
        </p:nvPicPr>
        <p:blipFill rotWithShape="1">
          <a:blip r:embed="rId3"/>
          <a:srcRect r="54523"/>
          <a:stretch/>
        </p:blipFill>
        <p:spPr>
          <a:xfrm>
            <a:off x="3090625" y="1019763"/>
            <a:ext cx="2545000" cy="3092474"/>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FE6B203-2736-5F43-9192-CD12250AB86A}"/>
                  </a:ext>
                </a:extLst>
              </p:cNvPr>
              <p:cNvSpPr txBox="1"/>
              <p:nvPr/>
            </p:nvSpPr>
            <p:spPr>
              <a:xfrm>
                <a:off x="4349856" y="2016806"/>
                <a:ext cx="44428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𝑤</m:t>
                              </m:r>
                            </m:e>
                          </m:acc>
                        </m:e>
                        <m:sub>
                          <m:r>
                            <a:rPr lang="en-US" sz="1100" b="0" i="1" smtClean="0">
                              <a:latin typeface="Cambria Math" panose="02040503050406030204" pitchFamily="18" charset="0"/>
                            </a:rPr>
                            <m:t>𝐿𝑆</m:t>
                          </m:r>
                        </m:sub>
                      </m:sSub>
                    </m:oMath>
                  </m:oMathPara>
                </a14:m>
                <a:endParaRPr lang="en-US" sz="1100" dirty="0"/>
              </a:p>
            </p:txBody>
          </p:sp>
        </mc:Choice>
        <mc:Fallback xmlns="">
          <p:sp>
            <p:nvSpPr>
              <p:cNvPr id="9" name="TextBox 8">
                <a:extLst>
                  <a:ext uri="{FF2B5EF4-FFF2-40B4-BE49-F238E27FC236}">
                    <a16:creationId xmlns:a16="http://schemas.microsoft.com/office/drawing/2014/main" id="{AFE6B203-2736-5F43-9192-CD12250AB86A}"/>
                  </a:ext>
                </a:extLst>
              </p:cNvPr>
              <p:cNvSpPr txBox="1">
                <a:spLocks noRot="1" noChangeAspect="1" noMove="1" noResize="1" noEditPoints="1" noAdjustHandles="1" noChangeArrowheads="1" noChangeShapeType="1" noTextEdit="1"/>
              </p:cNvSpPr>
              <p:nvPr/>
            </p:nvSpPr>
            <p:spPr>
              <a:xfrm>
                <a:off x="4349856" y="2016806"/>
                <a:ext cx="444288" cy="26161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59D1295-5660-2146-AD28-EFA892FA48B3}"/>
                  </a:ext>
                </a:extLst>
              </p:cNvPr>
              <p:cNvSpPr txBox="1"/>
              <p:nvPr/>
            </p:nvSpPr>
            <p:spPr>
              <a:xfrm>
                <a:off x="6918553" y="2033801"/>
                <a:ext cx="44428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acc>
                            <m:accPr>
                              <m:chr m:val="̂"/>
                              <m:ctrlPr>
                                <a:rPr lang="en-US" sz="1100" b="0" i="1" smtClean="0">
                                  <a:latin typeface="Cambria Math" panose="02040503050406030204" pitchFamily="18" charset="0"/>
                                </a:rPr>
                              </m:ctrlPr>
                            </m:accPr>
                            <m:e>
                              <m:r>
                                <a:rPr lang="en-US" sz="1100" b="0" i="1" smtClean="0">
                                  <a:latin typeface="Cambria Math" panose="02040503050406030204" pitchFamily="18" charset="0"/>
                                </a:rPr>
                                <m:t>𝑤</m:t>
                              </m:r>
                            </m:e>
                          </m:acc>
                        </m:e>
                        <m:sub>
                          <m:r>
                            <a:rPr lang="en-US" sz="1100" b="0" i="1" smtClean="0">
                              <a:latin typeface="Cambria Math" panose="02040503050406030204" pitchFamily="18" charset="0"/>
                            </a:rPr>
                            <m:t>𝐿𝑆</m:t>
                          </m:r>
                        </m:sub>
                      </m:sSub>
                    </m:oMath>
                  </m:oMathPara>
                </a14:m>
                <a:endParaRPr lang="en-US" sz="1100" dirty="0"/>
              </a:p>
            </p:txBody>
          </p:sp>
        </mc:Choice>
        <mc:Fallback xmlns="">
          <p:sp>
            <p:nvSpPr>
              <p:cNvPr id="10" name="TextBox 9">
                <a:extLst>
                  <a:ext uri="{FF2B5EF4-FFF2-40B4-BE49-F238E27FC236}">
                    <a16:creationId xmlns:a16="http://schemas.microsoft.com/office/drawing/2014/main" id="{A59D1295-5660-2146-AD28-EFA892FA48B3}"/>
                  </a:ext>
                </a:extLst>
              </p:cNvPr>
              <p:cNvSpPr txBox="1">
                <a:spLocks noRot="1" noChangeAspect="1" noMove="1" noResize="1" noEditPoints="1" noAdjustHandles="1" noChangeArrowheads="1" noChangeShapeType="1" noTextEdit="1"/>
              </p:cNvSpPr>
              <p:nvPr/>
            </p:nvSpPr>
            <p:spPr>
              <a:xfrm>
                <a:off x="6918553" y="2033801"/>
                <a:ext cx="444288" cy="2616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5B702B6-A6BF-FD4A-9437-A4B65A26E901}"/>
                  </a:ext>
                </a:extLst>
              </p:cNvPr>
              <p:cNvSpPr txBox="1"/>
              <p:nvPr/>
            </p:nvSpPr>
            <p:spPr>
              <a:xfrm>
                <a:off x="7535920" y="3339980"/>
                <a:ext cx="38452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1</m:t>
                          </m:r>
                        </m:sub>
                      </m:sSub>
                    </m:oMath>
                  </m:oMathPara>
                </a14:m>
                <a:endParaRPr lang="en-US" sz="1100" dirty="0"/>
              </a:p>
            </p:txBody>
          </p:sp>
        </mc:Choice>
        <mc:Fallback xmlns="">
          <p:sp>
            <p:nvSpPr>
              <p:cNvPr id="11" name="TextBox 10">
                <a:extLst>
                  <a:ext uri="{FF2B5EF4-FFF2-40B4-BE49-F238E27FC236}">
                    <a16:creationId xmlns:a16="http://schemas.microsoft.com/office/drawing/2014/main" id="{25B702B6-A6BF-FD4A-9437-A4B65A26E901}"/>
                  </a:ext>
                </a:extLst>
              </p:cNvPr>
              <p:cNvSpPr txBox="1">
                <a:spLocks noRot="1" noChangeAspect="1" noMove="1" noResize="1" noEditPoints="1" noAdjustHandles="1" noChangeArrowheads="1" noChangeShapeType="1" noTextEdit="1"/>
              </p:cNvSpPr>
              <p:nvPr/>
            </p:nvSpPr>
            <p:spPr>
              <a:xfrm>
                <a:off x="7535920" y="3339980"/>
                <a:ext cx="384528"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4B7A84-5E79-F44A-9272-5FB62181FD1C}"/>
                  </a:ext>
                </a:extLst>
              </p:cNvPr>
              <p:cNvSpPr txBox="1"/>
              <p:nvPr/>
            </p:nvSpPr>
            <p:spPr>
              <a:xfrm>
                <a:off x="4868208" y="3339980"/>
                <a:ext cx="38452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1</m:t>
                          </m:r>
                        </m:sub>
                      </m:sSub>
                    </m:oMath>
                  </m:oMathPara>
                </a14:m>
                <a:endParaRPr lang="en-US" sz="1100" dirty="0"/>
              </a:p>
            </p:txBody>
          </p:sp>
        </mc:Choice>
        <mc:Fallback xmlns="">
          <p:sp>
            <p:nvSpPr>
              <p:cNvPr id="12" name="TextBox 11">
                <a:extLst>
                  <a:ext uri="{FF2B5EF4-FFF2-40B4-BE49-F238E27FC236}">
                    <a16:creationId xmlns:a16="http://schemas.microsoft.com/office/drawing/2014/main" id="{8D4B7A84-5E79-F44A-9272-5FB62181FD1C}"/>
                  </a:ext>
                </a:extLst>
              </p:cNvPr>
              <p:cNvSpPr txBox="1">
                <a:spLocks noRot="1" noChangeAspect="1" noMove="1" noResize="1" noEditPoints="1" noAdjustHandles="1" noChangeArrowheads="1" noChangeShapeType="1" noTextEdit="1"/>
              </p:cNvSpPr>
              <p:nvPr/>
            </p:nvSpPr>
            <p:spPr>
              <a:xfrm>
                <a:off x="4868208" y="3339980"/>
                <a:ext cx="384528" cy="2616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58F8AC5D-F1CA-A448-A375-8CADB3A7B218}"/>
                  </a:ext>
                </a:extLst>
              </p:cNvPr>
              <p:cNvSpPr txBox="1"/>
              <p:nvPr/>
            </p:nvSpPr>
            <p:spPr>
              <a:xfrm>
                <a:off x="3560391" y="1886001"/>
                <a:ext cx="38779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2</m:t>
                          </m:r>
                        </m:sub>
                      </m:sSub>
                    </m:oMath>
                  </m:oMathPara>
                </a14:m>
                <a:endParaRPr lang="en-US" sz="1100" dirty="0"/>
              </a:p>
            </p:txBody>
          </p:sp>
        </mc:Choice>
        <mc:Fallback xmlns="">
          <p:sp>
            <p:nvSpPr>
              <p:cNvPr id="13" name="TextBox 12">
                <a:extLst>
                  <a:ext uri="{FF2B5EF4-FFF2-40B4-BE49-F238E27FC236}">
                    <a16:creationId xmlns:a16="http://schemas.microsoft.com/office/drawing/2014/main" id="{58F8AC5D-F1CA-A448-A375-8CADB3A7B218}"/>
                  </a:ext>
                </a:extLst>
              </p:cNvPr>
              <p:cNvSpPr txBox="1">
                <a:spLocks noRot="1" noChangeAspect="1" noMove="1" noResize="1" noEditPoints="1" noAdjustHandles="1" noChangeArrowheads="1" noChangeShapeType="1" noTextEdit="1"/>
              </p:cNvSpPr>
              <p:nvPr/>
            </p:nvSpPr>
            <p:spPr>
              <a:xfrm>
                <a:off x="3560391" y="1886001"/>
                <a:ext cx="387798" cy="26161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F1351D2-E313-FE44-96BA-22552FD4F029}"/>
                  </a:ext>
                </a:extLst>
              </p:cNvPr>
              <p:cNvSpPr txBox="1"/>
              <p:nvPr/>
            </p:nvSpPr>
            <p:spPr>
              <a:xfrm>
                <a:off x="6123608" y="1886001"/>
                <a:ext cx="387798"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100" b="0" i="1" smtClean="0">
                              <a:latin typeface="Cambria Math" panose="02040503050406030204" pitchFamily="18" charset="0"/>
                            </a:rPr>
                          </m:ctrlPr>
                        </m:sSubPr>
                        <m:e>
                          <m:r>
                            <a:rPr lang="en-US" sz="1100" b="0" i="1" smtClean="0">
                              <a:latin typeface="Cambria Math" panose="02040503050406030204" pitchFamily="18" charset="0"/>
                            </a:rPr>
                            <m:t>𝑤</m:t>
                          </m:r>
                        </m:e>
                        <m:sub>
                          <m:r>
                            <a:rPr lang="en-US" sz="1100" b="0" i="1" smtClean="0">
                              <a:latin typeface="Cambria Math" panose="02040503050406030204" pitchFamily="18" charset="0"/>
                            </a:rPr>
                            <m:t>2</m:t>
                          </m:r>
                        </m:sub>
                      </m:sSub>
                    </m:oMath>
                  </m:oMathPara>
                </a14:m>
                <a:endParaRPr lang="en-US" sz="1100" dirty="0"/>
              </a:p>
            </p:txBody>
          </p:sp>
        </mc:Choice>
        <mc:Fallback xmlns="">
          <p:sp>
            <p:nvSpPr>
              <p:cNvPr id="14" name="TextBox 13">
                <a:extLst>
                  <a:ext uri="{FF2B5EF4-FFF2-40B4-BE49-F238E27FC236}">
                    <a16:creationId xmlns:a16="http://schemas.microsoft.com/office/drawing/2014/main" id="{6F1351D2-E313-FE44-96BA-22552FD4F029}"/>
                  </a:ext>
                </a:extLst>
              </p:cNvPr>
              <p:cNvSpPr txBox="1">
                <a:spLocks noRot="1" noChangeAspect="1" noMove="1" noResize="1" noEditPoints="1" noAdjustHandles="1" noChangeArrowheads="1" noChangeShapeType="1" noTextEdit="1"/>
              </p:cNvSpPr>
              <p:nvPr/>
            </p:nvSpPr>
            <p:spPr>
              <a:xfrm>
                <a:off x="6123608" y="1886001"/>
                <a:ext cx="387798" cy="2616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52DAE3B-E315-EA4D-ACC4-B5BC98641BF4}"/>
                  </a:ext>
                </a:extLst>
              </p:cNvPr>
              <p:cNvSpPr txBox="1"/>
              <p:nvPr/>
            </p:nvSpPr>
            <p:spPr>
              <a:xfrm>
                <a:off x="3712791" y="4061166"/>
                <a:ext cx="37702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m:oMathPara>
                </a14:m>
                <a:endParaRPr lang="en-US" sz="1100" dirty="0"/>
              </a:p>
            </p:txBody>
          </p:sp>
        </mc:Choice>
        <mc:Fallback xmlns="">
          <p:sp>
            <p:nvSpPr>
              <p:cNvPr id="15" name="TextBox 14">
                <a:extLst>
                  <a:ext uri="{FF2B5EF4-FFF2-40B4-BE49-F238E27FC236}">
                    <a16:creationId xmlns:a16="http://schemas.microsoft.com/office/drawing/2014/main" id="{652DAE3B-E315-EA4D-ACC4-B5BC98641BF4}"/>
                  </a:ext>
                </a:extLst>
              </p:cNvPr>
              <p:cNvSpPr txBox="1">
                <a:spLocks noRot="1" noChangeAspect="1" noMove="1" noResize="1" noEditPoints="1" noAdjustHandles="1" noChangeArrowheads="1" noChangeShapeType="1" noTextEdit="1"/>
              </p:cNvSpPr>
              <p:nvPr/>
            </p:nvSpPr>
            <p:spPr>
              <a:xfrm>
                <a:off x="3712791" y="4061166"/>
                <a:ext cx="377026" cy="2616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85CEC5D-6A9E-1143-BC86-B631453263F6}"/>
                  </a:ext>
                </a:extLst>
              </p:cNvPr>
              <p:cNvSpPr txBox="1"/>
              <p:nvPr/>
            </p:nvSpPr>
            <p:spPr>
              <a:xfrm>
                <a:off x="6256987" y="3992932"/>
                <a:ext cx="377026" cy="2616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2</m:t>
                      </m:r>
                    </m:oMath>
                  </m:oMathPara>
                </a14:m>
                <a:endParaRPr lang="en-US" sz="1100" dirty="0"/>
              </a:p>
            </p:txBody>
          </p:sp>
        </mc:Choice>
        <mc:Fallback xmlns="">
          <p:sp>
            <p:nvSpPr>
              <p:cNvPr id="16" name="TextBox 15">
                <a:extLst>
                  <a:ext uri="{FF2B5EF4-FFF2-40B4-BE49-F238E27FC236}">
                    <a16:creationId xmlns:a16="http://schemas.microsoft.com/office/drawing/2014/main" id="{F85CEC5D-6A9E-1143-BC86-B631453263F6}"/>
                  </a:ext>
                </a:extLst>
              </p:cNvPr>
              <p:cNvSpPr txBox="1">
                <a:spLocks noRot="1" noChangeAspect="1" noMove="1" noResize="1" noEditPoints="1" noAdjustHandles="1" noChangeArrowheads="1" noChangeShapeType="1" noTextEdit="1"/>
              </p:cNvSpPr>
              <p:nvPr/>
            </p:nvSpPr>
            <p:spPr>
              <a:xfrm>
                <a:off x="6256987" y="3992932"/>
                <a:ext cx="377026" cy="261610"/>
              </a:xfrm>
              <a:prstGeom prst="rect">
                <a:avLst/>
              </a:prstGeom>
              <a:blipFill>
                <a:blip r:embed="rId10"/>
                <a:stretch>
                  <a:fillRect/>
                </a:stretch>
              </a:blipFill>
            </p:spPr>
            <p:txBody>
              <a:bodyPr/>
              <a:lstStyle/>
              <a:p>
                <a:r>
                  <a:rPr lang="en-US">
                    <a:noFill/>
                  </a:rPr>
                  <a:t> </a:t>
                </a:r>
              </a:p>
            </p:txBody>
          </p:sp>
        </mc:Fallback>
      </mc:AlternateContent>
      <p:sp>
        <p:nvSpPr>
          <p:cNvPr id="7" name="Oval 6">
            <a:extLst>
              <a:ext uri="{FF2B5EF4-FFF2-40B4-BE49-F238E27FC236}">
                <a16:creationId xmlns:a16="http://schemas.microsoft.com/office/drawing/2014/main" id="{3DB66373-A854-CA4A-90BB-7AE2E4FB5017}"/>
              </a:ext>
            </a:extLst>
          </p:cNvPr>
          <p:cNvSpPr/>
          <p:nvPr/>
        </p:nvSpPr>
        <p:spPr>
          <a:xfrm>
            <a:off x="6018514" y="2898648"/>
            <a:ext cx="869093" cy="869093"/>
          </a:xfrm>
          <a:prstGeom prst="ellipse">
            <a:avLst/>
          </a:prstGeom>
          <a:solidFill>
            <a:srgbClr val="6FFB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c 18">
            <a:extLst>
              <a:ext uri="{FF2B5EF4-FFF2-40B4-BE49-F238E27FC236}">
                <a16:creationId xmlns:a16="http://schemas.microsoft.com/office/drawing/2014/main" id="{D46233EF-A991-1644-8EBE-AEFB38A32298}"/>
              </a:ext>
            </a:extLst>
          </p:cNvPr>
          <p:cNvSpPr/>
          <p:nvPr/>
        </p:nvSpPr>
        <p:spPr>
          <a:xfrm rot="8102089">
            <a:off x="6059400" y="1682496"/>
            <a:ext cx="2311170" cy="734472"/>
          </a:xfrm>
          <a:prstGeom prst="arc">
            <a:avLst>
              <a:gd name="adj1" fmla="val 21131263"/>
              <a:gd name="adj2" fmla="val 21505242"/>
            </a:avLst>
          </a:prstGeom>
          <a:noFill/>
          <a:ln w="6350">
            <a:solidFill>
              <a:srgbClr val="EC2C1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DDF77FA0-B17B-E74E-AE44-06AF8B45C625}"/>
              </a:ext>
            </a:extLst>
          </p:cNvPr>
          <p:cNvCxnSpPr>
            <a:cxnSpLocks/>
            <a:stCxn id="7" idx="2"/>
            <a:endCxn id="7" idx="6"/>
          </p:cNvCxnSpPr>
          <p:nvPr/>
        </p:nvCxnSpPr>
        <p:spPr>
          <a:xfrm>
            <a:off x="6018514" y="3333195"/>
            <a:ext cx="869093" cy="0"/>
          </a:xfrm>
          <a:prstGeom prst="line">
            <a:avLst/>
          </a:prstGeom>
          <a:ln w="63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0EB59D1-3A12-6744-9AAC-21722D3EABCD}"/>
              </a:ext>
            </a:extLst>
          </p:cNvPr>
          <p:cNvCxnSpPr>
            <a:stCxn id="7" idx="0"/>
            <a:endCxn id="7" idx="4"/>
          </p:cNvCxnSpPr>
          <p:nvPr/>
        </p:nvCxnSpPr>
        <p:spPr>
          <a:xfrm>
            <a:off x="6453061" y="2898648"/>
            <a:ext cx="0" cy="869093"/>
          </a:xfrm>
          <a:prstGeom prst="line">
            <a:avLst/>
          </a:prstGeom>
          <a:ln w="63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8839701"/>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E4A30-2FEB-304E-B222-750E19C9150E}"/>
              </a:ext>
            </a:extLst>
          </p:cNvPr>
          <p:cNvSpPr>
            <a:spLocks noGrp="1"/>
          </p:cNvSpPr>
          <p:nvPr>
            <p:ph type="title"/>
          </p:nvPr>
        </p:nvSpPr>
        <p:spPr/>
        <p:txBody>
          <a:bodyPr/>
          <a:lstStyle/>
          <a:p>
            <a:r>
              <a:rPr lang="en-US" dirty="0"/>
              <a:t>Sparsity Geometry</a:t>
            </a:r>
          </a:p>
        </p:txBody>
      </p:sp>
      <p:sp>
        <p:nvSpPr>
          <p:cNvPr id="3" name="Text Placeholder 2">
            <a:extLst>
              <a:ext uri="{FF2B5EF4-FFF2-40B4-BE49-F238E27FC236}">
                <a16:creationId xmlns:a16="http://schemas.microsoft.com/office/drawing/2014/main" id="{0545D4EB-34B6-F141-B9FF-949A0697F46F}"/>
              </a:ext>
            </a:extLst>
          </p:cNvPr>
          <p:cNvSpPr>
            <a:spLocks noGrp="1"/>
          </p:cNvSpPr>
          <p:nvPr>
            <p:ph type="body" idx="1"/>
          </p:nvPr>
        </p:nvSpPr>
        <p:spPr/>
        <p:txBody>
          <a:bodyPr/>
          <a:lstStyle/>
          <a:p>
            <a:pPr marL="139700" indent="0">
              <a:buNone/>
            </a:pPr>
            <a:endParaRPr lang="en-US" dirty="0"/>
          </a:p>
        </p:txBody>
      </p:sp>
      <p:sp>
        <p:nvSpPr>
          <p:cNvPr id="4" name="Slide Number Placeholder 3">
            <a:extLst>
              <a:ext uri="{FF2B5EF4-FFF2-40B4-BE49-F238E27FC236}">
                <a16:creationId xmlns:a16="http://schemas.microsoft.com/office/drawing/2014/main" id="{66F045BB-1040-BF41-8FB1-87D14ACAD1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94</a:t>
            </a:fld>
            <a:endParaRPr lang="en"/>
          </a:p>
        </p:txBody>
      </p:sp>
      <p:pic>
        <p:nvPicPr>
          <p:cNvPr id="5" name="Picture 4">
            <a:extLst>
              <a:ext uri="{FF2B5EF4-FFF2-40B4-BE49-F238E27FC236}">
                <a16:creationId xmlns:a16="http://schemas.microsoft.com/office/drawing/2014/main" id="{A4AEFC0E-3FE1-0048-8F39-EC47B7254AA2}"/>
              </a:ext>
            </a:extLst>
          </p:cNvPr>
          <p:cNvPicPr>
            <a:picLocks noChangeAspect="1"/>
          </p:cNvPicPr>
          <p:nvPr/>
        </p:nvPicPr>
        <p:blipFill>
          <a:blip r:embed="rId2"/>
          <a:stretch>
            <a:fillRect/>
          </a:stretch>
        </p:blipFill>
        <p:spPr>
          <a:xfrm>
            <a:off x="3090625" y="1325294"/>
            <a:ext cx="5596200" cy="2492912"/>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ED9A842-A4BF-8442-B6F1-B97A044C13FA}"/>
                  </a:ext>
                </a:extLst>
              </p:cNvPr>
              <p:cNvSpPr txBox="1"/>
              <p:nvPr/>
            </p:nvSpPr>
            <p:spPr>
              <a:xfrm>
                <a:off x="3708104" y="3687401"/>
                <a:ext cx="1095172" cy="261610"/>
              </a:xfrm>
              <a:prstGeom prst="rect">
                <a:avLst/>
              </a:prstGeom>
              <a:noFill/>
            </p:spPr>
            <p:txBody>
              <a:bodyPr wrap="none" rtlCol="0">
                <a:spAutoFit/>
              </a:bodyPr>
              <a:lstStyle/>
              <a:p>
                <a14:m>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a14:m>
                <a:r>
                  <a:rPr lang="en-US" sz="1100" dirty="0"/>
                  <a:t> (2 features)</a:t>
                </a:r>
              </a:p>
            </p:txBody>
          </p:sp>
        </mc:Choice>
        <mc:Fallback xmlns="">
          <p:sp>
            <p:nvSpPr>
              <p:cNvPr id="6" name="TextBox 5">
                <a:extLst>
                  <a:ext uri="{FF2B5EF4-FFF2-40B4-BE49-F238E27FC236}">
                    <a16:creationId xmlns:a16="http://schemas.microsoft.com/office/drawing/2014/main" id="{FED9A842-A4BF-8442-B6F1-B97A044C13FA}"/>
                  </a:ext>
                </a:extLst>
              </p:cNvPr>
              <p:cNvSpPr txBox="1">
                <a:spLocks noRot="1" noChangeAspect="1" noMove="1" noResize="1" noEditPoints="1" noAdjustHandles="1" noChangeArrowheads="1" noChangeShapeType="1" noTextEdit="1"/>
              </p:cNvSpPr>
              <p:nvPr/>
            </p:nvSpPr>
            <p:spPr>
              <a:xfrm>
                <a:off x="3708104" y="3687401"/>
                <a:ext cx="1095172" cy="261610"/>
              </a:xfrm>
              <a:prstGeom prst="rect">
                <a:avLst/>
              </a:prstGeom>
              <a:blipFill>
                <a:blip r:embed="rId3"/>
                <a:stretch>
                  <a:fillRect t="-2326" b="-1395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F1F80AA-0FC7-2B48-A85C-592F8DA75D4E}"/>
                  </a:ext>
                </a:extLst>
              </p:cNvPr>
              <p:cNvSpPr txBox="1"/>
              <p:nvPr/>
            </p:nvSpPr>
            <p:spPr>
              <a:xfrm>
                <a:off x="6197464" y="3687401"/>
                <a:ext cx="1095172" cy="261610"/>
              </a:xfrm>
              <a:prstGeom prst="rect">
                <a:avLst/>
              </a:prstGeom>
              <a:noFill/>
            </p:spPr>
            <p:txBody>
              <a:bodyPr wrap="none" rtlCol="0">
                <a:spAutoFit/>
              </a:bodyPr>
              <a:lstStyle/>
              <a:p>
                <a14:m>
                  <m:oMath xmlns:m="http://schemas.openxmlformats.org/officeDocument/2006/math">
                    <m:r>
                      <a:rPr lang="en-US" sz="1100" b="0" i="1" smtClean="0">
                        <a:latin typeface="Cambria Math" panose="02040503050406030204" pitchFamily="18" charset="0"/>
                      </a:rPr>
                      <m:t>𝐿</m:t>
                    </m:r>
                    <m:r>
                      <a:rPr lang="en-US" sz="1100" b="0" i="1" smtClean="0">
                        <a:latin typeface="Cambria Math" panose="02040503050406030204" pitchFamily="18" charset="0"/>
                      </a:rPr>
                      <m:t>1</m:t>
                    </m:r>
                  </m:oMath>
                </a14:m>
                <a:r>
                  <a:rPr lang="en-US" sz="1100" dirty="0"/>
                  <a:t> (3 features)</a:t>
                </a:r>
              </a:p>
            </p:txBody>
          </p:sp>
        </mc:Choice>
        <mc:Fallback xmlns="">
          <p:sp>
            <p:nvSpPr>
              <p:cNvPr id="7" name="TextBox 6">
                <a:extLst>
                  <a:ext uri="{FF2B5EF4-FFF2-40B4-BE49-F238E27FC236}">
                    <a16:creationId xmlns:a16="http://schemas.microsoft.com/office/drawing/2014/main" id="{1F1F80AA-0FC7-2B48-A85C-592F8DA75D4E}"/>
                  </a:ext>
                </a:extLst>
              </p:cNvPr>
              <p:cNvSpPr txBox="1">
                <a:spLocks noRot="1" noChangeAspect="1" noMove="1" noResize="1" noEditPoints="1" noAdjustHandles="1" noChangeArrowheads="1" noChangeShapeType="1" noTextEdit="1"/>
              </p:cNvSpPr>
              <p:nvPr/>
            </p:nvSpPr>
            <p:spPr>
              <a:xfrm>
                <a:off x="6197464" y="3687401"/>
                <a:ext cx="1095172" cy="261610"/>
              </a:xfrm>
              <a:prstGeom prst="rect">
                <a:avLst/>
              </a:prstGeom>
              <a:blipFill>
                <a:blip r:embed="rId4"/>
                <a:stretch>
                  <a:fillRect t="-2326" b="-13953"/>
                </a:stretch>
              </a:blipFill>
            </p:spPr>
            <p:txBody>
              <a:bodyPr/>
              <a:lstStyle/>
              <a:p>
                <a:r>
                  <a:rPr lang="en-US">
                    <a:noFill/>
                  </a:rPr>
                  <a:t> </a:t>
                </a:r>
              </a:p>
            </p:txBody>
          </p:sp>
        </mc:Fallback>
      </mc:AlternateContent>
    </p:spTree>
    <p:extLst>
      <p:ext uri="{BB962C8B-B14F-4D97-AF65-F5344CB8AC3E}">
        <p14:creationId xmlns:p14="http://schemas.microsoft.com/office/powerpoint/2010/main" val="3928491844"/>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76DB9C-E116-41BB-BBF8-489815CAF44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95</a:t>
            </a:fld>
            <a:endParaRPr lang="en"/>
          </a:p>
        </p:txBody>
      </p:sp>
      <p:pic>
        <p:nvPicPr>
          <p:cNvPr id="1026" name="Picture 2" descr="25bestgifs9">
            <a:extLst>
              <a:ext uri="{FF2B5EF4-FFF2-40B4-BE49-F238E27FC236}">
                <a16:creationId xmlns:a16="http://schemas.microsoft.com/office/drawing/2014/main" id="{3B9A460F-F929-43B9-8AA1-A667B80378C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234069" y="85725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934708"/>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Placeholder 1">
                <a:extLst>
                  <a:ext uri="{FF2B5EF4-FFF2-40B4-BE49-F238E27FC236}">
                    <a16:creationId xmlns:a16="http://schemas.microsoft.com/office/drawing/2014/main" id="{D56CCECD-9F63-5C41-BF94-9F6DF5A3AE2E}"/>
                  </a:ext>
                </a:extLst>
              </p:cNvPr>
              <p:cNvSpPr>
                <a:spLocks noGrp="1"/>
              </p:cNvSpPr>
              <p:nvPr>
                <p:ph type="body" idx="1"/>
              </p:nvPr>
            </p:nvSpPr>
            <p:spPr/>
            <p:txBody>
              <a:bodyPr/>
              <a:lstStyle/>
              <a:p>
                <a:pPr marL="139700" indent="0">
                  <a:buNone/>
                </a:pPr>
                <a:r>
                  <a:rPr lang="en-US" b="1" dirty="0"/>
                  <a:t>How should we choose the best value of </a:t>
                </a:r>
                <a14:m>
                  <m:oMath xmlns:m="http://schemas.openxmlformats.org/officeDocument/2006/math">
                    <m:r>
                      <a:rPr lang="en-US" b="1" i="1" smtClean="0">
                        <a:latin typeface="Cambria Math" panose="02040503050406030204" pitchFamily="18" charset="0"/>
                      </a:rPr>
                      <m:t>𝝀</m:t>
                    </m:r>
                  </m:oMath>
                </a14:m>
                <a:r>
                  <a:rPr lang="en-US" b="1" dirty="0"/>
                  <a:t> for LASSO?</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m:rPr>
                        <m:sty m:val="p"/>
                      </m:rPr>
                      <a:rPr lang="en-US" b="0" i="0" smtClean="0">
                        <a:latin typeface="Cambria Math" panose="02040503050406030204" pitchFamily="18" charset="0"/>
                      </a:rPr>
                      <m:t>M</m:t>
                    </m:r>
                    <m:r>
                      <a:rPr lang="en-US" i="1">
                        <a:latin typeface="Cambria Math" panose="02040503050406030204" pitchFamily="18" charset="0"/>
                      </a:rPr>
                      <m:t>𝑆</m:t>
                    </m:r>
                    <m:r>
                      <a:rPr lang="en-US" b="0" i="1" smtClean="0">
                        <a:latin typeface="Cambria Math" panose="02040503050406030204" pitchFamily="18" charset="0"/>
                      </a:rPr>
                      <m:t>𝐸</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oMath>
                </a14:m>
                <a:r>
                  <a:rPr lang="en-US" dirty="0"/>
                  <a:t> on the </a:t>
                </a:r>
                <a:r>
                  <a:rPr lang="en-US" b="1" dirty="0"/>
                  <a:t>validation set</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has the smallest </a:t>
                </a:r>
                <a14:m>
                  <m:oMath xmlns:m="http://schemas.openxmlformats.org/officeDocument/2006/math">
                    <m:r>
                      <a:rPr lang="en-US" b="0" i="1" smtClean="0">
                        <a:latin typeface="Cambria Math" panose="02040503050406030204" pitchFamily="18" charset="0"/>
                      </a:rPr>
                      <m:t>𝑀</m:t>
                    </m:r>
                    <m:r>
                      <a:rPr lang="en-US" i="1">
                        <a:latin typeface="Cambria Math" panose="02040503050406030204" pitchFamily="18" charset="0"/>
                      </a:rPr>
                      <m:t>𝑆</m:t>
                    </m:r>
                    <m:r>
                      <a:rPr lang="en-US" b="0" i="1" smtClean="0">
                        <a:latin typeface="Cambria Math" panose="02040503050406030204" pitchFamily="18" charset="0"/>
                      </a:rPr>
                      <m:t>𝐸</m:t>
                    </m:r>
                    <m:d>
                      <m:dPr>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r>
                      <a:rPr lang="en-US" i="1">
                        <a:latin typeface="Cambria Math" panose="02040503050406030204" pitchFamily="18" charset="0"/>
                      </a:rPr>
                      <m:t>+</m:t>
                    </m:r>
                    <m:r>
                      <a:rPr lang="en-US" i="1">
                        <a:latin typeface="Cambria Math" panose="02040503050406030204" pitchFamily="18" charset="0"/>
                      </a:rPr>
                      <m:t>𝜆</m:t>
                    </m:r>
                    <m:sSubSup>
                      <m:sSubSupPr>
                        <m:ctrlPr>
                          <a:rPr lang="en-US" i="1">
                            <a:latin typeface="Cambria Math" panose="02040503050406030204" pitchFamily="18" charset="0"/>
                          </a:rPr>
                        </m:ctrlPr>
                      </m:sSubSupPr>
                      <m:e>
                        <m:d>
                          <m:dPr>
                            <m:begChr m:val="|"/>
                            <m:endChr m:val="|"/>
                            <m:ctrlPr>
                              <a:rPr lang="en-US" i="1">
                                <a:latin typeface="Cambria Math" panose="02040503050406030204" pitchFamily="18" charset="0"/>
                              </a:rPr>
                            </m:ctrlPr>
                          </m:dPr>
                          <m:e>
                            <m:d>
                              <m:dPr>
                                <m:begChr m:val="|"/>
                                <m:endChr m:val="|"/>
                                <m:ctrlPr>
                                  <a:rPr lang="en-US" i="1">
                                    <a:latin typeface="Cambria Math" panose="02040503050406030204" pitchFamily="18" charset="0"/>
                                  </a:rPr>
                                </m:ctrlPr>
                              </m:dPr>
                              <m:e>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𝑤</m:t>
                                    </m:r>
                                  </m:e>
                                </m:acc>
                              </m:e>
                            </m:d>
                          </m:e>
                        </m:d>
                      </m:e>
                      <m:sub>
                        <m:r>
                          <a:rPr lang="en-US" i="1">
                            <a:latin typeface="Cambria Math" panose="02040503050406030204" pitchFamily="18" charset="0"/>
                          </a:rPr>
                          <m:t>2</m:t>
                        </m:r>
                      </m:sub>
                      <m:sup>
                        <m:r>
                          <a:rPr lang="en-US" i="1">
                            <a:latin typeface="Cambria Math" panose="02040503050406030204" pitchFamily="18" charset="0"/>
                          </a:rPr>
                          <m:t>2</m:t>
                        </m:r>
                      </m:sup>
                    </m:sSubSup>
                  </m:oMath>
                </a14:m>
                <a:r>
                  <a:rPr lang="en-US" dirty="0"/>
                  <a:t> on the </a:t>
                </a:r>
                <a:r>
                  <a:rPr lang="en-US" b="1" dirty="0"/>
                  <a:t>validation set</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most zero coefficients</a:t>
                </a:r>
              </a:p>
              <a:p>
                <a:pPr marL="482600" indent="-342900">
                  <a:buClr>
                    <a:schemeClr val="bg2"/>
                  </a:buClr>
                  <a:buFont typeface="+mj-lt"/>
                  <a:buAutoNum type="alphaLcParenR"/>
                </a:pPr>
                <a:r>
                  <a:rPr lang="en-US" dirty="0"/>
                  <a:t>Pick the </a:t>
                </a:r>
                <a14:m>
                  <m:oMath xmlns:m="http://schemas.openxmlformats.org/officeDocument/2006/math">
                    <m:r>
                      <a:rPr lang="en-US" i="1">
                        <a:latin typeface="Cambria Math" panose="02040503050406030204" pitchFamily="18" charset="0"/>
                      </a:rPr>
                      <m:t>𝜆</m:t>
                    </m:r>
                  </m:oMath>
                </a14:m>
                <a:r>
                  <a:rPr lang="en-US" dirty="0"/>
                  <a:t> that results in the fewest zero coefficients</a:t>
                </a:r>
              </a:p>
              <a:p>
                <a:pPr marL="482600" indent="-342900">
                  <a:buClr>
                    <a:schemeClr val="bg2"/>
                  </a:buClr>
                  <a:buFont typeface="+mj-lt"/>
                  <a:buAutoNum type="alphaLcParenR"/>
                </a:pPr>
                <a:r>
                  <a:rPr lang="en-US" dirty="0"/>
                  <a:t>None of the above</a:t>
                </a:r>
              </a:p>
              <a:p>
                <a:endParaRPr lang="en-US" dirty="0"/>
              </a:p>
              <a:p>
                <a:endParaRPr lang="en-US" dirty="0"/>
              </a:p>
              <a:p>
                <a:endParaRPr lang="en-US" dirty="0"/>
              </a:p>
            </p:txBody>
          </p:sp>
        </mc:Choice>
        <mc:Fallback xmlns="">
          <p:sp>
            <p:nvSpPr>
              <p:cNvPr id="2" name="Text Placeholder 1">
                <a:extLst>
                  <a:ext uri="{FF2B5EF4-FFF2-40B4-BE49-F238E27FC236}">
                    <a16:creationId xmlns:a16="http://schemas.microsoft.com/office/drawing/2014/main" id="{D56CCECD-9F63-5C41-BF94-9F6DF5A3AE2E}"/>
                  </a:ext>
                </a:extLst>
              </p:cNvPr>
              <p:cNvSpPr>
                <a:spLocks noGrp="1" noRot="1" noChangeAspect="1" noMove="1" noResize="1" noEditPoints="1" noAdjustHandles="1" noChangeArrowheads="1" noChangeShapeType="1" noTextEdit="1"/>
              </p:cNvSpPr>
              <p:nvPr>
                <p:ph type="body" idx="1"/>
              </p:nvPr>
            </p:nvSpPr>
            <p:spPr>
              <a:blipFill>
                <a:blip r:embed="rId2"/>
                <a:stretch>
                  <a:fillRect/>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4CCDEE78-E813-F345-939F-4B615DE87F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96</a:t>
            </a:fld>
            <a:endParaRPr lang="en" dirty="0"/>
          </a:p>
        </p:txBody>
      </p:sp>
      <p:sp>
        <p:nvSpPr>
          <p:cNvPr id="4" name="Title 3">
            <a:extLst>
              <a:ext uri="{FF2B5EF4-FFF2-40B4-BE49-F238E27FC236}">
                <a16:creationId xmlns:a16="http://schemas.microsoft.com/office/drawing/2014/main" id="{5AABBBF7-3929-1A45-B050-6129D7FBE7DE}"/>
              </a:ext>
            </a:extLst>
          </p:cNvPr>
          <p:cNvSpPr>
            <a:spLocks noGrp="1"/>
          </p:cNvSpPr>
          <p:nvPr>
            <p:ph type="title"/>
          </p:nvPr>
        </p:nvSpPr>
        <p:spPr/>
        <p:txBody>
          <a:bodyPr/>
          <a:lstStyle/>
          <a:p>
            <a:r>
              <a:rPr lang="en-US" dirty="0"/>
              <a:t>1 min</a:t>
            </a:r>
          </a:p>
        </p:txBody>
      </p:sp>
    </p:spTree>
    <p:extLst>
      <p:ext uri="{BB962C8B-B14F-4D97-AF65-F5344CB8AC3E}">
        <p14:creationId xmlns:p14="http://schemas.microsoft.com/office/powerpoint/2010/main" val="2959922056"/>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37AB0CF6-00D2-4747-B28B-2EC6C91EBF59}"/>
                  </a:ext>
                </a:extLst>
              </p:cNvPr>
              <p:cNvSpPr>
                <a:spLocks noGrp="1"/>
              </p:cNvSpPr>
              <p:nvPr>
                <p:ph type="title"/>
              </p:nvPr>
            </p:nvSpPr>
            <p:spPr/>
            <p:txBody>
              <a:bodyPr/>
              <a:lstStyle/>
              <a:p>
                <a:r>
                  <a:rPr lang="en-US" dirty="0"/>
                  <a:t>Choosing </a:t>
                </a:r>
                <a14:m>
                  <m:oMath xmlns:m="http://schemas.openxmlformats.org/officeDocument/2006/math">
                    <m:r>
                      <a:rPr lang="en-US" b="0" i="1" smtClean="0">
                        <a:latin typeface="Cambria Math" panose="02040503050406030204" pitchFamily="18" charset="0"/>
                      </a:rPr>
                      <m:t>𝜆</m:t>
                    </m:r>
                  </m:oMath>
                </a14:m>
                <a:endParaRPr lang="en-US" dirty="0"/>
              </a:p>
            </p:txBody>
          </p:sp>
        </mc:Choice>
        <mc:Fallback xmlns="">
          <p:sp>
            <p:nvSpPr>
              <p:cNvPr id="2" name="Title 1">
                <a:extLst>
                  <a:ext uri="{FF2B5EF4-FFF2-40B4-BE49-F238E27FC236}">
                    <a16:creationId xmlns:a16="http://schemas.microsoft.com/office/drawing/2014/main" id="{37AB0CF6-00D2-4747-B28B-2EC6C91EBF59}"/>
                  </a:ext>
                </a:extLst>
              </p:cNvPr>
              <p:cNvSpPr>
                <a:spLocks noGrp="1" noRot="1" noChangeAspect="1" noMove="1" noResize="1" noEditPoints="1" noAdjustHandles="1" noChangeArrowheads="1" noChangeShapeType="1" noTextEdit="1"/>
              </p:cNvSpPr>
              <p:nvPr>
                <p:ph type="title"/>
              </p:nvPr>
            </p:nvSpPr>
            <p:spPr>
              <a:blipFill>
                <a:blip r:embed="rId2"/>
                <a:stretch>
                  <a:fillRect l="-3681"/>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F0CF913B-6E24-BF4B-B914-B2931C474D1D}"/>
              </a:ext>
            </a:extLst>
          </p:cNvPr>
          <p:cNvSpPr>
            <a:spLocks noGrp="1"/>
          </p:cNvSpPr>
          <p:nvPr>
            <p:ph type="body" idx="1"/>
          </p:nvPr>
        </p:nvSpPr>
        <p:spPr/>
        <p:txBody>
          <a:bodyPr/>
          <a:lstStyle/>
          <a:p>
            <a:pPr marL="139700" indent="0">
              <a:buNone/>
            </a:pPr>
            <a:r>
              <a:rPr lang="en-US" dirty="0"/>
              <a:t>Exactly the same as Ridge Regression :) </a:t>
            </a:r>
          </a:p>
          <a:p>
            <a:pPr marL="139700" indent="0">
              <a:buNone/>
            </a:pPr>
            <a:endParaRPr lang="en-US" dirty="0"/>
          </a:p>
          <a:p>
            <a:pPr marL="139700" indent="0">
              <a:buNone/>
            </a:pPr>
            <a:r>
              <a:rPr lang="en-US" dirty="0"/>
              <a:t>This will be true for almost every </a:t>
            </a:r>
            <a:r>
              <a:rPr lang="en-US" b="1" dirty="0"/>
              <a:t>hyper-parameter</a:t>
            </a:r>
            <a:r>
              <a:rPr lang="en-US" dirty="0"/>
              <a:t> we talk about</a:t>
            </a:r>
          </a:p>
          <a:p>
            <a:pPr marL="139700" indent="0">
              <a:buNone/>
            </a:pPr>
            <a:endParaRPr lang="en-US" dirty="0"/>
          </a:p>
          <a:p>
            <a:pPr marL="139700" indent="0">
              <a:buNone/>
            </a:pPr>
            <a:r>
              <a:rPr lang="en-US" dirty="0"/>
              <a:t>A </a:t>
            </a:r>
            <a:r>
              <a:rPr lang="en-US" b="1" dirty="0"/>
              <a:t>hyper-parameter</a:t>
            </a:r>
            <a:r>
              <a:rPr lang="en-US" dirty="0"/>
              <a:t> is a parameter you specify for the model that influences which parameters (e.g. coefficients) are learned by the ML </a:t>
            </a:r>
            <a:r>
              <a:rPr lang="en-US" dirty="0" err="1"/>
              <a:t>aglorithm</a:t>
            </a:r>
            <a:endParaRPr lang="en-US" dirty="0"/>
          </a:p>
        </p:txBody>
      </p:sp>
      <p:sp>
        <p:nvSpPr>
          <p:cNvPr id="4" name="Slide Number Placeholder 3">
            <a:extLst>
              <a:ext uri="{FF2B5EF4-FFF2-40B4-BE49-F238E27FC236}">
                <a16:creationId xmlns:a16="http://schemas.microsoft.com/office/drawing/2014/main" id="{C6773593-9C2E-3B4D-B171-B6E2CCA7AF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97</a:t>
            </a:fld>
            <a:endParaRPr lang="en"/>
          </a:p>
        </p:txBody>
      </p:sp>
    </p:spTree>
    <p:extLst>
      <p:ext uri="{BB962C8B-B14F-4D97-AF65-F5344CB8AC3E}">
        <p14:creationId xmlns:p14="http://schemas.microsoft.com/office/powerpoint/2010/main" val="4220527306"/>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55D-93A5-4400-BE67-253EF956C418}"/>
              </a:ext>
            </a:extLst>
          </p:cNvPr>
          <p:cNvSpPr>
            <a:spLocks noGrp="1"/>
          </p:cNvSpPr>
          <p:nvPr>
            <p:ph type="title"/>
          </p:nvPr>
        </p:nvSpPr>
        <p:spPr/>
        <p:txBody>
          <a:bodyPr/>
          <a:lstStyle/>
          <a:p>
            <a:r>
              <a:rPr lang="en-US" dirty="0"/>
              <a:t>LASSO in Practice</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69F5AB86-FB46-40C7-9DE4-BF489D79A992}"/>
                  </a:ext>
                </a:extLst>
              </p:cNvPr>
              <p:cNvSpPr>
                <a:spLocks noGrp="1"/>
              </p:cNvSpPr>
              <p:nvPr>
                <p:ph type="body" idx="1"/>
              </p:nvPr>
            </p:nvSpPr>
            <p:spPr/>
            <p:txBody>
              <a:bodyPr/>
              <a:lstStyle/>
              <a:p>
                <a:pPr marL="139700" indent="0">
                  <a:buNone/>
                </a:pPr>
                <a:r>
                  <a:rPr lang="en-US" dirty="0"/>
                  <a:t>A very common usage of LASSO is in feature selection. If you have a model with potentially many features you want to explore, you can use LASSO on a model with all the features and choose the appropriate </a:t>
                </a:r>
                <a14:m>
                  <m:oMath xmlns:m="http://schemas.openxmlformats.org/officeDocument/2006/math">
                    <m:r>
                      <a:rPr lang="en-US" i="1">
                        <a:latin typeface="Cambria Math" panose="02040503050406030204" pitchFamily="18" charset="0"/>
                      </a:rPr>
                      <m:t>𝜆</m:t>
                    </m:r>
                  </m:oMath>
                </a14:m>
                <a:r>
                  <a:rPr lang="en-US" dirty="0"/>
                  <a:t> to get the right complexity.</a:t>
                </a:r>
              </a:p>
              <a:p>
                <a:pPr marL="139700" indent="0">
                  <a:buNone/>
                </a:pPr>
                <a:endParaRPr lang="en-US" dirty="0"/>
              </a:p>
              <a:p>
                <a:pPr marL="139700" indent="0">
                  <a:buNone/>
                </a:pPr>
                <a:r>
                  <a:rPr lang="en-US" dirty="0"/>
                  <a:t>Then once you find the non-zero coefficients, you can identify which features are the most important to the task at hand*</a:t>
                </a:r>
              </a:p>
              <a:p>
                <a:pPr marL="139700" indent="0">
                  <a:buNone/>
                </a:pPr>
                <a:endParaRPr lang="en-US" dirty="0"/>
              </a:p>
              <a:p>
                <a:pPr marL="139700" indent="0">
                  <a:buNone/>
                </a:pPr>
                <a:r>
                  <a:rPr lang="en-US" dirty="0"/>
                  <a:t>* e.g., using domain-specific expertise</a:t>
                </a:r>
              </a:p>
            </p:txBody>
          </p:sp>
        </mc:Choice>
        <mc:Fallback xmlns="">
          <p:sp>
            <p:nvSpPr>
              <p:cNvPr id="3" name="Text Placeholder 2">
                <a:extLst>
                  <a:ext uri="{FF2B5EF4-FFF2-40B4-BE49-F238E27FC236}">
                    <a16:creationId xmlns:a16="http://schemas.microsoft.com/office/drawing/2014/main" id="{69F5AB86-FB46-40C7-9DE4-BF489D79A992}"/>
                  </a:ext>
                </a:extLst>
              </p:cNvPr>
              <p:cNvSpPr>
                <a:spLocks noGrp="1" noRot="1" noChangeAspect="1" noMove="1" noResize="1" noEditPoints="1" noAdjustHandles="1" noChangeArrowheads="1" noChangeShapeType="1" noTextEdit="1"/>
              </p:cNvSpPr>
              <p:nvPr>
                <p:ph type="body" idx="1"/>
              </p:nvPr>
            </p:nvSpPr>
            <p:spPr>
              <a:blipFill>
                <a:blip r:embed="rId2"/>
                <a:stretch>
                  <a:fillRect r="-680"/>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470C1C90-DFB5-426F-BA0A-591651E737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98</a:t>
            </a:fld>
            <a:endParaRPr lang="en"/>
          </a:p>
        </p:txBody>
      </p:sp>
    </p:spTree>
    <p:extLst>
      <p:ext uri="{BB962C8B-B14F-4D97-AF65-F5344CB8AC3E}">
        <p14:creationId xmlns:p14="http://schemas.microsoft.com/office/powerpoint/2010/main" val="3763866265"/>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1D61AEE-385C-E601-B86D-71F835FD01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99</a:t>
            </a:fld>
            <a:endParaRPr lang="en"/>
          </a:p>
        </p:txBody>
      </p:sp>
      <p:sp>
        <p:nvSpPr>
          <p:cNvPr id="3" name="Title 1">
            <a:extLst>
              <a:ext uri="{FF2B5EF4-FFF2-40B4-BE49-F238E27FC236}">
                <a16:creationId xmlns:a16="http://schemas.microsoft.com/office/drawing/2014/main" id="{2B29F03E-B91B-515E-3FD4-D50B6AA53A0D}"/>
              </a:ext>
            </a:extLst>
          </p:cNvPr>
          <p:cNvSpPr txBox="1">
            <a:spLocks/>
          </p:cNvSpPr>
          <p:nvPr/>
        </p:nvSpPr>
        <p:spPr>
          <a:xfrm>
            <a:off x="83613" y="47312"/>
            <a:ext cx="2046288" cy="61685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R="0" lvl="0"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1pPr>
            <a:lvl2pPr marR="0" lvl="1"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2pPr>
            <a:lvl3pPr marR="0" lvl="2"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3pPr>
            <a:lvl4pPr marR="0" lvl="3"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4pPr>
            <a:lvl5pPr marR="0" lvl="4"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5pPr>
            <a:lvl6pPr marR="0" lvl="5"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6pPr>
            <a:lvl7pPr marR="0" lvl="6"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7pPr>
            <a:lvl8pPr marR="0" lvl="7"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8pPr>
            <a:lvl9pPr marR="0" lvl="8" algn="l" rtl="0">
              <a:lnSpc>
                <a:spcPct val="100000"/>
              </a:lnSpc>
              <a:spcBef>
                <a:spcPts val="0"/>
              </a:spcBef>
              <a:spcAft>
                <a:spcPts val="0"/>
              </a:spcAft>
              <a:buClr>
                <a:srgbClr val="FFFFFF"/>
              </a:buClr>
              <a:buSzPts val="2400"/>
              <a:buFont typeface="Nunito Sans"/>
              <a:buNone/>
              <a:defRPr sz="2400" b="0" i="0" u="none" strike="noStrike" cap="none">
                <a:solidFill>
                  <a:srgbClr val="FFFFFF"/>
                </a:solidFill>
                <a:latin typeface="Nunito Sans"/>
                <a:ea typeface="Nunito Sans"/>
                <a:cs typeface="Nunito Sans"/>
                <a:sym typeface="Nunito Sans"/>
              </a:defRPr>
            </a:lvl9pPr>
          </a:lstStyle>
          <a:p>
            <a:r>
              <a:rPr lang="en-US" b="1">
                <a:solidFill>
                  <a:schemeClr val="accent6"/>
                </a:solidFill>
              </a:rPr>
              <a:t>ML Pipeline</a:t>
            </a:r>
            <a:endParaRPr lang="en-US" b="1" dirty="0">
              <a:solidFill>
                <a:schemeClr val="accent6"/>
              </a:solidFill>
            </a:endParaRPr>
          </a:p>
        </p:txBody>
      </p:sp>
      <p:sp>
        <p:nvSpPr>
          <p:cNvPr id="13" name="Slide Number Placeholder 3">
            <a:extLst>
              <a:ext uri="{FF2B5EF4-FFF2-40B4-BE49-F238E27FC236}">
                <a16:creationId xmlns:a16="http://schemas.microsoft.com/office/drawing/2014/main" id="{9E8D1B50-38A0-C8D2-B2FB-1B196A72F918}"/>
              </a:ext>
            </a:extLst>
          </p:cNvPr>
          <p:cNvSpPr txBox="1">
            <a:spLocks/>
          </p:cNvSpPr>
          <p:nvPr/>
        </p:nvSpPr>
        <p:spPr>
          <a:xfrm>
            <a:off x="8556784" y="4749851"/>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1pPr>
            <a:lvl2pPr marR="0" lvl="1"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2pPr>
            <a:lvl3pPr marR="0" lvl="2"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3pPr>
            <a:lvl4pPr marR="0" lvl="3"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4pPr>
            <a:lvl5pPr marR="0" lvl="4"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5pPr>
            <a:lvl6pPr marR="0" lvl="5"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6pPr>
            <a:lvl7pPr marR="0" lvl="6"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7pPr>
            <a:lvl8pPr marR="0" lvl="7"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8pPr>
            <a:lvl9pPr marR="0" lvl="8" algn="r" rtl="0">
              <a:lnSpc>
                <a:spcPct val="100000"/>
              </a:lnSpc>
              <a:spcBef>
                <a:spcPts val="0"/>
              </a:spcBef>
              <a:spcAft>
                <a:spcPts val="0"/>
              </a:spcAft>
              <a:buClr>
                <a:srgbClr val="000000"/>
              </a:buClr>
              <a:buFont typeface="Arial"/>
              <a:buNone/>
              <a:defRPr sz="1000" b="0" i="0" u="none" strike="noStrike" cap="none">
                <a:solidFill>
                  <a:srgbClr val="CCCCCC"/>
                </a:solidFill>
                <a:latin typeface="Nunito Sans"/>
                <a:ea typeface="Nunito Sans"/>
                <a:cs typeface="Nunito Sans"/>
                <a:sym typeface="Nunito Sans"/>
              </a:defRPr>
            </a:lvl9pPr>
          </a:lstStyle>
          <a:p>
            <a:fld id="{00000000-1234-1234-1234-123412341234}" type="slidenum">
              <a:rPr lang="en" smtClean="0"/>
              <a:pPr/>
              <a:t>99</a:t>
            </a:fld>
            <a:endParaRPr lang="en"/>
          </a:p>
        </p:txBody>
      </p:sp>
      <p:sp>
        <p:nvSpPr>
          <p:cNvPr id="14" name="Magnetic Disk 13">
            <a:extLst>
              <a:ext uri="{FF2B5EF4-FFF2-40B4-BE49-F238E27FC236}">
                <a16:creationId xmlns:a16="http://schemas.microsoft.com/office/drawing/2014/main" id="{9ECD85B2-E48E-0CDB-48D5-B44246B858CC}"/>
              </a:ext>
            </a:extLst>
          </p:cNvPr>
          <p:cNvSpPr>
            <a:spLocks noChangeAspect="1"/>
          </p:cNvSpPr>
          <p:nvPr/>
        </p:nvSpPr>
        <p:spPr>
          <a:xfrm>
            <a:off x="1973253" y="1140369"/>
            <a:ext cx="1357539" cy="1376482"/>
          </a:xfrm>
          <a:prstGeom prst="flowChartMagneticDisk">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16" tIns="45709" rIns="91416" bIns="45709" anchor="ct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Training</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Data</a:t>
            </a:r>
          </a:p>
        </p:txBody>
      </p:sp>
      <p:sp>
        <p:nvSpPr>
          <p:cNvPr id="20" name="TextBox 19">
            <a:extLst>
              <a:ext uri="{FF2B5EF4-FFF2-40B4-BE49-F238E27FC236}">
                <a16:creationId xmlns:a16="http://schemas.microsoft.com/office/drawing/2014/main" id="{8BEB8227-8D3E-D6A6-4259-3504BE6907F7}"/>
              </a:ext>
            </a:extLst>
          </p:cNvPr>
          <p:cNvSpPr txBox="1">
            <a:spLocks noChangeAspect="1"/>
          </p:cNvSpPr>
          <p:nvPr/>
        </p:nvSpPr>
        <p:spPr>
          <a:xfrm>
            <a:off x="3714815" y="1384754"/>
            <a:ext cx="1370257" cy="892552"/>
          </a:xfrm>
          <a:prstGeom prst="rect">
            <a:avLst/>
          </a:prstGeom>
          <a:solidFill>
            <a:schemeClr val="accent1"/>
          </a:solidFill>
          <a:ln>
            <a:solidFill>
              <a:schemeClr val="accent1">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Pre-</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Processing</a:t>
            </a:r>
          </a:p>
        </p:txBody>
      </p:sp>
      <p:cxnSp>
        <p:nvCxnSpPr>
          <p:cNvPr id="23" name="Straight Arrow Connector 22">
            <a:extLst>
              <a:ext uri="{FF2B5EF4-FFF2-40B4-BE49-F238E27FC236}">
                <a16:creationId xmlns:a16="http://schemas.microsoft.com/office/drawing/2014/main" id="{A3D2B411-A1F6-12DF-C2A9-EAF83EE6DF8C}"/>
              </a:ext>
            </a:extLst>
          </p:cNvPr>
          <p:cNvCxnSpPr>
            <a:cxnSpLocks noChangeAspect="1"/>
            <a:stCxn id="14" idx="4"/>
            <a:endCxn id="20" idx="1"/>
          </p:cNvCxnSpPr>
          <p:nvPr/>
        </p:nvCxnSpPr>
        <p:spPr>
          <a:xfrm>
            <a:off x="3330792" y="1828610"/>
            <a:ext cx="384023" cy="242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24" name="TextBox 23">
            <a:extLst>
              <a:ext uri="{FF2B5EF4-FFF2-40B4-BE49-F238E27FC236}">
                <a16:creationId xmlns:a16="http://schemas.microsoft.com/office/drawing/2014/main" id="{C25CEE35-30CE-B93D-7F2F-354CAB2D40E7}"/>
              </a:ext>
            </a:extLst>
          </p:cNvPr>
          <p:cNvSpPr txBox="1">
            <a:spLocks noChangeAspect="1"/>
          </p:cNvSpPr>
          <p:nvPr/>
        </p:nvSpPr>
        <p:spPr>
          <a:xfrm>
            <a:off x="5651243" y="1384754"/>
            <a:ext cx="880240" cy="892552"/>
          </a:xfrm>
          <a:prstGeom prst="rect">
            <a:avLst/>
          </a:prstGeom>
          <a:effectLst>
            <a:outerShdw blurRad="50800" dist="50800" dir="5400000" algn="ctr" rotWithShape="0">
              <a:srgbClr val="000000">
                <a:alpha val="62000"/>
              </a:srgbClr>
            </a:outerShdw>
          </a:effectLst>
        </p:spPr>
        <p:style>
          <a:lnRef idx="2">
            <a:schemeClr val="accent3">
              <a:shade val="50000"/>
            </a:schemeClr>
          </a:lnRef>
          <a:fillRef idx="1">
            <a:schemeClr val="accent3"/>
          </a:fillRef>
          <a:effectRef idx="0">
            <a:schemeClr val="accent3"/>
          </a:effectRef>
          <a:fontRef idx="minor">
            <a:schemeClr val="lt1"/>
          </a:fontRef>
        </p:style>
        <p:txBody>
          <a:bodyPr wrap="none" tIns="137160" bIns="137160" rtlCol="0">
            <a:spAutoFit/>
          </a:bodyPr>
          <a:lstStyle/>
          <a:p>
            <a:pPr algn="ct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ML </a:t>
            </a:r>
            <a:b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2000" dirty="0">
                <a:effectLst>
                  <a:outerShdw blurRad="50800" dist="38100" dir="5400000" algn="t"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model</a:t>
            </a:r>
          </a:p>
        </p:txBody>
      </p:sp>
      <p:sp>
        <p:nvSpPr>
          <p:cNvPr id="25" name="TextBox 24">
            <a:extLst>
              <a:ext uri="{FF2B5EF4-FFF2-40B4-BE49-F238E27FC236}">
                <a16:creationId xmlns:a16="http://schemas.microsoft.com/office/drawing/2014/main" id="{8B667B54-E8D9-631C-83AB-1736EFC63A06}"/>
              </a:ext>
            </a:extLst>
          </p:cNvPr>
          <p:cNvSpPr txBox="1">
            <a:spLocks noChangeAspect="1"/>
          </p:cNvSpPr>
          <p:nvPr/>
        </p:nvSpPr>
        <p:spPr>
          <a:xfrm>
            <a:off x="5610159" y="4036885"/>
            <a:ext cx="962407" cy="892552"/>
          </a:xfrm>
          <a:prstGeom prst="rect">
            <a:avLst/>
          </a:prstGeom>
          <a:solidFill>
            <a:schemeClr val="accent2">
              <a:lumMod val="40000"/>
              <a:lumOff val="60000"/>
            </a:schemeClr>
          </a:solidFill>
          <a:ln>
            <a:solidFill>
              <a:schemeClr val="accent2">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Quality</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metric</a:t>
            </a:r>
          </a:p>
        </p:txBody>
      </p:sp>
      <p:sp>
        <p:nvSpPr>
          <p:cNvPr id="26" name="TextBox 25">
            <a:extLst>
              <a:ext uri="{FF2B5EF4-FFF2-40B4-BE49-F238E27FC236}">
                <a16:creationId xmlns:a16="http://schemas.microsoft.com/office/drawing/2014/main" id="{47E6EABC-04AF-9DF1-8134-D9EB99484BB5}"/>
              </a:ext>
            </a:extLst>
          </p:cNvPr>
          <p:cNvSpPr txBox="1">
            <a:spLocks noChangeAspect="1"/>
          </p:cNvSpPr>
          <p:nvPr/>
        </p:nvSpPr>
        <p:spPr>
          <a:xfrm>
            <a:off x="5254598" y="2780202"/>
            <a:ext cx="1673530" cy="892552"/>
          </a:xfrm>
          <a:prstGeom prst="rect">
            <a:avLst/>
          </a:prstGeom>
          <a:solidFill>
            <a:schemeClr val="bg2">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wrap="none" tIns="137160" bIns="137160" rtlCol="0">
            <a:spAutoFit/>
          </a:bodyPr>
          <a:lstStyle/>
          <a:p>
            <a:pPr algn="ctr"/>
            <a:r>
              <a:rPr lang="en-US" sz="2000" dirty="0">
                <a:latin typeface="Open Sans" panose="020B0606030504020204" pitchFamily="34" charset="0"/>
                <a:ea typeface="Open Sans" panose="020B0606030504020204" pitchFamily="34" charset="0"/>
                <a:cs typeface="Open Sans" panose="020B0606030504020204" pitchFamily="34" charset="0"/>
              </a:rPr>
              <a:t>Optimization </a:t>
            </a:r>
          </a:p>
          <a:p>
            <a:pPr algn="ctr"/>
            <a:r>
              <a:rPr lang="en-US" sz="2000" dirty="0">
                <a:latin typeface="Open Sans" panose="020B0606030504020204" pitchFamily="34" charset="0"/>
                <a:ea typeface="Open Sans" panose="020B0606030504020204" pitchFamily="34" charset="0"/>
                <a:cs typeface="Open Sans" panose="020B0606030504020204" pitchFamily="34" charset="0"/>
              </a:rPr>
              <a:t>algorithm</a:t>
            </a:r>
          </a:p>
        </p:txBody>
      </p:sp>
      <p:cxnSp>
        <p:nvCxnSpPr>
          <p:cNvPr id="27" name="Straight Arrow Connector 26">
            <a:extLst>
              <a:ext uri="{FF2B5EF4-FFF2-40B4-BE49-F238E27FC236}">
                <a16:creationId xmlns:a16="http://schemas.microsoft.com/office/drawing/2014/main" id="{9C9AB847-0891-E06E-E21E-2665477B6371}"/>
              </a:ext>
            </a:extLst>
          </p:cNvPr>
          <p:cNvCxnSpPr>
            <a:cxnSpLocks noChangeAspect="1"/>
            <a:stCxn id="20" idx="3"/>
            <a:endCxn id="24" idx="1"/>
          </p:cNvCxnSpPr>
          <p:nvPr/>
        </p:nvCxnSpPr>
        <p:spPr>
          <a:xfrm>
            <a:off x="5085072" y="1831030"/>
            <a:ext cx="566171" cy="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8" name="Straight Arrow Connector 27">
            <a:extLst>
              <a:ext uri="{FF2B5EF4-FFF2-40B4-BE49-F238E27FC236}">
                <a16:creationId xmlns:a16="http://schemas.microsoft.com/office/drawing/2014/main" id="{0A517288-7596-6252-D73E-5B6DEF76C93C}"/>
              </a:ext>
            </a:extLst>
          </p:cNvPr>
          <p:cNvCxnSpPr>
            <a:cxnSpLocks noChangeAspect="1"/>
            <a:stCxn id="24" idx="3"/>
            <a:endCxn id="42" idx="1"/>
          </p:cNvCxnSpPr>
          <p:nvPr/>
        </p:nvCxnSpPr>
        <p:spPr>
          <a:xfrm flipV="1">
            <a:off x="6531483" y="1830880"/>
            <a:ext cx="1195693" cy="150"/>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29" name="Straight Arrow Connector 28">
            <a:extLst>
              <a:ext uri="{FF2B5EF4-FFF2-40B4-BE49-F238E27FC236}">
                <a16:creationId xmlns:a16="http://schemas.microsoft.com/office/drawing/2014/main" id="{E3F36AD7-3DEA-C7A8-A525-6584C5632D5C}"/>
              </a:ext>
            </a:extLst>
          </p:cNvPr>
          <p:cNvCxnSpPr>
            <a:cxnSpLocks noChangeAspect="1"/>
            <a:stCxn id="25" idx="0"/>
            <a:endCxn id="26" idx="2"/>
          </p:cNvCxnSpPr>
          <p:nvPr/>
        </p:nvCxnSpPr>
        <p:spPr>
          <a:xfrm flipV="1">
            <a:off x="6091363" y="3672754"/>
            <a:ext cx="0" cy="364131"/>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0" name="Elbow Connector 29">
            <a:extLst>
              <a:ext uri="{FF2B5EF4-FFF2-40B4-BE49-F238E27FC236}">
                <a16:creationId xmlns:a16="http://schemas.microsoft.com/office/drawing/2014/main" id="{0660374F-64E9-E127-4973-5B93A9D686C2}"/>
              </a:ext>
            </a:extLst>
          </p:cNvPr>
          <p:cNvCxnSpPr>
            <a:cxnSpLocks noChangeAspect="1"/>
            <a:endCxn id="25" idx="3"/>
          </p:cNvCxnSpPr>
          <p:nvPr/>
        </p:nvCxnSpPr>
        <p:spPr>
          <a:xfrm rot="5400000">
            <a:off x="5665898" y="2758878"/>
            <a:ext cx="2630951" cy="817614"/>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sp>
        <p:nvSpPr>
          <p:cNvPr id="31" name="TextBox 30">
            <a:extLst>
              <a:ext uri="{FF2B5EF4-FFF2-40B4-BE49-F238E27FC236}">
                <a16:creationId xmlns:a16="http://schemas.microsoft.com/office/drawing/2014/main" id="{53DA716B-524B-1140-178D-BE3738370118}"/>
              </a:ext>
            </a:extLst>
          </p:cNvPr>
          <p:cNvSpPr txBox="1">
            <a:spLocks noChangeAspect="1"/>
          </p:cNvSpPr>
          <p:nvPr/>
        </p:nvSpPr>
        <p:spPr>
          <a:xfrm>
            <a:off x="2690047" y="2728584"/>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y</a:t>
            </a:r>
          </a:p>
        </p:txBody>
      </p:sp>
      <p:sp>
        <p:nvSpPr>
          <p:cNvPr id="32" name="TextBox 31">
            <a:extLst>
              <a:ext uri="{FF2B5EF4-FFF2-40B4-BE49-F238E27FC236}">
                <a16:creationId xmlns:a16="http://schemas.microsoft.com/office/drawing/2014/main" id="{B1FA5895-4264-CF22-2A38-70370E523FB6}"/>
              </a:ext>
            </a:extLst>
          </p:cNvPr>
          <p:cNvSpPr txBox="1">
            <a:spLocks noChangeAspect="1"/>
          </p:cNvSpPr>
          <p:nvPr/>
        </p:nvSpPr>
        <p:spPr>
          <a:xfrm>
            <a:off x="5189699" y="1382537"/>
            <a:ext cx="311042"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x</a:t>
            </a:r>
          </a:p>
        </p:txBody>
      </p:sp>
      <p:sp>
        <p:nvSpPr>
          <p:cNvPr id="33" name="TextBox 32">
            <a:extLst>
              <a:ext uri="{FF2B5EF4-FFF2-40B4-BE49-F238E27FC236}">
                <a16:creationId xmlns:a16="http://schemas.microsoft.com/office/drawing/2014/main" id="{ABEE6469-4B63-CAED-9D04-DA6CEC14CFB1}"/>
              </a:ext>
            </a:extLst>
          </p:cNvPr>
          <p:cNvSpPr txBox="1">
            <a:spLocks noChangeAspect="1"/>
          </p:cNvSpPr>
          <p:nvPr/>
        </p:nvSpPr>
        <p:spPr>
          <a:xfrm>
            <a:off x="6851332" y="1379132"/>
            <a:ext cx="308055" cy="400110"/>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err="1">
                <a:solidFill>
                  <a:srgbClr val="B57BA6"/>
                </a:solidFill>
                <a:latin typeface="Open Sans" panose="020B0606030504020204" pitchFamily="34" charset="0"/>
                <a:ea typeface="Open Sans" panose="020B0606030504020204" pitchFamily="34" charset="0"/>
                <a:cs typeface="Open Sans" panose="020B0606030504020204" pitchFamily="34" charset="0"/>
              </a:rPr>
              <a:t>ŷ</a:t>
            </a:r>
            <a:endPar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oup 33">
            <a:extLst>
              <a:ext uri="{FF2B5EF4-FFF2-40B4-BE49-F238E27FC236}">
                <a16:creationId xmlns:a16="http://schemas.microsoft.com/office/drawing/2014/main" id="{1A518855-C2A1-5EC0-787C-3A432F88D26A}"/>
              </a:ext>
            </a:extLst>
          </p:cNvPr>
          <p:cNvGrpSpPr>
            <a:grpSpLocks noChangeAspect="1"/>
          </p:cNvGrpSpPr>
          <p:nvPr/>
        </p:nvGrpSpPr>
        <p:grpSpPr>
          <a:xfrm>
            <a:off x="5645598" y="2309757"/>
            <a:ext cx="278175" cy="525691"/>
            <a:chOff x="7787573" y="1903182"/>
            <a:chExt cx="298480" cy="618118"/>
          </a:xfrm>
        </p:grpSpPr>
        <p:sp>
          <p:nvSpPr>
            <p:cNvPr id="35" name="TextBox 34">
              <a:extLst>
                <a:ext uri="{FF2B5EF4-FFF2-40B4-BE49-F238E27FC236}">
                  <a16:creationId xmlns:a16="http://schemas.microsoft.com/office/drawing/2014/main" id="{827748D3-D549-429F-7CF8-59F3E899F006}"/>
                </a:ext>
              </a:extLst>
            </p:cNvPr>
            <p:cNvSpPr txBox="1"/>
            <p:nvPr/>
          </p:nvSpPr>
          <p:spPr>
            <a:xfrm>
              <a:off x="7787573" y="1903182"/>
              <a:ext cx="298480" cy="470458"/>
            </a:xfrm>
            <a:prstGeom prst="rect">
              <a:avLst/>
            </a:prstGeom>
            <a:noFill/>
          </p:spPr>
          <p:txBody>
            <a:bodyPr wrap="squar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id="{FDCF7B03-90B0-66BC-C166-27D3B7F76DA7}"/>
                </a:ext>
              </a:extLst>
            </p:cNvPr>
            <p:cNvSpPr txBox="1"/>
            <p:nvPr/>
          </p:nvSpPr>
          <p:spPr>
            <a:xfrm>
              <a:off x="7802001" y="2050842"/>
              <a:ext cx="284052" cy="47045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none" rtlCol="0">
              <a:spAutoFit/>
            </a:bodyPr>
            <a:lstStyle/>
            <a:p>
              <a:r>
                <a:rPr lang="en-US" sz="2000" b="1" dirty="0">
                  <a:solidFill>
                    <a:srgbClr val="B57BA6"/>
                  </a:solidFill>
                  <a:latin typeface="Open Sans" panose="020B0606030504020204" pitchFamily="34" charset="0"/>
                  <a:ea typeface="Open Sans" panose="020B0606030504020204" pitchFamily="34" charset="0"/>
                  <a:cs typeface="Open Sans" panose="020B0606030504020204" pitchFamily="34" charset="0"/>
                </a:rPr>
                <a:t>f</a:t>
              </a:r>
            </a:p>
          </p:txBody>
        </p:sp>
      </p:grpSp>
      <p:cxnSp>
        <p:nvCxnSpPr>
          <p:cNvPr id="37" name="Straight Arrow Connector 36">
            <a:extLst>
              <a:ext uri="{FF2B5EF4-FFF2-40B4-BE49-F238E27FC236}">
                <a16:creationId xmlns:a16="http://schemas.microsoft.com/office/drawing/2014/main" id="{EEDB42AD-598C-D9ED-8FE0-7FE180B71883}"/>
              </a:ext>
            </a:extLst>
          </p:cNvPr>
          <p:cNvCxnSpPr>
            <a:cxnSpLocks noChangeAspect="1"/>
            <a:stCxn id="26" idx="0"/>
            <a:endCxn id="24" idx="2"/>
          </p:cNvCxnSpPr>
          <p:nvPr/>
        </p:nvCxnSpPr>
        <p:spPr>
          <a:xfrm flipV="1">
            <a:off x="6091363" y="2277306"/>
            <a:ext cx="0" cy="502896"/>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cxnSp>
        <p:nvCxnSpPr>
          <p:cNvPr id="39" name="Elbow Connector 38">
            <a:extLst>
              <a:ext uri="{FF2B5EF4-FFF2-40B4-BE49-F238E27FC236}">
                <a16:creationId xmlns:a16="http://schemas.microsoft.com/office/drawing/2014/main" id="{C1C05A48-31C5-5581-2AD2-58290D312F93}"/>
              </a:ext>
            </a:extLst>
          </p:cNvPr>
          <p:cNvCxnSpPr>
            <a:cxnSpLocks noChangeAspect="1"/>
            <a:stCxn id="14" idx="3"/>
            <a:endCxn id="25" idx="1"/>
          </p:cNvCxnSpPr>
          <p:nvPr/>
        </p:nvCxnSpPr>
        <p:spPr>
          <a:xfrm rot="16200000" flipH="1">
            <a:off x="3147936" y="2020938"/>
            <a:ext cx="1966310" cy="2958136"/>
          </a:xfrm>
          <a:prstGeom prst="bentConnector2">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0" name="Picture 2" descr="World Earth Continents - Free vector graphic on Pixabay">
            <a:extLst>
              <a:ext uri="{FF2B5EF4-FFF2-40B4-BE49-F238E27FC236}">
                <a16:creationId xmlns:a16="http://schemas.microsoft.com/office/drawing/2014/main" id="{8D7E23AA-E5C2-7E30-D06F-49101ED815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222182" y="1175276"/>
            <a:ext cx="1229334" cy="1308724"/>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Arrow Connector 40">
            <a:extLst>
              <a:ext uri="{FF2B5EF4-FFF2-40B4-BE49-F238E27FC236}">
                <a16:creationId xmlns:a16="http://schemas.microsoft.com/office/drawing/2014/main" id="{B2B30A13-6DA8-0AF5-9A62-142A25644AC5}"/>
              </a:ext>
            </a:extLst>
          </p:cNvPr>
          <p:cNvCxnSpPr>
            <a:cxnSpLocks noChangeAspect="1"/>
            <a:stCxn id="40" idx="3"/>
            <a:endCxn id="14" idx="2"/>
          </p:cNvCxnSpPr>
          <p:nvPr/>
        </p:nvCxnSpPr>
        <p:spPr>
          <a:xfrm flipV="1">
            <a:off x="1451516" y="1828610"/>
            <a:ext cx="521737" cy="1028"/>
          </a:xfrm>
          <a:prstGeom prst="straightConnector1">
            <a:avLst/>
          </a:prstGeom>
          <a:ln w="57150" cmpd="sng">
            <a:solidFill>
              <a:schemeClr val="tx2">
                <a:lumMod val="50000"/>
              </a:schemeClr>
            </a:solidFill>
            <a:headEnd type="none"/>
            <a:tailEnd type="triangle" w="lg" len="med"/>
          </a:ln>
        </p:spPr>
        <p:style>
          <a:lnRef idx="3">
            <a:schemeClr val="accent5"/>
          </a:lnRef>
          <a:fillRef idx="0">
            <a:schemeClr val="accent5"/>
          </a:fillRef>
          <a:effectRef idx="2">
            <a:schemeClr val="accent5"/>
          </a:effectRef>
          <a:fontRef idx="minor">
            <a:schemeClr val="tx1"/>
          </a:fontRef>
        </p:style>
      </p:cxnSp>
      <p:pic>
        <p:nvPicPr>
          <p:cNvPr id="42" name="Picture 2" descr="World Earth Continents - Free vector graphic on Pixabay">
            <a:extLst>
              <a:ext uri="{FF2B5EF4-FFF2-40B4-BE49-F238E27FC236}">
                <a16:creationId xmlns:a16="http://schemas.microsoft.com/office/drawing/2014/main" id="{0CA9CFE7-7DAB-A314-C137-B724F433D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19"/>
          <a:stretch/>
        </p:blipFill>
        <p:spPr bwMode="auto">
          <a:xfrm>
            <a:off x="7727176" y="1176518"/>
            <a:ext cx="1229334" cy="130872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2813097-1E4D-E95B-E35D-FA403775FF8E}"/>
              </a:ext>
            </a:extLst>
          </p:cNvPr>
          <p:cNvSpPr txBox="1">
            <a:spLocks noChangeAspect="1"/>
          </p:cNvSpPr>
          <p:nvPr/>
        </p:nvSpPr>
        <p:spPr>
          <a:xfrm>
            <a:off x="561557" y="2440582"/>
            <a:ext cx="1848958" cy="954107"/>
          </a:xfrm>
          <a:prstGeom prst="rect">
            <a:avLst/>
          </a:prstGeom>
          <a:noFill/>
        </p:spPr>
        <p:txBody>
          <a:bodyPr wrap="square" rtlCol="0">
            <a:spAutoFit/>
          </a:bodyPr>
          <a:lstStyle/>
          <a:p>
            <a:r>
              <a:rPr lang="en-US" dirty="0">
                <a:solidFill>
                  <a:schemeClr val="tx1"/>
                </a:solidFill>
              </a:rPr>
              <a:t>- Historical Bias</a:t>
            </a:r>
          </a:p>
          <a:p>
            <a:r>
              <a:rPr lang="en-US" dirty="0">
                <a:solidFill>
                  <a:schemeClr val="tx1"/>
                </a:solidFill>
              </a:rPr>
              <a:t>- Representation Bias</a:t>
            </a:r>
          </a:p>
          <a:p>
            <a:r>
              <a:rPr lang="en-US" dirty="0">
                <a:solidFill>
                  <a:schemeClr val="tx1"/>
                </a:solidFill>
              </a:rPr>
              <a:t>- Measurement Bias</a:t>
            </a:r>
          </a:p>
        </p:txBody>
      </p:sp>
      <p:sp>
        <p:nvSpPr>
          <p:cNvPr id="44" name="TextBox 43">
            <a:extLst>
              <a:ext uri="{FF2B5EF4-FFF2-40B4-BE49-F238E27FC236}">
                <a16:creationId xmlns:a16="http://schemas.microsoft.com/office/drawing/2014/main" id="{D3BB9CF7-7540-138C-035D-7A66A81CACE8}"/>
              </a:ext>
            </a:extLst>
          </p:cNvPr>
          <p:cNvSpPr txBox="1">
            <a:spLocks noChangeAspect="1"/>
          </p:cNvSpPr>
          <p:nvPr/>
        </p:nvSpPr>
        <p:spPr>
          <a:xfrm>
            <a:off x="7564826" y="832592"/>
            <a:ext cx="1848958" cy="307777"/>
          </a:xfrm>
          <a:prstGeom prst="rect">
            <a:avLst/>
          </a:prstGeom>
          <a:noFill/>
        </p:spPr>
        <p:txBody>
          <a:bodyPr wrap="square" rtlCol="0">
            <a:spAutoFit/>
          </a:bodyPr>
          <a:lstStyle/>
          <a:p>
            <a:r>
              <a:rPr lang="en-US" dirty="0">
                <a:solidFill>
                  <a:schemeClr val="tx1"/>
                </a:solidFill>
              </a:rPr>
              <a:t>- Deployment Bias</a:t>
            </a:r>
          </a:p>
        </p:txBody>
      </p:sp>
    </p:spTree>
    <p:extLst>
      <p:ext uri="{BB962C8B-B14F-4D97-AF65-F5344CB8AC3E}">
        <p14:creationId xmlns:p14="http://schemas.microsoft.com/office/powerpoint/2010/main" val="1514011397"/>
      </p:ext>
    </p:extLst>
  </p:cSld>
  <p:clrMapOvr>
    <a:masterClrMapping/>
  </p:clrMapOvr>
  <p:transition spd="slow">
    <p:push dir="u"/>
  </p:transition>
</p:sld>
</file>

<file path=ppt/theme/theme1.xml><?xml version="1.0" encoding="utf-8"?>
<a:theme xmlns:a="http://schemas.openxmlformats.org/drawingml/2006/main" name="SlideMaster">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lideMaster" id="{CA18BEEF-D4EF-4F88-99E6-1D7926899B3A}" vid="{A5D5D014-4C2E-4158-92E1-C053326E6DB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SlideMaster</Template>
  <TotalTime>20617</TotalTime>
  <Words>6068</Words>
  <Application>Microsoft Office PowerPoint</Application>
  <PresentationFormat>On-screen Show (16:9)</PresentationFormat>
  <Paragraphs>982</Paragraphs>
  <Slides>106</Slides>
  <Notes>33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106</vt:i4>
      </vt:variant>
    </vt:vector>
  </HeadingPairs>
  <TitlesOfParts>
    <vt:vector size="116" baseType="lpstr">
      <vt:lpstr>Roboto Mono for Powerline</vt:lpstr>
      <vt:lpstr>Calibri</vt:lpstr>
      <vt:lpstr>Stencil</vt:lpstr>
      <vt:lpstr>Arial</vt:lpstr>
      <vt:lpstr>Cambria Math</vt:lpstr>
      <vt:lpstr>Courier New</vt:lpstr>
      <vt:lpstr>Georgia</vt:lpstr>
      <vt:lpstr>Nunito Sans</vt:lpstr>
      <vt:lpstr>Open Sans</vt:lpstr>
      <vt:lpstr>SlideMaster</vt:lpstr>
      <vt:lpstr>CSE/STAT 416 Cross Validation; Ridge Regression Pre-Class Videos (lecture slides below)  Tanmay Shah University of Washington June 26, 2024   </vt:lpstr>
      <vt:lpstr>Bias-Variance Tradeoff</vt:lpstr>
      <vt:lpstr>Bias – Variance Tradeoff</vt:lpstr>
      <vt:lpstr>Dataset Size</vt:lpstr>
      <vt:lpstr>Dataset Size</vt:lpstr>
      <vt:lpstr>Demo</vt:lpstr>
      <vt:lpstr>PowerPoint Presentation</vt:lpstr>
      <vt:lpstr>Choosing Complexity</vt:lpstr>
      <vt:lpstr>Choosing Complexity</vt:lpstr>
      <vt:lpstr>1 min</vt:lpstr>
      <vt:lpstr>2 min</vt:lpstr>
      <vt:lpstr>Choosing Complexity</vt:lpstr>
      <vt:lpstr>Choosing Complexity</vt:lpstr>
      <vt:lpstr>Validation Set</vt:lpstr>
      <vt:lpstr>Validation Set</vt:lpstr>
      <vt:lpstr>Validation Set</vt:lpstr>
      <vt:lpstr>Cross-Validation </vt:lpstr>
      <vt:lpstr>Cross Validation</vt:lpstr>
      <vt:lpstr>Cross-Validation</vt:lpstr>
      <vt:lpstr>Cross-Validation</vt:lpstr>
      <vt:lpstr>Cross-Validation</vt:lpstr>
      <vt:lpstr>Recap</vt:lpstr>
      <vt:lpstr>Pre-Class Video 1: Cross Validation</vt:lpstr>
      <vt:lpstr>Validation Set</vt:lpstr>
      <vt:lpstr>Validation Set</vt:lpstr>
      <vt:lpstr>Validation Set</vt:lpstr>
      <vt:lpstr>Cross-Validation </vt:lpstr>
      <vt:lpstr>Cross Validation</vt:lpstr>
      <vt:lpstr>Cross-Validation</vt:lpstr>
      <vt:lpstr>Cross-Validation</vt:lpstr>
      <vt:lpstr>Cross-Validation  What size of k?</vt:lpstr>
      <vt:lpstr>Pre-Class Video 1: Cross Validation</vt:lpstr>
      <vt:lpstr>Interpreting Coefficients</vt:lpstr>
      <vt:lpstr>Interpreting Coefficients</vt:lpstr>
      <vt:lpstr>Interpreting Coefficients</vt:lpstr>
      <vt:lpstr>Overfitting</vt:lpstr>
      <vt:lpstr>Number of Features</vt:lpstr>
      <vt:lpstr>Number of Features</vt:lpstr>
      <vt:lpstr>Number of Features</vt:lpstr>
      <vt:lpstr>Prevent Overfitting</vt:lpstr>
      <vt:lpstr>CSE/STAT 416 Cross Validation; Ridge Regression  Tanmay Shah University of Washington April 3, 2024  ❓ Questions? Raise hand or sli.do #cs416 💬 Before Class: What is your favorite coffee/tea/boba/beverage shop near campus? 🎵 Listening to: Sammy Rae &amp; The Friends   </vt:lpstr>
      <vt:lpstr>Administrivia</vt:lpstr>
      <vt:lpstr>HW1 Walkthrough</vt:lpstr>
      <vt:lpstr>Recap</vt:lpstr>
      <vt:lpstr>Overfitting</vt:lpstr>
      <vt:lpstr>Bias – Variance Tradeoff</vt:lpstr>
      <vt:lpstr>Validation Set</vt:lpstr>
      <vt:lpstr>Validation Set</vt:lpstr>
      <vt:lpstr>Validation Set</vt:lpstr>
      <vt:lpstr>Cross Validation</vt:lpstr>
      <vt:lpstr>Cross-Validation</vt:lpstr>
      <vt:lpstr>Cross-Validation</vt:lpstr>
      <vt:lpstr>1 min</vt:lpstr>
      <vt:lpstr>1 min</vt:lpstr>
      <vt:lpstr>Coefficients and Overfitting</vt:lpstr>
      <vt:lpstr>Interpreting Coefficients</vt:lpstr>
      <vt:lpstr>Overfitting</vt:lpstr>
      <vt:lpstr>2 Minutes</vt:lpstr>
      <vt:lpstr>Overfitting in a nutshell</vt:lpstr>
      <vt:lpstr>Overfitting in a nutshell</vt:lpstr>
      <vt:lpstr>Prevent Overfitting</vt:lpstr>
      <vt:lpstr>Regularization</vt:lpstr>
      <vt:lpstr>PowerPoint Presentation</vt:lpstr>
      <vt:lpstr>Regularization</vt:lpstr>
      <vt:lpstr>Magnitude</vt:lpstr>
      <vt:lpstr>Ridge Regression</vt:lpstr>
      <vt:lpstr>1 Minutes</vt:lpstr>
      <vt:lpstr>2 Minutes</vt:lpstr>
      <vt:lpstr>Coefficient Paths</vt:lpstr>
      <vt:lpstr>PowerPoint Presentation</vt:lpstr>
      <vt:lpstr>Demo: Ridge Regression</vt:lpstr>
      <vt:lpstr>Choosing λ</vt:lpstr>
      <vt:lpstr>1 min</vt:lpstr>
      <vt:lpstr>2 min</vt:lpstr>
      <vt:lpstr>Choosing λ</vt:lpstr>
      <vt:lpstr>Choosing λ</vt:lpstr>
      <vt:lpstr>2 minutes</vt:lpstr>
      <vt:lpstr>Scaling</vt:lpstr>
      <vt:lpstr>Regularization</vt:lpstr>
      <vt:lpstr>The Intercept</vt:lpstr>
      <vt:lpstr>Other Coefficients</vt:lpstr>
      <vt:lpstr>1 Minute</vt:lpstr>
      <vt:lpstr>1 Minute</vt:lpstr>
      <vt:lpstr>Scaling Features</vt:lpstr>
      <vt:lpstr>Scaling Features</vt:lpstr>
      <vt:lpstr>LASSO Regression</vt:lpstr>
      <vt:lpstr>Ridge (L2) Coefficient Paths</vt:lpstr>
      <vt:lpstr>LASSO (L1) Coefficient Paths</vt:lpstr>
      <vt:lpstr>Coefficient Paths – Another View</vt:lpstr>
      <vt:lpstr>Demo</vt:lpstr>
      <vt:lpstr>2 minutes</vt:lpstr>
      <vt:lpstr>Sparsity</vt:lpstr>
      <vt:lpstr>Sparsity Geometry</vt:lpstr>
      <vt:lpstr>Sparsity Geometry</vt:lpstr>
      <vt:lpstr>PowerPoint Presentation</vt:lpstr>
      <vt:lpstr>1 min</vt:lpstr>
      <vt:lpstr>Choosing λ</vt:lpstr>
      <vt:lpstr>LASSO in Practice</vt:lpstr>
      <vt:lpstr>PowerPoint Presentation</vt:lpstr>
      <vt:lpstr>De-biasing LASSO</vt:lpstr>
      <vt:lpstr>LASSO (L1) Coefficient Paths</vt:lpstr>
      <vt:lpstr>(De-biased) LASSO In Practice</vt:lpstr>
      <vt:lpstr>Issues with LASSO</vt:lpstr>
      <vt:lpstr>A Big Grain of Salt</vt:lpstr>
      <vt:lpstr>Differences between L1 and L2 regularizations</vt:lpstr>
      <vt:lpstr>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(OR SLIDEDOC) TITLE</dc:title>
  <dc:creator>hschafer</dc:creator>
  <cp:lastModifiedBy>cse-loaner</cp:lastModifiedBy>
  <cp:revision>191</cp:revision>
  <cp:lastPrinted>2019-06-26T15:29:17Z</cp:lastPrinted>
  <dcterms:modified xsi:type="dcterms:W3CDTF">2024-06-26T23:52:44Z</dcterms:modified>
</cp:coreProperties>
</file>