
<file path=[Content_Types].xml><?xml version="1.0" encoding="utf-8"?>
<Types xmlns="http://schemas.openxmlformats.org/package/2006/content-types">
  <Default Extension="emf" ContentType="image/x-emf"/>
  <Default Extension="fntdata" ContentType="application/x-fontdata"/>
  <Default Extension="gif" ContentType="image/gif"/>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1" r:id="rId1"/>
  </p:sldMasterIdLst>
  <p:notesMasterIdLst>
    <p:notesMasterId r:id="rId79"/>
  </p:notesMasterIdLst>
  <p:handoutMasterIdLst>
    <p:handoutMasterId r:id="rId80"/>
  </p:handoutMasterIdLst>
  <p:sldIdLst>
    <p:sldId id="757" r:id="rId2"/>
    <p:sldId id="1478" r:id="rId3"/>
    <p:sldId id="677" r:id="rId4"/>
    <p:sldId id="714" r:id="rId5"/>
    <p:sldId id="715" r:id="rId6"/>
    <p:sldId id="716" r:id="rId7"/>
    <p:sldId id="717" r:id="rId8"/>
    <p:sldId id="718" r:id="rId9"/>
    <p:sldId id="719" r:id="rId10"/>
    <p:sldId id="1479" r:id="rId11"/>
    <p:sldId id="1480" r:id="rId12"/>
    <p:sldId id="1481" r:id="rId13"/>
    <p:sldId id="1482" r:id="rId14"/>
    <p:sldId id="1483" r:id="rId15"/>
    <p:sldId id="1484" r:id="rId16"/>
    <p:sldId id="1485" r:id="rId17"/>
    <p:sldId id="1486" r:id="rId18"/>
    <p:sldId id="1487" r:id="rId19"/>
    <p:sldId id="1488" r:id="rId20"/>
    <p:sldId id="1489" r:id="rId21"/>
    <p:sldId id="1490" r:id="rId22"/>
    <p:sldId id="1491" r:id="rId23"/>
    <p:sldId id="1477" r:id="rId24"/>
    <p:sldId id="681" r:id="rId25"/>
    <p:sldId id="683" r:id="rId26"/>
    <p:sldId id="808" r:id="rId27"/>
    <p:sldId id="2009" r:id="rId28"/>
    <p:sldId id="790" r:id="rId29"/>
    <p:sldId id="695" r:id="rId30"/>
    <p:sldId id="696" r:id="rId31"/>
    <p:sldId id="758" r:id="rId32"/>
    <p:sldId id="697" r:id="rId33"/>
    <p:sldId id="698" r:id="rId34"/>
    <p:sldId id="2011" r:id="rId35"/>
    <p:sldId id="759" r:id="rId36"/>
    <p:sldId id="2012" r:id="rId37"/>
    <p:sldId id="733" r:id="rId38"/>
    <p:sldId id="2013" r:id="rId39"/>
    <p:sldId id="721" r:id="rId40"/>
    <p:sldId id="791" r:id="rId41"/>
    <p:sldId id="724" r:id="rId42"/>
    <p:sldId id="728" r:id="rId43"/>
    <p:sldId id="729" r:id="rId44"/>
    <p:sldId id="730" r:id="rId45"/>
    <p:sldId id="793" r:id="rId46"/>
    <p:sldId id="804" r:id="rId47"/>
    <p:sldId id="805" r:id="rId48"/>
    <p:sldId id="797" r:id="rId49"/>
    <p:sldId id="799" r:id="rId50"/>
    <p:sldId id="732" r:id="rId51"/>
    <p:sldId id="798" r:id="rId52"/>
    <p:sldId id="734" r:id="rId53"/>
    <p:sldId id="736" r:id="rId54"/>
    <p:sldId id="739" r:id="rId55"/>
    <p:sldId id="740" r:id="rId56"/>
    <p:sldId id="741" r:id="rId57"/>
    <p:sldId id="738" r:id="rId58"/>
    <p:sldId id="742" r:id="rId59"/>
    <p:sldId id="743" r:id="rId60"/>
    <p:sldId id="744" r:id="rId61"/>
    <p:sldId id="800" r:id="rId62"/>
    <p:sldId id="752" r:id="rId63"/>
    <p:sldId id="801" r:id="rId64"/>
    <p:sldId id="756" r:id="rId65"/>
    <p:sldId id="745" r:id="rId66"/>
    <p:sldId id="746" r:id="rId67"/>
    <p:sldId id="747" r:id="rId68"/>
    <p:sldId id="748" r:id="rId69"/>
    <p:sldId id="749" r:id="rId70"/>
    <p:sldId id="750" r:id="rId71"/>
    <p:sldId id="751" r:id="rId72"/>
    <p:sldId id="809" r:id="rId73"/>
    <p:sldId id="753" r:id="rId74"/>
    <p:sldId id="754" r:id="rId75"/>
    <p:sldId id="774" r:id="rId76"/>
    <p:sldId id="755" r:id="rId77"/>
    <p:sldId id="807" r:id="rId78"/>
  </p:sldIdLst>
  <p:sldSz cx="9144000" cy="5143500" type="screen16x9"/>
  <p:notesSz cx="6858000" cy="9144000"/>
  <p:embeddedFontLst>
    <p:embeddedFont>
      <p:font typeface="Calibri" panose="020F0502020204030204" pitchFamily="34" charset="0"/>
      <p:regular r:id="rId81"/>
      <p:bold r:id="rId82"/>
      <p:italic r:id="rId83"/>
      <p:boldItalic r:id="rId84"/>
    </p:embeddedFont>
    <p:embeddedFont>
      <p:font typeface="Cambria Math" panose="02040503050406030204" pitchFamily="18" charset="0"/>
      <p:regular r:id="rId85"/>
    </p:embeddedFont>
    <p:embeddedFont>
      <p:font typeface="Georgia" panose="02040502050405020303" pitchFamily="18" charset="0"/>
      <p:regular r:id="rId86"/>
      <p:bold r:id="rId87"/>
      <p:italic r:id="rId88"/>
      <p:boldItalic r:id="rId89"/>
    </p:embeddedFont>
    <p:embeddedFont>
      <p:font typeface="Nunito Sans" pitchFamily="2" charset="0"/>
      <p:regular r:id="rId90"/>
      <p:bold r:id="rId91"/>
      <p:italic r:id="rId92"/>
      <p:boldItalic r:id="rId93"/>
    </p:embeddedFont>
    <p:embeddedFont>
      <p:font typeface="Open Sans" panose="020B0606030504020204" pitchFamily="34" charset="0"/>
      <p:regular r:id="rId94"/>
      <p:bold r:id="rId95"/>
      <p:italic r:id="rId96"/>
      <p:boldItalic r:id="rId9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93C5"/>
    <a:srgbClr val="942093"/>
    <a:srgbClr val="95698A"/>
    <a:srgbClr val="B57BA6"/>
    <a:srgbClr val="EFD9B0"/>
    <a:srgbClr val="FFAEEF"/>
    <a:srgbClr val="D89F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23F696-D533-4BE0-B1DA-8B15BD142E95}">
  <a:tblStyle styleId="{CB23F696-D533-4BE0-B1DA-8B15BD142E95}"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35" autoAdjust="0"/>
    <p:restoredTop sz="84626"/>
  </p:normalViewPr>
  <p:slideViewPr>
    <p:cSldViewPr snapToGrid="0" snapToObjects="1">
      <p:cViewPr varScale="1">
        <p:scale>
          <a:sx n="105" d="100"/>
          <a:sy n="105" d="100"/>
        </p:scale>
        <p:origin x="81" y="45"/>
      </p:cViewPr>
      <p:guideLst>
        <p:guide orient="horz" pos="1620"/>
        <p:guide pos="2880"/>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4.fntdata"/><Relationship Id="rId89" Type="http://schemas.openxmlformats.org/officeDocument/2006/relationships/font" Target="fonts/font9.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font" Target="fonts/font10.fntdata"/><Relationship Id="rId95" Type="http://schemas.openxmlformats.org/officeDocument/2006/relationships/font" Target="fonts/font15.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handoutMaster" Target="handoutMasters/handoutMaster1.xml"/><Relationship Id="rId85" Type="http://schemas.openxmlformats.org/officeDocument/2006/relationships/font" Target="fonts/font5.fnt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3.fntdata"/><Relationship Id="rId88" Type="http://schemas.openxmlformats.org/officeDocument/2006/relationships/font" Target="fonts/font8.fntdata"/><Relationship Id="rId91" Type="http://schemas.openxmlformats.org/officeDocument/2006/relationships/font" Target="fonts/font11.fntdata"/><Relationship Id="rId96"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1.fntdata"/><Relationship Id="rId86" Type="http://schemas.openxmlformats.org/officeDocument/2006/relationships/font" Target="fonts/font6.fntdata"/><Relationship Id="rId94" Type="http://schemas.openxmlformats.org/officeDocument/2006/relationships/font" Target="fonts/font14.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7.fntdata"/><Relationship Id="rId61" Type="http://schemas.openxmlformats.org/officeDocument/2006/relationships/slide" Target="slides/slide60.xml"/><Relationship Id="rId82"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3.fntdata"/><Relationship Id="rId98" Type="http://schemas.openxmlformats.org/officeDocument/2006/relationships/presProps" Target="presProps.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514F16-DD08-9D45-99E8-6100C70A186F}"/>
              </a:ext>
            </a:extLst>
          </p:cNvPr>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11782F-D7B4-1D4E-8BD0-59CD4216F54E}"/>
              </a:ext>
            </a:extLst>
          </p:cNvPr>
          <p:cNvSpPr>
            <a:spLocks noGrp="1"/>
          </p:cNvSpPr>
          <p:nvPr>
            <p:ph type="dt" sz="quarter" idx="1"/>
          </p:nvPr>
        </p:nvSpPr>
        <p:spPr>
          <a:xfrm>
            <a:off x="3884613" y="2"/>
            <a:ext cx="2971800" cy="458788"/>
          </a:xfrm>
          <a:prstGeom prst="rect">
            <a:avLst/>
          </a:prstGeom>
        </p:spPr>
        <p:txBody>
          <a:bodyPr vert="horz" lIns="91440" tIns="45720" rIns="91440" bIns="45720" rtlCol="0"/>
          <a:lstStyle>
            <a:lvl1pPr algn="r">
              <a:defRPr sz="1200"/>
            </a:lvl1pPr>
          </a:lstStyle>
          <a:p>
            <a:fld id="{4B252ED9-18B6-0749-BB32-82EB97D0DB13}" type="datetimeFigureOut">
              <a:rPr lang="en-US" smtClean="0"/>
              <a:t>7/30/2024</a:t>
            </a:fld>
            <a:endParaRPr lang="en-US"/>
          </a:p>
        </p:txBody>
      </p:sp>
      <p:sp>
        <p:nvSpPr>
          <p:cNvPr id="4" name="Footer Placeholder 3">
            <a:extLst>
              <a:ext uri="{FF2B5EF4-FFF2-40B4-BE49-F238E27FC236}">
                <a16:creationId xmlns:a16="http://schemas.microsoft.com/office/drawing/2014/main" id="{8A5A43E5-3862-3D44-8EAD-E8BE6FE12C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4A427D9-1E89-AB4D-AAE9-7A179DD01E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4D49D8-58CC-5E4D-9921-5892B6C294B1}" type="slidenum">
              <a:rPr lang="en-US" smtClean="0"/>
              <a:t>‹#›</a:t>
            </a:fld>
            <a:endParaRPr lang="en-US"/>
          </a:p>
        </p:txBody>
      </p:sp>
    </p:spTree>
    <p:extLst>
      <p:ext uri="{BB962C8B-B14F-4D97-AF65-F5344CB8AC3E}">
        <p14:creationId xmlns:p14="http://schemas.microsoft.com/office/powerpoint/2010/main" val="8513761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 sum over clusters</a:t>
            </a:r>
          </a:p>
          <a:p>
            <a:r>
              <a:rPr lang="en-US" dirty="0"/>
              <a:t>Write sum of distances to centroid</a:t>
            </a:r>
          </a:p>
          <a:p>
            <a:r>
              <a:rPr lang="en-US" dirty="0"/>
              <a:t>Write lower is better</a:t>
            </a:r>
          </a:p>
        </p:txBody>
      </p:sp>
    </p:spTree>
    <p:extLst>
      <p:ext uri="{BB962C8B-B14F-4D97-AF65-F5344CB8AC3E}">
        <p14:creationId xmlns:p14="http://schemas.microsoft.com/office/powerpoint/2010/main" val="676296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 in curve</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Write: ”In extreme when k=N, heterogeneity will be 0”</a:t>
            </a:r>
          </a:p>
          <a:p>
            <a:r>
              <a:rPr lang="en-US" dirty="0"/>
              <a:t>Point out elbow</a:t>
            </a:r>
          </a:p>
        </p:txBody>
      </p:sp>
    </p:spTree>
    <p:extLst>
      <p:ext uri="{BB962C8B-B14F-4D97-AF65-F5344CB8AC3E}">
        <p14:creationId xmlns:p14="http://schemas.microsoft.com/office/powerpoint/2010/main" val="3772640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47096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Soft clustering: allow overlap</a:t>
            </a:r>
          </a:p>
          <a:p>
            <a:pPr lvl="1"/>
            <a:r>
              <a:rPr lang="en-US" dirty="0"/>
              <a:t>Hard clustering: no overlap</a:t>
            </a:r>
          </a:p>
        </p:txBody>
      </p:sp>
    </p:spTree>
    <p:extLst>
      <p:ext uri="{BB962C8B-B14F-4D97-AF65-F5344CB8AC3E}">
        <p14:creationId xmlns:p14="http://schemas.microsoft.com/office/powerpoint/2010/main" val="2346070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 MLE</a:t>
            </a:r>
          </a:p>
        </p:txBody>
      </p:sp>
    </p:spTree>
    <p:extLst>
      <p:ext uri="{BB962C8B-B14F-4D97-AF65-F5344CB8AC3E}">
        <p14:creationId xmlns:p14="http://schemas.microsoft.com/office/powerpoint/2010/main" val="2825361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7498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Source: https://</a:t>
            </a:r>
            <a:r>
              <a:rPr lang="en-US" dirty="0" err="1"/>
              <a:t>towardsdatascience.com</a:t>
            </a:r>
            <a:r>
              <a:rPr lang="en-US" dirty="0"/>
              <a:t>/bisecting-k-means-algorithm-clustering-in-machine-learning-1bd32be71c1c </a:t>
            </a:r>
          </a:p>
        </p:txBody>
      </p:sp>
    </p:spTree>
    <p:extLst>
      <p:ext uri="{BB962C8B-B14F-4D97-AF65-F5344CB8AC3E}">
        <p14:creationId xmlns:p14="http://schemas.microsoft.com/office/powerpoint/2010/main" val="2743524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Source: https://</a:t>
            </a:r>
            <a:r>
              <a:rPr lang="en-US" dirty="0" err="1"/>
              <a:t>www.baeldung.com</a:t>
            </a:r>
            <a:r>
              <a:rPr lang="en-US" dirty="0"/>
              <a:t>/cs/ml-outlier-detection-handling </a:t>
            </a:r>
          </a:p>
        </p:txBody>
      </p:sp>
    </p:spTree>
    <p:extLst>
      <p:ext uri="{BB962C8B-B14F-4D97-AF65-F5344CB8AC3E}">
        <p14:creationId xmlns:p14="http://schemas.microsoft.com/office/powerpoint/2010/main" val="2132188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K-means:</a:t>
            </a:r>
          </a:p>
          <a:p>
            <a:pPr lvl="1"/>
            <a:r>
              <a:rPr lang="en-US" dirty="0"/>
              <a:t>For each cluster, find the points that are the farthest away from the centroids. Call them outliers.</a:t>
            </a:r>
          </a:p>
          <a:p>
            <a:pPr lvl="0"/>
            <a:r>
              <a:rPr lang="en-US" dirty="0"/>
              <a:t>Divisive:</a:t>
            </a:r>
          </a:p>
          <a:p>
            <a:pPr lvl="1"/>
            <a:r>
              <a:rPr lang="en-US" dirty="0"/>
              <a:t>Find the points that split off of a big cluster early on, call them outliers.</a:t>
            </a:r>
          </a:p>
        </p:txBody>
      </p:sp>
    </p:spTree>
    <p:extLst>
      <p:ext uri="{BB962C8B-B14F-4D97-AF65-F5344CB8AC3E}">
        <p14:creationId xmlns:p14="http://schemas.microsoft.com/office/powerpoint/2010/main" val="2328353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N points =&gt; n clusters</a:t>
            </a:r>
          </a:p>
        </p:txBody>
      </p:sp>
    </p:spTree>
    <p:extLst>
      <p:ext uri="{BB962C8B-B14F-4D97-AF65-F5344CB8AC3E}">
        <p14:creationId xmlns:p14="http://schemas.microsoft.com/office/powerpoint/2010/main" val="3878808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2669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3199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 box around min stuff to label “linkage criterion”</a:t>
            </a:r>
          </a:p>
          <a:p>
            <a:r>
              <a:rPr lang="en-US" dirty="0"/>
              <a:t>Draw arrow to d to point out “specified distance function”</a:t>
            </a:r>
          </a:p>
        </p:txBody>
      </p:sp>
    </p:spTree>
    <p:extLst>
      <p:ext uri="{BB962C8B-B14F-4D97-AF65-F5344CB8AC3E}">
        <p14:creationId xmlns:p14="http://schemas.microsoft.com/office/powerpoint/2010/main" val="2264870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Try all pairs of clusters</a:t>
            </a:r>
          </a:p>
          <a:p>
            <a:pPr lvl="1"/>
            <a:r>
              <a:rPr lang="en-US" dirty="0"/>
              <a:t>Evaluate cluster distance</a:t>
            </a:r>
          </a:p>
          <a:p>
            <a:pPr lvl="2"/>
            <a:r>
              <a:rPr lang="en-US" dirty="0"/>
              <a:t>Min_{</a:t>
            </a:r>
            <a:r>
              <a:rPr lang="en-US" dirty="0" err="1"/>
              <a:t>x_i</a:t>
            </a:r>
            <a:r>
              <a:rPr lang="en-US" dirty="0"/>
              <a:t>\in c_1, </a:t>
            </a:r>
            <a:r>
              <a:rPr lang="en-US" dirty="0" err="1"/>
              <a:t>x_j</a:t>
            </a:r>
            <a:r>
              <a:rPr lang="en-US" dirty="0"/>
              <a:t>\in d_2} </a:t>
            </a:r>
            <a:r>
              <a:rPr lang="en-US" dirty="0" err="1"/>
              <a:t>dist</a:t>
            </a:r>
            <a:r>
              <a:rPr lang="en-US" dirty="0"/>
              <a:t>(</a:t>
            </a:r>
            <a:r>
              <a:rPr lang="en-US" dirty="0" err="1"/>
              <a:t>x_i</a:t>
            </a:r>
            <a:r>
              <a:rPr lang="en-US" dirty="0"/>
              <a:t>, </a:t>
            </a:r>
            <a:r>
              <a:rPr lang="en-US" dirty="0" err="1"/>
              <a:t>x_j</a:t>
            </a:r>
            <a:r>
              <a:rPr lang="en-US" dirty="0"/>
              <a:t>) </a:t>
            </a:r>
          </a:p>
          <a:p>
            <a:pPr lvl="1"/>
            <a:r>
              <a:rPr lang="en-US" dirty="0"/>
              <a:t>Merge closest clusters</a:t>
            </a:r>
          </a:p>
          <a:p>
            <a:endParaRPr lang="en-US" dirty="0"/>
          </a:p>
        </p:txBody>
      </p:sp>
    </p:spTree>
    <p:extLst>
      <p:ext uri="{BB962C8B-B14F-4D97-AF65-F5344CB8AC3E}">
        <p14:creationId xmlns:p14="http://schemas.microsoft.com/office/powerpoint/2010/main" val="1961828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3383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Distance between merged clusters</a:t>
            </a:r>
          </a:p>
        </p:txBody>
      </p:sp>
    </p:spTree>
    <p:extLst>
      <p:ext uri="{BB962C8B-B14F-4D97-AF65-F5344CB8AC3E}">
        <p14:creationId xmlns:p14="http://schemas.microsoft.com/office/powerpoint/2010/main" val="23037194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 small clusters that single </a:t>
            </a:r>
            <a:r>
              <a:rPr lang="en-US" dirty="0" err="1"/>
              <a:t>linkeabe</a:t>
            </a:r>
            <a:r>
              <a:rPr lang="en-US" dirty="0"/>
              <a:t> would merge</a:t>
            </a:r>
          </a:p>
        </p:txBody>
      </p:sp>
    </p:spTree>
    <p:extLst>
      <p:ext uri="{BB962C8B-B14F-4D97-AF65-F5344CB8AC3E}">
        <p14:creationId xmlns:p14="http://schemas.microsoft.com/office/powerpoint/2010/main" val="36651826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Show alpha (merging 2 blues), b (merging next blue), and d (merging pairs of green)</a:t>
            </a:r>
          </a:p>
        </p:txBody>
      </p:sp>
    </p:spTree>
    <p:extLst>
      <p:ext uri="{BB962C8B-B14F-4D97-AF65-F5344CB8AC3E}">
        <p14:creationId xmlns:p14="http://schemas.microsoft.com/office/powerpoint/2010/main" val="2379113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 Draw the clusters that these points belong to</a:t>
            </a:r>
          </a:p>
          <a:p>
            <a:r>
              <a:rPr lang="en-US" dirty="0"/>
              <a:t>Given two points, you can find where in the </a:t>
            </a:r>
            <a:r>
              <a:rPr lang="en-US" dirty="0" err="1"/>
              <a:t>dendogram</a:t>
            </a:r>
            <a:r>
              <a:rPr lang="en-US" dirty="0"/>
              <a:t> they merged together</a:t>
            </a:r>
          </a:p>
        </p:txBody>
      </p:sp>
    </p:spTree>
    <p:extLst>
      <p:ext uri="{BB962C8B-B14F-4D97-AF65-F5344CB8AC3E}">
        <p14:creationId xmlns:p14="http://schemas.microsoft.com/office/powerpoint/2010/main" val="7591977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Hide this slide when printing</a:t>
            </a:r>
          </a:p>
        </p:txBody>
      </p:sp>
    </p:spTree>
    <p:extLst>
      <p:ext uri="{BB962C8B-B14F-4D97-AF65-F5344CB8AC3E}">
        <p14:creationId xmlns:p14="http://schemas.microsoft.com/office/powerpoint/2010/main" val="35896397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N points =&gt; n(n-1)/2 ~ n^2 pairs of points</a:t>
            </a:r>
          </a:p>
          <a:p>
            <a:pPr lvl="1"/>
            <a:r>
              <a:rPr lang="en-US" dirty="0"/>
              <a:t>Draw triangle, C &lt; A+B</a:t>
            </a:r>
          </a:p>
        </p:txBody>
      </p:sp>
    </p:spTree>
    <p:extLst>
      <p:ext uri="{BB962C8B-B14F-4D97-AF65-F5344CB8AC3E}">
        <p14:creationId xmlns:p14="http://schemas.microsoft.com/office/powerpoint/2010/main" val="3579729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 the distance between green point and all centroids</a:t>
            </a:r>
          </a:p>
          <a:p>
            <a:r>
              <a:rPr lang="en-US" dirty="0"/>
              <a:t>Looks like a decision boundary, but is inferred without labels!</a:t>
            </a:r>
          </a:p>
          <a:p>
            <a:r>
              <a:rPr lang="en-US" dirty="0"/>
              <a:t>Write “Voronoi tessellation”</a:t>
            </a:r>
          </a:p>
        </p:txBody>
      </p:sp>
    </p:spTree>
    <p:extLst>
      <p:ext uri="{BB962C8B-B14F-4D97-AF65-F5344CB8AC3E}">
        <p14:creationId xmlns:p14="http://schemas.microsoft.com/office/powerpoint/2010/main" val="22178167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K-means is O(</a:t>
            </a:r>
            <a:r>
              <a:rPr lang="en-US" dirty="0" err="1"/>
              <a:t>nkI</a:t>
            </a:r>
            <a:r>
              <a:rPr lang="en-US" dirty="0"/>
              <a:t>), </a:t>
            </a:r>
            <a:r>
              <a:rPr lang="en-US" dirty="0" err="1"/>
              <a:t>heirarchiccal</a:t>
            </a:r>
            <a:r>
              <a:rPr lang="en-US" dirty="0"/>
              <a:t> is O(n^2)</a:t>
            </a:r>
          </a:p>
        </p:txBody>
      </p:sp>
    </p:spTree>
    <p:extLst>
      <p:ext uri="{BB962C8B-B14F-4D97-AF65-F5344CB8AC3E}">
        <p14:creationId xmlns:p14="http://schemas.microsoft.com/office/powerpoint/2010/main" val="1517839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turns out that with some other distance functions, k-means may not converge. This reliance on Euclidean distance is also tied up with the heterogeneity </a:t>
            </a:r>
            <a:r>
              <a:rPr lang="en-US" dirty="0" err="1"/>
              <a:t>bjective</a:t>
            </a:r>
            <a:r>
              <a:rPr lang="en-US" dirty="0"/>
              <a:t>, which measures the within-cluster variance. https://</a:t>
            </a:r>
            <a:r>
              <a:rPr lang="en-US" dirty="0" err="1"/>
              <a:t>stats.stackexchange.com</a:t>
            </a:r>
            <a:r>
              <a:rPr lang="en-US" dirty="0"/>
              <a:t>/a/81496 </a:t>
            </a:r>
          </a:p>
        </p:txBody>
      </p:sp>
    </p:spTree>
    <p:extLst>
      <p:ext uri="{BB962C8B-B14F-4D97-AF65-F5344CB8AC3E}">
        <p14:creationId xmlns:p14="http://schemas.microsoft.com/office/powerpoint/2010/main" val="4067754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Mutually exclusive spherical clusters can be found by both mixture models and hierarchical clustering.</a:t>
            </a:r>
          </a:p>
        </p:txBody>
      </p:sp>
    </p:spTree>
    <p:extLst>
      <p:ext uri="{BB962C8B-B14F-4D97-AF65-F5344CB8AC3E}">
        <p14:creationId xmlns:p14="http://schemas.microsoft.com/office/powerpoint/2010/main" val="3300934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33902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5744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33948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55852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3" name="Picture 2">
            <a:extLst>
              <a:ext uri="{FF2B5EF4-FFF2-40B4-BE49-F238E27FC236}">
                <a16:creationId xmlns:a16="http://schemas.microsoft.com/office/drawing/2014/main" id="{76CD9732-38F6-429A-80B4-0D5E5CCEE5CB}"/>
              </a:ext>
            </a:extLst>
          </p:cNvPr>
          <p:cNvPicPr>
            <a:picLocks noChangeAspect="1"/>
          </p:cNvPicPr>
          <p:nvPr/>
        </p:nvPicPr>
        <p:blipFill>
          <a:blip r:embed="rId2"/>
          <a:stretch>
            <a:fillRect/>
          </a:stretch>
        </p:blipFill>
        <p:spPr>
          <a:xfrm>
            <a:off x="4569101" y="-300"/>
            <a:ext cx="4602079" cy="5143500"/>
          </a:xfrm>
          <a:prstGeom prst="rect">
            <a:avLst/>
          </a:prstGeom>
        </p:spPr>
      </p:pic>
      <p:sp>
        <p:nvSpPr>
          <p:cNvPr id="10" name="Google Shape;10;p2"/>
          <p:cNvSpPr/>
          <p:nvPr/>
        </p:nvSpPr>
        <p:spPr>
          <a:xfrm flipH="1">
            <a:off x="-688" y="0"/>
            <a:ext cx="4575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468925" y="2387250"/>
            <a:ext cx="3636600" cy="2259000"/>
          </a:xfrm>
          <a:prstGeom prst="rect">
            <a:avLst/>
          </a:prstGeom>
        </p:spPr>
        <p:txBody>
          <a:bodyPr spcFirstLastPara="1" wrap="square" lIns="91425" tIns="91425" rIns="91425" bIns="91425" anchor="t" anchorCtr="0"/>
          <a:lstStyle>
            <a:lvl1pPr lvl="0">
              <a:spcBef>
                <a:spcPts val="0"/>
              </a:spcBef>
              <a:spcAft>
                <a:spcPts val="0"/>
              </a:spcAft>
              <a:buClr>
                <a:srgbClr val="F67031"/>
              </a:buClr>
              <a:buSzPts val="3000"/>
              <a:buNone/>
              <a:defRPr sz="3000" b="1">
                <a:solidFill>
                  <a:srgbClr val="B57BA6"/>
                </a:solidFill>
              </a:defRPr>
            </a:lvl1pPr>
            <a:lvl2pPr lvl="1">
              <a:spcBef>
                <a:spcPts val="0"/>
              </a:spcBef>
              <a:spcAft>
                <a:spcPts val="0"/>
              </a:spcAft>
              <a:buClr>
                <a:srgbClr val="F67031"/>
              </a:buClr>
              <a:buSzPts val="3000"/>
              <a:buNone/>
              <a:defRPr sz="3000" b="1">
                <a:solidFill>
                  <a:srgbClr val="F67031"/>
                </a:solidFill>
              </a:defRPr>
            </a:lvl2pPr>
            <a:lvl3pPr lvl="2">
              <a:spcBef>
                <a:spcPts val="0"/>
              </a:spcBef>
              <a:spcAft>
                <a:spcPts val="0"/>
              </a:spcAft>
              <a:buClr>
                <a:srgbClr val="F67031"/>
              </a:buClr>
              <a:buSzPts val="3000"/>
              <a:buNone/>
              <a:defRPr sz="3000" b="1">
                <a:solidFill>
                  <a:srgbClr val="F67031"/>
                </a:solidFill>
              </a:defRPr>
            </a:lvl3pPr>
            <a:lvl4pPr lvl="3">
              <a:spcBef>
                <a:spcPts val="0"/>
              </a:spcBef>
              <a:spcAft>
                <a:spcPts val="0"/>
              </a:spcAft>
              <a:buClr>
                <a:srgbClr val="F67031"/>
              </a:buClr>
              <a:buSzPts val="3000"/>
              <a:buNone/>
              <a:defRPr sz="3000" b="1">
                <a:solidFill>
                  <a:srgbClr val="F67031"/>
                </a:solidFill>
              </a:defRPr>
            </a:lvl4pPr>
            <a:lvl5pPr lvl="4">
              <a:spcBef>
                <a:spcPts val="0"/>
              </a:spcBef>
              <a:spcAft>
                <a:spcPts val="0"/>
              </a:spcAft>
              <a:buClr>
                <a:srgbClr val="F67031"/>
              </a:buClr>
              <a:buSzPts val="3000"/>
              <a:buNone/>
              <a:defRPr sz="3000" b="1">
                <a:solidFill>
                  <a:srgbClr val="F67031"/>
                </a:solidFill>
              </a:defRPr>
            </a:lvl5pPr>
            <a:lvl6pPr lvl="5">
              <a:spcBef>
                <a:spcPts val="0"/>
              </a:spcBef>
              <a:spcAft>
                <a:spcPts val="0"/>
              </a:spcAft>
              <a:buClr>
                <a:srgbClr val="F67031"/>
              </a:buClr>
              <a:buSzPts val="3000"/>
              <a:buNone/>
              <a:defRPr sz="3000" b="1">
                <a:solidFill>
                  <a:srgbClr val="F67031"/>
                </a:solidFill>
              </a:defRPr>
            </a:lvl6pPr>
            <a:lvl7pPr lvl="6">
              <a:spcBef>
                <a:spcPts val="0"/>
              </a:spcBef>
              <a:spcAft>
                <a:spcPts val="0"/>
              </a:spcAft>
              <a:buClr>
                <a:srgbClr val="F67031"/>
              </a:buClr>
              <a:buSzPts val="3000"/>
              <a:buNone/>
              <a:defRPr sz="3000" b="1">
                <a:solidFill>
                  <a:srgbClr val="F67031"/>
                </a:solidFill>
              </a:defRPr>
            </a:lvl7pPr>
            <a:lvl8pPr lvl="7">
              <a:spcBef>
                <a:spcPts val="0"/>
              </a:spcBef>
              <a:spcAft>
                <a:spcPts val="0"/>
              </a:spcAft>
              <a:buClr>
                <a:srgbClr val="F67031"/>
              </a:buClr>
              <a:buSzPts val="3000"/>
              <a:buNone/>
              <a:defRPr sz="3000" b="1">
                <a:solidFill>
                  <a:srgbClr val="F67031"/>
                </a:solidFill>
              </a:defRPr>
            </a:lvl8pPr>
            <a:lvl9pPr lvl="8">
              <a:spcBef>
                <a:spcPts val="0"/>
              </a:spcBef>
              <a:spcAft>
                <a:spcPts val="0"/>
              </a:spcAft>
              <a:buClr>
                <a:srgbClr val="F67031"/>
              </a:buClr>
              <a:buSzPts val="3000"/>
              <a:buNone/>
              <a:defRPr sz="3000" b="1">
                <a:solidFill>
                  <a:srgbClr val="F67031"/>
                </a:solidFill>
              </a:defRPr>
            </a:lvl9pPr>
          </a:lstStyle>
          <a:p>
            <a:r>
              <a:rPr lang="en-US"/>
              <a:t>Click to edit Master title style</a:t>
            </a:r>
            <a:endParaRPr dirty="0"/>
          </a:p>
        </p:txBody>
      </p:sp>
      <p:sp>
        <p:nvSpPr>
          <p:cNvPr id="12" name="Google Shape;12;p2"/>
          <p:cNvSpPr/>
          <p:nvPr/>
        </p:nvSpPr>
        <p:spPr>
          <a:xfrm>
            <a:off x="4574900" y="-150"/>
            <a:ext cx="185400" cy="51435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999552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1 column" preserve="1">
  <p:cSld name="1_Title + 1 column">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grpSp>
        <p:nvGrpSpPr>
          <p:cNvPr id="16" name="Google Shape;363;p47">
            <a:extLst>
              <a:ext uri="{FF2B5EF4-FFF2-40B4-BE49-F238E27FC236}">
                <a16:creationId xmlns:a16="http://schemas.microsoft.com/office/drawing/2014/main" id="{3541BDF9-5784-074C-A08C-87376337677D}"/>
              </a:ext>
            </a:extLst>
          </p:cNvPr>
          <p:cNvGrpSpPr/>
          <p:nvPr/>
        </p:nvGrpSpPr>
        <p:grpSpPr>
          <a:xfrm>
            <a:off x="234451" y="613658"/>
            <a:ext cx="372594" cy="360301"/>
            <a:chOff x="1247825" y="5001950"/>
            <a:chExt cx="443300" cy="428675"/>
          </a:xfrm>
        </p:grpSpPr>
        <p:sp>
          <p:nvSpPr>
            <p:cNvPr id="17" name="Google Shape;364;p47">
              <a:extLst>
                <a:ext uri="{FF2B5EF4-FFF2-40B4-BE49-F238E27FC236}">
                  <a16:creationId xmlns:a16="http://schemas.microsoft.com/office/drawing/2014/main" id="{572CE08A-2EDE-ED40-8929-A4D030F473E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5;p47">
              <a:extLst>
                <a:ext uri="{FF2B5EF4-FFF2-40B4-BE49-F238E27FC236}">
                  <a16:creationId xmlns:a16="http://schemas.microsoft.com/office/drawing/2014/main" id="{E3272AF4-EF81-B947-99F7-208AC87C7B41}"/>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6;p47">
              <a:extLst>
                <a:ext uri="{FF2B5EF4-FFF2-40B4-BE49-F238E27FC236}">
                  <a16:creationId xmlns:a16="http://schemas.microsoft.com/office/drawing/2014/main" id="{584652AF-EDE0-DE40-8E38-1CC1E523A7C4}"/>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7;p47">
              <a:extLst>
                <a:ext uri="{FF2B5EF4-FFF2-40B4-BE49-F238E27FC236}">
                  <a16:creationId xmlns:a16="http://schemas.microsoft.com/office/drawing/2014/main" id="{C22F9A86-3FF7-6945-90B2-1F66B4E0EEB8}"/>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8;p47">
              <a:extLst>
                <a:ext uri="{FF2B5EF4-FFF2-40B4-BE49-F238E27FC236}">
                  <a16:creationId xmlns:a16="http://schemas.microsoft.com/office/drawing/2014/main" id="{35E00376-99D9-274D-A292-AFECD22C8F81}"/>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9;p47">
              <a:extLst>
                <a:ext uri="{FF2B5EF4-FFF2-40B4-BE49-F238E27FC236}">
                  <a16:creationId xmlns:a16="http://schemas.microsoft.com/office/drawing/2014/main" id="{D11F13E6-7749-5D4B-A7A0-EFE5A88346CC}"/>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8F7C7F8-C034-EF43-941C-B3BC5BC5855C}"/>
              </a:ext>
            </a:extLst>
          </p:cNvPr>
          <p:cNvSpPr txBox="1"/>
          <p:nvPr/>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pic>
        <p:nvPicPr>
          <p:cNvPr id="14" name="Picture 13">
            <a:extLst>
              <a:ext uri="{FF2B5EF4-FFF2-40B4-BE49-F238E27FC236}">
                <a16:creationId xmlns:a16="http://schemas.microsoft.com/office/drawing/2014/main" id="{BDC002A9-6F71-4260-AC7A-CA8BDE8488C1}"/>
              </a:ext>
            </a:extLst>
          </p:cNvPr>
          <p:cNvPicPr>
            <a:picLocks noChangeAspect="1"/>
          </p:cNvPicPr>
          <p:nvPr/>
        </p:nvPicPr>
        <p:blipFill>
          <a:blip r:embed="rId2"/>
          <a:stretch>
            <a:fillRect/>
          </a:stretch>
        </p:blipFill>
        <p:spPr>
          <a:xfrm>
            <a:off x="1" y="4274433"/>
            <a:ext cx="2585474" cy="869067"/>
          </a:xfrm>
          <a:prstGeom prst="rect">
            <a:avLst/>
          </a:prstGeom>
        </p:spPr>
      </p:pic>
      <p:sp>
        <p:nvSpPr>
          <p:cNvPr id="15" name="Google Shape;33;p6">
            <a:extLst>
              <a:ext uri="{FF2B5EF4-FFF2-40B4-BE49-F238E27FC236}">
                <a16:creationId xmlns:a16="http://schemas.microsoft.com/office/drawing/2014/main" id="{7D0330C4-488F-4E11-BF3D-EA5DF26F0A65}"/>
              </a:ext>
            </a:extLst>
          </p:cNvPr>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34;p6">
            <a:extLst>
              <a:ext uri="{FF2B5EF4-FFF2-40B4-BE49-F238E27FC236}">
                <a16:creationId xmlns:a16="http://schemas.microsoft.com/office/drawing/2014/main" id="{9AA0ECA5-9FBC-4C4B-A996-F0E3B3EC796D}"/>
              </a:ext>
            </a:extLst>
          </p:cNvPr>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4" name="Google Shape;363;p47">
            <a:extLst>
              <a:ext uri="{FF2B5EF4-FFF2-40B4-BE49-F238E27FC236}">
                <a16:creationId xmlns:a16="http://schemas.microsoft.com/office/drawing/2014/main" id="{CA4C0B63-61BC-42D7-B10C-C17E378D6BB3}"/>
              </a:ext>
            </a:extLst>
          </p:cNvPr>
          <p:cNvGrpSpPr/>
          <p:nvPr/>
        </p:nvGrpSpPr>
        <p:grpSpPr>
          <a:xfrm>
            <a:off x="234451" y="613658"/>
            <a:ext cx="372594" cy="360301"/>
            <a:chOff x="1247825" y="5001950"/>
            <a:chExt cx="443300" cy="428675"/>
          </a:xfrm>
        </p:grpSpPr>
        <p:sp>
          <p:nvSpPr>
            <p:cNvPr id="25" name="Google Shape;364;p47">
              <a:extLst>
                <a:ext uri="{FF2B5EF4-FFF2-40B4-BE49-F238E27FC236}">
                  <a16:creationId xmlns:a16="http://schemas.microsoft.com/office/drawing/2014/main" id="{E6339F27-6884-43C4-ACA3-533ECC8D418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5;p47">
              <a:extLst>
                <a:ext uri="{FF2B5EF4-FFF2-40B4-BE49-F238E27FC236}">
                  <a16:creationId xmlns:a16="http://schemas.microsoft.com/office/drawing/2014/main" id="{2F61311E-6ABC-4FA5-88CF-1E1E49177CE2}"/>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6;p47">
              <a:extLst>
                <a:ext uri="{FF2B5EF4-FFF2-40B4-BE49-F238E27FC236}">
                  <a16:creationId xmlns:a16="http://schemas.microsoft.com/office/drawing/2014/main" id="{FFA797A4-32D0-4B07-A937-80B9B4AE6CCC}"/>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7;p47">
              <a:extLst>
                <a:ext uri="{FF2B5EF4-FFF2-40B4-BE49-F238E27FC236}">
                  <a16:creationId xmlns:a16="http://schemas.microsoft.com/office/drawing/2014/main" id="{F55FF81A-18F9-4036-9BA4-D4E796DF3A27}"/>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68;p47">
              <a:extLst>
                <a:ext uri="{FF2B5EF4-FFF2-40B4-BE49-F238E27FC236}">
                  <a16:creationId xmlns:a16="http://schemas.microsoft.com/office/drawing/2014/main" id="{B47BC9E7-AA0A-4513-BB74-8438AC3B4E9D}"/>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9;p47">
              <a:extLst>
                <a:ext uri="{FF2B5EF4-FFF2-40B4-BE49-F238E27FC236}">
                  <a16:creationId xmlns:a16="http://schemas.microsoft.com/office/drawing/2014/main" id="{ADB9D0F2-9906-4BBA-9EAB-C51BE4A408F4}"/>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TextBox 30">
            <a:extLst>
              <a:ext uri="{FF2B5EF4-FFF2-40B4-BE49-F238E27FC236}">
                <a16:creationId xmlns:a16="http://schemas.microsoft.com/office/drawing/2014/main" id="{E07FEEEE-A528-47C9-8C2A-34EE7D884265}"/>
              </a:ext>
            </a:extLst>
          </p:cNvPr>
          <p:cNvSpPr txBox="1"/>
          <p:nvPr/>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
        <p:nvSpPr>
          <p:cNvPr id="32" name="Google Shape;33;p6">
            <a:extLst>
              <a:ext uri="{FF2B5EF4-FFF2-40B4-BE49-F238E27FC236}">
                <a16:creationId xmlns:a16="http://schemas.microsoft.com/office/drawing/2014/main" id="{24F4704D-7066-49DF-AE84-18B5E9A8BEC3}"/>
              </a:ext>
            </a:extLst>
          </p:cNvPr>
          <p:cNvSpPr/>
          <p:nvPr userDrawn="1"/>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 name="Google Shape;34;p6">
            <a:extLst>
              <a:ext uri="{FF2B5EF4-FFF2-40B4-BE49-F238E27FC236}">
                <a16:creationId xmlns:a16="http://schemas.microsoft.com/office/drawing/2014/main" id="{A41EDB23-F052-4C5F-B74D-0AFCD4509908}"/>
              </a:ext>
            </a:extLst>
          </p:cNvPr>
          <p:cNvSpPr/>
          <p:nvPr userDrawn="1"/>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8" name="Google Shape;363;p47">
            <a:extLst>
              <a:ext uri="{FF2B5EF4-FFF2-40B4-BE49-F238E27FC236}">
                <a16:creationId xmlns:a16="http://schemas.microsoft.com/office/drawing/2014/main" id="{6253427E-8420-435F-BED9-B4244E74D330}"/>
              </a:ext>
            </a:extLst>
          </p:cNvPr>
          <p:cNvGrpSpPr/>
          <p:nvPr userDrawn="1"/>
        </p:nvGrpSpPr>
        <p:grpSpPr>
          <a:xfrm>
            <a:off x="234451" y="613658"/>
            <a:ext cx="372594" cy="360301"/>
            <a:chOff x="1247825" y="5001950"/>
            <a:chExt cx="443300" cy="428675"/>
          </a:xfrm>
        </p:grpSpPr>
        <p:sp>
          <p:nvSpPr>
            <p:cNvPr id="39" name="Google Shape;364;p47">
              <a:extLst>
                <a:ext uri="{FF2B5EF4-FFF2-40B4-BE49-F238E27FC236}">
                  <a16:creationId xmlns:a16="http://schemas.microsoft.com/office/drawing/2014/main" id="{7B3DE262-B99C-4E67-9CCF-A74FC2B8343B}"/>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65;p47">
              <a:extLst>
                <a:ext uri="{FF2B5EF4-FFF2-40B4-BE49-F238E27FC236}">
                  <a16:creationId xmlns:a16="http://schemas.microsoft.com/office/drawing/2014/main" id="{BA67F29F-EAC2-4AC8-921C-3436CD652892}"/>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66;p47">
              <a:extLst>
                <a:ext uri="{FF2B5EF4-FFF2-40B4-BE49-F238E27FC236}">
                  <a16:creationId xmlns:a16="http://schemas.microsoft.com/office/drawing/2014/main" id="{B22AB277-7E99-425A-96A0-FB2B9C3B259B}"/>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67;p47">
              <a:extLst>
                <a:ext uri="{FF2B5EF4-FFF2-40B4-BE49-F238E27FC236}">
                  <a16:creationId xmlns:a16="http://schemas.microsoft.com/office/drawing/2014/main" id="{189FEBF3-49FF-478B-BD70-C4332609973E}"/>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8;p47">
              <a:extLst>
                <a:ext uri="{FF2B5EF4-FFF2-40B4-BE49-F238E27FC236}">
                  <a16:creationId xmlns:a16="http://schemas.microsoft.com/office/drawing/2014/main" id="{EE20ED89-FE3A-4537-B33B-F6B72547E490}"/>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9;p47">
              <a:extLst>
                <a:ext uri="{FF2B5EF4-FFF2-40B4-BE49-F238E27FC236}">
                  <a16:creationId xmlns:a16="http://schemas.microsoft.com/office/drawing/2014/main" id="{CE0733A2-B877-45AA-9D23-3A0904BF4EC1}"/>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TextBox 44">
            <a:extLst>
              <a:ext uri="{FF2B5EF4-FFF2-40B4-BE49-F238E27FC236}">
                <a16:creationId xmlns:a16="http://schemas.microsoft.com/office/drawing/2014/main" id="{A75DF891-C6ED-4122-A305-74DF23149D10}"/>
              </a:ext>
            </a:extLst>
          </p:cNvPr>
          <p:cNvSpPr txBox="1"/>
          <p:nvPr userDrawn="1"/>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Tree>
    <p:extLst>
      <p:ext uri="{BB962C8B-B14F-4D97-AF65-F5344CB8AC3E}">
        <p14:creationId xmlns:p14="http://schemas.microsoft.com/office/powerpoint/2010/main" val="1078969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5"/>
        <p:cNvGrpSpPr/>
        <p:nvPr/>
      </p:nvGrpSpPr>
      <p:grpSpPr>
        <a:xfrm>
          <a:off x="0" y="0"/>
          <a:ext cx="0" cy="0"/>
          <a:chOff x="0" y="0"/>
          <a:chExt cx="0" cy="0"/>
        </a:xfrm>
      </p:grpSpPr>
      <p:pic>
        <p:nvPicPr>
          <p:cNvPr id="8" name="Picture 7">
            <a:extLst>
              <a:ext uri="{FF2B5EF4-FFF2-40B4-BE49-F238E27FC236}">
                <a16:creationId xmlns:a16="http://schemas.microsoft.com/office/drawing/2014/main" id="{C559A83B-C13C-4757-9F87-A8ACFB64DCB1}"/>
              </a:ext>
            </a:extLst>
          </p:cNvPr>
          <p:cNvPicPr>
            <a:picLocks noChangeAspect="1"/>
          </p:cNvPicPr>
          <p:nvPr/>
        </p:nvPicPr>
        <p:blipFill>
          <a:blip r:embed="rId2"/>
          <a:stretch>
            <a:fillRect/>
          </a:stretch>
        </p:blipFill>
        <p:spPr>
          <a:xfrm>
            <a:off x="1" y="4274433"/>
            <a:ext cx="2585474" cy="869067"/>
          </a:xfrm>
          <a:prstGeom prst="rect">
            <a:avLst/>
          </a:prstGeom>
        </p:spPr>
      </p:pic>
      <p:sp>
        <p:nvSpPr>
          <p:cNvPr id="66" name="Google Shape;66;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7" name="Google Shape;67;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69" name="Google Shape;69;p11"/>
          <p:cNvSpPr txBox="1">
            <a:spLocks noGrp="1"/>
          </p:cNvSpPr>
          <p:nvPr>
            <p:ph type="body" idx="1"/>
          </p:nvPr>
        </p:nvSpPr>
        <p:spPr>
          <a:xfrm>
            <a:off x="3062200"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lvl="0"/>
            <a:r>
              <a:rPr lang="en-US"/>
              <a:t>Edit Master text styles</a:t>
            </a:r>
          </a:p>
        </p:txBody>
      </p:sp>
      <p:sp>
        <p:nvSpPr>
          <p:cNvPr id="70" name="Google Shape;70;p11"/>
          <p:cNvSpPr txBox="1">
            <a:spLocks noGrp="1"/>
          </p:cNvSpPr>
          <p:nvPr>
            <p:ph type="body" idx="2"/>
          </p:nvPr>
        </p:nvSpPr>
        <p:spPr>
          <a:xfrm>
            <a:off x="5956701"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lvl="0"/>
            <a:r>
              <a:rPr lang="en-US"/>
              <a:t>Edit Master text styles</a:t>
            </a:r>
          </a:p>
        </p:txBody>
      </p:sp>
      <p:sp>
        <p:nvSpPr>
          <p:cNvPr id="71" name="Google Shape;7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56926973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40F63F-3C9C-CD48-8D2C-3427CCC7325A}"/>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23877629"/>
      </p:ext>
    </p:extLst>
  </p:cSld>
  <p:clrMapOvr>
    <a:masterClrMapping/>
  </p:clrMapOvr>
  <p:transition>
    <p:fade thruBlk="1"/>
  </p:transition>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spTree>
      <p:nvGrpSpPr>
        <p:cNvPr id="1" name="Shape 32"/>
        <p:cNvGrpSpPr/>
        <p:nvPr/>
      </p:nvGrpSpPr>
      <p:grpSpPr>
        <a:xfrm>
          <a:off x="0" y="0"/>
          <a:ext cx="0" cy="0"/>
          <a:chOff x="0" y="0"/>
          <a:chExt cx="0" cy="0"/>
        </a:xfrm>
      </p:grpSpPr>
      <p:sp>
        <p:nvSpPr>
          <p:cNvPr id="33" name="Google Shape;33;p6"/>
          <p:cNvSpPr/>
          <p:nvPr userDrawn="1"/>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userDrawn="1"/>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6" name="Google Shape;363;p47">
            <a:extLst>
              <a:ext uri="{FF2B5EF4-FFF2-40B4-BE49-F238E27FC236}">
                <a16:creationId xmlns:a16="http://schemas.microsoft.com/office/drawing/2014/main" id="{3541BDF9-5784-074C-A08C-87376337677D}"/>
              </a:ext>
            </a:extLst>
          </p:cNvPr>
          <p:cNvGrpSpPr/>
          <p:nvPr userDrawn="1"/>
        </p:nvGrpSpPr>
        <p:grpSpPr>
          <a:xfrm>
            <a:off x="234451" y="613658"/>
            <a:ext cx="372594" cy="360301"/>
            <a:chOff x="1247825" y="5001950"/>
            <a:chExt cx="443300" cy="428675"/>
          </a:xfrm>
        </p:grpSpPr>
        <p:sp>
          <p:nvSpPr>
            <p:cNvPr id="17" name="Google Shape;364;p47">
              <a:extLst>
                <a:ext uri="{FF2B5EF4-FFF2-40B4-BE49-F238E27FC236}">
                  <a16:creationId xmlns:a16="http://schemas.microsoft.com/office/drawing/2014/main" id="{572CE08A-2EDE-ED40-8929-A4D030F473E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5;p47">
              <a:extLst>
                <a:ext uri="{FF2B5EF4-FFF2-40B4-BE49-F238E27FC236}">
                  <a16:creationId xmlns:a16="http://schemas.microsoft.com/office/drawing/2014/main" id="{E3272AF4-EF81-B947-99F7-208AC87C7B41}"/>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6;p47">
              <a:extLst>
                <a:ext uri="{FF2B5EF4-FFF2-40B4-BE49-F238E27FC236}">
                  <a16:creationId xmlns:a16="http://schemas.microsoft.com/office/drawing/2014/main" id="{584652AF-EDE0-DE40-8E38-1CC1E523A7C4}"/>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7;p47">
              <a:extLst>
                <a:ext uri="{FF2B5EF4-FFF2-40B4-BE49-F238E27FC236}">
                  <a16:creationId xmlns:a16="http://schemas.microsoft.com/office/drawing/2014/main" id="{C22F9A86-3FF7-6945-90B2-1F66B4E0EEB8}"/>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8;p47">
              <a:extLst>
                <a:ext uri="{FF2B5EF4-FFF2-40B4-BE49-F238E27FC236}">
                  <a16:creationId xmlns:a16="http://schemas.microsoft.com/office/drawing/2014/main" id="{35E00376-99D9-274D-A292-AFECD22C8F81}"/>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9;p47">
              <a:extLst>
                <a:ext uri="{FF2B5EF4-FFF2-40B4-BE49-F238E27FC236}">
                  <a16:creationId xmlns:a16="http://schemas.microsoft.com/office/drawing/2014/main" id="{D11F13E6-7749-5D4B-A7A0-EFE5A88346CC}"/>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8F7C7F8-C034-EF43-941C-B3BC5BC5855C}"/>
              </a:ext>
            </a:extLst>
          </p:cNvPr>
          <p:cNvSpPr txBox="1"/>
          <p:nvPr userDrawn="1"/>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Tree>
    <p:extLst>
      <p:ext uri="{BB962C8B-B14F-4D97-AF65-F5344CB8AC3E}">
        <p14:creationId xmlns:p14="http://schemas.microsoft.com/office/powerpoint/2010/main" val="334084454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40F63F-3C9C-CD48-8D2C-3427CCC7325A}"/>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3944952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3836" y="205979"/>
            <a:ext cx="8229600" cy="857250"/>
          </a:xfrm>
        </p:spPr>
        <p:txBody>
          <a:bodyPr/>
          <a:lstStyle/>
          <a:p>
            <a:r>
              <a:rPr lang="en-US" dirty="0"/>
              <a:t>Click to edit Master title style</a:t>
            </a:r>
          </a:p>
        </p:txBody>
      </p:sp>
      <p:sp>
        <p:nvSpPr>
          <p:cNvPr id="3" name="Content Placeholder 2"/>
          <p:cNvSpPr>
            <a:spLocks noGrp="1"/>
          </p:cNvSpPr>
          <p:nvPr>
            <p:ph idx="1"/>
          </p:nvPr>
        </p:nvSpPr>
        <p:spPr>
          <a:xfrm>
            <a:off x="490934" y="1200155"/>
            <a:ext cx="8229600" cy="33944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p:cNvSpPr>
            <a:spLocks noGrp="1"/>
          </p:cNvSpPr>
          <p:nvPr>
            <p:ph type="dt" sz="half" idx="10"/>
          </p:nvPr>
        </p:nvSpPr>
        <p:spPr>
          <a:xfrm>
            <a:off x="457200" y="4767273"/>
            <a:ext cx="4114800" cy="273844"/>
          </a:xfrm>
          <a:prstGeom prst="rect">
            <a:avLst/>
          </a:prstGeom>
        </p:spPr>
        <p:txBody>
          <a:bodyPr/>
          <a:lstStyle>
            <a:lvl1pPr>
              <a:defRPr sz="825" i="1"/>
            </a:lvl1pPr>
          </a:lstStyle>
          <a:p>
            <a:endParaRPr lang="en-US" dirty="0"/>
          </a:p>
        </p:txBody>
      </p:sp>
      <p:sp>
        <p:nvSpPr>
          <p:cNvPr id="17" name="Slide Number Placeholder 9"/>
          <p:cNvSpPr txBox="1">
            <a:spLocks/>
          </p:cNvSpPr>
          <p:nvPr userDrawn="1"/>
        </p:nvSpPr>
        <p:spPr>
          <a:xfrm>
            <a:off x="-221735" y="4894374"/>
            <a:ext cx="635228" cy="273844"/>
          </a:xfrm>
          <a:prstGeom prst="rect">
            <a:avLst/>
          </a:prstGeom>
        </p:spPr>
        <p:txBody>
          <a:bodyPr vert="horz" lIns="68580" tIns="34290" rIns="68580" bIns="34290" rtlCol="0" anchor="ctr"/>
          <a:lstStyle>
            <a:defPPr>
              <a:defRPr lang="en-US"/>
            </a:defPPr>
            <a:lvl1pPr marL="0" algn="r" defTabSz="457200" rtl="0" eaLnBrk="1" latinLnBrk="0" hangingPunct="1">
              <a:defRPr sz="16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6647984-1A5B-6F4C-AABC-F46E5AEF89B6}" type="slidenum">
              <a:rPr lang="en-US" sz="1200" smtClean="0"/>
              <a:pPr/>
              <a:t>‹#›</a:t>
            </a:fld>
            <a:endParaRPr lang="en-US" sz="1200"/>
          </a:p>
        </p:txBody>
      </p:sp>
      <p:sp>
        <p:nvSpPr>
          <p:cNvPr id="6" name="Footer Placeholder 4"/>
          <p:cNvSpPr>
            <a:spLocks noGrp="1"/>
          </p:cNvSpPr>
          <p:nvPr>
            <p:ph type="ftr" sz="quarter" idx="3"/>
          </p:nvPr>
        </p:nvSpPr>
        <p:spPr>
          <a:xfrm>
            <a:off x="3124200" y="4943616"/>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©2018 Emily Fox </a:t>
            </a:r>
            <a:endParaRPr lang="en-US" dirty="0"/>
          </a:p>
        </p:txBody>
      </p:sp>
    </p:spTree>
    <p:extLst>
      <p:ext uri="{BB962C8B-B14F-4D97-AF65-F5344CB8AC3E}">
        <p14:creationId xmlns:p14="http://schemas.microsoft.com/office/powerpoint/2010/main" val="1517349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Header - Fusia">
    <p:bg>
      <p:bgPr>
        <a:solidFill>
          <a:srgbClr val="B0007F"/>
        </a:solidFill>
        <a:effectLst/>
      </p:bgPr>
    </p:bg>
    <p:spTree>
      <p:nvGrpSpPr>
        <p:cNvPr id="1" name=""/>
        <p:cNvGrpSpPr/>
        <p:nvPr/>
      </p:nvGrpSpPr>
      <p:grpSpPr>
        <a:xfrm>
          <a:off x="0" y="0"/>
          <a:ext cx="0" cy="0"/>
          <a:chOff x="0" y="0"/>
          <a:chExt cx="0" cy="0"/>
        </a:xfrm>
      </p:grpSpPr>
      <p:sp>
        <p:nvSpPr>
          <p:cNvPr id="24" name="Rectangle 23"/>
          <p:cNvSpPr/>
          <p:nvPr userDrawn="1"/>
        </p:nvSpPr>
        <p:spPr>
          <a:xfrm>
            <a:off x="0" y="4818596"/>
            <a:ext cx="9144000" cy="324913"/>
          </a:xfrm>
          <a:prstGeom prst="rect">
            <a:avLst/>
          </a:prstGeom>
          <a:solidFill>
            <a:schemeClr val="tx1">
              <a:alpha val="1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dirty="0"/>
          </a:p>
        </p:txBody>
      </p:sp>
      <p:sp>
        <p:nvSpPr>
          <p:cNvPr id="27" name="Title 1"/>
          <p:cNvSpPr>
            <a:spLocks noGrp="1"/>
          </p:cNvSpPr>
          <p:nvPr>
            <p:ph type="title" hasCustomPrompt="1"/>
          </p:nvPr>
        </p:nvSpPr>
        <p:spPr>
          <a:xfrm>
            <a:off x="500484" y="1220560"/>
            <a:ext cx="7994229" cy="2392684"/>
          </a:xfrm>
        </p:spPr>
        <p:txBody>
          <a:bodyPr anchor="ctr">
            <a:noAutofit/>
          </a:bodyPr>
          <a:lstStyle>
            <a:lvl1pPr algn="l">
              <a:defRPr sz="3000" b="0" i="0" cap="none">
                <a:solidFill>
                  <a:schemeClr val="bg1"/>
                </a:solidFill>
                <a:latin typeface="Museo sans 500"/>
                <a:cs typeface="Museo sans 500"/>
              </a:defRPr>
            </a:lvl1pPr>
          </a:lstStyle>
          <a:p>
            <a:r>
              <a:rPr lang="en-US" dirty="0"/>
              <a:t>Click To Edit Master Title Style</a:t>
            </a:r>
          </a:p>
        </p:txBody>
      </p:sp>
      <p:sp>
        <p:nvSpPr>
          <p:cNvPr id="14" name="Slide Number Placeholder 9"/>
          <p:cNvSpPr>
            <a:spLocks noGrp="1"/>
          </p:cNvSpPr>
          <p:nvPr>
            <p:ph type="sldNum" sz="quarter" idx="4"/>
          </p:nvPr>
        </p:nvSpPr>
        <p:spPr>
          <a:xfrm>
            <a:off x="-221735" y="4894374"/>
            <a:ext cx="635228"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6647984-1A5B-6F4C-AABC-F46E5AEF89B6}" type="slidenum">
              <a:rPr lang="en-US" smtClean="0"/>
              <a:pPr/>
              <a:t>‹#›</a:t>
            </a:fld>
            <a:endParaRPr lang="en-US"/>
          </a:p>
        </p:txBody>
      </p:sp>
      <p:sp>
        <p:nvSpPr>
          <p:cNvPr id="11" name="Footer Placeholder 4"/>
          <p:cNvSpPr>
            <a:spLocks noGrp="1"/>
          </p:cNvSpPr>
          <p:nvPr>
            <p:ph type="ftr" sz="quarter" idx="3"/>
          </p:nvPr>
        </p:nvSpPr>
        <p:spPr>
          <a:xfrm>
            <a:off x="3124200" y="4943616"/>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©2018 Emily Fox </a:t>
            </a:r>
            <a:endParaRPr lang="en-US" dirty="0"/>
          </a:p>
        </p:txBody>
      </p:sp>
    </p:spTree>
    <p:extLst>
      <p:ext uri="{BB962C8B-B14F-4D97-AF65-F5344CB8AC3E}">
        <p14:creationId xmlns:p14="http://schemas.microsoft.com/office/powerpoint/2010/main" val="398066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Header - Blue">
    <p:bg>
      <p:bgPr>
        <a:solidFill>
          <a:srgbClr val="0A8CC4"/>
        </a:solidFill>
        <a:effectLst/>
      </p:bgPr>
    </p:bg>
    <p:spTree>
      <p:nvGrpSpPr>
        <p:cNvPr id="1" name=""/>
        <p:cNvGrpSpPr/>
        <p:nvPr/>
      </p:nvGrpSpPr>
      <p:grpSpPr>
        <a:xfrm>
          <a:off x="0" y="0"/>
          <a:ext cx="0" cy="0"/>
          <a:chOff x="0" y="0"/>
          <a:chExt cx="0" cy="0"/>
        </a:xfrm>
      </p:grpSpPr>
      <p:sp>
        <p:nvSpPr>
          <p:cNvPr id="12" name="Rectangle 11"/>
          <p:cNvSpPr/>
          <p:nvPr userDrawn="1"/>
        </p:nvSpPr>
        <p:spPr>
          <a:xfrm>
            <a:off x="0" y="4818596"/>
            <a:ext cx="9144000" cy="324913"/>
          </a:xfrm>
          <a:prstGeom prst="rect">
            <a:avLst/>
          </a:prstGeom>
          <a:solidFill>
            <a:schemeClr val="tx1">
              <a:alpha val="1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dirty="0"/>
          </a:p>
        </p:txBody>
      </p:sp>
      <p:sp>
        <p:nvSpPr>
          <p:cNvPr id="19" name="Title 1"/>
          <p:cNvSpPr>
            <a:spLocks noGrp="1"/>
          </p:cNvSpPr>
          <p:nvPr>
            <p:ph type="title" hasCustomPrompt="1"/>
          </p:nvPr>
        </p:nvSpPr>
        <p:spPr>
          <a:xfrm>
            <a:off x="500484" y="1220560"/>
            <a:ext cx="7994229" cy="2392684"/>
          </a:xfrm>
        </p:spPr>
        <p:txBody>
          <a:bodyPr anchor="ctr">
            <a:noAutofit/>
          </a:bodyPr>
          <a:lstStyle>
            <a:lvl1pPr algn="l">
              <a:defRPr sz="3000" b="0" i="0" cap="none">
                <a:solidFill>
                  <a:schemeClr val="bg1"/>
                </a:solidFill>
                <a:latin typeface="Museo sans 500"/>
                <a:cs typeface="Museo sans 500"/>
              </a:defRPr>
            </a:lvl1pPr>
          </a:lstStyle>
          <a:p>
            <a:r>
              <a:rPr lang="en-US" dirty="0"/>
              <a:t>Click To Edit Master Title Style</a:t>
            </a:r>
          </a:p>
        </p:txBody>
      </p:sp>
      <p:sp>
        <p:nvSpPr>
          <p:cNvPr id="15" name="Slide Number Placeholder 9"/>
          <p:cNvSpPr>
            <a:spLocks noGrp="1"/>
          </p:cNvSpPr>
          <p:nvPr>
            <p:ph type="sldNum" sz="quarter" idx="4"/>
          </p:nvPr>
        </p:nvSpPr>
        <p:spPr>
          <a:xfrm>
            <a:off x="-221735" y="4894374"/>
            <a:ext cx="635228"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6647984-1A5B-6F4C-AABC-F46E5AEF89B6}" type="slidenum">
              <a:rPr lang="en-US" smtClean="0"/>
              <a:pPr/>
              <a:t>‹#›</a:t>
            </a:fld>
            <a:endParaRPr lang="en-US"/>
          </a:p>
        </p:txBody>
      </p:sp>
      <p:sp>
        <p:nvSpPr>
          <p:cNvPr id="13" name="Footer Placeholder 4"/>
          <p:cNvSpPr>
            <a:spLocks noGrp="1"/>
          </p:cNvSpPr>
          <p:nvPr>
            <p:ph type="ftr" sz="quarter" idx="3"/>
          </p:nvPr>
        </p:nvSpPr>
        <p:spPr>
          <a:xfrm>
            <a:off x="3124200" y="4943616"/>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©2018 Emily Fox </a:t>
            </a:r>
            <a:endParaRPr lang="en-US" dirty="0"/>
          </a:p>
        </p:txBody>
      </p:sp>
    </p:spTree>
    <p:extLst>
      <p:ext uri="{BB962C8B-B14F-4D97-AF65-F5344CB8AC3E}">
        <p14:creationId xmlns:p14="http://schemas.microsoft.com/office/powerpoint/2010/main" val="2970662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ection Header - Green">
    <p:bg>
      <p:bgPr>
        <a:solidFill>
          <a:srgbClr val="85BD00"/>
        </a:solidFill>
        <a:effectLst/>
      </p:bgPr>
    </p:bg>
    <p:spTree>
      <p:nvGrpSpPr>
        <p:cNvPr id="1" name=""/>
        <p:cNvGrpSpPr/>
        <p:nvPr/>
      </p:nvGrpSpPr>
      <p:grpSpPr>
        <a:xfrm>
          <a:off x="0" y="0"/>
          <a:ext cx="0" cy="0"/>
          <a:chOff x="0" y="0"/>
          <a:chExt cx="0" cy="0"/>
        </a:xfrm>
      </p:grpSpPr>
      <p:sp>
        <p:nvSpPr>
          <p:cNvPr id="12" name="Rectangle 11"/>
          <p:cNvSpPr/>
          <p:nvPr userDrawn="1"/>
        </p:nvSpPr>
        <p:spPr>
          <a:xfrm>
            <a:off x="0" y="4818596"/>
            <a:ext cx="9144000" cy="324913"/>
          </a:xfrm>
          <a:prstGeom prst="rect">
            <a:avLst/>
          </a:prstGeom>
          <a:solidFill>
            <a:schemeClr val="tx1">
              <a:alpha val="1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dirty="0"/>
          </a:p>
        </p:txBody>
      </p:sp>
      <p:sp>
        <p:nvSpPr>
          <p:cNvPr id="18" name="Title 1"/>
          <p:cNvSpPr>
            <a:spLocks noGrp="1"/>
          </p:cNvSpPr>
          <p:nvPr>
            <p:ph type="title" hasCustomPrompt="1"/>
          </p:nvPr>
        </p:nvSpPr>
        <p:spPr>
          <a:xfrm>
            <a:off x="500484" y="1220560"/>
            <a:ext cx="7994229" cy="2392684"/>
          </a:xfrm>
        </p:spPr>
        <p:txBody>
          <a:bodyPr anchor="ctr">
            <a:noAutofit/>
          </a:bodyPr>
          <a:lstStyle>
            <a:lvl1pPr algn="l">
              <a:defRPr sz="3000" b="0" i="0" cap="none">
                <a:solidFill>
                  <a:schemeClr val="bg1"/>
                </a:solidFill>
                <a:latin typeface="Museo sans 500"/>
                <a:cs typeface="Museo sans 500"/>
              </a:defRPr>
            </a:lvl1pPr>
          </a:lstStyle>
          <a:p>
            <a:r>
              <a:rPr lang="en-US" dirty="0"/>
              <a:t>Click To Edit Master Title Style</a:t>
            </a:r>
          </a:p>
        </p:txBody>
      </p:sp>
      <p:sp>
        <p:nvSpPr>
          <p:cNvPr id="15" name="Slide Number Placeholder 9"/>
          <p:cNvSpPr>
            <a:spLocks noGrp="1"/>
          </p:cNvSpPr>
          <p:nvPr>
            <p:ph type="sldNum" sz="quarter" idx="4"/>
          </p:nvPr>
        </p:nvSpPr>
        <p:spPr>
          <a:xfrm>
            <a:off x="-221735" y="4894374"/>
            <a:ext cx="635228"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6647984-1A5B-6F4C-AABC-F46E5AEF89B6}" type="slidenum">
              <a:rPr lang="en-US" smtClean="0"/>
              <a:pPr/>
              <a:t>‹#›</a:t>
            </a:fld>
            <a:endParaRPr lang="en-US"/>
          </a:p>
        </p:txBody>
      </p:sp>
      <p:sp>
        <p:nvSpPr>
          <p:cNvPr id="13" name="Footer Placeholder 4"/>
          <p:cNvSpPr>
            <a:spLocks noGrp="1"/>
          </p:cNvSpPr>
          <p:nvPr>
            <p:ph type="ftr" sz="quarter" idx="3"/>
          </p:nvPr>
        </p:nvSpPr>
        <p:spPr>
          <a:xfrm>
            <a:off x="3124200" y="4943616"/>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©2018 Emily Fox </a:t>
            </a:r>
            <a:endParaRPr lang="en-US" dirty="0"/>
          </a:p>
        </p:txBody>
      </p:sp>
    </p:spTree>
    <p:extLst>
      <p:ext uri="{BB962C8B-B14F-4D97-AF65-F5344CB8AC3E}">
        <p14:creationId xmlns:p14="http://schemas.microsoft.com/office/powerpoint/2010/main" val="498196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ction SubHeader - Green">
    <p:spTree>
      <p:nvGrpSpPr>
        <p:cNvPr id="1" name=""/>
        <p:cNvGrpSpPr/>
        <p:nvPr/>
      </p:nvGrpSpPr>
      <p:grpSpPr>
        <a:xfrm>
          <a:off x="0" y="0"/>
          <a:ext cx="0" cy="0"/>
          <a:chOff x="0" y="0"/>
          <a:chExt cx="0" cy="0"/>
        </a:xfrm>
      </p:grpSpPr>
      <p:sp>
        <p:nvSpPr>
          <p:cNvPr id="6" name="Rectangle 5"/>
          <p:cNvSpPr/>
          <p:nvPr userDrawn="1"/>
        </p:nvSpPr>
        <p:spPr>
          <a:xfrm>
            <a:off x="0" y="2571760"/>
            <a:ext cx="9144000" cy="2571749"/>
          </a:xfrm>
          <a:prstGeom prst="rect">
            <a:avLst/>
          </a:prstGeom>
          <a:solidFill>
            <a:schemeClr val="tx1">
              <a:alpha val="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14" name="Rectangle 13"/>
          <p:cNvSpPr/>
          <p:nvPr userDrawn="1"/>
        </p:nvSpPr>
        <p:spPr>
          <a:xfrm>
            <a:off x="0" y="-3120"/>
            <a:ext cx="9144000" cy="474703"/>
          </a:xfrm>
          <a:prstGeom prst="rect">
            <a:avLst/>
          </a:prstGeom>
          <a:solidFill>
            <a:srgbClr val="85BD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solidFill>
                <a:srgbClr val="B0007F"/>
              </a:solidFill>
            </a:endParaRPr>
          </a:p>
        </p:txBody>
      </p:sp>
      <p:sp>
        <p:nvSpPr>
          <p:cNvPr id="15" name="Rectangle 14"/>
          <p:cNvSpPr/>
          <p:nvPr userDrawn="1"/>
        </p:nvSpPr>
        <p:spPr>
          <a:xfrm>
            <a:off x="0" y="4818596"/>
            <a:ext cx="9144000" cy="324913"/>
          </a:xfrm>
          <a:prstGeom prst="rect">
            <a:avLst/>
          </a:prstGeom>
          <a:solidFill>
            <a:schemeClr val="tx1">
              <a:alpha val="1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dirty="0"/>
          </a:p>
        </p:txBody>
      </p:sp>
      <p:sp>
        <p:nvSpPr>
          <p:cNvPr id="17" name="Title 1"/>
          <p:cNvSpPr>
            <a:spLocks noGrp="1"/>
          </p:cNvSpPr>
          <p:nvPr>
            <p:ph type="title"/>
          </p:nvPr>
        </p:nvSpPr>
        <p:spPr>
          <a:xfrm>
            <a:off x="494736" y="740005"/>
            <a:ext cx="8229600" cy="1934073"/>
          </a:xfrm>
        </p:spPr>
        <p:txBody>
          <a:bodyPr anchor="b">
            <a:normAutofit/>
          </a:bodyPr>
          <a:lstStyle>
            <a:lvl1pPr>
              <a:defRPr sz="2700">
                <a:solidFill>
                  <a:srgbClr val="2C2828"/>
                </a:solidFill>
              </a:defRPr>
            </a:lvl1pPr>
          </a:lstStyle>
          <a:p>
            <a:r>
              <a:rPr lang="en-US" dirty="0"/>
              <a:t>Click to edit Master title style</a:t>
            </a:r>
          </a:p>
        </p:txBody>
      </p:sp>
      <p:sp>
        <p:nvSpPr>
          <p:cNvPr id="19" name="Slide Number Placeholder 9"/>
          <p:cNvSpPr>
            <a:spLocks noGrp="1"/>
          </p:cNvSpPr>
          <p:nvPr>
            <p:ph type="sldNum" sz="quarter" idx="4"/>
          </p:nvPr>
        </p:nvSpPr>
        <p:spPr>
          <a:xfrm>
            <a:off x="-221735" y="4894374"/>
            <a:ext cx="635228"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6647984-1A5B-6F4C-AABC-F46E5AEF89B6}" type="slidenum">
              <a:rPr lang="en-US" smtClean="0"/>
              <a:pPr/>
              <a:t>‹#›</a:t>
            </a:fld>
            <a:endParaRPr lang="en-US"/>
          </a:p>
        </p:txBody>
      </p:sp>
      <p:sp>
        <p:nvSpPr>
          <p:cNvPr id="16" name="Footer Placeholder 4"/>
          <p:cNvSpPr>
            <a:spLocks noGrp="1"/>
          </p:cNvSpPr>
          <p:nvPr>
            <p:ph type="ftr" sz="quarter" idx="3"/>
          </p:nvPr>
        </p:nvSpPr>
        <p:spPr>
          <a:xfrm>
            <a:off x="3124200" y="4943616"/>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©2018 Emily Fox </a:t>
            </a:r>
            <a:endParaRPr lang="en-US" dirty="0"/>
          </a:p>
        </p:txBody>
      </p:sp>
    </p:spTree>
    <p:extLst>
      <p:ext uri="{BB962C8B-B14F-4D97-AF65-F5344CB8AC3E}">
        <p14:creationId xmlns:p14="http://schemas.microsoft.com/office/powerpoint/2010/main" val="3373224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4" name="Google Shape;14;p3"/>
          <p:cNvSpPr/>
          <p:nvPr/>
        </p:nvSpPr>
        <p:spPr>
          <a:xfrm flipH="1">
            <a:off x="-7125" y="0"/>
            <a:ext cx="2592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2585478"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16;p3"/>
          <p:cNvSpPr txBox="1">
            <a:spLocks noGrp="1"/>
          </p:cNvSpPr>
          <p:nvPr>
            <p:ph type="ctrTitle"/>
          </p:nvPr>
        </p:nvSpPr>
        <p:spPr>
          <a:xfrm>
            <a:off x="277100" y="284200"/>
            <a:ext cx="2024100" cy="3678000"/>
          </a:xfrm>
          <a:prstGeom prst="rect">
            <a:avLst/>
          </a:prstGeom>
        </p:spPr>
        <p:txBody>
          <a:bodyPr spcFirstLastPara="1" wrap="square" lIns="91425" tIns="91425" rIns="91425" bIns="91425" anchor="b" anchorCtr="0"/>
          <a:lstStyle>
            <a:lvl1pPr lvl="0" rtl="0">
              <a:spcBef>
                <a:spcPts val="0"/>
              </a:spcBef>
              <a:spcAft>
                <a:spcPts val="0"/>
              </a:spcAft>
              <a:buClr>
                <a:srgbClr val="F67031"/>
              </a:buClr>
              <a:buSzPts val="2400"/>
              <a:buNone/>
              <a:defRPr>
                <a:solidFill>
                  <a:srgbClr val="B57BA6"/>
                </a:solidFill>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r>
              <a:rPr lang="en-US"/>
              <a:t>Click to edit Master title style</a:t>
            </a:r>
            <a:endParaRPr dirty="0"/>
          </a:p>
        </p:txBody>
      </p:sp>
      <p:sp>
        <p:nvSpPr>
          <p:cNvPr id="17" name="Google Shape;17;p3"/>
          <p:cNvSpPr txBox="1">
            <a:spLocks noGrp="1"/>
          </p:cNvSpPr>
          <p:nvPr>
            <p:ph type="subTitle" idx="1"/>
          </p:nvPr>
        </p:nvSpPr>
        <p:spPr>
          <a:xfrm>
            <a:off x="277100" y="3983050"/>
            <a:ext cx="2024100" cy="784800"/>
          </a:xfrm>
          <a:prstGeom prst="rect">
            <a:avLst/>
          </a:prstGeom>
        </p:spPr>
        <p:txBody>
          <a:bodyPr spcFirstLastPara="1" wrap="square" lIns="91425" tIns="91425" rIns="91425" bIns="91425" anchor="t" anchorCtr="0"/>
          <a:lstStyle>
            <a:lvl1pPr lvl="0" rtl="0">
              <a:spcBef>
                <a:spcPts val="0"/>
              </a:spcBef>
              <a:spcAft>
                <a:spcPts val="0"/>
              </a:spcAft>
              <a:buClr>
                <a:srgbClr val="999999"/>
              </a:buClr>
              <a:buSzPts val="1400"/>
              <a:buFont typeface="Georgia"/>
              <a:buNone/>
              <a:defRPr i="1">
                <a:solidFill>
                  <a:srgbClr val="999999"/>
                </a:solidFill>
                <a:latin typeface="Georgia"/>
                <a:ea typeface="Georgia"/>
                <a:cs typeface="Georgia"/>
                <a:sym typeface="Georgia"/>
              </a:defRPr>
            </a:lvl1pPr>
            <a:lvl2pPr lvl="1"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2pPr>
            <a:lvl3pPr lvl="2"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3pPr>
            <a:lvl4pPr lvl="3"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4pPr>
            <a:lvl5pPr lvl="4"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5pPr>
            <a:lvl6pPr lvl="5"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6pPr>
            <a:lvl7pPr lvl="6"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7pPr>
            <a:lvl8pPr lvl="7"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8pPr>
            <a:lvl9pPr lvl="8"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9pPr>
          </a:lstStyle>
          <a:p>
            <a:r>
              <a:rPr lang="en-US"/>
              <a:t>Click to edit Master subtitle style</a:t>
            </a:r>
            <a:endParaRPr dirty="0"/>
          </a:p>
        </p:txBody>
      </p:sp>
      <p:sp>
        <p:nvSpPr>
          <p:cNvPr id="18" name="Google Shape;18;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974713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ection Header - Orange">
    <p:bg>
      <p:bgPr>
        <a:solidFill>
          <a:srgbClr val="FF5500"/>
        </a:solidFill>
        <a:effectLst/>
      </p:bgPr>
    </p:bg>
    <p:spTree>
      <p:nvGrpSpPr>
        <p:cNvPr id="1" name=""/>
        <p:cNvGrpSpPr/>
        <p:nvPr/>
      </p:nvGrpSpPr>
      <p:grpSpPr>
        <a:xfrm>
          <a:off x="0" y="0"/>
          <a:ext cx="0" cy="0"/>
          <a:chOff x="0" y="0"/>
          <a:chExt cx="0" cy="0"/>
        </a:xfrm>
      </p:grpSpPr>
      <p:sp>
        <p:nvSpPr>
          <p:cNvPr id="12" name="Rectangle 11"/>
          <p:cNvSpPr/>
          <p:nvPr userDrawn="1"/>
        </p:nvSpPr>
        <p:spPr>
          <a:xfrm>
            <a:off x="0" y="4818596"/>
            <a:ext cx="9144000" cy="324913"/>
          </a:xfrm>
          <a:prstGeom prst="rect">
            <a:avLst/>
          </a:prstGeom>
          <a:solidFill>
            <a:schemeClr val="tx1">
              <a:alpha val="1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dirty="0"/>
          </a:p>
        </p:txBody>
      </p:sp>
      <p:sp>
        <p:nvSpPr>
          <p:cNvPr id="18" name="Title 1"/>
          <p:cNvSpPr>
            <a:spLocks noGrp="1"/>
          </p:cNvSpPr>
          <p:nvPr>
            <p:ph type="title" hasCustomPrompt="1"/>
          </p:nvPr>
        </p:nvSpPr>
        <p:spPr>
          <a:xfrm>
            <a:off x="500484" y="1220560"/>
            <a:ext cx="7994229" cy="2392684"/>
          </a:xfrm>
        </p:spPr>
        <p:txBody>
          <a:bodyPr anchor="ctr">
            <a:noAutofit/>
          </a:bodyPr>
          <a:lstStyle>
            <a:lvl1pPr algn="l">
              <a:defRPr sz="3000" b="0" i="0" cap="none">
                <a:solidFill>
                  <a:schemeClr val="bg1"/>
                </a:solidFill>
                <a:latin typeface="Museo sans 500"/>
                <a:cs typeface="Museo sans 500"/>
              </a:defRPr>
            </a:lvl1pPr>
          </a:lstStyle>
          <a:p>
            <a:r>
              <a:rPr lang="en-US" dirty="0"/>
              <a:t>Click To Edit Master Title Style</a:t>
            </a:r>
          </a:p>
        </p:txBody>
      </p:sp>
      <p:sp>
        <p:nvSpPr>
          <p:cNvPr id="15" name="Slide Number Placeholder 9"/>
          <p:cNvSpPr>
            <a:spLocks noGrp="1"/>
          </p:cNvSpPr>
          <p:nvPr>
            <p:ph type="sldNum" sz="quarter" idx="4"/>
          </p:nvPr>
        </p:nvSpPr>
        <p:spPr>
          <a:xfrm>
            <a:off x="-221735" y="4894374"/>
            <a:ext cx="635228"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6647984-1A5B-6F4C-AABC-F46E5AEF89B6}" type="slidenum">
              <a:rPr lang="en-US" smtClean="0"/>
              <a:pPr/>
              <a:t>‹#›</a:t>
            </a:fld>
            <a:endParaRPr lang="en-US"/>
          </a:p>
        </p:txBody>
      </p:sp>
      <p:sp>
        <p:nvSpPr>
          <p:cNvPr id="13" name="Footer Placeholder 4"/>
          <p:cNvSpPr>
            <a:spLocks noGrp="1"/>
          </p:cNvSpPr>
          <p:nvPr>
            <p:ph type="ftr" sz="quarter" idx="3"/>
          </p:nvPr>
        </p:nvSpPr>
        <p:spPr>
          <a:xfrm>
            <a:off x="3124200" y="4943616"/>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©2018 Emily Fox </a:t>
            </a:r>
            <a:endParaRPr lang="en-US" dirty="0"/>
          </a:p>
        </p:txBody>
      </p:sp>
    </p:spTree>
    <p:extLst>
      <p:ext uri="{BB962C8B-B14F-4D97-AF65-F5344CB8AC3E}">
        <p14:creationId xmlns:p14="http://schemas.microsoft.com/office/powerpoint/2010/main" val="2758526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2"/>
        <p:cNvGrpSpPr/>
        <p:nvPr/>
      </p:nvGrpSpPr>
      <p:grpSpPr>
        <a:xfrm>
          <a:off x="0" y="0"/>
          <a:ext cx="0" cy="0"/>
          <a:chOff x="0" y="0"/>
          <a:chExt cx="0" cy="0"/>
        </a:xfrm>
      </p:grpSpPr>
      <p:pic>
        <p:nvPicPr>
          <p:cNvPr id="3" name="Picture 2">
            <a:extLst>
              <a:ext uri="{FF2B5EF4-FFF2-40B4-BE49-F238E27FC236}">
                <a16:creationId xmlns:a16="http://schemas.microsoft.com/office/drawing/2014/main" id="{9BF2B598-DA07-4F30-BC18-EBBE2AB51D02}"/>
              </a:ext>
            </a:extLst>
          </p:cNvPr>
          <p:cNvPicPr>
            <a:picLocks noChangeAspect="1"/>
          </p:cNvPicPr>
          <p:nvPr/>
        </p:nvPicPr>
        <p:blipFill>
          <a:blip r:embed="rId2"/>
          <a:stretch>
            <a:fillRect/>
          </a:stretch>
        </p:blipFill>
        <p:spPr>
          <a:xfrm>
            <a:off x="1" y="4274433"/>
            <a:ext cx="2585474" cy="869067"/>
          </a:xfrm>
          <a:prstGeom prst="rect">
            <a:avLst/>
          </a:prstGeom>
        </p:spPr>
      </p:pic>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631519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bg>
      <p:bgPr>
        <a:solidFill>
          <a:srgbClr val="D89F39"/>
        </a:solidFill>
        <a:effectLst/>
      </p:bgPr>
    </p:bg>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38437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ollEverywhere - Pair" preserve="1">
  <p:cSld name="PollEverywhere - Pair">
    <p:bg>
      <p:bgPr>
        <a:solidFill>
          <a:srgbClr val="6093C5"/>
        </a:solidFill>
        <a:effectLst/>
      </p:bgPr>
    </p:bg>
    <p:spTree>
      <p:nvGrpSpPr>
        <p:cNvPr id="1" name="Shape 77"/>
        <p:cNvGrpSpPr/>
        <p:nvPr/>
      </p:nvGrpSpPr>
      <p:grpSpPr>
        <a:xfrm>
          <a:off x="0" y="0"/>
          <a:ext cx="0" cy="0"/>
          <a:chOff x="0" y="0"/>
          <a:chExt cx="0" cy="0"/>
        </a:xfrm>
      </p:grpSpPr>
      <p:pic>
        <p:nvPicPr>
          <p:cNvPr id="80" name="Google Shape;80;p11"/>
          <p:cNvPicPr preferRelativeResize="0"/>
          <p:nvPr/>
        </p:nvPicPr>
        <p:blipFill>
          <a:blip r:embed="rId2">
            <a:alphaModFix/>
          </a:blip>
          <a:stretch>
            <a:fillRect/>
          </a:stretch>
        </p:blipFill>
        <p:spPr>
          <a:xfrm>
            <a:off x="0" y="0"/>
            <a:ext cx="2585475" cy="1357368"/>
          </a:xfrm>
          <a:prstGeom prst="rect">
            <a:avLst/>
          </a:prstGeom>
          <a:noFill/>
          <a:ln>
            <a:noFill/>
          </a:ln>
        </p:spPr>
      </p:pic>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Edit Master text styles</a:t>
            </a:r>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smtClean="0"/>
              <a:t>‹#›</a:t>
            </a:fld>
            <a:endParaRPr lang="en"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84" name="Google Shape;84;p11"/>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3">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Nunito Sans"/>
                <a:ea typeface="Nunito Sans"/>
                <a:cs typeface="Nunito Sans"/>
                <a:sym typeface="Nunito Sans"/>
              </a:rPr>
              <a:t>pollev.com/cs416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72;p10">
            <a:extLst>
              <a:ext uri="{FF2B5EF4-FFF2-40B4-BE49-F238E27FC236}">
                <a16:creationId xmlns:a16="http://schemas.microsoft.com/office/drawing/2014/main" id="{584BC1AE-CA48-4C7B-8CBC-68108A32BE75}"/>
              </a:ext>
            </a:extLst>
          </p:cNvPr>
          <p:cNvSpPr txBox="1"/>
          <p:nvPr/>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
        <p:nvSpPr>
          <p:cNvPr id="12" name="Google Shape;72;p10">
            <a:extLst>
              <a:ext uri="{FF2B5EF4-FFF2-40B4-BE49-F238E27FC236}">
                <a16:creationId xmlns:a16="http://schemas.microsoft.com/office/drawing/2014/main" id="{F852DD33-53F1-4722-BB85-ED3D938F9553}"/>
              </a:ext>
            </a:extLst>
          </p:cNvPr>
          <p:cNvSpPr txBox="1"/>
          <p:nvPr/>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
        <p:nvSpPr>
          <p:cNvPr id="14" name="Google Shape;72;p10">
            <a:extLst>
              <a:ext uri="{FF2B5EF4-FFF2-40B4-BE49-F238E27FC236}">
                <a16:creationId xmlns:a16="http://schemas.microsoft.com/office/drawing/2014/main" id="{EB2EADB7-FF31-4804-9D12-AC9F4C7C1650}"/>
              </a:ext>
            </a:extLst>
          </p:cNvPr>
          <p:cNvSpPr txBox="1"/>
          <p:nvPr userDrawn="1"/>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
        <p:nvSpPr>
          <p:cNvPr id="15" name="Google Shape;73;p10">
            <a:extLst>
              <a:ext uri="{FF2B5EF4-FFF2-40B4-BE49-F238E27FC236}">
                <a16:creationId xmlns:a16="http://schemas.microsoft.com/office/drawing/2014/main" id="{8072803A-28E2-4225-ABAF-71B294C13E16}"/>
              </a:ext>
            </a:extLst>
          </p:cNvPr>
          <p:cNvSpPr/>
          <p:nvPr userDrawn="1"/>
        </p:nvSpPr>
        <p:spPr>
          <a:xfrm>
            <a:off x="1163686"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9262012"/>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Edit Master text styles</a:t>
            </a:r>
          </a:p>
        </p:txBody>
      </p:sp>
      <p:pic>
        <p:nvPicPr>
          <p:cNvPr id="80" name="Google Shape;80;p11"/>
          <p:cNvPicPr preferRelativeResize="0"/>
          <p:nvPr/>
        </p:nvPicPr>
        <p:blipFill>
          <a:blip r:embed="rId2">
            <a:alphaModFix/>
          </a:blip>
          <a:stretch>
            <a:fillRect/>
          </a:stretch>
        </p:blipFill>
        <p:spPr>
          <a:xfrm>
            <a:off x="0" y="0"/>
            <a:ext cx="2585475" cy="1357368"/>
          </a:xfrm>
          <a:prstGeom prst="rect">
            <a:avLst/>
          </a:prstGeom>
          <a:noFill/>
          <a:ln>
            <a:noFill/>
          </a:ln>
        </p:spPr>
      </p:pic>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84" name="Google Shape;84;p11"/>
          <p:cNvSpPr/>
          <p:nvPr/>
        </p:nvSpPr>
        <p:spPr>
          <a:xfrm>
            <a:off x="1594518" y="1100842"/>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a:off x="1659574" y="1331991"/>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3">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Nunito Sans"/>
                <a:ea typeface="Nunito Sans"/>
                <a:cs typeface="Nunito Sans"/>
                <a:sym typeface="Nunito Sans"/>
              </a:rPr>
              <a:t>pollev.com/cs416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11">
            <a:extLst>
              <a:ext uri="{FF2B5EF4-FFF2-40B4-BE49-F238E27FC236}">
                <a16:creationId xmlns:a16="http://schemas.microsoft.com/office/drawing/2014/main" id="{5D953DEC-1E95-4367-BB58-B5E94D1B8086}"/>
              </a:ext>
            </a:extLst>
          </p:cNvPr>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p11">
            <a:extLst>
              <a:ext uri="{FF2B5EF4-FFF2-40B4-BE49-F238E27FC236}">
                <a16:creationId xmlns:a16="http://schemas.microsoft.com/office/drawing/2014/main" id="{05A67550-2E3D-49EB-9EB6-FB935C412A8A}"/>
              </a:ext>
            </a:extLst>
          </p:cNvPr>
          <p:cNvSpPr/>
          <p:nvPr/>
        </p:nvSpPr>
        <p:spPr>
          <a:xfrm>
            <a:off x="1842276" y="1147824"/>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p11">
            <a:extLst>
              <a:ext uri="{FF2B5EF4-FFF2-40B4-BE49-F238E27FC236}">
                <a16:creationId xmlns:a16="http://schemas.microsoft.com/office/drawing/2014/main" id="{8862DC09-B271-4C5C-A463-62732B63ADF1}"/>
              </a:ext>
            </a:extLst>
          </p:cNvPr>
          <p:cNvSpPr txBox="1"/>
          <p:nvPr/>
        </p:nvSpPr>
        <p:spPr>
          <a:xfrm>
            <a:off x="234450" y="1051100"/>
            <a:ext cx="2046300" cy="7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rPr>
              <a:t>Group</a:t>
            </a:r>
            <a:endParaRPr sz="2400" dirty="0">
              <a:solidFill>
                <a:srgbClr val="FFFFFF"/>
              </a:solidFill>
            </a:endParaRPr>
          </a:p>
        </p:txBody>
      </p:sp>
    </p:spTree>
    <p:extLst>
      <p:ext uri="{BB962C8B-B14F-4D97-AF65-F5344CB8AC3E}">
        <p14:creationId xmlns:p14="http://schemas.microsoft.com/office/powerpoint/2010/main" val="596758952"/>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pic>
        <p:nvPicPr>
          <p:cNvPr id="80" name="Google Shape;80;p11"/>
          <p:cNvPicPr preferRelativeResize="0"/>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a:stretch/>
        </p:blipFill>
        <p:spPr>
          <a:xfrm>
            <a:off x="348779" y="273120"/>
            <a:ext cx="1887891" cy="688500"/>
          </a:xfrm>
          <a:prstGeom prst="rect">
            <a:avLst/>
          </a:prstGeom>
          <a:noFill/>
          <a:ln>
            <a:noFill/>
          </a:ln>
          <a:effectLst/>
        </p:spPr>
      </p:pic>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dirty="0"/>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4" name="Google Shape;84;p11"/>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4">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err="1">
                <a:solidFill>
                  <a:srgbClr val="FFFFFF"/>
                </a:solidFill>
                <a:latin typeface="Nunito Sans"/>
                <a:ea typeface="Nunito Sans"/>
                <a:cs typeface="Nunito Sans"/>
                <a:sym typeface="Nunito Sans"/>
              </a:rPr>
              <a:t>sli.do</a:t>
            </a:r>
            <a:r>
              <a:rPr lang="en" sz="1700" b="1" dirty="0">
                <a:solidFill>
                  <a:srgbClr val="FFFFFF"/>
                </a:solidFill>
                <a:latin typeface="Nunito Sans"/>
                <a:ea typeface="Nunito Sans"/>
                <a:cs typeface="Nunito Sans"/>
                <a:sym typeface="Nunito Sans"/>
              </a:rPr>
              <a:t> #cs416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72;p10">
            <a:extLst>
              <a:ext uri="{FF2B5EF4-FFF2-40B4-BE49-F238E27FC236}">
                <a16:creationId xmlns:a16="http://schemas.microsoft.com/office/drawing/2014/main" id="{584BC1AE-CA48-4C7B-8CBC-68108A32BE75}"/>
              </a:ext>
            </a:extLst>
          </p:cNvPr>
          <p:cNvSpPr txBox="1"/>
          <p:nvPr userDrawn="1"/>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Tree>
    <p:extLst>
      <p:ext uri="{BB962C8B-B14F-4D97-AF65-F5344CB8AC3E}">
        <p14:creationId xmlns:p14="http://schemas.microsoft.com/office/powerpoint/2010/main" val="1118355849"/>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dirty="0"/>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4" name="Google Shape;84;p11"/>
          <p:cNvSpPr/>
          <p:nvPr/>
        </p:nvSpPr>
        <p:spPr>
          <a:xfrm>
            <a:off x="1594518" y="1100842"/>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a:off x="1659574" y="1331991"/>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2">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00" b="1" dirty="0" err="1">
                <a:solidFill>
                  <a:srgbClr val="FFFFFF"/>
                </a:solidFill>
                <a:latin typeface="Nunito Sans"/>
                <a:ea typeface="Nunito Sans"/>
                <a:cs typeface="Nunito Sans"/>
                <a:sym typeface="Nunito Sans"/>
              </a:rPr>
              <a:t>sli.do</a:t>
            </a:r>
            <a:r>
              <a:rPr lang="en-US" sz="1700" b="1" dirty="0">
                <a:solidFill>
                  <a:srgbClr val="FFFFFF"/>
                </a:solidFill>
                <a:latin typeface="Nunito Sans"/>
                <a:ea typeface="Nunito Sans"/>
                <a:cs typeface="Nunito Sans"/>
                <a:sym typeface="Nunito Sans"/>
              </a:rPr>
              <a:t> #cs416</a:t>
            </a: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11">
            <a:extLst>
              <a:ext uri="{FF2B5EF4-FFF2-40B4-BE49-F238E27FC236}">
                <a16:creationId xmlns:a16="http://schemas.microsoft.com/office/drawing/2014/main" id="{5D953DEC-1E95-4367-BB58-B5E94D1B8086}"/>
              </a:ext>
            </a:extLst>
          </p:cNvPr>
          <p:cNvSpPr/>
          <p:nvPr userDrawn="1"/>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p11">
            <a:extLst>
              <a:ext uri="{FF2B5EF4-FFF2-40B4-BE49-F238E27FC236}">
                <a16:creationId xmlns:a16="http://schemas.microsoft.com/office/drawing/2014/main" id="{05A67550-2E3D-49EB-9EB6-FB935C412A8A}"/>
              </a:ext>
            </a:extLst>
          </p:cNvPr>
          <p:cNvSpPr/>
          <p:nvPr userDrawn="1"/>
        </p:nvSpPr>
        <p:spPr>
          <a:xfrm>
            <a:off x="1842276" y="1147824"/>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p11">
            <a:extLst>
              <a:ext uri="{FF2B5EF4-FFF2-40B4-BE49-F238E27FC236}">
                <a16:creationId xmlns:a16="http://schemas.microsoft.com/office/drawing/2014/main" id="{8862DC09-B271-4C5C-A463-62732B63ADF1}"/>
              </a:ext>
            </a:extLst>
          </p:cNvPr>
          <p:cNvSpPr txBox="1"/>
          <p:nvPr userDrawn="1"/>
        </p:nvSpPr>
        <p:spPr>
          <a:xfrm>
            <a:off x="234450" y="1051100"/>
            <a:ext cx="2046300" cy="7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rPr>
              <a:t>Group</a:t>
            </a:r>
            <a:endParaRPr sz="2400" dirty="0">
              <a:solidFill>
                <a:srgbClr val="FFFFFF"/>
              </a:solidFill>
            </a:endParaRPr>
          </a:p>
        </p:txBody>
      </p:sp>
      <p:pic>
        <p:nvPicPr>
          <p:cNvPr id="2" name="Google Shape;80;p11">
            <a:extLst>
              <a:ext uri="{FF2B5EF4-FFF2-40B4-BE49-F238E27FC236}">
                <a16:creationId xmlns:a16="http://schemas.microsoft.com/office/drawing/2014/main" id="{E29852E2-E639-A4CD-F82B-65C87660E601}"/>
              </a:ext>
            </a:extLst>
          </p:cNvPr>
          <p:cNvPicPr preferRelativeResize="0"/>
          <p:nvPr userDrawn="1"/>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a:stretch/>
        </p:blipFill>
        <p:spPr>
          <a:xfrm>
            <a:off x="348779" y="273120"/>
            <a:ext cx="1887891" cy="688500"/>
          </a:xfrm>
          <a:prstGeom prst="rect">
            <a:avLst/>
          </a:prstGeom>
          <a:noFill/>
          <a:ln>
            <a:noFill/>
          </a:ln>
          <a:effectLst/>
        </p:spPr>
      </p:pic>
    </p:spTree>
    <p:extLst>
      <p:ext uri="{BB962C8B-B14F-4D97-AF65-F5344CB8AC3E}">
        <p14:creationId xmlns:p14="http://schemas.microsoft.com/office/powerpoint/2010/main" val="593350415"/>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32"/>
        <p:cNvGrpSpPr/>
        <p:nvPr/>
      </p:nvGrpSpPr>
      <p:grpSpPr>
        <a:xfrm>
          <a:off x="0" y="0"/>
          <a:ext cx="0" cy="0"/>
          <a:chOff x="0" y="0"/>
          <a:chExt cx="0" cy="0"/>
        </a:xfrm>
      </p:grpSpPr>
      <p:pic>
        <p:nvPicPr>
          <p:cNvPr id="16" name="Picture 15">
            <a:extLst>
              <a:ext uri="{FF2B5EF4-FFF2-40B4-BE49-F238E27FC236}">
                <a16:creationId xmlns:a16="http://schemas.microsoft.com/office/drawing/2014/main" id="{9CF693F7-8485-4342-A45C-2880CB1A3855}"/>
              </a:ext>
            </a:extLst>
          </p:cNvPr>
          <p:cNvPicPr>
            <a:picLocks noChangeAspect="1"/>
          </p:cNvPicPr>
          <p:nvPr/>
        </p:nvPicPr>
        <p:blipFill>
          <a:blip r:embed="rId2"/>
          <a:stretch>
            <a:fillRect/>
          </a:stretch>
        </p:blipFill>
        <p:spPr>
          <a:xfrm>
            <a:off x="1" y="4274433"/>
            <a:ext cx="2585474" cy="869067"/>
          </a:xfrm>
          <a:prstGeom prst="rect">
            <a:avLst/>
          </a:prstGeom>
        </p:spPr>
      </p:pic>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5;p6"/>
          <p:cNvSpPr txBox="1">
            <a:spLocks noGrp="1"/>
          </p:cNvSpPr>
          <p:nvPr>
            <p:ph type="title"/>
          </p:nvPr>
        </p:nvSpPr>
        <p:spPr>
          <a:xfrm>
            <a:off x="234450" y="575500"/>
            <a:ext cx="2046300" cy="3643109"/>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25" name="Google Shape;55;p9">
            <a:extLst>
              <a:ext uri="{FF2B5EF4-FFF2-40B4-BE49-F238E27FC236}">
                <a16:creationId xmlns:a16="http://schemas.microsoft.com/office/drawing/2014/main" id="{B37EAD93-95EB-9841-84F5-9921CB1AF447}"/>
              </a:ext>
            </a:extLst>
          </p:cNvPr>
          <p:cNvGrpSpPr/>
          <p:nvPr/>
        </p:nvGrpSpPr>
        <p:grpSpPr>
          <a:xfrm>
            <a:off x="234447" y="3686127"/>
            <a:ext cx="304009" cy="326513"/>
            <a:chOff x="616425" y="2329600"/>
            <a:chExt cx="361700" cy="388475"/>
          </a:xfrm>
        </p:grpSpPr>
        <p:sp>
          <p:nvSpPr>
            <p:cNvPr id="26" name="Google Shape;56;p9">
              <a:extLst>
                <a:ext uri="{FF2B5EF4-FFF2-40B4-BE49-F238E27FC236}">
                  <a16:creationId xmlns:a16="http://schemas.microsoft.com/office/drawing/2014/main" id="{DFA692B1-A617-944F-854B-4334549512DD}"/>
                </a:ext>
              </a:extLst>
            </p:cNvPr>
            <p:cNvSpPr/>
            <p:nvPr/>
          </p:nvSpPr>
          <p:spPr>
            <a:xfrm>
              <a:off x="616425" y="2329600"/>
              <a:ext cx="361700" cy="388475"/>
            </a:xfrm>
            <a:custGeom>
              <a:avLst/>
              <a:gdLst/>
              <a:ahLst/>
              <a:cxnLst/>
              <a:rect l="l" t="t" r="r" b="b"/>
              <a:pathLst>
                <a:path w="14468" h="15539" fill="none" extrusionOk="0">
                  <a:moveTo>
                    <a:pt x="14273" y="13030"/>
                  </a:moveTo>
                  <a:lnTo>
                    <a:pt x="9621" y="6479"/>
                  </a:lnTo>
                  <a:lnTo>
                    <a:pt x="9621" y="2338"/>
                  </a:lnTo>
                  <a:lnTo>
                    <a:pt x="10303" y="1656"/>
                  </a:lnTo>
                  <a:lnTo>
                    <a:pt x="10303" y="1656"/>
                  </a:lnTo>
                  <a:lnTo>
                    <a:pt x="10400" y="1559"/>
                  </a:lnTo>
                  <a:lnTo>
                    <a:pt x="10474" y="1437"/>
                  </a:lnTo>
                  <a:lnTo>
                    <a:pt x="10522" y="1291"/>
                  </a:lnTo>
                  <a:lnTo>
                    <a:pt x="10571" y="1169"/>
                  </a:lnTo>
                  <a:lnTo>
                    <a:pt x="10571" y="1023"/>
                  </a:lnTo>
                  <a:lnTo>
                    <a:pt x="10571" y="877"/>
                  </a:lnTo>
                  <a:lnTo>
                    <a:pt x="10547" y="731"/>
                  </a:lnTo>
                  <a:lnTo>
                    <a:pt x="10498" y="609"/>
                  </a:lnTo>
                  <a:lnTo>
                    <a:pt x="10498" y="609"/>
                  </a:lnTo>
                  <a:lnTo>
                    <a:pt x="10449" y="463"/>
                  </a:lnTo>
                  <a:lnTo>
                    <a:pt x="10352" y="366"/>
                  </a:lnTo>
                  <a:lnTo>
                    <a:pt x="10254" y="244"/>
                  </a:lnTo>
                  <a:lnTo>
                    <a:pt x="10157" y="171"/>
                  </a:lnTo>
                  <a:lnTo>
                    <a:pt x="10035" y="98"/>
                  </a:lnTo>
                  <a:lnTo>
                    <a:pt x="9889" y="49"/>
                  </a:lnTo>
                  <a:lnTo>
                    <a:pt x="9767" y="25"/>
                  </a:lnTo>
                  <a:lnTo>
                    <a:pt x="9621" y="0"/>
                  </a:lnTo>
                  <a:lnTo>
                    <a:pt x="4848" y="0"/>
                  </a:lnTo>
                  <a:lnTo>
                    <a:pt x="4848" y="0"/>
                  </a:lnTo>
                  <a:lnTo>
                    <a:pt x="4701" y="25"/>
                  </a:lnTo>
                  <a:lnTo>
                    <a:pt x="4580" y="49"/>
                  </a:lnTo>
                  <a:lnTo>
                    <a:pt x="4433" y="98"/>
                  </a:lnTo>
                  <a:lnTo>
                    <a:pt x="4312" y="171"/>
                  </a:lnTo>
                  <a:lnTo>
                    <a:pt x="4214" y="244"/>
                  </a:lnTo>
                  <a:lnTo>
                    <a:pt x="4117" y="366"/>
                  </a:lnTo>
                  <a:lnTo>
                    <a:pt x="4019" y="463"/>
                  </a:lnTo>
                  <a:lnTo>
                    <a:pt x="3971" y="609"/>
                  </a:lnTo>
                  <a:lnTo>
                    <a:pt x="3971" y="609"/>
                  </a:lnTo>
                  <a:lnTo>
                    <a:pt x="3922" y="731"/>
                  </a:lnTo>
                  <a:lnTo>
                    <a:pt x="3898" y="877"/>
                  </a:lnTo>
                  <a:lnTo>
                    <a:pt x="3898" y="1023"/>
                  </a:lnTo>
                  <a:lnTo>
                    <a:pt x="3898" y="1169"/>
                  </a:lnTo>
                  <a:lnTo>
                    <a:pt x="3946" y="1291"/>
                  </a:lnTo>
                  <a:lnTo>
                    <a:pt x="3995" y="1437"/>
                  </a:lnTo>
                  <a:lnTo>
                    <a:pt x="4068" y="1559"/>
                  </a:lnTo>
                  <a:lnTo>
                    <a:pt x="4166" y="1656"/>
                  </a:lnTo>
                  <a:lnTo>
                    <a:pt x="4848" y="2338"/>
                  </a:lnTo>
                  <a:lnTo>
                    <a:pt x="4848" y="6479"/>
                  </a:lnTo>
                  <a:lnTo>
                    <a:pt x="196" y="13030"/>
                  </a:lnTo>
                  <a:lnTo>
                    <a:pt x="196" y="13030"/>
                  </a:lnTo>
                  <a:lnTo>
                    <a:pt x="123" y="13152"/>
                  </a:lnTo>
                  <a:lnTo>
                    <a:pt x="50" y="13274"/>
                  </a:lnTo>
                  <a:lnTo>
                    <a:pt x="25" y="13395"/>
                  </a:lnTo>
                  <a:lnTo>
                    <a:pt x="1" y="13517"/>
                  </a:lnTo>
                  <a:lnTo>
                    <a:pt x="1" y="13639"/>
                  </a:lnTo>
                  <a:lnTo>
                    <a:pt x="25" y="13785"/>
                  </a:lnTo>
                  <a:lnTo>
                    <a:pt x="50" y="13907"/>
                  </a:lnTo>
                  <a:lnTo>
                    <a:pt x="98" y="14029"/>
                  </a:lnTo>
                  <a:lnTo>
                    <a:pt x="585" y="15003"/>
                  </a:lnTo>
                  <a:lnTo>
                    <a:pt x="585" y="15003"/>
                  </a:lnTo>
                  <a:lnTo>
                    <a:pt x="658" y="15125"/>
                  </a:lnTo>
                  <a:lnTo>
                    <a:pt x="756" y="15222"/>
                  </a:lnTo>
                  <a:lnTo>
                    <a:pt x="829" y="15320"/>
                  </a:lnTo>
                  <a:lnTo>
                    <a:pt x="951" y="15393"/>
                  </a:lnTo>
                  <a:lnTo>
                    <a:pt x="1073" y="15441"/>
                  </a:lnTo>
                  <a:lnTo>
                    <a:pt x="1194" y="15490"/>
                  </a:lnTo>
                  <a:lnTo>
                    <a:pt x="1316" y="15539"/>
                  </a:lnTo>
                  <a:lnTo>
                    <a:pt x="1462" y="15539"/>
                  </a:lnTo>
                  <a:lnTo>
                    <a:pt x="13006" y="15539"/>
                  </a:lnTo>
                  <a:lnTo>
                    <a:pt x="13006" y="15539"/>
                  </a:lnTo>
                  <a:lnTo>
                    <a:pt x="13153" y="15539"/>
                  </a:lnTo>
                  <a:lnTo>
                    <a:pt x="13274" y="15490"/>
                  </a:lnTo>
                  <a:lnTo>
                    <a:pt x="13396" y="15441"/>
                  </a:lnTo>
                  <a:lnTo>
                    <a:pt x="13518" y="15393"/>
                  </a:lnTo>
                  <a:lnTo>
                    <a:pt x="13640" y="15320"/>
                  </a:lnTo>
                  <a:lnTo>
                    <a:pt x="13713" y="15222"/>
                  </a:lnTo>
                  <a:lnTo>
                    <a:pt x="13810" y="15125"/>
                  </a:lnTo>
                  <a:lnTo>
                    <a:pt x="13883" y="15003"/>
                  </a:lnTo>
                  <a:lnTo>
                    <a:pt x="14370" y="14029"/>
                  </a:lnTo>
                  <a:lnTo>
                    <a:pt x="14370" y="14029"/>
                  </a:lnTo>
                  <a:lnTo>
                    <a:pt x="14419" y="13907"/>
                  </a:lnTo>
                  <a:lnTo>
                    <a:pt x="14443" y="13785"/>
                  </a:lnTo>
                  <a:lnTo>
                    <a:pt x="14468" y="13639"/>
                  </a:lnTo>
                  <a:lnTo>
                    <a:pt x="14468" y="13517"/>
                  </a:lnTo>
                  <a:lnTo>
                    <a:pt x="14443" y="13395"/>
                  </a:lnTo>
                  <a:lnTo>
                    <a:pt x="14419" y="13274"/>
                  </a:lnTo>
                  <a:lnTo>
                    <a:pt x="14346" y="13152"/>
                  </a:lnTo>
                  <a:lnTo>
                    <a:pt x="14273" y="13030"/>
                  </a:lnTo>
                  <a:lnTo>
                    <a:pt x="14273" y="1303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p9">
              <a:extLst>
                <a:ext uri="{FF2B5EF4-FFF2-40B4-BE49-F238E27FC236}">
                  <a16:creationId xmlns:a16="http://schemas.microsoft.com/office/drawing/2014/main" id="{819CE10C-5124-9B42-B42E-C453A6058A63}"/>
                </a:ext>
              </a:extLst>
            </p:cNvPr>
            <p:cNvSpPr/>
            <p:nvPr/>
          </p:nvSpPr>
          <p:spPr>
            <a:xfrm>
              <a:off x="704725" y="2545750"/>
              <a:ext cx="185125" cy="25"/>
            </a:xfrm>
            <a:custGeom>
              <a:avLst/>
              <a:gdLst/>
              <a:ahLst/>
              <a:cxnLst/>
              <a:rect l="l" t="t" r="r" b="b"/>
              <a:pathLst>
                <a:path w="7405" h="1" fill="none" extrusionOk="0">
                  <a:moveTo>
                    <a:pt x="7404" y="0"/>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8;p9">
              <a:extLst>
                <a:ext uri="{FF2B5EF4-FFF2-40B4-BE49-F238E27FC236}">
                  <a16:creationId xmlns:a16="http://schemas.microsoft.com/office/drawing/2014/main" id="{04B3A3EE-6444-0346-A1E0-D3B65F3DA229}"/>
                </a:ext>
              </a:extLst>
            </p:cNvPr>
            <p:cNvSpPr/>
            <p:nvPr/>
          </p:nvSpPr>
          <p:spPr>
            <a:xfrm>
              <a:off x="811875" y="2626125"/>
              <a:ext cx="31075" cy="31075"/>
            </a:xfrm>
            <a:custGeom>
              <a:avLst/>
              <a:gdLst/>
              <a:ahLst/>
              <a:cxnLst/>
              <a:rect l="l" t="t" r="r" b="b"/>
              <a:pathLst>
                <a:path w="1243" h="1243" fill="none" extrusionOk="0">
                  <a:moveTo>
                    <a:pt x="1" y="633"/>
                  </a:moveTo>
                  <a:lnTo>
                    <a:pt x="1" y="633"/>
                  </a:lnTo>
                  <a:lnTo>
                    <a:pt x="25" y="487"/>
                  </a:lnTo>
                  <a:lnTo>
                    <a:pt x="50" y="390"/>
                  </a:lnTo>
                  <a:lnTo>
                    <a:pt x="98" y="268"/>
                  </a:lnTo>
                  <a:lnTo>
                    <a:pt x="171" y="171"/>
                  </a:lnTo>
                  <a:lnTo>
                    <a:pt x="269" y="98"/>
                  </a:lnTo>
                  <a:lnTo>
                    <a:pt x="390" y="49"/>
                  </a:lnTo>
                  <a:lnTo>
                    <a:pt x="488" y="24"/>
                  </a:lnTo>
                  <a:lnTo>
                    <a:pt x="634" y="0"/>
                  </a:lnTo>
                  <a:lnTo>
                    <a:pt x="634" y="0"/>
                  </a:lnTo>
                  <a:lnTo>
                    <a:pt x="756" y="24"/>
                  </a:lnTo>
                  <a:lnTo>
                    <a:pt x="853" y="49"/>
                  </a:lnTo>
                  <a:lnTo>
                    <a:pt x="975" y="98"/>
                  </a:lnTo>
                  <a:lnTo>
                    <a:pt x="1072" y="171"/>
                  </a:lnTo>
                  <a:lnTo>
                    <a:pt x="1146" y="268"/>
                  </a:lnTo>
                  <a:lnTo>
                    <a:pt x="1194" y="390"/>
                  </a:lnTo>
                  <a:lnTo>
                    <a:pt x="1243" y="487"/>
                  </a:lnTo>
                  <a:lnTo>
                    <a:pt x="1243" y="633"/>
                  </a:lnTo>
                  <a:lnTo>
                    <a:pt x="1243" y="633"/>
                  </a:lnTo>
                  <a:lnTo>
                    <a:pt x="1243" y="755"/>
                  </a:lnTo>
                  <a:lnTo>
                    <a:pt x="1194" y="853"/>
                  </a:lnTo>
                  <a:lnTo>
                    <a:pt x="1146" y="974"/>
                  </a:lnTo>
                  <a:lnTo>
                    <a:pt x="1072" y="1072"/>
                  </a:lnTo>
                  <a:lnTo>
                    <a:pt x="975" y="1145"/>
                  </a:lnTo>
                  <a:lnTo>
                    <a:pt x="853" y="1194"/>
                  </a:lnTo>
                  <a:lnTo>
                    <a:pt x="756" y="1242"/>
                  </a:lnTo>
                  <a:lnTo>
                    <a:pt x="634" y="1242"/>
                  </a:lnTo>
                  <a:lnTo>
                    <a:pt x="634" y="1242"/>
                  </a:lnTo>
                  <a:lnTo>
                    <a:pt x="488" y="1242"/>
                  </a:lnTo>
                  <a:lnTo>
                    <a:pt x="390" y="1194"/>
                  </a:lnTo>
                  <a:lnTo>
                    <a:pt x="269" y="1145"/>
                  </a:lnTo>
                  <a:lnTo>
                    <a:pt x="171" y="1072"/>
                  </a:lnTo>
                  <a:lnTo>
                    <a:pt x="98" y="974"/>
                  </a:lnTo>
                  <a:lnTo>
                    <a:pt x="50" y="853"/>
                  </a:lnTo>
                  <a:lnTo>
                    <a:pt x="25" y="755"/>
                  </a:lnTo>
                  <a:lnTo>
                    <a:pt x="1" y="633"/>
                  </a:lnTo>
                  <a:lnTo>
                    <a:pt x="1" y="63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9;p9">
              <a:extLst>
                <a:ext uri="{FF2B5EF4-FFF2-40B4-BE49-F238E27FC236}">
                  <a16:creationId xmlns:a16="http://schemas.microsoft.com/office/drawing/2014/main" id="{74D3972D-6F5C-6042-B46B-62B9642BF4F5}"/>
                </a:ext>
              </a:extLst>
            </p:cNvPr>
            <p:cNvSpPr/>
            <p:nvPr/>
          </p:nvSpPr>
          <p:spPr>
            <a:xfrm>
              <a:off x="751000" y="2568275"/>
              <a:ext cx="54200" cy="53600"/>
            </a:xfrm>
            <a:custGeom>
              <a:avLst/>
              <a:gdLst/>
              <a:ahLst/>
              <a:cxnLst/>
              <a:rect l="l" t="t" r="r" b="b"/>
              <a:pathLst>
                <a:path w="2168" h="2144" fill="none" extrusionOk="0">
                  <a:moveTo>
                    <a:pt x="1096" y="2144"/>
                  </a:moveTo>
                  <a:lnTo>
                    <a:pt x="1096" y="2144"/>
                  </a:lnTo>
                  <a:lnTo>
                    <a:pt x="877" y="2119"/>
                  </a:lnTo>
                  <a:lnTo>
                    <a:pt x="658" y="2071"/>
                  </a:lnTo>
                  <a:lnTo>
                    <a:pt x="487" y="1973"/>
                  </a:lnTo>
                  <a:lnTo>
                    <a:pt x="317" y="1827"/>
                  </a:lnTo>
                  <a:lnTo>
                    <a:pt x="195" y="1681"/>
                  </a:lnTo>
                  <a:lnTo>
                    <a:pt x="98" y="1486"/>
                  </a:lnTo>
                  <a:lnTo>
                    <a:pt x="25" y="1291"/>
                  </a:lnTo>
                  <a:lnTo>
                    <a:pt x="0" y="1072"/>
                  </a:lnTo>
                  <a:lnTo>
                    <a:pt x="0" y="1072"/>
                  </a:lnTo>
                  <a:lnTo>
                    <a:pt x="25" y="853"/>
                  </a:lnTo>
                  <a:lnTo>
                    <a:pt x="98" y="658"/>
                  </a:lnTo>
                  <a:lnTo>
                    <a:pt x="195" y="463"/>
                  </a:lnTo>
                  <a:lnTo>
                    <a:pt x="317" y="317"/>
                  </a:lnTo>
                  <a:lnTo>
                    <a:pt x="487" y="171"/>
                  </a:lnTo>
                  <a:lnTo>
                    <a:pt x="658" y="73"/>
                  </a:lnTo>
                  <a:lnTo>
                    <a:pt x="877" y="0"/>
                  </a:lnTo>
                  <a:lnTo>
                    <a:pt x="1096" y="0"/>
                  </a:lnTo>
                  <a:lnTo>
                    <a:pt x="1096" y="0"/>
                  </a:lnTo>
                  <a:lnTo>
                    <a:pt x="1315" y="0"/>
                  </a:lnTo>
                  <a:lnTo>
                    <a:pt x="1510" y="73"/>
                  </a:lnTo>
                  <a:lnTo>
                    <a:pt x="1681" y="171"/>
                  </a:lnTo>
                  <a:lnTo>
                    <a:pt x="1851" y="317"/>
                  </a:lnTo>
                  <a:lnTo>
                    <a:pt x="1973" y="463"/>
                  </a:lnTo>
                  <a:lnTo>
                    <a:pt x="2070" y="658"/>
                  </a:lnTo>
                  <a:lnTo>
                    <a:pt x="2144" y="853"/>
                  </a:lnTo>
                  <a:lnTo>
                    <a:pt x="2168" y="1072"/>
                  </a:lnTo>
                  <a:lnTo>
                    <a:pt x="2168" y="1072"/>
                  </a:lnTo>
                  <a:lnTo>
                    <a:pt x="2144" y="1291"/>
                  </a:lnTo>
                  <a:lnTo>
                    <a:pt x="2070" y="1486"/>
                  </a:lnTo>
                  <a:lnTo>
                    <a:pt x="1973" y="1681"/>
                  </a:lnTo>
                  <a:lnTo>
                    <a:pt x="1851" y="1827"/>
                  </a:lnTo>
                  <a:lnTo>
                    <a:pt x="1681" y="1973"/>
                  </a:lnTo>
                  <a:lnTo>
                    <a:pt x="1510" y="2071"/>
                  </a:lnTo>
                  <a:lnTo>
                    <a:pt x="1315" y="2119"/>
                  </a:lnTo>
                  <a:lnTo>
                    <a:pt x="1096" y="2144"/>
                  </a:lnTo>
                  <a:lnTo>
                    <a:pt x="1096" y="214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0;p9">
              <a:extLst>
                <a:ext uri="{FF2B5EF4-FFF2-40B4-BE49-F238E27FC236}">
                  <a16:creationId xmlns:a16="http://schemas.microsoft.com/office/drawing/2014/main" id="{D4D028A4-89DB-2C43-848E-358101808AF1}"/>
                </a:ext>
              </a:extLst>
            </p:cNvPr>
            <p:cNvSpPr/>
            <p:nvPr/>
          </p:nvSpPr>
          <p:spPr>
            <a:xfrm>
              <a:off x="769875" y="2662650"/>
              <a:ext cx="23775" cy="23775"/>
            </a:xfrm>
            <a:custGeom>
              <a:avLst/>
              <a:gdLst/>
              <a:ahLst/>
              <a:cxnLst/>
              <a:rect l="l" t="t" r="r" b="b"/>
              <a:pathLst>
                <a:path w="951" h="951" fill="none" extrusionOk="0">
                  <a:moveTo>
                    <a:pt x="0" y="463"/>
                  </a:moveTo>
                  <a:lnTo>
                    <a:pt x="0" y="463"/>
                  </a:lnTo>
                  <a:lnTo>
                    <a:pt x="0" y="366"/>
                  </a:lnTo>
                  <a:lnTo>
                    <a:pt x="25" y="293"/>
                  </a:lnTo>
                  <a:lnTo>
                    <a:pt x="73" y="195"/>
                  </a:lnTo>
                  <a:lnTo>
                    <a:pt x="146" y="122"/>
                  </a:lnTo>
                  <a:lnTo>
                    <a:pt x="220" y="73"/>
                  </a:lnTo>
                  <a:lnTo>
                    <a:pt x="293" y="25"/>
                  </a:lnTo>
                  <a:lnTo>
                    <a:pt x="390" y="0"/>
                  </a:lnTo>
                  <a:lnTo>
                    <a:pt x="487" y="0"/>
                  </a:lnTo>
                  <a:lnTo>
                    <a:pt x="487" y="0"/>
                  </a:lnTo>
                  <a:lnTo>
                    <a:pt x="585" y="0"/>
                  </a:lnTo>
                  <a:lnTo>
                    <a:pt x="658" y="25"/>
                  </a:lnTo>
                  <a:lnTo>
                    <a:pt x="755" y="73"/>
                  </a:lnTo>
                  <a:lnTo>
                    <a:pt x="828" y="122"/>
                  </a:lnTo>
                  <a:lnTo>
                    <a:pt x="877" y="195"/>
                  </a:lnTo>
                  <a:lnTo>
                    <a:pt x="926" y="293"/>
                  </a:lnTo>
                  <a:lnTo>
                    <a:pt x="950" y="366"/>
                  </a:lnTo>
                  <a:lnTo>
                    <a:pt x="950" y="463"/>
                  </a:lnTo>
                  <a:lnTo>
                    <a:pt x="950" y="463"/>
                  </a:lnTo>
                  <a:lnTo>
                    <a:pt x="950" y="561"/>
                  </a:lnTo>
                  <a:lnTo>
                    <a:pt x="926" y="658"/>
                  </a:lnTo>
                  <a:lnTo>
                    <a:pt x="877" y="755"/>
                  </a:lnTo>
                  <a:lnTo>
                    <a:pt x="828" y="804"/>
                  </a:lnTo>
                  <a:lnTo>
                    <a:pt x="755" y="877"/>
                  </a:lnTo>
                  <a:lnTo>
                    <a:pt x="658" y="926"/>
                  </a:lnTo>
                  <a:lnTo>
                    <a:pt x="585" y="950"/>
                  </a:lnTo>
                  <a:lnTo>
                    <a:pt x="487" y="950"/>
                  </a:lnTo>
                  <a:lnTo>
                    <a:pt x="487" y="950"/>
                  </a:lnTo>
                  <a:lnTo>
                    <a:pt x="390" y="950"/>
                  </a:lnTo>
                  <a:lnTo>
                    <a:pt x="293" y="926"/>
                  </a:lnTo>
                  <a:lnTo>
                    <a:pt x="220" y="877"/>
                  </a:lnTo>
                  <a:lnTo>
                    <a:pt x="146" y="804"/>
                  </a:lnTo>
                  <a:lnTo>
                    <a:pt x="73" y="755"/>
                  </a:lnTo>
                  <a:lnTo>
                    <a:pt x="25" y="658"/>
                  </a:lnTo>
                  <a:lnTo>
                    <a:pt x="0" y="561"/>
                  </a:lnTo>
                  <a:lnTo>
                    <a:pt x="0" y="463"/>
                  </a:lnTo>
                  <a:lnTo>
                    <a:pt x="0" y="46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1;p9">
              <a:extLst>
                <a:ext uri="{FF2B5EF4-FFF2-40B4-BE49-F238E27FC236}">
                  <a16:creationId xmlns:a16="http://schemas.microsoft.com/office/drawing/2014/main" id="{AE6D05E6-CEDE-394C-BE71-260CFAE39A5E}"/>
                </a:ext>
              </a:extLst>
            </p:cNvPr>
            <p:cNvSpPr/>
            <p:nvPr/>
          </p:nvSpPr>
          <p:spPr>
            <a:xfrm>
              <a:off x="799700" y="2503125"/>
              <a:ext cx="24375" cy="23775"/>
            </a:xfrm>
            <a:custGeom>
              <a:avLst/>
              <a:gdLst/>
              <a:ahLst/>
              <a:cxnLst/>
              <a:rect l="l" t="t" r="r" b="b"/>
              <a:pathLst>
                <a:path w="975" h="951" fill="none" extrusionOk="0">
                  <a:moveTo>
                    <a:pt x="1" y="463"/>
                  </a:moveTo>
                  <a:lnTo>
                    <a:pt x="1" y="463"/>
                  </a:lnTo>
                  <a:lnTo>
                    <a:pt x="25" y="366"/>
                  </a:lnTo>
                  <a:lnTo>
                    <a:pt x="49" y="293"/>
                  </a:lnTo>
                  <a:lnTo>
                    <a:pt x="98" y="195"/>
                  </a:lnTo>
                  <a:lnTo>
                    <a:pt x="147" y="122"/>
                  </a:lnTo>
                  <a:lnTo>
                    <a:pt x="220" y="73"/>
                  </a:lnTo>
                  <a:lnTo>
                    <a:pt x="293" y="25"/>
                  </a:lnTo>
                  <a:lnTo>
                    <a:pt x="390" y="0"/>
                  </a:lnTo>
                  <a:lnTo>
                    <a:pt x="488" y="0"/>
                  </a:lnTo>
                  <a:lnTo>
                    <a:pt x="488" y="0"/>
                  </a:lnTo>
                  <a:lnTo>
                    <a:pt x="585" y="0"/>
                  </a:lnTo>
                  <a:lnTo>
                    <a:pt x="683" y="25"/>
                  </a:lnTo>
                  <a:lnTo>
                    <a:pt x="756" y="73"/>
                  </a:lnTo>
                  <a:lnTo>
                    <a:pt x="829" y="122"/>
                  </a:lnTo>
                  <a:lnTo>
                    <a:pt x="877" y="195"/>
                  </a:lnTo>
                  <a:lnTo>
                    <a:pt x="926" y="293"/>
                  </a:lnTo>
                  <a:lnTo>
                    <a:pt x="951" y="366"/>
                  </a:lnTo>
                  <a:lnTo>
                    <a:pt x="975" y="463"/>
                  </a:lnTo>
                  <a:lnTo>
                    <a:pt x="975" y="463"/>
                  </a:lnTo>
                  <a:lnTo>
                    <a:pt x="951" y="561"/>
                  </a:lnTo>
                  <a:lnTo>
                    <a:pt x="926" y="658"/>
                  </a:lnTo>
                  <a:lnTo>
                    <a:pt x="877" y="731"/>
                  </a:lnTo>
                  <a:lnTo>
                    <a:pt x="829" y="804"/>
                  </a:lnTo>
                  <a:lnTo>
                    <a:pt x="756" y="877"/>
                  </a:lnTo>
                  <a:lnTo>
                    <a:pt x="683" y="902"/>
                  </a:lnTo>
                  <a:lnTo>
                    <a:pt x="585" y="950"/>
                  </a:lnTo>
                  <a:lnTo>
                    <a:pt x="488" y="950"/>
                  </a:lnTo>
                  <a:lnTo>
                    <a:pt x="488" y="950"/>
                  </a:lnTo>
                  <a:lnTo>
                    <a:pt x="390" y="950"/>
                  </a:lnTo>
                  <a:lnTo>
                    <a:pt x="293" y="902"/>
                  </a:lnTo>
                  <a:lnTo>
                    <a:pt x="220" y="877"/>
                  </a:lnTo>
                  <a:lnTo>
                    <a:pt x="147" y="804"/>
                  </a:lnTo>
                  <a:lnTo>
                    <a:pt x="98" y="731"/>
                  </a:lnTo>
                  <a:lnTo>
                    <a:pt x="49" y="658"/>
                  </a:lnTo>
                  <a:lnTo>
                    <a:pt x="25" y="561"/>
                  </a:lnTo>
                  <a:lnTo>
                    <a:pt x="1" y="463"/>
                  </a:lnTo>
                  <a:lnTo>
                    <a:pt x="1" y="46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2;p9">
              <a:extLst>
                <a:ext uri="{FF2B5EF4-FFF2-40B4-BE49-F238E27FC236}">
                  <a16:creationId xmlns:a16="http://schemas.microsoft.com/office/drawing/2014/main" id="{31D6B255-C828-F849-BC3B-8F826C8EFB9B}"/>
                </a:ext>
              </a:extLst>
            </p:cNvPr>
            <p:cNvSpPr/>
            <p:nvPr/>
          </p:nvSpPr>
          <p:spPr>
            <a:xfrm>
              <a:off x="766825" y="2388050"/>
              <a:ext cx="60925" cy="25"/>
            </a:xfrm>
            <a:custGeom>
              <a:avLst/>
              <a:gdLst/>
              <a:ahLst/>
              <a:cxnLst/>
              <a:rect l="l" t="t" r="r" b="b"/>
              <a:pathLst>
                <a:path w="2437" h="1" fill="none" extrusionOk="0">
                  <a:moveTo>
                    <a:pt x="2436" y="0"/>
                  </a:moveTo>
                  <a:lnTo>
                    <a:pt x="1"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3;p9">
              <a:extLst>
                <a:ext uri="{FF2B5EF4-FFF2-40B4-BE49-F238E27FC236}">
                  <a16:creationId xmlns:a16="http://schemas.microsoft.com/office/drawing/2014/main" id="{D4E630D5-D9A0-6444-BE4F-9631A278F7A7}"/>
                </a:ext>
              </a:extLst>
            </p:cNvPr>
            <p:cNvSpPr/>
            <p:nvPr/>
          </p:nvSpPr>
          <p:spPr>
            <a:xfrm>
              <a:off x="769875" y="2456250"/>
              <a:ext cx="31075" cy="31075"/>
            </a:xfrm>
            <a:custGeom>
              <a:avLst/>
              <a:gdLst/>
              <a:ahLst/>
              <a:cxnLst/>
              <a:rect l="l" t="t" r="r" b="b"/>
              <a:pathLst>
                <a:path w="1243" h="1243" fill="none" extrusionOk="0">
                  <a:moveTo>
                    <a:pt x="0" y="633"/>
                  </a:moveTo>
                  <a:lnTo>
                    <a:pt x="0" y="633"/>
                  </a:lnTo>
                  <a:lnTo>
                    <a:pt x="0" y="512"/>
                  </a:lnTo>
                  <a:lnTo>
                    <a:pt x="49" y="390"/>
                  </a:lnTo>
                  <a:lnTo>
                    <a:pt x="98" y="268"/>
                  </a:lnTo>
                  <a:lnTo>
                    <a:pt x="171" y="195"/>
                  </a:lnTo>
                  <a:lnTo>
                    <a:pt x="268" y="122"/>
                  </a:lnTo>
                  <a:lnTo>
                    <a:pt x="366" y="49"/>
                  </a:lnTo>
                  <a:lnTo>
                    <a:pt x="487" y="24"/>
                  </a:lnTo>
                  <a:lnTo>
                    <a:pt x="609" y="0"/>
                  </a:lnTo>
                  <a:lnTo>
                    <a:pt x="609" y="0"/>
                  </a:lnTo>
                  <a:lnTo>
                    <a:pt x="731" y="24"/>
                  </a:lnTo>
                  <a:lnTo>
                    <a:pt x="853" y="49"/>
                  </a:lnTo>
                  <a:lnTo>
                    <a:pt x="975" y="122"/>
                  </a:lnTo>
                  <a:lnTo>
                    <a:pt x="1048" y="195"/>
                  </a:lnTo>
                  <a:lnTo>
                    <a:pt x="1145" y="268"/>
                  </a:lnTo>
                  <a:lnTo>
                    <a:pt x="1194" y="390"/>
                  </a:lnTo>
                  <a:lnTo>
                    <a:pt x="1218" y="512"/>
                  </a:lnTo>
                  <a:lnTo>
                    <a:pt x="1242" y="633"/>
                  </a:lnTo>
                  <a:lnTo>
                    <a:pt x="1242" y="633"/>
                  </a:lnTo>
                  <a:lnTo>
                    <a:pt x="1218" y="755"/>
                  </a:lnTo>
                  <a:lnTo>
                    <a:pt x="1194" y="877"/>
                  </a:lnTo>
                  <a:lnTo>
                    <a:pt x="1145" y="974"/>
                  </a:lnTo>
                  <a:lnTo>
                    <a:pt x="1048" y="1072"/>
                  </a:lnTo>
                  <a:lnTo>
                    <a:pt x="975" y="1145"/>
                  </a:lnTo>
                  <a:lnTo>
                    <a:pt x="853" y="1193"/>
                  </a:lnTo>
                  <a:lnTo>
                    <a:pt x="731" y="1242"/>
                  </a:lnTo>
                  <a:lnTo>
                    <a:pt x="609" y="1242"/>
                  </a:lnTo>
                  <a:lnTo>
                    <a:pt x="609" y="1242"/>
                  </a:lnTo>
                  <a:lnTo>
                    <a:pt x="487" y="1242"/>
                  </a:lnTo>
                  <a:lnTo>
                    <a:pt x="366" y="1193"/>
                  </a:lnTo>
                  <a:lnTo>
                    <a:pt x="268" y="1145"/>
                  </a:lnTo>
                  <a:lnTo>
                    <a:pt x="171" y="1072"/>
                  </a:lnTo>
                  <a:lnTo>
                    <a:pt x="98" y="974"/>
                  </a:lnTo>
                  <a:lnTo>
                    <a:pt x="49" y="877"/>
                  </a:lnTo>
                  <a:lnTo>
                    <a:pt x="0" y="755"/>
                  </a:lnTo>
                  <a:lnTo>
                    <a:pt x="0" y="633"/>
                  </a:lnTo>
                  <a:lnTo>
                    <a:pt x="0" y="63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56187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57BA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lstStyle>
            <a:lvl1pPr lvl="0">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1pPr>
            <a:lvl2pPr lvl="1">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2pPr>
            <a:lvl3pPr lvl="2">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3pPr>
            <a:lvl4pPr lvl="3">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4pPr>
            <a:lvl5pPr lvl="4">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5pPr>
            <a:lvl6pPr lvl="5">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6pPr>
            <a:lvl7pPr lvl="6">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7pPr>
            <a:lvl8pPr lvl="7">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8pPr>
            <a:lvl9pPr lvl="8">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9pPr>
          </a:lstStyle>
          <a:p>
            <a:endParaRPr/>
          </a:p>
        </p:txBody>
      </p:sp>
      <p:sp>
        <p:nvSpPr>
          <p:cNvPr id="7" name="Google Shape;7;p1"/>
          <p:cNvSpPr txBox="1">
            <a:spLocks noGrp="1"/>
          </p:cNvSpPr>
          <p:nvPr>
            <p:ph type="body" idx="1"/>
          </p:nvPr>
        </p:nvSpPr>
        <p:spPr>
          <a:xfrm>
            <a:off x="3090625" y="575500"/>
            <a:ext cx="5596200" cy="3981000"/>
          </a:xfrm>
          <a:prstGeom prst="rect">
            <a:avLst/>
          </a:prstGeom>
          <a:noFill/>
          <a:ln>
            <a:noFill/>
          </a:ln>
        </p:spPr>
        <p:txBody>
          <a:bodyPr spcFirstLastPara="1" wrap="square" lIns="91425" tIns="91425" rIns="91425" bIns="91425" anchor="t" anchorCtr="0"/>
          <a:lstStyle>
            <a:lvl1pPr marL="457200" lvl="0" indent="-317500">
              <a:lnSpc>
                <a:spcPct val="115000"/>
              </a:lnSpc>
              <a:spcBef>
                <a:spcPts val="60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1pPr>
            <a:lvl2pPr marL="914400" lvl="1"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2pPr>
            <a:lvl3pPr marL="1371600" lvl="2"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3pPr>
            <a:lvl4pPr marL="1828800" lvl="3"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4pPr>
            <a:lvl5pPr marL="2286000" lvl="4"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5pPr>
            <a:lvl6pPr marL="2743200" lvl="5"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6pPr>
            <a:lvl7pPr marL="3200400" lvl="6"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7pPr>
            <a:lvl8pPr marL="3657600" lvl="7"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8pPr>
            <a:lvl9pPr marL="4114800" lvl="8"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rgbClr val="CCCCCC"/>
                </a:solidFill>
                <a:latin typeface="Nunito Sans"/>
                <a:ea typeface="Nunito Sans"/>
                <a:cs typeface="Nunito Sans"/>
                <a:sym typeface="Nunito Sans"/>
              </a:defRPr>
            </a:lvl1pPr>
            <a:lvl2pPr lvl="1" algn="r">
              <a:buNone/>
              <a:defRPr sz="1000">
                <a:solidFill>
                  <a:srgbClr val="CCCCCC"/>
                </a:solidFill>
                <a:latin typeface="Nunito Sans"/>
                <a:ea typeface="Nunito Sans"/>
                <a:cs typeface="Nunito Sans"/>
                <a:sym typeface="Nunito Sans"/>
              </a:defRPr>
            </a:lvl2pPr>
            <a:lvl3pPr lvl="2" algn="r">
              <a:buNone/>
              <a:defRPr sz="1000">
                <a:solidFill>
                  <a:srgbClr val="CCCCCC"/>
                </a:solidFill>
                <a:latin typeface="Nunito Sans"/>
                <a:ea typeface="Nunito Sans"/>
                <a:cs typeface="Nunito Sans"/>
                <a:sym typeface="Nunito Sans"/>
              </a:defRPr>
            </a:lvl3pPr>
            <a:lvl4pPr lvl="3" algn="r">
              <a:buNone/>
              <a:defRPr sz="1000">
                <a:solidFill>
                  <a:srgbClr val="CCCCCC"/>
                </a:solidFill>
                <a:latin typeface="Nunito Sans"/>
                <a:ea typeface="Nunito Sans"/>
                <a:cs typeface="Nunito Sans"/>
                <a:sym typeface="Nunito Sans"/>
              </a:defRPr>
            </a:lvl4pPr>
            <a:lvl5pPr lvl="4" algn="r">
              <a:buNone/>
              <a:defRPr sz="1000">
                <a:solidFill>
                  <a:srgbClr val="CCCCCC"/>
                </a:solidFill>
                <a:latin typeface="Nunito Sans"/>
                <a:ea typeface="Nunito Sans"/>
                <a:cs typeface="Nunito Sans"/>
                <a:sym typeface="Nunito Sans"/>
              </a:defRPr>
            </a:lvl5pPr>
            <a:lvl6pPr lvl="5" algn="r">
              <a:buNone/>
              <a:defRPr sz="1000">
                <a:solidFill>
                  <a:srgbClr val="CCCCCC"/>
                </a:solidFill>
                <a:latin typeface="Nunito Sans"/>
                <a:ea typeface="Nunito Sans"/>
                <a:cs typeface="Nunito Sans"/>
                <a:sym typeface="Nunito Sans"/>
              </a:defRPr>
            </a:lvl6pPr>
            <a:lvl7pPr lvl="6" algn="r">
              <a:buNone/>
              <a:defRPr sz="1000">
                <a:solidFill>
                  <a:srgbClr val="CCCCCC"/>
                </a:solidFill>
                <a:latin typeface="Nunito Sans"/>
                <a:ea typeface="Nunito Sans"/>
                <a:cs typeface="Nunito Sans"/>
                <a:sym typeface="Nunito Sans"/>
              </a:defRPr>
            </a:lvl7pPr>
            <a:lvl8pPr lvl="7" algn="r">
              <a:buNone/>
              <a:defRPr sz="1000">
                <a:solidFill>
                  <a:srgbClr val="CCCCCC"/>
                </a:solidFill>
                <a:latin typeface="Nunito Sans"/>
                <a:ea typeface="Nunito Sans"/>
                <a:cs typeface="Nunito Sans"/>
                <a:sym typeface="Nunito Sans"/>
              </a:defRPr>
            </a:lvl8pPr>
            <a:lvl9pPr lvl="8" algn="r">
              <a:buNone/>
              <a:defRPr sz="1000">
                <a:solidFill>
                  <a:srgbClr val="CCCCC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213669781"/>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90" r:id="rId7"/>
    <p:sldLayoutId id="2147483691" r:id="rId8"/>
    <p:sldLayoutId id="2147483678" r:id="rId9"/>
    <p:sldLayoutId id="2147483679" r:id="rId10"/>
    <p:sldLayoutId id="2147483680" r:id="rId11"/>
    <p:sldLayoutId id="2147483682" r:id="rId12"/>
    <p:sldLayoutId id="2147483667" r:id="rId13"/>
    <p:sldLayoutId id="2147483668" r:id="rId14"/>
    <p:sldLayoutId id="2147483684" r:id="rId15"/>
    <p:sldLayoutId id="2147483685" r:id="rId16"/>
    <p:sldLayoutId id="2147483686" r:id="rId17"/>
    <p:sldLayoutId id="2147483687" r:id="rId18"/>
    <p:sldLayoutId id="2147483688" r:id="rId19"/>
    <p:sldLayoutId id="2147483689" r:id="rId20"/>
  </p:sldLayoutIdLst>
  <p:transition>
    <p:fade thruBlk="1"/>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techleer.com/articles/478-insight-into-hierarchical-representations-through-poincare-embedding/" TargetMode="External"/><Relationship Id="rId2" Type="http://schemas.openxmlformats.org/officeDocument/2006/relationships/image" Target="../media/image15.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instituteofcaninebiology.org/how-to-read-a-dendrogram.html" TargetMode="External"/><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3.xml"/><Relationship Id="rId4" Type="http://schemas.openxmlformats.org/officeDocument/2006/relationships/image" Target="../media/image28.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7.emf"/></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hyperlink" Target="https://www.naftaliharris.com/blog/visualizing-k-means-clustering/" TargetMode="Externa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5.xml"/><Relationship Id="rId5" Type="http://schemas.openxmlformats.org/officeDocument/2006/relationships/image" Target="../media/image35.emf"/><Relationship Id="rId4" Type="http://schemas.openxmlformats.org/officeDocument/2006/relationships/image" Target="../media/image34.emf"/></Relationships>
</file>

<file path=ppt/slides/_rels/slide3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5.xml"/><Relationship Id="rId5" Type="http://schemas.openxmlformats.org/officeDocument/2006/relationships/image" Target="../media/image35.emf"/><Relationship Id="rId4" Type="http://schemas.openxmlformats.org/officeDocument/2006/relationships/image" Target="../media/image34.emf"/></Relationships>
</file>

<file path=ppt/slides/_rels/slide3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www.techleer.com/articles/478-insight-into-hierarchical-representations-through-poincare-embedding/" TargetMode="External"/><Relationship Id="rId2" Type="http://schemas.openxmlformats.org/officeDocument/2006/relationships/image" Target="../media/image15.emf"/><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3.xml"/><Relationship Id="rId4" Type="http://schemas.openxmlformats.org/officeDocument/2006/relationships/image" Target="../media/image28.emf"/></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6.emf"/></Relationships>
</file>

<file path=ppt/slides/_rels/slide5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3.emf"/></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emf"/><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90.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71.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67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p:cNvSpPr txBox="1">
            <a:spLocks noGrp="1"/>
          </p:cNvSpPr>
          <p:nvPr>
            <p:ph type="ctrTitle"/>
          </p:nvPr>
        </p:nvSpPr>
        <p:spPr>
          <a:prstGeom prst="rect">
            <a:avLst/>
          </a:prstGeom>
        </p:spPr>
        <p:txBody>
          <a:bodyPr spcFirstLastPara="1" wrap="square" lIns="91425" tIns="91425" rIns="91425" bIns="91425" anchor="t" anchorCtr="0">
            <a:noAutofit/>
          </a:bodyPr>
          <a:lstStyle/>
          <a:p>
            <a:pPr lvl="0"/>
            <a:r>
              <a:rPr lang="en" dirty="0"/>
              <a:t>CSE/STAT 416</a:t>
            </a:r>
            <a:br>
              <a:rPr lang="en" dirty="0"/>
            </a:br>
            <a:r>
              <a:rPr lang="en-US" sz="1600" dirty="0"/>
              <a:t>Other Clustering Methods</a:t>
            </a:r>
            <a:br>
              <a:rPr lang="en-US" sz="1600" dirty="0"/>
            </a:br>
            <a:r>
              <a:rPr lang="en-US" sz="1200" b="0" dirty="0"/>
              <a:t>Pre-Class Videos</a:t>
            </a:r>
            <a:br>
              <a:rPr lang="en" sz="1800" dirty="0"/>
            </a:br>
            <a:br>
              <a:rPr lang="en" sz="1800" dirty="0"/>
            </a:br>
            <a:r>
              <a:rPr lang="en" sz="1100" dirty="0"/>
              <a:t>Tanmay Shah</a:t>
            </a:r>
            <a:br>
              <a:rPr lang="en" sz="1000" dirty="0"/>
            </a:br>
            <a:r>
              <a:rPr lang="en-US" sz="1000" dirty="0"/>
              <a:t>Paul G. Allen School of Computer Science &amp; Engineering</a:t>
            </a:r>
            <a:br>
              <a:rPr lang="en-US" sz="1000" dirty="0"/>
            </a:br>
            <a:r>
              <a:rPr lang="en" sz="1000" dirty="0"/>
              <a:t>University of Washington</a:t>
            </a:r>
            <a:br>
              <a:rPr lang="en" sz="1000" dirty="0"/>
            </a:br>
            <a:br>
              <a:rPr lang="en" sz="1000" dirty="0"/>
            </a:br>
            <a:r>
              <a:rPr lang="en-US" sz="1000" dirty="0"/>
              <a:t>July 31, 2024</a:t>
            </a:r>
            <a:endParaRPr sz="1000" b="0" dirty="0"/>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44F0C-D2E9-6A4E-9A33-21582479D063}"/>
              </a:ext>
            </a:extLst>
          </p:cNvPr>
          <p:cNvSpPr>
            <a:spLocks noGrp="1"/>
          </p:cNvSpPr>
          <p:nvPr>
            <p:ph type="title"/>
          </p:nvPr>
        </p:nvSpPr>
        <p:spPr/>
        <p:txBody>
          <a:bodyPr/>
          <a:lstStyle/>
          <a:p>
            <a:r>
              <a:rPr lang="en-US" sz="2000" dirty="0"/>
              <a:t>Problems with k-means</a:t>
            </a:r>
          </a:p>
        </p:txBody>
      </p:sp>
      <p:sp>
        <p:nvSpPr>
          <p:cNvPr id="3" name="Text Placeholder 2">
            <a:extLst>
              <a:ext uri="{FF2B5EF4-FFF2-40B4-BE49-F238E27FC236}">
                <a16:creationId xmlns:a16="http://schemas.microsoft.com/office/drawing/2014/main" id="{DB25A9FD-FE9E-1741-967F-2AF6F4CD0B91}"/>
              </a:ext>
            </a:extLst>
          </p:cNvPr>
          <p:cNvSpPr>
            <a:spLocks noGrp="1"/>
          </p:cNvSpPr>
          <p:nvPr>
            <p:ph type="body" idx="1"/>
          </p:nvPr>
        </p:nvSpPr>
        <p:spPr/>
        <p:txBody>
          <a:bodyPr/>
          <a:lstStyle/>
          <a:p>
            <a:pPr marL="139700" indent="0">
              <a:buNone/>
            </a:pPr>
            <a:r>
              <a:rPr lang="en-US" dirty="0"/>
              <a:t>In real life, cluster assignments are not always clear cut</a:t>
            </a:r>
          </a:p>
          <a:p>
            <a:r>
              <a:rPr lang="en-US" dirty="0"/>
              <a:t>E.g. The moon landing: Science? World News? Conspiracy?</a:t>
            </a:r>
          </a:p>
          <a:p>
            <a:endParaRPr lang="en-US" dirty="0"/>
          </a:p>
          <a:p>
            <a:pPr marL="139700" indent="0">
              <a:buNone/>
            </a:pPr>
            <a:r>
              <a:rPr lang="en-US" dirty="0"/>
              <a:t>Because we minimize Euclidean distance, k-means assumes all the clusters are spherical</a:t>
            </a:r>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We can change this with weighted Euclidean distance</a:t>
            </a:r>
          </a:p>
          <a:p>
            <a:r>
              <a:rPr lang="en-US" dirty="0"/>
              <a:t>Still assumes every cluster is the same shape/orientation</a:t>
            </a:r>
          </a:p>
          <a:p>
            <a:pPr marL="139700" indent="0">
              <a:buNone/>
            </a:pPr>
            <a:endParaRPr lang="en-US" dirty="0"/>
          </a:p>
        </p:txBody>
      </p:sp>
      <p:sp>
        <p:nvSpPr>
          <p:cNvPr id="4" name="Slide Number Placeholder 3">
            <a:extLst>
              <a:ext uri="{FF2B5EF4-FFF2-40B4-BE49-F238E27FC236}">
                <a16:creationId xmlns:a16="http://schemas.microsoft.com/office/drawing/2014/main" id="{B8BA2ED7-9D34-F246-88D0-447B7F89B4D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pic>
        <p:nvPicPr>
          <p:cNvPr id="5" name="Picture 4">
            <a:extLst>
              <a:ext uri="{FF2B5EF4-FFF2-40B4-BE49-F238E27FC236}">
                <a16:creationId xmlns:a16="http://schemas.microsoft.com/office/drawing/2014/main" id="{5AEC95B6-A520-BF43-9D61-E5F8C8FE803A}"/>
              </a:ext>
            </a:extLst>
          </p:cNvPr>
          <p:cNvPicPr>
            <a:picLocks noChangeAspect="1"/>
          </p:cNvPicPr>
          <p:nvPr/>
        </p:nvPicPr>
        <p:blipFill>
          <a:blip r:embed="rId2"/>
          <a:stretch>
            <a:fillRect/>
          </a:stretch>
        </p:blipFill>
        <p:spPr>
          <a:xfrm>
            <a:off x="5372884" y="2219216"/>
            <a:ext cx="1031680" cy="812839"/>
          </a:xfrm>
          <a:prstGeom prst="rect">
            <a:avLst/>
          </a:prstGeom>
        </p:spPr>
      </p:pic>
      <p:pic>
        <p:nvPicPr>
          <p:cNvPr id="6" name="Picture 5">
            <a:extLst>
              <a:ext uri="{FF2B5EF4-FFF2-40B4-BE49-F238E27FC236}">
                <a16:creationId xmlns:a16="http://schemas.microsoft.com/office/drawing/2014/main" id="{08ACC484-4C72-6C40-B851-9418B512A34B}"/>
              </a:ext>
            </a:extLst>
          </p:cNvPr>
          <p:cNvPicPr>
            <a:picLocks noChangeAspect="1"/>
          </p:cNvPicPr>
          <p:nvPr/>
        </p:nvPicPr>
        <p:blipFill>
          <a:blip r:embed="rId3"/>
          <a:stretch>
            <a:fillRect/>
          </a:stretch>
        </p:blipFill>
        <p:spPr>
          <a:xfrm>
            <a:off x="5401526" y="3891112"/>
            <a:ext cx="974397" cy="1033289"/>
          </a:xfrm>
          <a:prstGeom prst="rect">
            <a:avLst/>
          </a:prstGeom>
        </p:spPr>
      </p:pic>
    </p:spTree>
    <p:extLst>
      <p:ext uri="{BB962C8B-B14F-4D97-AF65-F5344CB8AC3E}">
        <p14:creationId xmlns:p14="http://schemas.microsoft.com/office/powerpoint/2010/main" val="383314352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29AC3-A15D-854E-A224-710C2EF2EC51}"/>
              </a:ext>
            </a:extLst>
          </p:cNvPr>
          <p:cNvSpPr>
            <a:spLocks noGrp="1"/>
          </p:cNvSpPr>
          <p:nvPr>
            <p:ph type="title"/>
          </p:nvPr>
        </p:nvSpPr>
        <p:spPr/>
        <p:txBody>
          <a:bodyPr/>
          <a:lstStyle/>
          <a:p>
            <a:r>
              <a:rPr lang="en-US" dirty="0"/>
              <a:t>Failure Modes of </a:t>
            </a:r>
            <a:br>
              <a:rPr lang="en-US" dirty="0"/>
            </a:br>
            <a:r>
              <a:rPr lang="en-US" dirty="0"/>
              <a:t>k-means </a:t>
            </a:r>
          </a:p>
        </p:txBody>
      </p:sp>
      <p:sp>
        <p:nvSpPr>
          <p:cNvPr id="3" name="Text Placeholder 2">
            <a:extLst>
              <a:ext uri="{FF2B5EF4-FFF2-40B4-BE49-F238E27FC236}">
                <a16:creationId xmlns:a16="http://schemas.microsoft.com/office/drawing/2014/main" id="{4434B36B-B27E-624B-902C-D396B5A3190B}"/>
              </a:ext>
            </a:extLst>
          </p:cNvPr>
          <p:cNvSpPr>
            <a:spLocks noGrp="1"/>
          </p:cNvSpPr>
          <p:nvPr>
            <p:ph type="body" idx="1"/>
          </p:nvPr>
        </p:nvSpPr>
        <p:spPr/>
        <p:txBody>
          <a:bodyPr/>
          <a:lstStyle/>
          <a:p>
            <a:pPr marL="139700" indent="0">
              <a:buNone/>
            </a:pPr>
            <a:r>
              <a:rPr lang="en-US" dirty="0"/>
              <a:t>If we don’t meet the assumption of spherical clusters, we will get unexpected results</a:t>
            </a:r>
          </a:p>
        </p:txBody>
      </p:sp>
      <p:sp>
        <p:nvSpPr>
          <p:cNvPr id="4" name="Slide Number Placeholder 3">
            <a:extLst>
              <a:ext uri="{FF2B5EF4-FFF2-40B4-BE49-F238E27FC236}">
                <a16:creationId xmlns:a16="http://schemas.microsoft.com/office/drawing/2014/main" id="{9D552182-2B1B-A345-B840-AD03AEA5CD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pic>
        <p:nvPicPr>
          <p:cNvPr id="5" name="Picture 4">
            <a:extLst>
              <a:ext uri="{FF2B5EF4-FFF2-40B4-BE49-F238E27FC236}">
                <a16:creationId xmlns:a16="http://schemas.microsoft.com/office/drawing/2014/main" id="{B6C317B4-7AE9-9547-83B0-BAB186B94DBC}"/>
              </a:ext>
            </a:extLst>
          </p:cNvPr>
          <p:cNvPicPr>
            <a:picLocks noChangeAspect="1"/>
          </p:cNvPicPr>
          <p:nvPr/>
        </p:nvPicPr>
        <p:blipFill>
          <a:blip r:embed="rId2"/>
          <a:stretch>
            <a:fillRect/>
          </a:stretch>
        </p:blipFill>
        <p:spPr>
          <a:xfrm>
            <a:off x="3090625" y="1829826"/>
            <a:ext cx="5596200" cy="2263475"/>
          </a:xfrm>
          <a:prstGeom prst="rect">
            <a:avLst/>
          </a:prstGeom>
        </p:spPr>
      </p:pic>
    </p:spTree>
    <p:extLst>
      <p:ext uri="{BB962C8B-B14F-4D97-AF65-F5344CB8AC3E}">
        <p14:creationId xmlns:p14="http://schemas.microsoft.com/office/powerpoint/2010/main" val="1013337996"/>
      </p:ext>
    </p:extLst>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9D8E9-DC1E-6D42-9E33-1F7CAD2AE096}"/>
              </a:ext>
            </a:extLst>
          </p:cNvPr>
          <p:cNvSpPr>
            <a:spLocks noGrp="1"/>
          </p:cNvSpPr>
          <p:nvPr>
            <p:ph type="title"/>
          </p:nvPr>
        </p:nvSpPr>
        <p:spPr/>
        <p:txBody>
          <a:bodyPr/>
          <a:lstStyle/>
          <a:p>
            <a:r>
              <a:rPr lang="en-US" dirty="0"/>
              <a:t>Mixture Models</a:t>
            </a:r>
          </a:p>
        </p:txBody>
      </p:sp>
      <p:sp>
        <p:nvSpPr>
          <p:cNvPr id="3" name="Text Placeholder 2">
            <a:extLst>
              <a:ext uri="{FF2B5EF4-FFF2-40B4-BE49-F238E27FC236}">
                <a16:creationId xmlns:a16="http://schemas.microsoft.com/office/drawing/2014/main" id="{55E8107D-1196-F540-8FD3-43A51001FF19}"/>
              </a:ext>
            </a:extLst>
          </p:cNvPr>
          <p:cNvSpPr>
            <a:spLocks noGrp="1"/>
          </p:cNvSpPr>
          <p:nvPr>
            <p:ph type="body" idx="1"/>
          </p:nvPr>
        </p:nvSpPr>
        <p:spPr>
          <a:xfrm>
            <a:off x="3090624" y="575500"/>
            <a:ext cx="5818925" cy="3981000"/>
          </a:xfrm>
        </p:spPr>
        <p:txBody>
          <a:bodyPr/>
          <a:lstStyle/>
          <a:p>
            <a:pPr marL="139700" indent="0">
              <a:buNone/>
            </a:pPr>
            <a:r>
              <a:rPr lang="en-US" dirty="0"/>
              <a:t>A much more flexible approach is modeling with a </a:t>
            </a:r>
            <a:r>
              <a:rPr lang="en-US" b="1" dirty="0"/>
              <a:t>mixture model</a:t>
            </a:r>
            <a:endParaRPr lang="en-US" dirty="0"/>
          </a:p>
          <a:p>
            <a:pPr marL="139700" indent="0">
              <a:buNone/>
            </a:pPr>
            <a:endParaRPr lang="en-US" dirty="0"/>
          </a:p>
          <a:p>
            <a:pPr marL="139700" indent="0">
              <a:buNone/>
            </a:pPr>
            <a:r>
              <a:rPr lang="en-US" dirty="0"/>
              <a:t>Model each cluster as a different probability distribution and learn their parameters</a:t>
            </a:r>
          </a:p>
          <a:p>
            <a:r>
              <a:rPr lang="en-US" dirty="0"/>
              <a:t>E.g. Mixture of Gaussians</a:t>
            </a:r>
          </a:p>
          <a:p>
            <a:r>
              <a:rPr lang="en-US" dirty="0"/>
              <a:t>Allows for different cluster shapes and sizes</a:t>
            </a:r>
          </a:p>
          <a:p>
            <a:r>
              <a:rPr lang="en-US" dirty="0"/>
              <a:t>Typically learned using Expectation Maximization (EM) algorithm</a:t>
            </a:r>
          </a:p>
          <a:p>
            <a:endParaRPr lang="en-US" dirty="0"/>
          </a:p>
          <a:p>
            <a:pPr marL="139700" indent="0">
              <a:buNone/>
            </a:pPr>
            <a:r>
              <a:rPr lang="en-US" dirty="0"/>
              <a:t>Allows </a:t>
            </a:r>
            <a:r>
              <a:rPr lang="en-US" b="1" dirty="0"/>
              <a:t>soft assignments </a:t>
            </a:r>
            <a:r>
              <a:rPr lang="en-US" dirty="0"/>
              <a:t>to clusters</a:t>
            </a:r>
          </a:p>
          <a:p>
            <a:r>
              <a:rPr lang="en-US" dirty="0"/>
              <a:t>54% chance document is about world news, 45% science, 1% conspiracy theory, 0% other</a:t>
            </a:r>
          </a:p>
          <a:p>
            <a:endParaRPr lang="en-US" dirty="0"/>
          </a:p>
        </p:txBody>
      </p:sp>
      <p:sp>
        <p:nvSpPr>
          <p:cNvPr id="4" name="Slide Number Placeholder 3">
            <a:extLst>
              <a:ext uri="{FF2B5EF4-FFF2-40B4-BE49-F238E27FC236}">
                <a16:creationId xmlns:a16="http://schemas.microsoft.com/office/drawing/2014/main" id="{5278B765-11C0-3F4F-9044-1556F9C1DDF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Tree>
    <p:extLst>
      <p:ext uri="{BB962C8B-B14F-4D97-AF65-F5344CB8AC3E}">
        <p14:creationId xmlns:p14="http://schemas.microsoft.com/office/powerpoint/2010/main" val="416932908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F2C86-4625-B1F5-F5DA-A6DFA571A4BF}"/>
              </a:ext>
            </a:extLst>
          </p:cNvPr>
          <p:cNvSpPr>
            <a:spLocks noGrp="1"/>
          </p:cNvSpPr>
          <p:nvPr>
            <p:ph type="ctrTitle"/>
          </p:nvPr>
        </p:nvSpPr>
        <p:spPr/>
        <p:txBody>
          <a:bodyPr/>
          <a:lstStyle/>
          <a:p>
            <a:r>
              <a:rPr lang="en-US" dirty="0"/>
              <a:t>Pre-Class Video 2</a:t>
            </a:r>
          </a:p>
        </p:txBody>
      </p:sp>
      <p:sp>
        <p:nvSpPr>
          <p:cNvPr id="3" name="Subtitle 2">
            <a:extLst>
              <a:ext uri="{FF2B5EF4-FFF2-40B4-BE49-F238E27FC236}">
                <a16:creationId xmlns:a16="http://schemas.microsoft.com/office/drawing/2014/main" id="{8472DC25-88CD-470D-42A0-40DBFE7E96D3}"/>
              </a:ext>
            </a:extLst>
          </p:cNvPr>
          <p:cNvSpPr>
            <a:spLocks noGrp="1"/>
          </p:cNvSpPr>
          <p:nvPr>
            <p:ph type="subTitle" idx="1"/>
          </p:nvPr>
        </p:nvSpPr>
        <p:spPr/>
        <p:txBody>
          <a:bodyPr/>
          <a:lstStyle/>
          <a:p>
            <a:r>
              <a:rPr lang="en-US" dirty="0"/>
              <a:t>Divisive Clustering</a:t>
            </a:r>
          </a:p>
        </p:txBody>
      </p:sp>
      <p:sp>
        <p:nvSpPr>
          <p:cNvPr id="4" name="Slide Number Placeholder 3">
            <a:extLst>
              <a:ext uri="{FF2B5EF4-FFF2-40B4-BE49-F238E27FC236}">
                <a16:creationId xmlns:a16="http://schemas.microsoft.com/office/drawing/2014/main" id="{D07D9124-EC95-7234-91E1-5B1A169F3A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Tree>
    <p:extLst>
      <p:ext uri="{BB962C8B-B14F-4D97-AF65-F5344CB8AC3E}">
        <p14:creationId xmlns:p14="http://schemas.microsoft.com/office/powerpoint/2010/main" val="2259518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18BE4-B18C-124D-AFC2-0F912A2342E7}"/>
              </a:ext>
            </a:extLst>
          </p:cNvPr>
          <p:cNvSpPr>
            <a:spLocks noGrp="1"/>
          </p:cNvSpPr>
          <p:nvPr>
            <p:ph type="ctrTitle"/>
          </p:nvPr>
        </p:nvSpPr>
        <p:spPr/>
        <p:txBody>
          <a:bodyPr/>
          <a:lstStyle/>
          <a:p>
            <a:r>
              <a:rPr lang="en-US" dirty="0"/>
              <a:t>Hierarchical Clustering</a:t>
            </a:r>
          </a:p>
        </p:txBody>
      </p:sp>
      <p:sp>
        <p:nvSpPr>
          <p:cNvPr id="3" name="Subtitle 2">
            <a:extLst>
              <a:ext uri="{FF2B5EF4-FFF2-40B4-BE49-F238E27FC236}">
                <a16:creationId xmlns:a16="http://schemas.microsoft.com/office/drawing/2014/main" id="{AF524CD2-F801-554A-B874-183A2E357655}"/>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5E010499-3249-8B4C-A9BC-737F4E58085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Tree>
    <p:extLst>
      <p:ext uri="{BB962C8B-B14F-4D97-AF65-F5344CB8AC3E}">
        <p14:creationId xmlns:p14="http://schemas.microsoft.com/office/powerpoint/2010/main" val="2959204314"/>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15BB4A-C395-E14A-B3C0-754563854B94}"/>
              </a:ext>
            </a:extLst>
          </p:cNvPr>
          <p:cNvPicPr>
            <a:picLocks noChangeAspect="1"/>
          </p:cNvPicPr>
          <p:nvPr/>
        </p:nvPicPr>
        <p:blipFill rotWithShape="1">
          <a:blip r:embed="rId2"/>
          <a:srcRect r="44704"/>
          <a:stretch/>
        </p:blipFill>
        <p:spPr>
          <a:xfrm>
            <a:off x="2713420" y="547752"/>
            <a:ext cx="4808308" cy="4595699"/>
          </a:xfrm>
          <a:prstGeom prst="rect">
            <a:avLst/>
          </a:prstGeom>
        </p:spPr>
      </p:pic>
      <p:sp>
        <p:nvSpPr>
          <p:cNvPr id="2" name="TextBox 1">
            <a:extLst>
              <a:ext uri="{FF2B5EF4-FFF2-40B4-BE49-F238E27FC236}">
                <a16:creationId xmlns:a16="http://schemas.microsoft.com/office/drawing/2014/main" id="{FD6329C4-7241-D743-9B7E-C5B07577D7FB}"/>
              </a:ext>
            </a:extLst>
          </p:cNvPr>
          <p:cNvSpPr txBox="1"/>
          <p:nvPr/>
        </p:nvSpPr>
        <p:spPr>
          <a:xfrm>
            <a:off x="5976489" y="4777374"/>
            <a:ext cx="3167511" cy="338554"/>
          </a:xfrm>
          <a:prstGeom prst="rect">
            <a:avLst/>
          </a:prstGeom>
          <a:solidFill>
            <a:schemeClr val="bg1"/>
          </a:solidFill>
        </p:spPr>
        <p:txBody>
          <a:bodyPr wrap="square" rtlCol="0">
            <a:spAutoFit/>
          </a:bodyPr>
          <a:lstStyle/>
          <a:p>
            <a:r>
              <a:rPr lang="en-US" sz="800" dirty="0">
                <a:latin typeface="Nunito Sans" pitchFamily="2" charset="77"/>
                <a:hlinkClick r:id="rId3"/>
              </a:rPr>
              <a:t>https://www.techleer.com/articles/478-insight-into-hierarchical-representations-through-poincare-embedding/</a:t>
            </a:r>
            <a:r>
              <a:rPr lang="en-US" sz="800" dirty="0">
                <a:latin typeface="Nunito Sans" pitchFamily="2" charset="77"/>
              </a:rPr>
              <a:t> </a:t>
            </a:r>
          </a:p>
        </p:txBody>
      </p:sp>
      <p:sp>
        <p:nvSpPr>
          <p:cNvPr id="5" name="Title 4">
            <a:extLst>
              <a:ext uri="{FF2B5EF4-FFF2-40B4-BE49-F238E27FC236}">
                <a16:creationId xmlns:a16="http://schemas.microsoft.com/office/drawing/2014/main" id="{668ADB09-1683-8142-A3DA-11E7ED7DA67C}"/>
              </a:ext>
            </a:extLst>
          </p:cNvPr>
          <p:cNvSpPr>
            <a:spLocks noGrp="1"/>
          </p:cNvSpPr>
          <p:nvPr>
            <p:ph type="title"/>
          </p:nvPr>
        </p:nvSpPr>
        <p:spPr/>
        <p:txBody>
          <a:bodyPr/>
          <a:lstStyle/>
          <a:p>
            <a:r>
              <a:rPr lang="en-US" dirty="0"/>
              <a:t>Nouns</a:t>
            </a:r>
          </a:p>
        </p:txBody>
      </p:sp>
      <p:sp>
        <p:nvSpPr>
          <p:cNvPr id="6" name="Text Placeholder 5">
            <a:extLst>
              <a:ext uri="{FF2B5EF4-FFF2-40B4-BE49-F238E27FC236}">
                <a16:creationId xmlns:a16="http://schemas.microsoft.com/office/drawing/2014/main" id="{846D9A2E-7DDE-B742-AB8D-769DC3DFD2E5}"/>
              </a:ext>
            </a:extLst>
          </p:cNvPr>
          <p:cNvSpPr>
            <a:spLocks noGrp="1"/>
          </p:cNvSpPr>
          <p:nvPr>
            <p:ph type="body" idx="1"/>
          </p:nvPr>
        </p:nvSpPr>
        <p:spPr>
          <a:xfrm>
            <a:off x="3090625" y="60324"/>
            <a:ext cx="5596200" cy="3981000"/>
          </a:xfrm>
        </p:spPr>
        <p:txBody>
          <a:bodyPr/>
          <a:lstStyle/>
          <a:p>
            <a:pPr marL="139700" indent="0">
              <a:buNone/>
            </a:pPr>
            <a:r>
              <a:rPr lang="en-US" dirty="0"/>
              <a:t>Lots of data is hierarchical by nature</a:t>
            </a:r>
          </a:p>
        </p:txBody>
      </p:sp>
      <p:sp>
        <p:nvSpPr>
          <p:cNvPr id="4" name="Slide Number Placeholder 3">
            <a:extLst>
              <a:ext uri="{FF2B5EF4-FFF2-40B4-BE49-F238E27FC236}">
                <a16:creationId xmlns:a16="http://schemas.microsoft.com/office/drawing/2014/main" id="{69B034FF-FF55-7F40-95C8-3A1A4645D07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dirty="0"/>
          </a:p>
        </p:txBody>
      </p:sp>
    </p:spTree>
    <p:extLst>
      <p:ext uri="{BB962C8B-B14F-4D97-AF65-F5344CB8AC3E}">
        <p14:creationId xmlns:p14="http://schemas.microsoft.com/office/powerpoint/2010/main" val="3410455568"/>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EB388-117B-7543-B76B-72B6F8F68F42}"/>
              </a:ext>
            </a:extLst>
          </p:cNvPr>
          <p:cNvSpPr>
            <a:spLocks noGrp="1"/>
          </p:cNvSpPr>
          <p:nvPr>
            <p:ph type="title"/>
          </p:nvPr>
        </p:nvSpPr>
        <p:spPr/>
        <p:txBody>
          <a:bodyPr/>
          <a:lstStyle/>
          <a:p>
            <a:r>
              <a:rPr lang="en-US" dirty="0"/>
              <a:t>Species</a:t>
            </a:r>
          </a:p>
        </p:txBody>
      </p:sp>
      <p:sp>
        <p:nvSpPr>
          <p:cNvPr id="4" name="Slide Number Placeholder 3">
            <a:extLst>
              <a:ext uri="{FF2B5EF4-FFF2-40B4-BE49-F238E27FC236}">
                <a16:creationId xmlns:a16="http://schemas.microsoft.com/office/drawing/2014/main" id="{8673C309-3155-FD4A-BF08-4EF6AA7A283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
        <p:nvSpPr>
          <p:cNvPr id="6" name="Rectangle 5">
            <a:extLst>
              <a:ext uri="{FF2B5EF4-FFF2-40B4-BE49-F238E27FC236}">
                <a16:creationId xmlns:a16="http://schemas.microsoft.com/office/drawing/2014/main" id="{3A1AC75C-6A95-2D43-8F12-BFD73FE903C5}"/>
              </a:ext>
            </a:extLst>
          </p:cNvPr>
          <p:cNvSpPr/>
          <p:nvPr/>
        </p:nvSpPr>
        <p:spPr>
          <a:xfrm>
            <a:off x="8059479" y="575500"/>
            <a:ext cx="946298" cy="1317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icture">
            <a:extLst>
              <a:ext uri="{FF2B5EF4-FFF2-40B4-BE49-F238E27FC236}">
                <a16:creationId xmlns:a16="http://schemas.microsoft.com/office/drawing/2014/main" id="{CD022922-DCEC-744B-92E2-660FCC872D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3602" y="0"/>
            <a:ext cx="5153025"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F479FAF-049C-F045-A36E-DE07D6FE4412}"/>
              </a:ext>
            </a:extLst>
          </p:cNvPr>
          <p:cNvSpPr txBox="1"/>
          <p:nvPr/>
        </p:nvSpPr>
        <p:spPr>
          <a:xfrm>
            <a:off x="6912077" y="4777374"/>
            <a:ext cx="1919057" cy="338554"/>
          </a:xfrm>
          <a:prstGeom prst="rect">
            <a:avLst/>
          </a:prstGeom>
          <a:solidFill>
            <a:schemeClr val="bg1"/>
          </a:solidFill>
        </p:spPr>
        <p:txBody>
          <a:bodyPr wrap="square" rtlCol="0">
            <a:spAutoFit/>
          </a:bodyPr>
          <a:lstStyle/>
          <a:p>
            <a:r>
              <a:rPr lang="en-US" sz="800" dirty="0">
                <a:latin typeface="Nunito Sans" pitchFamily="2" charset="77"/>
                <a:hlinkClick r:id="rId3"/>
              </a:rPr>
              <a:t>https://www.instituteofcaninebiology.org/how-to-read-a-dendrogram.html</a:t>
            </a:r>
            <a:r>
              <a:rPr lang="en-US" sz="800" dirty="0">
                <a:latin typeface="Nunito Sans" pitchFamily="2" charset="77"/>
              </a:rPr>
              <a:t> </a:t>
            </a:r>
          </a:p>
        </p:txBody>
      </p:sp>
    </p:spTree>
    <p:extLst>
      <p:ext uri="{BB962C8B-B14F-4D97-AF65-F5344CB8AC3E}">
        <p14:creationId xmlns:p14="http://schemas.microsoft.com/office/powerpoint/2010/main" val="3411973547"/>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FC066-4EB2-7943-A38D-6CC5FF8C60A6}"/>
              </a:ext>
            </a:extLst>
          </p:cNvPr>
          <p:cNvSpPr>
            <a:spLocks noGrp="1"/>
          </p:cNvSpPr>
          <p:nvPr>
            <p:ph type="title"/>
          </p:nvPr>
        </p:nvSpPr>
        <p:spPr/>
        <p:txBody>
          <a:bodyPr/>
          <a:lstStyle/>
          <a:p>
            <a:r>
              <a:rPr lang="en-US" dirty="0"/>
              <a:t>Motivation</a:t>
            </a:r>
          </a:p>
        </p:txBody>
      </p:sp>
      <p:sp>
        <p:nvSpPr>
          <p:cNvPr id="3" name="Text Placeholder 2">
            <a:extLst>
              <a:ext uri="{FF2B5EF4-FFF2-40B4-BE49-F238E27FC236}">
                <a16:creationId xmlns:a16="http://schemas.microsoft.com/office/drawing/2014/main" id="{FD408C98-8EE9-7542-9D65-FEC764F08291}"/>
              </a:ext>
            </a:extLst>
          </p:cNvPr>
          <p:cNvSpPr>
            <a:spLocks noGrp="1"/>
          </p:cNvSpPr>
          <p:nvPr>
            <p:ph type="body" idx="1"/>
          </p:nvPr>
        </p:nvSpPr>
        <p:spPr/>
        <p:txBody>
          <a:bodyPr/>
          <a:lstStyle/>
          <a:p>
            <a:pPr marL="139700" indent="0">
              <a:buNone/>
            </a:pPr>
            <a:r>
              <a:rPr lang="en-US" dirty="0"/>
              <a:t>If we try to learn clusters in hierarchies, we can</a:t>
            </a:r>
          </a:p>
          <a:p>
            <a:r>
              <a:rPr lang="en-US" dirty="0"/>
              <a:t>Avoid choosing the # of clusters beforehand </a:t>
            </a:r>
          </a:p>
          <a:p>
            <a:r>
              <a:rPr lang="en-US" dirty="0"/>
              <a:t>Use </a:t>
            </a:r>
            <a:r>
              <a:rPr lang="en-US" b="1" dirty="0"/>
              <a:t>dendrograms </a:t>
            </a:r>
            <a:r>
              <a:rPr lang="en-US" dirty="0"/>
              <a:t>to help visualize different granularities of clusters</a:t>
            </a:r>
          </a:p>
          <a:p>
            <a:r>
              <a:rPr lang="en-US" dirty="0"/>
              <a:t>Allow us to use any distance metric </a:t>
            </a:r>
          </a:p>
          <a:p>
            <a:pPr lvl="1"/>
            <a:r>
              <a:rPr lang="en-US" dirty="0"/>
              <a:t>K-means requires Euclidean distance </a:t>
            </a:r>
          </a:p>
          <a:p>
            <a:r>
              <a:rPr lang="en-US" dirty="0"/>
              <a:t>Can often find more complex shapes than k-means</a:t>
            </a:r>
          </a:p>
          <a:p>
            <a:pPr marL="139700" indent="0">
              <a:buNone/>
            </a:pPr>
            <a:endParaRPr lang="en-US" dirty="0"/>
          </a:p>
        </p:txBody>
      </p:sp>
      <p:sp>
        <p:nvSpPr>
          <p:cNvPr id="4" name="Slide Number Placeholder 3">
            <a:extLst>
              <a:ext uri="{FF2B5EF4-FFF2-40B4-BE49-F238E27FC236}">
                <a16:creationId xmlns:a16="http://schemas.microsoft.com/office/drawing/2014/main" id="{EB703500-387F-474A-A454-C65E7FB05CC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pic>
        <p:nvPicPr>
          <p:cNvPr id="5" name="Picture 4">
            <a:extLst>
              <a:ext uri="{FF2B5EF4-FFF2-40B4-BE49-F238E27FC236}">
                <a16:creationId xmlns:a16="http://schemas.microsoft.com/office/drawing/2014/main" id="{7AF484A6-8D97-EB43-9F8D-F303600CF4E3}"/>
              </a:ext>
            </a:extLst>
          </p:cNvPr>
          <p:cNvPicPr>
            <a:picLocks noChangeAspect="1"/>
          </p:cNvPicPr>
          <p:nvPr/>
        </p:nvPicPr>
        <p:blipFill>
          <a:blip r:embed="rId3"/>
          <a:stretch>
            <a:fillRect/>
          </a:stretch>
        </p:blipFill>
        <p:spPr>
          <a:xfrm>
            <a:off x="3090625" y="3145657"/>
            <a:ext cx="2181500" cy="1801239"/>
          </a:xfrm>
          <a:prstGeom prst="rect">
            <a:avLst/>
          </a:prstGeom>
        </p:spPr>
      </p:pic>
    </p:spTree>
    <p:extLst>
      <p:ext uri="{BB962C8B-B14F-4D97-AF65-F5344CB8AC3E}">
        <p14:creationId xmlns:p14="http://schemas.microsoft.com/office/powerpoint/2010/main" val="3340250908"/>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7FA6-1598-1F4F-B29F-17148F138DB4}"/>
              </a:ext>
            </a:extLst>
          </p:cNvPr>
          <p:cNvSpPr>
            <a:spLocks noGrp="1"/>
          </p:cNvSpPr>
          <p:nvPr>
            <p:ph type="title"/>
          </p:nvPr>
        </p:nvSpPr>
        <p:spPr/>
        <p:txBody>
          <a:bodyPr/>
          <a:lstStyle/>
          <a:p>
            <a:r>
              <a:rPr lang="en-US" dirty="0"/>
              <a:t>Finding Shapes</a:t>
            </a:r>
          </a:p>
        </p:txBody>
      </p:sp>
      <p:sp>
        <p:nvSpPr>
          <p:cNvPr id="3" name="Text Placeholder 2">
            <a:extLst>
              <a:ext uri="{FF2B5EF4-FFF2-40B4-BE49-F238E27FC236}">
                <a16:creationId xmlns:a16="http://schemas.microsoft.com/office/drawing/2014/main" id="{924466C3-0939-1E4E-BAE3-986004977565}"/>
              </a:ext>
            </a:extLst>
          </p:cNvPr>
          <p:cNvSpPr>
            <a:spLocks noGrp="1"/>
          </p:cNvSpPr>
          <p:nvPr>
            <p:ph type="body" idx="1"/>
          </p:nvPr>
        </p:nvSpPr>
        <p:spPr/>
        <p:txBody>
          <a:bodyPr/>
          <a:lstStyle/>
          <a:p>
            <a:pPr marL="139700" indent="0">
              <a:buNone/>
            </a:pPr>
            <a:r>
              <a:rPr lang="en-US" b="1" dirty="0"/>
              <a:t>k-means</a:t>
            </a:r>
          </a:p>
          <a:p>
            <a:pPr marL="139700" indent="0">
              <a:buNone/>
            </a:pPr>
            <a:endParaRPr lang="en-US" dirty="0"/>
          </a:p>
          <a:p>
            <a:pPr marL="139700" indent="0">
              <a:buNone/>
            </a:pPr>
            <a:endParaRPr lang="en-US" dirty="0"/>
          </a:p>
          <a:p>
            <a:pPr marL="139700" indent="0">
              <a:buNone/>
            </a:pPr>
            <a:endParaRPr lang="en-US" dirty="0"/>
          </a:p>
          <a:p>
            <a:pPr marL="139700" indent="0">
              <a:buNone/>
            </a:pPr>
            <a:r>
              <a:rPr lang="en-US" b="1" dirty="0"/>
              <a:t>Mixture Models</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b="1" dirty="0"/>
              <a:t>Hierarchical Clustering</a:t>
            </a:r>
          </a:p>
          <a:p>
            <a:pPr marL="139700" indent="0">
              <a:buNone/>
            </a:pPr>
            <a:endParaRPr lang="en-US" dirty="0"/>
          </a:p>
        </p:txBody>
      </p:sp>
      <p:sp>
        <p:nvSpPr>
          <p:cNvPr id="4" name="Slide Number Placeholder 3">
            <a:extLst>
              <a:ext uri="{FF2B5EF4-FFF2-40B4-BE49-F238E27FC236}">
                <a16:creationId xmlns:a16="http://schemas.microsoft.com/office/drawing/2014/main" id="{6D698B49-228D-0D40-97A7-F109A5CFCF1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pic>
        <p:nvPicPr>
          <p:cNvPr id="5" name="Picture 4">
            <a:extLst>
              <a:ext uri="{FF2B5EF4-FFF2-40B4-BE49-F238E27FC236}">
                <a16:creationId xmlns:a16="http://schemas.microsoft.com/office/drawing/2014/main" id="{B8920F76-69F5-1142-A4A6-9743A54E6714}"/>
              </a:ext>
            </a:extLst>
          </p:cNvPr>
          <p:cNvPicPr>
            <a:picLocks noChangeAspect="1"/>
          </p:cNvPicPr>
          <p:nvPr/>
        </p:nvPicPr>
        <p:blipFill>
          <a:blip r:embed="rId3"/>
          <a:stretch>
            <a:fillRect/>
          </a:stretch>
        </p:blipFill>
        <p:spPr>
          <a:xfrm>
            <a:off x="3980297" y="1010006"/>
            <a:ext cx="1212817" cy="890932"/>
          </a:xfrm>
          <a:prstGeom prst="rect">
            <a:avLst/>
          </a:prstGeom>
        </p:spPr>
      </p:pic>
      <p:pic>
        <p:nvPicPr>
          <p:cNvPr id="6" name="Picture 5">
            <a:extLst>
              <a:ext uri="{FF2B5EF4-FFF2-40B4-BE49-F238E27FC236}">
                <a16:creationId xmlns:a16="http://schemas.microsoft.com/office/drawing/2014/main" id="{A77BB385-B202-2C44-9117-556D595F4417}"/>
              </a:ext>
            </a:extLst>
          </p:cNvPr>
          <p:cNvPicPr>
            <a:picLocks noChangeAspect="1"/>
          </p:cNvPicPr>
          <p:nvPr/>
        </p:nvPicPr>
        <p:blipFill>
          <a:blip r:embed="rId4"/>
          <a:stretch>
            <a:fillRect/>
          </a:stretch>
        </p:blipFill>
        <p:spPr>
          <a:xfrm>
            <a:off x="3980297" y="2329606"/>
            <a:ext cx="1438587" cy="1219543"/>
          </a:xfrm>
          <a:prstGeom prst="rect">
            <a:avLst/>
          </a:prstGeom>
        </p:spPr>
      </p:pic>
      <p:pic>
        <p:nvPicPr>
          <p:cNvPr id="7" name="Picture 6">
            <a:extLst>
              <a:ext uri="{FF2B5EF4-FFF2-40B4-BE49-F238E27FC236}">
                <a16:creationId xmlns:a16="http://schemas.microsoft.com/office/drawing/2014/main" id="{33C5C636-25BB-7047-A6C1-8CD876982F3E}"/>
              </a:ext>
            </a:extLst>
          </p:cNvPr>
          <p:cNvPicPr>
            <a:picLocks noChangeAspect="1"/>
          </p:cNvPicPr>
          <p:nvPr/>
        </p:nvPicPr>
        <p:blipFill>
          <a:blip r:embed="rId5"/>
          <a:stretch>
            <a:fillRect/>
          </a:stretch>
        </p:blipFill>
        <p:spPr>
          <a:xfrm>
            <a:off x="3826632" y="4096979"/>
            <a:ext cx="2732963" cy="962553"/>
          </a:xfrm>
          <a:prstGeom prst="rect">
            <a:avLst/>
          </a:prstGeom>
        </p:spPr>
      </p:pic>
    </p:spTree>
    <p:extLst>
      <p:ext uri="{BB962C8B-B14F-4D97-AF65-F5344CB8AC3E}">
        <p14:creationId xmlns:p14="http://schemas.microsoft.com/office/powerpoint/2010/main" val="341290328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A05F3-D49C-1E47-89BE-17AD9BC475BC}"/>
              </a:ext>
            </a:extLst>
          </p:cNvPr>
          <p:cNvSpPr>
            <a:spLocks noGrp="1"/>
          </p:cNvSpPr>
          <p:nvPr>
            <p:ph type="title"/>
          </p:nvPr>
        </p:nvSpPr>
        <p:spPr/>
        <p:txBody>
          <a:bodyPr/>
          <a:lstStyle/>
          <a:p>
            <a:r>
              <a:rPr lang="en-US" dirty="0"/>
              <a:t>Types of Algorithms</a:t>
            </a:r>
          </a:p>
        </p:txBody>
      </p:sp>
      <p:sp>
        <p:nvSpPr>
          <p:cNvPr id="3" name="Text Placeholder 2">
            <a:extLst>
              <a:ext uri="{FF2B5EF4-FFF2-40B4-BE49-F238E27FC236}">
                <a16:creationId xmlns:a16="http://schemas.microsoft.com/office/drawing/2014/main" id="{1474943F-2BF6-AF48-90D4-F824AB293139}"/>
              </a:ext>
            </a:extLst>
          </p:cNvPr>
          <p:cNvSpPr>
            <a:spLocks noGrp="1"/>
          </p:cNvSpPr>
          <p:nvPr>
            <p:ph type="body" idx="1"/>
          </p:nvPr>
        </p:nvSpPr>
        <p:spPr/>
        <p:txBody>
          <a:bodyPr/>
          <a:lstStyle/>
          <a:p>
            <a:pPr marL="139700" indent="0">
              <a:buNone/>
            </a:pPr>
            <a:r>
              <a:rPr lang="en-US" b="1" dirty="0"/>
              <a:t>Divisive, </a:t>
            </a:r>
            <a:r>
              <a:rPr lang="en-US" dirty="0"/>
              <a:t>a.k.a. </a:t>
            </a:r>
            <a:r>
              <a:rPr lang="en-US" i="1" dirty="0"/>
              <a:t>top-down</a:t>
            </a:r>
            <a:endParaRPr lang="en-US" dirty="0"/>
          </a:p>
          <a:p>
            <a:r>
              <a:rPr lang="en-US" dirty="0"/>
              <a:t>Start with all the data in one big cluster and then recursively split the data into smaller clusters</a:t>
            </a:r>
          </a:p>
          <a:p>
            <a:pPr lvl="1"/>
            <a:r>
              <a:rPr lang="en-US" dirty="0"/>
              <a:t>Example: </a:t>
            </a:r>
            <a:r>
              <a:rPr lang="en-US" b="1" dirty="0"/>
              <a:t>recursive k-means</a:t>
            </a:r>
          </a:p>
          <a:p>
            <a:pPr marL="139700" indent="0">
              <a:buNone/>
            </a:pPr>
            <a:endParaRPr lang="en-US" b="1" dirty="0"/>
          </a:p>
          <a:p>
            <a:pPr marL="139700" indent="0">
              <a:buNone/>
            </a:pPr>
            <a:r>
              <a:rPr lang="en-US" b="1" dirty="0"/>
              <a:t>Agglomerative, </a:t>
            </a:r>
            <a:r>
              <a:rPr lang="en-US" dirty="0"/>
              <a:t>a.k.a. </a:t>
            </a:r>
            <a:r>
              <a:rPr lang="en-US" i="1" dirty="0"/>
              <a:t>bottom-up</a:t>
            </a:r>
            <a:r>
              <a:rPr lang="en-US" dirty="0"/>
              <a:t>:</a:t>
            </a:r>
          </a:p>
          <a:p>
            <a:r>
              <a:rPr lang="en-US" dirty="0"/>
              <a:t>Start with each data point in its own cluster. Merge clusters until all points are in one big cluster.</a:t>
            </a:r>
          </a:p>
          <a:p>
            <a:pPr lvl="1"/>
            <a:r>
              <a:rPr lang="en-US" dirty="0"/>
              <a:t>Example: </a:t>
            </a:r>
            <a:r>
              <a:rPr lang="en-US" b="1" dirty="0"/>
              <a:t>single linkage clustering</a:t>
            </a:r>
            <a:endParaRPr lang="en-US" dirty="0"/>
          </a:p>
        </p:txBody>
      </p:sp>
      <p:sp>
        <p:nvSpPr>
          <p:cNvPr id="4" name="Slide Number Placeholder 3">
            <a:extLst>
              <a:ext uri="{FF2B5EF4-FFF2-40B4-BE49-F238E27FC236}">
                <a16:creationId xmlns:a16="http://schemas.microsoft.com/office/drawing/2014/main" id="{1E2976F8-A105-2042-8E0E-4C396FE6E10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Tree>
    <p:extLst>
      <p:ext uri="{BB962C8B-B14F-4D97-AF65-F5344CB8AC3E}">
        <p14:creationId xmlns:p14="http://schemas.microsoft.com/office/powerpoint/2010/main" val="919460841"/>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B15A-9920-B008-C623-4844B5432F1B}"/>
              </a:ext>
            </a:extLst>
          </p:cNvPr>
          <p:cNvSpPr>
            <a:spLocks noGrp="1"/>
          </p:cNvSpPr>
          <p:nvPr>
            <p:ph type="ctrTitle"/>
          </p:nvPr>
        </p:nvSpPr>
        <p:spPr/>
        <p:txBody>
          <a:bodyPr/>
          <a:lstStyle/>
          <a:p>
            <a:r>
              <a:rPr lang="en-US" dirty="0"/>
              <a:t>Pre-Class Video 1</a:t>
            </a:r>
          </a:p>
        </p:txBody>
      </p:sp>
      <p:sp>
        <p:nvSpPr>
          <p:cNvPr id="3" name="Subtitle 2">
            <a:extLst>
              <a:ext uri="{FF2B5EF4-FFF2-40B4-BE49-F238E27FC236}">
                <a16:creationId xmlns:a16="http://schemas.microsoft.com/office/drawing/2014/main" id="{6D4DCDF6-E858-8C24-81B9-E2E99449C0CE}"/>
              </a:ext>
            </a:extLst>
          </p:cNvPr>
          <p:cNvSpPr>
            <a:spLocks noGrp="1"/>
          </p:cNvSpPr>
          <p:nvPr>
            <p:ph type="subTitle" idx="1"/>
          </p:nvPr>
        </p:nvSpPr>
        <p:spPr/>
        <p:txBody>
          <a:bodyPr/>
          <a:lstStyle/>
          <a:p>
            <a:r>
              <a:rPr lang="en-US" dirty="0"/>
              <a:t>Clustering Recap</a:t>
            </a:r>
          </a:p>
        </p:txBody>
      </p:sp>
      <p:sp>
        <p:nvSpPr>
          <p:cNvPr id="4" name="Slide Number Placeholder 3">
            <a:extLst>
              <a:ext uri="{FF2B5EF4-FFF2-40B4-BE49-F238E27FC236}">
                <a16:creationId xmlns:a16="http://schemas.microsoft.com/office/drawing/2014/main" id="{570AC7A4-F4CA-9956-A1EC-55F242B516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Tree>
    <p:extLst>
      <p:ext uri="{BB962C8B-B14F-4D97-AF65-F5344CB8AC3E}">
        <p14:creationId xmlns:p14="http://schemas.microsoft.com/office/powerpoint/2010/main" val="2279389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B4DE5-0E55-5340-A8FD-8034F6FBED61}"/>
              </a:ext>
            </a:extLst>
          </p:cNvPr>
          <p:cNvSpPr>
            <a:spLocks noGrp="1"/>
          </p:cNvSpPr>
          <p:nvPr>
            <p:ph type="title"/>
          </p:nvPr>
        </p:nvSpPr>
        <p:spPr/>
        <p:txBody>
          <a:bodyPr/>
          <a:lstStyle/>
          <a:p>
            <a:r>
              <a:rPr lang="en-US" dirty="0"/>
              <a:t>Divisive Clustering</a:t>
            </a:r>
          </a:p>
        </p:txBody>
      </p:sp>
      <p:sp>
        <p:nvSpPr>
          <p:cNvPr id="3" name="Text Placeholder 2">
            <a:extLst>
              <a:ext uri="{FF2B5EF4-FFF2-40B4-BE49-F238E27FC236}">
                <a16:creationId xmlns:a16="http://schemas.microsoft.com/office/drawing/2014/main" id="{89A698B7-AA81-3542-9D0C-A25C69319913}"/>
              </a:ext>
            </a:extLst>
          </p:cNvPr>
          <p:cNvSpPr>
            <a:spLocks noGrp="1"/>
          </p:cNvSpPr>
          <p:nvPr>
            <p:ph type="body" idx="1"/>
          </p:nvPr>
        </p:nvSpPr>
        <p:spPr>
          <a:xfrm>
            <a:off x="3090625" y="-14435"/>
            <a:ext cx="5596200" cy="968164"/>
          </a:xfrm>
        </p:spPr>
        <p:txBody>
          <a:bodyPr/>
          <a:lstStyle/>
          <a:p>
            <a:pPr marL="139700" indent="0">
              <a:buNone/>
            </a:pPr>
            <a:r>
              <a:rPr lang="en-US" dirty="0"/>
              <a:t>Start with all the data in one cluster, and then repeatedly run k-means to divide the data into smaller clusters. Repeatedly run k-means on each cluster to make sub-clusters. </a:t>
            </a:r>
          </a:p>
        </p:txBody>
      </p:sp>
      <p:sp>
        <p:nvSpPr>
          <p:cNvPr id="4" name="Slide Number Placeholder 3">
            <a:extLst>
              <a:ext uri="{FF2B5EF4-FFF2-40B4-BE49-F238E27FC236}">
                <a16:creationId xmlns:a16="http://schemas.microsoft.com/office/drawing/2014/main" id="{1C1CEA3C-6CE3-544E-83A3-825CD287817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pic>
        <p:nvPicPr>
          <p:cNvPr id="7" name="Picture 6">
            <a:extLst>
              <a:ext uri="{FF2B5EF4-FFF2-40B4-BE49-F238E27FC236}">
                <a16:creationId xmlns:a16="http://schemas.microsoft.com/office/drawing/2014/main" id="{75F75C7A-8C28-4A99-B9C5-63B77A657EB8}"/>
              </a:ext>
            </a:extLst>
          </p:cNvPr>
          <p:cNvPicPr>
            <a:picLocks noChangeAspect="1"/>
          </p:cNvPicPr>
          <p:nvPr/>
        </p:nvPicPr>
        <p:blipFill rotWithShape="1">
          <a:blip r:embed="rId3"/>
          <a:srcRect l="4308" t="11127" r="51436" b="8492"/>
          <a:stretch/>
        </p:blipFill>
        <p:spPr>
          <a:xfrm>
            <a:off x="3016795" y="1638191"/>
            <a:ext cx="2807285" cy="2863469"/>
          </a:xfrm>
          <a:prstGeom prst="rect">
            <a:avLst/>
          </a:prstGeom>
        </p:spPr>
      </p:pic>
      <p:pic>
        <p:nvPicPr>
          <p:cNvPr id="10" name="Picture 9">
            <a:extLst>
              <a:ext uri="{FF2B5EF4-FFF2-40B4-BE49-F238E27FC236}">
                <a16:creationId xmlns:a16="http://schemas.microsoft.com/office/drawing/2014/main" id="{AF494DC7-E18E-46CB-810D-C112B265B4E8}"/>
              </a:ext>
            </a:extLst>
          </p:cNvPr>
          <p:cNvPicPr>
            <a:picLocks noChangeAspect="1"/>
          </p:cNvPicPr>
          <p:nvPr/>
        </p:nvPicPr>
        <p:blipFill rotWithShape="1">
          <a:blip r:embed="rId3"/>
          <a:srcRect l="52993" t="13029" r="2751" b="6590"/>
          <a:stretch/>
        </p:blipFill>
        <p:spPr>
          <a:xfrm>
            <a:off x="6250020" y="1693031"/>
            <a:ext cx="2807285" cy="2863469"/>
          </a:xfrm>
          <a:prstGeom prst="rect">
            <a:avLst/>
          </a:prstGeom>
        </p:spPr>
      </p:pic>
    </p:spTree>
    <p:extLst>
      <p:ext uri="{BB962C8B-B14F-4D97-AF65-F5344CB8AC3E}">
        <p14:creationId xmlns:p14="http://schemas.microsoft.com/office/powerpoint/2010/main" val="84106876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BF59-40F7-4249-BA34-EBADD9C248A2}"/>
              </a:ext>
            </a:extLst>
          </p:cNvPr>
          <p:cNvSpPr>
            <a:spLocks noGrp="1"/>
          </p:cNvSpPr>
          <p:nvPr>
            <p:ph type="title"/>
          </p:nvPr>
        </p:nvSpPr>
        <p:spPr/>
        <p:txBody>
          <a:bodyPr/>
          <a:lstStyle/>
          <a:p>
            <a:r>
              <a:rPr lang="en-US" dirty="0"/>
              <a:t>Example</a:t>
            </a:r>
          </a:p>
        </p:txBody>
      </p:sp>
      <p:sp>
        <p:nvSpPr>
          <p:cNvPr id="3" name="Text Placeholder 2">
            <a:extLst>
              <a:ext uri="{FF2B5EF4-FFF2-40B4-BE49-F238E27FC236}">
                <a16:creationId xmlns:a16="http://schemas.microsoft.com/office/drawing/2014/main" id="{AB35EB98-F047-954F-8200-994AE6890E76}"/>
              </a:ext>
            </a:extLst>
          </p:cNvPr>
          <p:cNvSpPr>
            <a:spLocks noGrp="1"/>
          </p:cNvSpPr>
          <p:nvPr>
            <p:ph type="body" idx="1"/>
          </p:nvPr>
        </p:nvSpPr>
        <p:spPr>
          <a:xfrm>
            <a:off x="3090625" y="191167"/>
            <a:ext cx="5596200" cy="3981000"/>
          </a:xfrm>
        </p:spPr>
        <p:txBody>
          <a:bodyPr/>
          <a:lstStyle/>
          <a:p>
            <a:pPr marL="139700" indent="0">
              <a:buNone/>
            </a:pPr>
            <a:r>
              <a:rPr lang="en-US" dirty="0"/>
              <a:t>Using Wikipedia</a:t>
            </a:r>
          </a:p>
        </p:txBody>
      </p:sp>
      <p:sp>
        <p:nvSpPr>
          <p:cNvPr id="4" name="Slide Number Placeholder 3">
            <a:extLst>
              <a:ext uri="{FF2B5EF4-FFF2-40B4-BE49-F238E27FC236}">
                <a16:creationId xmlns:a16="http://schemas.microsoft.com/office/drawing/2014/main" id="{26A98BA3-BD36-3E44-AFF8-459C940C197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pic>
        <p:nvPicPr>
          <p:cNvPr id="5" name="Picture 4">
            <a:extLst>
              <a:ext uri="{FF2B5EF4-FFF2-40B4-BE49-F238E27FC236}">
                <a16:creationId xmlns:a16="http://schemas.microsoft.com/office/drawing/2014/main" id="{F2BCC63C-BB42-EE44-A2C5-21E87DFFBD68}"/>
              </a:ext>
            </a:extLst>
          </p:cNvPr>
          <p:cNvPicPr>
            <a:picLocks noChangeAspect="1"/>
          </p:cNvPicPr>
          <p:nvPr/>
        </p:nvPicPr>
        <p:blipFill>
          <a:blip r:embed="rId2"/>
          <a:stretch>
            <a:fillRect/>
          </a:stretch>
        </p:blipFill>
        <p:spPr>
          <a:xfrm>
            <a:off x="2946316" y="1117414"/>
            <a:ext cx="2154570" cy="1939113"/>
          </a:xfrm>
          <a:prstGeom prst="rect">
            <a:avLst/>
          </a:prstGeom>
        </p:spPr>
      </p:pic>
      <p:pic>
        <p:nvPicPr>
          <p:cNvPr id="6" name="Picture 5">
            <a:extLst>
              <a:ext uri="{FF2B5EF4-FFF2-40B4-BE49-F238E27FC236}">
                <a16:creationId xmlns:a16="http://schemas.microsoft.com/office/drawing/2014/main" id="{A820A3B8-7FC8-304B-9635-D942793893E7}"/>
              </a:ext>
            </a:extLst>
          </p:cNvPr>
          <p:cNvPicPr>
            <a:picLocks noChangeAspect="1"/>
          </p:cNvPicPr>
          <p:nvPr/>
        </p:nvPicPr>
        <p:blipFill>
          <a:blip r:embed="rId3"/>
          <a:stretch>
            <a:fillRect/>
          </a:stretch>
        </p:blipFill>
        <p:spPr>
          <a:xfrm>
            <a:off x="5800029" y="1212110"/>
            <a:ext cx="3031105" cy="1939113"/>
          </a:xfrm>
          <a:prstGeom prst="rect">
            <a:avLst/>
          </a:prstGeom>
        </p:spPr>
      </p:pic>
      <p:pic>
        <p:nvPicPr>
          <p:cNvPr id="7" name="Picture 6">
            <a:extLst>
              <a:ext uri="{FF2B5EF4-FFF2-40B4-BE49-F238E27FC236}">
                <a16:creationId xmlns:a16="http://schemas.microsoft.com/office/drawing/2014/main" id="{CEE4C320-D061-7848-BD1E-2A9DC80A098F}"/>
              </a:ext>
            </a:extLst>
          </p:cNvPr>
          <p:cNvPicPr>
            <a:picLocks noChangeAspect="1"/>
          </p:cNvPicPr>
          <p:nvPr/>
        </p:nvPicPr>
        <p:blipFill rotWithShape="1">
          <a:blip r:embed="rId4"/>
          <a:srcRect b="29570"/>
          <a:stretch/>
        </p:blipFill>
        <p:spPr>
          <a:xfrm>
            <a:off x="3470060" y="3251199"/>
            <a:ext cx="5216765" cy="1892301"/>
          </a:xfrm>
          <a:prstGeom prst="rect">
            <a:avLst/>
          </a:prstGeom>
        </p:spPr>
      </p:pic>
    </p:spTree>
    <p:extLst>
      <p:ext uri="{BB962C8B-B14F-4D97-AF65-F5344CB8AC3E}">
        <p14:creationId xmlns:p14="http://schemas.microsoft.com/office/powerpoint/2010/main" val="390315780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8E630-CE68-1641-A670-A9B18FDC9F0B}"/>
              </a:ext>
            </a:extLst>
          </p:cNvPr>
          <p:cNvSpPr>
            <a:spLocks noGrp="1"/>
          </p:cNvSpPr>
          <p:nvPr>
            <p:ph type="title"/>
          </p:nvPr>
        </p:nvSpPr>
        <p:spPr/>
        <p:txBody>
          <a:bodyPr/>
          <a:lstStyle/>
          <a:p>
            <a:r>
              <a:rPr lang="en-US" dirty="0"/>
              <a:t>Choices to Make</a:t>
            </a:r>
          </a:p>
        </p:txBody>
      </p:sp>
      <p:sp>
        <p:nvSpPr>
          <p:cNvPr id="3" name="Text Placeholder 2">
            <a:extLst>
              <a:ext uri="{FF2B5EF4-FFF2-40B4-BE49-F238E27FC236}">
                <a16:creationId xmlns:a16="http://schemas.microsoft.com/office/drawing/2014/main" id="{4A8BF073-F8B6-0F49-8C3A-221534EB420F}"/>
              </a:ext>
            </a:extLst>
          </p:cNvPr>
          <p:cNvSpPr>
            <a:spLocks noGrp="1"/>
          </p:cNvSpPr>
          <p:nvPr>
            <p:ph type="body" idx="1"/>
          </p:nvPr>
        </p:nvSpPr>
        <p:spPr/>
        <p:txBody>
          <a:bodyPr/>
          <a:lstStyle/>
          <a:p>
            <a:pPr marL="139700" indent="0">
              <a:buNone/>
            </a:pPr>
            <a:r>
              <a:rPr lang="en-US" dirty="0"/>
              <a:t>For divisive clustering, you need to make the following choices:</a:t>
            </a:r>
          </a:p>
          <a:p>
            <a:r>
              <a:rPr lang="en-US" dirty="0"/>
              <a:t>Which algorithm to use (e.g., k-means)</a:t>
            </a:r>
          </a:p>
          <a:p>
            <a:r>
              <a:rPr lang="en-US" dirty="0"/>
              <a:t>How many clusters per split</a:t>
            </a:r>
          </a:p>
          <a:p>
            <a:r>
              <a:rPr lang="en-US" dirty="0"/>
              <a:t>When to split vs when to stop</a:t>
            </a:r>
          </a:p>
          <a:p>
            <a:pPr lvl="1"/>
            <a:r>
              <a:rPr lang="en-US" b="1" dirty="0"/>
              <a:t>Max cluster size</a:t>
            </a:r>
            <a:br>
              <a:rPr lang="en-US" dirty="0"/>
            </a:br>
            <a:r>
              <a:rPr lang="en-US" dirty="0"/>
              <a:t>Number of points in cluster falls below threshold</a:t>
            </a:r>
          </a:p>
          <a:p>
            <a:pPr lvl="1"/>
            <a:r>
              <a:rPr lang="en-US" b="1" dirty="0"/>
              <a:t>Max cluster radius</a:t>
            </a:r>
            <a:br>
              <a:rPr lang="en-US" b="1" dirty="0"/>
            </a:br>
            <a:r>
              <a:rPr lang="en-US" dirty="0"/>
              <a:t>distance to furthest point falls below threshold</a:t>
            </a:r>
          </a:p>
          <a:p>
            <a:pPr lvl="1"/>
            <a:r>
              <a:rPr lang="en-US" b="1" dirty="0"/>
              <a:t>Specified # of clusters</a:t>
            </a:r>
            <a:br>
              <a:rPr lang="en-US" b="1" dirty="0"/>
            </a:br>
            <a:r>
              <a:rPr lang="en-US" dirty="0"/>
              <a:t>split until pre-specified # of clusters is reached</a:t>
            </a:r>
            <a:endParaRPr lang="en-US" b="1" dirty="0"/>
          </a:p>
        </p:txBody>
      </p:sp>
      <p:sp>
        <p:nvSpPr>
          <p:cNvPr id="4" name="Slide Number Placeholder 3">
            <a:extLst>
              <a:ext uri="{FF2B5EF4-FFF2-40B4-BE49-F238E27FC236}">
                <a16:creationId xmlns:a16="http://schemas.microsoft.com/office/drawing/2014/main" id="{E5FCC080-B108-C740-8E6D-A019E9ACECE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spTree>
    <p:extLst>
      <p:ext uri="{BB962C8B-B14F-4D97-AF65-F5344CB8AC3E}">
        <p14:creationId xmlns:p14="http://schemas.microsoft.com/office/powerpoint/2010/main" val="2365027489"/>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p:cNvSpPr txBox="1">
            <a:spLocks noGrp="1"/>
          </p:cNvSpPr>
          <p:nvPr>
            <p:ph type="ctrTitle"/>
          </p:nvPr>
        </p:nvSpPr>
        <p:spPr>
          <a:prstGeom prst="rect">
            <a:avLst/>
          </a:prstGeom>
        </p:spPr>
        <p:txBody>
          <a:bodyPr spcFirstLastPara="1" wrap="square" lIns="91425" tIns="91425" rIns="91425" bIns="91425" anchor="t" anchorCtr="0">
            <a:noAutofit/>
          </a:bodyPr>
          <a:lstStyle/>
          <a:p>
            <a:pPr lvl="0"/>
            <a:r>
              <a:rPr lang="en" dirty="0"/>
              <a:t>CSE/STAT 416</a:t>
            </a:r>
            <a:br>
              <a:rPr lang="en" dirty="0"/>
            </a:br>
            <a:r>
              <a:rPr lang="en-US" sz="1600" dirty="0"/>
              <a:t>Other Clustering Methods</a:t>
            </a:r>
            <a:br>
              <a:rPr lang="en" sz="1800" dirty="0"/>
            </a:br>
            <a:br>
              <a:rPr lang="en" sz="1800" dirty="0"/>
            </a:br>
            <a:r>
              <a:rPr lang="en" sz="1100" dirty="0"/>
              <a:t>Tanmay Shah</a:t>
            </a:r>
            <a:br>
              <a:rPr lang="en" sz="1000" dirty="0"/>
            </a:br>
            <a:r>
              <a:rPr lang="en-US" sz="1000" dirty="0"/>
              <a:t>Paul G. Allen School of Computer Science &amp; Engineering</a:t>
            </a:r>
            <a:br>
              <a:rPr lang="en-US" sz="1000" dirty="0"/>
            </a:br>
            <a:r>
              <a:rPr lang="en" sz="1000" dirty="0"/>
              <a:t>University of Washington</a:t>
            </a:r>
            <a:br>
              <a:rPr lang="en" sz="1000" dirty="0"/>
            </a:br>
            <a:br>
              <a:rPr lang="en" sz="1000" dirty="0"/>
            </a:br>
            <a:r>
              <a:rPr lang="en-US" sz="1000" dirty="0"/>
              <a:t>July 31, 2024</a:t>
            </a:r>
            <a:br>
              <a:rPr lang="en-US" sz="1000" dirty="0"/>
            </a:br>
            <a:br>
              <a:rPr lang="en-US" sz="1000" dirty="0"/>
            </a:br>
            <a:r>
              <a:rPr lang="en-US" sz="1000" dirty="0"/>
              <a:t>❓ Questions? </a:t>
            </a:r>
            <a:r>
              <a:rPr lang="en-US" sz="1000" b="0" dirty="0"/>
              <a:t>Raise hand or </a:t>
            </a:r>
            <a:r>
              <a:rPr lang="en-US" sz="1000" dirty="0" err="1"/>
              <a:t>sli.do</a:t>
            </a:r>
            <a:r>
              <a:rPr lang="en-US" sz="1000" dirty="0"/>
              <a:t> #cs416</a:t>
            </a:r>
            <a:br>
              <a:rPr lang="en-US" sz="1000" dirty="0"/>
            </a:br>
            <a:r>
              <a:rPr lang="en-US" sz="1000" dirty="0"/>
              <a:t>🎵 Listening to: </a:t>
            </a:r>
            <a:r>
              <a:rPr lang="en-US" sz="1000" b="0" dirty="0"/>
              <a:t>Still Woozy</a:t>
            </a:r>
            <a:endParaRPr sz="1000" b="0" dirty="0"/>
          </a:p>
        </p:txBody>
      </p:sp>
    </p:spTree>
    <p:extLst>
      <p:ext uri="{BB962C8B-B14F-4D97-AF65-F5344CB8AC3E}">
        <p14:creationId xmlns:p14="http://schemas.microsoft.com/office/powerpoint/2010/main" val="3078980973"/>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1D5DE-ECF8-8F43-9C67-922C63C89C93}"/>
              </a:ext>
            </a:extLst>
          </p:cNvPr>
          <p:cNvSpPr>
            <a:spLocks noGrp="1"/>
          </p:cNvSpPr>
          <p:nvPr>
            <p:ph type="title"/>
          </p:nvPr>
        </p:nvSpPr>
        <p:spPr/>
        <p:txBody>
          <a:bodyPr/>
          <a:lstStyle/>
          <a:p>
            <a:r>
              <a:rPr lang="en-US" dirty="0"/>
              <a:t>Define Clusters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81ED410B-72A8-974D-A64C-259FA3360862}"/>
                  </a:ext>
                </a:extLst>
              </p:cNvPr>
              <p:cNvSpPr>
                <a:spLocks noGrp="1"/>
              </p:cNvSpPr>
              <p:nvPr>
                <p:ph type="body" idx="1"/>
              </p:nvPr>
            </p:nvSpPr>
            <p:spPr>
              <a:xfrm>
                <a:off x="2960584" y="185940"/>
                <a:ext cx="5596200" cy="3981000"/>
              </a:xfrm>
            </p:spPr>
            <p:txBody>
              <a:bodyPr/>
              <a:lstStyle/>
              <a:p>
                <a:pPr marL="139700" indent="0">
                  <a:buNone/>
                </a:pPr>
                <a:r>
                  <a:rPr lang="en-US" dirty="0"/>
                  <a:t>In their simplest form, a </a:t>
                </a:r>
                <a:r>
                  <a:rPr lang="en-US" b="1" dirty="0"/>
                  <a:t>cluster </a:t>
                </a:r>
                <a:r>
                  <a:rPr lang="en-US" dirty="0"/>
                  <a:t>is defined by</a:t>
                </a:r>
              </a:p>
              <a:p>
                <a:r>
                  <a:rPr lang="en-US" dirty="0"/>
                  <a:t>The location of its center (</a:t>
                </a:r>
                <a:r>
                  <a:rPr lang="en-US" b="1" dirty="0"/>
                  <a:t>centroid</a:t>
                </a:r>
                <a:r>
                  <a:rPr lang="en-US" dirty="0"/>
                  <a:t>)</a:t>
                </a:r>
              </a:p>
              <a:p>
                <a:r>
                  <a:rPr lang="en-US" dirty="0"/>
                  <a:t>Shape and size of its </a:t>
                </a:r>
                <a:r>
                  <a:rPr lang="en-US" b="1" dirty="0"/>
                  <a:t>spread</a:t>
                </a:r>
                <a:endParaRPr lang="en-US" dirty="0"/>
              </a:p>
              <a:p>
                <a:pPr marL="139700" indent="0">
                  <a:buNone/>
                </a:pPr>
                <a:endParaRPr lang="en-US" dirty="0"/>
              </a:p>
              <a:p>
                <a:pPr marL="139700" indent="0">
                  <a:buNone/>
                </a:pPr>
                <a:r>
                  <a:rPr lang="en-US" b="1" dirty="0"/>
                  <a:t>Clustering </a:t>
                </a:r>
                <a:r>
                  <a:rPr lang="en-US" dirty="0"/>
                  <a:t>is the process of finding these clusters and </a:t>
                </a:r>
                <a:r>
                  <a:rPr lang="en-US" b="1" dirty="0"/>
                  <a:t>assigning </a:t>
                </a:r>
                <a:r>
                  <a:rPr lang="en-US" dirty="0"/>
                  <a:t>each example to a particular cluster. </a:t>
                </a:r>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oMath>
                </a14:m>
                <a:r>
                  <a:rPr lang="en-US" dirty="0"/>
                  <a:t> gets assigned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𝑖</m:t>
                        </m:r>
                      </m:sub>
                    </m:sSub>
                    <m:r>
                      <a:rPr lang="en-US" i="1">
                        <a:latin typeface="Cambria Math" panose="02040503050406030204" pitchFamily="18" charset="0"/>
                      </a:rPr>
                      <m:t>∈[</m:t>
                    </m:r>
                    <m:r>
                      <a:rPr lang="en-US" i="1">
                        <a:latin typeface="Cambria Math" panose="02040503050406030204" pitchFamily="18" charset="0"/>
                      </a:rPr>
                      <m:t>1</m:t>
                    </m:r>
                    <m:r>
                      <a:rPr lang="en-US" i="1">
                        <a:latin typeface="Cambria Math" panose="02040503050406030204" pitchFamily="18" charset="0"/>
                      </a:rPr>
                      <m:t>, </m:t>
                    </m:r>
                    <m:r>
                      <a:rPr lang="en-US" i="1">
                        <a:latin typeface="Cambria Math" panose="02040503050406030204" pitchFamily="18" charset="0"/>
                      </a:rPr>
                      <m:t>2</m:t>
                    </m:r>
                    <m:r>
                      <a:rPr lang="en-US" i="1">
                        <a:latin typeface="Cambria Math" panose="02040503050406030204" pitchFamily="18" charset="0"/>
                      </a:rPr>
                      <m:t>, …,</m:t>
                    </m:r>
                    <m:r>
                      <a:rPr lang="en-US" i="1">
                        <a:latin typeface="Cambria Math" panose="02040503050406030204" pitchFamily="18" charset="0"/>
                      </a:rPr>
                      <m:t>𝑘</m:t>
                    </m:r>
                    <m:r>
                      <a:rPr lang="en-US" i="1">
                        <a:latin typeface="Cambria Math" panose="02040503050406030204" pitchFamily="18" charset="0"/>
                      </a:rPr>
                      <m:t>]</m:t>
                    </m:r>
                  </m:oMath>
                </a14:m>
                <a:endParaRPr lang="en-US" dirty="0"/>
              </a:p>
              <a:p>
                <a:r>
                  <a:rPr lang="en-US" dirty="0"/>
                  <a:t>Usually based on closest centroid</a:t>
                </a:r>
              </a:p>
              <a:p>
                <a:pPr marL="139700" indent="0">
                  <a:buNone/>
                </a:pPr>
                <a:endParaRPr lang="en-US" dirty="0"/>
              </a:p>
              <a:p>
                <a:pPr marL="139700" indent="0">
                  <a:buNone/>
                </a:pPr>
                <a:r>
                  <a:rPr lang="en-US" dirty="0"/>
                  <a:t>Will define some kind of objective </a:t>
                </a:r>
              </a:p>
              <a:p>
                <a:pPr marL="139700" indent="0">
                  <a:buNone/>
                </a:pPr>
                <a:r>
                  <a:rPr lang="en-US" dirty="0"/>
                  <a:t>function for a clustering that determines </a:t>
                </a:r>
              </a:p>
              <a:p>
                <a:pPr marL="139700" indent="0">
                  <a:buNone/>
                </a:pPr>
                <a:r>
                  <a:rPr lang="en-US" dirty="0"/>
                  <a:t>how good the assignments are </a:t>
                </a:r>
              </a:p>
              <a:p>
                <a:r>
                  <a:rPr lang="en-US" dirty="0"/>
                  <a:t>Based on distance of assigned</a:t>
                </a:r>
                <a:br>
                  <a:rPr lang="en-US" dirty="0"/>
                </a:br>
                <a:r>
                  <a:rPr lang="en-US" dirty="0"/>
                  <a:t>examples to each cluster.</a:t>
                </a:r>
              </a:p>
              <a:p>
                <a:r>
                  <a:rPr lang="en-US" dirty="0"/>
                  <a:t>Close distance reflects strong similarity between datapoints.</a:t>
                </a:r>
              </a:p>
            </p:txBody>
          </p:sp>
        </mc:Choice>
        <mc:Fallback xmlns="">
          <p:sp>
            <p:nvSpPr>
              <p:cNvPr id="3" name="Text Placeholder 2">
                <a:extLst>
                  <a:ext uri="{FF2B5EF4-FFF2-40B4-BE49-F238E27FC236}">
                    <a16:creationId xmlns:a16="http://schemas.microsoft.com/office/drawing/2014/main" id="{81ED410B-72A8-974D-A64C-259FA3360862}"/>
                  </a:ext>
                </a:extLst>
              </p:cNvPr>
              <p:cNvSpPr>
                <a:spLocks noGrp="1" noRot="1" noChangeAspect="1" noMove="1" noResize="1" noEditPoints="1" noAdjustHandles="1" noChangeArrowheads="1" noChangeShapeType="1" noTextEdit="1"/>
              </p:cNvSpPr>
              <p:nvPr>
                <p:ph type="body" idx="1"/>
              </p:nvPr>
            </p:nvSpPr>
            <p:spPr>
              <a:xfrm>
                <a:off x="2960584" y="185940"/>
                <a:ext cx="5596200" cy="3981000"/>
              </a:xfrm>
              <a:blipFill>
                <a:blip r:embed="rId3"/>
                <a:stretch>
                  <a:fillRect b="-2190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339B75EF-7CF4-604F-A8D0-03C9D151987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pic>
        <p:nvPicPr>
          <p:cNvPr id="5" name="Picture 4">
            <a:extLst>
              <a:ext uri="{FF2B5EF4-FFF2-40B4-BE49-F238E27FC236}">
                <a16:creationId xmlns:a16="http://schemas.microsoft.com/office/drawing/2014/main" id="{64D1001D-D643-8544-AFA4-B84F1133A6CB}"/>
              </a:ext>
            </a:extLst>
          </p:cNvPr>
          <p:cNvPicPr>
            <a:picLocks noChangeAspect="1"/>
          </p:cNvPicPr>
          <p:nvPr/>
        </p:nvPicPr>
        <p:blipFill>
          <a:blip r:embed="rId4"/>
          <a:stretch>
            <a:fillRect/>
          </a:stretch>
        </p:blipFill>
        <p:spPr>
          <a:xfrm>
            <a:off x="6560711" y="2460558"/>
            <a:ext cx="2355599" cy="1926789"/>
          </a:xfrm>
          <a:prstGeom prst="rect">
            <a:avLst/>
          </a:prstGeom>
        </p:spPr>
      </p:pic>
    </p:spTree>
    <p:extLst>
      <p:ext uri="{BB962C8B-B14F-4D97-AF65-F5344CB8AC3E}">
        <p14:creationId xmlns:p14="http://schemas.microsoft.com/office/powerpoint/2010/main" val="377032268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D2C26-C3BF-B34E-BC85-DF20EFFFC6D0}"/>
              </a:ext>
            </a:extLst>
          </p:cNvPr>
          <p:cNvSpPr>
            <a:spLocks noGrp="1"/>
          </p:cNvSpPr>
          <p:nvPr>
            <p:ph type="title"/>
          </p:nvPr>
        </p:nvSpPr>
        <p:spPr/>
        <p:txBody>
          <a:bodyPr/>
          <a:lstStyle/>
          <a:p>
            <a:r>
              <a:rPr lang="en-US" dirty="0"/>
              <a:t>Not Always Easy</a:t>
            </a:r>
          </a:p>
        </p:txBody>
      </p:sp>
      <p:sp>
        <p:nvSpPr>
          <p:cNvPr id="3" name="Text Placeholder 2">
            <a:extLst>
              <a:ext uri="{FF2B5EF4-FFF2-40B4-BE49-F238E27FC236}">
                <a16:creationId xmlns:a16="http://schemas.microsoft.com/office/drawing/2014/main" id="{AF90181B-CB97-A24B-BEB8-EC292483BA9D}"/>
              </a:ext>
            </a:extLst>
          </p:cNvPr>
          <p:cNvSpPr>
            <a:spLocks noGrp="1"/>
          </p:cNvSpPr>
          <p:nvPr>
            <p:ph type="body" idx="1"/>
          </p:nvPr>
        </p:nvSpPr>
        <p:spPr/>
        <p:txBody>
          <a:bodyPr/>
          <a:lstStyle/>
          <a:p>
            <a:pPr marL="139700" indent="0">
              <a:buNone/>
            </a:pPr>
            <a:r>
              <a:rPr lang="en-US" dirty="0"/>
              <a:t>There are many clusters that are harder to learn with this setup</a:t>
            </a:r>
          </a:p>
          <a:p>
            <a:r>
              <a:rPr lang="en-US" dirty="0"/>
              <a:t>Distance does not determine clusters</a:t>
            </a:r>
          </a:p>
        </p:txBody>
      </p:sp>
      <p:sp>
        <p:nvSpPr>
          <p:cNvPr id="4" name="Slide Number Placeholder 3">
            <a:extLst>
              <a:ext uri="{FF2B5EF4-FFF2-40B4-BE49-F238E27FC236}">
                <a16:creationId xmlns:a16="http://schemas.microsoft.com/office/drawing/2014/main" id="{72630067-B00D-5E45-A3CC-5A7D36BDEF6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pic>
        <p:nvPicPr>
          <p:cNvPr id="5" name="Picture 4">
            <a:extLst>
              <a:ext uri="{FF2B5EF4-FFF2-40B4-BE49-F238E27FC236}">
                <a16:creationId xmlns:a16="http://schemas.microsoft.com/office/drawing/2014/main" id="{190B3DF7-7CF6-F14A-92B3-225D5E7A4186}"/>
              </a:ext>
            </a:extLst>
          </p:cNvPr>
          <p:cNvPicPr>
            <a:picLocks noChangeAspect="1"/>
          </p:cNvPicPr>
          <p:nvPr/>
        </p:nvPicPr>
        <p:blipFill>
          <a:blip r:embed="rId2"/>
          <a:stretch>
            <a:fillRect/>
          </a:stretch>
        </p:blipFill>
        <p:spPr>
          <a:xfrm>
            <a:off x="3551686" y="1448862"/>
            <a:ext cx="4636146" cy="3565430"/>
          </a:xfrm>
          <a:prstGeom prst="rect">
            <a:avLst/>
          </a:prstGeom>
        </p:spPr>
      </p:pic>
      <p:pic>
        <p:nvPicPr>
          <p:cNvPr id="6" name="Picture 5">
            <a:extLst>
              <a:ext uri="{FF2B5EF4-FFF2-40B4-BE49-F238E27FC236}">
                <a16:creationId xmlns:a16="http://schemas.microsoft.com/office/drawing/2014/main" id="{A2E9A0CF-9F97-4A4C-ADB2-39B3300CFC46}"/>
              </a:ext>
            </a:extLst>
          </p:cNvPr>
          <p:cNvPicPr>
            <a:picLocks noChangeAspect="1"/>
          </p:cNvPicPr>
          <p:nvPr/>
        </p:nvPicPr>
        <p:blipFill>
          <a:blip r:embed="rId3"/>
          <a:stretch>
            <a:fillRect/>
          </a:stretch>
        </p:blipFill>
        <p:spPr>
          <a:xfrm>
            <a:off x="3570652" y="1521006"/>
            <a:ext cx="4636146" cy="3274781"/>
          </a:xfrm>
          <a:prstGeom prst="rect">
            <a:avLst/>
          </a:prstGeom>
        </p:spPr>
      </p:pic>
    </p:spTree>
    <p:extLst>
      <p:ext uri="{BB962C8B-B14F-4D97-AF65-F5344CB8AC3E}">
        <p14:creationId xmlns:p14="http://schemas.microsoft.com/office/powerpoint/2010/main" val="7308912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8DF30-5C71-6047-9C87-FC67A2EA9B9C}"/>
              </a:ext>
            </a:extLst>
          </p:cNvPr>
          <p:cNvSpPr>
            <a:spLocks noGrp="1"/>
          </p:cNvSpPr>
          <p:nvPr>
            <p:ph type="title"/>
          </p:nvPr>
        </p:nvSpPr>
        <p:spPr/>
        <p:txBody>
          <a:bodyPr/>
          <a:lstStyle/>
          <a:p>
            <a:r>
              <a:rPr lang="en-US" dirty="0"/>
              <a:t>Visualizing k-means</a:t>
            </a:r>
          </a:p>
        </p:txBody>
      </p:sp>
      <p:sp>
        <p:nvSpPr>
          <p:cNvPr id="3" name="Text Placeholder 2">
            <a:extLst>
              <a:ext uri="{FF2B5EF4-FFF2-40B4-BE49-F238E27FC236}">
                <a16:creationId xmlns:a16="http://schemas.microsoft.com/office/drawing/2014/main" id="{34BD2F09-25B2-AF4B-86FE-5E5375DA27CE}"/>
              </a:ext>
            </a:extLst>
          </p:cNvPr>
          <p:cNvSpPr>
            <a:spLocks noGrp="1"/>
          </p:cNvSpPr>
          <p:nvPr>
            <p:ph type="body" idx="1"/>
          </p:nvPr>
        </p:nvSpPr>
        <p:spPr/>
        <p:txBody>
          <a:bodyPr/>
          <a:lstStyle/>
          <a:p>
            <a:pPr marL="139700" indent="0">
              <a:buNone/>
            </a:pPr>
            <a:r>
              <a:rPr lang="en-US" dirty="0">
                <a:hlinkClick r:id="rId2"/>
              </a:rPr>
              <a:t>https://www.naftaliharris.com/blog/visualizing-k-means-clustering/</a:t>
            </a:r>
            <a:r>
              <a:rPr lang="en-US" dirty="0"/>
              <a:t> </a:t>
            </a:r>
          </a:p>
        </p:txBody>
      </p:sp>
      <p:sp>
        <p:nvSpPr>
          <p:cNvPr id="4" name="Slide Number Placeholder 3">
            <a:extLst>
              <a:ext uri="{FF2B5EF4-FFF2-40B4-BE49-F238E27FC236}">
                <a16:creationId xmlns:a16="http://schemas.microsoft.com/office/drawing/2014/main" id="{0562107D-2287-5A4E-B10B-BBF6A1CFFB0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Tree>
    <p:extLst>
      <p:ext uri="{BB962C8B-B14F-4D97-AF65-F5344CB8AC3E}">
        <p14:creationId xmlns:p14="http://schemas.microsoft.com/office/powerpoint/2010/main" val="33394035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6D49A75-F52E-57A7-0064-6B1AEF14BF64}"/>
              </a:ext>
            </a:extLst>
          </p:cNvPr>
          <p:cNvSpPr>
            <a:spLocks noGrp="1"/>
          </p:cNvSpPr>
          <p:nvPr>
            <p:ph type="body" idx="1"/>
          </p:nvPr>
        </p:nvSpPr>
        <p:spPr/>
        <p:txBody>
          <a:bodyPr/>
          <a:lstStyle/>
          <a:p>
            <a:pPr marL="139700" indent="0">
              <a:buNone/>
            </a:pPr>
            <a:r>
              <a:rPr lang="en-US" dirty="0"/>
              <a:t>What convergence guarantees do you think we will have with k-means, given a sufficiently large number of iterations?</a:t>
            </a:r>
          </a:p>
          <a:p>
            <a:r>
              <a:rPr lang="en-US" dirty="0"/>
              <a:t>Converges to the global optimum</a:t>
            </a:r>
          </a:p>
          <a:p>
            <a:r>
              <a:rPr lang="en-US" dirty="0"/>
              <a:t>Converges to a local optima</a:t>
            </a:r>
          </a:p>
          <a:p>
            <a:r>
              <a:rPr lang="en-US" dirty="0"/>
              <a:t>None</a:t>
            </a:r>
          </a:p>
        </p:txBody>
      </p:sp>
      <p:sp>
        <p:nvSpPr>
          <p:cNvPr id="4" name="Slide Number Placeholder 3">
            <a:extLst>
              <a:ext uri="{FF2B5EF4-FFF2-40B4-BE49-F238E27FC236}">
                <a16:creationId xmlns:a16="http://schemas.microsoft.com/office/drawing/2014/main" id="{8A4EA223-A99F-D64B-E089-2B3CC91ED1C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
        <p:nvSpPr>
          <p:cNvPr id="5" name="Title 4">
            <a:extLst>
              <a:ext uri="{FF2B5EF4-FFF2-40B4-BE49-F238E27FC236}">
                <a16:creationId xmlns:a16="http://schemas.microsoft.com/office/drawing/2014/main" id="{42742A41-2047-774A-0D3E-A171CFFFCA6D}"/>
              </a:ext>
            </a:extLst>
          </p:cNvPr>
          <p:cNvSpPr>
            <a:spLocks noGrp="1"/>
          </p:cNvSpPr>
          <p:nvPr>
            <p:ph type="title"/>
          </p:nvPr>
        </p:nvSpPr>
        <p:spPr/>
        <p:txBody>
          <a:bodyPr/>
          <a:lstStyle/>
          <a:p>
            <a:r>
              <a:rPr lang="en-US" dirty="0"/>
              <a:t>1.5 min</a:t>
            </a:r>
          </a:p>
        </p:txBody>
      </p:sp>
      <p:pic>
        <p:nvPicPr>
          <p:cNvPr id="8" name="Picture 2" descr="spot cluster GIF">
            <a:extLst>
              <a:ext uri="{FF2B5EF4-FFF2-40B4-BE49-F238E27FC236}">
                <a16:creationId xmlns:a16="http://schemas.microsoft.com/office/drawing/2014/main" id="{4B044E2D-19CB-BF26-4EFD-45594B9121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2889"/>
          <a:stretch/>
        </p:blipFill>
        <p:spPr bwMode="auto">
          <a:xfrm>
            <a:off x="6103044" y="2339958"/>
            <a:ext cx="2348013" cy="2803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709848"/>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1DCF6-6347-4941-A5AE-E20B05ACBB65}"/>
              </a:ext>
            </a:extLst>
          </p:cNvPr>
          <p:cNvSpPr>
            <a:spLocks noGrp="1"/>
          </p:cNvSpPr>
          <p:nvPr>
            <p:ph type="title"/>
          </p:nvPr>
        </p:nvSpPr>
        <p:spPr/>
        <p:txBody>
          <a:bodyPr/>
          <a:lstStyle/>
          <a:p>
            <a:r>
              <a:rPr lang="en-US" dirty="0"/>
              <a:t>Smart Initializing w/ k-means++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E4D53981-530B-464B-95DE-20BD7438D27B}"/>
                  </a:ext>
                </a:extLst>
              </p:cNvPr>
              <p:cNvSpPr>
                <a:spLocks noGrp="1"/>
              </p:cNvSpPr>
              <p:nvPr>
                <p:ph type="body" idx="1"/>
              </p:nvPr>
            </p:nvSpPr>
            <p:spPr>
              <a:xfrm>
                <a:off x="3090625" y="66469"/>
                <a:ext cx="5716786" cy="4683382"/>
              </a:xfrm>
            </p:spPr>
            <p:txBody>
              <a:bodyPr/>
              <a:lstStyle/>
              <a:p>
                <a:pPr marL="139700" indent="0">
                  <a:buNone/>
                </a:pPr>
                <a:r>
                  <a:rPr lang="en-US" dirty="0"/>
                  <a:t>Making sure the initialized centroids are “good” is critical to finding quality local optima. Our purely random approach was wasteful since it’s very possible that initial centroids start close together.</a:t>
                </a:r>
              </a:p>
              <a:p>
                <a:pPr marL="139700" indent="0">
                  <a:buNone/>
                </a:pPr>
                <a:endParaRPr lang="en-US" dirty="0"/>
              </a:p>
              <a:p>
                <a:pPr marL="139700" indent="0">
                  <a:buNone/>
                </a:pPr>
                <a:r>
                  <a:rPr lang="en-US" b="1" dirty="0"/>
                  <a:t>Idea</a:t>
                </a:r>
                <a:r>
                  <a:rPr lang="en-US" dirty="0"/>
                  <a:t>: Try to select  a set of points farther away from each other.</a:t>
                </a:r>
              </a:p>
              <a:p>
                <a:pPr marL="139700" indent="0">
                  <a:buNone/>
                </a:pPr>
                <a:endParaRPr lang="en-US" dirty="0"/>
              </a:p>
              <a:p>
                <a:pPr marL="139700" indent="0">
                  <a:buNone/>
                </a:pPr>
                <a:r>
                  <a:rPr lang="en-US" b="1" dirty="0"/>
                  <a:t>k-means++ </a:t>
                </a:r>
                <a:r>
                  <a:rPr lang="en-US" dirty="0"/>
                  <a:t>does a slightly smarter random initialization </a:t>
                </a:r>
              </a:p>
              <a:p>
                <a:pPr marL="482600" indent="-342900">
                  <a:buClr>
                    <a:schemeClr val="bg2"/>
                  </a:buClr>
                  <a:buFont typeface="+mj-lt"/>
                  <a:buAutoNum type="arabicPeriod"/>
                </a:pPr>
                <a:r>
                  <a:rPr lang="en-US" dirty="0"/>
                  <a:t>Choose first cluster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1</m:t>
                        </m:r>
                      </m:sub>
                    </m:sSub>
                    <m:r>
                      <a:rPr lang="en-US" i="1">
                        <a:latin typeface="Cambria Math" panose="02040503050406030204" pitchFamily="18" charset="0"/>
                      </a:rPr>
                      <m:t> </m:t>
                    </m:r>
                  </m:oMath>
                </a14:m>
                <a:r>
                  <a:rPr lang="en-US" dirty="0"/>
                  <a:t>from the data uniformly at random</a:t>
                </a:r>
              </a:p>
              <a:p>
                <a:pPr marL="482600" indent="-342900">
                  <a:buClr>
                    <a:schemeClr val="bg2"/>
                  </a:buClr>
                  <a:buFont typeface="+mj-lt"/>
                  <a:buAutoNum type="arabicPeriod"/>
                </a:pPr>
                <a:r>
                  <a:rPr lang="en-US" dirty="0"/>
                  <a:t>For each datapoint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 </m:t>
                    </m:r>
                  </m:oMath>
                </a14:m>
                <a:r>
                  <a:rPr lang="en-US" dirty="0"/>
                  <a:t>compute the distance between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oMath>
                </a14:m>
                <a:r>
                  <a:rPr lang="en-US" dirty="0"/>
                  <a:t> and the closest centroid from the current set of centroids (starting with just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𝑖</m:t>
                        </m:r>
                      </m:sub>
                    </m:sSub>
                  </m:oMath>
                </a14:m>
                <a:r>
                  <a:rPr lang="en-US" dirty="0"/>
                  <a:t>). Denote that distance </a:t>
                </a:r>
                <a14:m>
                  <m:oMath xmlns:m="http://schemas.openxmlformats.org/officeDocument/2006/math">
                    <m:r>
                      <a:rPr lang="en-US" b="0" i="1" smtClean="0">
                        <a:latin typeface="Cambria Math" panose="02040503050406030204" pitchFamily="18" charset="0"/>
                      </a:rPr>
                      <m:t>𝑑</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oMath>
                </a14:m>
                <a:r>
                  <a:rPr lang="en-US" dirty="0"/>
                  <a:t>.</a:t>
                </a:r>
              </a:p>
              <a:p>
                <a:pPr marL="482600" indent="-342900">
                  <a:buClr>
                    <a:schemeClr val="bg2"/>
                  </a:buClr>
                  <a:buFont typeface="+mj-lt"/>
                  <a:buAutoNum type="arabicPeriod"/>
                </a:pPr>
                <a:r>
                  <a:rPr lang="en-US" dirty="0"/>
                  <a:t>Choose a new centroid from the remaining data points, where the probability of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oMath>
                </a14:m>
                <a:r>
                  <a:rPr lang="en-US" dirty="0"/>
                  <a:t> being chosen is proportional to </a:t>
                </a:r>
                <a14:m>
                  <m:oMath xmlns:m="http://schemas.openxmlformats.org/officeDocument/2006/math">
                    <m:r>
                      <a:rPr lang="en-US" i="1">
                        <a:latin typeface="Cambria Math" panose="02040503050406030204" pitchFamily="18" charset="0"/>
                      </a:rPr>
                      <m:t>𝑑</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d>
                      </m:e>
                      <m:sup>
                        <m:r>
                          <a:rPr lang="en-US" i="1">
                            <a:latin typeface="Cambria Math" panose="02040503050406030204" pitchFamily="18" charset="0"/>
                          </a:rPr>
                          <m:t>2</m:t>
                        </m:r>
                      </m:sup>
                    </m:sSup>
                    <m:r>
                      <a:rPr lang="en-US" i="1">
                        <a:latin typeface="Cambria Math" panose="02040503050406030204" pitchFamily="18" charset="0"/>
                      </a:rPr>
                      <m:t> </m:t>
                    </m:r>
                  </m:oMath>
                </a14:m>
                <a:r>
                  <a:rPr lang="en-US" dirty="0"/>
                  <a:t>.</a:t>
                </a:r>
              </a:p>
              <a:p>
                <a:pPr marL="482600" indent="-342900">
                  <a:buClr>
                    <a:schemeClr val="bg2"/>
                  </a:buClr>
                  <a:buFont typeface="+mj-lt"/>
                  <a:buAutoNum type="arabicPeriod"/>
                </a:pPr>
                <a:r>
                  <a:rPr lang="en-US" dirty="0"/>
                  <a:t>Repeat 2 and 3 until we have selected </a:t>
                </a:r>
                <a14:m>
                  <m:oMath xmlns:m="http://schemas.openxmlformats.org/officeDocument/2006/math">
                    <m:r>
                      <a:rPr lang="en-US" b="0" i="1" smtClean="0">
                        <a:latin typeface="Cambria Math" panose="02040503050406030204" pitchFamily="18" charset="0"/>
                      </a:rPr>
                      <m:t>𝑘</m:t>
                    </m:r>
                  </m:oMath>
                </a14:m>
                <a:r>
                  <a:rPr lang="en-US" dirty="0"/>
                  <a:t> centroids.</a:t>
                </a:r>
              </a:p>
            </p:txBody>
          </p:sp>
        </mc:Choice>
        <mc:Fallback xmlns="">
          <p:sp>
            <p:nvSpPr>
              <p:cNvPr id="3" name="Text Placeholder 2">
                <a:extLst>
                  <a:ext uri="{FF2B5EF4-FFF2-40B4-BE49-F238E27FC236}">
                    <a16:creationId xmlns:a16="http://schemas.microsoft.com/office/drawing/2014/main" id="{E4D53981-530B-464B-95DE-20BD7438D27B}"/>
                  </a:ext>
                </a:extLst>
              </p:cNvPr>
              <p:cNvSpPr>
                <a:spLocks noGrp="1" noRot="1" noChangeAspect="1" noMove="1" noResize="1" noEditPoints="1" noAdjustHandles="1" noChangeArrowheads="1" noChangeShapeType="1" noTextEdit="1"/>
              </p:cNvSpPr>
              <p:nvPr>
                <p:ph type="body" idx="1"/>
              </p:nvPr>
            </p:nvSpPr>
            <p:spPr>
              <a:xfrm>
                <a:off x="3090625" y="66469"/>
                <a:ext cx="5716786" cy="4683382"/>
              </a:xfrm>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78F0859-E685-F442-8091-BB37CB295FB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spTree>
    <p:extLst>
      <p:ext uri="{BB962C8B-B14F-4D97-AF65-F5344CB8AC3E}">
        <p14:creationId xmlns:p14="http://schemas.microsoft.com/office/powerpoint/2010/main" val="1190401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922F49-3538-7E4C-9169-544A3E7A64AA}"/>
              </a:ext>
            </a:extLst>
          </p:cNvPr>
          <p:cNvSpPr>
            <a:spLocks noGrp="1"/>
          </p:cNvSpPr>
          <p:nvPr>
            <p:ph type="ctrTitle"/>
          </p:nvPr>
        </p:nvSpPr>
        <p:spPr/>
        <p:txBody>
          <a:bodyPr/>
          <a:lstStyle/>
          <a:p>
            <a:r>
              <a:rPr lang="en-US" dirty="0"/>
              <a:t>Assessing Performance</a:t>
            </a:r>
          </a:p>
        </p:txBody>
      </p:sp>
      <p:sp>
        <p:nvSpPr>
          <p:cNvPr id="6" name="Subtitle 5">
            <a:extLst>
              <a:ext uri="{FF2B5EF4-FFF2-40B4-BE49-F238E27FC236}">
                <a16:creationId xmlns:a16="http://schemas.microsoft.com/office/drawing/2014/main" id="{0E5CD56E-62D4-544A-A083-5425B9B21268}"/>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C492F242-BC46-F349-9528-B961AF32C40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spTree>
    <p:extLst>
      <p:ext uri="{BB962C8B-B14F-4D97-AF65-F5344CB8AC3E}">
        <p14:creationId xmlns:p14="http://schemas.microsoft.com/office/powerpoint/2010/main" val="12301756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47A4F-11AC-224C-9FA5-C6B93A90DFF3}"/>
              </a:ext>
            </a:extLst>
          </p:cNvPr>
          <p:cNvSpPr>
            <a:spLocks noGrp="1"/>
          </p:cNvSpPr>
          <p:nvPr>
            <p:ph type="title"/>
          </p:nvPr>
        </p:nvSpPr>
        <p:spPr/>
        <p:txBody>
          <a:bodyPr/>
          <a:lstStyle/>
          <a:p>
            <a:r>
              <a:rPr lang="en-US" dirty="0"/>
              <a:t>Clustering</a:t>
            </a:r>
          </a:p>
        </p:txBody>
      </p:sp>
      <p:sp>
        <p:nvSpPr>
          <p:cNvPr id="3" name="Text Placeholder 2">
            <a:extLst>
              <a:ext uri="{FF2B5EF4-FFF2-40B4-BE49-F238E27FC236}">
                <a16:creationId xmlns:a16="http://schemas.microsoft.com/office/drawing/2014/main" id="{96E906C5-547A-8145-9E40-D90EA642A8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5849A1-6D6B-EA44-86F3-5861572420D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pic>
        <p:nvPicPr>
          <p:cNvPr id="5" name="Picture 4">
            <a:extLst>
              <a:ext uri="{FF2B5EF4-FFF2-40B4-BE49-F238E27FC236}">
                <a16:creationId xmlns:a16="http://schemas.microsoft.com/office/drawing/2014/main" id="{70291180-B5BB-2D4C-86CC-61D782765705}"/>
              </a:ext>
            </a:extLst>
          </p:cNvPr>
          <p:cNvPicPr>
            <a:picLocks noChangeAspect="1"/>
          </p:cNvPicPr>
          <p:nvPr/>
        </p:nvPicPr>
        <p:blipFill>
          <a:blip r:embed="rId2"/>
          <a:stretch>
            <a:fillRect/>
          </a:stretch>
        </p:blipFill>
        <p:spPr>
          <a:xfrm>
            <a:off x="3090625" y="1333901"/>
            <a:ext cx="5596200" cy="2464197"/>
          </a:xfrm>
          <a:prstGeom prst="rect">
            <a:avLst/>
          </a:prstGeom>
        </p:spPr>
      </p:pic>
    </p:spTree>
    <p:extLst>
      <p:ext uri="{BB962C8B-B14F-4D97-AF65-F5344CB8AC3E}">
        <p14:creationId xmlns:p14="http://schemas.microsoft.com/office/powerpoint/2010/main" val="665457965"/>
      </p:ext>
    </p:extLst>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6191-74E4-0044-98EE-137861ED52E8}"/>
              </a:ext>
            </a:extLst>
          </p:cNvPr>
          <p:cNvSpPr>
            <a:spLocks noGrp="1"/>
          </p:cNvSpPr>
          <p:nvPr>
            <p:ph type="title"/>
          </p:nvPr>
        </p:nvSpPr>
        <p:spPr/>
        <p:txBody>
          <a:bodyPr/>
          <a:lstStyle/>
          <a:p>
            <a:r>
              <a:rPr lang="en-US" sz="2100" dirty="0"/>
              <a:t>Which Cluster?</a:t>
            </a:r>
          </a:p>
        </p:txBody>
      </p:sp>
      <p:sp>
        <p:nvSpPr>
          <p:cNvPr id="3" name="Text Placeholder 2">
            <a:extLst>
              <a:ext uri="{FF2B5EF4-FFF2-40B4-BE49-F238E27FC236}">
                <a16:creationId xmlns:a16="http://schemas.microsoft.com/office/drawing/2014/main" id="{23BB1221-C52A-F840-9E6B-312EF98A93C6}"/>
              </a:ext>
            </a:extLst>
          </p:cNvPr>
          <p:cNvSpPr>
            <a:spLocks noGrp="1"/>
          </p:cNvSpPr>
          <p:nvPr>
            <p:ph type="body" idx="1"/>
          </p:nvPr>
        </p:nvSpPr>
        <p:spPr>
          <a:xfrm>
            <a:off x="3090625" y="176558"/>
            <a:ext cx="5596200" cy="4827397"/>
          </a:xfrm>
        </p:spPr>
        <p:txBody>
          <a:bodyPr/>
          <a:lstStyle/>
          <a:p>
            <a:pPr marL="139700" indent="0">
              <a:buNone/>
            </a:pPr>
            <a:r>
              <a:rPr lang="en-US" dirty="0"/>
              <a:t>Which clustering would I prefer?</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Don’t know, there is no “right answer” in clustering 🤷🏾‍♂️ .</a:t>
            </a:r>
          </a:p>
          <a:p>
            <a:pPr marL="139700" indent="0">
              <a:buNone/>
            </a:pPr>
            <a:r>
              <a:rPr lang="en-US" dirty="0"/>
              <a:t>Depends on the practitioner’s domain-specific knowledge and interpretation of results!</a:t>
            </a:r>
          </a:p>
        </p:txBody>
      </p:sp>
      <p:sp>
        <p:nvSpPr>
          <p:cNvPr id="4" name="Slide Number Placeholder 3">
            <a:extLst>
              <a:ext uri="{FF2B5EF4-FFF2-40B4-BE49-F238E27FC236}">
                <a16:creationId xmlns:a16="http://schemas.microsoft.com/office/drawing/2014/main" id="{FB9DF9E7-0F0C-3944-96A7-B18FDEEF35F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pic>
        <p:nvPicPr>
          <p:cNvPr id="5" name="Picture 4">
            <a:extLst>
              <a:ext uri="{FF2B5EF4-FFF2-40B4-BE49-F238E27FC236}">
                <a16:creationId xmlns:a16="http://schemas.microsoft.com/office/drawing/2014/main" id="{0857C5E6-A333-1840-AA3A-6BE58B006DA0}"/>
              </a:ext>
            </a:extLst>
          </p:cNvPr>
          <p:cNvPicPr>
            <a:picLocks noChangeAspect="1"/>
          </p:cNvPicPr>
          <p:nvPr/>
        </p:nvPicPr>
        <p:blipFill>
          <a:blip r:embed="rId3"/>
          <a:stretch>
            <a:fillRect/>
          </a:stretch>
        </p:blipFill>
        <p:spPr>
          <a:xfrm>
            <a:off x="3090625" y="683129"/>
            <a:ext cx="5596201" cy="2967860"/>
          </a:xfrm>
          <a:prstGeom prst="rect">
            <a:avLst/>
          </a:prstGeom>
        </p:spPr>
      </p:pic>
    </p:spTree>
    <p:extLst>
      <p:ext uri="{BB962C8B-B14F-4D97-AF65-F5344CB8AC3E}">
        <p14:creationId xmlns:p14="http://schemas.microsoft.com/office/powerpoint/2010/main" val="37732950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6191-74E4-0044-98EE-137861ED52E8}"/>
              </a:ext>
            </a:extLst>
          </p:cNvPr>
          <p:cNvSpPr>
            <a:spLocks noGrp="1"/>
          </p:cNvSpPr>
          <p:nvPr>
            <p:ph type="title"/>
          </p:nvPr>
        </p:nvSpPr>
        <p:spPr/>
        <p:txBody>
          <a:bodyPr/>
          <a:lstStyle/>
          <a:p>
            <a:r>
              <a:rPr lang="en-US" sz="2100" dirty="0"/>
              <a:t>Which Cluster?</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23BB1221-C52A-F840-9E6B-312EF98A93C6}"/>
                  </a:ext>
                </a:extLst>
              </p:cNvPr>
              <p:cNvSpPr>
                <a:spLocks noGrp="1"/>
              </p:cNvSpPr>
              <p:nvPr>
                <p:ph type="body" idx="1"/>
              </p:nvPr>
            </p:nvSpPr>
            <p:spPr>
              <a:xfrm>
                <a:off x="3090625" y="176558"/>
                <a:ext cx="5596200" cy="4827397"/>
              </a:xfrm>
            </p:spPr>
            <p:txBody>
              <a:bodyPr/>
              <a:lstStyle/>
              <a:p>
                <a:pPr marL="139700" indent="0">
                  <a:buNone/>
                </a:pPr>
                <a:r>
                  <a:rPr lang="en-US" dirty="0"/>
                  <a:t>Which clustering does k-means prefer?</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k-means is trying to optimize the </a:t>
                </a:r>
                <a:r>
                  <a:rPr lang="en-US" b="1" dirty="0"/>
                  <a:t>heterogeneity </a:t>
                </a:r>
                <a:r>
                  <a:rPr lang="en-US" dirty="0"/>
                  <a:t>objective</a:t>
                </a:r>
              </a:p>
              <a:p>
                <a:pPr marL="139700" indent="0">
                  <a:buNone/>
                </a:pPr>
                <a14:m>
                  <m:oMathPara xmlns:m="http://schemas.openxmlformats.org/officeDocument/2006/math">
                    <m:oMathParaPr>
                      <m:jc m:val="centerGroup"/>
                    </m:oMathParaPr>
                    <m:oMath xmlns:m="http://schemas.openxmlformats.org/officeDocument/2006/math">
                      <m:limLow>
                        <m:limLowPr>
                          <m:ctrlPr>
                            <a:rPr lang="en-US" i="1">
                              <a:latin typeface="Cambria Math" panose="02040503050406030204" pitchFamily="18" charset="0"/>
                            </a:rPr>
                          </m:ctrlPr>
                        </m:limLowPr>
                        <m:e>
                          <m:r>
                            <m:rPr>
                              <m:sty m:val="p"/>
                            </m:rPr>
                            <a:rPr lang="en-US">
                              <a:latin typeface="Cambria Math" panose="02040503050406030204" pitchFamily="18" charset="0"/>
                            </a:rPr>
                            <m:t>argmin</m:t>
                          </m:r>
                        </m:e>
                        <m:lim>
                          <m:r>
                            <a:rPr lang="en-US" b="0" i="1" smtClean="0">
                              <a:latin typeface="Cambria Math" panose="02040503050406030204" pitchFamily="18" charset="0"/>
                            </a:rPr>
                            <m:t>𝑧</m:t>
                          </m:r>
                          <m:r>
                            <a:rPr lang="en-US" b="0" i="1" smtClean="0">
                              <a:latin typeface="Cambria Math" panose="02040503050406030204" pitchFamily="18" charset="0"/>
                            </a:rPr>
                            <m:t>,</m:t>
                          </m:r>
                          <m:r>
                            <a:rPr lang="en-US" i="1">
                              <a:latin typeface="Cambria Math" panose="02040503050406030204" pitchFamily="18" charset="0"/>
                            </a:rPr>
                            <m:t>𝜇</m:t>
                          </m:r>
                        </m:lim>
                      </m:limLow>
                      <m:nary>
                        <m:naryPr>
                          <m:chr m:val="∑"/>
                          <m:ctrlPr>
                            <a:rPr lang="en-US" i="1" smtClean="0">
                              <a:latin typeface="Cambria Math" panose="02040503050406030204" pitchFamily="18" charset="0"/>
                            </a:rPr>
                          </m:ctrlPr>
                        </m:naryPr>
                        <m:sub>
                          <m:r>
                            <m:rPr>
                              <m:brk m:alnAt="23"/>
                            </m:rPr>
                            <a:rPr lang="en-US" b="0" i="1" smtClean="0">
                              <a:latin typeface="Cambria Math" panose="02040503050406030204" pitchFamily="18" charset="0"/>
                            </a:rPr>
                            <m:t>𝑗</m:t>
                          </m:r>
                          <m:r>
                            <a:rPr lang="en-US" b="0" i="1" smtClean="0">
                              <a:latin typeface="Cambria Math" panose="02040503050406030204" pitchFamily="18" charset="0"/>
                            </a:rPr>
                            <m:t>=1</m:t>
                          </m:r>
                        </m:sub>
                        <m:sup>
                          <m:r>
                            <a:rPr lang="en-US" b="0" i="1" smtClean="0">
                              <a:latin typeface="Cambria Math" panose="02040503050406030204" pitchFamily="18" charset="0"/>
                            </a:rPr>
                            <m:t>𝑘</m:t>
                          </m:r>
                        </m:sup>
                        <m:e>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e>
                              <m:sSubSup>
                                <m:sSubSupPr>
                                  <m:ctrlPr>
                                    <a:rPr lang="en-US" i="1">
                                      <a:latin typeface="Cambria Math" panose="02040503050406030204" pitchFamily="18" charset="0"/>
                                    </a:rPr>
                                  </m:ctrlPr>
                                </m:sSubSupPr>
                                <m:e>
                                  <m:r>
                                    <a:rPr lang="en-US" b="1" i="1" smtClean="0">
                                      <a:latin typeface="Cambria Math" panose="02040503050406030204" pitchFamily="18" charset="0"/>
                                    </a:rPr>
                                    <m:t>𝟏</m:t>
                                  </m:r>
                                  <m:d>
                                    <m:dPr>
                                      <m:begChr m:val="{"/>
                                      <m:endChr m:val="}"/>
                                      <m:ctrlPr>
                                        <a:rPr lang="en-US" i="1">
                                          <a:latin typeface="Cambria Math" panose="02040503050406030204" pitchFamily="18" charset="0"/>
                                        </a:rPr>
                                      </m:ctrlPr>
                                    </m:dPr>
                                    <m:e>
                                      <m:sSub>
                                        <m:sSubPr>
                                          <m:ctrlPr>
                                            <a:rPr lang="en-US"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𝑖</m:t>
                                          </m:r>
                                        </m:sub>
                                      </m:sSub>
                                      <m:r>
                                        <a:rPr lang="en-US" i="1">
                                          <a:latin typeface="Cambria Math" panose="02040503050406030204" pitchFamily="18" charset="0"/>
                                        </a:rPr>
                                        <m:t>=</m:t>
                                      </m:r>
                                      <m:r>
                                        <a:rPr lang="en-US" i="1">
                                          <a:latin typeface="Cambria Math" panose="02040503050406030204" pitchFamily="18" charset="0"/>
                                        </a:rPr>
                                        <m:t>𝑗</m:t>
                                      </m:r>
                                    </m:e>
                                  </m:d>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𝑗</m:t>
                                              </m:r>
                                            </m:sub>
                                          </m:sSub>
                                          <m:r>
                                            <a:rPr lang="en-US" i="1">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e>
                                  </m:d>
                                </m:e>
                                <m:sub>
                                  <m:r>
                                    <a:rPr lang="en-US" i="1">
                                      <a:latin typeface="Cambria Math" panose="02040503050406030204" pitchFamily="18" charset="0"/>
                                    </a:rPr>
                                    <m:t>2</m:t>
                                  </m:r>
                                </m:sub>
                                <m:sup>
                                  <m:r>
                                    <a:rPr lang="en-US" i="1">
                                      <a:latin typeface="Cambria Math" panose="02040503050406030204" pitchFamily="18" charset="0"/>
                                    </a:rPr>
                                    <m:t>2</m:t>
                                  </m:r>
                                </m:sup>
                              </m:sSubSup>
                            </m:e>
                          </m:nary>
                        </m:e>
                      </m:nary>
                    </m:oMath>
                  </m:oMathPara>
                </a14:m>
                <a:endParaRPr lang="en-US" dirty="0"/>
              </a:p>
              <a:p>
                <a:pPr marL="139700" indent="0">
                  <a:buNone/>
                </a:pPr>
                <a:endParaRPr lang="en-US" dirty="0"/>
              </a:p>
            </p:txBody>
          </p:sp>
        </mc:Choice>
        <mc:Fallback xmlns="">
          <p:sp>
            <p:nvSpPr>
              <p:cNvPr id="3" name="Text Placeholder 2">
                <a:extLst>
                  <a:ext uri="{FF2B5EF4-FFF2-40B4-BE49-F238E27FC236}">
                    <a16:creationId xmlns:a16="http://schemas.microsoft.com/office/drawing/2014/main" id="{23BB1221-C52A-F840-9E6B-312EF98A93C6}"/>
                  </a:ext>
                </a:extLst>
              </p:cNvPr>
              <p:cNvSpPr>
                <a:spLocks noGrp="1" noRot="1" noChangeAspect="1" noMove="1" noResize="1" noEditPoints="1" noAdjustHandles="1" noChangeArrowheads="1" noChangeShapeType="1" noTextEdit="1"/>
              </p:cNvSpPr>
              <p:nvPr>
                <p:ph type="body" idx="1"/>
              </p:nvPr>
            </p:nvSpPr>
            <p:spPr>
              <a:xfrm>
                <a:off x="3090625" y="176558"/>
                <a:ext cx="5596200" cy="4827397"/>
              </a:xfrm>
              <a:blipFill>
                <a:blip r:embed="rId3"/>
                <a:stretch>
                  <a:fillRect b="-1911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B9DF9E7-0F0C-3944-96A7-B18FDEEF35F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pic>
        <p:nvPicPr>
          <p:cNvPr id="5" name="Picture 4">
            <a:extLst>
              <a:ext uri="{FF2B5EF4-FFF2-40B4-BE49-F238E27FC236}">
                <a16:creationId xmlns:a16="http://schemas.microsoft.com/office/drawing/2014/main" id="{0857C5E6-A333-1840-AA3A-6BE58B006DA0}"/>
              </a:ext>
            </a:extLst>
          </p:cNvPr>
          <p:cNvPicPr>
            <a:picLocks noChangeAspect="1"/>
          </p:cNvPicPr>
          <p:nvPr/>
        </p:nvPicPr>
        <p:blipFill>
          <a:blip r:embed="rId4"/>
          <a:stretch>
            <a:fillRect/>
          </a:stretch>
        </p:blipFill>
        <p:spPr>
          <a:xfrm>
            <a:off x="3090625" y="683129"/>
            <a:ext cx="5596201" cy="2967860"/>
          </a:xfrm>
          <a:prstGeom prst="rect">
            <a:avLst/>
          </a:prstGeom>
        </p:spPr>
      </p:pic>
    </p:spTree>
    <p:extLst>
      <p:ext uri="{BB962C8B-B14F-4D97-AF65-F5344CB8AC3E}">
        <p14:creationId xmlns:p14="http://schemas.microsoft.com/office/powerpoint/2010/main" val="3781077299"/>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30ED0-77BA-234B-BF35-D185CB622987}"/>
              </a:ext>
            </a:extLst>
          </p:cNvPr>
          <p:cNvSpPr>
            <a:spLocks noGrp="1"/>
          </p:cNvSpPr>
          <p:nvPr>
            <p:ph type="title"/>
          </p:nvPr>
        </p:nvSpPr>
        <p:spPr/>
        <p:txBody>
          <a:bodyPr/>
          <a:lstStyle/>
          <a:p>
            <a:r>
              <a:rPr lang="en-US" dirty="0"/>
              <a:t>Coordinate Descent</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36904A19-C31E-4A45-A5EF-3DC74331FD17}"/>
                  </a:ext>
                </a:extLst>
              </p:cNvPr>
              <p:cNvSpPr>
                <a:spLocks noGrp="1"/>
              </p:cNvSpPr>
              <p:nvPr>
                <p:ph type="body" idx="1"/>
              </p:nvPr>
            </p:nvSpPr>
            <p:spPr>
              <a:xfrm>
                <a:off x="3090625" y="575500"/>
                <a:ext cx="5596200" cy="4495774"/>
              </a:xfrm>
            </p:spPr>
            <p:txBody>
              <a:bodyPr/>
              <a:lstStyle/>
              <a:p>
                <a:pPr marL="139700" indent="0">
                  <a:buNone/>
                </a:pPr>
                <a:r>
                  <a:rPr lang="en-US" dirty="0"/>
                  <a:t>k-means is trying to minimize the heterogeneity objective</a:t>
                </a:r>
              </a:p>
              <a:p>
                <a:pPr marL="139700" indent="0">
                  <a:buNone/>
                </a:pPr>
                <a14:m>
                  <m:oMathPara xmlns:m="http://schemas.openxmlformats.org/officeDocument/2006/math">
                    <m:oMathParaPr>
                      <m:jc m:val="centerGroup"/>
                    </m:oMathParaPr>
                    <m:oMath xmlns:m="http://schemas.openxmlformats.org/officeDocument/2006/math">
                      <m:limLow>
                        <m:limLowPr>
                          <m:ctrlPr>
                            <a:rPr lang="en-US" i="1">
                              <a:latin typeface="Cambria Math" panose="02040503050406030204" pitchFamily="18" charset="0"/>
                            </a:rPr>
                          </m:ctrlPr>
                        </m:limLowPr>
                        <m:e>
                          <m:r>
                            <m:rPr>
                              <m:sty m:val="p"/>
                            </m:rPr>
                            <a:rPr lang="en-US">
                              <a:latin typeface="Cambria Math" panose="02040503050406030204" pitchFamily="18" charset="0"/>
                            </a:rPr>
                            <m:t>argmin</m:t>
                          </m:r>
                        </m:e>
                        <m:lim>
                          <m:r>
                            <a:rPr lang="en-US" b="0" i="1" smtClean="0">
                              <a:latin typeface="Cambria Math" panose="02040503050406030204" pitchFamily="18" charset="0"/>
                            </a:rPr>
                            <m:t>𝑧</m:t>
                          </m:r>
                          <m:r>
                            <a:rPr lang="en-US" i="1">
                              <a:latin typeface="Cambria Math" panose="02040503050406030204" pitchFamily="18" charset="0"/>
                            </a:rPr>
                            <m:t>,</m:t>
                          </m:r>
                          <m:r>
                            <a:rPr lang="en-US" b="0" i="1" smtClean="0">
                              <a:latin typeface="Cambria Math" panose="02040503050406030204" pitchFamily="18" charset="0"/>
                            </a:rPr>
                            <m:t>  </m:t>
                          </m:r>
                          <m:r>
                            <a:rPr lang="en-US" i="1">
                              <a:latin typeface="Cambria Math" panose="02040503050406030204" pitchFamily="18" charset="0"/>
                            </a:rPr>
                            <m:t>𝜇</m:t>
                          </m:r>
                        </m:lim>
                      </m:limLow>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𝑗</m:t>
                          </m:r>
                          <m:r>
                            <a:rPr lang="en-US" i="1">
                              <a:latin typeface="Cambria Math" panose="02040503050406030204" pitchFamily="18" charset="0"/>
                            </a:rPr>
                            <m:t>=</m:t>
                          </m:r>
                          <m:r>
                            <a:rPr lang="en-US" i="1">
                              <a:latin typeface="Cambria Math" panose="02040503050406030204" pitchFamily="18" charset="0"/>
                            </a:rPr>
                            <m:t>1</m:t>
                          </m:r>
                        </m:sub>
                        <m:sup>
                          <m:r>
                            <a:rPr lang="en-US" i="1">
                              <a:latin typeface="Cambria Math" panose="02040503050406030204" pitchFamily="18" charset="0"/>
                            </a:rPr>
                            <m:t>𝑘</m:t>
                          </m:r>
                        </m:sup>
                        <m:e>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1</m:t>
                              </m:r>
                            </m:sub>
                            <m:sup>
                              <m:r>
                                <a:rPr lang="en-US" i="1">
                                  <a:latin typeface="Cambria Math" panose="02040503050406030204" pitchFamily="18" charset="0"/>
                                </a:rPr>
                                <m:t>𝑛</m:t>
                              </m:r>
                            </m:sup>
                            <m:e>
                              <m:sSubSup>
                                <m:sSubSupPr>
                                  <m:ctrlPr>
                                    <a:rPr lang="en-US" i="1">
                                      <a:latin typeface="Cambria Math" panose="02040503050406030204" pitchFamily="18" charset="0"/>
                                    </a:rPr>
                                  </m:ctrlPr>
                                </m:sSubSupPr>
                                <m:e>
                                  <m:r>
                                    <a:rPr lang="en-US" b="1" i="1">
                                      <a:latin typeface="Cambria Math" panose="02040503050406030204" pitchFamily="18" charset="0"/>
                                    </a:rPr>
                                    <m:t>𝟏</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𝑧</m:t>
                                          </m:r>
                                        </m:e>
                                        <m:sub>
                                          <m:r>
                                            <a:rPr lang="en-US" i="1">
                                              <a:latin typeface="Cambria Math" panose="02040503050406030204" pitchFamily="18" charset="0"/>
                                            </a:rPr>
                                            <m:t>𝑖</m:t>
                                          </m:r>
                                        </m:sub>
                                      </m:sSub>
                                      <m:r>
                                        <a:rPr lang="en-US" i="1">
                                          <a:latin typeface="Cambria Math" panose="02040503050406030204" pitchFamily="18" charset="0"/>
                                        </a:rPr>
                                        <m:t>=</m:t>
                                      </m:r>
                                      <m:r>
                                        <a:rPr lang="en-US" i="1">
                                          <a:latin typeface="Cambria Math" panose="02040503050406030204" pitchFamily="18" charset="0"/>
                                        </a:rPr>
                                        <m:t>𝑗</m:t>
                                      </m:r>
                                    </m:e>
                                  </m:d>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r>
                                                <a:rPr lang="en-US" i="1">
                                                  <a:latin typeface="Cambria Math" panose="02040503050406030204" pitchFamily="18" charset="0"/>
                                                </a:rPr>
                                                <m:t>𝑗</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d>
                                    </m:e>
                                  </m:d>
                                </m:e>
                                <m:sub>
                                  <m:r>
                                    <a:rPr lang="en-US" i="1">
                                      <a:latin typeface="Cambria Math" panose="02040503050406030204" pitchFamily="18" charset="0"/>
                                    </a:rPr>
                                    <m:t>2</m:t>
                                  </m:r>
                                </m:sub>
                                <m:sup>
                                  <m:r>
                                    <a:rPr lang="en-US" i="1">
                                      <a:latin typeface="Cambria Math" panose="02040503050406030204" pitchFamily="18" charset="0"/>
                                    </a:rPr>
                                    <m:t>2</m:t>
                                  </m:r>
                                </m:sup>
                              </m:sSubSup>
                            </m:e>
                          </m:nary>
                        </m:e>
                      </m:nary>
                    </m:oMath>
                  </m:oMathPara>
                </a14:m>
                <a:endParaRPr lang="en-US" dirty="0"/>
              </a:p>
              <a:p>
                <a:pPr marL="139700" indent="0">
                  <a:buNone/>
                </a:pPr>
                <a:br>
                  <a:rPr lang="en-US" dirty="0"/>
                </a:br>
                <a:r>
                  <a:rPr lang="en-US" dirty="0"/>
                  <a:t>Step 0: Initialize cluster centers </a:t>
                </a:r>
              </a:p>
              <a:p>
                <a:pPr marL="139700" indent="0">
                  <a:buNone/>
                </a:pPr>
                <a:r>
                  <a:rPr lang="en-US" dirty="0"/>
                  <a:t>Repeat until convergence:</a:t>
                </a:r>
              </a:p>
              <a:p>
                <a:pPr marL="139700" indent="0">
                  <a:buNone/>
                </a:pPr>
                <a:r>
                  <a:rPr lang="en-US" dirty="0"/>
                  <a:t>    Step 1: Assign each example to its closest cluster centroid</a:t>
                </a:r>
              </a:p>
              <a:p>
                <a:pPr marL="139700" indent="0">
                  <a:buNone/>
                </a:pPr>
                <a:r>
                  <a:rPr lang="en-US" dirty="0"/>
                  <a:t>    Step 2: Update the centroids to be the mean of all the points</a:t>
                </a:r>
                <a:br>
                  <a:rPr lang="en-US" dirty="0"/>
                </a:br>
                <a:r>
                  <a:rPr lang="en-US" dirty="0"/>
                  <a:t>                 assigned to that cluster</a:t>
                </a:r>
              </a:p>
              <a:p>
                <a:pPr marL="139700" indent="0">
                  <a:buNone/>
                </a:pPr>
                <a:endParaRPr lang="en-US" dirty="0"/>
              </a:p>
              <a:p>
                <a:pPr marL="139700" indent="0">
                  <a:buNone/>
                </a:pPr>
                <a:r>
                  <a:rPr lang="en-US" b="1" dirty="0"/>
                  <a:t>Coordinate Descent </a:t>
                </a:r>
                <a:r>
                  <a:rPr lang="en-US" dirty="0"/>
                  <a:t>alternates how it updates parameters to find minima. On each of iteration of Step 1 and Step 2, heterogeneity decreases or stays the same.</a:t>
                </a:r>
              </a:p>
              <a:p>
                <a:pPr marL="139700" indent="0">
                  <a:buNone/>
                </a:pPr>
                <a:r>
                  <a:rPr lang="en-US" dirty="0"/>
                  <a:t>=&gt; Will converge in finite time</a:t>
                </a:r>
              </a:p>
              <a:p>
                <a:pPr marL="139700" indent="0">
                  <a:buNone/>
                </a:pPr>
                <a:endParaRPr lang="en-US" dirty="0"/>
              </a:p>
              <a:p>
                <a:pPr marL="139700" indent="0">
                  <a:buNone/>
                </a:pPr>
                <a:endParaRPr lang="en-US" dirty="0"/>
              </a:p>
            </p:txBody>
          </p:sp>
        </mc:Choice>
        <mc:Fallback xmlns="">
          <p:sp>
            <p:nvSpPr>
              <p:cNvPr id="3" name="Text Placeholder 2">
                <a:extLst>
                  <a:ext uri="{FF2B5EF4-FFF2-40B4-BE49-F238E27FC236}">
                    <a16:creationId xmlns:a16="http://schemas.microsoft.com/office/drawing/2014/main" id="{36904A19-C31E-4A45-A5EF-3DC74331FD17}"/>
                  </a:ext>
                </a:extLst>
              </p:cNvPr>
              <p:cNvSpPr>
                <a:spLocks noGrp="1" noRot="1" noChangeAspect="1" noMove="1" noResize="1" noEditPoints="1" noAdjustHandles="1" noChangeArrowheads="1" noChangeShapeType="1" noTextEdit="1"/>
              </p:cNvSpPr>
              <p:nvPr>
                <p:ph type="body" idx="1"/>
              </p:nvPr>
            </p:nvSpPr>
            <p:spPr>
              <a:xfrm>
                <a:off x="3090625" y="575500"/>
                <a:ext cx="5596200" cy="4495774"/>
              </a:xfrm>
              <a:blipFill>
                <a:blip r:embed="rId2"/>
                <a:stretch>
                  <a:fillRect t="-4225" r="-45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FB9F888-8391-7747-9811-20DE3FEEDEB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spTree>
    <p:extLst>
      <p:ext uri="{BB962C8B-B14F-4D97-AF65-F5344CB8AC3E}">
        <p14:creationId xmlns:p14="http://schemas.microsoft.com/office/powerpoint/2010/main" val="3729021595"/>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5576AF9-97E1-FF4C-A4AF-DF71A0A7CABB}"/>
              </a:ext>
            </a:extLst>
          </p:cNvPr>
          <p:cNvSpPr>
            <a:spLocks noGrp="1"/>
          </p:cNvSpPr>
          <p:nvPr>
            <p:ph type="body" idx="1"/>
          </p:nvPr>
        </p:nvSpPr>
        <p:spPr>
          <a:xfrm>
            <a:off x="3019188" y="222622"/>
            <a:ext cx="5596200" cy="3981000"/>
          </a:xfrm>
        </p:spPr>
        <p:txBody>
          <a:bodyPr/>
          <a:lstStyle/>
          <a:p>
            <a:pPr marL="139700" indent="0">
              <a:buNone/>
            </a:pPr>
            <a:r>
              <a:rPr lang="en-US" b="1" dirty="0"/>
              <a:t>Consider training k-means to convergence for different values of k. Which of the following graphs shows how the heterogeneity objective will change based on the value of k?</a:t>
            </a:r>
            <a:endParaRPr lang="en-US" dirty="0"/>
          </a:p>
          <a:p>
            <a:pPr marL="139700" indent="0">
              <a:buNone/>
            </a:pPr>
            <a:endParaRPr lang="en-US" b="1" dirty="0"/>
          </a:p>
        </p:txBody>
      </p:sp>
      <p:sp>
        <p:nvSpPr>
          <p:cNvPr id="4" name="Slide Number Placeholder 3">
            <a:extLst>
              <a:ext uri="{FF2B5EF4-FFF2-40B4-BE49-F238E27FC236}">
                <a16:creationId xmlns:a16="http://schemas.microsoft.com/office/drawing/2014/main" id="{453C19C0-AE51-0B40-B563-A4CB162431E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sp>
        <p:nvSpPr>
          <p:cNvPr id="5" name="Title 4">
            <a:extLst>
              <a:ext uri="{FF2B5EF4-FFF2-40B4-BE49-F238E27FC236}">
                <a16:creationId xmlns:a16="http://schemas.microsoft.com/office/drawing/2014/main" id="{5CB21C3D-7445-CB45-939D-72E9DCF9AD80}"/>
              </a:ext>
            </a:extLst>
          </p:cNvPr>
          <p:cNvSpPr>
            <a:spLocks noGrp="1"/>
          </p:cNvSpPr>
          <p:nvPr>
            <p:ph type="title"/>
          </p:nvPr>
        </p:nvSpPr>
        <p:spPr/>
        <p:txBody>
          <a:bodyPr/>
          <a:lstStyle/>
          <a:p>
            <a:r>
              <a:rPr lang="en-US" dirty="0"/>
              <a:t>1 min</a:t>
            </a:r>
          </a:p>
        </p:txBody>
      </p:sp>
      <p:pic>
        <p:nvPicPr>
          <p:cNvPr id="7" name="Picture 6">
            <a:extLst>
              <a:ext uri="{FF2B5EF4-FFF2-40B4-BE49-F238E27FC236}">
                <a16:creationId xmlns:a16="http://schemas.microsoft.com/office/drawing/2014/main" id="{BE7A40B8-6ECE-A444-ADC2-42E390D167FB}"/>
              </a:ext>
            </a:extLst>
          </p:cNvPr>
          <p:cNvPicPr>
            <a:picLocks noChangeAspect="1"/>
          </p:cNvPicPr>
          <p:nvPr/>
        </p:nvPicPr>
        <p:blipFill>
          <a:blip r:embed="rId2"/>
          <a:stretch>
            <a:fillRect/>
          </a:stretch>
        </p:blipFill>
        <p:spPr>
          <a:xfrm>
            <a:off x="3240947" y="1307045"/>
            <a:ext cx="2046300" cy="1321855"/>
          </a:xfrm>
          <a:prstGeom prst="rect">
            <a:avLst/>
          </a:prstGeom>
        </p:spPr>
      </p:pic>
      <p:pic>
        <p:nvPicPr>
          <p:cNvPr id="8" name="Picture 7">
            <a:extLst>
              <a:ext uri="{FF2B5EF4-FFF2-40B4-BE49-F238E27FC236}">
                <a16:creationId xmlns:a16="http://schemas.microsoft.com/office/drawing/2014/main" id="{AD39D054-1928-EC4A-9360-B3D6A5B18677}"/>
              </a:ext>
            </a:extLst>
          </p:cNvPr>
          <p:cNvPicPr>
            <a:picLocks noChangeAspect="1"/>
          </p:cNvPicPr>
          <p:nvPr/>
        </p:nvPicPr>
        <p:blipFill>
          <a:blip r:embed="rId3"/>
          <a:stretch>
            <a:fillRect/>
          </a:stretch>
        </p:blipFill>
        <p:spPr>
          <a:xfrm>
            <a:off x="5918542" y="1307045"/>
            <a:ext cx="2046300" cy="1321855"/>
          </a:xfrm>
          <a:prstGeom prst="rect">
            <a:avLst/>
          </a:prstGeom>
        </p:spPr>
      </p:pic>
      <p:pic>
        <p:nvPicPr>
          <p:cNvPr id="9" name="Picture 8">
            <a:extLst>
              <a:ext uri="{FF2B5EF4-FFF2-40B4-BE49-F238E27FC236}">
                <a16:creationId xmlns:a16="http://schemas.microsoft.com/office/drawing/2014/main" id="{AE2FF5CB-F647-3F46-84E2-22D1DFA08809}"/>
              </a:ext>
            </a:extLst>
          </p:cNvPr>
          <p:cNvPicPr>
            <a:picLocks noChangeAspect="1"/>
          </p:cNvPicPr>
          <p:nvPr/>
        </p:nvPicPr>
        <p:blipFill>
          <a:blip r:embed="rId4"/>
          <a:stretch>
            <a:fillRect/>
          </a:stretch>
        </p:blipFill>
        <p:spPr>
          <a:xfrm>
            <a:off x="3240947" y="2904933"/>
            <a:ext cx="2046300" cy="1321855"/>
          </a:xfrm>
          <a:prstGeom prst="rect">
            <a:avLst/>
          </a:prstGeom>
        </p:spPr>
      </p:pic>
      <p:pic>
        <p:nvPicPr>
          <p:cNvPr id="10" name="Picture 9">
            <a:extLst>
              <a:ext uri="{FF2B5EF4-FFF2-40B4-BE49-F238E27FC236}">
                <a16:creationId xmlns:a16="http://schemas.microsoft.com/office/drawing/2014/main" id="{6BB7BD8D-527C-D64A-9D8A-D207ED911D6C}"/>
              </a:ext>
            </a:extLst>
          </p:cNvPr>
          <p:cNvPicPr>
            <a:picLocks noChangeAspect="1"/>
          </p:cNvPicPr>
          <p:nvPr/>
        </p:nvPicPr>
        <p:blipFill>
          <a:blip r:embed="rId5"/>
          <a:stretch>
            <a:fillRect/>
          </a:stretch>
        </p:blipFill>
        <p:spPr>
          <a:xfrm>
            <a:off x="5978794" y="2904932"/>
            <a:ext cx="2046300" cy="1321855"/>
          </a:xfrm>
          <a:prstGeom prst="rect">
            <a:avLst/>
          </a:prstGeom>
        </p:spPr>
      </p:pic>
      <p:sp>
        <p:nvSpPr>
          <p:cNvPr id="12" name="Freeform 11">
            <a:extLst>
              <a:ext uri="{FF2B5EF4-FFF2-40B4-BE49-F238E27FC236}">
                <a16:creationId xmlns:a16="http://schemas.microsoft.com/office/drawing/2014/main" id="{F5289C40-B030-D348-8F30-A262DA8E43A6}"/>
              </a:ext>
            </a:extLst>
          </p:cNvPr>
          <p:cNvSpPr/>
          <p:nvPr/>
        </p:nvSpPr>
        <p:spPr>
          <a:xfrm>
            <a:off x="3568148" y="1411357"/>
            <a:ext cx="1570382" cy="993913"/>
          </a:xfrm>
          <a:custGeom>
            <a:avLst/>
            <a:gdLst>
              <a:gd name="connsiteX0" fmla="*/ 0 w 1570382"/>
              <a:gd name="connsiteY0" fmla="*/ 0 h 993913"/>
              <a:gd name="connsiteX1" fmla="*/ 228600 w 1570382"/>
              <a:gd name="connsiteY1" fmla="*/ 586408 h 993913"/>
              <a:gd name="connsiteX2" fmla="*/ 785191 w 1570382"/>
              <a:gd name="connsiteY2" fmla="*/ 884582 h 993913"/>
              <a:gd name="connsiteX3" fmla="*/ 1570382 w 1570382"/>
              <a:gd name="connsiteY3" fmla="*/ 993913 h 993913"/>
            </a:gdLst>
            <a:ahLst/>
            <a:cxnLst>
              <a:cxn ang="0">
                <a:pos x="connsiteX0" y="connsiteY0"/>
              </a:cxn>
              <a:cxn ang="0">
                <a:pos x="connsiteX1" y="connsiteY1"/>
              </a:cxn>
              <a:cxn ang="0">
                <a:pos x="connsiteX2" y="connsiteY2"/>
              </a:cxn>
              <a:cxn ang="0">
                <a:pos x="connsiteX3" y="connsiteY3"/>
              </a:cxn>
            </a:cxnLst>
            <a:rect l="l" t="t" r="r" b="b"/>
            <a:pathLst>
              <a:path w="1570382" h="993913">
                <a:moveTo>
                  <a:pt x="0" y="0"/>
                </a:moveTo>
                <a:cubicBezTo>
                  <a:pt x="48867" y="219489"/>
                  <a:pt x="97735" y="438978"/>
                  <a:pt x="228600" y="586408"/>
                </a:cubicBezTo>
                <a:cubicBezTo>
                  <a:pt x="359465" y="733838"/>
                  <a:pt x="561561" y="816665"/>
                  <a:pt x="785191" y="884582"/>
                </a:cubicBezTo>
                <a:cubicBezTo>
                  <a:pt x="1008821" y="952500"/>
                  <a:pt x="1289601" y="973206"/>
                  <a:pt x="1570382" y="993913"/>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154DAAAA-E15C-3B47-8461-B8FE7E08D035}"/>
              </a:ext>
            </a:extLst>
          </p:cNvPr>
          <p:cNvSpPr/>
          <p:nvPr/>
        </p:nvSpPr>
        <p:spPr>
          <a:xfrm>
            <a:off x="6211957" y="1510748"/>
            <a:ext cx="1659834" cy="904461"/>
          </a:xfrm>
          <a:custGeom>
            <a:avLst/>
            <a:gdLst>
              <a:gd name="connsiteX0" fmla="*/ 0 w 1659834"/>
              <a:gd name="connsiteY0" fmla="*/ 904461 h 904461"/>
              <a:gd name="connsiteX1" fmla="*/ 586408 w 1659834"/>
              <a:gd name="connsiteY1" fmla="*/ 874643 h 904461"/>
              <a:gd name="connsiteX2" fmla="*/ 1033669 w 1659834"/>
              <a:gd name="connsiteY2" fmla="*/ 725556 h 904461"/>
              <a:gd name="connsiteX3" fmla="*/ 1461052 w 1659834"/>
              <a:gd name="connsiteY3" fmla="*/ 377687 h 904461"/>
              <a:gd name="connsiteX4" fmla="*/ 1649895 w 1659834"/>
              <a:gd name="connsiteY4" fmla="*/ 0 h 904461"/>
              <a:gd name="connsiteX5" fmla="*/ 1649895 w 1659834"/>
              <a:gd name="connsiteY5" fmla="*/ 0 h 904461"/>
              <a:gd name="connsiteX6" fmla="*/ 1659834 w 1659834"/>
              <a:gd name="connsiteY6" fmla="*/ 0 h 90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9834" h="904461">
                <a:moveTo>
                  <a:pt x="0" y="904461"/>
                </a:moveTo>
                <a:cubicBezTo>
                  <a:pt x="207065" y="904461"/>
                  <a:pt x="414130" y="904461"/>
                  <a:pt x="586408" y="874643"/>
                </a:cubicBezTo>
                <a:cubicBezTo>
                  <a:pt x="758686" y="844825"/>
                  <a:pt x="887895" y="808382"/>
                  <a:pt x="1033669" y="725556"/>
                </a:cubicBezTo>
                <a:cubicBezTo>
                  <a:pt x="1179443" y="642730"/>
                  <a:pt x="1358348" y="498613"/>
                  <a:pt x="1461052" y="377687"/>
                </a:cubicBezTo>
                <a:cubicBezTo>
                  <a:pt x="1563756" y="256761"/>
                  <a:pt x="1649895" y="0"/>
                  <a:pt x="1649895" y="0"/>
                </a:cubicBezTo>
                <a:lnTo>
                  <a:pt x="1649895" y="0"/>
                </a:lnTo>
                <a:lnTo>
                  <a:pt x="1659834"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666E62CA-D070-4C48-9228-AB16A130498E}"/>
              </a:ext>
            </a:extLst>
          </p:cNvPr>
          <p:cNvSpPr/>
          <p:nvPr/>
        </p:nvSpPr>
        <p:spPr>
          <a:xfrm>
            <a:off x="3568148" y="3041374"/>
            <a:ext cx="1560443" cy="944217"/>
          </a:xfrm>
          <a:custGeom>
            <a:avLst/>
            <a:gdLst>
              <a:gd name="connsiteX0" fmla="*/ 0 w 1560443"/>
              <a:gd name="connsiteY0" fmla="*/ 0 h 944217"/>
              <a:gd name="connsiteX1" fmla="*/ 149087 w 1560443"/>
              <a:gd name="connsiteY1" fmla="*/ 506896 h 944217"/>
              <a:gd name="connsiteX2" fmla="*/ 437322 w 1560443"/>
              <a:gd name="connsiteY2" fmla="*/ 844826 h 944217"/>
              <a:gd name="connsiteX3" fmla="*/ 755374 w 1560443"/>
              <a:gd name="connsiteY3" fmla="*/ 944217 h 944217"/>
              <a:gd name="connsiteX4" fmla="*/ 1073426 w 1560443"/>
              <a:gd name="connsiteY4" fmla="*/ 844826 h 944217"/>
              <a:gd name="connsiteX5" fmla="*/ 1351722 w 1560443"/>
              <a:gd name="connsiteY5" fmla="*/ 556591 h 944217"/>
              <a:gd name="connsiteX6" fmla="*/ 1560443 w 1560443"/>
              <a:gd name="connsiteY6" fmla="*/ 59635 h 94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0443" h="944217">
                <a:moveTo>
                  <a:pt x="0" y="0"/>
                </a:moveTo>
                <a:cubicBezTo>
                  <a:pt x="38100" y="183046"/>
                  <a:pt x="76200" y="366092"/>
                  <a:pt x="149087" y="506896"/>
                </a:cubicBezTo>
                <a:cubicBezTo>
                  <a:pt x="221974" y="647700"/>
                  <a:pt x="336274" y="771939"/>
                  <a:pt x="437322" y="844826"/>
                </a:cubicBezTo>
                <a:cubicBezTo>
                  <a:pt x="538370" y="917713"/>
                  <a:pt x="649357" y="944217"/>
                  <a:pt x="755374" y="944217"/>
                </a:cubicBezTo>
                <a:cubicBezTo>
                  <a:pt x="861391" y="944217"/>
                  <a:pt x="974035" y="909430"/>
                  <a:pt x="1073426" y="844826"/>
                </a:cubicBezTo>
                <a:cubicBezTo>
                  <a:pt x="1172817" y="780222"/>
                  <a:pt x="1270553" y="687456"/>
                  <a:pt x="1351722" y="556591"/>
                </a:cubicBezTo>
                <a:cubicBezTo>
                  <a:pt x="1432891" y="425726"/>
                  <a:pt x="1496667" y="242680"/>
                  <a:pt x="1560443" y="59635"/>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D4F94BA8-8662-484F-B172-500572B9191B}"/>
              </a:ext>
            </a:extLst>
          </p:cNvPr>
          <p:cNvSpPr/>
          <p:nvPr/>
        </p:nvSpPr>
        <p:spPr>
          <a:xfrm>
            <a:off x="6311348" y="3230217"/>
            <a:ext cx="1630017" cy="751102"/>
          </a:xfrm>
          <a:custGeom>
            <a:avLst/>
            <a:gdLst>
              <a:gd name="connsiteX0" fmla="*/ 0 w 1630017"/>
              <a:gd name="connsiteY0" fmla="*/ 0 h 751102"/>
              <a:gd name="connsiteX1" fmla="*/ 69574 w 1630017"/>
              <a:gd name="connsiteY1" fmla="*/ 298174 h 751102"/>
              <a:gd name="connsiteX2" fmla="*/ 228600 w 1630017"/>
              <a:gd name="connsiteY2" fmla="*/ 447261 h 751102"/>
              <a:gd name="connsiteX3" fmla="*/ 367748 w 1630017"/>
              <a:gd name="connsiteY3" fmla="*/ 318053 h 751102"/>
              <a:gd name="connsiteX4" fmla="*/ 496956 w 1630017"/>
              <a:gd name="connsiteY4" fmla="*/ 168966 h 751102"/>
              <a:gd name="connsiteX5" fmla="*/ 655982 w 1630017"/>
              <a:gd name="connsiteY5" fmla="*/ 258418 h 751102"/>
              <a:gd name="connsiteX6" fmla="*/ 815009 w 1630017"/>
              <a:gd name="connsiteY6" fmla="*/ 586409 h 751102"/>
              <a:gd name="connsiteX7" fmla="*/ 983974 w 1630017"/>
              <a:gd name="connsiteY7" fmla="*/ 745435 h 751102"/>
              <a:gd name="connsiteX8" fmla="*/ 1192695 w 1630017"/>
              <a:gd name="connsiteY8" fmla="*/ 695740 h 751102"/>
              <a:gd name="connsiteX9" fmla="*/ 1272209 w 1630017"/>
              <a:gd name="connsiteY9" fmla="*/ 506896 h 751102"/>
              <a:gd name="connsiteX10" fmla="*/ 1401417 w 1630017"/>
              <a:gd name="connsiteY10" fmla="*/ 546653 h 751102"/>
              <a:gd name="connsiteX11" fmla="*/ 1500809 w 1630017"/>
              <a:gd name="connsiteY11" fmla="*/ 636105 h 751102"/>
              <a:gd name="connsiteX12" fmla="*/ 1630017 w 1630017"/>
              <a:gd name="connsiteY12" fmla="*/ 427383 h 75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0017" h="751102">
                <a:moveTo>
                  <a:pt x="0" y="0"/>
                </a:moveTo>
                <a:cubicBezTo>
                  <a:pt x="15737" y="111815"/>
                  <a:pt x="31474" y="223631"/>
                  <a:pt x="69574" y="298174"/>
                </a:cubicBezTo>
                <a:cubicBezTo>
                  <a:pt x="107674" y="372717"/>
                  <a:pt x="178904" y="443948"/>
                  <a:pt x="228600" y="447261"/>
                </a:cubicBezTo>
                <a:cubicBezTo>
                  <a:pt x="278296" y="450574"/>
                  <a:pt x="323022" y="364436"/>
                  <a:pt x="367748" y="318053"/>
                </a:cubicBezTo>
                <a:cubicBezTo>
                  <a:pt x="412474" y="271671"/>
                  <a:pt x="448917" y="178905"/>
                  <a:pt x="496956" y="168966"/>
                </a:cubicBezTo>
                <a:cubicBezTo>
                  <a:pt x="544995" y="159027"/>
                  <a:pt x="602973" y="188844"/>
                  <a:pt x="655982" y="258418"/>
                </a:cubicBezTo>
                <a:cubicBezTo>
                  <a:pt x="708991" y="327992"/>
                  <a:pt x="760344" y="505239"/>
                  <a:pt x="815009" y="586409"/>
                </a:cubicBezTo>
                <a:cubicBezTo>
                  <a:pt x="869674" y="667579"/>
                  <a:pt x="921026" y="727213"/>
                  <a:pt x="983974" y="745435"/>
                </a:cubicBezTo>
                <a:cubicBezTo>
                  <a:pt x="1046922" y="763657"/>
                  <a:pt x="1144656" y="735496"/>
                  <a:pt x="1192695" y="695740"/>
                </a:cubicBezTo>
                <a:cubicBezTo>
                  <a:pt x="1240734" y="655984"/>
                  <a:pt x="1237422" y="531744"/>
                  <a:pt x="1272209" y="506896"/>
                </a:cubicBezTo>
                <a:cubicBezTo>
                  <a:pt x="1306996" y="482048"/>
                  <a:pt x="1363317" y="525118"/>
                  <a:pt x="1401417" y="546653"/>
                </a:cubicBezTo>
                <a:cubicBezTo>
                  <a:pt x="1439517" y="568188"/>
                  <a:pt x="1462709" y="655983"/>
                  <a:pt x="1500809" y="636105"/>
                </a:cubicBezTo>
                <a:cubicBezTo>
                  <a:pt x="1538909" y="616227"/>
                  <a:pt x="1584463" y="521805"/>
                  <a:pt x="1630017" y="427383"/>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648FC9E-BEC9-E8BB-B98F-E3C2494A6600}"/>
              </a:ext>
            </a:extLst>
          </p:cNvPr>
          <p:cNvSpPr txBox="1"/>
          <p:nvPr/>
        </p:nvSpPr>
        <p:spPr>
          <a:xfrm rot="16200000">
            <a:off x="2732492" y="1930989"/>
            <a:ext cx="1243741" cy="200055"/>
          </a:xfrm>
          <a:prstGeom prst="rect">
            <a:avLst/>
          </a:prstGeom>
          <a:solidFill>
            <a:schemeClr val="bg1"/>
          </a:solidFill>
        </p:spPr>
        <p:txBody>
          <a:bodyPr wrap="square">
            <a:spAutoFit/>
          </a:bodyPr>
          <a:lstStyle/>
          <a:p>
            <a:pPr marL="139700" indent="0">
              <a:buNone/>
            </a:pPr>
            <a:r>
              <a:rPr lang="en-US" sz="700" dirty="0">
                <a:latin typeface="Nunito Sans" pitchFamily="2" charset="77"/>
              </a:rPr>
              <a:t>Lowest objective value</a:t>
            </a:r>
          </a:p>
        </p:txBody>
      </p:sp>
      <p:sp>
        <p:nvSpPr>
          <p:cNvPr id="17" name="TextBox 16">
            <a:extLst>
              <a:ext uri="{FF2B5EF4-FFF2-40B4-BE49-F238E27FC236}">
                <a16:creationId xmlns:a16="http://schemas.microsoft.com/office/drawing/2014/main" id="{6FC74BF6-B407-FA21-1FB4-C0070D6D12E5}"/>
              </a:ext>
            </a:extLst>
          </p:cNvPr>
          <p:cNvSpPr txBox="1"/>
          <p:nvPr/>
        </p:nvSpPr>
        <p:spPr>
          <a:xfrm rot="16200000">
            <a:off x="5381859" y="1970044"/>
            <a:ext cx="1321854" cy="200055"/>
          </a:xfrm>
          <a:prstGeom prst="rect">
            <a:avLst/>
          </a:prstGeom>
          <a:solidFill>
            <a:schemeClr val="bg1"/>
          </a:solidFill>
        </p:spPr>
        <p:txBody>
          <a:bodyPr wrap="square">
            <a:spAutoFit/>
          </a:bodyPr>
          <a:lstStyle/>
          <a:p>
            <a:pPr marL="139700" indent="0">
              <a:buNone/>
            </a:pPr>
            <a:r>
              <a:rPr lang="en-US" sz="700" dirty="0">
                <a:latin typeface="Nunito Sans" pitchFamily="2" charset="77"/>
              </a:rPr>
              <a:t>Lowest objective value</a:t>
            </a:r>
          </a:p>
        </p:txBody>
      </p:sp>
      <p:sp>
        <p:nvSpPr>
          <p:cNvPr id="18" name="TextBox 17">
            <a:extLst>
              <a:ext uri="{FF2B5EF4-FFF2-40B4-BE49-F238E27FC236}">
                <a16:creationId xmlns:a16="http://schemas.microsoft.com/office/drawing/2014/main" id="{618683FA-B288-45ED-9678-D04B44700D60}"/>
              </a:ext>
            </a:extLst>
          </p:cNvPr>
          <p:cNvSpPr txBox="1"/>
          <p:nvPr/>
        </p:nvSpPr>
        <p:spPr>
          <a:xfrm rot="16200000">
            <a:off x="2732491" y="3620641"/>
            <a:ext cx="1243741" cy="200055"/>
          </a:xfrm>
          <a:prstGeom prst="rect">
            <a:avLst/>
          </a:prstGeom>
          <a:solidFill>
            <a:schemeClr val="bg1"/>
          </a:solidFill>
        </p:spPr>
        <p:txBody>
          <a:bodyPr wrap="square">
            <a:spAutoFit/>
          </a:bodyPr>
          <a:lstStyle/>
          <a:p>
            <a:pPr marL="139700" indent="0">
              <a:buNone/>
            </a:pPr>
            <a:r>
              <a:rPr lang="en-US" sz="700" dirty="0">
                <a:latin typeface="Nunito Sans" pitchFamily="2" charset="77"/>
              </a:rPr>
              <a:t>Lowest objective value</a:t>
            </a:r>
          </a:p>
        </p:txBody>
      </p:sp>
      <p:sp>
        <p:nvSpPr>
          <p:cNvPr id="19" name="TextBox 18">
            <a:extLst>
              <a:ext uri="{FF2B5EF4-FFF2-40B4-BE49-F238E27FC236}">
                <a16:creationId xmlns:a16="http://schemas.microsoft.com/office/drawing/2014/main" id="{842061F2-F46A-D847-2D7D-C5A4FCE5720B}"/>
              </a:ext>
            </a:extLst>
          </p:cNvPr>
          <p:cNvSpPr txBox="1"/>
          <p:nvPr/>
        </p:nvSpPr>
        <p:spPr>
          <a:xfrm rot="16200000">
            <a:off x="5469943" y="3620640"/>
            <a:ext cx="1243741" cy="200055"/>
          </a:xfrm>
          <a:prstGeom prst="rect">
            <a:avLst/>
          </a:prstGeom>
          <a:solidFill>
            <a:schemeClr val="bg1"/>
          </a:solidFill>
        </p:spPr>
        <p:txBody>
          <a:bodyPr wrap="square">
            <a:spAutoFit/>
          </a:bodyPr>
          <a:lstStyle/>
          <a:p>
            <a:pPr marL="139700" indent="0">
              <a:buNone/>
            </a:pPr>
            <a:r>
              <a:rPr lang="en-US" sz="700" dirty="0">
                <a:latin typeface="Nunito Sans" pitchFamily="2" charset="77"/>
              </a:rPr>
              <a:t>Lowest objective value</a:t>
            </a:r>
          </a:p>
        </p:txBody>
      </p:sp>
      <p:sp>
        <p:nvSpPr>
          <p:cNvPr id="20" name="Rectangle 19">
            <a:extLst>
              <a:ext uri="{FF2B5EF4-FFF2-40B4-BE49-F238E27FC236}">
                <a16:creationId xmlns:a16="http://schemas.microsoft.com/office/drawing/2014/main" id="{5D4999F9-6AB3-E340-8645-0690F639A0BD}"/>
              </a:ext>
            </a:extLst>
          </p:cNvPr>
          <p:cNvSpPr/>
          <p:nvPr/>
        </p:nvSpPr>
        <p:spPr>
          <a:xfrm>
            <a:off x="336589" y="3999799"/>
            <a:ext cx="1856849" cy="280491"/>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991BF75-0A7E-0BD4-1288-B2558C72398D}"/>
              </a:ext>
            </a:extLst>
          </p:cNvPr>
          <p:cNvSpPr txBox="1"/>
          <p:nvPr/>
        </p:nvSpPr>
        <p:spPr>
          <a:xfrm>
            <a:off x="4126130" y="2563079"/>
            <a:ext cx="304892" cy="307777"/>
          </a:xfrm>
          <a:prstGeom prst="rect">
            <a:avLst/>
          </a:prstGeom>
          <a:noFill/>
        </p:spPr>
        <p:txBody>
          <a:bodyPr wrap="none" rtlCol="0">
            <a:spAutoFit/>
          </a:bodyPr>
          <a:lstStyle/>
          <a:p>
            <a:r>
              <a:rPr lang="en-US" dirty="0"/>
              <a:t>A</a:t>
            </a:r>
          </a:p>
        </p:txBody>
      </p:sp>
      <p:sp>
        <p:nvSpPr>
          <p:cNvPr id="3" name="TextBox 2">
            <a:extLst>
              <a:ext uri="{FF2B5EF4-FFF2-40B4-BE49-F238E27FC236}">
                <a16:creationId xmlns:a16="http://schemas.microsoft.com/office/drawing/2014/main" id="{5F73E8DF-C9CB-3BD0-4129-B1598D062846}"/>
              </a:ext>
            </a:extLst>
          </p:cNvPr>
          <p:cNvSpPr txBox="1"/>
          <p:nvPr/>
        </p:nvSpPr>
        <p:spPr>
          <a:xfrm>
            <a:off x="6889428" y="2574403"/>
            <a:ext cx="304892" cy="307777"/>
          </a:xfrm>
          <a:prstGeom prst="rect">
            <a:avLst/>
          </a:prstGeom>
          <a:noFill/>
        </p:spPr>
        <p:txBody>
          <a:bodyPr wrap="none" rtlCol="0">
            <a:spAutoFit/>
          </a:bodyPr>
          <a:lstStyle/>
          <a:p>
            <a:r>
              <a:rPr lang="en-US" dirty="0"/>
              <a:t>B</a:t>
            </a:r>
          </a:p>
        </p:txBody>
      </p:sp>
      <p:sp>
        <p:nvSpPr>
          <p:cNvPr id="21" name="TextBox 20">
            <a:extLst>
              <a:ext uri="{FF2B5EF4-FFF2-40B4-BE49-F238E27FC236}">
                <a16:creationId xmlns:a16="http://schemas.microsoft.com/office/drawing/2014/main" id="{90E89F1B-6077-955C-1556-AB8750D7B848}"/>
              </a:ext>
            </a:extLst>
          </p:cNvPr>
          <p:cNvSpPr txBox="1"/>
          <p:nvPr/>
        </p:nvSpPr>
        <p:spPr>
          <a:xfrm>
            <a:off x="4200774" y="4161726"/>
            <a:ext cx="314510" cy="307777"/>
          </a:xfrm>
          <a:prstGeom prst="rect">
            <a:avLst/>
          </a:prstGeom>
          <a:noFill/>
        </p:spPr>
        <p:txBody>
          <a:bodyPr wrap="none" rtlCol="0">
            <a:spAutoFit/>
          </a:bodyPr>
          <a:lstStyle/>
          <a:p>
            <a:r>
              <a:rPr lang="en-US" dirty="0"/>
              <a:t>C</a:t>
            </a:r>
          </a:p>
        </p:txBody>
      </p:sp>
      <p:sp>
        <p:nvSpPr>
          <p:cNvPr id="22" name="TextBox 21">
            <a:extLst>
              <a:ext uri="{FF2B5EF4-FFF2-40B4-BE49-F238E27FC236}">
                <a16:creationId xmlns:a16="http://schemas.microsoft.com/office/drawing/2014/main" id="{67C03F4F-AD43-994E-6D1C-FA6BBB2DAC54}"/>
              </a:ext>
            </a:extLst>
          </p:cNvPr>
          <p:cNvSpPr txBox="1"/>
          <p:nvPr/>
        </p:nvSpPr>
        <p:spPr>
          <a:xfrm>
            <a:off x="6895572" y="4184050"/>
            <a:ext cx="314510" cy="307777"/>
          </a:xfrm>
          <a:prstGeom prst="rect">
            <a:avLst/>
          </a:prstGeom>
          <a:noFill/>
        </p:spPr>
        <p:txBody>
          <a:bodyPr wrap="none" rtlCol="0">
            <a:spAutoFit/>
          </a:bodyPr>
          <a:lstStyle/>
          <a:p>
            <a:r>
              <a:rPr lang="en-US" dirty="0"/>
              <a:t>D</a:t>
            </a:r>
          </a:p>
        </p:txBody>
      </p:sp>
    </p:spTree>
    <p:extLst>
      <p:ext uri="{BB962C8B-B14F-4D97-AF65-F5344CB8AC3E}">
        <p14:creationId xmlns:p14="http://schemas.microsoft.com/office/powerpoint/2010/main" val="3894777607"/>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5">
            <a:extLst>
              <a:ext uri="{FF2B5EF4-FFF2-40B4-BE49-F238E27FC236}">
                <a16:creationId xmlns:a16="http://schemas.microsoft.com/office/drawing/2014/main" id="{37A956F7-4F5B-36AA-5598-484F9BFD8981}"/>
              </a:ext>
            </a:extLst>
          </p:cNvPr>
          <p:cNvSpPr txBox="1">
            <a:spLocks/>
          </p:cNvSpPr>
          <p:nvPr/>
        </p:nvSpPr>
        <p:spPr>
          <a:xfrm>
            <a:off x="3019188" y="222622"/>
            <a:ext cx="5596200" cy="39810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17500" algn="l" rtl="0" eaLnBrk="1" hangingPunct="1">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139700" indent="0">
              <a:buFont typeface="Nunito Sans"/>
              <a:buNone/>
            </a:pPr>
            <a:r>
              <a:rPr lang="en-US" b="1" dirty="0"/>
              <a:t>Consider training k-means to convergence for different values of k. Which of the following graphs shows how the heterogeneity objective will change based on the value of k?</a:t>
            </a:r>
            <a:endParaRPr lang="en-US" dirty="0"/>
          </a:p>
          <a:p>
            <a:pPr marL="139700" indent="0">
              <a:buFont typeface="Nunito Sans"/>
              <a:buNone/>
            </a:pPr>
            <a:endParaRPr lang="en-US" b="1" dirty="0"/>
          </a:p>
        </p:txBody>
      </p:sp>
      <p:sp>
        <p:nvSpPr>
          <p:cNvPr id="4" name="Slide Number Placeholder 3">
            <a:extLst>
              <a:ext uri="{FF2B5EF4-FFF2-40B4-BE49-F238E27FC236}">
                <a16:creationId xmlns:a16="http://schemas.microsoft.com/office/drawing/2014/main" id="{453C19C0-AE51-0B40-B563-A4CB162431E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sp>
        <p:nvSpPr>
          <p:cNvPr id="5" name="Title 4">
            <a:extLst>
              <a:ext uri="{FF2B5EF4-FFF2-40B4-BE49-F238E27FC236}">
                <a16:creationId xmlns:a16="http://schemas.microsoft.com/office/drawing/2014/main" id="{5CB21C3D-7445-CB45-939D-72E9DCF9AD80}"/>
              </a:ext>
            </a:extLst>
          </p:cNvPr>
          <p:cNvSpPr>
            <a:spLocks noGrp="1"/>
          </p:cNvSpPr>
          <p:nvPr>
            <p:ph type="title"/>
          </p:nvPr>
        </p:nvSpPr>
        <p:spPr/>
        <p:txBody>
          <a:bodyPr/>
          <a:lstStyle/>
          <a:p>
            <a:r>
              <a:rPr lang="en-US" dirty="0"/>
              <a:t>2 mins</a:t>
            </a:r>
          </a:p>
        </p:txBody>
      </p:sp>
      <p:pic>
        <p:nvPicPr>
          <p:cNvPr id="7" name="Picture 6">
            <a:extLst>
              <a:ext uri="{FF2B5EF4-FFF2-40B4-BE49-F238E27FC236}">
                <a16:creationId xmlns:a16="http://schemas.microsoft.com/office/drawing/2014/main" id="{BE7A40B8-6ECE-A444-ADC2-42E390D167FB}"/>
              </a:ext>
            </a:extLst>
          </p:cNvPr>
          <p:cNvPicPr>
            <a:picLocks noChangeAspect="1"/>
          </p:cNvPicPr>
          <p:nvPr/>
        </p:nvPicPr>
        <p:blipFill>
          <a:blip r:embed="rId2"/>
          <a:stretch>
            <a:fillRect/>
          </a:stretch>
        </p:blipFill>
        <p:spPr>
          <a:xfrm>
            <a:off x="3240947" y="1307045"/>
            <a:ext cx="2046300" cy="1321855"/>
          </a:xfrm>
          <a:prstGeom prst="rect">
            <a:avLst/>
          </a:prstGeom>
        </p:spPr>
      </p:pic>
      <p:pic>
        <p:nvPicPr>
          <p:cNvPr id="8" name="Picture 7">
            <a:extLst>
              <a:ext uri="{FF2B5EF4-FFF2-40B4-BE49-F238E27FC236}">
                <a16:creationId xmlns:a16="http://schemas.microsoft.com/office/drawing/2014/main" id="{AD39D054-1928-EC4A-9360-B3D6A5B18677}"/>
              </a:ext>
            </a:extLst>
          </p:cNvPr>
          <p:cNvPicPr>
            <a:picLocks noChangeAspect="1"/>
          </p:cNvPicPr>
          <p:nvPr/>
        </p:nvPicPr>
        <p:blipFill>
          <a:blip r:embed="rId3"/>
          <a:stretch>
            <a:fillRect/>
          </a:stretch>
        </p:blipFill>
        <p:spPr>
          <a:xfrm>
            <a:off x="5918542" y="1307045"/>
            <a:ext cx="2046300" cy="1321855"/>
          </a:xfrm>
          <a:prstGeom prst="rect">
            <a:avLst/>
          </a:prstGeom>
        </p:spPr>
      </p:pic>
      <p:pic>
        <p:nvPicPr>
          <p:cNvPr id="9" name="Picture 8">
            <a:extLst>
              <a:ext uri="{FF2B5EF4-FFF2-40B4-BE49-F238E27FC236}">
                <a16:creationId xmlns:a16="http://schemas.microsoft.com/office/drawing/2014/main" id="{AE2FF5CB-F647-3F46-84E2-22D1DFA08809}"/>
              </a:ext>
            </a:extLst>
          </p:cNvPr>
          <p:cNvPicPr>
            <a:picLocks noChangeAspect="1"/>
          </p:cNvPicPr>
          <p:nvPr/>
        </p:nvPicPr>
        <p:blipFill>
          <a:blip r:embed="rId4"/>
          <a:stretch>
            <a:fillRect/>
          </a:stretch>
        </p:blipFill>
        <p:spPr>
          <a:xfrm>
            <a:off x="3240947" y="2904933"/>
            <a:ext cx="2046300" cy="1321855"/>
          </a:xfrm>
          <a:prstGeom prst="rect">
            <a:avLst/>
          </a:prstGeom>
        </p:spPr>
      </p:pic>
      <p:pic>
        <p:nvPicPr>
          <p:cNvPr id="10" name="Picture 9">
            <a:extLst>
              <a:ext uri="{FF2B5EF4-FFF2-40B4-BE49-F238E27FC236}">
                <a16:creationId xmlns:a16="http://schemas.microsoft.com/office/drawing/2014/main" id="{6BB7BD8D-527C-D64A-9D8A-D207ED911D6C}"/>
              </a:ext>
            </a:extLst>
          </p:cNvPr>
          <p:cNvPicPr>
            <a:picLocks noChangeAspect="1"/>
          </p:cNvPicPr>
          <p:nvPr/>
        </p:nvPicPr>
        <p:blipFill>
          <a:blip r:embed="rId5"/>
          <a:stretch>
            <a:fillRect/>
          </a:stretch>
        </p:blipFill>
        <p:spPr>
          <a:xfrm>
            <a:off x="5978794" y="2904932"/>
            <a:ext cx="2046300" cy="1321855"/>
          </a:xfrm>
          <a:prstGeom prst="rect">
            <a:avLst/>
          </a:prstGeom>
        </p:spPr>
      </p:pic>
      <p:sp>
        <p:nvSpPr>
          <p:cNvPr id="12" name="Freeform 11">
            <a:extLst>
              <a:ext uri="{FF2B5EF4-FFF2-40B4-BE49-F238E27FC236}">
                <a16:creationId xmlns:a16="http://schemas.microsoft.com/office/drawing/2014/main" id="{F5289C40-B030-D348-8F30-A262DA8E43A6}"/>
              </a:ext>
            </a:extLst>
          </p:cNvPr>
          <p:cNvSpPr/>
          <p:nvPr/>
        </p:nvSpPr>
        <p:spPr>
          <a:xfrm>
            <a:off x="3568148" y="1411357"/>
            <a:ext cx="1570382" cy="993913"/>
          </a:xfrm>
          <a:custGeom>
            <a:avLst/>
            <a:gdLst>
              <a:gd name="connsiteX0" fmla="*/ 0 w 1570382"/>
              <a:gd name="connsiteY0" fmla="*/ 0 h 993913"/>
              <a:gd name="connsiteX1" fmla="*/ 228600 w 1570382"/>
              <a:gd name="connsiteY1" fmla="*/ 586408 h 993913"/>
              <a:gd name="connsiteX2" fmla="*/ 785191 w 1570382"/>
              <a:gd name="connsiteY2" fmla="*/ 884582 h 993913"/>
              <a:gd name="connsiteX3" fmla="*/ 1570382 w 1570382"/>
              <a:gd name="connsiteY3" fmla="*/ 993913 h 993913"/>
            </a:gdLst>
            <a:ahLst/>
            <a:cxnLst>
              <a:cxn ang="0">
                <a:pos x="connsiteX0" y="connsiteY0"/>
              </a:cxn>
              <a:cxn ang="0">
                <a:pos x="connsiteX1" y="connsiteY1"/>
              </a:cxn>
              <a:cxn ang="0">
                <a:pos x="connsiteX2" y="connsiteY2"/>
              </a:cxn>
              <a:cxn ang="0">
                <a:pos x="connsiteX3" y="connsiteY3"/>
              </a:cxn>
            </a:cxnLst>
            <a:rect l="l" t="t" r="r" b="b"/>
            <a:pathLst>
              <a:path w="1570382" h="993913">
                <a:moveTo>
                  <a:pt x="0" y="0"/>
                </a:moveTo>
                <a:cubicBezTo>
                  <a:pt x="48867" y="219489"/>
                  <a:pt x="97735" y="438978"/>
                  <a:pt x="228600" y="586408"/>
                </a:cubicBezTo>
                <a:cubicBezTo>
                  <a:pt x="359465" y="733838"/>
                  <a:pt x="561561" y="816665"/>
                  <a:pt x="785191" y="884582"/>
                </a:cubicBezTo>
                <a:cubicBezTo>
                  <a:pt x="1008821" y="952500"/>
                  <a:pt x="1289601" y="973206"/>
                  <a:pt x="1570382" y="993913"/>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154DAAAA-E15C-3B47-8461-B8FE7E08D035}"/>
              </a:ext>
            </a:extLst>
          </p:cNvPr>
          <p:cNvSpPr/>
          <p:nvPr/>
        </p:nvSpPr>
        <p:spPr>
          <a:xfrm>
            <a:off x="6211957" y="1510748"/>
            <a:ext cx="1659834" cy="904461"/>
          </a:xfrm>
          <a:custGeom>
            <a:avLst/>
            <a:gdLst>
              <a:gd name="connsiteX0" fmla="*/ 0 w 1659834"/>
              <a:gd name="connsiteY0" fmla="*/ 904461 h 904461"/>
              <a:gd name="connsiteX1" fmla="*/ 586408 w 1659834"/>
              <a:gd name="connsiteY1" fmla="*/ 874643 h 904461"/>
              <a:gd name="connsiteX2" fmla="*/ 1033669 w 1659834"/>
              <a:gd name="connsiteY2" fmla="*/ 725556 h 904461"/>
              <a:gd name="connsiteX3" fmla="*/ 1461052 w 1659834"/>
              <a:gd name="connsiteY3" fmla="*/ 377687 h 904461"/>
              <a:gd name="connsiteX4" fmla="*/ 1649895 w 1659834"/>
              <a:gd name="connsiteY4" fmla="*/ 0 h 904461"/>
              <a:gd name="connsiteX5" fmla="*/ 1649895 w 1659834"/>
              <a:gd name="connsiteY5" fmla="*/ 0 h 904461"/>
              <a:gd name="connsiteX6" fmla="*/ 1659834 w 1659834"/>
              <a:gd name="connsiteY6" fmla="*/ 0 h 90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9834" h="904461">
                <a:moveTo>
                  <a:pt x="0" y="904461"/>
                </a:moveTo>
                <a:cubicBezTo>
                  <a:pt x="207065" y="904461"/>
                  <a:pt x="414130" y="904461"/>
                  <a:pt x="586408" y="874643"/>
                </a:cubicBezTo>
                <a:cubicBezTo>
                  <a:pt x="758686" y="844825"/>
                  <a:pt x="887895" y="808382"/>
                  <a:pt x="1033669" y="725556"/>
                </a:cubicBezTo>
                <a:cubicBezTo>
                  <a:pt x="1179443" y="642730"/>
                  <a:pt x="1358348" y="498613"/>
                  <a:pt x="1461052" y="377687"/>
                </a:cubicBezTo>
                <a:cubicBezTo>
                  <a:pt x="1563756" y="256761"/>
                  <a:pt x="1649895" y="0"/>
                  <a:pt x="1649895" y="0"/>
                </a:cubicBezTo>
                <a:lnTo>
                  <a:pt x="1649895" y="0"/>
                </a:lnTo>
                <a:lnTo>
                  <a:pt x="1659834"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666E62CA-D070-4C48-9228-AB16A130498E}"/>
              </a:ext>
            </a:extLst>
          </p:cNvPr>
          <p:cNvSpPr/>
          <p:nvPr/>
        </p:nvSpPr>
        <p:spPr>
          <a:xfrm>
            <a:off x="3568148" y="3041374"/>
            <a:ext cx="1560443" cy="944217"/>
          </a:xfrm>
          <a:custGeom>
            <a:avLst/>
            <a:gdLst>
              <a:gd name="connsiteX0" fmla="*/ 0 w 1560443"/>
              <a:gd name="connsiteY0" fmla="*/ 0 h 944217"/>
              <a:gd name="connsiteX1" fmla="*/ 149087 w 1560443"/>
              <a:gd name="connsiteY1" fmla="*/ 506896 h 944217"/>
              <a:gd name="connsiteX2" fmla="*/ 437322 w 1560443"/>
              <a:gd name="connsiteY2" fmla="*/ 844826 h 944217"/>
              <a:gd name="connsiteX3" fmla="*/ 755374 w 1560443"/>
              <a:gd name="connsiteY3" fmla="*/ 944217 h 944217"/>
              <a:gd name="connsiteX4" fmla="*/ 1073426 w 1560443"/>
              <a:gd name="connsiteY4" fmla="*/ 844826 h 944217"/>
              <a:gd name="connsiteX5" fmla="*/ 1351722 w 1560443"/>
              <a:gd name="connsiteY5" fmla="*/ 556591 h 944217"/>
              <a:gd name="connsiteX6" fmla="*/ 1560443 w 1560443"/>
              <a:gd name="connsiteY6" fmla="*/ 59635 h 94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0443" h="944217">
                <a:moveTo>
                  <a:pt x="0" y="0"/>
                </a:moveTo>
                <a:cubicBezTo>
                  <a:pt x="38100" y="183046"/>
                  <a:pt x="76200" y="366092"/>
                  <a:pt x="149087" y="506896"/>
                </a:cubicBezTo>
                <a:cubicBezTo>
                  <a:pt x="221974" y="647700"/>
                  <a:pt x="336274" y="771939"/>
                  <a:pt x="437322" y="844826"/>
                </a:cubicBezTo>
                <a:cubicBezTo>
                  <a:pt x="538370" y="917713"/>
                  <a:pt x="649357" y="944217"/>
                  <a:pt x="755374" y="944217"/>
                </a:cubicBezTo>
                <a:cubicBezTo>
                  <a:pt x="861391" y="944217"/>
                  <a:pt x="974035" y="909430"/>
                  <a:pt x="1073426" y="844826"/>
                </a:cubicBezTo>
                <a:cubicBezTo>
                  <a:pt x="1172817" y="780222"/>
                  <a:pt x="1270553" y="687456"/>
                  <a:pt x="1351722" y="556591"/>
                </a:cubicBezTo>
                <a:cubicBezTo>
                  <a:pt x="1432891" y="425726"/>
                  <a:pt x="1496667" y="242680"/>
                  <a:pt x="1560443" y="59635"/>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D4F94BA8-8662-484F-B172-500572B9191B}"/>
              </a:ext>
            </a:extLst>
          </p:cNvPr>
          <p:cNvSpPr/>
          <p:nvPr/>
        </p:nvSpPr>
        <p:spPr>
          <a:xfrm>
            <a:off x="6311348" y="3230217"/>
            <a:ext cx="1630017" cy="751102"/>
          </a:xfrm>
          <a:custGeom>
            <a:avLst/>
            <a:gdLst>
              <a:gd name="connsiteX0" fmla="*/ 0 w 1630017"/>
              <a:gd name="connsiteY0" fmla="*/ 0 h 751102"/>
              <a:gd name="connsiteX1" fmla="*/ 69574 w 1630017"/>
              <a:gd name="connsiteY1" fmla="*/ 298174 h 751102"/>
              <a:gd name="connsiteX2" fmla="*/ 228600 w 1630017"/>
              <a:gd name="connsiteY2" fmla="*/ 447261 h 751102"/>
              <a:gd name="connsiteX3" fmla="*/ 367748 w 1630017"/>
              <a:gd name="connsiteY3" fmla="*/ 318053 h 751102"/>
              <a:gd name="connsiteX4" fmla="*/ 496956 w 1630017"/>
              <a:gd name="connsiteY4" fmla="*/ 168966 h 751102"/>
              <a:gd name="connsiteX5" fmla="*/ 655982 w 1630017"/>
              <a:gd name="connsiteY5" fmla="*/ 258418 h 751102"/>
              <a:gd name="connsiteX6" fmla="*/ 815009 w 1630017"/>
              <a:gd name="connsiteY6" fmla="*/ 586409 h 751102"/>
              <a:gd name="connsiteX7" fmla="*/ 983974 w 1630017"/>
              <a:gd name="connsiteY7" fmla="*/ 745435 h 751102"/>
              <a:gd name="connsiteX8" fmla="*/ 1192695 w 1630017"/>
              <a:gd name="connsiteY8" fmla="*/ 695740 h 751102"/>
              <a:gd name="connsiteX9" fmla="*/ 1272209 w 1630017"/>
              <a:gd name="connsiteY9" fmla="*/ 506896 h 751102"/>
              <a:gd name="connsiteX10" fmla="*/ 1401417 w 1630017"/>
              <a:gd name="connsiteY10" fmla="*/ 546653 h 751102"/>
              <a:gd name="connsiteX11" fmla="*/ 1500809 w 1630017"/>
              <a:gd name="connsiteY11" fmla="*/ 636105 h 751102"/>
              <a:gd name="connsiteX12" fmla="*/ 1630017 w 1630017"/>
              <a:gd name="connsiteY12" fmla="*/ 427383 h 75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0017" h="751102">
                <a:moveTo>
                  <a:pt x="0" y="0"/>
                </a:moveTo>
                <a:cubicBezTo>
                  <a:pt x="15737" y="111815"/>
                  <a:pt x="31474" y="223631"/>
                  <a:pt x="69574" y="298174"/>
                </a:cubicBezTo>
                <a:cubicBezTo>
                  <a:pt x="107674" y="372717"/>
                  <a:pt x="178904" y="443948"/>
                  <a:pt x="228600" y="447261"/>
                </a:cubicBezTo>
                <a:cubicBezTo>
                  <a:pt x="278296" y="450574"/>
                  <a:pt x="323022" y="364436"/>
                  <a:pt x="367748" y="318053"/>
                </a:cubicBezTo>
                <a:cubicBezTo>
                  <a:pt x="412474" y="271671"/>
                  <a:pt x="448917" y="178905"/>
                  <a:pt x="496956" y="168966"/>
                </a:cubicBezTo>
                <a:cubicBezTo>
                  <a:pt x="544995" y="159027"/>
                  <a:pt x="602973" y="188844"/>
                  <a:pt x="655982" y="258418"/>
                </a:cubicBezTo>
                <a:cubicBezTo>
                  <a:pt x="708991" y="327992"/>
                  <a:pt x="760344" y="505239"/>
                  <a:pt x="815009" y="586409"/>
                </a:cubicBezTo>
                <a:cubicBezTo>
                  <a:pt x="869674" y="667579"/>
                  <a:pt x="921026" y="727213"/>
                  <a:pt x="983974" y="745435"/>
                </a:cubicBezTo>
                <a:cubicBezTo>
                  <a:pt x="1046922" y="763657"/>
                  <a:pt x="1144656" y="735496"/>
                  <a:pt x="1192695" y="695740"/>
                </a:cubicBezTo>
                <a:cubicBezTo>
                  <a:pt x="1240734" y="655984"/>
                  <a:pt x="1237422" y="531744"/>
                  <a:pt x="1272209" y="506896"/>
                </a:cubicBezTo>
                <a:cubicBezTo>
                  <a:pt x="1306996" y="482048"/>
                  <a:pt x="1363317" y="525118"/>
                  <a:pt x="1401417" y="546653"/>
                </a:cubicBezTo>
                <a:cubicBezTo>
                  <a:pt x="1439517" y="568188"/>
                  <a:pt x="1462709" y="655983"/>
                  <a:pt x="1500809" y="636105"/>
                </a:cubicBezTo>
                <a:cubicBezTo>
                  <a:pt x="1538909" y="616227"/>
                  <a:pt x="1584463" y="521805"/>
                  <a:pt x="1630017" y="427383"/>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648FC9E-BEC9-E8BB-B98F-E3C2494A6600}"/>
              </a:ext>
            </a:extLst>
          </p:cNvPr>
          <p:cNvSpPr txBox="1"/>
          <p:nvPr/>
        </p:nvSpPr>
        <p:spPr>
          <a:xfrm rot="16200000">
            <a:off x="2732492" y="1930989"/>
            <a:ext cx="1243741" cy="200055"/>
          </a:xfrm>
          <a:prstGeom prst="rect">
            <a:avLst/>
          </a:prstGeom>
          <a:solidFill>
            <a:schemeClr val="bg1"/>
          </a:solidFill>
        </p:spPr>
        <p:txBody>
          <a:bodyPr wrap="square">
            <a:spAutoFit/>
          </a:bodyPr>
          <a:lstStyle/>
          <a:p>
            <a:pPr marL="139700" indent="0">
              <a:buNone/>
            </a:pPr>
            <a:r>
              <a:rPr lang="en-US" sz="700" dirty="0">
                <a:latin typeface="Nunito Sans" pitchFamily="2" charset="77"/>
              </a:rPr>
              <a:t>Lowest objective value</a:t>
            </a:r>
          </a:p>
        </p:txBody>
      </p:sp>
      <p:sp>
        <p:nvSpPr>
          <p:cNvPr id="17" name="TextBox 16">
            <a:extLst>
              <a:ext uri="{FF2B5EF4-FFF2-40B4-BE49-F238E27FC236}">
                <a16:creationId xmlns:a16="http://schemas.microsoft.com/office/drawing/2014/main" id="{6FC74BF6-B407-FA21-1FB4-C0070D6D12E5}"/>
              </a:ext>
            </a:extLst>
          </p:cNvPr>
          <p:cNvSpPr txBox="1"/>
          <p:nvPr/>
        </p:nvSpPr>
        <p:spPr>
          <a:xfrm rot="16200000">
            <a:off x="5381859" y="1970044"/>
            <a:ext cx="1321854" cy="200055"/>
          </a:xfrm>
          <a:prstGeom prst="rect">
            <a:avLst/>
          </a:prstGeom>
          <a:solidFill>
            <a:schemeClr val="bg1"/>
          </a:solidFill>
        </p:spPr>
        <p:txBody>
          <a:bodyPr wrap="square">
            <a:spAutoFit/>
          </a:bodyPr>
          <a:lstStyle/>
          <a:p>
            <a:pPr marL="139700" indent="0">
              <a:buNone/>
            </a:pPr>
            <a:r>
              <a:rPr lang="en-US" sz="700" dirty="0">
                <a:latin typeface="Nunito Sans" pitchFamily="2" charset="77"/>
              </a:rPr>
              <a:t>Lowest objective value</a:t>
            </a:r>
          </a:p>
        </p:txBody>
      </p:sp>
      <p:sp>
        <p:nvSpPr>
          <p:cNvPr id="18" name="TextBox 17">
            <a:extLst>
              <a:ext uri="{FF2B5EF4-FFF2-40B4-BE49-F238E27FC236}">
                <a16:creationId xmlns:a16="http://schemas.microsoft.com/office/drawing/2014/main" id="{618683FA-B288-45ED-9678-D04B44700D60}"/>
              </a:ext>
            </a:extLst>
          </p:cNvPr>
          <p:cNvSpPr txBox="1"/>
          <p:nvPr/>
        </p:nvSpPr>
        <p:spPr>
          <a:xfrm rot="16200000">
            <a:off x="2732491" y="3620641"/>
            <a:ext cx="1243741" cy="200055"/>
          </a:xfrm>
          <a:prstGeom prst="rect">
            <a:avLst/>
          </a:prstGeom>
          <a:solidFill>
            <a:schemeClr val="bg1"/>
          </a:solidFill>
        </p:spPr>
        <p:txBody>
          <a:bodyPr wrap="square">
            <a:spAutoFit/>
          </a:bodyPr>
          <a:lstStyle/>
          <a:p>
            <a:pPr marL="139700" indent="0">
              <a:buNone/>
            </a:pPr>
            <a:r>
              <a:rPr lang="en-US" sz="700" dirty="0">
                <a:latin typeface="Nunito Sans" pitchFamily="2" charset="77"/>
              </a:rPr>
              <a:t>Lowest objective value</a:t>
            </a:r>
          </a:p>
        </p:txBody>
      </p:sp>
      <p:sp>
        <p:nvSpPr>
          <p:cNvPr id="19" name="TextBox 18">
            <a:extLst>
              <a:ext uri="{FF2B5EF4-FFF2-40B4-BE49-F238E27FC236}">
                <a16:creationId xmlns:a16="http://schemas.microsoft.com/office/drawing/2014/main" id="{842061F2-F46A-D847-2D7D-C5A4FCE5720B}"/>
              </a:ext>
            </a:extLst>
          </p:cNvPr>
          <p:cNvSpPr txBox="1"/>
          <p:nvPr/>
        </p:nvSpPr>
        <p:spPr>
          <a:xfrm rot="16200000">
            <a:off x="5469943" y="3620640"/>
            <a:ext cx="1243741" cy="200055"/>
          </a:xfrm>
          <a:prstGeom prst="rect">
            <a:avLst/>
          </a:prstGeom>
          <a:solidFill>
            <a:schemeClr val="bg1"/>
          </a:solidFill>
        </p:spPr>
        <p:txBody>
          <a:bodyPr wrap="square">
            <a:spAutoFit/>
          </a:bodyPr>
          <a:lstStyle/>
          <a:p>
            <a:pPr marL="139700" indent="0">
              <a:buNone/>
            </a:pPr>
            <a:r>
              <a:rPr lang="en-US" sz="700" dirty="0">
                <a:latin typeface="Nunito Sans" pitchFamily="2" charset="77"/>
              </a:rPr>
              <a:t>Lowest objective value</a:t>
            </a:r>
          </a:p>
        </p:txBody>
      </p:sp>
      <p:sp>
        <p:nvSpPr>
          <p:cNvPr id="23" name="Rectangle 22">
            <a:extLst>
              <a:ext uri="{FF2B5EF4-FFF2-40B4-BE49-F238E27FC236}">
                <a16:creationId xmlns:a16="http://schemas.microsoft.com/office/drawing/2014/main" id="{C9A3DE9A-D83E-DC44-8F12-7C8BDE799EAB}"/>
              </a:ext>
            </a:extLst>
          </p:cNvPr>
          <p:cNvSpPr/>
          <p:nvPr/>
        </p:nvSpPr>
        <p:spPr>
          <a:xfrm>
            <a:off x="336589" y="3999799"/>
            <a:ext cx="1856849" cy="280491"/>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4C553C9-E327-1F93-534B-DC1EF2B25F6C}"/>
              </a:ext>
            </a:extLst>
          </p:cNvPr>
          <p:cNvSpPr txBox="1"/>
          <p:nvPr/>
        </p:nvSpPr>
        <p:spPr>
          <a:xfrm>
            <a:off x="4126130" y="2563079"/>
            <a:ext cx="304892" cy="307777"/>
          </a:xfrm>
          <a:prstGeom prst="rect">
            <a:avLst/>
          </a:prstGeom>
          <a:noFill/>
        </p:spPr>
        <p:txBody>
          <a:bodyPr wrap="none" rtlCol="0">
            <a:spAutoFit/>
          </a:bodyPr>
          <a:lstStyle/>
          <a:p>
            <a:r>
              <a:rPr lang="en-US" dirty="0"/>
              <a:t>A</a:t>
            </a:r>
          </a:p>
        </p:txBody>
      </p:sp>
      <p:sp>
        <p:nvSpPr>
          <p:cNvPr id="25" name="TextBox 24">
            <a:extLst>
              <a:ext uri="{FF2B5EF4-FFF2-40B4-BE49-F238E27FC236}">
                <a16:creationId xmlns:a16="http://schemas.microsoft.com/office/drawing/2014/main" id="{C096DA3F-34F3-5E7C-1322-F3A984EC50A7}"/>
              </a:ext>
            </a:extLst>
          </p:cNvPr>
          <p:cNvSpPr txBox="1"/>
          <p:nvPr/>
        </p:nvSpPr>
        <p:spPr>
          <a:xfrm>
            <a:off x="6889428" y="2574403"/>
            <a:ext cx="304892" cy="307777"/>
          </a:xfrm>
          <a:prstGeom prst="rect">
            <a:avLst/>
          </a:prstGeom>
          <a:noFill/>
        </p:spPr>
        <p:txBody>
          <a:bodyPr wrap="none" rtlCol="0">
            <a:spAutoFit/>
          </a:bodyPr>
          <a:lstStyle/>
          <a:p>
            <a:r>
              <a:rPr lang="en-US" dirty="0"/>
              <a:t>B</a:t>
            </a:r>
          </a:p>
        </p:txBody>
      </p:sp>
      <p:sp>
        <p:nvSpPr>
          <p:cNvPr id="26" name="TextBox 25">
            <a:extLst>
              <a:ext uri="{FF2B5EF4-FFF2-40B4-BE49-F238E27FC236}">
                <a16:creationId xmlns:a16="http://schemas.microsoft.com/office/drawing/2014/main" id="{DC92F4A4-FCA0-BF69-3CDE-80DDA55D3D9E}"/>
              </a:ext>
            </a:extLst>
          </p:cNvPr>
          <p:cNvSpPr txBox="1"/>
          <p:nvPr/>
        </p:nvSpPr>
        <p:spPr>
          <a:xfrm>
            <a:off x="4200774" y="4161726"/>
            <a:ext cx="314510" cy="307777"/>
          </a:xfrm>
          <a:prstGeom prst="rect">
            <a:avLst/>
          </a:prstGeom>
          <a:noFill/>
        </p:spPr>
        <p:txBody>
          <a:bodyPr wrap="none" rtlCol="0">
            <a:spAutoFit/>
          </a:bodyPr>
          <a:lstStyle/>
          <a:p>
            <a:r>
              <a:rPr lang="en-US" dirty="0"/>
              <a:t>C</a:t>
            </a:r>
          </a:p>
        </p:txBody>
      </p:sp>
      <p:sp>
        <p:nvSpPr>
          <p:cNvPr id="27" name="TextBox 26">
            <a:extLst>
              <a:ext uri="{FF2B5EF4-FFF2-40B4-BE49-F238E27FC236}">
                <a16:creationId xmlns:a16="http://schemas.microsoft.com/office/drawing/2014/main" id="{16129677-499F-32DF-8F9F-89560C6D5864}"/>
              </a:ext>
            </a:extLst>
          </p:cNvPr>
          <p:cNvSpPr txBox="1"/>
          <p:nvPr/>
        </p:nvSpPr>
        <p:spPr>
          <a:xfrm>
            <a:off x="6895572" y="4184050"/>
            <a:ext cx="314510" cy="307777"/>
          </a:xfrm>
          <a:prstGeom prst="rect">
            <a:avLst/>
          </a:prstGeom>
          <a:noFill/>
        </p:spPr>
        <p:txBody>
          <a:bodyPr wrap="none" rtlCol="0">
            <a:spAutoFit/>
          </a:bodyPr>
          <a:lstStyle/>
          <a:p>
            <a:r>
              <a:rPr lang="en-US" dirty="0"/>
              <a:t>D</a:t>
            </a:r>
          </a:p>
        </p:txBody>
      </p:sp>
    </p:spTree>
    <p:extLst>
      <p:ext uri="{BB962C8B-B14F-4D97-AF65-F5344CB8AC3E}">
        <p14:creationId xmlns:p14="http://schemas.microsoft.com/office/powerpoint/2010/main" val="2882525133"/>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AF717-2ABB-0840-8C03-927ACE399528}"/>
              </a:ext>
            </a:extLst>
          </p:cNvPr>
          <p:cNvSpPr>
            <a:spLocks noGrp="1"/>
          </p:cNvSpPr>
          <p:nvPr>
            <p:ph type="title"/>
          </p:nvPr>
        </p:nvSpPr>
        <p:spPr/>
        <p:txBody>
          <a:bodyPr/>
          <a:lstStyle/>
          <a:p>
            <a:r>
              <a:rPr lang="en-US" dirty="0"/>
              <a:t>How to Choose k?</a:t>
            </a:r>
          </a:p>
        </p:txBody>
      </p:sp>
      <p:sp>
        <p:nvSpPr>
          <p:cNvPr id="3" name="Text Placeholder 2">
            <a:extLst>
              <a:ext uri="{FF2B5EF4-FFF2-40B4-BE49-F238E27FC236}">
                <a16:creationId xmlns:a16="http://schemas.microsoft.com/office/drawing/2014/main" id="{41454640-025D-6F4C-8381-9BF0930889C5}"/>
              </a:ext>
            </a:extLst>
          </p:cNvPr>
          <p:cNvSpPr>
            <a:spLocks noGrp="1"/>
          </p:cNvSpPr>
          <p:nvPr>
            <p:ph type="body" idx="1"/>
          </p:nvPr>
        </p:nvSpPr>
        <p:spPr>
          <a:xfrm>
            <a:off x="2850356" y="575500"/>
            <a:ext cx="5836469" cy="3981000"/>
          </a:xfrm>
        </p:spPr>
        <p:txBody>
          <a:bodyPr/>
          <a:lstStyle/>
          <a:p>
            <a:pPr marL="139700" indent="0">
              <a:buNone/>
            </a:pPr>
            <a:r>
              <a:rPr lang="en-US" dirty="0"/>
              <a:t>No right answer! Depends on your application.</a:t>
            </a:r>
          </a:p>
          <a:p>
            <a:r>
              <a:rPr lang="en-US" dirty="0"/>
              <a:t>General, look for the “elbow” in the graph</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139700" indent="0">
              <a:buNone/>
            </a:pPr>
            <a:endParaRPr lang="en-US" dirty="0"/>
          </a:p>
          <a:p>
            <a:pPr marL="139700" indent="0">
              <a:buNone/>
            </a:pPr>
            <a:r>
              <a:rPr lang="en-US" dirty="0"/>
              <a:t>Note: You will usually have to run k-means multiple times for each k</a:t>
            </a:r>
          </a:p>
        </p:txBody>
      </p:sp>
      <p:sp>
        <p:nvSpPr>
          <p:cNvPr id="4" name="Slide Number Placeholder 3">
            <a:extLst>
              <a:ext uri="{FF2B5EF4-FFF2-40B4-BE49-F238E27FC236}">
                <a16:creationId xmlns:a16="http://schemas.microsoft.com/office/drawing/2014/main" id="{0C11D207-426E-8B4E-8750-29740FED9ED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pic>
        <p:nvPicPr>
          <p:cNvPr id="5" name="Picture 4">
            <a:extLst>
              <a:ext uri="{FF2B5EF4-FFF2-40B4-BE49-F238E27FC236}">
                <a16:creationId xmlns:a16="http://schemas.microsoft.com/office/drawing/2014/main" id="{BA1AD893-2E11-404E-BE97-D60402AE5288}"/>
              </a:ext>
            </a:extLst>
          </p:cNvPr>
          <p:cNvPicPr>
            <a:picLocks noChangeAspect="1"/>
          </p:cNvPicPr>
          <p:nvPr/>
        </p:nvPicPr>
        <p:blipFill>
          <a:blip r:embed="rId3"/>
          <a:stretch>
            <a:fillRect/>
          </a:stretch>
        </p:blipFill>
        <p:spPr>
          <a:xfrm>
            <a:off x="3360320" y="1386612"/>
            <a:ext cx="5056809" cy="3266563"/>
          </a:xfrm>
          <a:prstGeom prst="rect">
            <a:avLst/>
          </a:prstGeom>
        </p:spPr>
      </p:pic>
    </p:spTree>
    <p:extLst>
      <p:ext uri="{BB962C8B-B14F-4D97-AF65-F5344CB8AC3E}">
        <p14:creationId xmlns:p14="http://schemas.microsoft.com/office/powerpoint/2010/main" val="1060087543"/>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D4C41-6C02-B6D0-C66D-9E4078621E5F}"/>
              </a:ext>
            </a:extLst>
          </p:cNvPr>
          <p:cNvSpPr>
            <a:spLocks noGrp="1"/>
          </p:cNvSpPr>
          <p:nvPr>
            <p:ph type="title"/>
          </p:nvPr>
        </p:nvSpPr>
        <p:spPr/>
        <p:txBody>
          <a:bodyPr/>
          <a:lstStyle/>
          <a:p>
            <a:r>
              <a:rPr lang="en-US" dirty="0"/>
              <a:t>Cluster shape</a:t>
            </a:r>
          </a:p>
        </p:txBody>
      </p:sp>
      <p:sp>
        <p:nvSpPr>
          <p:cNvPr id="4" name="Slide Number Placeholder 3">
            <a:extLst>
              <a:ext uri="{FF2B5EF4-FFF2-40B4-BE49-F238E27FC236}">
                <a16:creationId xmlns:a16="http://schemas.microsoft.com/office/drawing/2014/main" id="{82B4AD52-06DE-CE15-DF59-A8902862D9D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sp>
        <p:nvSpPr>
          <p:cNvPr id="8" name="TextBox 7">
            <a:extLst>
              <a:ext uri="{FF2B5EF4-FFF2-40B4-BE49-F238E27FC236}">
                <a16:creationId xmlns:a16="http://schemas.microsoft.com/office/drawing/2014/main" id="{DF1D795D-A371-D5D5-1F8D-A74B5DC5C0BC}"/>
              </a:ext>
            </a:extLst>
          </p:cNvPr>
          <p:cNvSpPr txBox="1"/>
          <p:nvPr/>
        </p:nvSpPr>
        <p:spPr>
          <a:xfrm>
            <a:off x="3110088" y="336697"/>
            <a:ext cx="5525911" cy="523220"/>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tx2">
                    <a:lumMod val="50000"/>
                  </a:schemeClr>
                </a:solidFill>
                <a:latin typeface="Nunito Sans" pitchFamily="2" charset="77"/>
              </a:rPr>
              <a:t>k-means works well for well-separated </a:t>
            </a:r>
            <a:r>
              <a:rPr lang="en-US" b="1" dirty="0">
                <a:solidFill>
                  <a:schemeClr val="tx2">
                    <a:lumMod val="50000"/>
                  </a:schemeClr>
                </a:solidFill>
                <a:latin typeface="Nunito Sans" pitchFamily="2" charset="77"/>
              </a:rPr>
              <a:t>hyper-spherical</a:t>
            </a:r>
            <a:r>
              <a:rPr lang="en-US" dirty="0">
                <a:solidFill>
                  <a:schemeClr val="tx2">
                    <a:lumMod val="50000"/>
                  </a:schemeClr>
                </a:solidFill>
                <a:latin typeface="Nunito Sans" pitchFamily="2" charset="77"/>
              </a:rPr>
              <a:t> clusters of the same size</a:t>
            </a:r>
          </a:p>
        </p:txBody>
      </p:sp>
      <p:pic>
        <p:nvPicPr>
          <p:cNvPr id="10" name="Picture 9" descr="Chart, scatter chart&#10;&#10;Description automatically generated">
            <a:extLst>
              <a:ext uri="{FF2B5EF4-FFF2-40B4-BE49-F238E27FC236}">
                <a16:creationId xmlns:a16="http://schemas.microsoft.com/office/drawing/2014/main" id="{69C69AE4-5E5B-2546-0945-FA022129D923}"/>
              </a:ext>
            </a:extLst>
          </p:cNvPr>
          <p:cNvPicPr>
            <a:picLocks noChangeAspect="1"/>
          </p:cNvPicPr>
          <p:nvPr/>
        </p:nvPicPr>
        <p:blipFill>
          <a:blip r:embed="rId2"/>
          <a:stretch>
            <a:fillRect/>
          </a:stretch>
        </p:blipFill>
        <p:spPr>
          <a:xfrm>
            <a:off x="2992448" y="1048050"/>
            <a:ext cx="2166574" cy="1928976"/>
          </a:xfrm>
          <a:prstGeom prst="rect">
            <a:avLst/>
          </a:prstGeom>
        </p:spPr>
      </p:pic>
      <p:pic>
        <p:nvPicPr>
          <p:cNvPr id="12" name="Picture 11" descr="Chart, scatter chart&#10;&#10;Description automatically generated">
            <a:extLst>
              <a:ext uri="{FF2B5EF4-FFF2-40B4-BE49-F238E27FC236}">
                <a16:creationId xmlns:a16="http://schemas.microsoft.com/office/drawing/2014/main" id="{8A5CC504-B5BF-C72B-5565-44F6FB560394}"/>
              </a:ext>
            </a:extLst>
          </p:cNvPr>
          <p:cNvPicPr>
            <a:picLocks noChangeAspect="1"/>
          </p:cNvPicPr>
          <p:nvPr/>
        </p:nvPicPr>
        <p:blipFill>
          <a:blip r:embed="rId3"/>
          <a:stretch>
            <a:fillRect/>
          </a:stretch>
        </p:blipFill>
        <p:spPr>
          <a:xfrm>
            <a:off x="5613345" y="1048050"/>
            <a:ext cx="2166573" cy="1943424"/>
          </a:xfrm>
          <a:prstGeom prst="rect">
            <a:avLst/>
          </a:prstGeom>
        </p:spPr>
      </p:pic>
      <p:pic>
        <p:nvPicPr>
          <p:cNvPr id="14" name="Picture 13" descr="Chart, scatter chart&#10;&#10;Description automatically generated">
            <a:extLst>
              <a:ext uri="{FF2B5EF4-FFF2-40B4-BE49-F238E27FC236}">
                <a16:creationId xmlns:a16="http://schemas.microsoft.com/office/drawing/2014/main" id="{6ED78CE7-A248-9C2B-C274-9DB336A33A56}"/>
              </a:ext>
            </a:extLst>
          </p:cNvPr>
          <p:cNvPicPr>
            <a:picLocks noChangeAspect="1"/>
          </p:cNvPicPr>
          <p:nvPr/>
        </p:nvPicPr>
        <p:blipFill>
          <a:blip r:embed="rId4"/>
          <a:stretch>
            <a:fillRect/>
          </a:stretch>
        </p:blipFill>
        <p:spPr>
          <a:xfrm>
            <a:off x="2969871" y="3185141"/>
            <a:ext cx="2166573" cy="1947070"/>
          </a:xfrm>
          <a:prstGeom prst="rect">
            <a:avLst/>
          </a:prstGeom>
        </p:spPr>
      </p:pic>
      <p:pic>
        <p:nvPicPr>
          <p:cNvPr id="16" name="Picture 15" descr="Chart, scatter chart&#10;&#10;Description automatically generated">
            <a:extLst>
              <a:ext uri="{FF2B5EF4-FFF2-40B4-BE49-F238E27FC236}">
                <a16:creationId xmlns:a16="http://schemas.microsoft.com/office/drawing/2014/main" id="{94048FAD-45B3-E9AB-4892-08D6936AAC65}"/>
              </a:ext>
            </a:extLst>
          </p:cNvPr>
          <p:cNvPicPr>
            <a:picLocks noChangeAspect="1"/>
          </p:cNvPicPr>
          <p:nvPr/>
        </p:nvPicPr>
        <p:blipFill>
          <a:blip r:embed="rId5"/>
          <a:stretch>
            <a:fillRect/>
          </a:stretch>
        </p:blipFill>
        <p:spPr>
          <a:xfrm>
            <a:off x="5613345" y="3196429"/>
            <a:ext cx="2173474" cy="1947071"/>
          </a:xfrm>
          <a:prstGeom prst="rect">
            <a:avLst/>
          </a:prstGeom>
        </p:spPr>
      </p:pic>
    </p:spTree>
    <p:extLst>
      <p:ext uri="{BB962C8B-B14F-4D97-AF65-F5344CB8AC3E}">
        <p14:creationId xmlns:p14="http://schemas.microsoft.com/office/powerpoint/2010/main" val="3084332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4D9CD-0862-CD4B-86B4-32D3EC0D1AB9}"/>
              </a:ext>
            </a:extLst>
          </p:cNvPr>
          <p:cNvSpPr>
            <a:spLocks noGrp="1"/>
          </p:cNvSpPr>
          <p:nvPr>
            <p:ph type="title"/>
          </p:nvPr>
        </p:nvSpPr>
        <p:spPr/>
        <p:txBody>
          <a:bodyPr/>
          <a:lstStyle/>
          <a:p>
            <a:r>
              <a:rPr lang="en-US" dirty="0"/>
              <a:t>Clustering</a:t>
            </a:r>
            <a:br>
              <a:rPr lang="en-US" dirty="0"/>
            </a:br>
            <a:r>
              <a:rPr lang="en-US" dirty="0"/>
              <a:t>vs</a:t>
            </a:r>
            <a:br>
              <a:rPr lang="en-US" dirty="0"/>
            </a:br>
            <a:r>
              <a:rPr lang="en-US" dirty="0"/>
              <a:t>Classification</a:t>
            </a:r>
          </a:p>
        </p:txBody>
      </p:sp>
      <p:sp>
        <p:nvSpPr>
          <p:cNvPr id="3" name="Text Placeholder 2">
            <a:extLst>
              <a:ext uri="{FF2B5EF4-FFF2-40B4-BE49-F238E27FC236}">
                <a16:creationId xmlns:a16="http://schemas.microsoft.com/office/drawing/2014/main" id="{3FD62AD9-A248-074B-8E50-DDEDD87A7635}"/>
              </a:ext>
            </a:extLst>
          </p:cNvPr>
          <p:cNvSpPr>
            <a:spLocks noGrp="1"/>
          </p:cNvSpPr>
          <p:nvPr>
            <p:ph type="body" idx="1"/>
          </p:nvPr>
        </p:nvSpPr>
        <p:spPr>
          <a:xfrm>
            <a:off x="2955157" y="199052"/>
            <a:ext cx="6003338" cy="4357447"/>
          </a:xfrm>
        </p:spPr>
        <p:txBody>
          <a:bodyPr/>
          <a:lstStyle/>
          <a:p>
            <a:pPr marL="139700" indent="0">
              <a:buNone/>
            </a:pPr>
            <a:endParaRPr lang="en-US" dirty="0"/>
          </a:p>
          <a:p>
            <a:r>
              <a:rPr lang="en-US" dirty="0"/>
              <a:t>Clustering looks like we assigned labels (by coloring or numbering different groups) but we didn’t use any </a:t>
            </a:r>
            <a:r>
              <a:rPr lang="en-US" b="1" dirty="0"/>
              <a:t>labeled</a:t>
            </a:r>
            <a:r>
              <a:rPr lang="en-US" dirty="0"/>
              <a:t> data.</a:t>
            </a:r>
          </a:p>
          <a:p>
            <a:r>
              <a:rPr lang="en-US" dirty="0"/>
              <a:t>In clustering, the “labels” don’t have meaning. To give meaning to the labels, human inputs is required</a:t>
            </a:r>
          </a:p>
          <a:p>
            <a:r>
              <a:rPr lang="en-US" dirty="0"/>
              <a:t>Classification learns from minimizing the error between a prediction and an actual </a:t>
            </a:r>
            <a:r>
              <a:rPr lang="en-US" b="1" dirty="0"/>
              <a:t>label</a:t>
            </a:r>
            <a:r>
              <a:rPr lang="en-US" dirty="0"/>
              <a:t>. </a:t>
            </a:r>
          </a:p>
          <a:p>
            <a:r>
              <a:rPr lang="en-US" dirty="0"/>
              <a:t>Clustering learns by minimizing the distance between points in a cluster.</a:t>
            </a:r>
          </a:p>
          <a:p>
            <a:r>
              <a:rPr lang="en-US" dirty="0"/>
              <a:t>Classification quality metrics (accuracy / loss) do not apply to clustering (since there is no label).</a:t>
            </a:r>
          </a:p>
          <a:p>
            <a:r>
              <a:rPr lang="en-US" dirty="0"/>
              <a:t>You can’t use validation set / cross-validation to choose the best choice of k for clustering.</a:t>
            </a:r>
          </a:p>
          <a:p>
            <a:pPr marL="139700" indent="0">
              <a:buNone/>
            </a:pPr>
            <a:endParaRPr lang="en-US" dirty="0"/>
          </a:p>
        </p:txBody>
      </p:sp>
      <p:sp>
        <p:nvSpPr>
          <p:cNvPr id="4" name="Slide Number Placeholder 3">
            <a:extLst>
              <a:ext uri="{FF2B5EF4-FFF2-40B4-BE49-F238E27FC236}">
                <a16:creationId xmlns:a16="http://schemas.microsoft.com/office/drawing/2014/main" id="{9B90B949-F705-AC41-BBEA-12FDDFB890B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p:spTree>
    <p:extLst>
      <p:ext uri="{BB962C8B-B14F-4D97-AF65-F5344CB8AC3E}">
        <p14:creationId xmlns:p14="http://schemas.microsoft.com/office/powerpoint/2010/main" val="40710576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0C6093F-C0DE-494E-BBDE-E4A84845E397}"/>
              </a:ext>
            </a:extLst>
          </p:cNvPr>
          <p:cNvSpPr>
            <a:spLocks noGrp="1"/>
          </p:cNvSpPr>
          <p:nvPr>
            <p:ph type="title"/>
          </p:nvPr>
        </p:nvSpPr>
        <p:spPr>
          <a:xfrm>
            <a:off x="234450" y="575500"/>
            <a:ext cx="2046300" cy="3981000"/>
          </a:xfrm>
        </p:spPr>
        <p:txBody>
          <a:bodyPr/>
          <a:lstStyle/>
          <a:p>
            <a:r>
              <a:rPr lang="en-US" dirty="0"/>
              <a:t>Recap</a:t>
            </a:r>
          </a:p>
        </p:txBody>
      </p:sp>
      <p:sp>
        <p:nvSpPr>
          <p:cNvPr id="6" name="Text Placeholder 2">
            <a:extLst>
              <a:ext uri="{FF2B5EF4-FFF2-40B4-BE49-F238E27FC236}">
                <a16:creationId xmlns:a16="http://schemas.microsoft.com/office/drawing/2014/main" id="{1DE54125-B269-504A-B6AD-D6EAA5070C9A}"/>
              </a:ext>
            </a:extLst>
          </p:cNvPr>
          <p:cNvSpPr>
            <a:spLocks noGrp="1"/>
          </p:cNvSpPr>
          <p:nvPr>
            <p:ph type="body" idx="1"/>
          </p:nvPr>
        </p:nvSpPr>
        <p:spPr>
          <a:xfrm>
            <a:off x="3090625" y="575500"/>
            <a:ext cx="5596200" cy="3981000"/>
          </a:xfrm>
        </p:spPr>
        <p:txBody>
          <a:bodyPr/>
          <a:lstStyle/>
          <a:p>
            <a:r>
              <a:rPr lang="en-US" dirty="0"/>
              <a:t>Differences between classification and clustering</a:t>
            </a:r>
          </a:p>
          <a:p>
            <a:r>
              <a:rPr lang="en-US" dirty="0"/>
              <a:t>What types of clusters can be formed by k-means</a:t>
            </a:r>
          </a:p>
          <a:p>
            <a:r>
              <a:rPr lang="en-US" dirty="0"/>
              <a:t>K-means algorithm</a:t>
            </a:r>
          </a:p>
          <a:p>
            <a:r>
              <a:rPr lang="en-US" dirty="0"/>
              <a:t>Convergence of k-means</a:t>
            </a:r>
          </a:p>
          <a:p>
            <a:r>
              <a:rPr lang="en-US" dirty="0"/>
              <a:t>How to choose k</a:t>
            </a:r>
          </a:p>
          <a:p>
            <a:r>
              <a:rPr lang="en-US" dirty="0"/>
              <a:t>Better initialization using k-means++</a:t>
            </a:r>
          </a:p>
        </p:txBody>
      </p:sp>
      <p:sp>
        <p:nvSpPr>
          <p:cNvPr id="7" name="Slide Number Placeholder 3">
            <a:extLst>
              <a:ext uri="{FF2B5EF4-FFF2-40B4-BE49-F238E27FC236}">
                <a16:creationId xmlns:a16="http://schemas.microsoft.com/office/drawing/2014/main" id="{3FA016AB-78B8-4041-9059-028DF35C24F6}"/>
              </a:ext>
            </a:extLst>
          </p:cNvPr>
          <p:cNvSpPr>
            <a:spLocks noGrp="1"/>
          </p:cNvSpPr>
          <p:nvPr>
            <p:ph type="sldNum" idx="12"/>
          </p:nvPr>
        </p:nvSpPr>
        <p:spPr>
          <a:xfrm>
            <a:off x="8556784" y="4749851"/>
            <a:ext cx="548700" cy="393600"/>
          </a:xfrm>
        </p:spPr>
        <p:txBody>
          <a:bodyPr/>
          <a:lstStyle/>
          <a:p>
            <a:pPr marL="0" lvl="0" indent="0" algn="r" rtl="0">
              <a:spcBef>
                <a:spcPts val="0"/>
              </a:spcBef>
              <a:spcAft>
                <a:spcPts val="0"/>
              </a:spcAft>
              <a:buNone/>
            </a:pPr>
            <a:fld id="{00000000-1234-1234-1234-123412341234}" type="slidenum">
              <a:rPr lang="en" smtClean="0"/>
              <a:t>38</a:t>
            </a:fld>
            <a:endParaRPr lang="en"/>
          </a:p>
        </p:txBody>
      </p:sp>
    </p:spTree>
    <p:extLst>
      <p:ext uri="{BB962C8B-B14F-4D97-AF65-F5344CB8AC3E}">
        <p14:creationId xmlns:p14="http://schemas.microsoft.com/office/powerpoint/2010/main" val="30768765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29AC3-A15D-854E-A224-710C2EF2EC51}"/>
              </a:ext>
            </a:extLst>
          </p:cNvPr>
          <p:cNvSpPr>
            <a:spLocks noGrp="1"/>
          </p:cNvSpPr>
          <p:nvPr>
            <p:ph type="title"/>
          </p:nvPr>
        </p:nvSpPr>
        <p:spPr/>
        <p:txBody>
          <a:bodyPr/>
          <a:lstStyle/>
          <a:p>
            <a:r>
              <a:rPr lang="en-US" dirty="0"/>
              <a:t>Failure Modes of </a:t>
            </a:r>
            <a:br>
              <a:rPr lang="en-US" dirty="0"/>
            </a:br>
            <a:r>
              <a:rPr lang="en-US" dirty="0"/>
              <a:t>k-means </a:t>
            </a:r>
          </a:p>
        </p:txBody>
      </p:sp>
      <p:sp>
        <p:nvSpPr>
          <p:cNvPr id="3" name="Text Placeholder 2">
            <a:extLst>
              <a:ext uri="{FF2B5EF4-FFF2-40B4-BE49-F238E27FC236}">
                <a16:creationId xmlns:a16="http://schemas.microsoft.com/office/drawing/2014/main" id="{4434B36B-B27E-624B-902C-D396B5A3190B}"/>
              </a:ext>
            </a:extLst>
          </p:cNvPr>
          <p:cNvSpPr>
            <a:spLocks noGrp="1"/>
          </p:cNvSpPr>
          <p:nvPr>
            <p:ph type="body" idx="1"/>
          </p:nvPr>
        </p:nvSpPr>
        <p:spPr/>
        <p:txBody>
          <a:bodyPr/>
          <a:lstStyle/>
          <a:p>
            <a:pPr marL="139700" indent="0">
              <a:buNone/>
            </a:pPr>
            <a:r>
              <a:rPr lang="en-US" dirty="0"/>
              <a:t>If we don’t meet the assumption of spherical clusters, we will get unexpected results</a:t>
            </a:r>
          </a:p>
        </p:txBody>
      </p:sp>
      <p:sp>
        <p:nvSpPr>
          <p:cNvPr id="4" name="Slide Number Placeholder 3">
            <a:extLst>
              <a:ext uri="{FF2B5EF4-FFF2-40B4-BE49-F238E27FC236}">
                <a16:creationId xmlns:a16="http://schemas.microsoft.com/office/drawing/2014/main" id="{9D552182-2B1B-A345-B840-AD03AEA5CD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39</a:t>
            </a:fld>
            <a:endParaRPr lang="en"/>
          </a:p>
        </p:txBody>
      </p:sp>
      <p:pic>
        <p:nvPicPr>
          <p:cNvPr id="5" name="Picture 4">
            <a:extLst>
              <a:ext uri="{FF2B5EF4-FFF2-40B4-BE49-F238E27FC236}">
                <a16:creationId xmlns:a16="http://schemas.microsoft.com/office/drawing/2014/main" id="{B6C317B4-7AE9-9547-83B0-BAB186B94DBC}"/>
              </a:ext>
            </a:extLst>
          </p:cNvPr>
          <p:cNvPicPr>
            <a:picLocks noChangeAspect="1"/>
          </p:cNvPicPr>
          <p:nvPr/>
        </p:nvPicPr>
        <p:blipFill>
          <a:blip r:embed="rId3"/>
          <a:stretch>
            <a:fillRect/>
          </a:stretch>
        </p:blipFill>
        <p:spPr>
          <a:xfrm>
            <a:off x="3090625" y="1829826"/>
            <a:ext cx="5596200" cy="2263475"/>
          </a:xfrm>
          <a:prstGeom prst="rect">
            <a:avLst/>
          </a:prstGeom>
        </p:spPr>
      </p:pic>
    </p:spTree>
    <p:extLst>
      <p:ext uri="{BB962C8B-B14F-4D97-AF65-F5344CB8AC3E}">
        <p14:creationId xmlns:p14="http://schemas.microsoft.com/office/powerpoint/2010/main" val="1277960086"/>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1D5DE-ECF8-8F43-9C67-922C63C89C93}"/>
              </a:ext>
            </a:extLst>
          </p:cNvPr>
          <p:cNvSpPr>
            <a:spLocks noGrp="1"/>
          </p:cNvSpPr>
          <p:nvPr>
            <p:ph type="title"/>
          </p:nvPr>
        </p:nvSpPr>
        <p:spPr/>
        <p:txBody>
          <a:bodyPr/>
          <a:lstStyle/>
          <a:p>
            <a:r>
              <a:rPr lang="en-US" dirty="0"/>
              <a:t>Define Clusters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81ED410B-72A8-974D-A64C-259FA3360862}"/>
                  </a:ext>
                </a:extLst>
              </p:cNvPr>
              <p:cNvSpPr>
                <a:spLocks noGrp="1"/>
              </p:cNvSpPr>
              <p:nvPr>
                <p:ph type="body" idx="1"/>
              </p:nvPr>
            </p:nvSpPr>
            <p:spPr>
              <a:xfrm>
                <a:off x="2960584" y="185940"/>
                <a:ext cx="5596200" cy="3981000"/>
              </a:xfrm>
            </p:spPr>
            <p:txBody>
              <a:bodyPr/>
              <a:lstStyle/>
              <a:p>
                <a:pPr marL="139700" indent="0">
                  <a:buNone/>
                </a:pPr>
                <a:r>
                  <a:rPr lang="en-US" dirty="0"/>
                  <a:t>In their simplest form, a </a:t>
                </a:r>
                <a:r>
                  <a:rPr lang="en-US" b="1" dirty="0"/>
                  <a:t>cluster </a:t>
                </a:r>
                <a:r>
                  <a:rPr lang="en-US" dirty="0"/>
                  <a:t>is defined by</a:t>
                </a:r>
              </a:p>
              <a:p>
                <a:r>
                  <a:rPr lang="en-US" dirty="0"/>
                  <a:t>The location of its center (</a:t>
                </a:r>
                <a:r>
                  <a:rPr lang="en-US" b="1" dirty="0"/>
                  <a:t>centroid</a:t>
                </a:r>
                <a:r>
                  <a:rPr lang="en-US" dirty="0"/>
                  <a:t>)</a:t>
                </a:r>
              </a:p>
              <a:p>
                <a:r>
                  <a:rPr lang="en-US" dirty="0"/>
                  <a:t>Shape and size of its </a:t>
                </a:r>
                <a:r>
                  <a:rPr lang="en-US" b="1" dirty="0"/>
                  <a:t>spread</a:t>
                </a:r>
                <a:endParaRPr lang="en-US" dirty="0"/>
              </a:p>
              <a:p>
                <a:pPr marL="139700" indent="0">
                  <a:buNone/>
                </a:pPr>
                <a:endParaRPr lang="en-US" dirty="0"/>
              </a:p>
              <a:p>
                <a:pPr marL="139700" indent="0">
                  <a:buNone/>
                </a:pPr>
                <a:r>
                  <a:rPr lang="en-US" b="1" dirty="0"/>
                  <a:t>Clustering </a:t>
                </a:r>
                <a:r>
                  <a:rPr lang="en-US" dirty="0"/>
                  <a:t>is the process of finding these clusters and </a:t>
                </a:r>
                <a:r>
                  <a:rPr lang="en-US" b="1" dirty="0"/>
                  <a:t>assigning </a:t>
                </a:r>
                <a:r>
                  <a:rPr lang="en-US" dirty="0"/>
                  <a:t>each example to a particular cluster. </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oMath>
                </a14:m>
                <a:r>
                  <a:rPr lang="en-US" dirty="0"/>
                  <a:t> gets assigned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𝑖</m:t>
                        </m:r>
                      </m:sub>
                    </m:sSub>
                    <m:r>
                      <a:rPr lang="en-US" b="0" i="1" smtClean="0">
                        <a:latin typeface="Cambria Math" panose="02040503050406030204" pitchFamily="18" charset="0"/>
                      </a:rPr>
                      <m:t>∈[1, 2, …,</m:t>
                    </m:r>
                    <m:r>
                      <a:rPr lang="en-US" b="0" i="1" smtClean="0">
                        <a:latin typeface="Cambria Math" panose="02040503050406030204" pitchFamily="18" charset="0"/>
                      </a:rPr>
                      <m:t>𝑘</m:t>
                    </m:r>
                    <m:r>
                      <a:rPr lang="en-US" b="0" i="1" smtClean="0">
                        <a:latin typeface="Cambria Math" panose="02040503050406030204" pitchFamily="18" charset="0"/>
                      </a:rPr>
                      <m:t>]</m:t>
                    </m:r>
                  </m:oMath>
                </a14:m>
                <a:endParaRPr lang="en-US" dirty="0"/>
              </a:p>
              <a:p>
                <a:r>
                  <a:rPr lang="en-US" dirty="0"/>
                  <a:t>Usually based on closest centroid</a:t>
                </a:r>
              </a:p>
              <a:p>
                <a:pPr marL="139700" indent="0">
                  <a:buNone/>
                </a:pPr>
                <a:endParaRPr lang="en-US" dirty="0"/>
              </a:p>
              <a:p>
                <a:pPr marL="139700" indent="0">
                  <a:buNone/>
                </a:pPr>
                <a:r>
                  <a:rPr lang="en-US" dirty="0"/>
                  <a:t>Will define some kind of score for a </a:t>
                </a:r>
                <a:br>
                  <a:rPr lang="en-US" dirty="0"/>
                </a:br>
                <a:r>
                  <a:rPr lang="en-US" dirty="0"/>
                  <a:t>clustering that determines how good </a:t>
                </a:r>
                <a:br>
                  <a:rPr lang="en-US" dirty="0"/>
                </a:br>
                <a:r>
                  <a:rPr lang="en-US" dirty="0"/>
                  <a:t>the assignments are </a:t>
                </a:r>
              </a:p>
              <a:p>
                <a:r>
                  <a:rPr lang="en-US" dirty="0"/>
                  <a:t>Based on distance of assigned</a:t>
                </a:r>
                <a:br>
                  <a:rPr lang="en-US" dirty="0"/>
                </a:br>
                <a:r>
                  <a:rPr lang="en-US" dirty="0"/>
                  <a:t>examples to each cluster</a:t>
                </a:r>
              </a:p>
            </p:txBody>
          </p:sp>
        </mc:Choice>
        <mc:Fallback xmlns="">
          <p:sp>
            <p:nvSpPr>
              <p:cNvPr id="3" name="Text Placeholder 2">
                <a:extLst>
                  <a:ext uri="{FF2B5EF4-FFF2-40B4-BE49-F238E27FC236}">
                    <a16:creationId xmlns:a16="http://schemas.microsoft.com/office/drawing/2014/main" id="{81ED410B-72A8-974D-A64C-259FA3360862}"/>
                  </a:ext>
                </a:extLst>
              </p:cNvPr>
              <p:cNvSpPr>
                <a:spLocks noGrp="1" noRot="1" noChangeAspect="1" noMove="1" noResize="1" noEditPoints="1" noAdjustHandles="1" noChangeArrowheads="1" noChangeShapeType="1" noTextEdit="1"/>
              </p:cNvSpPr>
              <p:nvPr>
                <p:ph type="body" idx="1"/>
              </p:nvPr>
            </p:nvSpPr>
            <p:spPr>
              <a:xfrm>
                <a:off x="2960584" y="185940"/>
                <a:ext cx="5596200" cy="3981000"/>
              </a:xfrm>
              <a:blipFill>
                <a:blip r:embed="rId3"/>
                <a:stretch>
                  <a:fillRect b="-1019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339B75EF-7CF4-604F-A8D0-03C9D151987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pic>
        <p:nvPicPr>
          <p:cNvPr id="5" name="Picture 4">
            <a:extLst>
              <a:ext uri="{FF2B5EF4-FFF2-40B4-BE49-F238E27FC236}">
                <a16:creationId xmlns:a16="http://schemas.microsoft.com/office/drawing/2014/main" id="{64D1001D-D643-8544-AFA4-B84F1133A6CB}"/>
              </a:ext>
            </a:extLst>
          </p:cNvPr>
          <p:cNvPicPr>
            <a:picLocks noChangeAspect="1"/>
          </p:cNvPicPr>
          <p:nvPr/>
        </p:nvPicPr>
        <p:blipFill>
          <a:blip r:embed="rId4"/>
          <a:stretch>
            <a:fillRect/>
          </a:stretch>
        </p:blipFill>
        <p:spPr>
          <a:xfrm>
            <a:off x="6477583" y="2751506"/>
            <a:ext cx="2355599" cy="1926789"/>
          </a:xfrm>
          <a:prstGeom prst="rect">
            <a:avLst/>
          </a:prstGeom>
        </p:spPr>
      </p:pic>
    </p:spTree>
    <p:extLst>
      <p:ext uri="{BB962C8B-B14F-4D97-AF65-F5344CB8AC3E}">
        <p14:creationId xmlns:p14="http://schemas.microsoft.com/office/powerpoint/2010/main" val="92824912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996DB88-8D93-F04C-9465-DFE1F8B8F009}"/>
              </a:ext>
            </a:extLst>
          </p:cNvPr>
          <p:cNvSpPr>
            <a:spLocks noGrp="1"/>
          </p:cNvSpPr>
          <p:nvPr>
            <p:ph type="title"/>
          </p:nvPr>
        </p:nvSpPr>
        <p:spPr>
          <a:xfrm>
            <a:off x="234450" y="575500"/>
            <a:ext cx="2046300" cy="3981000"/>
          </a:xfrm>
        </p:spPr>
        <p:txBody>
          <a:bodyPr/>
          <a:lstStyle/>
          <a:p>
            <a:r>
              <a:rPr lang="en-US" dirty="0"/>
              <a:t>Visualizing Gaussian Mixture Models</a:t>
            </a:r>
          </a:p>
        </p:txBody>
      </p:sp>
      <p:pic>
        <p:nvPicPr>
          <p:cNvPr id="2050" name="Picture 2" descr="Expectation Maximisation in action">
            <a:extLst>
              <a:ext uri="{FF2B5EF4-FFF2-40B4-BE49-F238E27FC236}">
                <a16:creationId xmlns:a16="http://schemas.microsoft.com/office/drawing/2014/main" id="{687FEB11-C265-024A-B5FB-15722425DB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6840" y="829323"/>
            <a:ext cx="6507159" cy="366027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3">
            <a:extLst>
              <a:ext uri="{FF2B5EF4-FFF2-40B4-BE49-F238E27FC236}">
                <a16:creationId xmlns:a16="http://schemas.microsoft.com/office/drawing/2014/main" id="{FB62883F-EB95-2B46-B9C4-A0CCCAFFF6F3}"/>
              </a:ext>
            </a:extLst>
          </p:cNvPr>
          <p:cNvSpPr>
            <a:spLocks noGrp="1"/>
          </p:cNvSpPr>
          <p:nvPr>
            <p:ph type="sldNum" idx="12"/>
          </p:nvPr>
        </p:nvSpPr>
        <p:spPr>
          <a:xfrm>
            <a:off x="8556784" y="4749851"/>
            <a:ext cx="548700" cy="393600"/>
          </a:xfrm>
        </p:spPr>
        <p:txBody>
          <a:bodyPr/>
          <a:lstStyle/>
          <a:p>
            <a:pPr marL="0" lvl="0" indent="0" algn="r" rtl="0">
              <a:spcBef>
                <a:spcPts val="0"/>
              </a:spcBef>
              <a:spcAft>
                <a:spcPts val="0"/>
              </a:spcAft>
              <a:buNone/>
            </a:pPr>
            <a:fld id="{00000000-1234-1234-1234-123412341234}" type="slidenum">
              <a:rPr lang="en" smtClean="0"/>
              <a:t>40</a:t>
            </a:fld>
            <a:endParaRPr lang="en"/>
          </a:p>
        </p:txBody>
      </p:sp>
    </p:spTree>
    <p:extLst>
      <p:ext uri="{BB962C8B-B14F-4D97-AF65-F5344CB8AC3E}">
        <p14:creationId xmlns:p14="http://schemas.microsoft.com/office/powerpoint/2010/main" val="3437246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15BB4A-C395-E14A-B3C0-754563854B94}"/>
              </a:ext>
            </a:extLst>
          </p:cNvPr>
          <p:cNvPicPr>
            <a:picLocks noChangeAspect="1"/>
          </p:cNvPicPr>
          <p:nvPr/>
        </p:nvPicPr>
        <p:blipFill rotWithShape="1">
          <a:blip r:embed="rId2"/>
          <a:srcRect r="44704"/>
          <a:stretch/>
        </p:blipFill>
        <p:spPr>
          <a:xfrm>
            <a:off x="2713420" y="547752"/>
            <a:ext cx="4808308" cy="4595699"/>
          </a:xfrm>
          <a:prstGeom prst="rect">
            <a:avLst/>
          </a:prstGeom>
        </p:spPr>
      </p:pic>
      <p:sp>
        <p:nvSpPr>
          <p:cNvPr id="2" name="TextBox 1">
            <a:extLst>
              <a:ext uri="{FF2B5EF4-FFF2-40B4-BE49-F238E27FC236}">
                <a16:creationId xmlns:a16="http://schemas.microsoft.com/office/drawing/2014/main" id="{FD6329C4-7241-D743-9B7E-C5B07577D7FB}"/>
              </a:ext>
            </a:extLst>
          </p:cNvPr>
          <p:cNvSpPr txBox="1"/>
          <p:nvPr/>
        </p:nvSpPr>
        <p:spPr>
          <a:xfrm>
            <a:off x="5976489" y="4777374"/>
            <a:ext cx="3167511" cy="338554"/>
          </a:xfrm>
          <a:prstGeom prst="rect">
            <a:avLst/>
          </a:prstGeom>
          <a:solidFill>
            <a:schemeClr val="bg1"/>
          </a:solidFill>
        </p:spPr>
        <p:txBody>
          <a:bodyPr wrap="square" rtlCol="0">
            <a:spAutoFit/>
          </a:bodyPr>
          <a:lstStyle/>
          <a:p>
            <a:r>
              <a:rPr lang="en-US" sz="800" dirty="0">
                <a:latin typeface="Nunito Sans" pitchFamily="2" charset="77"/>
                <a:hlinkClick r:id="rId3"/>
              </a:rPr>
              <a:t>https://www.techleer.com/articles/478-insight-into-hierarchical-representations-through-poincare-embedding/</a:t>
            </a:r>
            <a:r>
              <a:rPr lang="en-US" sz="800" dirty="0">
                <a:latin typeface="Nunito Sans" pitchFamily="2" charset="77"/>
              </a:rPr>
              <a:t> </a:t>
            </a:r>
          </a:p>
        </p:txBody>
      </p:sp>
      <p:sp>
        <p:nvSpPr>
          <p:cNvPr id="5" name="Title 4">
            <a:extLst>
              <a:ext uri="{FF2B5EF4-FFF2-40B4-BE49-F238E27FC236}">
                <a16:creationId xmlns:a16="http://schemas.microsoft.com/office/drawing/2014/main" id="{668ADB09-1683-8142-A3DA-11E7ED7DA67C}"/>
              </a:ext>
            </a:extLst>
          </p:cNvPr>
          <p:cNvSpPr>
            <a:spLocks noGrp="1"/>
          </p:cNvSpPr>
          <p:nvPr>
            <p:ph type="title"/>
          </p:nvPr>
        </p:nvSpPr>
        <p:spPr/>
        <p:txBody>
          <a:bodyPr/>
          <a:lstStyle/>
          <a:p>
            <a:r>
              <a:rPr lang="en-US" dirty="0"/>
              <a:t>Nouns</a:t>
            </a:r>
          </a:p>
        </p:txBody>
      </p:sp>
      <p:sp>
        <p:nvSpPr>
          <p:cNvPr id="6" name="Text Placeholder 5">
            <a:extLst>
              <a:ext uri="{FF2B5EF4-FFF2-40B4-BE49-F238E27FC236}">
                <a16:creationId xmlns:a16="http://schemas.microsoft.com/office/drawing/2014/main" id="{846D9A2E-7DDE-B742-AB8D-769DC3DFD2E5}"/>
              </a:ext>
            </a:extLst>
          </p:cNvPr>
          <p:cNvSpPr>
            <a:spLocks noGrp="1"/>
          </p:cNvSpPr>
          <p:nvPr>
            <p:ph type="body" idx="1"/>
          </p:nvPr>
        </p:nvSpPr>
        <p:spPr>
          <a:xfrm>
            <a:off x="3090625" y="60324"/>
            <a:ext cx="5596200" cy="3981000"/>
          </a:xfrm>
        </p:spPr>
        <p:txBody>
          <a:bodyPr/>
          <a:lstStyle/>
          <a:p>
            <a:pPr marL="139700" indent="0">
              <a:buNone/>
            </a:pPr>
            <a:r>
              <a:rPr lang="en-US" dirty="0"/>
              <a:t>Lots of data is hierarchical by nature</a:t>
            </a:r>
          </a:p>
        </p:txBody>
      </p:sp>
      <p:sp>
        <p:nvSpPr>
          <p:cNvPr id="4" name="Slide Number Placeholder 3">
            <a:extLst>
              <a:ext uri="{FF2B5EF4-FFF2-40B4-BE49-F238E27FC236}">
                <a16:creationId xmlns:a16="http://schemas.microsoft.com/office/drawing/2014/main" id="{69B034FF-FF55-7F40-95C8-3A1A4645D07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41</a:t>
            </a:fld>
            <a:endParaRPr lang="en" dirty="0"/>
          </a:p>
        </p:txBody>
      </p:sp>
    </p:spTree>
    <p:extLst>
      <p:ext uri="{BB962C8B-B14F-4D97-AF65-F5344CB8AC3E}">
        <p14:creationId xmlns:p14="http://schemas.microsoft.com/office/powerpoint/2010/main" val="995305750"/>
      </p:ext>
    </p:extLst>
  </p:cSld>
  <p:clrMapOvr>
    <a:masterClrMapping/>
  </p:clrMapOvr>
  <p:transition>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A05F3-D49C-1E47-89BE-17AD9BC475BC}"/>
              </a:ext>
            </a:extLst>
          </p:cNvPr>
          <p:cNvSpPr>
            <a:spLocks noGrp="1"/>
          </p:cNvSpPr>
          <p:nvPr>
            <p:ph type="title"/>
          </p:nvPr>
        </p:nvSpPr>
        <p:spPr/>
        <p:txBody>
          <a:bodyPr/>
          <a:lstStyle/>
          <a:p>
            <a:r>
              <a:rPr lang="en-US" dirty="0"/>
              <a:t>Types of Algorithms</a:t>
            </a:r>
          </a:p>
        </p:txBody>
      </p:sp>
      <p:sp>
        <p:nvSpPr>
          <p:cNvPr id="3" name="Text Placeholder 2">
            <a:extLst>
              <a:ext uri="{FF2B5EF4-FFF2-40B4-BE49-F238E27FC236}">
                <a16:creationId xmlns:a16="http://schemas.microsoft.com/office/drawing/2014/main" id="{1474943F-2BF6-AF48-90D4-F824AB293139}"/>
              </a:ext>
            </a:extLst>
          </p:cNvPr>
          <p:cNvSpPr>
            <a:spLocks noGrp="1"/>
          </p:cNvSpPr>
          <p:nvPr>
            <p:ph type="body" idx="1"/>
          </p:nvPr>
        </p:nvSpPr>
        <p:spPr/>
        <p:txBody>
          <a:bodyPr/>
          <a:lstStyle/>
          <a:p>
            <a:pPr marL="139700" indent="0">
              <a:buNone/>
            </a:pPr>
            <a:r>
              <a:rPr lang="en-US" b="1" dirty="0"/>
              <a:t>Divisive, </a:t>
            </a:r>
            <a:r>
              <a:rPr lang="en-US" dirty="0"/>
              <a:t>a.k.a. </a:t>
            </a:r>
            <a:r>
              <a:rPr lang="en-US" i="1" dirty="0"/>
              <a:t>top-down</a:t>
            </a:r>
            <a:endParaRPr lang="en-US" dirty="0"/>
          </a:p>
          <a:p>
            <a:r>
              <a:rPr lang="en-US" dirty="0"/>
              <a:t>Start with all the data in one big cluster and then recursively split the data into smaller clusters</a:t>
            </a:r>
          </a:p>
          <a:p>
            <a:pPr lvl="1"/>
            <a:r>
              <a:rPr lang="en-US" dirty="0"/>
              <a:t>Example: </a:t>
            </a:r>
            <a:r>
              <a:rPr lang="en-US" b="1" dirty="0"/>
              <a:t>recursive k-means</a:t>
            </a:r>
          </a:p>
          <a:p>
            <a:pPr marL="139700" indent="0">
              <a:buNone/>
            </a:pPr>
            <a:endParaRPr lang="en-US" b="1" dirty="0"/>
          </a:p>
          <a:p>
            <a:pPr marL="139700" indent="0">
              <a:buNone/>
            </a:pPr>
            <a:r>
              <a:rPr lang="en-US" b="1" dirty="0"/>
              <a:t>Agglomerative, </a:t>
            </a:r>
            <a:r>
              <a:rPr lang="en-US" dirty="0"/>
              <a:t>a.k.a. </a:t>
            </a:r>
            <a:r>
              <a:rPr lang="en-US" i="1" dirty="0"/>
              <a:t>bottom-up</a:t>
            </a:r>
            <a:r>
              <a:rPr lang="en-US" dirty="0"/>
              <a:t>:</a:t>
            </a:r>
          </a:p>
          <a:p>
            <a:r>
              <a:rPr lang="en-US" dirty="0"/>
              <a:t>Start with each data point in its own cluster. Merge clusters until all points are in one big cluster.</a:t>
            </a:r>
          </a:p>
          <a:p>
            <a:pPr lvl="1"/>
            <a:r>
              <a:rPr lang="en-US" dirty="0"/>
              <a:t>Example: </a:t>
            </a:r>
            <a:r>
              <a:rPr lang="en-US" b="1" dirty="0"/>
              <a:t>single linkage clustering</a:t>
            </a:r>
            <a:endParaRPr lang="en-US" dirty="0"/>
          </a:p>
        </p:txBody>
      </p:sp>
      <p:sp>
        <p:nvSpPr>
          <p:cNvPr id="4" name="Slide Number Placeholder 3">
            <a:extLst>
              <a:ext uri="{FF2B5EF4-FFF2-40B4-BE49-F238E27FC236}">
                <a16:creationId xmlns:a16="http://schemas.microsoft.com/office/drawing/2014/main" id="{1E2976F8-A105-2042-8E0E-4C396FE6E10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42</a:t>
            </a:fld>
            <a:endParaRPr lang="en"/>
          </a:p>
        </p:txBody>
      </p:sp>
    </p:spTree>
    <p:extLst>
      <p:ext uri="{BB962C8B-B14F-4D97-AF65-F5344CB8AC3E}">
        <p14:creationId xmlns:p14="http://schemas.microsoft.com/office/powerpoint/2010/main" val="1618402761"/>
      </p:ext>
    </p:extLst>
  </p:cSld>
  <p:clrMapOvr>
    <a:masterClrMapping/>
  </p:clrMapOvr>
  <p:transition>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B4DE5-0E55-5340-A8FD-8034F6FBED61}"/>
              </a:ext>
            </a:extLst>
          </p:cNvPr>
          <p:cNvSpPr>
            <a:spLocks noGrp="1"/>
          </p:cNvSpPr>
          <p:nvPr>
            <p:ph type="title"/>
          </p:nvPr>
        </p:nvSpPr>
        <p:spPr/>
        <p:txBody>
          <a:bodyPr/>
          <a:lstStyle/>
          <a:p>
            <a:r>
              <a:rPr lang="en-US" dirty="0"/>
              <a:t>Divisive Clustering</a:t>
            </a:r>
          </a:p>
        </p:txBody>
      </p:sp>
      <p:sp>
        <p:nvSpPr>
          <p:cNvPr id="3" name="Text Placeholder 2">
            <a:extLst>
              <a:ext uri="{FF2B5EF4-FFF2-40B4-BE49-F238E27FC236}">
                <a16:creationId xmlns:a16="http://schemas.microsoft.com/office/drawing/2014/main" id="{89A698B7-AA81-3542-9D0C-A25C69319913}"/>
              </a:ext>
            </a:extLst>
          </p:cNvPr>
          <p:cNvSpPr>
            <a:spLocks noGrp="1"/>
          </p:cNvSpPr>
          <p:nvPr>
            <p:ph type="body" idx="1"/>
          </p:nvPr>
        </p:nvSpPr>
        <p:spPr>
          <a:xfrm>
            <a:off x="3090625" y="-14435"/>
            <a:ext cx="5596200" cy="968164"/>
          </a:xfrm>
        </p:spPr>
        <p:txBody>
          <a:bodyPr/>
          <a:lstStyle/>
          <a:p>
            <a:pPr marL="139700" indent="0">
              <a:buNone/>
            </a:pPr>
            <a:r>
              <a:rPr lang="en-US" dirty="0"/>
              <a:t>Start with all the data in one cluster, and then repeatedly run k-means to divide the data into smaller clusters. Repeatedly run k-means on each cluster to make sub-clusters. </a:t>
            </a:r>
          </a:p>
        </p:txBody>
      </p:sp>
      <p:sp>
        <p:nvSpPr>
          <p:cNvPr id="4" name="Slide Number Placeholder 3">
            <a:extLst>
              <a:ext uri="{FF2B5EF4-FFF2-40B4-BE49-F238E27FC236}">
                <a16:creationId xmlns:a16="http://schemas.microsoft.com/office/drawing/2014/main" id="{1C1CEA3C-6CE3-544E-83A3-825CD287817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43</a:t>
            </a:fld>
            <a:endParaRPr lang="en"/>
          </a:p>
        </p:txBody>
      </p:sp>
      <p:pic>
        <p:nvPicPr>
          <p:cNvPr id="7" name="Picture 6">
            <a:extLst>
              <a:ext uri="{FF2B5EF4-FFF2-40B4-BE49-F238E27FC236}">
                <a16:creationId xmlns:a16="http://schemas.microsoft.com/office/drawing/2014/main" id="{75F75C7A-8C28-4A99-B9C5-63B77A657EB8}"/>
              </a:ext>
            </a:extLst>
          </p:cNvPr>
          <p:cNvPicPr>
            <a:picLocks noChangeAspect="1"/>
          </p:cNvPicPr>
          <p:nvPr/>
        </p:nvPicPr>
        <p:blipFill rotWithShape="1">
          <a:blip r:embed="rId3"/>
          <a:srcRect l="4308" t="11127" r="51436" b="8492"/>
          <a:stretch/>
        </p:blipFill>
        <p:spPr>
          <a:xfrm>
            <a:off x="3016795" y="1638191"/>
            <a:ext cx="2807285" cy="2863469"/>
          </a:xfrm>
          <a:prstGeom prst="rect">
            <a:avLst/>
          </a:prstGeom>
        </p:spPr>
      </p:pic>
      <p:pic>
        <p:nvPicPr>
          <p:cNvPr id="10" name="Picture 9">
            <a:extLst>
              <a:ext uri="{FF2B5EF4-FFF2-40B4-BE49-F238E27FC236}">
                <a16:creationId xmlns:a16="http://schemas.microsoft.com/office/drawing/2014/main" id="{AF494DC7-E18E-46CB-810D-C112B265B4E8}"/>
              </a:ext>
            </a:extLst>
          </p:cNvPr>
          <p:cNvPicPr>
            <a:picLocks noChangeAspect="1"/>
          </p:cNvPicPr>
          <p:nvPr/>
        </p:nvPicPr>
        <p:blipFill rotWithShape="1">
          <a:blip r:embed="rId3"/>
          <a:srcRect l="52993" t="13029" r="2751" b="6590"/>
          <a:stretch/>
        </p:blipFill>
        <p:spPr>
          <a:xfrm>
            <a:off x="6250020" y="1693031"/>
            <a:ext cx="2807285" cy="2863469"/>
          </a:xfrm>
          <a:prstGeom prst="rect">
            <a:avLst/>
          </a:prstGeom>
        </p:spPr>
      </p:pic>
    </p:spTree>
    <p:extLst>
      <p:ext uri="{BB962C8B-B14F-4D97-AF65-F5344CB8AC3E}">
        <p14:creationId xmlns:p14="http://schemas.microsoft.com/office/powerpoint/2010/main" val="289473372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BF59-40F7-4249-BA34-EBADD9C248A2}"/>
              </a:ext>
            </a:extLst>
          </p:cNvPr>
          <p:cNvSpPr>
            <a:spLocks noGrp="1"/>
          </p:cNvSpPr>
          <p:nvPr>
            <p:ph type="title"/>
          </p:nvPr>
        </p:nvSpPr>
        <p:spPr/>
        <p:txBody>
          <a:bodyPr/>
          <a:lstStyle/>
          <a:p>
            <a:r>
              <a:rPr lang="en-US" dirty="0"/>
              <a:t>Example</a:t>
            </a:r>
          </a:p>
        </p:txBody>
      </p:sp>
      <p:sp>
        <p:nvSpPr>
          <p:cNvPr id="3" name="Text Placeholder 2">
            <a:extLst>
              <a:ext uri="{FF2B5EF4-FFF2-40B4-BE49-F238E27FC236}">
                <a16:creationId xmlns:a16="http://schemas.microsoft.com/office/drawing/2014/main" id="{AB35EB98-F047-954F-8200-994AE6890E76}"/>
              </a:ext>
            </a:extLst>
          </p:cNvPr>
          <p:cNvSpPr>
            <a:spLocks noGrp="1"/>
          </p:cNvSpPr>
          <p:nvPr>
            <p:ph type="body" idx="1"/>
          </p:nvPr>
        </p:nvSpPr>
        <p:spPr>
          <a:xfrm>
            <a:off x="3090625" y="191167"/>
            <a:ext cx="5596200" cy="3981000"/>
          </a:xfrm>
        </p:spPr>
        <p:txBody>
          <a:bodyPr/>
          <a:lstStyle/>
          <a:p>
            <a:pPr marL="139700" indent="0">
              <a:buNone/>
            </a:pPr>
            <a:r>
              <a:rPr lang="en-US" dirty="0"/>
              <a:t>Using Wikipedia</a:t>
            </a:r>
          </a:p>
        </p:txBody>
      </p:sp>
      <p:sp>
        <p:nvSpPr>
          <p:cNvPr id="4" name="Slide Number Placeholder 3">
            <a:extLst>
              <a:ext uri="{FF2B5EF4-FFF2-40B4-BE49-F238E27FC236}">
                <a16:creationId xmlns:a16="http://schemas.microsoft.com/office/drawing/2014/main" id="{26A98BA3-BD36-3E44-AFF8-459C940C197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44</a:t>
            </a:fld>
            <a:endParaRPr lang="en"/>
          </a:p>
        </p:txBody>
      </p:sp>
      <p:pic>
        <p:nvPicPr>
          <p:cNvPr id="5" name="Picture 4">
            <a:extLst>
              <a:ext uri="{FF2B5EF4-FFF2-40B4-BE49-F238E27FC236}">
                <a16:creationId xmlns:a16="http://schemas.microsoft.com/office/drawing/2014/main" id="{F2BCC63C-BB42-EE44-A2C5-21E87DFFBD68}"/>
              </a:ext>
            </a:extLst>
          </p:cNvPr>
          <p:cNvPicPr>
            <a:picLocks noChangeAspect="1"/>
          </p:cNvPicPr>
          <p:nvPr/>
        </p:nvPicPr>
        <p:blipFill>
          <a:blip r:embed="rId2"/>
          <a:stretch>
            <a:fillRect/>
          </a:stretch>
        </p:blipFill>
        <p:spPr>
          <a:xfrm>
            <a:off x="2946316" y="1117414"/>
            <a:ext cx="2154570" cy="1939113"/>
          </a:xfrm>
          <a:prstGeom prst="rect">
            <a:avLst/>
          </a:prstGeom>
        </p:spPr>
      </p:pic>
      <p:pic>
        <p:nvPicPr>
          <p:cNvPr id="6" name="Picture 5">
            <a:extLst>
              <a:ext uri="{FF2B5EF4-FFF2-40B4-BE49-F238E27FC236}">
                <a16:creationId xmlns:a16="http://schemas.microsoft.com/office/drawing/2014/main" id="{A820A3B8-7FC8-304B-9635-D942793893E7}"/>
              </a:ext>
            </a:extLst>
          </p:cNvPr>
          <p:cNvPicPr>
            <a:picLocks noChangeAspect="1"/>
          </p:cNvPicPr>
          <p:nvPr/>
        </p:nvPicPr>
        <p:blipFill>
          <a:blip r:embed="rId3"/>
          <a:stretch>
            <a:fillRect/>
          </a:stretch>
        </p:blipFill>
        <p:spPr>
          <a:xfrm>
            <a:off x="5800029" y="1212110"/>
            <a:ext cx="3031105" cy="1939113"/>
          </a:xfrm>
          <a:prstGeom prst="rect">
            <a:avLst/>
          </a:prstGeom>
        </p:spPr>
      </p:pic>
      <p:pic>
        <p:nvPicPr>
          <p:cNvPr id="7" name="Picture 6">
            <a:extLst>
              <a:ext uri="{FF2B5EF4-FFF2-40B4-BE49-F238E27FC236}">
                <a16:creationId xmlns:a16="http://schemas.microsoft.com/office/drawing/2014/main" id="{CEE4C320-D061-7848-BD1E-2A9DC80A098F}"/>
              </a:ext>
            </a:extLst>
          </p:cNvPr>
          <p:cNvPicPr>
            <a:picLocks noChangeAspect="1"/>
          </p:cNvPicPr>
          <p:nvPr/>
        </p:nvPicPr>
        <p:blipFill rotWithShape="1">
          <a:blip r:embed="rId4"/>
          <a:srcRect b="29570"/>
          <a:stretch/>
        </p:blipFill>
        <p:spPr>
          <a:xfrm>
            <a:off x="3470060" y="3251199"/>
            <a:ext cx="5216765" cy="1892301"/>
          </a:xfrm>
          <a:prstGeom prst="rect">
            <a:avLst/>
          </a:prstGeom>
        </p:spPr>
      </p:pic>
    </p:spTree>
    <p:extLst>
      <p:ext uri="{BB962C8B-B14F-4D97-AF65-F5344CB8AC3E}">
        <p14:creationId xmlns:p14="http://schemas.microsoft.com/office/powerpoint/2010/main" val="350987236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FD700-D445-1A42-A026-783A5127B690}"/>
              </a:ext>
            </a:extLst>
          </p:cNvPr>
          <p:cNvSpPr>
            <a:spLocks noGrp="1"/>
          </p:cNvSpPr>
          <p:nvPr>
            <p:ph type="title"/>
          </p:nvPr>
        </p:nvSpPr>
        <p:spPr/>
        <p:txBody>
          <a:bodyPr/>
          <a:lstStyle/>
          <a:p>
            <a:r>
              <a:rPr lang="en-US" dirty="0"/>
              <a:t>Bisecting K-Means</a:t>
            </a:r>
          </a:p>
        </p:txBody>
      </p:sp>
      <p:sp>
        <p:nvSpPr>
          <p:cNvPr id="4" name="Slide Number Placeholder 3">
            <a:extLst>
              <a:ext uri="{FF2B5EF4-FFF2-40B4-BE49-F238E27FC236}">
                <a16:creationId xmlns:a16="http://schemas.microsoft.com/office/drawing/2014/main" id="{96C0D02D-CA44-934C-B39C-87B79D2C57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45</a:t>
            </a:fld>
            <a:endParaRPr lang="en"/>
          </a:p>
        </p:txBody>
      </p:sp>
      <p:pic>
        <p:nvPicPr>
          <p:cNvPr id="5" name="Picture 2" descr="Bisecting K-Means Algorithm — Clustering in Machine Learning | Understanding Bisecting K-Means Clustering Algorithm (Visuals and Code)">
            <a:extLst>
              <a:ext uri="{FF2B5EF4-FFF2-40B4-BE49-F238E27FC236}">
                <a16:creationId xmlns:a16="http://schemas.microsoft.com/office/drawing/2014/main" id="{0F5E3242-F393-4145-9C8A-90239462E4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2009" y="0"/>
            <a:ext cx="518477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0682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C630967-6078-4D47-8B61-DBA74783C653}"/>
              </a:ext>
            </a:extLst>
          </p:cNvPr>
          <p:cNvSpPr>
            <a:spLocks noGrp="1"/>
          </p:cNvSpPr>
          <p:nvPr>
            <p:ph type="body" idx="1"/>
          </p:nvPr>
        </p:nvSpPr>
        <p:spPr/>
        <p:txBody>
          <a:bodyPr/>
          <a:lstStyle/>
          <a:p>
            <a:pPr>
              <a:lnSpc>
                <a:spcPct val="100000"/>
              </a:lnSpc>
            </a:pPr>
            <a:r>
              <a:rPr lang="en-US" dirty="0"/>
              <a:t>You want to detect outliers in a dataset (shown below). </a:t>
            </a:r>
          </a:p>
          <a:p>
            <a:pPr lvl="1">
              <a:lnSpc>
                <a:spcPct val="100000"/>
              </a:lnSpc>
              <a:buClr>
                <a:schemeClr val="bg2"/>
              </a:buClr>
            </a:pPr>
            <a:r>
              <a:rPr lang="en-US" dirty="0"/>
              <a:t>How would you use k-means clustering to detect outliers? </a:t>
            </a:r>
          </a:p>
          <a:p>
            <a:pPr lvl="1">
              <a:lnSpc>
                <a:spcPct val="100000"/>
              </a:lnSpc>
              <a:buClr>
                <a:schemeClr val="bg2"/>
              </a:buClr>
            </a:pPr>
            <a:r>
              <a:rPr lang="en-US" dirty="0"/>
              <a:t>How would you use divisive clustering to detect outliers?</a:t>
            </a:r>
          </a:p>
        </p:txBody>
      </p:sp>
      <p:sp>
        <p:nvSpPr>
          <p:cNvPr id="4" name="Slide Number Placeholder 3">
            <a:extLst>
              <a:ext uri="{FF2B5EF4-FFF2-40B4-BE49-F238E27FC236}">
                <a16:creationId xmlns:a16="http://schemas.microsoft.com/office/drawing/2014/main" id="{A093281A-02A9-E44E-A78E-6BEC56868B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46</a:t>
            </a:fld>
            <a:endParaRPr lang="en"/>
          </a:p>
        </p:txBody>
      </p:sp>
      <p:sp>
        <p:nvSpPr>
          <p:cNvPr id="5" name="Title 4">
            <a:extLst>
              <a:ext uri="{FF2B5EF4-FFF2-40B4-BE49-F238E27FC236}">
                <a16:creationId xmlns:a16="http://schemas.microsoft.com/office/drawing/2014/main" id="{7EA733B9-06DC-694C-8A16-9ACDF3205761}"/>
              </a:ext>
            </a:extLst>
          </p:cNvPr>
          <p:cNvSpPr>
            <a:spLocks noGrp="1"/>
          </p:cNvSpPr>
          <p:nvPr>
            <p:ph type="title"/>
          </p:nvPr>
        </p:nvSpPr>
        <p:spPr/>
        <p:txBody>
          <a:bodyPr/>
          <a:lstStyle/>
          <a:p>
            <a:r>
              <a:rPr lang="en-US" dirty="0"/>
              <a:t>1 min</a:t>
            </a:r>
          </a:p>
        </p:txBody>
      </p:sp>
      <p:sp>
        <p:nvSpPr>
          <p:cNvPr id="8" name="Rectangle 7">
            <a:extLst>
              <a:ext uri="{FF2B5EF4-FFF2-40B4-BE49-F238E27FC236}">
                <a16:creationId xmlns:a16="http://schemas.microsoft.com/office/drawing/2014/main" id="{B66581F4-404D-4845-9553-1C1E1DCAEC6B}"/>
              </a:ext>
            </a:extLst>
          </p:cNvPr>
          <p:cNvSpPr/>
          <p:nvPr/>
        </p:nvSpPr>
        <p:spPr>
          <a:xfrm>
            <a:off x="353961" y="3991897"/>
            <a:ext cx="1887794" cy="265471"/>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C40067E5-9BD3-5C40-890A-A53EE3077028}"/>
              </a:ext>
            </a:extLst>
          </p:cNvPr>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r="32310"/>
          <a:stretch/>
        </p:blipFill>
        <p:spPr bwMode="auto">
          <a:xfrm>
            <a:off x="4085679" y="1989918"/>
            <a:ext cx="3606091" cy="3044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433034"/>
      </p:ext>
    </p:extLst>
  </p:cSld>
  <p:clrMapOvr>
    <a:masterClrMapping/>
  </p:clrMapOvr>
  <p:transition>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175E148A-9C01-704B-95C7-7175158EE6D2}"/>
              </a:ext>
            </a:extLst>
          </p:cNvPr>
          <p:cNvSpPr>
            <a:spLocks noGrp="1"/>
          </p:cNvSpPr>
          <p:nvPr>
            <p:ph type="body" idx="1"/>
          </p:nvPr>
        </p:nvSpPr>
        <p:spPr/>
        <p:txBody>
          <a:bodyPr/>
          <a:lstStyle/>
          <a:p>
            <a:pPr>
              <a:lnSpc>
                <a:spcPct val="100000"/>
              </a:lnSpc>
            </a:pPr>
            <a:r>
              <a:rPr lang="en-US" dirty="0"/>
              <a:t>You want to detect outliers in a dataset (shown below). </a:t>
            </a:r>
          </a:p>
          <a:p>
            <a:pPr lvl="1">
              <a:lnSpc>
                <a:spcPct val="100000"/>
              </a:lnSpc>
              <a:buClr>
                <a:schemeClr val="bg2"/>
              </a:buClr>
            </a:pPr>
            <a:r>
              <a:rPr lang="en-US" dirty="0"/>
              <a:t>How would you use k-means clustering to detect outliers? </a:t>
            </a:r>
          </a:p>
          <a:p>
            <a:pPr lvl="1">
              <a:lnSpc>
                <a:spcPct val="100000"/>
              </a:lnSpc>
              <a:buClr>
                <a:schemeClr val="bg2"/>
              </a:buClr>
            </a:pPr>
            <a:r>
              <a:rPr lang="en-US" dirty="0"/>
              <a:t>How would you use divisive clustering to detect outliers?</a:t>
            </a:r>
          </a:p>
        </p:txBody>
      </p:sp>
      <p:sp>
        <p:nvSpPr>
          <p:cNvPr id="4" name="Slide Number Placeholder 3">
            <a:extLst>
              <a:ext uri="{FF2B5EF4-FFF2-40B4-BE49-F238E27FC236}">
                <a16:creationId xmlns:a16="http://schemas.microsoft.com/office/drawing/2014/main" id="{A093281A-02A9-E44E-A78E-6BEC56868B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47</a:t>
            </a:fld>
            <a:endParaRPr lang="en"/>
          </a:p>
        </p:txBody>
      </p:sp>
      <p:sp>
        <p:nvSpPr>
          <p:cNvPr id="5" name="Title 4">
            <a:extLst>
              <a:ext uri="{FF2B5EF4-FFF2-40B4-BE49-F238E27FC236}">
                <a16:creationId xmlns:a16="http://schemas.microsoft.com/office/drawing/2014/main" id="{7EA733B9-06DC-694C-8A16-9ACDF3205761}"/>
              </a:ext>
            </a:extLst>
          </p:cNvPr>
          <p:cNvSpPr>
            <a:spLocks noGrp="1"/>
          </p:cNvSpPr>
          <p:nvPr>
            <p:ph type="title"/>
          </p:nvPr>
        </p:nvSpPr>
        <p:spPr/>
        <p:txBody>
          <a:bodyPr/>
          <a:lstStyle/>
          <a:p>
            <a:r>
              <a:rPr lang="en-US" dirty="0"/>
              <a:t>2 min</a:t>
            </a:r>
          </a:p>
        </p:txBody>
      </p:sp>
      <p:pic>
        <p:nvPicPr>
          <p:cNvPr id="8194" name="Picture 2">
            <a:extLst>
              <a:ext uri="{FF2B5EF4-FFF2-40B4-BE49-F238E27FC236}">
                <a16:creationId xmlns:a16="http://schemas.microsoft.com/office/drawing/2014/main" id="{BBE17297-6855-B44C-84E9-8B49C1B477C1}"/>
              </a:ext>
            </a:extLst>
          </p:cNvPr>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r="32310"/>
          <a:stretch/>
        </p:blipFill>
        <p:spPr bwMode="auto">
          <a:xfrm>
            <a:off x="5537909" y="2019415"/>
            <a:ext cx="3606091" cy="304419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6A2D2EE-727B-1241-A174-D1A012275E15}"/>
              </a:ext>
            </a:extLst>
          </p:cNvPr>
          <p:cNvSpPr/>
          <p:nvPr/>
        </p:nvSpPr>
        <p:spPr>
          <a:xfrm>
            <a:off x="353961" y="3991897"/>
            <a:ext cx="1887794" cy="265471"/>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F0B21C52-6B9C-CE4B-BB01-032EFE716FD2}"/>
              </a:ext>
            </a:extLst>
          </p:cNvPr>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r="32310"/>
          <a:stretch/>
        </p:blipFill>
        <p:spPr bwMode="auto">
          <a:xfrm>
            <a:off x="1728659" y="2019415"/>
            <a:ext cx="3606091" cy="3044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565943"/>
      </p:ext>
    </p:extLst>
  </p:cSld>
  <p:clrMapOvr>
    <a:masterClrMapping/>
  </p:clrMapOvr>
  <p:transition>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70C159-B9C9-1749-BAEE-478EEBAB858A}"/>
              </a:ext>
            </a:extLst>
          </p:cNvPr>
          <p:cNvSpPr>
            <a:spLocks noGrp="1"/>
          </p:cNvSpPr>
          <p:nvPr>
            <p:ph type="ctrTitle"/>
          </p:nvPr>
        </p:nvSpPr>
        <p:spPr>
          <a:xfrm>
            <a:off x="277100" y="284200"/>
            <a:ext cx="2298952" cy="3678000"/>
          </a:xfrm>
        </p:spPr>
        <p:txBody>
          <a:bodyPr/>
          <a:lstStyle/>
          <a:p>
            <a:r>
              <a:rPr lang="en-US" dirty="0"/>
              <a:t>Agglomerative Clustering</a:t>
            </a:r>
          </a:p>
        </p:txBody>
      </p:sp>
      <p:sp>
        <p:nvSpPr>
          <p:cNvPr id="6" name="Subtitle 5">
            <a:extLst>
              <a:ext uri="{FF2B5EF4-FFF2-40B4-BE49-F238E27FC236}">
                <a16:creationId xmlns:a16="http://schemas.microsoft.com/office/drawing/2014/main" id="{E480110D-073B-DC41-A64D-5D307F1F857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3A24ED61-BA2A-BA4D-B4D2-C800AE7E45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48</a:t>
            </a:fld>
            <a:endParaRPr lang="en"/>
          </a:p>
        </p:txBody>
      </p:sp>
    </p:spTree>
    <p:extLst>
      <p:ext uri="{BB962C8B-B14F-4D97-AF65-F5344CB8AC3E}">
        <p14:creationId xmlns:p14="http://schemas.microsoft.com/office/powerpoint/2010/main" val="31256683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76B246-3860-0F46-95C7-4769F4DC1C50}"/>
              </a:ext>
            </a:extLst>
          </p:cNvPr>
          <p:cNvSpPr>
            <a:spLocks noGrp="1"/>
          </p:cNvSpPr>
          <p:nvPr>
            <p:ph type="title"/>
          </p:nvPr>
        </p:nvSpPr>
        <p:spPr>
          <a:xfrm>
            <a:off x="234449" y="575500"/>
            <a:ext cx="2312105" cy="3981000"/>
          </a:xfrm>
        </p:spPr>
        <p:txBody>
          <a:bodyPr/>
          <a:lstStyle/>
          <a:p>
            <a:r>
              <a:rPr lang="en-US" dirty="0"/>
              <a:t>Agglomerative Clustering</a:t>
            </a:r>
          </a:p>
        </p:txBody>
      </p:sp>
      <p:sp>
        <p:nvSpPr>
          <p:cNvPr id="4" name="Slide Number Placeholder 3">
            <a:extLst>
              <a:ext uri="{FF2B5EF4-FFF2-40B4-BE49-F238E27FC236}">
                <a16:creationId xmlns:a16="http://schemas.microsoft.com/office/drawing/2014/main" id="{14858EF4-B986-6948-973B-04083123E1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49</a:t>
            </a:fld>
            <a:endParaRPr lang="en"/>
          </a:p>
        </p:txBody>
      </p:sp>
      <p:pic>
        <p:nvPicPr>
          <p:cNvPr id="5122" name="Picture 2" descr="Hierarhical Clustering with Dendrogram">
            <a:extLst>
              <a:ext uri="{FF2B5EF4-FFF2-40B4-BE49-F238E27FC236}">
                <a16:creationId xmlns:a16="http://schemas.microsoft.com/office/drawing/2014/main" id="{4B7F73B7-F96C-494F-A16F-B064C34EB3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6958" y="1107665"/>
            <a:ext cx="6507042" cy="2928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433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D2C26-C3BF-B34E-BC85-DF20EFFFC6D0}"/>
              </a:ext>
            </a:extLst>
          </p:cNvPr>
          <p:cNvSpPr>
            <a:spLocks noGrp="1"/>
          </p:cNvSpPr>
          <p:nvPr>
            <p:ph type="title"/>
          </p:nvPr>
        </p:nvSpPr>
        <p:spPr/>
        <p:txBody>
          <a:bodyPr/>
          <a:lstStyle/>
          <a:p>
            <a:r>
              <a:rPr lang="en-US" dirty="0"/>
              <a:t>Not Always Easy</a:t>
            </a:r>
          </a:p>
        </p:txBody>
      </p:sp>
      <p:sp>
        <p:nvSpPr>
          <p:cNvPr id="3" name="Text Placeholder 2">
            <a:extLst>
              <a:ext uri="{FF2B5EF4-FFF2-40B4-BE49-F238E27FC236}">
                <a16:creationId xmlns:a16="http://schemas.microsoft.com/office/drawing/2014/main" id="{AF90181B-CB97-A24B-BEB8-EC292483BA9D}"/>
              </a:ext>
            </a:extLst>
          </p:cNvPr>
          <p:cNvSpPr>
            <a:spLocks noGrp="1"/>
          </p:cNvSpPr>
          <p:nvPr>
            <p:ph type="body" idx="1"/>
          </p:nvPr>
        </p:nvSpPr>
        <p:spPr/>
        <p:txBody>
          <a:bodyPr/>
          <a:lstStyle/>
          <a:p>
            <a:pPr marL="139700" indent="0">
              <a:buNone/>
            </a:pPr>
            <a:r>
              <a:rPr lang="en-US" dirty="0"/>
              <a:t>There are many clusters that are harder to learn with this setup</a:t>
            </a:r>
          </a:p>
          <a:p>
            <a:r>
              <a:rPr lang="en-US" dirty="0"/>
              <a:t>Distance does not determine clusters</a:t>
            </a:r>
          </a:p>
        </p:txBody>
      </p:sp>
      <p:sp>
        <p:nvSpPr>
          <p:cNvPr id="4" name="Slide Number Placeholder 3">
            <a:extLst>
              <a:ext uri="{FF2B5EF4-FFF2-40B4-BE49-F238E27FC236}">
                <a16:creationId xmlns:a16="http://schemas.microsoft.com/office/drawing/2014/main" id="{72630067-B00D-5E45-A3CC-5A7D36BDEF6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pic>
        <p:nvPicPr>
          <p:cNvPr id="5" name="Picture 4">
            <a:extLst>
              <a:ext uri="{FF2B5EF4-FFF2-40B4-BE49-F238E27FC236}">
                <a16:creationId xmlns:a16="http://schemas.microsoft.com/office/drawing/2014/main" id="{190B3DF7-7CF6-F14A-92B3-225D5E7A4186}"/>
              </a:ext>
            </a:extLst>
          </p:cNvPr>
          <p:cNvPicPr>
            <a:picLocks noChangeAspect="1"/>
          </p:cNvPicPr>
          <p:nvPr/>
        </p:nvPicPr>
        <p:blipFill>
          <a:blip r:embed="rId2"/>
          <a:stretch>
            <a:fillRect/>
          </a:stretch>
        </p:blipFill>
        <p:spPr>
          <a:xfrm>
            <a:off x="3551686" y="1448862"/>
            <a:ext cx="4636146" cy="3565430"/>
          </a:xfrm>
          <a:prstGeom prst="rect">
            <a:avLst/>
          </a:prstGeom>
        </p:spPr>
      </p:pic>
    </p:spTree>
    <p:extLst>
      <p:ext uri="{BB962C8B-B14F-4D97-AF65-F5344CB8AC3E}">
        <p14:creationId xmlns:p14="http://schemas.microsoft.com/office/powerpoint/2010/main" val="1187205946"/>
      </p:ext>
    </p:extLst>
  </p:cSld>
  <p:clrMapOvr>
    <a:masterClrMapping/>
  </p:clrMapOvr>
  <p:transition>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81617-2E3C-944C-A25A-37108AAB0164}"/>
              </a:ext>
            </a:extLst>
          </p:cNvPr>
          <p:cNvSpPr>
            <a:spLocks noGrp="1"/>
          </p:cNvSpPr>
          <p:nvPr>
            <p:ph type="title"/>
          </p:nvPr>
        </p:nvSpPr>
        <p:spPr/>
        <p:txBody>
          <a:bodyPr/>
          <a:lstStyle/>
          <a:p>
            <a:r>
              <a:rPr lang="en-US" sz="2200" dirty="0"/>
              <a:t>Agglomerative Clustering</a:t>
            </a:r>
          </a:p>
        </p:txBody>
      </p:sp>
      <p:sp>
        <p:nvSpPr>
          <p:cNvPr id="3" name="Text Placeholder 2">
            <a:extLst>
              <a:ext uri="{FF2B5EF4-FFF2-40B4-BE49-F238E27FC236}">
                <a16:creationId xmlns:a16="http://schemas.microsoft.com/office/drawing/2014/main" id="{7393DB5E-AD09-2C41-9F94-0FC03C61084F}"/>
              </a:ext>
            </a:extLst>
          </p:cNvPr>
          <p:cNvSpPr>
            <a:spLocks noGrp="1"/>
          </p:cNvSpPr>
          <p:nvPr>
            <p:ph type="body" idx="1"/>
          </p:nvPr>
        </p:nvSpPr>
        <p:spPr/>
        <p:txBody>
          <a:bodyPr/>
          <a:lstStyle/>
          <a:p>
            <a:pPr marL="139700" indent="0">
              <a:buNone/>
            </a:pPr>
            <a:r>
              <a:rPr lang="en-US" b="1" dirty="0"/>
              <a:t>Algorithm at a glance</a:t>
            </a:r>
          </a:p>
          <a:p>
            <a:pPr marL="139700" indent="0">
              <a:buNone/>
            </a:pPr>
            <a:endParaRPr lang="en-US" dirty="0"/>
          </a:p>
          <a:p>
            <a:pPr marL="482600" indent="-342900">
              <a:buFont typeface="+mj-lt"/>
              <a:buAutoNum type="arabicPeriod"/>
            </a:pPr>
            <a:r>
              <a:rPr lang="en-US" dirty="0"/>
              <a:t>Initialize each point in its own cluster</a:t>
            </a:r>
          </a:p>
          <a:p>
            <a:pPr marL="482600" indent="-342900">
              <a:buFont typeface="+mj-lt"/>
              <a:buAutoNum type="arabicPeriod"/>
            </a:pPr>
            <a:r>
              <a:rPr lang="en-US" dirty="0"/>
              <a:t>Define a distance metric between clusters</a:t>
            </a:r>
          </a:p>
          <a:p>
            <a:pPr marL="139700" indent="0">
              <a:buNone/>
            </a:pPr>
            <a:br>
              <a:rPr lang="en-US" dirty="0"/>
            </a:br>
            <a:r>
              <a:rPr lang="en-US" dirty="0"/>
              <a:t>While there is more than one cluster</a:t>
            </a:r>
            <a:br>
              <a:rPr lang="en-US" dirty="0"/>
            </a:br>
            <a:endParaRPr lang="en-US" dirty="0"/>
          </a:p>
          <a:p>
            <a:pPr marL="939800" lvl="1" indent="-342900">
              <a:buFont typeface="+mj-lt"/>
              <a:buAutoNum type="arabicPeriod" startAt="3"/>
            </a:pPr>
            <a:r>
              <a:rPr lang="en-US" dirty="0"/>
              <a:t>Merge the two closest clusters</a:t>
            </a:r>
          </a:p>
          <a:p>
            <a:pPr marL="939800" lvl="1" indent="-342900">
              <a:buFont typeface="+mj-lt"/>
              <a:buAutoNum type="arabicPeriod" startAt="3"/>
            </a:pPr>
            <a:endParaRPr lang="en-US" dirty="0"/>
          </a:p>
          <a:p>
            <a:pPr marL="139700" indent="0">
              <a:buNone/>
            </a:pPr>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7D69C1A2-4699-2544-AF84-EB8C1092C27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50</a:t>
            </a:fld>
            <a:endParaRPr lang="en"/>
          </a:p>
        </p:txBody>
      </p:sp>
    </p:spTree>
    <p:extLst>
      <p:ext uri="{BB962C8B-B14F-4D97-AF65-F5344CB8AC3E}">
        <p14:creationId xmlns:p14="http://schemas.microsoft.com/office/powerpoint/2010/main" val="3229407764"/>
      </p:ext>
    </p:extLst>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EFCA0-ECFD-CB40-B31A-7667023798C5}"/>
              </a:ext>
            </a:extLst>
          </p:cNvPr>
          <p:cNvSpPr>
            <a:spLocks noGrp="1"/>
          </p:cNvSpPr>
          <p:nvPr>
            <p:ph type="title"/>
          </p:nvPr>
        </p:nvSpPr>
        <p:spPr/>
        <p:txBody>
          <a:bodyPr/>
          <a:lstStyle/>
          <a:p>
            <a:r>
              <a:rPr lang="en-US" dirty="0"/>
              <a:t>Step 1</a:t>
            </a:r>
          </a:p>
        </p:txBody>
      </p:sp>
      <p:sp>
        <p:nvSpPr>
          <p:cNvPr id="4" name="Slide Number Placeholder 3">
            <a:extLst>
              <a:ext uri="{FF2B5EF4-FFF2-40B4-BE49-F238E27FC236}">
                <a16:creationId xmlns:a16="http://schemas.microsoft.com/office/drawing/2014/main" id="{3454EF95-A36B-2248-A1C2-89372D0830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51</a:t>
            </a:fld>
            <a:endParaRPr lang="en"/>
          </a:p>
        </p:txBody>
      </p:sp>
      <p:pic>
        <p:nvPicPr>
          <p:cNvPr id="5" name="Picture 4">
            <a:extLst>
              <a:ext uri="{FF2B5EF4-FFF2-40B4-BE49-F238E27FC236}">
                <a16:creationId xmlns:a16="http://schemas.microsoft.com/office/drawing/2014/main" id="{04E942FB-B29C-D746-94D5-5E082AA125A7}"/>
              </a:ext>
            </a:extLst>
          </p:cNvPr>
          <p:cNvPicPr>
            <a:picLocks noChangeAspect="1"/>
          </p:cNvPicPr>
          <p:nvPr/>
        </p:nvPicPr>
        <p:blipFill>
          <a:blip r:embed="rId3"/>
          <a:stretch>
            <a:fillRect/>
          </a:stretch>
        </p:blipFill>
        <p:spPr>
          <a:xfrm>
            <a:off x="3090625" y="698164"/>
            <a:ext cx="5113287" cy="3147976"/>
          </a:xfrm>
          <a:prstGeom prst="rect">
            <a:avLst/>
          </a:prstGeom>
        </p:spPr>
      </p:pic>
      <p:pic>
        <p:nvPicPr>
          <p:cNvPr id="6" name="Picture 5">
            <a:extLst>
              <a:ext uri="{FF2B5EF4-FFF2-40B4-BE49-F238E27FC236}">
                <a16:creationId xmlns:a16="http://schemas.microsoft.com/office/drawing/2014/main" id="{A2BC6820-750A-DD46-8D8B-99368595F800}"/>
              </a:ext>
            </a:extLst>
          </p:cNvPr>
          <p:cNvPicPr>
            <a:picLocks noChangeAspect="1"/>
          </p:cNvPicPr>
          <p:nvPr/>
        </p:nvPicPr>
        <p:blipFill>
          <a:blip r:embed="rId4"/>
          <a:stretch>
            <a:fillRect/>
          </a:stretch>
        </p:blipFill>
        <p:spPr>
          <a:xfrm>
            <a:off x="6202746" y="1335846"/>
            <a:ext cx="2001166" cy="2460308"/>
          </a:xfrm>
          <a:prstGeom prst="rect">
            <a:avLst/>
          </a:prstGeom>
        </p:spPr>
      </p:pic>
    </p:spTree>
    <p:extLst>
      <p:ext uri="{BB962C8B-B14F-4D97-AF65-F5344CB8AC3E}">
        <p14:creationId xmlns:p14="http://schemas.microsoft.com/office/powerpoint/2010/main" val="93573290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C38D2-AE15-5B41-916E-F81061CB22A8}"/>
              </a:ext>
            </a:extLst>
          </p:cNvPr>
          <p:cNvSpPr>
            <a:spLocks noGrp="1"/>
          </p:cNvSpPr>
          <p:nvPr>
            <p:ph type="title"/>
          </p:nvPr>
        </p:nvSpPr>
        <p:spPr/>
        <p:txBody>
          <a:bodyPr/>
          <a:lstStyle/>
          <a:p>
            <a:r>
              <a:rPr lang="en-US" dirty="0"/>
              <a:t>Step 2</a:t>
            </a:r>
          </a:p>
        </p:txBody>
      </p:sp>
      <p:sp>
        <p:nvSpPr>
          <p:cNvPr id="3" name="Text Placeholder 2">
            <a:extLst>
              <a:ext uri="{FF2B5EF4-FFF2-40B4-BE49-F238E27FC236}">
                <a16:creationId xmlns:a16="http://schemas.microsoft.com/office/drawing/2014/main" id="{11A1CAC1-648F-324B-B024-6C3BA1B4488D}"/>
              </a:ext>
            </a:extLst>
          </p:cNvPr>
          <p:cNvSpPr>
            <a:spLocks noGrp="1"/>
          </p:cNvSpPr>
          <p:nvPr>
            <p:ph type="body" idx="1"/>
          </p:nvPr>
        </p:nvSpPr>
        <p:spPr>
          <a:xfrm>
            <a:off x="3058727" y="192728"/>
            <a:ext cx="5596200" cy="3981000"/>
          </a:xfrm>
        </p:spPr>
        <p:txBody>
          <a:bodyPr/>
          <a:lstStyle/>
          <a:p>
            <a:pPr marL="139700" indent="0">
              <a:buNone/>
            </a:pPr>
            <a:r>
              <a:rPr lang="en-US" dirty="0"/>
              <a:t>2. Define a distance metric between clusters</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br>
              <a:rPr lang="en-US" dirty="0"/>
            </a:br>
            <a:r>
              <a:rPr lang="en-US" dirty="0"/>
              <a:t>This formula means we are defining the distance between two clusters as the smallest distance between any pair of points between the clusters.</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1CC4D9CC-8B77-574F-AA0D-7DB2FCE2543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52</a:t>
            </a:fld>
            <a:endParaRPr lang="en"/>
          </a:p>
        </p:txBody>
      </p:sp>
      <p:pic>
        <p:nvPicPr>
          <p:cNvPr id="5" name="Picture 4">
            <a:extLst>
              <a:ext uri="{FF2B5EF4-FFF2-40B4-BE49-F238E27FC236}">
                <a16:creationId xmlns:a16="http://schemas.microsoft.com/office/drawing/2014/main" id="{191E23E1-79E4-4544-A741-F205D107C110}"/>
              </a:ext>
            </a:extLst>
          </p:cNvPr>
          <p:cNvPicPr>
            <a:picLocks noChangeAspect="1"/>
          </p:cNvPicPr>
          <p:nvPr/>
        </p:nvPicPr>
        <p:blipFill>
          <a:blip r:embed="rId3"/>
          <a:stretch>
            <a:fillRect/>
          </a:stretch>
        </p:blipFill>
        <p:spPr>
          <a:xfrm>
            <a:off x="3342588" y="889278"/>
            <a:ext cx="1568481" cy="1928349"/>
          </a:xfrm>
          <a:prstGeom prst="rect">
            <a:avLst/>
          </a:prstGeom>
        </p:spPr>
      </p:pic>
      <p:sp>
        <p:nvSpPr>
          <p:cNvPr id="6" name="Oval 5">
            <a:extLst>
              <a:ext uri="{FF2B5EF4-FFF2-40B4-BE49-F238E27FC236}">
                <a16:creationId xmlns:a16="http://schemas.microsoft.com/office/drawing/2014/main" id="{3892ED5B-21E1-4545-B07F-8F7902D8F3D1}"/>
              </a:ext>
            </a:extLst>
          </p:cNvPr>
          <p:cNvSpPr/>
          <p:nvPr/>
        </p:nvSpPr>
        <p:spPr>
          <a:xfrm>
            <a:off x="4566454" y="1116419"/>
            <a:ext cx="248500" cy="250007"/>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EE63BAE-F154-9346-960E-D561CD64669E}"/>
              </a:ext>
            </a:extLst>
          </p:cNvPr>
          <p:cNvSpPr/>
          <p:nvPr/>
        </p:nvSpPr>
        <p:spPr>
          <a:xfrm>
            <a:off x="4341424" y="899910"/>
            <a:ext cx="248500" cy="250007"/>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CC137874-04CB-C347-ACAD-837CFA2A3539}"/>
                  </a:ext>
                </a:extLst>
              </p:cNvPr>
              <p:cNvSpPr/>
              <p:nvPr/>
            </p:nvSpPr>
            <p:spPr>
              <a:xfrm>
                <a:off x="5071987" y="789413"/>
                <a:ext cx="3946978" cy="3095143"/>
              </a:xfrm>
              <a:prstGeom prst="rect">
                <a:avLst/>
              </a:prstGeom>
            </p:spPr>
            <p:txBody>
              <a:bodyPr wrap="none">
                <a:spAutoFit/>
              </a:bodyPr>
              <a:lstStyle/>
              <a:p>
                <a:r>
                  <a:rPr lang="en-US" b="1" dirty="0">
                    <a:solidFill>
                      <a:srgbClr val="666666"/>
                    </a:solidFill>
                    <a:latin typeface="Nunito Sans" pitchFamily="2" charset="77"/>
                  </a:rPr>
                  <a:t>Single Linkage</a:t>
                </a:r>
                <a:r>
                  <a:rPr lang="en-US" b="1" dirty="0"/>
                  <a:t> </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𝑑𝑖𝑠𝑡𝑎𝑛𝑐𝑒</m:t>
                      </m:r>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i="1">
                                  <a:latin typeface="Cambria Math" panose="02040503050406030204" pitchFamily="18" charset="0"/>
                                </a:rPr>
                                <m:t>𝐶</m:t>
                              </m:r>
                            </m:e>
                            <m:sub>
                              <m:r>
                                <a:rPr lang="en-US" b="0" i="1" smtClean="0">
                                  <a:latin typeface="Cambria Math" panose="02040503050406030204" pitchFamily="18" charset="0"/>
                                </a:rPr>
                                <m:t>1</m:t>
                              </m:r>
                            </m:sub>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i="1">
                                  <a:latin typeface="Cambria Math" panose="02040503050406030204" pitchFamily="18" charset="0"/>
                                </a:rPr>
                                <m:t>𝐶</m:t>
                              </m:r>
                            </m:e>
                            <m:sub>
                              <m:r>
                                <a:rPr lang="en-US" b="0" i="1" smtClean="0">
                                  <a:latin typeface="Cambria Math" panose="02040503050406030204" pitchFamily="18" charset="0"/>
                                </a:rPr>
                                <m:t>2</m:t>
                              </m:r>
                            </m:sub>
                            <m:sup/>
                          </m:sSubSup>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min</m:t>
                              </m:r>
                            </m:e>
                            <m:lim>
                              <m:sSubSup>
                                <m:sSubSupPr>
                                  <m:ctrlPr>
                                    <a:rPr lang="en-US" b="0" i="1" smtClean="0">
                                      <a:latin typeface="Cambria Math" panose="02040503050406030204" pitchFamily="18" charset="0"/>
                                    </a:rPr>
                                  </m:ctrlPr>
                                </m:sSubSupPr>
                                <m:e>
                                  <m:r>
                                    <a:rPr lang="en-US" i="1">
                                      <a:latin typeface="Cambria Math" panose="02040503050406030204" pitchFamily="18" charset="0"/>
                                    </a:rPr>
                                    <m:t>𝑥</m:t>
                                  </m:r>
                                </m:e>
                                <m:sub>
                                  <m:r>
                                    <a:rPr lang="en-US" b="0" i="1" smtClean="0">
                                      <a:latin typeface="Cambria Math" panose="02040503050406030204" pitchFamily="18" charset="0"/>
                                    </a:rPr>
                                    <m:t>𝑖</m:t>
                                  </m:r>
                                </m:sub>
                                <m:sup/>
                              </m:sSubSup>
                              <m:r>
                                <a:rPr lang="en-US" b="0" i="1" smtClean="0">
                                  <a:solidFill>
                                    <a:schemeClr val="accent3">
                                      <a:lumMod val="75000"/>
                                    </a:schemeClr>
                                  </a:solidFill>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𝐶</m:t>
                                  </m:r>
                                </m:e>
                                <m:sub>
                                  <m:r>
                                    <a:rPr lang="en-US" i="1">
                                      <a:latin typeface="Cambria Math" panose="02040503050406030204" pitchFamily="18" charset="0"/>
                                    </a:rPr>
                                    <m:t>1</m:t>
                                  </m:r>
                                </m:sub>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i="1">
                                      <a:latin typeface="Cambria Math" panose="02040503050406030204" pitchFamily="18" charset="0"/>
                                    </a:rPr>
                                    <m:t>𝑥</m:t>
                                  </m:r>
                                </m:e>
                                <m:sub>
                                  <m:r>
                                    <a:rPr lang="en-US" b="0" i="1" smtClean="0">
                                      <a:latin typeface="Cambria Math" panose="02040503050406030204" pitchFamily="18" charset="0"/>
                                    </a:rPr>
                                    <m:t>𝑗</m:t>
                                  </m:r>
                                </m:sub>
                                <m:sup/>
                              </m:sSubSup>
                              <m:r>
                                <a:rPr lang="en-US" b="0" i="1" smtClean="0">
                                  <a:solidFill>
                                    <a:schemeClr val="accent4">
                                      <a:lumMod val="75000"/>
                                    </a:schemeClr>
                                  </a:solidFill>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𝐶</m:t>
                                  </m:r>
                                </m:e>
                                <m:sub>
                                  <m:r>
                                    <a:rPr lang="en-US" b="0" i="1" smtClean="0">
                                      <a:latin typeface="Cambria Math" panose="02040503050406030204" pitchFamily="18" charset="0"/>
                                    </a:rPr>
                                    <m:t>2</m:t>
                                  </m:r>
                                </m:sub>
                                <m:sup/>
                              </m:sSubSup>
                            </m:lim>
                          </m:limLow>
                        </m:fName>
                        <m:e>
                          <m:r>
                            <a:rPr lang="en-US" b="0" i="1" smtClean="0">
                              <a:latin typeface="Cambria Math" panose="02040503050406030204" pitchFamily="18" charset="0"/>
                            </a:rPr>
                            <m:t>𝑑</m:t>
                          </m:r>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𝑖</m:t>
                                  </m:r>
                                </m:sub>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i="1">
                                      <a:latin typeface="Cambria Math" panose="02040503050406030204" pitchFamily="18" charset="0"/>
                                    </a:rPr>
                                    <m:t>𝑥</m:t>
                                  </m:r>
                                </m:e>
                                <m:sub>
                                  <m:r>
                                    <a:rPr lang="en-US" b="0" i="1" smtClean="0">
                                      <a:latin typeface="Cambria Math" panose="02040503050406030204" pitchFamily="18" charset="0"/>
                                    </a:rPr>
                                    <m:t>𝑗</m:t>
                                  </m:r>
                                </m:sub>
                                <m:sup/>
                              </m:sSubSup>
                            </m:e>
                          </m:d>
                        </m:e>
                      </m:func>
                    </m:oMath>
                  </m:oMathPara>
                </a14:m>
                <a:endParaRPr lang="en-US" dirty="0"/>
              </a:p>
              <a:p>
                <a:endParaRPr lang="en-US" dirty="0">
                  <a:solidFill>
                    <a:srgbClr val="666666"/>
                  </a:solidFill>
                  <a:latin typeface="Nunito Sans" pitchFamily="2" charset="77"/>
                </a:endParaRPr>
              </a:p>
              <a:p>
                <a:endParaRPr lang="en-US" dirty="0">
                  <a:solidFill>
                    <a:srgbClr val="666666"/>
                  </a:solidFill>
                  <a:latin typeface="Nunito Sans" pitchFamily="2" charset="77"/>
                </a:endParaRPr>
              </a:p>
              <a:p>
                <a:endParaRPr lang="en-US" dirty="0">
                  <a:solidFill>
                    <a:srgbClr val="666666"/>
                  </a:solidFill>
                  <a:latin typeface="Nunito Sans" pitchFamily="2" charset="77"/>
                </a:endParaRPr>
              </a:p>
              <a:p>
                <a:endParaRPr lang="en-US" dirty="0">
                  <a:solidFill>
                    <a:srgbClr val="666666"/>
                  </a:solidFill>
                  <a:latin typeface="Nunito Sans" pitchFamily="2" charset="77"/>
                </a:endParaRPr>
              </a:p>
              <a:p>
                <a:endParaRPr lang="en-US" dirty="0">
                  <a:solidFill>
                    <a:srgbClr val="666666"/>
                  </a:solidFill>
                  <a:latin typeface="Nunito Sans" pitchFamily="2" charset="77"/>
                </a:endParaRPr>
              </a:p>
              <a:p>
                <a:endParaRPr lang="en-US" dirty="0">
                  <a:solidFill>
                    <a:srgbClr val="666666"/>
                  </a:solidFill>
                  <a:latin typeface="Nunito Sans" pitchFamily="2" charset="77"/>
                </a:endParaRPr>
              </a:p>
              <a:p>
                <a:endParaRPr lang="en-US" dirty="0">
                  <a:solidFill>
                    <a:srgbClr val="666666"/>
                  </a:solidFill>
                  <a:latin typeface="Nunito Sans" pitchFamily="2" charset="77"/>
                </a:endParaRPr>
              </a:p>
              <a:p>
                <a:br>
                  <a:rPr lang="en-US" dirty="0">
                    <a:solidFill>
                      <a:srgbClr val="666666"/>
                    </a:solidFill>
                    <a:latin typeface="Nunito Sans" pitchFamily="2" charset="77"/>
                  </a:rPr>
                </a:br>
                <a:endParaRPr lang="en-US" dirty="0">
                  <a:solidFill>
                    <a:srgbClr val="666666"/>
                  </a:solidFill>
                  <a:latin typeface="Nunito Sans" pitchFamily="2" charset="77"/>
                </a:endParaRPr>
              </a:p>
              <a:p>
                <a:endParaRPr lang="en-US" dirty="0">
                  <a:solidFill>
                    <a:srgbClr val="666666"/>
                  </a:solidFill>
                  <a:latin typeface="Nunito Sans" pitchFamily="2" charset="77"/>
                </a:endParaRPr>
              </a:p>
              <a:p>
                <a:endParaRPr lang="en-US" dirty="0"/>
              </a:p>
            </p:txBody>
          </p:sp>
        </mc:Choice>
        <mc:Fallback xmlns="">
          <p:sp>
            <p:nvSpPr>
              <p:cNvPr id="8" name="Rectangle 7">
                <a:extLst>
                  <a:ext uri="{FF2B5EF4-FFF2-40B4-BE49-F238E27FC236}">
                    <a16:creationId xmlns:a16="http://schemas.microsoft.com/office/drawing/2014/main" id="{CC137874-04CB-C347-ACAD-837CFA2A3539}"/>
                  </a:ext>
                </a:extLst>
              </p:cNvPr>
              <p:cNvSpPr>
                <a:spLocks noRot="1" noChangeAspect="1" noMove="1" noResize="1" noEditPoints="1" noAdjustHandles="1" noChangeArrowheads="1" noChangeShapeType="1" noTextEdit="1"/>
              </p:cNvSpPr>
              <p:nvPr/>
            </p:nvSpPr>
            <p:spPr>
              <a:xfrm>
                <a:off x="5071987" y="789413"/>
                <a:ext cx="3946978" cy="3095143"/>
              </a:xfrm>
              <a:prstGeom prst="rect">
                <a:avLst/>
              </a:prstGeom>
              <a:blipFill>
                <a:blip r:embed="rId4"/>
                <a:stretch>
                  <a:fillRect l="-643"/>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E3175EB8-3EF1-864C-BC67-EE902BFCF8F6}"/>
              </a:ext>
            </a:extLst>
          </p:cNvPr>
          <p:cNvPicPr>
            <a:picLocks noChangeAspect="1"/>
          </p:cNvPicPr>
          <p:nvPr/>
        </p:nvPicPr>
        <p:blipFill>
          <a:blip r:embed="rId5"/>
          <a:stretch>
            <a:fillRect/>
          </a:stretch>
        </p:blipFill>
        <p:spPr>
          <a:xfrm>
            <a:off x="6517759" y="3793554"/>
            <a:ext cx="1695112" cy="1161218"/>
          </a:xfrm>
          <a:prstGeom prst="rect">
            <a:avLst/>
          </a:prstGeom>
        </p:spPr>
      </p:pic>
    </p:spTree>
    <p:extLst>
      <p:ext uri="{BB962C8B-B14F-4D97-AF65-F5344CB8AC3E}">
        <p14:creationId xmlns:p14="http://schemas.microsoft.com/office/powerpoint/2010/main" val="48154951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7BA3-D38C-C44D-9CFE-D5EF63218591}"/>
              </a:ext>
            </a:extLst>
          </p:cNvPr>
          <p:cNvSpPr>
            <a:spLocks noGrp="1"/>
          </p:cNvSpPr>
          <p:nvPr>
            <p:ph type="title"/>
          </p:nvPr>
        </p:nvSpPr>
        <p:spPr/>
        <p:txBody>
          <a:bodyPr/>
          <a:lstStyle/>
          <a:p>
            <a:r>
              <a:rPr lang="en-US" dirty="0"/>
              <a:t>Step 3</a:t>
            </a:r>
          </a:p>
        </p:txBody>
      </p:sp>
      <p:sp>
        <p:nvSpPr>
          <p:cNvPr id="3" name="Text Placeholder 2">
            <a:extLst>
              <a:ext uri="{FF2B5EF4-FFF2-40B4-BE49-F238E27FC236}">
                <a16:creationId xmlns:a16="http://schemas.microsoft.com/office/drawing/2014/main" id="{18D68C99-8C90-F94E-BF1C-AA2A62F7FC4B}"/>
              </a:ext>
            </a:extLst>
          </p:cNvPr>
          <p:cNvSpPr>
            <a:spLocks noGrp="1"/>
          </p:cNvSpPr>
          <p:nvPr>
            <p:ph type="body" idx="1"/>
          </p:nvPr>
        </p:nvSpPr>
        <p:spPr/>
        <p:txBody>
          <a:bodyPr/>
          <a:lstStyle/>
          <a:p>
            <a:pPr marL="139700" indent="0">
              <a:buNone/>
            </a:pPr>
            <a:r>
              <a:rPr lang="en-US" dirty="0"/>
              <a:t>Merge closest pair of clusters</a:t>
            </a:r>
          </a:p>
        </p:txBody>
      </p:sp>
      <p:sp>
        <p:nvSpPr>
          <p:cNvPr id="4" name="Slide Number Placeholder 3">
            <a:extLst>
              <a:ext uri="{FF2B5EF4-FFF2-40B4-BE49-F238E27FC236}">
                <a16:creationId xmlns:a16="http://schemas.microsoft.com/office/drawing/2014/main" id="{93A3577D-1E6C-0644-85DC-F9EEFC7DD9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53</a:t>
            </a:fld>
            <a:endParaRPr lang="en"/>
          </a:p>
        </p:txBody>
      </p:sp>
      <p:pic>
        <p:nvPicPr>
          <p:cNvPr id="5" name="Picture 4">
            <a:extLst>
              <a:ext uri="{FF2B5EF4-FFF2-40B4-BE49-F238E27FC236}">
                <a16:creationId xmlns:a16="http://schemas.microsoft.com/office/drawing/2014/main" id="{64899CCE-C732-204C-A03A-953BA4EEC678}"/>
              </a:ext>
            </a:extLst>
          </p:cNvPr>
          <p:cNvPicPr>
            <a:picLocks noChangeAspect="1"/>
          </p:cNvPicPr>
          <p:nvPr/>
        </p:nvPicPr>
        <p:blipFill rotWithShape="1">
          <a:blip r:embed="rId3"/>
          <a:srcRect t="16540"/>
          <a:stretch/>
        </p:blipFill>
        <p:spPr>
          <a:xfrm>
            <a:off x="2690038" y="1189918"/>
            <a:ext cx="5490534" cy="2923258"/>
          </a:xfrm>
          <a:prstGeom prst="rect">
            <a:avLst/>
          </a:prstGeom>
        </p:spPr>
      </p:pic>
      <p:pic>
        <p:nvPicPr>
          <p:cNvPr id="7" name="Picture 6">
            <a:extLst>
              <a:ext uri="{FF2B5EF4-FFF2-40B4-BE49-F238E27FC236}">
                <a16:creationId xmlns:a16="http://schemas.microsoft.com/office/drawing/2014/main" id="{665FDD47-4671-2B4C-A9C9-B552932A7EC0}"/>
              </a:ext>
            </a:extLst>
          </p:cNvPr>
          <p:cNvPicPr>
            <a:picLocks noChangeAspect="1"/>
          </p:cNvPicPr>
          <p:nvPr/>
        </p:nvPicPr>
        <p:blipFill>
          <a:blip r:embed="rId4"/>
          <a:stretch>
            <a:fillRect/>
          </a:stretch>
        </p:blipFill>
        <p:spPr>
          <a:xfrm>
            <a:off x="4568603" y="4622653"/>
            <a:ext cx="4025900" cy="406400"/>
          </a:xfrm>
          <a:prstGeom prst="rect">
            <a:avLst/>
          </a:prstGeom>
        </p:spPr>
      </p:pic>
    </p:spTree>
    <p:extLst>
      <p:ext uri="{BB962C8B-B14F-4D97-AF65-F5344CB8AC3E}">
        <p14:creationId xmlns:p14="http://schemas.microsoft.com/office/powerpoint/2010/main" val="1201106330"/>
      </p:ext>
    </p:extLst>
  </p:cSld>
  <p:clrMapOvr>
    <a:masterClrMapping/>
  </p:clrMapOvr>
  <p:transition>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7BA3-D38C-C44D-9CFE-D5EF63218591}"/>
              </a:ext>
            </a:extLst>
          </p:cNvPr>
          <p:cNvSpPr>
            <a:spLocks noGrp="1"/>
          </p:cNvSpPr>
          <p:nvPr>
            <p:ph type="title"/>
          </p:nvPr>
        </p:nvSpPr>
        <p:spPr/>
        <p:txBody>
          <a:bodyPr/>
          <a:lstStyle/>
          <a:p>
            <a:r>
              <a:rPr lang="en-US" dirty="0"/>
              <a:t>Repeat</a:t>
            </a:r>
          </a:p>
        </p:txBody>
      </p:sp>
      <p:sp>
        <p:nvSpPr>
          <p:cNvPr id="4" name="Slide Number Placeholder 3">
            <a:extLst>
              <a:ext uri="{FF2B5EF4-FFF2-40B4-BE49-F238E27FC236}">
                <a16:creationId xmlns:a16="http://schemas.microsoft.com/office/drawing/2014/main" id="{93A3577D-1E6C-0644-85DC-F9EEFC7DD9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54</a:t>
            </a:fld>
            <a:endParaRPr lang="en"/>
          </a:p>
        </p:txBody>
      </p:sp>
      <p:pic>
        <p:nvPicPr>
          <p:cNvPr id="9" name="Picture 8">
            <a:extLst>
              <a:ext uri="{FF2B5EF4-FFF2-40B4-BE49-F238E27FC236}">
                <a16:creationId xmlns:a16="http://schemas.microsoft.com/office/drawing/2014/main" id="{91E43A49-AFAC-AD4B-8746-C746CAC3277D}"/>
              </a:ext>
            </a:extLst>
          </p:cNvPr>
          <p:cNvPicPr>
            <a:picLocks noChangeAspect="1"/>
          </p:cNvPicPr>
          <p:nvPr/>
        </p:nvPicPr>
        <p:blipFill>
          <a:blip r:embed="rId2"/>
          <a:stretch>
            <a:fillRect/>
          </a:stretch>
        </p:blipFill>
        <p:spPr>
          <a:xfrm>
            <a:off x="4568603" y="4645985"/>
            <a:ext cx="4025900" cy="381000"/>
          </a:xfrm>
          <a:prstGeom prst="rect">
            <a:avLst/>
          </a:prstGeom>
        </p:spPr>
      </p:pic>
      <p:pic>
        <p:nvPicPr>
          <p:cNvPr id="10" name="Picture 9">
            <a:extLst>
              <a:ext uri="{FF2B5EF4-FFF2-40B4-BE49-F238E27FC236}">
                <a16:creationId xmlns:a16="http://schemas.microsoft.com/office/drawing/2014/main" id="{A87AAABF-2A2C-3C4E-8775-6660D867C486}"/>
              </a:ext>
            </a:extLst>
          </p:cNvPr>
          <p:cNvPicPr>
            <a:picLocks noChangeAspect="1"/>
          </p:cNvPicPr>
          <p:nvPr/>
        </p:nvPicPr>
        <p:blipFill rotWithShape="1">
          <a:blip r:embed="rId3"/>
          <a:srcRect t="16818" r="59419"/>
          <a:stretch/>
        </p:blipFill>
        <p:spPr>
          <a:xfrm>
            <a:off x="2663164" y="1180214"/>
            <a:ext cx="2900929" cy="2977117"/>
          </a:xfrm>
          <a:prstGeom prst="rect">
            <a:avLst/>
          </a:prstGeom>
        </p:spPr>
      </p:pic>
    </p:spTree>
    <p:extLst>
      <p:ext uri="{BB962C8B-B14F-4D97-AF65-F5344CB8AC3E}">
        <p14:creationId xmlns:p14="http://schemas.microsoft.com/office/powerpoint/2010/main" val="2639332697"/>
      </p:ext>
    </p:extLst>
  </p:cSld>
  <p:clrMapOvr>
    <a:masterClrMapping/>
  </p:clrMapOvr>
  <p:transition>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7BA3-D38C-C44D-9CFE-D5EF63218591}"/>
              </a:ext>
            </a:extLst>
          </p:cNvPr>
          <p:cNvSpPr>
            <a:spLocks noGrp="1"/>
          </p:cNvSpPr>
          <p:nvPr>
            <p:ph type="title"/>
          </p:nvPr>
        </p:nvSpPr>
        <p:spPr/>
        <p:txBody>
          <a:bodyPr/>
          <a:lstStyle/>
          <a:p>
            <a:r>
              <a:rPr lang="en-US" dirty="0"/>
              <a:t>Repeat</a:t>
            </a:r>
          </a:p>
        </p:txBody>
      </p:sp>
      <p:sp>
        <p:nvSpPr>
          <p:cNvPr id="3" name="Text Placeholder 2">
            <a:extLst>
              <a:ext uri="{FF2B5EF4-FFF2-40B4-BE49-F238E27FC236}">
                <a16:creationId xmlns:a16="http://schemas.microsoft.com/office/drawing/2014/main" id="{18D68C99-8C90-F94E-BF1C-AA2A62F7FC4B}"/>
              </a:ext>
            </a:extLst>
          </p:cNvPr>
          <p:cNvSpPr>
            <a:spLocks noGrp="1"/>
          </p:cNvSpPr>
          <p:nvPr>
            <p:ph type="body" idx="1"/>
          </p:nvPr>
        </p:nvSpPr>
        <p:spPr/>
        <p:txBody>
          <a:bodyPr/>
          <a:lstStyle/>
          <a:p>
            <a:pPr marL="139700" indent="0">
              <a:buNone/>
            </a:pPr>
            <a:r>
              <a:rPr lang="en-US" dirty="0"/>
              <a:t>Notice that the height of the dendrogram is growing as we group points farther from each other</a:t>
            </a:r>
          </a:p>
        </p:txBody>
      </p:sp>
      <p:sp>
        <p:nvSpPr>
          <p:cNvPr id="4" name="Slide Number Placeholder 3">
            <a:extLst>
              <a:ext uri="{FF2B5EF4-FFF2-40B4-BE49-F238E27FC236}">
                <a16:creationId xmlns:a16="http://schemas.microsoft.com/office/drawing/2014/main" id="{93A3577D-1E6C-0644-85DC-F9EEFC7DD9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55</a:t>
            </a:fld>
            <a:endParaRPr lang="en"/>
          </a:p>
        </p:txBody>
      </p:sp>
      <p:pic>
        <p:nvPicPr>
          <p:cNvPr id="11" name="Picture 10">
            <a:extLst>
              <a:ext uri="{FF2B5EF4-FFF2-40B4-BE49-F238E27FC236}">
                <a16:creationId xmlns:a16="http://schemas.microsoft.com/office/drawing/2014/main" id="{AF486E59-D36B-3147-BA67-98ED6F28C0CD}"/>
              </a:ext>
            </a:extLst>
          </p:cNvPr>
          <p:cNvPicPr>
            <a:picLocks noChangeAspect="1"/>
          </p:cNvPicPr>
          <p:nvPr/>
        </p:nvPicPr>
        <p:blipFill>
          <a:blip r:embed="rId3"/>
          <a:stretch>
            <a:fillRect/>
          </a:stretch>
        </p:blipFill>
        <p:spPr>
          <a:xfrm>
            <a:off x="4557971" y="4582337"/>
            <a:ext cx="4025900" cy="444500"/>
          </a:xfrm>
          <a:prstGeom prst="rect">
            <a:avLst/>
          </a:prstGeom>
        </p:spPr>
      </p:pic>
      <p:pic>
        <p:nvPicPr>
          <p:cNvPr id="12" name="Picture 11">
            <a:extLst>
              <a:ext uri="{FF2B5EF4-FFF2-40B4-BE49-F238E27FC236}">
                <a16:creationId xmlns:a16="http://schemas.microsoft.com/office/drawing/2014/main" id="{FCA6AEEC-6186-0045-8345-95F67E894A8B}"/>
              </a:ext>
            </a:extLst>
          </p:cNvPr>
          <p:cNvPicPr>
            <a:picLocks noChangeAspect="1"/>
          </p:cNvPicPr>
          <p:nvPr/>
        </p:nvPicPr>
        <p:blipFill rotWithShape="1">
          <a:blip r:embed="rId4"/>
          <a:srcRect t="18909" r="60000"/>
          <a:stretch/>
        </p:blipFill>
        <p:spPr>
          <a:xfrm>
            <a:off x="2623124" y="1233375"/>
            <a:ext cx="2905806" cy="2949443"/>
          </a:xfrm>
          <a:prstGeom prst="rect">
            <a:avLst/>
          </a:prstGeom>
        </p:spPr>
      </p:pic>
    </p:spTree>
    <p:extLst>
      <p:ext uri="{BB962C8B-B14F-4D97-AF65-F5344CB8AC3E}">
        <p14:creationId xmlns:p14="http://schemas.microsoft.com/office/powerpoint/2010/main" val="3040313794"/>
      </p:ext>
    </p:extLst>
  </p:cSld>
  <p:clrMapOvr>
    <a:masterClrMapping/>
  </p:clrMapOvr>
  <p:transition>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43877-5BB5-9847-A7BB-0BCE6B2B1C29}"/>
              </a:ext>
            </a:extLst>
          </p:cNvPr>
          <p:cNvSpPr>
            <a:spLocks noGrp="1"/>
          </p:cNvSpPr>
          <p:nvPr>
            <p:ph type="title"/>
          </p:nvPr>
        </p:nvSpPr>
        <p:spPr/>
        <p:txBody>
          <a:bodyPr/>
          <a:lstStyle/>
          <a:p>
            <a:r>
              <a:rPr lang="en-US" dirty="0"/>
              <a:t>Repeat</a:t>
            </a:r>
          </a:p>
        </p:txBody>
      </p:sp>
      <p:sp>
        <p:nvSpPr>
          <p:cNvPr id="3" name="Text Placeholder 2">
            <a:extLst>
              <a:ext uri="{FF2B5EF4-FFF2-40B4-BE49-F238E27FC236}">
                <a16:creationId xmlns:a16="http://schemas.microsoft.com/office/drawing/2014/main" id="{AA69B001-60DC-C14C-9523-3A93E6E7AE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AAFA45-0EDB-4D4E-86A7-3948F5A07D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56</a:t>
            </a:fld>
            <a:endParaRPr lang="en"/>
          </a:p>
        </p:txBody>
      </p:sp>
      <p:pic>
        <p:nvPicPr>
          <p:cNvPr id="5" name="Picture 4">
            <a:extLst>
              <a:ext uri="{FF2B5EF4-FFF2-40B4-BE49-F238E27FC236}">
                <a16:creationId xmlns:a16="http://schemas.microsoft.com/office/drawing/2014/main" id="{4049A7F9-0D09-624E-B9F7-126A555A0F89}"/>
              </a:ext>
            </a:extLst>
          </p:cNvPr>
          <p:cNvPicPr>
            <a:picLocks noChangeAspect="1"/>
          </p:cNvPicPr>
          <p:nvPr/>
        </p:nvPicPr>
        <p:blipFill>
          <a:blip r:embed="rId2"/>
          <a:stretch>
            <a:fillRect/>
          </a:stretch>
        </p:blipFill>
        <p:spPr>
          <a:xfrm>
            <a:off x="3229343" y="1265864"/>
            <a:ext cx="2023139" cy="2389397"/>
          </a:xfrm>
          <a:prstGeom prst="rect">
            <a:avLst/>
          </a:prstGeom>
        </p:spPr>
      </p:pic>
      <p:pic>
        <p:nvPicPr>
          <p:cNvPr id="6" name="Picture 5">
            <a:extLst>
              <a:ext uri="{FF2B5EF4-FFF2-40B4-BE49-F238E27FC236}">
                <a16:creationId xmlns:a16="http://schemas.microsoft.com/office/drawing/2014/main" id="{1A02D7C3-C67B-8749-9C05-4D64C6629F3F}"/>
              </a:ext>
            </a:extLst>
          </p:cNvPr>
          <p:cNvPicPr>
            <a:picLocks noChangeAspect="1"/>
          </p:cNvPicPr>
          <p:nvPr/>
        </p:nvPicPr>
        <p:blipFill>
          <a:blip r:embed="rId3"/>
          <a:stretch>
            <a:fillRect/>
          </a:stretch>
        </p:blipFill>
        <p:spPr>
          <a:xfrm>
            <a:off x="4643032" y="4544238"/>
            <a:ext cx="4025900" cy="520700"/>
          </a:xfrm>
          <a:prstGeom prst="rect">
            <a:avLst/>
          </a:prstGeom>
        </p:spPr>
      </p:pic>
    </p:spTree>
    <p:extLst>
      <p:ext uri="{BB962C8B-B14F-4D97-AF65-F5344CB8AC3E}">
        <p14:creationId xmlns:p14="http://schemas.microsoft.com/office/powerpoint/2010/main" val="103769448"/>
      </p:ext>
    </p:extLst>
  </p:cSld>
  <p:clrMapOvr>
    <a:masterClrMapping/>
  </p:clrMapOvr>
  <p:transition>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B61B5-989A-7544-8495-63F73315BA1E}"/>
              </a:ext>
            </a:extLst>
          </p:cNvPr>
          <p:cNvSpPr>
            <a:spLocks noGrp="1"/>
          </p:cNvSpPr>
          <p:nvPr>
            <p:ph type="title"/>
          </p:nvPr>
        </p:nvSpPr>
        <p:spPr/>
        <p:txBody>
          <a:bodyPr/>
          <a:lstStyle/>
          <a:p>
            <a:r>
              <a:rPr lang="en-US" dirty="0"/>
              <a:t>Repeat</a:t>
            </a:r>
          </a:p>
        </p:txBody>
      </p:sp>
      <p:sp>
        <p:nvSpPr>
          <p:cNvPr id="3" name="Text Placeholder 2">
            <a:extLst>
              <a:ext uri="{FF2B5EF4-FFF2-40B4-BE49-F238E27FC236}">
                <a16:creationId xmlns:a16="http://schemas.microsoft.com/office/drawing/2014/main" id="{B7E2CE82-E738-7E4B-BD9D-ACED90098BE3}"/>
              </a:ext>
            </a:extLst>
          </p:cNvPr>
          <p:cNvSpPr>
            <a:spLocks noGrp="1"/>
          </p:cNvSpPr>
          <p:nvPr>
            <p:ph type="body" idx="1"/>
          </p:nvPr>
        </p:nvSpPr>
        <p:spPr/>
        <p:txBody>
          <a:bodyPr/>
          <a:lstStyle/>
          <a:p>
            <a:pPr marL="139700" indent="0">
              <a:buNone/>
            </a:pPr>
            <a:r>
              <a:rPr lang="en-US" dirty="0"/>
              <a:t>Looking at the dendrogram, we can see there is a bit of an outlier!</a:t>
            </a:r>
          </a:p>
          <a:p>
            <a:pPr marL="139700" indent="0">
              <a:buNone/>
            </a:pPr>
            <a:endParaRPr lang="en-US" dirty="0"/>
          </a:p>
          <a:p>
            <a:pPr marL="139700" indent="0" algn="r">
              <a:buNone/>
            </a:pPr>
            <a:r>
              <a:rPr lang="en-US" dirty="0"/>
              <a:t>Can tell by seeing a point join a </a:t>
            </a:r>
            <a:br>
              <a:rPr lang="en-US" dirty="0"/>
            </a:br>
            <a:r>
              <a:rPr lang="en-US" dirty="0"/>
              <a:t>cluster with a really large distance.</a:t>
            </a:r>
          </a:p>
        </p:txBody>
      </p:sp>
      <p:sp>
        <p:nvSpPr>
          <p:cNvPr id="4" name="Slide Number Placeholder 3">
            <a:extLst>
              <a:ext uri="{FF2B5EF4-FFF2-40B4-BE49-F238E27FC236}">
                <a16:creationId xmlns:a16="http://schemas.microsoft.com/office/drawing/2014/main" id="{F39A78A4-45CA-6E4E-BF9B-6390D5B7494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57</a:t>
            </a:fld>
            <a:endParaRPr lang="en"/>
          </a:p>
        </p:txBody>
      </p:sp>
      <p:pic>
        <p:nvPicPr>
          <p:cNvPr id="5" name="Picture 4">
            <a:extLst>
              <a:ext uri="{FF2B5EF4-FFF2-40B4-BE49-F238E27FC236}">
                <a16:creationId xmlns:a16="http://schemas.microsoft.com/office/drawing/2014/main" id="{42981247-B8E6-6041-8157-8A72A2AAE10C}"/>
              </a:ext>
            </a:extLst>
          </p:cNvPr>
          <p:cNvPicPr>
            <a:picLocks noChangeAspect="1"/>
          </p:cNvPicPr>
          <p:nvPr/>
        </p:nvPicPr>
        <p:blipFill rotWithShape="1">
          <a:blip r:embed="rId3"/>
          <a:srcRect t="19176" r="57209"/>
          <a:stretch/>
        </p:blipFill>
        <p:spPr>
          <a:xfrm>
            <a:off x="2711302" y="1180213"/>
            <a:ext cx="2441301" cy="2346151"/>
          </a:xfrm>
          <a:prstGeom prst="rect">
            <a:avLst/>
          </a:prstGeom>
        </p:spPr>
      </p:pic>
      <p:pic>
        <p:nvPicPr>
          <p:cNvPr id="6" name="Picture 5">
            <a:extLst>
              <a:ext uri="{FF2B5EF4-FFF2-40B4-BE49-F238E27FC236}">
                <a16:creationId xmlns:a16="http://schemas.microsoft.com/office/drawing/2014/main" id="{D2A5C97C-BDC9-CC46-89C0-1C8447DCD385}"/>
              </a:ext>
            </a:extLst>
          </p:cNvPr>
          <p:cNvPicPr>
            <a:picLocks noChangeAspect="1"/>
          </p:cNvPicPr>
          <p:nvPr/>
        </p:nvPicPr>
        <p:blipFill>
          <a:blip r:embed="rId4"/>
          <a:stretch>
            <a:fillRect/>
          </a:stretch>
        </p:blipFill>
        <p:spPr>
          <a:xfrm>
            <a:off x="4589868" y="3377314"/>
            <a:ext cx="4025900" cy="1663700"/>
          </a:xfrm>
          <a:prstGeom prst="rect">
            <a:avLst/>
          </a:prstGeom>
        </p:spPr>
      </p:pic>
    </p:spTree>
    <p:extLst>
      <p:ext uri="{BB962C8B-B14F-4D97-AF65-F5344CB8AC3E}">
        <p14:creationId xmlns:p14="http://schemas.microsoft.com/office/powerpoint/2010/main" val="4272201889"/>
      </p:ext>
    </p:extLst>
  </p:cSld>
  <p:clrMapOvr>
    <a:masterClrMapping/>
  </p:clrMapOvr>
  <p:transition>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B61B5-989A-7544-8495-63F73315BA1E}"/>
              </a:ext>
            </a:extLst>
          </p:cNvPr>
          <p:cNvSpPr>
            <a:spLocks noGrp="1"/>
          </p:cNvSpPr>
          <p:nvPr>
            <p:ph type="title"/>
          </p:nvPr>
        </p:nvSpPr>
        <p:spPr/>
        <p:txBody>
          <a:bodyPr/>
          <a:lstStyle/>
          <a:p>
            <a:r>
              <a:rPr lang="en-US" dirty="0"/>
              <a:t>Repeat</a:t>
            </a:r>
          </a:p>
        </p:txBody>
      </p:sp>
      <p:sp>
        <p:nvSpPr>
          <p:cNvPr id="3" name="Text Placeholder 2">
            <a:extLst>
              <a:ext uri="{FF2B5EF4-FFF2-40B4-BE49-F238E27FC236}">
                <a16:creationId xmlns:a16="http://schemas.microsoft.com/office/drawing/2014/main" id="{B7E2CE82-E738-7E4B-BD9D-ACED90098BE3}"/>
              </a:ext>
            </a:extLst>
          </p:cNvPr>
          <p:cNvSpPr>
            <a:spLocks noGrp="1"/>
          </p:cNvSpPr>
          <p:nvPr>
            <p:ph type="body" idx="1"/>
          </p:nvPr>
        </p:nvSpPr>
        <p:spPr/>
        <p:txBody>
          <a:bodyPr/>
          <a:lstStyle/>
          <a:p>
            <a:pPr marL="139700" indent="0" algn="r">
              <a:buNone/>
            </a:pPr>
            <a:r>
              <a:rPr lang="en-US" dirty="0"/>
              <a:t>The tall links in the dendrogram show us we are merging clusters that are far away from each other</a:t>
            </a:r>
          </a:p>
        </p:txBody>
      </p:sp>
      <p:sp>
        <p:nvSpPr>
          <p:cNvPr id="4" name="Slide Number Placeholder 3">
            <a:extLst>
              <a:ext uri="{FF2B5EF4-FFF2-40B4-BE49-F238E27FC236}">
                <a16:creationId xmlns:a16="http://schemas.microsoft.com/office/drawing/2014/main" id="{F39A78A4-45CA-6E4E-BF9B-6390D5B7494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58</a:t>
            </a:fld>
            <a:endParaRPr lang="en"/>
          </a:p>
        </p:txBody>
      </p:sp>
      <p:pic>
        <p:nvPicPr>
          <p:cNvPr id="8" name="Picture 7">
            <a:extLst>
              <a:ext uri="{FF2B5EF4-FFF2-40B4-BE49-F238E27FC236}">
                <a16:creationId xmlns:a16="http://schemas.microsoft.com/office/drawing/2014/main" id="{7A23CAB8-A58A-A443-929A-38CA9179C1DA}"/>
              </a:ext>
            </a:extLst>
          </p:cNvPr>
          <p:cNvPicPr>
            <a:picLocks noChangeAspect="1"/>
          </p:cNvPicPr>
          <p:nvPr/>
        </p:nvPicPr>
        <p:blipFill rotWithShape="1">
          <a:blip r:embed="rId2"/>
          <a:srcRect t="18262" r="54768"/>
          <a:stretch/>
        </p:blipFill>
        <p:spPr>
          <a:xfrm>
            <a:off x="2711302" y="1137682"/>
            <a:ext cx="2615609" cy="2404862"/>
          </a:xfrm>
          <a:prstGeom prst="rect">
            <a:avLst/>
          </a:prstGeom>
        </p:spPr>
      </p:pic>
      <p:pic>
        <p:nvPicPr>
          <p:cNvPr id="11" name="Picture 10">
            <a:extLst>
              <a:ext uri="{FF2B5EF4-FFF2-40B4-BE49-F238E27FC236}">
                <a16:creationId xmlns:a16="http://schemas.microsoft.com/office/drawing/2014/main" id="{47D7BAFB-2414-6448-AA94-FC13AFCCCA5F}"/>
              </a:ext>
            </a:extLst>
          </p:cNvPr>
          <p:cNvPicPr>
            <a:picLocks noChangeAspect="1"/>
          </p:cNvPicPr>
          <p:nvPr/>
        </p:nvPicPr>
        <p:blipFill>
          <a:blip r:embed="rId3"/>
          <a:stretch>
            <a:fillRect/>
          </a:stretch>
        </p:blipFill>
        <p:spPr>
          <a:xfrm>
            <a:off x="4677292" y="3063211"/>
            <a:ext cx="4127500" cy="1930400"/>
          </a:xfrm>
          <a:prstGeom prst="rect">
            <a:avLst/>
          </a:prstGeom>
        </p:spPr>
      </p:pic>
    </p:spTree>
    <p:extLst>
      <p:ext uri="{BB962C8B-B14F-4D97-AF65-F5344CB8AC3E}">
        <p14:creationId xmlns:p14="http://schemas.microsoft.com/office/powerpoint/2010/main" val="193233648"/>
      </p:ext>
    </p:extLst>
  </p:cSld>
  <p:clrMapOvr>
    <a:masterClrMapping/>
  </p:clrMapOvr>
  <p:transition>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B61B5-989A-7544-8495-63F73315BA1E}"/>
              </a:ext>
            </a:extLst>
          </p:cNvPr>
          <p:cNvSpPr>
            <a:spLocks noGrp="1"/>
          </p:cNvSpPr>
          <p:nvPr>
            <p:ph type="title"/>
          </p:nvPr>
        </p:nvSpPr>
        <p:spPr/>
        <p:txBody>
          <a:bodyPr/>
          <a:lstStyle/>
          <a:p>
            <a:r>
              <a:rPr lang="en-US" dirty="0"/>
              <a:t>Repeat</a:t>
            </a:r>
          </a:p>
        </p:txBody>
      </p:sp>
      <p:sp>
        <p:nvSpPr>
          <p:cNvPr id="3" name="Text Placeholder 2">
            <a:extLst>
              <a:ext uri="{FF2B5EF4-FFF2-40B4-BE49-F238E27FC236}">
                <a16:creationId xmlns:a16="http://schemas.microsoft.com/office/drawing/2014/main" id="{B7E2CE82-E738-7E4B-BD9D-ACED90098BE3}"/>
              </a:ext>
            </a:extLst>
          </p:cNvPr>
          <p:cNvSpPr>
            <a:spLocks noGrp="1"/>
          </p:cNvSpPr>
          <p:nvPr>
            <p:ph type="body" idx="1"/>
          </p:nvPr>
        </p:nvSpPr>
        <p:spPr/>
        <p:txBody>
          <a:bodyPr/>
          <a:lstStyle/>
          <a:p>
            <a:pPr marL="139700" indent="0">
              <a:buNone/>
            </a:pPr>
            <a:r>
              <a:rPr lang="en-US" dirty="0"/>
              <a:t>Final result after merging all clusters</a:t>
            </a:r>
          </a:p>
        </p:txBody>
      </p:sp>
      <p:sp>
        <p:nvSpPr>
          <p:cNvPr id="4" name="Slide Number Placeholder 3">
            <a:extLst>
              <a:ext uri="{FF2B5EF4-FFF2-40B4-BE49-F238E27FC236}">
                <a16:creationId xmlns:a16="http://schemas.microsoft.com/office/drawing/2014/main" id="{F39A78A4-45CA-6E4E-BF9B-6390D5B7494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59</a:t>
            </a:fld>
            <a:endParaRPr lang="en"/>
          </a:p>
        </p:txBody>
      </p:sp>
      <p:pic>
        <p:nvPicPr>
          <p:cNvPr id="9" name="Picture 8">
            <a:extLst>
              <a:ext uri="{FF2B5EF4-FFF2-40B4-BE49-F238E27FC236}">
                <a16:creationId xmlns:a16="http://schemas.microsoft.com/office/drawing/2014/main" id="{E38671D7-BCB5-2644-9F10-A7FC05EE2BF9}"/>
              </a:ext>
            </a:extLst>
          </p:cNvPr>
          <p:cNvPicPr>
            <a:picLocks noChangeAspect="1"/>
          </p:cNvPicPr>
          <p:nvPr/>
        </p:nvPicPr>
        <p:blipFill rotWithShape="1">
          <a:blip r:embed="rId2"/>
          <a:srcRect t="14131" r="53721"/>
          <a:stretch/>
        </p:blipFill>
        <p:spPr>
          <a:xfrm>
            <a:off x="2690039" y="999461"/>
            <a:ext cx="2743200" cy="2637953"/>
          </a:xfrm>
          <a:prstGeom prst="rect">
            <a:avLst/>
          </a:prstGeom>
        </p:spPr>
      </p:pic>
      <p:pic>
        <p:nvPicPr>
          <p:cNvPr id="6" name="Picture 5">
            <a:extLst>
              <a:ext uri="{FF2B5EF4-FFF2-40B4-BE49-F238E27FC236}">
                <a16:creationId xmlns:a16="http://schemas.microsoft.com/office/drawing/2014/main" id="{A8FB887C-7559-6C41-BF0D-5D434A7A9D28}"/>
              </a:ext>
            </a:extLst>
          </p:cNvPr>
          <p:cNvPicPr>
            <a:picLocks noChangeAspect="1"/>
          </p:cNvPicPr>
          <p:nvPr/>
        </p:nvPicPr>
        <p:blipFill>
          <a:blip r:embed="rId3"/>
          <a:stretch>
            <a:fillRect/>
          </a:stretch>
        </p:blipFill>
        <p:spPr>
          <a:xfrm>
            <a:off x="4653664" y="2969880"/>
            <a:ext cx="4025900" cy="2032000"/>
          </a:xfrm>
          <a:prstGeom prst="rect">
            <a:avLst/>
          </a:prstGeom>
        </p:spPr>
      </p:pic>
    </p:spTree>
    <p:extLst>
      <p:ext uri="{BB962C8B-B14F-4D97-AF65-F5344CB8AC3E}">
        <p14:creationId xmlns:p14="http://schemas.microsoft.com/office/powerpoint/2010/main" val="3663679446"/>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775F5-1526-7A4D-9667-33502843DF46}"/>
              </a:ext>
            </a:extLst>
          </p:cNvPr>
          <p:cNvSpPr>
            <a:spLocks noGrp="1"/>
          </p:cNvSpPr>
          <p:nvPr>
            <p:ph type="title"/>
          </p:nvPr>
        </p:nvSpPr>
        <p:spPr/>
        <p:txBody>
          <a:bodyPr/>
          <a:lstStyle/>
          <a:p>
            <a:r>
              <a:rPr lang="en-US" dirty="0"/>
              <a:t>Step 0</a:t>
            </a:r>
          </a:p>
        </p:txBody>
      </p:sp>
      <p:sp>
        <p:nvSpPr>
          <p:cNvPr id="3" name="Text Placeholder 2">
            <a:extLst>
              <a:ext uri="{FF2B5EF4-FFF2-40B4-BE49-F238E27FC236}">
                <a16:creationId xmlns:a16="http://schemas.microsoft.com/office/drawing/2014/main" id="{31430533-B600-6D48-9B2F-6AC8A477ADE6}"/>
              </a:ext>
            </a:extLst>
          </p:cNvPr>
          <p:cNvSpPr>
            <a:spLocks noGrp="1"/>
          </p:cNvSpPr>
          <p:nvPr>
            <p:ph type="body" idx="1"/>
          </p:nvPr>
        </p:nvSpPr>
        <p:spPr/>
        <p:txBody>
          <a:bodyPr/>
          <a:lstStyle/>
          <a:p>
            <a:pPr marL="139700" indent="0">
              <a:buNone/>
            </a:pPr>
            <a:r>
              <a:rPr lang="en-US" dirty="0"/>
              <a:t>Start by choosing the initial cluster centroids </a:t>
            </a:r>
          </a:p>
          <a:p>
            <a:r>
              <a:rPr lang="en-US" dirty="0"/>
              <a:t>A common default choice is to choose centroids at random</a:t>
            </a:r>
          </a:p>
          <a:p>
            <a:r>
              <a:rPr lang="en-US" dirty="0"/>
              <a:t>Will see later that there are smarter ways of initializing</a:t>
            </a:r>
          </a:p>
        </p:txBody>
      </p:sp>
      <p:sp>
        <p:nvSpPr>
          <p:cNvPr id="4" name="Slide Number Placeholder 3">
            <a:extLst>
              <a:ext uri="{FF2B5EF4-FFF2-40B4-BE49-F238E27FC236}">
                <a16:creationId xmlns:a16="http://schemas.microsoft.com/office/drawing/2014/main" id="{D0B5215B-C6A5-0949-8854-994707B29FD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pic>
        <p:nvPicPr>
          <p:cNvPr id="7" name="Picture 6">
            <a:extLst>
              <a:ext uri="{FF2B5EF4-FFF2-40B4-BE49-F238E27FC236}">
                <a16:creationId xmlns:a16="http://schemas.microsoft.com/office/drawing/2014/main" id="{104D49F3-A431-AA49-815D-808D99122019}"/>
              </a:ext>
            </a:extLst>
          </p:cNvPr>
          <p:cNvPicPr>
            <a:picLocks noChangeAspect="1"/>
          </p:cNvPicPr>
          <p:nvPr/>
        </p:nvPicPr>
        <p:blipFill>
          <a:blip r:embed="rId2"/>
          <a:stretch>
            <a:fillRect/>
          </a:stretch>
        </p:blipFill>
        <p:spPr>
          <a:xfrm>
            <a:off x="4385512" y="1958009"/>
            <a:ext cx="2864460" cy="2989682"/>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7153F29-52F1-934E-841E-B4C93772F3B5}"/>
                  </a:ext>
                </a:extLst>
              </p:cNvPr>
              <p:cNvSpPr txBox="1"/>
              <p:nvPr/>
            </p:nvSpPr>
            <p:spPr>
              <a:xfrm>
                <a:off x="5143887" y="3053669"/>
                <a:ext cx="4774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𝜇</m:t>
                          </m:r>
                        </m:e>
                        <m:sub>
                          <m:r>
                            <a:rPr lang="en-US" sz="1800" b="0" i="1" smtClean="0">
                              <a:latin typeface="Cambria Math" panose="02040503050406030204" pitchFamily="18" charset="0"/>
                            </a:rPr>
                            <m:t>1</m:t>
                          </m:r>
                        </m:sub>
                      </m:sSub>
                    </m:oMath>
                  </m:oMathPara>
                </a14:m>
                <a:endParaRPr lang="en-US" dirty="0"/>
              </a:p>
            </p:txBody>
          </p:sp>
        </mc:Choice>
        <mc:Fallback xmlns="">
          <p:sp>
            <p:nvSpPr>
              <p:cNvPr id="8" name="TextBox 7">
                <a:extLst>
                  <a:ext uri="{FF2B5EF4-FFF2-40B4-BE49-F238E27FC236}">
                    <a16:creationId xmlns:a16="http://schemas.microsoft.com/office/drawing/2014/main" id="{67153F29-52F1-934E-841E-B4C93772F3B5}"/>
                  </a:ext>
                </a:extLst>
              </p:cNvPr>
              <p:cNvSpPr txBox="1">
                <a:spLocks noRot="1" noChangeAspect="1" noMove="1" noResize="1" noEditPoints="1" noAdjustHandles="1" noChangeArrowheads="1" noChangeShapeType="1" noTextEdit="1"/>
              </p:cNvSpPr>
              <p:nvPr/>
            </p:nvSpPr>
            <p:spPr>
              <a:xfrm>
                <a:off x="5143887" y="3053669"/>
                <a:ext cx="477438" cy="369332"/>
              </a:xfrm>
              <a:prstGeom prst="rect">
                <a:avLst/>
              </a:prstGeom>
              <a:blipFill>
                <a:blip r:embed="rId3"/>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14CA3F2-4162-7D49-B678-5870EA6F2DFA}"/>
                  </a:ext>
                </a:extLst>
              </p:cNvPr>
              <p:cNvSpPr txBox="1"/>
              <p:nvPr/>
            </p:nvSpPr>
            <p:spPr>
              <a:xfrm>
                <a:off x="5122912" y="2136913"/>
                <a:ext cx="48276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𝜇</m:t>
                          </m:r>
                        </m:e>
                        <m:sub>
                          <m:r>
                            <a:rPr lang="en-US" sz="1800" b="0" i="1" smtClean="0">
                              <a:latin typeface="Cambria Math" panose="02040503050406030204" pitchFamily="18" charset="0"/>
                            </a:rPr>
                            <m:t>2</m:t>
                          </m:r>
                        </m:sub>
                      </m:sSub>
                    </m:oMath>
                  </m:oMathPara>
                </a14:m>
                <a:endParaRPr lang="en-US" sz="1600" dirty="0"/>
              </a:p>
            </p:txBody>
          </p:sp>
        </mc:Choice>
        <mc:Fallback xmlns="">
          <p:sp>
            <p:nvSpPr>
              <p:cNvPr id="9" name="TextBox 8">
                <a:extLst>
                  <a:ext uri="{FF2B5EF4-FFF2-40B4-BE49-F238E27FC236}">
                    <a16:creationId xmlns:a16="http://schemas.microsoft.com/office/drawing/2014/main" id="{414CA3F2-4162-7D49-B678-5870EA6F2DFA}"/>
                  </a:ext>
                </a:extLst>
              </p:cNvPr>
              <p:cNvSpPr txBox="1">
                <a:spLocks noRot="1" noChangeAspect="1" noMove="1" noResize="1" noEditPoints="1" noAdjustHandles="1" noChangeArrowheads="1" noChangeShapeType="1" noTextEdit="1"/>
              </p:cNvSpPr>
              <p:nvPr/>
            </p:nvSpPr>
            <p:spPr>
              <a:xfrm>
                <a:off x="5122912" y="2136913"/>
                <a:ext cx="482760" cy="369332"/>
              </a:xfrm>
              <a:prstGeom prst="rect">
                <a:avLst/>
              </a:prstGeom>
              <a:blipFill>
                <a:blip r:embed="rId4"/>
                <a:stretch>
                  <a:fillRect b="-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DA01EB3-7F4F-8E4F-B7FE-D0995CC4BE01}"/>
                  </a:ext>
                </a:extLst>
              </p:cNvPr>
              <p:cNvSpPr txBox="1"/>
              <p:nvPr/>
            </p:nvSpPr>
            <p:spPr>
              <a:xfrm>
                <a:off x="6767212" y="3664225"/>
                <a:ext cx="48276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𝜇</m:t>
                          </m:r>
                        </m:e>
                        <m:sub>
                          <m:r>
                            <a:rPr lang="en-US" sz="1800" b="0" i="1" smtClean="0">
                              <a:latin typeface="Cambria Math" panose="02040503050406030204" pitchFamily="18" charset="0"/>
                            </a:rPr>
                            <m:t>3</m:t>
                          </m:r>
                        </m:sub>
                      </m:sSub>
                    </m:oMath>
                  </m:oMathPara>
                </a14:m>
                <a:endParaRPr lang="en-US" sz="1800" dirty="0"/>
              </a:p>
            </p:txBody>
          </p:sp>
        </mc:Choice>
        <mc:Fallback xmlns="">
          <p:sp>
            <p:nvSpPr>
              <p:cNvPr id="10" name="TextBox 9">
                <a:extLst>
                  <a:ext uri="{FF2B5EF4-FFF2-40B4-BE49-F238E27FC236}">
                    <a16:creationId xmlns:a16="http://schemas.microsoft.com/office/drawing/2014/main" id="{1DA01EB3-7F4F-8E4F-B7FE-D0995CC4BE01}"/>
                  </a:ext>
                </a:extLst>
              </p:cNvPr>
              <p:cNvSpPr txBox="1">
                <a:spLocks noRot="1" noChangeAspect="1" noMove="1" noResize="1" noEditPoints="1" noAdjustHandles="1" noChangeArrowheads="1" noChangeShapeType="1" noTextEdit="1"/>
              </p:cNvSpPr>
              <p:nvPr/>
            </p:nvSpPr>
            <p:spPr>
              <a:xfrm>
                <a:off x="6767212" y="3664225"/>
                <a:ext cx="482760" cy="369332"/>
              </a:xfrm>
              <a:prstGeom prst="rect">
                <a:avLst/>
              </a:prstGeom>
              <a:blipFill>
                <a:blip r:embed="rId5"/>
                <a:stretch>
                  <a:fillRect b="-6667"/>
                </a:stretch>
              </a:blipFill>
            </p:spPr>
            <p:txBody>
              <a:bodyPr/>
              <a:lstStyle/>
              <a:p>
                <a:r>
                  <a:rPr lang="en-US">
                    <a:noFill/>
                  </a:rPr>
                  <a:t> </a:t>
                </a:r>
              </a:p>
            </p:txBody>
          </p:sp>
        </mc:Fallback>
      </mc:AlternateContent>
    </p:spTree>
    <p:extLst>
      <p:ext uri="{BB962C8B-B14F-4D97-AF65-F5344CB8AC3E}">
        <p14:creationId xmlns:p14="http://schemas.microsoft.com/office/powerpoint/2010/main" val="1114041957"/>
      </p:ext>
    </p:extLst>
  </p:cSld>
  <p:clrMapOvr>
    <a:masterClrMapping/>
  </p:clrMapOvr>
  <p:transition>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11C70-2D5C-2F4D-BF06-F574C9384AB7}"/>
              </a:ext>
            </a:extLst>
          </p:cNvPr>
          <p:cNvSpPr>
            <a:spLocks noGrp="1"/>
          </p:cNvSpPr>
          <p:nvPr>
            <p:ph type="title"/>
          </p:nvPr>
        </p:nvSpPr>
        <p:spPr/>
        <p:txBody>
          <a:bodyPr/>
          <a:lstStyle/>
          <a:p>
            <a:r>
              <a:rPr lang="en-US" dirty="0"/>
              <a:t>Final Result</a:t>
            </a:r>
          </a:p>
        </p:txBody>
      </p:sp>
      <p:sp>
        <p:nvSpPr>
          <p:cNvPr id="3" name="Text Placeholder 2">
            <a:extLst>
              <a:ext uri="{FF2B5EF4-FFF2-40B4-BE49-F238E27FC236}">
                <a16:creationId xmlns:a16="http://schemas.microsoft.com/office/drawing/2014/main" id="{B9477440-BE1C-7D4D-A5D9-272BA983C958}"/>
              </a:ext>
            </a:extLst>
          </p:cNvPr>
          <p:cNvSpPr>
            <a:spLocks noGrp="1"/>
          </p:cNvSpPr>
          <p:nvPr>
            <p:ph type="body" idx="1"/>
          </p:nvPr>
        </p:nvSpPr>
        <p:spPr/>
        <p:txBody>
          <a:bodyPr/>
          <a:lstStyle/>
          <a:p>
            <a:pPr marL="139700" indent="0">
              <a:buNone/>
            </a:pPr>
            <a:endParaRPr lang="en-US" dirty="0"/>
          </a:p>
        </p:txBody>
      </p:sp>
      <p:sp>
        <p:nvSpPr>
          <p:cNvPr id="4" name="Slide Number Placeholder 3">
            <a:extLst>
              <a:ext uri="{FF2B5EF4-FFF2-40B4-BE49-F238E27FC236}">
                <a16:creationId xmlns:a16="http://schemas.microsoft.com/office/drawing/2014/main" id="{A34C5FA2-C82C-E74B-8DBD-1CB7E184A46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60</a:t>
            </a:fld>
            <a:endParaRPr lang="en"/>
          </a:p>
        </p:txBody>
      </p:sp>
      <p:pic>
        <p:nvPicPr>
          <p:cNvPr id="5" name="Picture 4">
            <a:extLst>
              <a:ext uri="{FF2B5EF4-FFF2-40B4-BE49-F238E27FC236}">
                <a16:creationId xmlns:a16="http://schemas.microsoft.com/office/drawing/2014/main" id="{AF9966F9-90F2-4E4E-A746-CCB6C99108D1}"/>
              </a:ext>
            </a:extLst>
          </p:cNvPr>
          <p:cNvPicPr>
            <a:picLocks noChangeAspect="1"/>
          </p:cNvPicPr>
          <p:nvPr/>
        </p:nvPicPr>
        <p:blipFill>
          <a:blip r:embed="rId2"/>
          <a:stretch>
            <a:fillRect/>
          </a:stretch>
        </p:blipFill>
        <p:spPr>
          <a:xfrm>
            <a:off x="3126459" y="585309"/>
            <a:ext cx="3016205" cy="3426638"/>
          </a:xfrm>
          <a:prstGeom prst="rect">
            <a:avLst/>
          </a:prstGeom>
        </p:spPr>
      </p:pic>
    </p:spTree>
    <p:extLst>
      <p:ext uri="{BB962C8B-B14F-4D97-AF65-F5344CB8AC3E}">
        <p14:creationId xmlns:p14="http://schemas.microsoft.com/office/powerpoint/2010/main" val="2211464136"/>
      </p:ext>
    </p:extLst>
  </p:cSld>
  <p:clrMapOvr>
    <a:masterClrMapping/>
  </p:clrMapOvr>
  <p:transition>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6612F1B-D093-6F43-949E-47AB3BCFA476}"/>
              </a:ext>
            </a:extLst>
          </p:cNvPr>
          <p:cNvSpPr>
            <a:spLocks noGrp="1"/>
          </p:cNvSpPr>
          <p:nvPr>
            <p:ph type="body" idx="1"/>
          </p:nvPr>
        </p:nvSpPr>
        <p:spPr>
          <a:xfrm>
            <a:off x="2516884" y="-93375"/>
            <a:ext cx="6588600" cy="3981000"/>
          </a:xfrm>
        </p:spPr>
        <p:txBody>
          <a:bodyPr/>
          <a:lstStyle/>
          <a:p>
            <a:r>
              <a:rPr lang="en-US" dirty="0"/>
              <a:t>In what order will the following points get merged into clusters? Use L2 (Euclidean) distance, and the single linkage function.</a:t>
            </a:r>
          </a:p>
        </p:txBody>
      </p:sp>
      <p:sp>
        <p:nvSpPr>
          <p:cNvPr id="4" name="Slide Number Placeholder 3">
            <a:extLst>
              <a:ext uri="{FF2B5EF4-FFF2-40B4-BE49-F238E27FC236}">
                <a16:creationId xmlns:a16="http://schemas.microsoft.com/office/drawing/2014/main" id="{CE2A4F80-3AC6-E242-B0DA-FA65F658BA6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61</a:t>
            </a:fld>
            <a:endParaRPr lang="en"/>
          </a:p>
        </p:txBody>
      </p:sp>
      <p:sp>
        <p:nvSpPr>
          <p:cNvPr id="5" name="Title 4">
            <a:extLst>
              <a:ext uri="{FF2B5EF4-FFF2-40B4-BE49-F238E27FC236}">
                <a16:creationId xmlns:a16="http://schemas.microsoft.com/office/drawing/2014/main" id="{61891D9D-23BF-CB4D-BEFB-BF8ABC2E2F46}"/>
              </a:ext>
            </a:extLst>
          </p:cNvPr>
          <p:cNvSpPr>
            <a:spLocks noGrp="1"/>
          </p:cNvSpPr>
          <p:nvPr>
            <p:ph type="title"/>
          </p:nvPr>
        </p:nvSpPr>
        <p:spPr/>
        <p:txBody>
          <a:bodyPr/>
          <a:lstStyle/>
          <a:p>
            <a:r>
              <a:rPr lang="en-US" dirty="0"/>
              <a:t>1 min</a:t>
            </a:r>
          </a:p>
        </p:txBody>
      </p:sp>
      <p:pic>
        <p:nvPicPr>
          <p:cNvPr id="10" name="Picture 9" descr="Chart, scatter chart&#10;&#10;Description automatically generated">
            <a:extLst>
              <a:ext uri="{FF2B5EF4-FFF2-40B4-BE49-F238E27FC236}">
                <a16:creationId xmlns:a16="http://schemas.microsoft.com/office/drawing/2014/main" id="{AF8B7029-FA90-5D4A-9E5D-8DF51FD5AD08}"/>
              </a:ext>
            </a:extLst>
          </p:cNvPr>
          <p:cNvPicPr>
            <a:picLocks noChangeAspect="1"/>
          </p:cNvPicPr>
          <p:nvPr/>
        </p:nvPicPr>
        <p:blipFill>
          <a:blip r:embed="rId2"/>
          <a:stretch>
            <a:fillRect/>
          </a:stretch>
        </p:blipFill>
        <p:spPr>
          <a:xfrm>
            <a:off x="4161972" y="771519"/>
            <a:ext cx="3526854" cy="4274015"/>
          </a:xfrm>
          <a:prstGeom prst="rect">
            <a:avLst/>
          </a:prstGeom>
          <a:ln>
            <a:solidFill>
              <a:schemeClr val="tx1"/>
            </a:solidFill>
          </a:ln>
        </p:spPr>
      </p:pic>
      <p:sp>
        <p:nvSpPr>
          <p:cNvPr id="11" name="Rectangle 10">
            <a:extLst>
              <a:ext uri="{FF2B5EF4-FFF2-40B4-BE49-F238E27FC236}">
                <a16:creationId xmlns:a16="http://schemas.microsoft.com/office/drawing/2014/main" id="{1CF3F6EA-089A-EF45-9E07-35C695039EB3}"/>
              </a:ext>
            </a:extLst>
          </p:cNvPr>
          <p:cNvSpPr/>
          <p:nvPr/>
        </p:nvSpPr>
        <p:spPr>
          <a:xfrm>
            <a:off x="353961" y="3991897"/>
            <a:ext cx="1887794" cy="265471"/>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3561446"/>
      </p:ext>
    </p:extLst>
  </p:cSld>
  <p:clrMapOvr>
    <a:masterClrMapping/>
  </p:clrMapOvr>
  <p:transition>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B497E1-8AAD-9A44-8DA3-4BE0A6C1052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62</a:t>
            </a:fld>
            <a:endParaRPr lang="en"/>
          </a:p>
        </p:txBody>
      </p:sp>
      <p:pic>
        <p:nvPicPr>
          <p:cNvPr id="1028" name="Picture 4" descr="Dog Travel GIF">
            <a:extLst>
              <a:ext uri="{FF2B5EF4-FFF2-40B4-BE49-F238E27FC236}">
                <a16:creationId xmlns:a16="http://schemas.microsoft.com/office/drawing/2014/main" id="{1A2D487E-1862-475B-A6D7-E1590D8CC0A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38675" y="631357"/>
            <a:ext cx="3880786" cy="3880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050355"/>
      </p:ext>
    </p:extLst>
  </p:cSld>
  <p:clrMapOvr>
    <a:masterClrMapping/>
  </p:clrMapOvr>
  <p:transition>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638E9B-7157-1547-8E53-44FA8113B848}"/>
              </a:ext>
            </a:extLst>
          </p:cNvPr>
          <p:cNvSpPr>
            <a:spLocks noGrp="1"/>
          </p:cNvSpPr>
          <p:nvPr>
            <p:ph type="ctrTitle"/>
          </p:nvPr>
        </p:nvSpPr>
        <p:spPr>
          <a:xfrm>
            <a:off x="277099" y="284200"/>
            <a:ext cx="2189435" cy="3678000"/>
          </a:xfrm>
        </p:spPr>
        <p:txBody>
          <a:bodyPr/>
          <a:lstStyle/>
          <a:p>
            <a:r>
              <a:rPr lang="en-US" dirty="0"/>
              <a:t>Dendrograms</a:t>
            </a:r>
          </a:p>
        </p:txBody>
      </p:sp>
      <p:sp>
        <p:nvSpPr>
          <p:cNvPr id="5" name="Subtitle 4">
            <a:extLst>
              <a:ext uri="{FF2B5EF4-FFF2-40B4-BE49-F238E27FC236}">
                <a16:creationId xmlns:a16="http://schemas.microsoft.com/office/drawing/2014/main" id="{93E7DA91-191E-ED4D-9F7C-E0CFC19C1A47}"/>
              </a:ext>
            </a:extLst>
          </p:cNvPr>
          <p:cNvSpPr>
            <a:spLocks noGrp="1"/>
          </p:cNvSpPr>
          <p:nvPr>
            <p:ph type="subTitle" idx="1"/>
          </p:nvPr>
        </p:nvSpPr>
        <p:spPr/>
        <p:txBody>
          <a:bodyPr/>
          <a:lstStyle/>
          <a:p>
            <a:endParaRPr lang="en-US"/>
          </a:p>
        </p:txBody>
      </p:sp>
      <p:sp>
        <p:nvSpPr>
          <p:cNvPr id="3" name="Slide Number Placeholder 2">
            <a:extLst>
              <a:ext uri="{FF2B5EF4-FFF2-40B4-BE49-F238E27FC236}">
                <a16:creationId xmlns:a16="http://schemas.microsoft.com/office/drawing/2014/main" id="{5E026AD8-2B9C-7441-91D1-FB8675BDB6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63</a:t>
            </a:fld>
            <a:endParaRPr lang="en"/>
          </a:p>
        </p:txBody>
      </p:sp>
    </p:spTree>
    <p:extLst>
      <p:ext uri="{BB962C8B-B14F-4D97-AF65-F5344CB8AC3E}">
        <p14:creationId xmlns:p14="http://schemas.microsoft.com/office/powerpoint/2010/main" val="35877874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000" dirty="0"/>
              <a:t>Agglomerative Clustering</a:t>
            </a:r>
          </a:p>
        </p:txBody>
      </p:sp>
      <p:sp>
        <p:nvSpPr>
          <p:cNvPr id="5" name="Text Placeholder 4"/>
          <p:cNvSpPr>
            <a:spLocks noGrp="1"/>
          </p:cNvSpPr>
          <p:nvPr>
            <p:ph type="body" idx="1"/>
          </p:nvPr>
        </p:nvSpPr>
        <p:spPr/>
        <p:txBody>
          <a:bodyPr/>
          <a:lstStyle/>
          <a:p>
            <a:pPr marL="139700" indent="0">
              <a:buNone/>
            </a:pPr>
            <a:r>
              <a:rPr lang="en-US" dirty="0"/>
              <a:t>With agglomerative clustering, we are now very able to learn weirder </a:t>
            </a:r>
            <a:r>
              <a:rPr lang="en-US" dirty="0" err="1"/>
              <a:t>clusterings</a:t>
            </a:r>
            <a:r>
              <a:rPr lang="en-US" dirty="0"/>
              <a:t> like </a:t>
            </a:r>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64</a:t>
            </a:fld>
            <a:endParaRPr lang="en"/>
          </a:p>
        </p:txBody>
      </p:sp>
      <p:pic>
        <p:nvPicPr>
          <p:cNvPr id="6" name="Picture 5">
            <a:extLst>
              <a:ext uri="{FF2B5EF4-FFF2-40B4-BE49-F238E27FC236}">
                <a16:creationId xmlns:a16="http://schemas.microsoft.com/office/drawing/2014/main" id="{33C5C636-25BB-7047-A6C1-8CD876982F3E}"/>
              </a:ext>
            </a:extLst>
          </p:cNvPr>
          <p:cNvPicPr>
            <a:picLocks noChangeAspect="1"/>
          </p:cNvPicPr>
          <p:nvPr/>
        </p:nvPicPr>
        <p:blipFill>
          <a:blip r:embed="rId3"/>
          <a:stretch>
            <a:fillRect/>
          </a:stretch>
        </p:blipFill>
        <p:spPr>
          <a:xfrm>
            <a:off x="3515481" y="2145597"/>
            <a:ext cx="4746488" cy="1671719"/>
          </a:xfrm>
          <a:prstGeom prst="rect">
            <a:avLst/>
          </a:prstGeom>
        </p:spPr>
      </p:pic>
    </p:spTree>
    <p:extLst>
      <p:ext uri="{BB962C8B-B14F-4D97-AF65-F5344CB8AC3E}">
        <p14:creationId xmlns:p14="http://schemas.microsoft.com/office/powerpoint/2010/main" val="55974279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AD4CD-A206-8A46-B13C-266D59B9D902}"/>
              </a:ext>
            </a:extLst>
          </p:cNvPr>
          <p:cNvSpPr>
            <a:spLocks noGrp="1"/>
          </p:cNvSpPr>
          <p:nvPr>
            <p:ph type="title"/>
          </p:nvPr>
        </p:nvSpPr>
        <p:spPr/>
        <p:txBody>
          <a:bodyPr/>
          <a:lstStyle/>
          <a:p>
            <a:r>
              <a:rPr lang="en-US" dirty="0"/>
              <a:t>Dendrogram</a:t>
            </a:r>
          </a:p>
        </p:txBody>
      </p:sp>
      <p:sp>
        <p:nvSpPr>
          <p:cNvPr id="3" name="Text Placeholder 2">
            <a:extLst>
              <a:ext uri="{FF2B5EF4-FFF2-40B4-BE49-F238E27FC236}">
                <a16:creationId xmlns:a16="http://schemas.microsoft.com/office/drawing/2014/main" id="{BFA0F1E3-175A-724E-A984-3B96725A9782}"/>
              </a:ext>
            </a:extLst>
          </p:cNvPr>
          <p:cNvSpPr>
            <a:spLocks noGrp="1"/>
          </p:cNvSpPr>
          <p:nvPr>
            <p:ph type="body" idx="1"/>
          </p:nvPr>
        </p:nvSpPr>
        <p:spPr/>
        <p:txBody>
          <a:bodyPr/>
          <a:lstStyle/>
          <a:p>
            <a:pPr marL="139700" indent="0">
              <a:buNone/>
            </a:pPr>
            <a:r>
              <a:rPr lang="en-US" dirty="0"/>
              <a:t>x-axis shows the datapoints (arranged in a very particular order)</a:t>
            </a:r>
          </a:p>
          <a:p>
            <a:pPr marL="139700" indent="0">
              <a:buNone/>
            </a:pPr>
            <a:r>
              <a:rPr lang="en-US" dirty="0"/>
              <a:t>y-axis shows distance between merged clusters</a:t>
            </a:r>
          </a:p>
          <a:p>
            <a:pPr marL="139700" indent="0">
              <a:buNone/>
            </a:pPr>
            <a:endParaRPr lang="en-US" dirty="0"/>
          </a:p>
        </p:txBody>
      </p:sp>
      <p:sp>
        <p:nvSpPr>
          <p:cNvPr id="4" name="Slide Number Placeholder 3">
            <a:extLst>
              <a:ext uri="{FF2B5EF4-FFF2-40B4-BE49-F238E27FC236}">
                <a16:creationId xmlns:a16="http://schemas.microsoft.com/office/drawing/2014/main" id="{2AD9BAE8-4EF5-DF4A-8721-FD46BABAAAE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65</a:t>
            </a:fld>
            <a:endParaRPr lang="en"/>
          </a:p>
        </p:txBody>
      </p:sp>
      <p:pic>
        <p:nvPicPr>
          <p:cNvPr id="7" name="Picture 6">
            <a:extLst>
              <a:ext uri="{FF2B5EF4-FFF2-40B4-BE49-F238E27FC236}">
                <a16:creationId xmlns:a16="http://schemas.microsoft.com/office/drawing/2014/main" id="{7C51048C-01D2-7546-8175-5D7EC60B1FD3}"/>
              </a:ext>
            </a:extLst>
          </p:cNvPr>
          <p:cNvPicPr>
            <a:picLocks noChangeAspect="1"/>
          </p:cNvPicPr>
          <p:nvPr/>
        </p:nvPicPr>
        <p:blipFill>
          <a:blip r:embed="rId3"/>
          <a:stretch>
            <a:fillRect/>
          </a:stretch>
        </p:blipFill>
        <p:spPr>
          <a:xfrm>
            <a:off x="2797100" y="2031999"/>
            <a:ext cx="6070453" cy="2085473"/>
          </a:xfrm>
          <a:prstGeom prst="rect">
            <a:avLst/>
          </a:prstGeom>
        </p:spPr>
      </p:pic>
      <p:sp>
        <p:nvSpPr>
          <p:cNvPr id="6" name="Rectangle 5">
            <a:extLst>
              <a:ext uri="{FF2B5EF4-FFF2-40B4-BE49-F238E27FC236}">
                <a16:creationId xmlns:a16="http://schemas.microsoft.com/office/drawing/2014/main" id="{B6C641EC-5DB6-C458-C6A5-A1FF97D097B6}"/>
              </a:ext>
            </a:extLst>
          </p:cNvPr>
          <p:cNvSpPr/>
          <p:nvPr/>
        </p:nvSpPr>
        <p:spPr>
          <a:xfrm>
            <a:off x="5692588" y="2031999"/>
            <a:ext cx="1766047" cy="845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Nunito Sans" pitchFamily="2" charset="77"/>
            </a:endParaRPr>
          </a:p>
        </p:txBody>
      </p:sp>
    </p:spTree>
    <p:extLst>
      <p:ext uri="{BB962C8B-B14F-4D97-AF65-F5344CB8AC3E}">
        <p14:creationId xmlns:p14="http://schemas.microsoft.com/office/powerpoint/2010/main" val="1906164729"/>
      </p:ext>
    </p:extLst>
  </p:cSld>
  <p:clrMapOvr>
    <a:masterClrMapping/>
  </p:clrMapOvr>
  <p:transition>
    <p:fade thruBlk="1"/>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B1B7E-6DE1-6D45-808F-111DB03F3266}"/>
              </a:ext>
            </a:extLst>
          </p:cNvPr>
          <p:cNvSpPr>
            <a:spLocks noGrp="1"/>
          </p:cNvSpPr>
          <p:nvPr>
            <p:ph type="title"/>
          </p:nvPr>
        </p:nvSpPr>
        <p:spPr/>
        <p:txBody>
          <a:bodyPr/>
          <a:lstStyle/>
          <a:p>
            <a:r>
              <a:rPr lang="en-US" dirty="0"/>
              <a:t>Dendrogram</a:t>
            </a:r>
          </a:p>
        </p:txBody>
      </p:sp>
      <p:sp>
        <p:nvSpPr>
          <p:cNvPr id="3" name="Text Placeholder 2">
            <a:extLst>
              <a:ext uri="{FF2B5EF4-FFF2-40B4-BE49-F238E27FC236}">
                <a16:creationId xmlns:a16="http://schemas.microsoft.com/office/drawing/2014/main" id="{770E27F8-ADB9-0144-8544-77C9D82246D0}"/>
              </a:ext>
            </a:extLst>
          </p:cNvPr>
          <p:cNvSpPr>
            <a:spLocks noGrp="1"/>
          </p:cNvSpPr>
          <p:nvPr>
            <p:ph type="body" idx="1"/>
          </p:nvPr>
        </p:nvSpPr>
        <p:spPr/>
        <p:txBody>
          <a:bodyPr/>
          <a:lstStyle/>
          <a:p>
            <a:pPr marL="139700" indent="0">
              <a:buNone/>
            </a:pPr>
            <a:r>
              <a:rPr lang="en-US" dirty="0"/>
              <a:t>The path shows you all clusters that a single point belongs and the order in which its clusters merged</a:t>
            </a:r>
          </a:p>
        </p:txBody>
      </p:sp>
      <p:sp>
        <p:nvSpPr>
          <p:cNvPr id="4" name="Slide Number Placeholder 3">
            <a:extLst>
              <a:ext uri="{FF2B5EF4-FFF2-40B4-BE49-F238E27FC236}">
                <a16:creationId xmlns:a16="http://schemas.microsoft.com/office/drawing/2014/main" id="{E4301AB2-605F-E04F-80DE-27DE89E995F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66</a:t>
            </a:fld>
            <a:endParaRPr lang="en"/>
          </a:p>
        </p:txBody>
      </p:sp>
      <p:pic>
        <p:nvPicPr>
          <p:cNvPr id="5" name="Picture 4">
            <a:extLst>
              <a:ext uri="{FF2B5EF4-FFF2-40B4-BE49-F238E27FC236}">
                <a16:creationId xmlns:a16="http://schemas.microsoft.com/office/drawing/2014/main" id="{1B5250ED-46DD-6047-8F79-CB2670A30E79}"/>
              </a:ext>
            </a:extLst>
          </p:cNvPr>
          <p:cNvPicPr>
            <a:picLocks noChangeAspect="1"/>
          </p:cNvPicPr>
          <p:nvPr/>
        </p:nvPicPr>
        <p:blipFill>
          <a:blip r:embed="rId3"/>
          <a:stretch>
            <a:fillRect/>
          </a:stretch>
        </p:blipFill>
        <p:spPr>
          <a:xfrm>
            <a:off x="3806455" y="1923819"/>
            <a:ext cx="4097604" cy="2475402"/>
          </a:xfrm>
          <a:prstGeom prst="rect">
            <a:avLst/>
          </a:prstGeom>
        </p:spPr>
      </p:pic>
    </p:spTree>
    <p:extLst>
      <p:ext uri="{BB962C8B-B14F-4D97-AF65-F5344CB8AC3E}">
        <p14:creationId xmlns:p14="http://schemas.microsoft.com/office/powerpoint/2010/main" val="1846139819"/>
      </p:ext>
    </p:extLst>
  </p:cSld>
  <p:clrMapOvr>
    <a:masterClrMapping/>
  </p:clrMapOvr>
  <p:transition>
    <p:fade thruBlk="1"/>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9858-E0D0-9B45-8503-1193749B59CA}"/>
              </a:ext>
            </a:extLst>
          </p:cNvPr>
          <p:cNvSpPr>
            <a:spLocks noGrp="1"/>
          </p:cNvSpPr>
          <p:nvPr>
            <p:ph type="title"/>
          </p:nvPr>
        </p:nvSpPr>
        <p:spPr/>
        <p:txBody>
          <a:bodyPr/>
          <a:lstStyle/>
          <a:p>
            <a:r>
              <a:rPr lang="en-US" dirty="0"/>
              <a:t>Cut Dendrogram</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5E818F7E-CFA4-C143-8BA7-74D1255BC38E}"/>
                  </a:ext>
                </a:extLst>
              </p:cNvPr>
              <p:cNvSpPr>
                <a:spLocks noGrp="1"/>
              </p:cNvSpPr>
              <p:nvPr>
                <p:ph type="body" idx="1"/>
              </p:nvPr>
            </p:nvSpPr>
            <p:spPr/>
            <p:txBody>
              <a:bodyPr/>
              <a:lstStyle/>
              <a:p>
                <a:pPr marL="139700" indent="0">
                  <a:buNone/>
                </a:pPr>
                <a:r>
                  <a:rPr lang="en-US" dirty="0"/>
                  <a:t>Choose a distance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𝐷</m:t>
                        </m:r>
                      </m:e>
                      <m:sup>
                        <m:r>
                          <a:rPr lang="en-US" b="0" i="1" smtClean="0">
                            <a:latin typeface="Cambria Math" panose="02040503050406030204" pitchFamily="18" charset="0"/>
                          </a:rPr>
                          <m:t>∗</m:t>
                        </m:r>
                      </m:sup>
                    </m:sSup>
                  </m:oMath>
                </a14:m>
                <a:r>
                  <a:rPr lang="en-US" dirty="0"/>
                  <a:t> to “cut” the dendrogram</a:t>
                </a:r>
              </a:p>
              <a:p>
                <a:r>
                  <a:rPr lang="en-US" dirty="0"/>
                  <a:t>Use the largest clusters with distance &lt;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𝐷</m:t>
                        </m:r>
                      </m:e>
                      <m:sup>
                        <m:r>
                          <a:rPr lang="en-US" b="0" i="1" smtClean="0">
                            <a:latin typeface="Cambria Math" panose="02040503050406030204" pitchFamily="18" charset="0"/>
                          </a:rPr>
                          <m:t>∗</m:t>
                        </m:r>
                      </m:sup>
                    </m:sSup>
                  </m:oMath>
                </a14:m>
                <a:endParaRPr lang="en-US" b="0" dirty="0"/>
              </a:p>
              <a:p>
                <a:r>
                  <a:rPr lang="en-US" dirty="0"/>
                  <a:t>Usually ignore the idea of the nested clusters after cutting</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139700" indent="0">
                  <a:buNone/>
                </a:pPr>
                <a:endParaRPr lang="en-US" dirty="0"/>
              </a:p>
              <a:p>
                <a:pPr marL="139700" indent="0">
                  <a:buNone/>
                </a:pPr>
                <a:endParaRPr lang="en-US" dirty="0"/>
              </a:p>
              <a:p>
                <a:pPr marL="139700" indent="0">
                  <a:buNone/>
                </a:pPr>
                <a:endParaRPr lang="en-US" dirty="0"/>
              </a:p>
            </p:txBody>
          </p:sp>
        </mc:Choice>
        <mc:Fallback xmlns="">
          <p:sp>
            <p:nvSpPr>
              <p:cNvPr id="3" name="Text Placeholder 2">
                <a:extLst>
                  <a:ext uri="{FF2B5EF4-FFF2-40B4-BE49-F238E27FC236}">
                    <a16:creationId xmlns:a16="http://schemas.microsoft.com/office/drawing/2014/main" id="{5E818F7E-CFA4-C143-8BA7-74D1255BC38E}"/>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5099C2E-BB6A-CC47-A448-7B52D1FCCA3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67</a:t>
            </a:fld>
            <a:endParaRPr lang="en"/>
          </a:p>
        </p:txBody>
      </p:sp>
      <p:pic>
        <p:nvPicPr>
          <p:cNvPr id="5" name="Picture 4">
            <a:extLst>
              <a:ext uri="{FF2B5EF4-FFF2-40B4-BE49-F238E27FC236}">
                <a16:creationId xmlns:a16="http://schemas.microsoft.com/office/drawing/2014/main" id="{530A5BDB-A291-A84A-905D-471A488DE52A}"/>
              </a:ext>
            </a:extLst>
          </p:cNvPr>
          <p:cNvPicPr>
            <a:picLocks noChangeAspect="1"/>
          </p:cNvPicPr>
          <p:nvPr/>
        </p:nvPicPr>
        <p:blipFill>
          <a:blip r:embed="rId3"/>
          <a:stretch>
            <a:fillRect/>
          </a:stretch>
        </p:blipFill>
        <p:spPr>
          <a:xfrm>
            <a:off x="3285459" y="1899037"/>
            <a:ext cx="5188115" cy="2925485"/>
          </a:xfrm>
          <a:prstGeom prst="rect">
            <a:avLst/>
          </a:prstGeom>
        </p:spPr>
      </p:pic>
    </p:spTree>
    <p:extLst>
      <p:ext uri="{BB962C8B-B14F-4D97-AF65-F5344CB8AC3E}">
        <p14:creationId xmlns:p14="http://schemas.microsoft.com/office/powerpoint/2010/main" val="2578024820"/>
      </p:ext>
    </p:extLst>
  </p:cSld>
  <p:clrMapOvr>
    <a:masterClrMapping/>
  </p:clrMapOvr>
  <p:transition>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6AA8BE-0361-1849-A4CB-8F9A4DD35384}"/>
              </a:ext>
            </a:extLst>
          </p:cNvPr>
          <p:cNvSpPr>
            <a:spLocks noGrp="1"/>
          </p:cNvSpPr>
          <p:nvPr>
            <p:ph type="body" idx="1"/>
          </p:nvPr>
        </p:nvSpPr>
        <p:spPr/>
        <p:txBody>
          <a:bodyPr/>
          <a:lstStyle/>
          <a:p>
            <a:pPr marL="139700" indent="0">
              <a:buNone/>
            </a:pPr>
            <a:r>
              <a:rPr lang="en-US" b="1" dirty="0"/>
              <a:t>How many clusters would we have if we use this threshold?</a:t>
            </a:r>
          </a:p>
        </p:txBody>
      </p:sp>
      <p:sp>
        <p:nvSpPr>
          <p:cNvPr id="3" name="Slide Number Placeholder 2">
            <a:extLst>
              <a:ext uri="{FF2B5EF4-FFF2-40B4-BE49-F238E27FC236}">
                <a16:creationId xmlns:a16="http://schemas.microsoft.com/office/drawing/2014/main" id="{EA43F77F-1050-3146-BAA0-56780EAC85C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68</a:t>
            </a:fld>
            <a:endParaRPr lang="en" dirty="0"/>
          </a:p>
        </p:txBody>
      </p:sp>
      <p:sp>
        <p:nvSpPr>
          <p:cNvPr id="4" name="Title 3">
            <a:extLst>
              <a:ext uri="{FF2B5EF4-FFF2-40B4-BE49-F238E27FC236}">
                <a16:creationId xmlns:a16="http://schemas.microsoft.com/office/drawing/2014/main" id="{BF2FEED0-116E-154E-BDA0-FAE482878A7D}"/>
              </a:ext>
            </a:extLst>
          </p:cNvPr>
          <p:cNvSpPr>
            <a:spLocks noGrp="1"/>
          </p:cNvSpPr>
          <p:nvPr>
            <p:ph type="title"/>
          </p:nvPr>
        </p:nvSpPr>
        <p:spPr/>
        <p:txBody>
          <a:bodyPr/>
          <a:lstStyle/>
          <a:p>
            <a:r>
              <a:rPr lang="en-US" dirty="0"/>
              <a:t>1 min</a:t>
            </a:r>
          </a:p>
        </p:txBody>
      </p:sp>
      <p:pic>
        <p:nvPicPr>
          <p:cNvPr id="5" name="Picture 4">
            <a:extLst>
              <a:ext uri="{FF2B5EF4-FFF2-40B4-BE49-F238E27FC236}">
                <a16:creationId xmlns:a16="http://schemas.microsoft.com/office/drawing/2014/main" id="{5CE2AAFD-281E-2D42-B2F7-1ABD258771FD}"/>
              </a:ext>
            </a:extLst>
          </p:cNvPr>
          <p:cNvPicPr>
            <a:picLocks noChangeAspect="1"/>
          </p:cNvPicPr>
          <p:nvPr/>
        </p:nvPicPr>
        <p:blipFill>
          <a:blip r:embed="rId2"/>
          <a:stretch>
            <a:fillRect/>
          </a:stretch>
        </p:blipFill>
        <p:spPr>
          <a:xfrm>
            <a:off x="3242929" y="1346143"/>
            <a:ext cx="5188115" cy="2925485"/>
          </a:xfrm>
          <a:prstGeom prst="rect">
            <a:avLst/>
          </a:prstGeom>
        </p:spPr>
      </p:pic>
    </p:spTree>
    <p:extLst>
      <p:ext uri="{BB962C8B-B14F-4D97-AF65-F5344CB8AC3E}">
        <p14:creationId xmlns:p14="http://schemas.microsoft.com/office/powerpoint/2010/main" val="1940079850"/>
      </p:ext>
    </p:extLst>
  </p:cSld>
  <p:clrMapOvr>
    <a:masterClrMapping/>
  </p:clrMapOvr>
  <p:transition>
    <p:fade thruBlk="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6AA8BE-0361-1849-A4CB-8F9A4DD35384}"/>
              </a:ext>
            </a:extLst>
          </p:cNvPr>
          <p:cNvSpPr>
            <a:spLocks noGrp="1"/>
          </p:cNvSpPr>
          <p:nvPr>
            <p:ph type="body" idx="1"/>
          </p:nvPr>
        </p:nvSpPr>
        <p:spPr/>
        <p:txBody>
          <a:bodyPr/>
          <a:lstStyle/>
          <a:p>
            <a:pPr marL="139700" indent="0">
              <a:buNone/>
            </a:pPr>
            <a:r>
              <a:rPr lang="en-US" b="1" dirty="0"/>
              <a:t>How many clusters would we have if we use this threshold?</a:t>
            </a:r>
          </a:p>
        </p:txBody>
      </p:sp>
      <p:sp>
        <p:nvSpPr>
          <p:cNvPr id="3" name="Slide Number Placeholder 2">
            <a:extLst>
              <a:ext uri="{FF2B5EF4-FFF2-40B4-BE49-F238E27FC236}">
                <a16:creationId xmlns:a16="http://schemas.microsoft.com/office/drawing/2014/main" id="{EA43F77F-1050-3146-BAA0-56780EAC85C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69</a:t>
            </a:fld>
            <a:endParaRPr lang="en" dirty="0"/>
          </a:p>
        </p:txBody>
      </p:sp>
      <p:sp>
        <p:nvSpPr>
          <p:cNvPr id="4" name="Title 3">
            <a:extLst>
              <a:ext uri="{FF2B5EF4-FFF2-40B4-BE49-F238E27FC236}">
                <a16:creationId xmlns:a16="http://schemas.microsoft.com/office/drawing/2014/main" id="{BF2FEED0-116E-154E-BDA0-FAE482878A7D}"/>
              </a:ext>
            </a:extLst>
          </p:cNvPr>
          <p:cNvSpPr>
            <a:spLocks noGrp="1"/>
          </p:cNvSpPr>
          <p:nvPr>
            <p:ph type="title"/>
          </p:nvPr>
        </p:nvSpPr>
        <p:spPr/>
        <p:txBody>
          <a:bodyPr/>
          <a:lstStyle/>
          <a:p>
            <a:r>
              <a:rPr lang="en-US" dirty="0"/>
              <a:t>2 min</a:t>
            </a:r>
          </a:p>
        </p:txBody>
      </p:sp>
      <p:pic>
        <p:nvPicPr>
          <p:cNvPr id="5" name="Picture 4">
            <a:extLst>
              <a:ext uri="{FF2B5EF4-FFF2-40B4-BE49-F238E27FC236}">
                <a16:creationId xmlns:a16="http://schemas.microsoft.com/office/drawing/2014/main" id="{5CE2AAFD-281E-2D42-B2F7-1ABD258771FD}"/>
              </a:ext>
            </a:extLst>
          </p:cNvPr>
          <p:cNvPicPr>
            <a:picLocks noChangeAspect="1"/>
          </p:cNvPicPr>
          <p:nvPr/>
        </p:nvPicPr>
        <p:blipFill>
          <a:blip r:embed="rId2"/>
          <a:stretch>
            <a:fillRect/>
          </a:stretch>
        </p:blipFill>
        <p:spPr>
          <a:xfrm>
            <a:off x="2785729" y="1229185"/>
            <a:ext cx="5188115" cy="2925485"/>
          </a:xfrm>
          <a:prstGeom prst="rect">
            <a:avLst/>
          </a:prstGeom>
        </p:spPr>
      </p:pic>
    </p:spTree>
    <p:extLst>
      <p:ext uri="{BB962C8B-B14F-4D97-AF65-F5344CB8AC3E}">
        <p14:creationId xmlns:p14="http://schemas.microsoft.com/office/powerpoint/2010/main" val="2613656594"/>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22B06-5DCE-9148-8A94-E71CE326F192}"/>
              </a:ext>
            </a:extLst>
          </p:cNvPr>
          <p:cNvSpPr>
            <a:spLocks noGrp="1"/>
          </p:cNvSpPr>
          <p:nvPr>
            <p:ph type="title"/>
          </p:nvPr>
        </p:nvSpPr>
        <p:spPr/>
        <p:txBody>
          <a:bodyPr/>
          <a:lstStyle/>
          <a:p>
            <a:r>
              <a:rPr lang="en-US" dirty="0"/>
              <a:t>Step 1</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5215787D-8E7C-D54D-8DCE-FB03E76D15BC}"/>
                  </a:ext>
                </a:extLst>
              </p:cNvPr>
              <p:cNvSpPr>
                <a:spLocks noGrp="1"/>
              </p:cNvSpPr>
              <p:nvPr>
                <p:ph type="body" idx="1"/>
              </p:nvPr>
            </p:nvSpPr>
            <p:spPr/>
            <p:txBody>
              <a:bodyPr/>
              <a:lstStyle/>
              <a:p>
                <a:pPr marL="139700" indent="0">
                  <a:buNone/>
                </a:pPr>
                <a:r>
                  <a:rPr lang="en-US" dirty="0"/>
                  <a:t>Assign each example to its closest cluster centroid</a:t>
                </a:r>
              </a:p>
              <a:p>
                <a:pPr marL="13970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𝑖</m:t>
                          </m:r>
                        </m:sub>
                      </m:sSub>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argmin</m:t>
                              </m:r>
                            </m:e>
                            <m:lim>
                              <m:r>
                                <a:rPr lang="en-US" b="0" i="1" smtClean="0">
                                  <a:latin typeface="Cambria Math" panose="02040503050406030204" pitchFamily="18" charset="0"/>
                                </a:rPr>
                                <m:t>𝑗</m:t>
                              </m:r>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m:t>
                              </m:r>
                            </m:lim>
                          </m:limLow>
                        </m:fName>
                        <m:e>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e>
                              </m:d>
                            </m:e>
                            <m:sup>
                              <m:r>
                                <a:rPr lang="en-US" b="0" i="1" smtClean="0">
                                  <a:latin typeface="Cambria Math" panose="02040503050406030204" pitchFamily="18" charset="0"/>
                                </a:rPr>
                                <m:t>2</m:t>
                              </m:r>
                            </m:sup>
                          </m:sSup>
                        </m:e>
                      </m:func>
                    </m:oMath>
                  </m:oMathPara>
                </a14:m>
                <a:endParaRPr lang="en-US" dirty="0"/>
              </a:p>
              <a:p>
                <a:pPr marL="139700" indent="0">
                  <a:buNone/>
                </a:pPr>
                <a:endParaRPr lang="en-US" dirty="0"/>
              </a:p>
            </p:txBody>
          </p:sp>
        </mc:Choice>
        <mc:Fallback xmlns="">
          <p:sp>
            <p:nvSpPr>
              <p:cNvPr id="3" name="Text Placeholder 2">
                <a:extLst>
                  <a:ext uri="{FF2B5EF4-FFF2-40B4-BE49-F238E27FC236}">
                    <a16:creationId xmlns:a16="http://schemas.microsoft.com/office/drawing/2014/main" id="{5215787D-8E7C-D54D-8DCE-FB03E76D15BC}"/>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A52CAC2-3DDF-5D40-9169-DF8C55B8F92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pic>
        <p:nvPicPr>
          <p:cNvPr id="6" name="Picture 5">
            <a:extLst>
              <a:ext uri="{FF2B5EF4-FFF2-40B4-BE49-F238E27FC236}">
                <a16:creationId xmlns:a16="http://schemas.microsoft.com/office/drawing/2014/main" id="{3E52DD3D-9310-FE4F-842A-3DC0D614C9B5}"/>
              </a:ext>
            </a:extLst>
          </p:cNvPr>
          <p:cNvPicPr>
            <a:picLocks noChangeAspect="1"/>
          </p:cNvPicPr>
          <p:nvPr/>
        </p:nvPicPr>
        <p:blipFill>
          <a:blip r:embed="rId4"/>
          <a:stretch>
            <a:fillRect/>
          </a:stretch>
        </p:blipFill>
        <p:spPr>
          <a:xfrm>
            <a:off x="4294532" y="1794231"/>
            <a:ext cx="2864460" cy="2989682"/>
          </a:xfrm>
          <a:prstGeom prst="rect">
            <a:avLst/>
          </a:prstGeom>
        </p:spPr>
      </p:pic>
      <p:pic>
        <p:nvPicPr>
          <p:cNvPr id="8" name="Picture 7">
            <a:extLst>
              <a:ext uri="{FF2B5EF4-FFF2-40B4-BE49-F238E27FC236}">
                <a16:creationId xmlns:a16="http://schemas.microsoft.com/office/drawing/2014/main" id="{B795E95E-6B3B-634B-A175-50641473505B}"/>
              </a:ext>
            </a:extLst>
          </p:cNvPr>
          <p:cNvPicPr>
            <a:picLocks noChangeAspect="1"/>
          </p:cNvPicPr>
          <p:nvPr/>
        </p:nvPicPr>
        <p:blipFill>
          <a:blip r:embed="rId5"/>
          <a:stretch>
            <a:fillRect/>
          </a:stretch>
        </p:blipFill>
        <p:spPr>
          <a:xfrm>
            <a:off x="4294532" y="1794231"/>
            <a:ext cx="2831824" cy="2955620"/>
          </a:xfrm>
          <a:prstGeom prst="rect">
            <a:avLst/>
          </a:prstGeom>
        </p:spPr>
      </p:pic>
    </p:spTree>
    <p:extLst>
      <p:ext uri="{BB962C8B-B14F-4D97-AF65-F5344CB8AC3E}">
        <p14:creationId xmlns:p14="http://schemas.microsoft.com/office/powerpoint/2010/main" val="342819112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482DB-A07D-314C-B395-D4275888F228}"/>
              </a:ext>
            </a:extLst>
          </p:cNvPr>
          <p:cNvSpPr>
            <a:spLocks noGrp="1"/>
          </p:cNvSpPr>
          <p:nvPr>
            <p:ph type="title"/>
          </p:nvPr>
        </p:nvSpPr>
        <p:spPr/>
        <p:txBody>
          <a:bodyPr/>
          <a:lstStyle/>
          <a:p>
            <a:r>
              <a:rPr lang="en-US" dirty="0"/>
              <a:t>Cut Dendrogram</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75B798A4-043B-9E45-B6BB-2683EED80FD3}"/>
                  </a:ext>
                </a:extLst>
              </p:cNvPr>
              <p:cNvSpPr>
                <a:spLocks noGrp="1"/>
              </p:cNvSpPr>
              <p:nvPr>
                <p:ph type="body" idx="1"/>
              </p:nvPr>
            </p:nvSpPr>
            <p:spPr/>
            <p:txBody>
              <a:bodyPr/>
              <a:lstStyle/>
              <a:p>
                <a:pPr marL="139700" indent="0">
                  <a:buNone/>
                </a:pPr>
                <a:r>
                  <a:rPr lang="en-US" dirty="0"/>
                  <a:t>Every branch that crosses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𝐷</m:t>
                        </m:r>
                      </m:e>
                      <m:sup>
                        <m:r>
                          <a:rPr lang="en-US" b="0" i="1" smtClean="0">
                            <a:latin typeface="Cambria Math" panose="02040503050406030204" pitchFamily="18" charset="0"/>
                          </a:rPr>
                          <m:t>∗</m:t>
                        </m:r>
                      </m:sup>
                    </m:sSup>
                  </m:oMath>
                </a14:m>
                <a:r>
                  <a:rPr lang="en-US" dirty="0"/>
                  <a:t> becomes its own cluster</a:t>
                </a:r>
              </a:p>
            </p:txBody>
          </p:sp>
        </mc:Choice>
        <mc:Fallback xmlns="">
          <p:sp>
            <p:nvSpPr>
              <p:cNvPr id="3" name="Text Placeholder 2">
                <a:extLst>
                  <a:ext uri="{FF2B5EF4-FFF2-40B4-BE49-F238E27FC236}">
                    <a16:creationId xmlns:a16="http://schemas.microsoft.com/office/drawing/2014/main" id="{75B798A4-043B-9E45-B6BB-2683EED80FD3}"/>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A22268B-45B0-8D4E-8F55-BE478CBD98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70</a:t>
            </a:fld>
            <a:endParaRPr lang="en"/>
          </a:p>
        </p:txBody>
      </p:sp>
      <p:pic>
        <p:nvPicPr>
          <p:cNvPr id="5" name="Picture 4">
            <a:extLst>
              <a:ext uri="{FF2B5EF4-FFF2-40B4-BE49-F238E27FC236}">
                <a16:creationId xmlns:a16="http://schemas.microsoft.com/office/drawing/2014/main" id="{97956E60-3C24-7440-B759-F331104033DD}"/>
              </a:ext>
            </a:extLst>
          </p:cNvPr>
          <p:cNvPicPr>
            <a:picLocks noChangeAspect="1"/>
          </p:cNvPicPr>
          <p:nvPr/>
        </p:nvPicPr>
        <p:blipFill>
          <a:blip r:embed="rId4"/>
          <a:stretch>
            <a:fillRect/>
          </a:stretch>
        </p:blipFill>
        <p:spPr>
          <a:xfrm>
            <a:off x="2743052" y="2270051"/>
            <a:ext cx="6038634" cy="2163726"/>
          </a:xfrm>
          <a:prstGeom prst="rect">
            <a:avLst/>
          </a:prstGeom>
        </p:spPr>
      </p:pic>
    </p:spTree>
    <p:extLst>
      <p:ext uri="{BB962C8B-B14F-4D97-AF65-F5344CB8AC3E}">
        <p14:creationId xmlns:p14="http://schemas.microsoft.com/office/powerpoint/2010/main" val="2030585943"/>
      </p:ext>
    </p:extLst>
  </p:cSld>
  <p:clrMapOvr>
    <a:masterClrMapping/>
  </p:clrMapOvr>
  <p:transition>
    <p:fade thruBlk="1"/>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40FB9-BAFE-6943-B3D2-1614480793F5}"/>
              </a:ext>
            </a:extLst>
          </p:cNvPr>
          <p:cNvSpPr>
            <a:spLocks noGrp="1"/>
          </p:cNvSpPr>
          <p:nvPr>
            <p:ph type="title"/>
          </p:nvPr>
        </p:nvSpPr>
        <p:spPr/>
        <p:txBody>
          <a:bodyPr/>
          <a:lstStyle/>
          <a:p>
            <a:r>
              <a:rPr lang="en-US" dirty="0"/>
              <a:t>Choices to Make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988D28F5-C0CA-284D-896B-F796F863DA8F}"/>
                  </a:ext>
                </a:extLst>
              </p:cNvPr>
              <p:cNvSpPr>
                <a:spLocks noGrp="1"/>
              </p:cNvSpPr>
              <p:nvPr>
                <p:ph type="body" idx="1"/>
              </p:nvPr>
            </p:nvSpPr>
            <p:spPr/>
            <p:txBody>
              <a:bodyPr/>
              <a:lstStyle/>
              <a:p>
                <a:pPr marL="139700" indent="0">
                  <a:buNone/>
                </a:pPr>
                <a:r>
                  <a:rPr lang="en-US" dirty="0"/>
                  <a:t>For agglomerative clustering, you need to make the following choices:</a:t>
                </a:r>
              </a:p>
              <a:p>
                <a:r>
                  <a:rPr lang="en-US" dirty="0"/>
                  <a:t>Distance metric </a:t>
                </a:r>
                <a14:m>
                  <m:oMath xmlns:m="http://schemas.openxmlformats.org/officeDocument/2006/math">
                    <m:r>
                      <a:rPr lang="en-US" b="0" i="1" smtClean="0">
                        <a:latin typeface="Cambria Math" panose="02040503050406030204" pitchFamily="18" charset="0"/>
                      </a:rPr>
                      <m:t>𝑑</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𝑗</m:t>
                            </m:r>
                          </m:sub>
                        </m:sSub>
                      </m:e>
                    </m:d>
                  </m:oMath>
                </a14:m>
                <a:endParaRPr lang="en-US" dirty="0"/>
              </a:p>
              <a:p>
                <a:r>
                  <a:rPr lang="en-US" dirty="0"/>
                  <a:t>Linkage function </a:t>
                </a:r>
              </a:p>
              <a:p>
                <a:pPr lvl="1"/>
                <a:r>
                  <a:rPr lang="en-US" dirty="0"/>
                  <a:t>Single Linkage:</a:t>
                </a:r>
                <a:br>
                  <a:rPr lang="en-US" dirty="0"/>
                </a:br>
                <a14:m>
                  <m:oMath xmlns:m="http://schemas.openxmlformats.org/officeDocument/2006/math">
                    <m:r>
                      <m:rPr>
                        <m:sty m:val="p"/>
                      </m:rPr>
                      <a:rPr lang="en-US" b="0" i="0" smtClean="0">
                        <a:latin typeface="Cambria Math" panose="02040503050406030204" pitchFamily="18" charset="0"/>
                      </a:rPr>
                      <m:t>D</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C</m:t>
                            </m:r>
                          </m:e>
                          <m:sub>
                            <m:r>
                              <a:rPr lang="en-US" b="0" i="0" smtClean="0">
                                <a:latin typeface="Cambria Math" panose="02040503050406030204" pitchFamily="18" charset="0"/>
                              </a:rPr>
                              <m:t>1</m:t>
                            </m:r>
                          </m:sub>
                        </m:sSub>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C</m:t>
                            </m:r>
                          </m:e>
                          <m:sub>
                            <m:r>
                              <a:rPr lang="en-US" b="0" i="0" smtClean="0">
                                <a:latin typeface="Cambria Math" panose="02040503050406030204" pitchFamily="18" charset="0"/>
                              </a:rPr>
                              <m:t>2</m:t>
                            </m:r>
                          </m:sub>
                        </m:sSub>
                      </m:e>
                    </m:d>
                    <m:r>
                      <a:rPr lang="en-US" b="0" i="0" smtClean="0">
                        <a:latin typeface="Cambria Math" panose="02040503050406030204" pitchFamily="18" charset="0"/>
                      </a:rPr>
                      <m:t>=</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b="0" i="0" smtClean="0">
                                <a:latin typeface="Cambria Math" panose="02040503050406030204" pitchFamily="18" charset="0"/>
                              </a:rPr>
                              <m:t>min</m:t>
                            </m:r>
                          </m:e>
                          <m:lim>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𝑗</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2</m:t>
                                </m:r>
                              </m:sub>
                            </m:sSub>
                          </m:lim>
                        </m:limLow>
                      </m:fName>
                      <m:e>
                        <m:r>
                          <a:rPr lang="en-US" i="1">
                            <a:latin typeface="Cambria Math" panose="02040503050406030204" pitchFamily="18" charset="0"/>
                          </a:rPr>
                          <m:t>𝑑</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𝑗</m:t>
                                </m:r>
                              </m:sub>
                            </m:sSub>
                          </m:e>
                        </m:d>
                      </m:e>
                    </m:func>
                  </m:oMath>
                </a14:m>
                <a:endParaRPr lang="en-US" dirty="0"/>
              </a:p>
              <a:p>
                <a:pPr lvl="1"/>
                <a:r>
                  <a:rPr lang="en-US" dirty="0"/>
                  <a:t>Complete Linkage: </a:t>
                </a:r>
                <a:br>
                  <a:rPr lang="en-US" dirty="0"/>
                </a:br>
                <a14:m>
                  <m:oMath xmlns:m="http://schemas.openxmlformats.org/officeDocument/2006/math">
                    <m:func>
                      <m:funcPr>
                        <m:ctrlPr>
                          <a:rPr lang="en-US" i="1" smtClean="0">
                            <a:latin typeface="Cambria Math" panose="02040503050406030204" pitchFamily="18" charset="0"/>
                          </a:rPr>
                        </m:ctrlPr>
                      </m:funcPr>
                      <m:fName>
                        <m:r>
                          <a:rPr lang="en-US" b="0" i="1" smtClean="0">
                            <a:latin typeface="Cambria Math" panose="02040503050406030204" pitchFamily="18" charset="0"/>
                          </a:rPr>
                          <m:t>𝐷</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2</m:t>
                                </m:r>
                              </m:sub>
                            </m:sSub>
                          </m:e>
                        </m:d>
                        <m:r>
                          <a:rPr lang="en-US" b="0" i="1" smtClean="0">
                            <a:latin typeface="Cambria Math" panose="02040503050406030204" pitchFamily="18" charset="0"/>
                          </a:rPr>
                          <m:t>=</m:t>
                        </m:r>
                        <m:limLow>
                          <m:limLowPr>
                            <m:ctrlPr>
                              <a:rPr lang="en-US" i="1" smtClean="0">
                                <a:latin typeface="Cambria Math" panose="02040503050406030204" pitchFamily="18" charset="0"/>
                              </a:rPr>
                            </m:ctrlPr>
                          </m:limLowPr>
                          <m:e>
                            <m:r>
                              <m:rPr>
                                <m:sty m:val="p"/>
                              </m:rPr>
                              <a:rPr lang="en-US" i="0" smtClean="0">
                                <a:latin typeface="Cambria Math" panose="02040503050406030204" pitchFamily="18" charset="0"/>
                              </a:rPr>
                              <m:t>max</m:t>
                            </m:r>
                          </m:e>
                          <m:lim>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2</m:t>
                                </m:r>
                              </m:sub>
                            </m:sSub>
                          </m:lim>
                        </m:limLow>
                      </m:fName>
                      <m:e>
                        <m:r>
                          <a:rPr lang="en-US" b="0" i="1" smtClean="0">
                            <a:latin typeface="Cambria Math" panose="02040503050406030204" pitchFamily="18" charset="0"/>
                          </a:rPr>
                          <m:t>𝑑</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𝑗</m:t>
                                </m:r>
                              </m:sub>
                            </m:sSub>
                          </m:e>
                        </m:d>
                      </m:e>
                    </m:func>
                  </m:oMath>
                </a14:m>
                <a:endParaRPr lang="en-US" dirty="0"/>
              </a:p>
              <a:p>
                <a:pPr lvl="1"/>
                <a:r>
                  <a:rPr lang="en-US" dirty="0"/>
                  <a:t>Centroid Linkage</a:t>
                </a:r>
                <a:br>
                  <a:rPr lang="en-US" dirty="0"/>
                </a:br>
                <a14:m>
                  <m:oMath xmlns:m="http://schemas.openxmlformats.org/officeDocument/2006/math">
                    <m:r>
                      <m:rPr>
                        <m:sty m:val="p"/>
                      </m:rPr>
                      <a:rPr lang="en-US" b="0" i="0" smtClean="0">
                        <a:latin typeface="Cambria Math" panose="02040503050406030204" pitchFamily="18" charset="0"/>
                      </a:rPr>
                      <m:t>D</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2</m:t>
                            </m:r>
                          </m:sub>
                        </m:sSub>
                      </m:e>
                    </m:d>
                    <m:r>
                      <a:rPr lang="en-US" b="0" i="1" smtClean="0">
                        <a:latin typeface="Cambria Math" panose="02040503050406030204" pitchFamily="18" charset="0"/>
                      </a:rPr>
                      <m:t>= </m:t>
                    </m:r>
                    <m:r>
                      <a:rPr lang="en-US" b="0" i="1" smtClean="0">
                        <a:latin typeface="Cambria Math" panose="02040503050406030204" pitchFamily="18" charset="0"/>
                      </a:rPr>
                      <m:t>𝑑</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2</m:t>
                        </m:r>
                      </m:sub>
                    </m:sSub>
                    <m:r>
                      <a:rPr lang="en-US" b="0" i="1" smtClean="0">
                        <a:latin typeface="Cambria Math" panose="02040503050406030204" pitchFamily="18" charset="0"/>
                      </a:rPr>
                      <m:t>)</m:t>
                    </m:r>
                  </m:oMath>
                </a14:m>
                <a:endParaRPr lang="en-US" dirty="0"/>
              </a:p>
              <a:p>
                <a:pPr lvl="1"/>
                <a:r>
                  <a:rPr lang="en-US" dirty="0"/>
                  <a:t>Others</a:t>
                </a:r>
              </a:p>
              <a:p>
                <a:pPr lvl="1"/>
                <a:endParaRPr lang="en-US" dirty="0"/>
              </a:p>
              <a:p>
                <a:r>
                  <a:rPr lang="en-US" dirty="0"/>
                  <a:t>Where and how to cut dendrogram</a:t>
                </a:r>
              </a:p>
            </p:txBody>
          </p:sp>
        </mc:Choice>
        <mc:Fallback xmlns="">
          <p:sp>
            <p:nvSpPr>
              <p:cNvPr id="3" name="Text Placeholder 2">
                <a:extLst>
                  <a:ext uri="{FF2B5EF4-FFF2-40B4-BE49-F238E27FC236}">
                    <a16:creationId xmlns:a16="http://schemas.microsoft.com/office/drawing/2014/main" id="{988D28F5-C0CA-284D-896B-F796F863DA8F}"/>
                  </a:ext>
                </a:extLst>
              </p:cNvPr>
              <p:cNvSpPr>
                <a:spLocks noGrp="1" noRot="1" noChangeAspect="1" noMove="1" noResize="1" noEditPoints="1" noAdjustHandles="1" noChangeArrowheads="1" noChangeShapeType="1" noTextEdit="1"/>
              </p:cNvSpPr>
              <p:nvPr>
                <p:ph type="body" idx="1"/>
              </p:nvPr>
            </p:nvSpPr>
            <p:spPr>
              <a:blipFill>
                <a:blip r:embed="rId2"/>
                <a:stretch>
                  <a:fillRect b="-127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0C09063-8996-4049-99AF-DD38A609BB3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71</a:t>
            </a:fld>
            <a:endParaRPr lang="en"/>
          </a:p>
        </p:txBody>
      </p:sp>
      <p:pic>
        <p:nvPicPr>
          <p:cNvPr id="5" name="Picture 4">
            <a:extLst>
              <a:ext uri="{FF2B5EF4-FFF2-40B4-BE49-F238E27FC236}">
                <a16:creationId xmlns:a16="http://schemas.microsoft.com/office/drawing/2014/main" id="{AE10431C-AF73-1140-B0BD-E8BFBC4477AD}"/>
              </a:ext>
            </a:extLst>
          </p:cNvPr>
          <p:cNvPicPr>
            <a:picLocks noChangeAspect="1"/>
          </p:cNvPicPr>
          <p:nvPr/>
        </p:nvPicPr>
        <p:blipFill>
          <a:blip r:embed="rId3"/>
          <a:stretch>
            <a:fillRect/>
          </a:stretch>
        </p:blipFill>
        <p:spPr>
          <a:xfrm>
            <a:off x="6507125" y="3205000"/>
            <a:ext cx="2459370" cy="1654818"/>
          </a:xfrm>
          <a:prstGeom prst="rect">
            <a:avLst/>
          </a:prstGeom>
        </p:spPr>
      </p:pic>
    </p:spTree>
    <p:extLst>
      <p:ext uri="{BB962C8B-B14F-4D97-AF65-F5344CB8AC3E}">
        <p14:creationId xmlns:p14="http://schemas.microsoft.com/office/powerpoint/2010/main" val="147990326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AE9D4-0E06-804A-87BB-0983F9AFB609}"/>
              </a:ext>
            </a:extLst>
          </p:cNvPr>
          <p:cNvSpPr>
            <a:spLocks noGrp="1"/>
          </p:cNvSpPr>
          <p:nvPr>
            <p:ph type="title"/>
          </p:nvPr>
        </p:nvSpPr>
        <p:spPr/>
        <p:txBody>
          <a:bodyPr/>
          <a:lstStyle/>
          <a:p>
            <a:r>
              <a:rPr lang="en-US" dirty="0"/>
              <a:t>Linkage Functions</a:t>
            </a:r>
          </a:p>
        </p:txBody>
      </p:sp>
      <p:sp>
        <p:nvSpPr>
          <p:cNvPr id="4" name="Slide Number Placeholder 3">
            <a:extLst>
              <a:ext uri="{FF2B5EF4-FFF2-40B4-BE49-F238E27FC236}">
                <a16:creationId xmlns:a16="http://schemas.microsoft.com/office/drawing/2014/main" id="{9F3C976E-A8BB-7448-B52D-689B76809DE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72</a:t>
            </a:fld>
            <a:endParaRPr lang="en"/>
          </a:p>
        </p:txBody>
      </p:sp>
      <p:pic>
        <p:nvPicPr>
          <p:cNvPr id="11266" name="Picture 2" descr="linkages explained">
            <a:extLst>
              <a:ext uri="{FF2B5EF4-FFF2-40B4-BE49-F238E27FC236}">
                <a16:creationId xmlns:a16="http://schemas.microsoft.com/office/drawing/2014/main" id="{C8D9E0DB-1721-5B4A-93E9-6BD0D6BC37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0522" y="138080"/>
            <a:ext cx="6149028" cy="4611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546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EAE09-4F44-7548-A6DA-A92BD43E4B89}"/>
              </a:ext>
            </a:extLst>
          </p:cNvPr>
          <p:cNvSpPr>
            <a:spLocks noGrp="1"/>
          </p:cNvSpPr>
          <p:nvPr>
            <p:ph type="title"/>
          </p:nvPr>
        </p:nvSpPr>
        <p:spPr/>
        <p:txBody>
          <a:bodyPr/>
          <a:lstStyle/>
          <a:p>
            <a:r>
              <a:rPr lang="en-US" dirty="0"/>
              <a:t>Practical Notes</a:t>
            </a:r>
          </a:p>
        </p:txBody>
      </p:sp>
      <p:sp>
        <p:nvSpPr>
          <p:cNvPr id="3" name="Text Placeholder 2">
            <a:extLst>
              <a:ext uri="{FF2B5EF4-FFF2-40B4-BE49-F238E27FC236}">
                <a16:creationId xmlns:a16="http://schemas.microsoft.com/office/drawing/2014/main" id="{3A389C00-EB6D-F445-8B62-2B3DC16C7D1A}"/>
              </a:ext>
            </a:extLst>
          </p:cNvPr>
          <p:cNvSpPr>
            <a:spLocks noGrp="1"/>
          </p:cNvSpPr>
          <p:nvPr>
            <p:ph type="body" idx="1"/>
          </p:nvPr>
        </p:nvSpPr>
        <p:spPr/>
        <p:txBody>
          <a:bodyPr/>
          <a:lstStyle/>
          <a:p>
            <a:pPr marL="139700" indent="0">
              <a:buNone/>
            </a:pPr>
            <a:r>
              <a:rPr lang="en-US" dirty="0"/>
              <a:t>For visualization, generally a smaller # of clusters is better</a:t>
            </a:r>
          </a:p>
          <a:p>
            <a:pPr marL="139700" indent="0">
              <a:buNone/>
            </a:pPr>
            <a:endParaRPr lang="en-US" dirty="0"/>
          </a:p>
          <a:p>
            <a:pPr marL="139700" indent="0">
              <a:buNone/>
            </a:pPr>
            <a:r>
              <a:rPr lang="en-US" dirty="0"/>
              <a:t>For tasks like outlier detection, cut based on:</a:t>
            </a:r>
          </a:p>
          <a:p>
            <a:r>
              <a:rPr lang="en-US" dirty="0"/>
              <a:t>Distance threshold</a:t>
            </a:r>
          </a:p>
          <a:p>
            <a:r>
              <a:rPr lang="en-US" dirty="0"/>
              <a:t>Or some other metric that tries to measure how big the distance increased after a merge</a:t>
            </a:r>
          </a:p>
          <a:p>
            <a:endParaRPr lang="en-US" dirty="0"/>
          </a:p>
          <a:p>
            <a:pPr marL="139700" indent="0">
              <a:buNone/>
            </a:pPr>
            <a:r>
              <a:rPr lang="en-US" dirty="0"/>
              <a:t>No matter what metric or what threshold you use, no method is “incorrect”. Some are just more useful than others.</a:t>
            </a:r>
          </a:p>
        </p:txBody>
      </p:sp>
      <p:sp>
        <p:nvSpPr>
          <p:cNvPr id="4" name="Slide Number Placeholder 3">
            <a:extLst>
              <a:ext uri="{FF2B5EF4-FFF2-40B4-BE49-F238E27FC236}">
                <a16:creationId xmlns:a16="http://schemas.microsoft.com/office/drawing/2014/main" id="{6692CA8B-844D-3246-AFE5-3DF6C11C08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73</a:t>
            </a:fld>
            <a:endParaRPr lang="en"/>
          </a:p>
        </p:txBody>
      </p:sp>
    </p:spTree>
    <p:extLst>
      <p:ext uri="{BB962C8B-B14F-4D97-AF65-F5344CB8AC3E}">
        <p14:creationId xmlns:p14="http://schemas.microsoft.com/office/powerpoint/2010/main" val="2783128751"/>
      </p:ext>
    </p:extLst>
  </p:cSld>
  <p:clrMapOvr>
    <a:masterClrMapping/>
  </p:clrMapOvr>
  <p:transition>
    <p:fade thruBlk="1"/>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DC222-F34F-BA40-9B84-AA16C5D0528A}"/>
              </a:ext>
            </a:extLst>
          </p:cNvPr>
          <p:cNvSpPr>
            <a:spLocks noGrp="1"/>
          </p:cNvSpPr>
          <p:nvPr>
            <p:ph type="title"/>
          </p:nvPr>
        </p:nvSpPr>
        <p:spPr>
          <a:xfrm>
            <a:off x="234450" y="575500"/>
            <a:ext cx="2274574" cy="3981000"/>
          </a:xfrm>
        </p:spPr>
        <p:txBody>
          <a:bodyPr/>
          <a:lstStyle/>
          <a:p>
            <a:r>
              <a:rPr lang="en-US" sz="2200" dirty="0"/>
              <a:t>Computational Cost of A</a:t>
            </a:r>
            <a:r>
              <a:rPr lang="en-US" dirty="0"/>
              <a:t>gglomerative</a:t>
            </a:r>
            <a:br>
              <a:rPr lang="en-US" dirty="0"/>
            </a:br>
            <a:r>
              <a:rPr lang="en-US" dirty="0"/>
              <a:t>Clustering</a:t>
            </a:r>
            <a:endParaRPr lang="en-US" sz="2200" dirty="0"/>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EE7408B8-0F80-454E-8856-3F77A57B8FAF}"/>
                  </a:ext>
                </a:extLst>
              </p:cNvPr>
              <p:cNvSpPr>
                <a:spLocks noGrp="1"/>
              </p:cNvSpPr>
              <p:nvPr>
                <p:ph type="body" idx="1"/>
              </p:nvPr>
            </p:nvSpPr>
            <p:spPr/>
            <p:txBody>
              <a:bodyPr/>
              <a:lstStyle/>
              <a:p>
                <a:pPr marL="139700" indent="0">
                  <a:buNone/>
                </a:pPr>
                <a:r>
                  <a:rPr lang="en-US" dirty="0"/>
                  <a:t>Computing all pairs of distances is pretty expensive! </a:t>
                </a:r>
              </a:p>
              <a:p>
                <a:r>
                  <a:rPr lang="en-US" dirty="0"/>
                  <a:t>A simple implementation takes </a:t>
                </a:r>
                <a14:m>
                  <m:oMath xmlns:m="http://schemas.openxmlformats.org/officeDocument/2006/math">
                    <m:r>
                      <a:rPr lang="en-US" i="1" smtClean="0">
                        <a:latin typeface="Cambria Math" panose="02040503050406030204" pitchFamily="18" charset="0"/>
                        <a:ea typeface="Cambria Math" panose="02040503050406030204" pitchFamily="18" charset="0"/>
                      </a:rPr>
                      <m:t>𝒪</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𝑛</m:t>
                        </m:r>
                      </m:e>
                      <m:sup>
                        <m:r>
                          <a:rPr lang="en-US" b="0" i="1" smtClean="0">
                            <a:latin typeface="Cambria Math" panose="02040503050406030204" pitchFamily="18" charset="0"/>
                            <a:ea typeface="Cambria Math" panose="02040503050406030204" pitchFamily="18" charset="0"/>
                          </a:rPr>
                          <m:t>2</m:t>
                        </m:r>
                      </m:sup>
                    </m:sSup>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𝑛</m:t>
                            </m:r>
                          </m:e>
                        </m:d>
                      </m:e>
                    </m:func>
                    <m:r>
                      <a:rPr lang="en-US" b="0" i="1" smtClean="0">
                        <a:latin typeface="Cambria Math" panose="02040503050406030204" pitchFamily="18" charset="0"/>
                        <a:ea typeface="Cambria Math" panose="02040503050406030204" pitchFamily="18" charset="0"/>
                      </a:rPr>
                      <m:t>)</m:t>
                    </m:r>
                  </m:oMath>
                </a14:m>
                <a:endParaRPr lang="en-US" dirty="0"/>
              </a:p>
              <a:p>
                <a:endParaRPr lang="en-US" dirty="0"/>
              </a:p>
              <a:p>
                <a:pPr marL="139700" indent="0">
                  <a:buNone/>
                </a:pPr>
                <a:r>
                  <a:rPr lang="en-US" dirty="0"/>
                  <a:t>Can be much implemented more cleverly by taking advantage of the </a:t>
                </a:r>
                <a:r>
                  <a:rPr lang="en-US" b="1" dirty="0"/>
                  <a:t>triangle inequality</a:t>
                </a:r>
              </a:p>
              <a:p>
                <a:r>
                  <a:rPr lang="en-US" dirty="0"/>
                  <a:t>“Any side of a triangle must be less than the sum of its sides”</a:t>
                </a:r>
              </a:p>
              <a:p>
                <a:endParaRPr lang="en-US" dirty="0"/>
              </a:p>
              <a:p>
                <a:pPr marL="139700" indent="0">
                  <a:buNone/>
                </a:pPr>
                <a:r>
                  <a:rPr lang="en-US" dirty="0"/>
                  <a:t>Best known algorithm is </a:t>
                </a:r>
                <a14:m>
                  <m:oMath xmlns:m="http://schemas.openxmlformats.org/officeDocument/2006/math">
                    <m:r>
                      <a:rPr lang="en-US" i="1" smtClean="0">
                        <a:latin typeface="Cambria Math" panose="02040503050406030204" pitchFamily="18" charset="0"/>
                        <a:ea typeface="Cambria Math" panose="02040503050406030204" pitchFamily="18" charset="0"/>
                      </a:rPr>
                      <m:t>𝒪</m:t>
                    </m:r>
                    <m:d>
                      <m:dPr>
                        <m:ctrlPr>
                          <a:rPr lang="en-US" b="0" i="1" smtClean="0">
                            <a:latin typeface="Cambria Math" panose="02040503050406030204" pitchFamily="18" charset="0"/>
                            <a:ea typeface="Cambria Math" panose="02040503050406030204" pitchFamily="18" charset="0"/>
                          </a:rPr>
                        </m:ctrlPr>
                      </m:dPr>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𝑛</m:t>
                            </m:r>
                          </m:e>
                          <m:sup>
                            <m:r>
                              <a:rPr lang="en-US" b="0" i="1" smtClean="0">
                                <a:latin typeface="Cambria Math" panose="02040503050406030204" pitchFamily="18" charset="0"/>
                                <a:ea typeface="Cambria Math" panose="02040503050406030204" pitchFamily="18" charset="0"/>
                              </a:rPr>
                              <m:t>2</m:t>
                            </m:r>
                          </m:sup>
                        </m:sSup>
                      </m:e>
                    </m:d>
                  </m:oMath>
                </a14:m>
                <a:endParaRPr lang="en-US" dirty="0"/>
              </a:p>
            </p:txBody>
          </p:sp>
        </mc:Choice>
        <mc:Fallback xmlns="">
          <p:sp>
            <p:nvSpPr>
              <p:cNvPr id="3" name="Text Placeholder 2">
                <a:extLst>
                  <a:ext uri="{FF2B5EF4-FFF2-40B4-BE49-F238E27FC236}">
                    <a16:creationId xmlns:a16="http://schemas.microsoft.com/office/drawing/2014/main" id="{EE7408B8-0F80-454E-8856-3F77A57B8FAF}"/>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310BE6E-5F6C-4C4C-832A-A2E53FCC556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74</a:t>
            </a:fld>
            <a:endParaRPr lang="en"/>
          </a:p>
        </p:txBody>
      </p:sp>
    </p:spTree>
    <p:extLst>
      <p:ext uri="{BB962C8B-B14F-4D97-AF65-F5344CB8AC3E}">
        <p14:creationId xmlns:p14="http://schemas.microsoft.com/office/powerpoint/2010/main" val="12476500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A15E83A-EBCB-1D09-84B7-D0979A64094D}"/>
              </a:ext>
            </a:extLst>
          </p:cNvPr>
          <p:cNvSpPr>
            <a:spLocks noGrp="1"/>
          </p:cNvSpPr>
          <p:nvPr>
            <p:ph type="title"/>
          </p:nvPr>
        </p:nvSpPr>
        <p:spPr>
          <a:xfrm>
            <a:off x="234450" y="575500"/>
            <a:ext cx="2252272" cy="3981000"/>
          </a:xfrm>
        </p:spPr>
        <p:txBody>
          <a:bodyPr/>
          <a:lstStyle/>
          <a:p>
            <a:r>
              <a:rPr lang="en-US" dirty="0"/>
              <a:t>k-means vs. Agglomerative</a:t>
            </a:r>
            <a:br>
              <a:rPr lang="en-US" dirty="0"/>
            </a:br>
            <a:r>
              <a:rPr lang="en-US" dirty="0"/>
              <a:t>Clustering</a:t>
            </a:r>
          </a:p>
        </p:txBody>
      </p:sp>
      <p:sp>
        <p:nvSpPr>
          <p:cNvPr id="8" name="Text Placeholder 2">
            <a:extLst>
              <a:ext uri="{FF2B5EF4-FFF2-40B4-BE49-F238E27FC236}">
                <a16:creationId xmlns:a16="http://schemas.microsoft.com/office/drawing/2014/main" id="{A36DDF52-8891-475F-063D-3908CD12971D}"/>
              </a:ext>
            </a:extLst>
          </p:cNvPr>
          <p:cNvSpPr>
            <a:spLocks noGrp="1"/>
          </p:cNvSpPr>
          <p:nvPr>
            <p:ph type="body" idx="1"/>
          </p:nvPr>
        </p:nvSpPr>
        <p:spPr>
          <a:xfrm>
            <a:off x="3090625" y="575500"/>
            <a:ext cx="5596200" cy="3981000"/>
          </a:xfrm>
        </p:spPr>
        <p:txBody>
          <a:bodyPr/>
          <a:lstStyle/>
          <a:p>
            <a:r>
              <a:rPr lang="en-US" dirty="0"/>
              <a:t>K-means is more efficient on big data than hierarchical clustering.</a:t>
            </a:r>
          </a:p>
          <a:p>
            <a:r>
              <a:rPr lang="en-US" dirty="0"/>
              <a:t>Initialization changes results in k-means, not in agglomerative clustering has reproducible results.</a:t>
            </a:r>
          </a:p>
          <a:p>
            <a:r>
              <a:rPr lang="en-US" dirty="0"/>
              <a:t>K-means works well only for hyper-spherical clusters, agglomerative clustering can handle more complex cluster shapes.</a:t>
            </a:r>
          </a:p>
          <a:p>
            <a:r>
              <a:rPr lang="en-US" dirty="0"/>
              <a:t>K-means requires selecting a number of clusters beforehand. In agglomerative clustering, you can decide on the number of clusters afterwards using the dendrogram. </a:t>
            </a:r>
          </a:p>
          <a:p>
            <a:pPr marL="139700" indent="0">
              <a:buNone/>
            </a:pPr>
            <a:endParaRPr lang="en-US" dirty="0"/>
          </a:p>
        </p:txBody>
      </p:sp>
      <p:sp>
        <p:nvSpPr>
          <p:cNvPr id="9" name="Slide Number Placeholder 3">
            <a:extLst>
              <a:ext uri="{FF2B5EF4-FFF2-40B4-BE49-F238E27FC236}">
                <a16:creationId xmlns:a16="http://schemas.microsoft.com/office/drawing/2014/main" id="{A6D853BA-031F-C9BA-4885-3EDE40F9859F}"/>
              </a:ext>
            </a:extLst>
          </p:cNvPr>
          <p:cNvSpPr>
            <a:spLocks noGrp="1"/>
          </p:cNvSpPr>
          <p:nvPr>
            <p:ph type="sldNum" idx="12"/>
          </p:nvPr>
        </p:nvSpPr>
        <p:spPr>
          <a:xfrm>
            <a:off x="8556784" y="4749851"/>
            <a:ext cx="548700" cy="393600"/>
          </a:xfrm>
        </p:spPr>
        <p:txBody>
          <a:bodyPr/>
          <a:lstStyle/>
          <a:p>
            <a:pPr marL="0" lvl="0" indent="0" algn="r" rtl="0">
              <a:spcBef>
                <a:spcPts val="0"/>
              </a:spcBef>
              <a:spcAft>
                <a:spcPts val="0"/>
              </a:spcAft>
              <a:buNone/>
            </a:pPr>
            <a:fld id="{00000000-1234-1234-1234-123412341234}" type="slidenum">
              <a:rPr lang="en" smtClean="0"/>
              <a:t>75</a:t>
            </a:fld>
            <a:endParaRPr lang="en"/>
          </a:p>
        </p:txBody>
      </p:sp>
    </p:spTree>
    <p:extLst>
      <p:ext uri="{BB962C8B-B14F-4D97-AF65-F5344CB8AC3E}">
        <p14:creationId xmlns:p14="http://schemas.microsoft.com/office/powerpoint/2010/main" val="39097367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ED3DD-33E8-9C46-AFE9-74618AF34664}"/>
              </a:ext>
            </a:extLst>
          </p:cNvPr>
          <p:cNvSpPr>
            <a:spLocks noGrp="1"/>
          </p:cNvSpPr>
          <p:nvPr>
            <p:ph type="title"/>
          </p:nvPr>
        </p:nvSpPr>
        <p:spPr/>
        <p:txBody>
          <a:bodyPr/>
          <a:lstStyle/>
          <a:p>
            <a:r>
              <a:rPr lang="en-US" dirty="0"/>
              <a:t>Concept Inventory</a:t>
            </a:r>
          </a:p>
        </p:txBody>
      </p:sp>
      <p:sp>
        <p:nvSpPr>
          <p:cNvPr id="3" name="Text Placeholder 2">
            <a:extLst>
              <a:ext uri="{FF2B5EF4-FFF2-40B4-BE49-F238E27FC236}">
                <a16:creationId xmlns:a16="http://schemas.microsoft.com/office/drawing/2014/main" id="{80C8D149-849E-BD4B-A192-14E2FFED6000}"/>
              </a:ext>
            </a:extLst>
          </p:cNvPr>
          <p:cNvSpPr>
            <a:spLocks noGrp="1"/>
          </p:cNvSpPr>
          <p:nvPr>
            <p:ph type="body" idx="1"/>
          </p:nvPr>
        </p:nvSpPr>
        <p:spPr>
          <a:xfrm>
            <a:off x="3099590" y="154159"/>
            <a:ext cx="5596200" cy="3981000"/>
          </a:xfrm>
        </p:spPr>
        <p:txBody>
          <a:bodyPr/>
          <a:lstStyle/>
          <a:p>
            <a:pPr marL="139700" indent="0">
              <a:buNone/>
            </a:pPr>
            <a:r>
              <a:rPr lang="en-US" dirty="0"/>
              <a:t>This week we want to practice recalling vocabulary. Spend 10 minutes trying to write down all the terms for concepts we have learned in this class and try to bucket them into the following categories. </a:t>
            </a:r>
          </a:p>
          <a:p>
            <a:pPr marL="139700" indent="0">
              <a:buNone/>
            </a:pPr>
            <a:endParaRPr lang="en-US" dirty="0"/>
          </a:p>
          <a:p>
            <a:pPr marL="139700" indent="0">
              <a:buNone/>
            </a:pPr>
            <a:r>
              <a:rPr lang="en-US" b="1" dirty="0"/>
              <a:t>Regression</a:t>
            </a:r>
          </a:p>
          <a:p>
            <a:pPr marL="139700" indent="0">
              <a:buNone/>
            </a:pPr>
            <a:r>
              <a:rPr lang="en-US" b="1" dirty="0"/>
              <a:t>Classification</a:t>
            </a:r>
          </a:p>
          <a:p>
            <a:pPr marL="139700" indent="0">
              <a:buNone/>
            </a:pPr>
            <a:r>
              <a:rPr lang="en-US" b="1" dirty="0"/>
              <a:t>Deep Learning</a:t>
            </a:r>
          </a:p>
          <a:p>
            <a:pPr marL="139700" indent="0">
              <a:buNone/>
            </a:pPr>
            <a:r>
              <a:rPr lang="en-US" b="1" dirty="0"/>
              <a:t>Document Retrieval</a:t>
            </a:r>
          </a:p>
          <a:p>
            <a:pPr marL="139700" indent="0">
              <a:buNone/>
            </a:pPr>
            <a:r>
              <a:rPr lang="en-US" b="1" dirty="0" err="1"/>
              <a:t>Misc</a:t>
            </a:r>
            <a:r>
              <a:rPr lang="en-US" b="1" dirty="0"/>
              <a:t> </a:t>
            </a:r>
            <a:r>
              <a:rPr lang="en-US" dirty="0"/>
              <a:t>– For things that fit in multiple places or none of the above</a:t>
            </a:r>
          </a:p>
          <a:p>
            <a:pPr marL="139700" indent="0">
              <a:buNone/>
            </a:pPr>
            <a:endParaRPr lang="en-US" b="1" dirty="0"/>
          </a:p>
          <a:p>
            <a:pPr marL="139700" indent="0">
              <a:buNone/>
            </a:pPr>
            <a:r>
              <a:rPr lang="en-US" dirty="0"/>
              <a:t>You don’t need to define/explain the terms for this exercise, but you should know what they are! </a:t>
            </a:r>
          </a:p>
          <a:p>
            <a:pPr marL="139700" indent="0">
              <a:buNone/>
            </a:pPr>
            <a:endParaRPr lang="en-US" dirty="0"/>
          </a:p>
          <a:p>
            <a:pPr marL="139700" indent="0">
              <a:buNone/>
            </a:pPr>
            <a:r>
              <a:rPr lang="en-US" dirty="0"/>
              <a:t>Try to do this for at least 5 minutes from recall before looking at your notes!</a:t>
            </a:r>
          </a:p>
          <a:p>
            <a:pPr marL="139700" indent="0">
              <a:buNone/>
            </a:pPr>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FA32F0DF-A929-2F48-8EC4-03C3709341D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76</a:t>
            </a:fld>
            <a:endParaRPr lang="en"/>
          </a:p>
        </p:txBody>
      </p:sp>
    </p:spTree>
    <p:extLst>
      <p:ext uri="{BB962C8B-B14F-4D97-AF65-F5344CB8AC3E}">
        <p14:creationId xmlns:p14="http://schemas.microsoft.com/office/powerpoint/2010/main" val="3398108414"/>
      </p:ext>
    </p:extLst>
  </p:cSld>
  <p:clrMapOvr>
    <a:masterClrMapping/>
  </p:clrMapOvr>
  <p:transition>
    <p:fade thruBlk="1"/>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0C6093F-C0DE-494E-BBDE-E4A84845E397}"/>
              </a:ext>
            </a:extLst>
          </p:cNvPr>
          <p:cNvSpPr>
            <a:spLocks noGrp="1"/>
          </p:cNvSpPr>
          <p:nvPr>
            <p:ph type="title"/>
          </p:nvPr>
        </p:nvSpPr>
        <p:spPr>
          <a:xfrm>
            <a:off x="234450" y="575500"/>
            <a:ext cx="2046300" cy="3981000"/>
          </a:xfrm>
        </p:spPr>
        <p:txBody>
          <a:bodyPr/>
          <a:lstStyle/>
          <a:p>
            <a:r>
              <a:rPr lang="en-US" dirty="0"/>
              <a:t>Recap</a:t>
            </a:r>
          </a:p>
        </p:txBody>
      </p:sp>
      <p:sp>
        <p:nvSpPr>
          <p:cNvPr id="6" name="Text Placeholder 2">
            <a:extLst>
              <a:ext uri="{FF2B5EF4-FFF2-40B4-BE49-F238E27FC236}">
                <a16:creationId xmlns:a16="http://schemas.microsoft.com/office/drawing/2014/main" id="{1DE54125-B269-504A-B6AD-D6EAA5070C9A}"/>
              </a:ext>
            </a:extLst>
          </p:cNvPr>
          <p:cNvSpPr>
            <a:spLocks noGrp="1"/>
          </p:cNvSpPr>
          <p:nvPr>
            <p:ph type="body" idx="1"/>
          </p:nvPr>
        </p:nvSpPr>
        <p:spPr>
          <a:xfrm>
            <a:off x="3090625" y="575500"/>
            <a:ext cx="5596200" cy="3981000"/>
          </a:xfrm>
        </p:spPr>
        <p:txBody>
          <a:bodyPr/>
          <a:lstStyle/>
          <a:p>
            <a:r>
              <a:rPr lang="en-US" dirty="0"/>
              <a:t>Problems with k-means</a:t>
            </a:r>
          </a:p>
          <a:p>
            <a:r>
              <a:rPr lang="en-US" dirty="0"/>
              <a:t>Mixture Models</a:t>
            </a:r>
          </a:p>
          <a:p>
            <a:r>
              <a:rPr lang="en-US" dirty="0"/>
              <a:t>Hierarchical clustering</a:t>
            </a:r>
          </a:p>
          <a:p>
            <a:r>
              <a:rPr lang="en-US" dirty="0"/>
              <a:t>Divisive Clustering</a:t>
            </a:r>
          </a:p>
          <a:p>
            <a:r>
              <a:rPr lang="en-US" dirty="0"/>
              <a:t>Agglomerative Clustering</a:t>
            </a:r>
          </a:p>
          <a:p>
            <a:r>
              <a:rPr lang="en-US" dirty="0"/>
              <a:t>Dendrograms</a:t>
            </a:r>
          </a:p>
        </p:txBody>
      </p:sp>
      <p:sp>
        <p:nvSpPr>
          <p:cNvPr id="7" name="Slide Number Placeholder 3">
            <a:extLst>
              <a:ext uri="{FF2B5EF4-FFF2-40B4-BE49-F238E27FC236}">
                <a16:creationId xmlns:a16="http://schemas.microsoft.com/office/drawing/2014/main" id="{3FA016AB-78B8-4041-9059-028DF35C24F6}"/>
              </a:ext>
            </a:extLst>
          </p:cNvPr>
          <p:cNvSpPr>
            <a:spLocks noGrp="1"/>
          </p:cNvSpPr>
          <p:nvPr>
            <p:ph type="sldNum" idx="12"/>
          </p:nvPr>
        </p:nvSpPr>
        <p:spPr>
          <a:xfrm>
            <a:off x="8556784" y="4749851"/>
            <a:ext cx="548700" cy="393600"/>
          </a:xfrm>
        </p:spPr>
        <p:txBody>
          <a:bodyPr/>
          <a:lstStyle/>
          <a:p>
            <a:pPr marL="0" lvl="0" indent="0" algn="r" rtl="0">
              <a:spcBef>
                <a:spcPts val="0"/>
              </a:spcBef>
              <a:spcAft>
                <a:spcPts val="0"/>
              </a:spcAft>
              <a:buNone/>
            </a:pPr>
            <a:fld id="{00000000-1234-1234-1234-123412341234}" type="slidenum">
              <a:rPr lang="en" smtClean="0"/>
              <a:t>77</a:t>
            </a:fld>
            <a:endParaRPr lang="en"/>
          </a:p>
        </p:txBody>
      </p:sp>
    </p:spTree>
    <p:extLst>
      <p:ext uri="{BB962C8B-B14F-4D97-AF65-F5344CB8AC3E}">
        <p14:creationId xmlns:p14="http://schemas.microsoft.com/office/powerpoint/2010/main" val="3629591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F2191-2BD3-1F42-8EFD-99828C1A8B78}"/>
              </a:ext>
            </a:extLst>
          </p:cNvPr>
          <p:cNvSpPr>
            <a:spLocks noGrp="1"/>
          </p:cNvSpPr>
          <p:nvPr>
            <p:ph type="title"/>
          </p:nvPr>
        </p:nvSpPr>
        <p:spPr/>
        <p:txBody>
          <a:bodyPr/>
          <a:lstStyle/>
          <a:p>
            <a:r>
              <a:rPr lang="en-US" dirty="0"/>
              <a:t>Step 2</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34EBA2C0-6518-FC48-BF96-74E08D1FC894}"/>
                  </a:ext>
                </a:extLst>
              </p:cNvPr>
              <p:cNvSpPr>
                <a:spLocks noGrp="1"/>
              </p:cNvSpPr>
              <p:nvPr>
                <p:ph type="body" idx="1"/>
              </p:nvPr>
            </p:nvSpPr>
            <p:spPr/>
            <p:txBody>
              <a:bodyPr/>
              <a:lstStyle/>
              <a:p>
                <a:pPr marL="139700" indent="0">
                  <a:buNone/>
                </a:pPr>
                <a:r>
                  <a:rPr lang="en-US" dirty="0"/>
                  <a:t>Update the centroids to be the mean of all the points assigned to that cluster.</a:t>
                </a:r>
              </a:p>
              <a:p>
                <a:pPr marL="13970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𝑗</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𝑗</m:t>
                              </m:r>
                            </m:sub>
                          </m:sSub>
                        </m:den>
                      </m:f>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brk m:alnAt="23"/>
                                </m:rPr>
                                <a:rPr lang="en-US" b="0" i="1" smtClean="0">
                                  <a:latin typeface="Cambria Math" panose="02040503050406030204" pitchFamily="18" charset="0"/>
                                </a:rPr>
                                <m:t>𝑧</m:t>
                              </m:r>
                            </m:e>
                            <m:sub>
                              <m:r>
                                <m:rPr>
                                  <m:brk m:alnAt="23"/>
                                </m:rPr>
                                <a:rPr lang="en-US" b="0" i="1" smtClean="0">
                                  <a:latin typeface="Cambria Math" panose="02040503050406030204" pitchFamily="18" charset="0"/>
                                </a:rPr>
                                <m:t>𝑖</m:t>
                              </m:r>
                            </m:sub>
                          </m:sSub>
                          <m:r>
                            <m:rPr>
                              <m:brk m:alnAt="23"/>
                            </m:rPr>
                            <a:rPr lang="en-US" b="0" i="1" smtClean="0">
                              <a:latin typeface="Cambria Math" panose="02040503050406030204" pitchFamily="18" charset="0"/>
                            </a:rPr>
                            <m:t>=</m:t>
                          </m:r>
                          <m:r>
                            <a:rPr lang="en-US" b="0" i="1" smtClean="0">
                              <a:latin typeface="Cambria Math" panose="02040503050406030204" pitchFamily="18" charset="0"/>
                            </a:rPr>
                            <m:t>𝑗</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nary>
                    </m:oMath>
                  </m:oMathPara>
                </a14:m>
                <a:endParaRPr lang="en-US" dirty="0"/>
              </a:p>
              <a:p>
                <a:pPr marL="139700" indent="0">
                  <a:buNone/>
                </a:pPr>
                <a:r>
                  <a:rPr lang="en-US" dirty="0"/>
                  <a:t>Computes center of mass for cluster!</a:t>
                </a:r>
              </a:p>
            </p:txBody>
          </p:sp>
        </mc:Choice>
        <mc:Fallback xmlns="">
          <p:sp>
            <p:nvSpPr>
              <p:cNvPr id="3" name="Text Placeholder 2">
                <a:extLst>
                  <a:ext uri="{FF2B5EF4-FFF2-40B4-BE49-F238E27FC236}">
                    <a16:creationId xmlns:a16="http://schemas.microsoft.com/office/drawing/2014/main" id="{34EBA2C0-6518-FC48-BF96-74E08D1FC894}"/>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EF771FA-D5F2-6E40-B83A-CBDE95A1D88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pic>
        <p:nvPicPr>
          <p:cNvPr id="6" name="Picture 5">
            <a:extLst>
              <a:ext uri="{FF2B5EF4-FFF2-40B4-BE49-F238E27FC236}">
                <a16:creationId xmlns:a16="http://schemas.microsoft.com/office/drawing/2014/main" id="{BC0C9F8C-AAAA-334A-98B6-F971F090B453}"/>
              </a:ext>
            </a:extLst>
          </p:cNvPr>
          <p:cNvPicPr>
            <a:picLocks noChangeAspect="1"/>
          </p:cNvPicPr>
          <p:nvPr/>
        </p:nvPicPr>
        <p:blipFill>
          <a:blip r:embed="rId3"/>
          <a:stretch>
            <a:fillRect/>
          </a:stretch>
        </p:blipFill>
        <p:spPr>
          <a:xfrm>
            <a:off x="4655717" y="2378186"/>
            <a:ext cx="2466015" cy="2571701"/>
          </a:xfrm>
          <a:prstGeom prst="rect">
            <a:avLst/>
          </a:prstGeom>
        </p:spPr>
      </p:pic>
    </p:spTree>
    <p:extLst>
      <p:ext uri="{BB962C8B-B14F-4D97-AF65-F5344CB8AC3E}">
        <p14:creationId xmlns:p14="http://schemas.microsoft.com/office/powerpoint/2010/main" val="3870056559"/>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1DCF6-6347-4941-A5AE-E20B05ACBB65}"/>
              </a:ext>
            </a:extLst>
          </p:cNvPr>
          <p:cNvSpPr>
            <a:spLocks noGrp="1"/>
          </p:cNvSpPr>
          <p:nvPr>
            <p:ph type="title"/>
          </p:nvPr>
        </p:nvSpPr>
        <p:spPr/>
        <p:txBody>
          <a:bodyPr/>
          <a:lstStyle/>
          <a:p>
            <a:r>
              <a:rPr lang="en-US" dirty="0"/>
              <a:t>Smart Initializing w/ k-means++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E4D53981-530B-464B-95DE-20BD7438D27B}"/>
                  </a:ext>
                </a:extLst>
              </p:cNvPr>
              <p:cNvSpPr>
                <a:spLocks noGrp="1"/>
              </p:cNvSpPr>
              <p:nvPr>
                <p:ph type="body" idx="1"/>
              </p:nvPr>
            </p:nvSpPr>
            <p:spPr/>
            <p:txBody>
              <a:bodyPr/>
              <a:lstStyle/>
              <a:p>
                <a:pPr marL="139700" indent="0">
                  <a:buNone/>
                </a:pPr>
                <a:r>
                  <a:rPr lang="en-US" dirty="0"/>
                  <a:t>Making sure the initialized centroids are “good” is critical to finding quality local optima. Our purely random approach was wasteful since it’s very possible that initial centroids start close together.</a:t>
                </a:r>
              </a:p>
              <a:p>
                <a:pPr marL="139700" indent="0">
                  <a:buNone/>
                </a:pPr>
                <a:endParaRPr lang="en-US" dirty="0"/>
              </a:p>
              <a:p>
                <a:pPr marL="139700" indent="0">
                  <a:buNone/>
                </a:pPr>
                <a:r>
                  <a:rPr lang="en-US" dirty="0"/>
                  <a:t>Idea: Try to select  a set of points farther away from each other.</a:t>
                </a:r>
              </a:p>
              <a:p>
                <a:pPr marL="139700" indent="0">
                  <a:buNone/>
                </a:pPr>
                <a:endParaRPr lang="en-US" dirty="0"/>
              </a:p>
              <a:p>
                <a:pPr marL="139700" indent="0">
                  <a:buNone/>
                </a:pPr>
                <a:r>
                  <a:rPr lang="en-US" b="1" dirty="0"/>
                  <a:t>k-means++ </a:t>
                </a:r>
                <a:r>
                  <a:rPr lang="en-US" dirty="0"/>
                  <a:t>does a slightly smarter random initialization </a:t>
                </a:r>
              </a:p>
              <a:p>
                <a:pPr marL="482600" indent="-342900">
                  <a:buFont typeface="+mj-lt"/>
                  <a:buAutoNum type="arabicPeriod"/>
                </a:pPr>
                <a:r>
                  <a:rPr lang="en-US" dirty="0"/>
                  <a:t>Choose first cluster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1</m:t>
                        </m:r>
                      </m:sub>
                    </m:sSub>
                  </m:oMath>
                </a14:m>
                <a:r>
                  <a:rPr lang="en-US" dirty="0"/>
                  <a:t> from the data uniformly at random</a:t>
                </a:r>
              </a:p>
              <a:p>
                <a:pPr marL="482600" indent="-342900">
                  <a:buFont typeface="+mj-lt"/>
                  <a:buAutoNum type="arabicPeriod"/>
                </a:pPr>
                <a:r>
                  <a:rPr lang="en-US" dirty="0"/>
                  <a:t>For the current set of centroids (starting with just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1</m:t>
                        </m:r>
                      </m:sub>
                    </m:sSub>
                  </m:oMath>
                </a14:m>
                <a:r>
                  <a:rPr lang="en-US" dirty="0"/>
                  <a:t>), compute the distance between each datapoint and its closest centroid</a:t>
                </a:r>
              </a:p>
              <a:p>
                <a:pPr marL="482600" indent="-342900">
                  <a:buFont typeface="+mj-lt"/>
                  <a:buAutoNum type="arabicPeriod"/>
                </a:pPr>
                <a:r>
                  <a:rPr lang="en-US" dirty="0"/>
                  <a:t>Choose a new centroid from the remaining data points with probability of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oMath>
                </a14:m>
                <a:r>
                  <a:rPr lang="en-US" dirty="0"/>
                  <a:t> being chosen proportional to </a:t>
                </a:r>
                <a14:m>
                  <m:oMath xmlns:m="http://schemas.openxmlformats.org/officeDocument/2006/math">
                    <m:r>
                      <a:rPr lang="en-US" b="0" i="1" smtClean="0">
                        <a:latin typeface="Cambria Math" panose="02040503050406030204" pitchFamily="18" charset="0"/>
                      </a:rPr>
                      <m:t>𝑑</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e>
                      <m:sup>
                        <m:r>
                          <a:rPr lang="en-US" b="0" i="1" smtClean="0">
                            <a:latin typeface="Cambria Math" panose="02040503050406030204" pitchFamily="18" charset="0"/>
                          </a:rPr>
                          <m:t>2</m:t>
                        </m:r>
                      </m:sup>
                    </m:sSup>
                  </m:oMath>
                </a14:m>
                <a:r>
                  <a:rPr lang="en-US" dirty="0"/>
                  <a:t> </a:t>
                </a:r>
              </a:p>
              <a:p>
                <a:pPr marL="482600" indent="-342900">
                  <a:buFont typeface="+mj-lt"/>
                  <a:buAutoNum type="arabicPeriod"/>
                </a:pPr>
                <a:r>
                  <a:rPr lang="en-US" dirty="0"/>
                  <a:t>Repeat 2 and 3 until we have selected </a:t>
                </a:r>
                <a14:m>
                  <m:oMath xmlns:m="http://schemas.openxmlformats.org/officeDocument/2006/math">
                    <m:r>
                      <a:rPr lang="en-US" b="0" i="1" smtClean="0">
                        <a:latin typeface="Cambria Math" panose="02040503050406030204" pitchFamily="18" charset="0"/>
                      </a:rPr>
                      <m:t>𝑘</m:t>
                    </m:r>
                  </m:oMath>
                </a14:m>
                <a:r>
                  <a:rPr lang="en-US" dirty="0"/>
                  <a:t> centroids</a:t>
                </a:r>
              </a:p>
            </p:txBody>
          </p:sp>
        </mc:Choice>
        <mc:Fallback xmlns="">
          <p:sp>
            <p:nvSpPr>
              <p:cNvPr id="3" name="Text Placeholder 2">
                <a:extLst>
                  <a:ext uri="{FF2B5EF4-FFF2-40B4-BE49-F238E27FC236}">
                    <a16:creationId xmlns:a16="http://schemas.microsoft.com/office/drawing/2014/main" id="{E4D53981-530B-464B-95DE-20BD7438D27B}"/>
                  </a:ext>
                </a:extLst>
              </p:cNvPr>
              <p:cNvSpPr>
                <a:spLocks noGrp="1" noRot="1" noChangeAspect="1" noMove="1" noResize="1" noEditPoints="1" noAdjustHandles="1" noChangeArrowheads="1" noChangeShapeType="1" noTextEdit="1"/>
              </p:cNvSpPr>
              <p:nvPr>
                <p:ph type="body" idx="1"/>
              </p:nvPr>
            </p:nvSpPr>
            <p:spPr>
              <a:blipFill>
                <a:blip r:embed="rId2"/>
                <a:stretch>
                  <a:fillRect r="-905" b="-888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78F0859-E685-F442-8091-BB37CB295FB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Tree>
    <p:extLst>
      <p:ext uri="{BB962C8B-B14F-4D97-AF65-F5344CB8AC3E}">
        <p14:creationId xmlns:p14="http://schemas.microsoft.com/office/powerpoint/2010/main" val="326309379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deMaster">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lideMaster" id="{6892CB92-2140-4825-AC64-EAFCBE3C90F5}" vid="{77F8CD81-5FBC-4318-813D-3CE9F874004C}"/>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SlideMaster</Template>
  <TotalTime>16241</TotalTime>
  <Words>2929</Words>
  <Application>Microsoft Office PowerPoint</Application>
  <PresentationFormat>On-screen Show (16:9)</PresentationFormat>
  <Paragraphs>519</Paragraphs>
  <Slides>77</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77</vt:i4>
      </vt:variant>
    </vt:vector>
  </HeadingPairs>
  <TitlesOfParts>
    <vt:vector size="85" baseType="lpstr">
      <vt:lpstr>Arial</vt:lpstr>
      <vt:lpstr>Museo sans 500</vt:lpstr>
      <vt:lpstr>Nunito Sans</vt:lpstr>
      <vt:lpstr>Georgia</vt:lpstr>
      <vt:lpstr>Open Sans</vt:lpstr>
      <vt:lpstr>Cambria Math</vt:lpstr>
      <vt:lpstr>Calibri</vt:lpstr>
      <vt:lpstr>SlideMaster</vt:lpstr>
      <vt:lpstr>CSE/STAT 416 Other Clustering Methods Pre-Class Videos  Tanmay Shah Paul G. Allen School of Computer Science &amp; Engineering University of Washington  July 31, 2024</vt:lpstr>
      <vt:lpstr>Pre-Class Video 1</vt:lpstr>
      <vt:lpstr>Clustering</vt:lpstr>
      <vt:lpstr>Define Clusters</vt:lpstr>
      <vt:lpstr>Not Always Easy</vt:lpstr>
      <vt:lpstr>Step 0</vt:lpstr>
      <vt:lpstr>Step 1</vt:lpstr>
      <vt:lpstr>Step 2</vt:lpstr>
      <vt:lpstr>Smart Initializing w/ k-means++</vt:lpstr>
      <vt:lpstr>Problems with k-means</vt:lpstr>
      <vt:lpstr>Failure Modes of  k-means </vt:lpstr>
      <vt:lpstr>Mixture Models</vt:lpstr>
      <vt:lpstr>Pre-Class Video 2</vt:lpstr>
      <vt:lpstr>Hierarchical Clustering</vt:lpstr>
      <vt:lpstr>Nouns</vt:lpstr>
      <vt:lpstr>Species</vt:lpstr>
      <vt:lpstr>Motivation</vt:lpstr>
      <vt:lpstr>Finding Shapes</vt:lpstr>
      <vt:lpstr>Types of Algorithms</vt:lpstr>
      <vt:lpstr>Divisive Clustering</vt:lpstr>
      <vt:lpstr>Example</vt:lpstr>
      <vt:lpstr>Choices to Make</vt:lpstr>
      <vt:lpstr>CSE/STAT 416 Other Clustering Methods  Tanmay Shah Paul G. Allen School of Computer Science &amp; Engineering University of Washington  July 31, 2024  ❓ Questions? Raise hand or sli.do #cs416 🎵 Listening to: Still Woozy</vt:lpstr>
      <vt:lpstr>Define Clusters</vt:lpstr>
      <vt:lpstr>Not Always Easy</vt:lpstr>
      <vt:lpstr>Visualizing k-means</vt:lpstr>
      <vt:lpstr>1.5 min</vt:lpstr>
      <vt:lpstr>Smart Initializing w/ k-means++</vt:lpstr>
      <vt:lpstr>Assessing Performance</vt:lpstr>
      <vt:lpstr>Which Cluster?</vt:lpstr>
      <vt:lpstr>Which Cluster?</vt:lpstr>
      <vt:lpstr>Coordinate Descent</vt:lpstr>
      <vt:lpstr>1 min</vt:lpstr>
      <vt:lpstr>2 mins</vt:lpstr>
      <vt:lpstr>How to Choose k?</vt:lpstr>
      <vt:lpstr>Cluster shape</vt:lpstr>
      <vt:lpstr>Clustering vs Classification</vt:lpstr>
      <vt:lpstr>Recap</vt:lpstr>
      <vt:lpstr>Failure Modes of  k-means </vt:lpstr>
      <vt:lpstr>Visualizing Gaussian Mixture Models</vt:lpstr>
      <vt:lpstr>Nouns</vt:lpstr>
      <vt:lpstr>Types of Algorithms</vt:lpstr>
      <vt:lpstr>Divisive Clustering</vt:lpstr>
      <vt:lpstr>Example</vt:lpstr>
      <vt:lpstr>Bisecting K-Means</vt:lpstr>
      <vt:lpstr>1 min</vt:lpstr>
      <vt:lpstr>2 min</vt:lpstr>
      <vt:lpstr>Agglomerative Clustering</vt:lpstr>
      <vt:lpstr>Agglomerative Clustering</vt:lpstr>
      <vt:lpstr>Agglomerative Clustering</vt:lpstr>
      <vt:lpstr>Step 1</vt:lpstr>
      <vt:lpstr>Step 2</vt:lpstr>
      <vt:lpstr>Step 3</vt:lpstr>
      <vt:lpstr>Repeat</vt:lpstr>
      <vt:lpstr>Repeat</vt:lpstr>
      <vt:lpstr>Repeat</vt:lpstr>
      <vt:lpstr>Repeat</vt:lpstr>
      <vt:lpstr>Repeat</vt:lpstr>
      <vt:lpstr>Repeat</vt:lpstr>
      <vt:lpstr>Final Result</vt:lpstr>
      <vt:lpstr>1 min</vt:lpstr>
      <vt:lpstr>PowerPoint Presentation</vt:lpstr>
      <vt:lpstr>Dendrograms</vt:lpstr>
      <vt:lpstr>Agglomerative Clustering</vt:lpstr>
      <vt:lpstr>Dendrogram</vt:lpstr>
      <vt:lpstr>Dendrogram</vt:lpstr>
      <vt:lpstr>Cut Dendrogram</vt:lpstr>
      <vt:lpstr>1 min</vt:lpstr>
      <vt:lpstr>2 min</vt:lpstr>
      <vt:lpstr>Cut Dendrogram</vt:lpstr>
      <vt:lpstr>Choices to Make</vt:lpstr>
      <vt:lpstr>Linkage Functions</vt:lpstr>
      <vt:lpstr>Practical Notes</vt:lpstr>
      <vt:lpstr>Computational Cost of Agglomerative Clustering</vt:lpstr>
      <vt:lpstr>k-means vs. Agglomerative Clustering</vt:lpstr>
      <vt:lpstr>Concept Inventory</vt:lpstr>
      <vt:lpstr>Recap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(OR SLIDEDOC) TITLE</dc:title>
  <dc:creator>hschafer</dc:creator>
  <cp:lastModifiedBy>cse-loaner</cp:lastModifiedBy>
  <cp:revision>424</cp:revision>
  <cp:lastPrinted>2019-07-31T15:47:44Z</cp:lastPrinted>
  <dcterms:modified xsi:type="dcterms:W3CDTF">2024-07-31T06:28:19Z</dcterms:modified>
</cp:coreProperties>
</file>