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71" r:id="rId1"/>
  </p:sldMasterIdLst>
  <p:notesMasterIdLst>
    <p:notesMasterId r:id="rId113"/>
  </p:notesMasterIdLst>
  <p:handoutMasterIdLst>
    <p:handoutMasterId r:id="rId114"/>
  </p:handoutMasterIdLst>
  <p:sldIdLst>
    <p:sldId id="2007" r:id="rId2"/>
    <p:sldId id="825" r:id="rId3"/>
    <p:sldId id="824" r:id="rId4"/>
    <p:sldId id="826" r:id="rId5"/>
    <p:sldId id="832" r:id="rId6"/>
    <p:sldId id="833" r:id="rId7"/>
    <p:sldId id="835" r:id="rId8"/>
    <p:sldId id="834" r:id="rId9"/>
    <p:sldId id="849" r:id="rId10"/>
    <p:sldId id="831" r:id="rId11"/>
    <p:sldId id="633" r:id="rId12"/>
    <p:sldId id="478" r:id="rId13"/>
    <p:sldId id="479" r:id="rId14"/>
    <p:sldId id="480" r:id="rId15"/>
    <p:sldId id="483" r:id="rId16"/>
    <p:sldId id="494" r:id="rId17"/>
    <p:sldId id="495" r:id="rId18"/>
    <p:sldId id="597" r:id="rId19"/>
    <p:sldId id="598" r:id="rId20"/>
    <p:sldId id="599" r:id="rId21"/>
    <p:sldId id="600" r:id="rId22"/>
    <p:sldId id="602" r:id="rId23"/>
    <p:sldId id="601" r:id="rId24"/>
    <p:sldId id="604" r:id="rId25"/>
    <p:sldId id="605" r:id="rId26"/>
    <p:sldId id="606" r:id="rId27"/>
    <p:sldId id="607" r:id="rId28"/>
    <p:sldId id="2006" r:id="rId29"/>
    <p:sldId id="458" r:id="rId30"/>
    <p:sldId id="595" r:id="rId31"/>
    <p:sldId id="609" r:id="rId32"/>
    <p:sldId id="610" r:id="rId33"/>
    <p:sldId id="611" r:id="rId34"/>
    <p:sldId id="613" r:id="rId35"/>
    <p:sldId id="614" r:id="rId36"/>
    <p:sldId id="628" r:id="rId37"/>
    <p:sldId id="2011" r:id="rId38"/>
    <p:sldId id="2009" r:id="rId39"/>
    <p:sldId id="634" r:id="rId40"/>
    <p:sldId id="615" r:id="rId41"/>
    <p:sldId id="616" r:id="rId42"/>
    <p:sldId id="618" r:id="rId43"/>
    <p:sldId id="619" r:id="rId44"/>
    <p:sldId id="2012" r:id="rId45"/>
    <p:sldId id="635" r:id="rId46"/>
    <p:sldId id="617" r:id="rId47"/>
    <p:sldId id="637" r:id="rId48"/>
    <p:sldId id="621" r:id="rId49"/>
    <p:sldId id="622" r:id="rId50"/>
    <p:sldId id="623" r:id="rId51"/>
    <p:sldId id="624" r:id="rId52"/>
    <p:sldId id="625" r:id="rId53"/>
    <p:sldId id="626" r:id="rId54"/>
    <p:sldId id="627" r:id="rId55"/>
    <p:sldId id="631" r:id="rId56"/>
    <p:sldId id="636" r:id="rId57"/>
    <p:sldId id="2010" r:id="rId58"/>
    <p:sldId id="399" r:id="rId59"/>
    <p:sldId id="2013" r:id="rId60"/>
    <p:sldId id="2014" r:id="rId61"/>
    <p:sldId id="2015" r:id="rId62"/>
    <p:sldId id="2016" r:id="rId63"/>
    <p:sldId id="2017" r:id="rId64"/>
    <p:sldId id="2018" r:id="rId65"/>
    <p:sldId id="2019" r:id="rId66"/>
    <p:sldId id="2020" r:id="rId67"/>
    <p:sldId id="638" r:id="rId68"/>
    <p:sldId id="639" r:id="rId69"/>
    <p:sldId id="646" r:id="rId70"/>
    <p:sldId id="640" r:id="rId71"/>
    <p:sldId id="641" r:id="rId72"/>
    <p:sldId id="643" r:id="rId73"/>
    <p:sldId id="644" r:id="rId74"/>
    <p:sldId id="645" r:id="rId75"/>
    <p:sldId id="647" r:id="rId76"/>
    <p:sldId id="648" r:id="rId77"/>
    <p:sldId id="649" r:id="rId78"/>
    <p:sldId id="2021" r:id="rId79"/>
    <p:sldId id="2008" r:id="rId80"/>
    <p:sldId id="2022" r:id="rId81"/>
    <p:sldId id="2023" r:id="rId82"/>
    <p:sldId id="2024" r:id="rId83"/>
    <p:sldId id="672" r:id="rId84"/>
    <p:sldId id="673" r:id="rId85"/>
    <p:sldId id="651" r:id="rId86"/>
    <p:sldId id="652" r:id="rId87"/>
    <p:sldId id="653" r:id="rId88"/>
    <p:sldId id="654" r:id="rId89"/>
    <p:sldId id="655" r:id="rId90"/>
    <p:sldId id="656" r:id="rId91"/>
    <p:sldId id="657" r:id="rId92"/>
    <p:sldId id="658" r:id="rId93"/>
    <p:sldId id="659" r:id="rId94"/>
    <p:sldId id="661" r:id="rId95"/>
    <p:sldId id="662" r:id="rId96"/>
    <p:sldId id="676" r:id="rId97"/>
    <p:sldId id="674" r:id="rId98"/>
    <p:sldId id="664" r:id="rId99"/>
    <p:sldId id="666" r:id="rId100"/>
    <p:sldId id="667" r:id="rId101"/>
    <p:sldId id="668" r:id="rId102"/>
    <p:sldId id="669" r:id="rId103"/>
    <p:sldId id="670" r:id="rId104"/>
    <p:sldId id="671" r:id="rId105"/>
    <p:sldId id="709" r:id="rId106"/>
    <p:sldId id="710" r:id="rId107"/>
    <p:sldId id="711" r:id="rId108"/>
    <p:sldId id="712" r:id="rId109"/>
    <p:sldId id="677" r:id="rId110"/>
    <p:sldId id="678" r:id="rId111"/>
    <p:sldId id="679" r:id="rId112"/>
  </p:sldIdLst>
  <p:sldSz cx="9144000" cy="5143500" type="screen16x9"/>
  <p:notesSz cx="6858000" cy="9144000"/>
  <p:embeddedFontLst>
    <p:embeddedFont>
      <p:font typeface="Cambria Math" panose="02040503050406030204" pitchFamily="18" charset="0"/>
      <p:regular r:id="rId115"/>
    </p:embeddedFont>
    <p:embeddedFont>
      <p:font typeface="Georgia" panose="02040502050405020303" pitchFamily="18" charset="0"/>
      <p:regular r:id="rId116"/>
      <p:bold r:id="rId117"/>
      <p:italic r:id="rId118"/>
      <p:boldItalic r:id="rId119"/>
    </p:embeddedFont>
    <p:embeddedFont>
      <p:font typeface="Nunito Sans" pitchFamily="2" charset="77"/>
      <p:regular r:id="rId120"/>
      <p:bold r:id="rId121"/>
      <p:italic r:id="rId122"/>
      <p:boldItalic r:id="rId123"/>
    </p:embeddedFont>
    <p:embeddedFont>
      <p:font typeface="Open Sans" panose="020B0606030504020204" pitchFamily="34" charset="0"/>
      <p:regular r:id="rId124"/>
      <p:bold r:id="rId125"/>
      <p:italic r:id="rId126"/>
      <p:boldItalic r:id="rId1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93C6"/>
    <a:srgbClr val="95698A"/>
    <a:srgbClr val="6093C5"/>
    <a:srgbClr val="B57BA6"/>
    <a:srgbClr val="EFD9B0"/>
    <a:srgbClr val="FFAEEF"/>
    <a:srgbClr val="942093"/>
    <a:srgbClr val="D89F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CB23F696-D533-4BE0-B1DA-8B15BD142E95}">
  <a:tblStyle styleId="{CB23F696-D533-4BE0-B1DA-8B15BD142E95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9"/>
    <p:restoredTop sz="84640"/>
  </p:normalViewPr>
  <p:slideViewPr>
    <p:cSldViewPr snapToGrid="0" snapToObjects="1">
      <p:cViewPr varScale="1">
        <p:scale>
          <a:sx n="120" d="100"/>
          <a:sy n="120" d="100"/>
        </p:scale>
        <p:origin x="992" y="17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3.fntdata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font" Target="fonts/font9.fntdata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notesMaster" Target="notesMasters/notesMaster1.xml"/><Relationship Id="rId118" Type="http://schemas.openxmlformats.org/officeDocument/2006/relationships/font" Target="fonts/font4.fntdata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font" Target="fonts/font10.fntdata"/><Relationship Id="rId129" Type="http://schemas.openxmlformats.org/officeDocument/2006/relationships/viewProps" Target="viewProps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handoutMaster" Target="handoutMasters/handoutMaster1.xml"/><Relationship Id="rId119" Type="http://schemas.openxmlformats.org/officeDocument/2006/relationships/font" Target="fonts/font5.fntdata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theme" Target="theme/theme1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font" Target="fonts/font6.fntdata"/><Relationship Id="rId125" Type="http://schemas.openxmlformats.org/officeDocument/2006/relationships/font" Target="fonts/font11.fntdata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font" Target="fonts/font1.fntdata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font" Target="fonts/font7.fntdata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font" Target="fonts/font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font" Target="fonts/font13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73514F16-DD08-9D45-99E8-6100C70A186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11782F-D7B4-1D4E-8BD0-59CD4216F54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2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252ED9-18B6-0749-BB32-82EB97D0DB13}" type="datetimeFigureOut">
              <a:rPr lang="en-US" smtClean="0"/>
              <a:t>7/23/24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A5A43E5-3862-3D44-8EAD-E8BE6FE12C8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A427D9-1E89-AB4D-AAE9-7A179DD01E8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D49D8-58CC-5E4D-9921-5892B6C294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3761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2869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7986502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</a:t>
            </a:r>
            <a:r>
              <a:rPr lang="en-US" dirty="0" err="1"/>
              <a:t>argmin</a:t>
            </a:r>
            <a:r>
              <a:rPr lang="en-US" dirty="0"/>
              <a:t> vs min</a:t>
            </a:r>
          </a:p>
          <a:p>
            <a:r>
              <a:rPr lang="en-US" dirty="0"/>
              <a:t>Right now, we will use a hand-</a:t>
            </a:r>
            <a:r>
              <a:rPr lang="en-US" dirty="0" err="1"/>
              <a:t>wavey</a:t>
            </a:r>
            <a:r>
              <a:rPr lang="en-US" dirty="0"/>
              <a:t> notion of these documents and similarity, will dive in to how to represent them in a bit</a:t>
            </a:r>
          </a:p>
        </p:txBody>
      </p:sp>
    </p:spTree>
    <p:extLst>
      <p:ext uri="{BB962C8B-B14F-4D97-AF65-F5344CB8AC3E}">
        <p14:creationId xmlns:p14="http://schemas.microsoft.com/office/powerpoint/2010/main" val="25704417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1886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</a:t>
            </a:r>
          </a:p>
          <a:p>
            <a:pPr lvl="1"/>
            <a:r>
              <a:rPr lang="en-US" dirty="0" err="1"/>
              <a:t>X^k-NN</a:t>
            </a:r>
            <a:r>
              <a:rPr lang="en-US" dirty="0"/>
              <a:t> = {x^(NN_1), x^(NN_2), …, x^(</a:t>
            </a:r>
            <a:r>
              <a:rPr lang="en-US" dirty="0" err="1"/>
              <a:t>NN_k</a:t>
            </a:r>
            <a:r>
              <a:rPr lang="en-US" dirty="0"/>
              <a:t>) }</a:t>
            </a:r>
          </a:p>
          <a:p>
            <a:pPr lvl="1"/>
            <a:r>
              <a:rPr lang="en-US" dirty="0"/>
              <a:t>For all </a:t>
            </a:r>
            <a:r>
              <a:rPr lang="en-US" dirty="0" err="1"/>
              <a:t>x_i</a:t>
            </a:r>
            <a:r>
              <a:rPr lang="en-US" dirty="0"/>
              <a:t> not in X^NN, distance(</a:t>
            </a:r>
            <a:r>
              <a:rPr lang="en-US" dirty="0" err="1"/>
              <a:t>x_i</a:t>
            </a:r>
            <a:r>
              <a:rPr lang="en-US" dirty="0"/>
              <a:t>, </a:t>
            </a:r>
            <a:r>
              <a:rPr lang="en-US" dirty="0" err="1"/>
              <a:t>x_q</a:t>
            </a:r>
            <a:r>
              <a:rPr lang="en-US" dirty="0"/>
              <a:t>) &gt;= max_{j in [1,..k]} distance(</a:t>
            </a:r>
            <a:r>
              <a:rPr lang="en-US" dirty="0" err="1"/>
              <a:t>x_q</a:t>
            </a:r>
            <a:r>
              <a:rPr lang="en-US" dirty="0"/>
              <a:t>, </a:t>
            </a:r>
            <a:r>
              <a:rPr lang="en-US" dirty="0" err="1"/>
              <a:t>x^NN_j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909025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78537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Wednesday we will talk about classification/regression a bit more in depth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2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“embedding/representation”  for first point</a:t>
            </a:r>
          </a:p>
          <a:p>
            <a:r>
              <a:rPr lang="en-US" dirty="0"/>
              <a:t>Write “distance metric” for second</a:t>
            </a:r>
          </a:p>
        </p:txBody>
      </p:sp>
    </p:spTree>
    <p:extLst>
      <p:ext uri="{BB962C8B-B14F-4D97-AF65-F5344CB8AC3E}">
        <p14:creationId xmlns:p14="http://schemas.microsoft.com/office/powerpoint/2010/main" val="3095952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 Corpus</a:t>
            </a:r>
          </a:p>
          <a:p>
            <a:pPr lvl="1"/>
            <a:r>
              <a:rPr lang="en-US" dirty="0"/>
              <a:t>“I like dogs” =&gt; [1, 1, 1, 0]</a:t>
            </a:r>
          </a:p>
          <a:p>
            <a:pPr lvl="1"/>
            <a:r>
              <a:rPr lang="en-US" dirty="0"/>
              <a:t>“I like cats” =&gt; [1, 1, 0, 1]</a:t>
            </a:r>
          </a:p>
        </p:txBody>
      </p:sp>
    </p:spTree>
    <p:extLst>
      <p:ext uri="{BB962C8B-B14F-4D97-AF65-F5344CB8AC3E}">
        <p14:creationId xmlns:p14="http://schemas.microsoft.com/office/powerpoint/2010/main" val="24035319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Full example: https://</a:t>
            </a:r>
            <a:r>
              <a:rPr lang="en-US" dirty="0" err="1"/>
              <a:t>medium.com</a:t>
            </a:r>
            <a:r>
              <a:rPr lang="en-US" dirty="0"/>
              <a:t>/analytics-</a:t>
            </a:r>
            <a:r>
              <a:rPr lang="en-US" dirty="0" err="1"/>
              <a:t>vidhya</a:t>
            </a:r>
            <a:r>
              <a:rPr lang="en-US" dirty="0"/>
              <a:t>/tf-idf-term-frequency-technique-easiest-explanation-for-text-classification-in-nlp-with-code-8ca3912e58c3</a:t>
            </a:r>
          </a:p>
          <a:p>
            <a:r>
              <a:rPr lang="en-US" dirty="0"/>
              <a:t>Answer: (1/6) * log(3/2) = 0.07</a:t>
            </a:r>
          </a:p>
        </p:txBody>
      </p:sp>
    </p:spTree>
    <p:extLst>
      <p:ext uri="{BB962C8B-B14F-4D97-AF65-F5344CB8AC3E}">
        <p14:creationId xmlns:p14="http://schemas.microsoft.com/office/powerpoint/2010/main" val="4256683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2662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picture of this distance metric</a:t>
            </a:r>
          </a:p>
        </p:txBody>
      </p:sp>
    </p:spTree>
    <p:extLst>
      <p:ext uri="{BB962C8B-B14F-4D97-AF65-F5344CB8AC3E}">
        <p14:creationId xmlns:p14="http://schemas.microsoft.com/office/powerpoint/2010/main" val="2018201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Makes all units cancel out and on the same scale, so we don’t have to worry about one dimension affecting distance too much</a:t>
            </a:r>
          </a:p>
        </p:txBody>
      </p:sp>
    </p:spTree>
    <p:extLst>
      <p:ext uri="{BB962C8B-B14F-4D97-AF65-F5344CB8AC3E}">
        <p14:creationId xmlns:p14="http://schemas.microsoft.com/office/powerpoint/2010/main" val="10247530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lines with theta </a:t>
            </a:r>
          </a:p>
        </p:txBody>
      </p:sp>
    </p:spTree>
    <p:extLst>
      <p:ext uri="{BB962C8B-B14F-4D97-AF65-F5344CB8AC3E}">
        <p14:creationId xmlns:p14="http://schemas.microsoft.com/office/powerpoint/2010/main" val="34666313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three graphs </a:t>
            </a:r>
          </a:p>
          <a:p>
            <a:pPr lvl="1"/>
            <a:r>
              <a:rPr lang="en-US" dirty="0"/>
              <a:t>Two points right next to each other, cos(theta) ~ 1</a:t>
            </a:r>
          </a:p>
          <a:p>
            <a:pPr lvl="1"/>
            <a:r>
              <a:rPr lang="en-US" dirty="0"/>
              <a:t>Two points at 10 and 2, cos(theta) ~ 0</a:t>
            </a:r>
          </a:p>
          <a:p>
            <a:pPr lvl="1"/>
            <a:r>
              <a:rPr lang="en-US" dirty="0"/>
              <a:t>Two points at 2 and 7 , cos(theta) ~-1</a:t>
            </a:r>
          </a:p>
        </p:txBody>
      </p:sp>
    </p:spTree>
    <p:extLst>
      <p:ext uri="{BB962C8B-B14F-4D97-AF65-F5344CB8AC3E}">
        <p14:creationId xmlns:p14="http://schemas.microsoft.com/office/powerpoint/2010/main" val="184512410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622869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7420889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4664018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Could also return set of nearest neighbors (draw circle)</a:t>
            </a:r>
          </a:p>
        </p:txBody>
      </p:sp>
    </p:spTree>
    <p:extLst>
      <p:ext uri="{BB962C8B-B14F-4D97-AF65-F5344CB8AC3E}">
        <p14:creationId xmlns:p14="http://schemas.microsoft.com/office/powerpoint/2010/main" val="332142625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16347454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curve vs 1-NN line</a:t>
            </a:r>
          </a:p>
        </p:txBody>
      </p:sp>
    </p:spTree>
    <p:extLst>
      <p:ext uri="{BB962C8B-B14F-4D97-AF65-F5344CB8AC3E}">
        <p14:creationId xmlns:p14="http://schemas.microsoft.com/office/powerpoint/2010/main" val="19530703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1492250" y="914400"/>
            <a:ext cx="8128000" cy="4572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037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O(n) above slide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59113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is 1/</a:t>
            </a:r>
            <a:r>
              <a:rPr lang="en-US" dirty="0" err="1"/>
              <a:t>dist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71616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\lambda is “bandwidth” (controls “width” of kernel)</a:t>
            </a:r>
          </a:p>
          <a:p>
            <a:r>
              <a:rPr lang="en-US" dirty="0"/>
              <a:t>Point out Boxcar/triangle/gaussian</a:t>
            </a:r>
          </a:p>
        </p:txBody>
      </p:sp>
    </p:spTree>
    <p:extLst>
      <p:ext uri="{BB962C8B-B14F-4D97-AF65-F5344CB8AC3E}">
        <p14:creationId xmlns:p14="http://schemas.microsoft.com/office/powerpoint/2010/main" val="1074626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smooth!</a:t>
            </a:r>
          </a:p>
        </p:txBody>
      </p:sp>
    </p:spTree>
    <p:extLst>
      <p:ext uri="{BB962C8B-B14F-4D97-AF65-F5344CB8AC3E}">
        <p14:creationId xmlns:p14="http://schemas.microsoft.com/office/powerpoint/2010/main" val="10467774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Point out switch to boxcar in the middle, but fit looks like it’s in between the two</a:t>
            </a:r>
          </a:p>
        </p:txBody>
      </p:sp>
    </p:spTree>
    <p:extLst>
      <p:ext uri="{BB962C8B-B14F-4D97-AF65-F5344CB8AC3E}">
        <p14:creationId xmlns:p14="http://schemas.microsoft.com/office/powerpoint/2010/main" val="10801939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7121563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One idea is 1/</a:t>
            </a:r>
            <a:r>
              <a:rPr lang="en-US" dirty="0" err="1"/>
              <a:t>dist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19071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\lambda is “bandwidth” (controls “width” of kernel)</a:t>
            </a:r>
          </a:p>
          <a:p>
            <a:r>
              <a:rPr lang="en-US" dirty="0"/>
              <a:t>Point out Boxcar/triangle/gaussian</a:t>
            </a:r>
          </a:p>
        </p:txBody>
      </p:sp>
    </p:spTree>
    <p:extLst>
      <p:ext uri="{BB962C8B-B14F-4D97-AF65-F5344CB8AC3E}">
        <p14:creationId xmlns:p14="http://schemas.microsoft.com/office/powerpoint/2010/main" val="139751122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Write smooth!</a:t>
            </a:r>
          </a:p>
        </p:txBody>
      </p:sp>
    </p:spTree>
    <p:extLst>
      <p:ext uri="{BB962C8B-B14F-4D97-AF65-F5344CB8AC3E}">
        <p14:creationId xmlns:p14="http://schemas.microsoft.com/office/powerpoint/2010/main" val="1297411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995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82305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05605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722713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random lines</a:t>
            </a:r>
          </a:p>
        </p:txBody>
      </p:sp>
    </p:spTree>
    <p:extLst>
      <p:ext uri="{BB962C8B-B14F-4D97-AF65-F5344CB8AC3E}">
        <p14:creationId xmlns:p14="http://schemas.microsoft.com/office/powerpoint/2010/main" val="54631726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about binary</a:t>
            </a:r>
          </a:p>
        </p:txBody>
      </p:sp>
    </p:spTree>
    <p:extLst>
      <p:ext uri="{BB962C8B-B14F-4D97-AF65-F5344CB8AC3E}">
        <p14:creationId xmlns:p14="http://schemas.microsoft.com/office/powerpoint/2010/main" val="337850170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going out to 2 bits</a:t>
            </a:r>
          </a:p>
        </p:txBody>
      </p:sp>
    </p:spTree>
    <p:extLst>
      <p:ext uri="{BB962C8B-B14F-4D97-AF65-F5344CB8AC3E}">
        <p14:creationId xmlns:p14="http://schemas.microsoft.com/office/powerpoint/2010/main" val="171675194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 cover 20% of the range, need 20% of the complete population</a:t>
            </a:r>
          </a:p>
          <a:p>
            <a:r>
              <a:rPr lang="en-US" dirty="0"/>
              <a:t>If we add another feature but still want to cover 20% of the possible space, would need 45% coverage for each feature!  (0.45^2 = 0.2)</a:t>
            </a:r>
          </a:p>
          <a:p>
            <a:r>
              <a:rPr lang="en-US" dirty="0"/>
              <a:t>In 3 dimensions, would need coverage over 58% of each feature</a:t>
            </a:r>
          </a:p>
          <a:p>
            <a:r>
              <a:rPr lang="en-US" dirty="0"/>
              <a:t>Write down that n approx. O(2^d)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995084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i="0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For an 8-dimensional hypercube, about 98% of the data is concentrated in its 256 corners.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042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Together, these can tell a more complete story about the models accuracy</a:t>
            </a:r>
          </a:p>
        </p:txBody>
      </p:sp>
    </p:spTree>
    <p:extLst>
      <p:ext uri="{BB962C8B-B14F-4D97-AF65-F5344CB8AC3E}">
        <p14:creationId xmlns:p14="http://schemas.microsoft.com/office/powerpoint/2010/main" val="4782365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precision (4/ (2 + 4) = 2/3)</a:t>
            </a:r>
          </a:p>
          <a:p>
            <a:r>
              <a:rPr lang="en-US" dirty="0"/>
              <a:t>High precision means your positive predictions are trustworthy</a:t>
            </a:r>
          </a:p>
        </p:txBody>
      </p:sp>
    </p:spTree>
    <p:extLst>
      <p:ext uri="{BB962C8B-B14F-4D97-AF65-F5344CB8AC3E}">
        <p14:creationId xmlns:p14="http://schemas.microsoft.com/office/powerpoint/2010/main" val="17171640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Calculate recall (4 / (4 + 2)   = 2/3) </a:t>
            </a:r>
          </a:p>
          <a:p>
            <a:r>
              <a:rPr lang="en-US" dirty="0"/>
              <a:t>2 positive examples not shown</a:t>
            </a:r>
          </a:p>
          <a:p>
            <a:r>
              <a:rPr lang="en-US" dirty="0"/>
              <a:t>High recall means we are likely to “discover”  all the positive examples</a:t>
            </a:r>
          </a:p>
        </p:txBody>
      </p:sp>
    </p:spTree>
    <p:extLst>
      <p:ext uri="{BB962C8B-B14F-4D97-AF65-F5344CB8AC3E}">
        <p14:creationId xmlns:p14="http://schemas.microsoft.com/office/powerpoint/2010/main" val="3078754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6380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Draw in point for (1, 0) w/ smiley face</a:t>
            </a:r>
          </a:p>
          <a:p>
            <a:r>
              <a:rPr lang="en-US" dirty="0"/>
              <a:t>Draw in point for (0, 1) w/ frowny face</a:t>
            </a:r>
          </a:p>
          <a:p>
            <a:r>
              <a:rPr lang="en-US" dirty="0"/>
              <a:t>These are extremes, lets see how we can trade off between them</a:t>
            </a:r>
          </a:p>
        </p:txBody>
      </p:sp>
    </p:spTree>
    <p:extLst>
      <p:ext uri="{BB962C8B-B14F-4D97-AF65-F5344CB8AC3E}">
        <p14:creationId xmlns:p14="http://schemas.microsoft.com/office/powerpoint/2010/main" val="1759345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2.wdp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6CD9732-38F6-429A-80B4-0D5E5CCEE5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69101" y="-300"/>
            <a:ext cx="4602079" cy="5143500"/>
          </a:xfrm>
          <a:prstGeom prst="rect">
            <a:avLst/>
          </a:prstGeom>
        </p:spPr>
      </p:pic>
      <p:sp>
        <p:nvSpPr>
          <p:cNvPr id="10" name="Google Shape;10;p2"/>
          <p:cNvSpPr/>
          <p:nvPr/>
        </p:nvSpPr>
        <p:spPr>
          <a:xfrm flipH="1">
            <a:off x="-688" y="0"/>
            <a:ext cx="4575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B57BA6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3000"/>
              <a:buNone/>
              <a:defRPr sz="3000" b="1"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2" name="Google Shape;12;p2"/>
          <p:cNvSpPr/>
          <p:nvPr/>
        </p:nvSpPr>
        <p:spPr>
          <a:xfrm>
            <a:off x="4574900" y="-150"/>
            <a:ext cx="185400" cy="51435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6531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BDC002A9-6F71-4260-AC7A-CA8BDE848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15" name="Google Shape;33;p6">
            <a:extLst>
              <a:ext uri="{FF2B5EF4-FFF2-40B4-BE49-F238E27FC236}">
                <a16:creationId xmlns:a16="http://schemas.microsoft.com/office/drawing/2014/main" id="{7D0330C4-488F-4E11-BF3D-EA5DF26F0A65}"/>
              </a:ext>
            </a:extLst>
          </p:cNvPr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34;p6">
            <a:extLst>
              <a:ext uri="{FF2B5EF4-FFF2-40B4-BE49-F238E27FC236}">
                <a16:creationId xmlns:a16="http://schemas.microsoft.com/office/drawing/2014/main" id="{9AA0ECA5-9FBC-4C4B-A996-F0E3B3EC796D}"/>
              </a:ext>
            </a:extLst>
          </p:cNvPr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4" name="Google Shape;363;p47">
            <a:extLst>
              <a:ext uri="{FF2B5EF4-FFF2-40B4-BE49-F238E27FC236}">
                <a16:creationId xmlns:a16="http://schemas.microsoft.com/office/drawing/2014/main" id="{CA4C0B63-61BC-42D7-B10C-C17E378D6BB3}"/>
              </a:ext>
            </a:extLst>
          </p:cNvPr>
          <p:cNvGrpSpPr/>
          <p:nvPr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25" name="Google Shape;364;p47">
              <a:extLst>
                <a:ext uri="{FF2B5EF4-FFF2-40B4-BE49-F238E27FC236}">
                  <a16:creationId xmlns:a16="http://schemas.microsoft.com/office/drawing/2014/main" id="{E6339F27-6884-43C4-ACA3-533ECC8D418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65;p47">
              <a:extLst>
                <a:ext uri="{FF2B5EF4-FFF2-40B4-BE49-F238E27FC236}">
                  <a16:creationId xmlns:a16="http://schemas.microsoft.com/office/drawing/2014/main" id="{2F61311E-6ABC-4FA5-88CF-1E1E49177CE2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66;p47">
              <a:extLst>
                <a:ext uri="{FF2B5EF4-FFF2-40B4-BE49-F238E27FC236}">
                  <a16:creationId xmlns:a16="http://schemas.microsoft.com/office/drawing/2014/main" id="{FFA797A4-32D0-4B07-A937-80B9B4AE6CCC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67;p47">
              <a:extLst>
                <a:ext uri="{FF2B5EF4-FFF2-40B4-BE49-F238E27FC236}">
                  <a16:creationId xmlns:a16="http://schemas.microsoft.com/office/drawing/2014/main" id="{F55FF81A-18F9-4036-9BA4-D4E796DF3A27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68;p47">
              <a:extLst>
                <a:ext uri="{FF2B5EF4-FFF2-40B4-BE49-F238E27FC236}">
                  <a16:creationId xmlns:a16="http://schemas.microsoft.com/office/drawing/2014/main" id="{B47BC9E7-AA0A-4513-BB74-8438AC3B4E9D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69;p47">
              <a:extLst>
                <a:ext uri="{FF2B5EF4-FFF2-40B4-BE49-F238E27FC236}">
                  <a16:creationId xmlns:a16="http://schemas.microsoft.com/office/drawing/2014/main" id="{ADB9D0F2-9906-4BBA-9EAB-C51BE4A408F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07FEEEE-A528-47C9-8C2A-34EE7D884265}"/>
              </a:ext>
            </a:extLst>
          </p:cNvPr>
          <p:cNvSpPr txBox="1"/>
          <p:nvPr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  <p:sp>
        <p:nvSpPr>
          <p:cNvPr id="32" name="Google Shape;33;p6">
            <a:extLst>
              <a:ext uri="{FF2B5EF4-FFF2-40B4-BE49-F238E27FC236}">
                <a16:creationId xmlns:a16="http://schemas.microsoft.com/office/drawing/2014/main" id="{D1D18A32-A41B-46A9-B889-FB8F8D79511E}"/>
              </a:ext>
            </a:extLst>
          </p:cNvPr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" name="Google Shape;34;p6">
            <a:extLst>
              <a:ext uri="{FF2B5EF4-FFF2-40B4-BE49-F238E27FC236}">
                <a16:creationId xmlns:a16="http://schemas.microsoft.com/office/drawing/2014/main" id="{92D49164-4D43-4AC0-8080-A535EFF35354}"/>
              </a:ext>
            </a:extLst>
          </p:cNvPr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38" name="Google Shape;363;p47">
            <a:extLst>
              <a:ext uri="{FF2B5EF4-FFF2-40B4-BE49-F238E27FC236}">
                <a16:creationId xmlns:a16="http://schemas.microsoft.com/office/drawing/2014/main" id="{6182BD21-9B44-4F40-A1A6-3AF12BD703FF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39" name="Google Shape;364;p47">
              <a:extLst>
                <a:ext uri="{FF2B5EF4-FFF2-40B4-BE49-F238E27FC236}">
                  <a16:creationId xmlns:a16="http://schemas.microsoft.com/office/drawing/2014/main" id="{0F90CA89-C5A3-436E-8DEE-2E574937724F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65;p47">
              <a:extLst>
                <a:ext uri="{FF2B5EF4-FFF2-40B4-BE49-F238E27FC236}">
                  <a16:creationId xmlns:a16="http://schemas.microsoft.com/office/drawing/2014/main" id="{775EE886-DA67-41AC-AD9C-6B53CDE1740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66;p47">
              <a:extLst>
                <a:ext uri="{FF2B5EF4-FFF2-40B4-BE49-F238E27FC236}">
                  <a16:creationId xmlns:a16="http://schemas.microsoft.com/office/drawing/2014/main" id="{0177CE94-E659-45CE-9871-4DB88F062431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67;p47">
              <a:extLst>
                <a:ext uri="{FF2B5EF4-FFF2-40B4-BE49-F238E27FC236}">
                  <a16:creationId xmlns:a16="http://schemas.microsoft.com/office/drawing/2014/main" id="{A51B6D12-0487-42BB-8366-C1EBB3A4E0CB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68;p47">
              <a:extLst>
                <a:ext uri="{FF2B5EF4-FFF2-40B4-BE49-F238E27FC236}">
                  <a16:creationId xmlns:a16="http://schemas.microsoft.com/office/drawing/2014/main" id="{3E3E8061-F2D8-45D4-928F-3336A3B5242E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69;p47">
              <a:extLst>
                <a:ext uri="{FF2B5EF4-FFF2-40B4-BE49-F238E27FC236}">
                  <a16:creationId xmlns:a16="http://schemas.microsoft.com/office/drawing/2014/main" id="{1D34BD3E-4D2A-4E04-B5DB-C2FFD8BEAD84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611E247B-4741-469D-8C88-DCF20AD1D469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288624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559A83B-C13C-4757-9F87-A8ACFB64D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66" name="Google Shape;66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" name="Google Shape;67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body" idx="1"/>
          </p:nvPr>
        </p:nvSpPr>
        <p:spPr>
          <a:xfrm>
            <a:off x="3062200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2"/>
          </p:nvPr>
        </p:nvSpPr>
        <p:spPr>
          <a:xfrm>
            <a:off x="5956701" y="575500"/>
            <a:ext cx="27300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600"/>
              </a:spcBef>
              <a:spcAft>
                <a:spcPts val="0"/>
              </a:spcAft>
              <a:buSzPts val="1100"/>
              <a:buChar char="▪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-"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03355696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B881ACC-0101-4777-9DD7-47FE1EDFF82F}"/>
              </a:ext>
            </a:extLst>
          </p:cNvPr>
          <p:cNvSpPr/>
          <p:nvPr/>
        </p:nvSpPr>
        <p:spPr>
          <a:xfrm>
            <a:off x="0" y="0"/>
            <a:ext cx="9144000" cy="514345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71;p11">
            <a:extLst>
              <a:ext uri="{FF2B5EF4-FFF2-40B4-BE49-F238E27FC236}">
                <a16:creationId xmlns:a16="http://schemas.microsoft.com/office/drawing/2014/main" id="{64282F53-10A8-4398-9AFF-ECCF60AD1F5D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627652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2352994"/>
      </p:ext>
    </p:extLst>
  </p:cSld>
  <p:clrMapOvr>
    <a:masterClrMapping/>
  </p:clrMapOvr>
  <p:transition>
    <p:fade thruBlk="1"/>
  </p:transition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preserve="1" userDrawn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 userDrawn="1"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 userDrawn="1"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6" name="Google Shape;363;p47">
            <a:extLst>
              <a:ext uri="{FF2B5EF4-FFF2-40B4-BE49-F238E27FC236}">
                <a16:creationId xmlns:a16="http://schemas.microsoft.com/office/drawing/2014/main" id="{3541BDF9-5784-074C-A08C-87376337677D}"/>
              </a:ext>
            </a:extLst>
          </p:cNvPr>
          <p:cNvGrpSpPr/>
          <p:nvPr userDrawn="1"/>
        </p:nvGrpSpPr>
        <p:grpSpPr>
          <a:xfrm>
            <a:off x="234451" y="613658"/>
            <a:ext cx="372594" cy="360301"/>
            <a:chOff x="1247825" y="5001950"/>
            <a:chExt cx="443300" cy="428675"/>
          </a:xfrm>
        </p:grpSpPr>
        <p:sp>
          <p:nvSpPr>
            <p:cNvPr id="17" name="Google Shape;364;p47">
              <a:extLst>
                <a:ext uri="{FF2B5EF4-FFF2-40B4-BE49-F238E27FC236}">
                  <a16:creationId xmlns:a16="http://schemas.microsoft.com/office/drawing/2014/main" id="{572CE08A-2EDE-ED40-8929-A4D030F473E9}"/>
                </a:ext>
              </a:extLst>
            </p:cNvPr>
            <p:cNvSpPr/>
            <p:nvPr/>
          </p:nvSpPr>
          <p:spPr>
            <a:xfrm>
              <a:off x="1247825" y="5168175"/>
              <a:ext cx="373875" cy="221650"/>
            </a:xfrm>
            <a:custGeom>
              <a:avLst/>
              <a:gdLst/>
              <a:ahLst/>
              <a:cxnLst/>
              <a:rect l="l" t="t" r="r" b="b"/>
              <a:pathLst>
                <a:path w="14955" h="8866" fill="none" extrusionOk="0">
                  <a:moveTo>
                    <a:pt x="12178" y="8865"/>
                  </a:moveTo>
                  <a:lnTo>
                    <a:pt x="12178" y="8865"/>
                  </a:lnTo>
                  <a:lnTo>
                    <a:pt x="12325" y="8841"/>
                  </a:lnTo>
                  <a:lnTo>
                    <a:pt x="12471" y="8792"/>
                  </a:lnTo>
                  <a:lnTo>
                    <a:pt x="12592" y="8695"/>
                  </a:lnTo>
                  <a:lnTo>
                    <a:pt x="12666" y="8573"/>
                  </a:lnTo>
                  <a:lnTo>
                    <a:pt x="12666" y="8573"/>
                  </a:lnTo>
                  <a:lnTo>
                    <a:pt x="12958" y="8037"/>
                  </a:lnTo>
                  <a:lnTo>
                    <a:pt x="13323" y="7331"/>
                  </a:lnTo>
                  <a:lnTo>
                    <a:pt x="13688" y="6454"/>
                  </a:lnTo>
                  <a:lnTo>
                    <a:pt x="13883" y="5991"/>
                  </a:lnTo>
                  <a:lnTo>
                    <a:pt x="14078" y="5480"/>
                  </a:lnTo>
                  <a:lnTo>
                    <a:pt x="14249" y="4944"/>
                  </a:lnTo>
                  <a:lnTo>
                    <a:pt x="14419" y="4360"/>
                  </a:lnTo>
                  <a:lnTo>
                    <a:pt x="14565" y="3775"/>
                  </a:lnTo>
                  <a:lnTo>
                    <a:pt x="14711" y="3166"/>
                  </a:lnTo>
                  <a:lnTo>
                    <a:pt x="14809" y="2533"/>
                  </a:lnTo>
                  <a:lnTo>
                    <a:pt x="14882" y="1875"/>
                  </a:lnTo>
                  <a:lnTo>
                    <a:pt x="14931" y="1218"/>
                  </a:lnTo>
                  <a:lnTo>
                    <a:pt x="14955" y="536"/>
                  </a:lnTo>
                  <a:lnTo>
                    <a:pt x="14955" y="536"/>
                  </a:lnTo>
                  <a:lnTo>
                    <a:pt x="14955" y="438"/>
                  </a:lnTo>
                  <a:lnTo>
                    <a:pt x="14906" y="341"/>
                  </a:lnTo>
                  <a:lnTo>
                    <a:pt x="14857" y="244"/>
                  </a:lnTo>
                  <a:lnTo>
                    <a:pt x="14809" y="146"/>
                  </a:lnTo>
                  <a:lnTo>
                    <a:pt x="14711" y="97"/>
                  </a:lnTo>
                  <a:lnTo>
                    <a:pt x="14614" y="24"/>
                  </a:lnTo>
                  <a:lnTo>
                    <a:pt x="14516" y="0"/>
                  </a:lnTo>
                  <a:lnTo>
                    <a:pt x="14395" y="0"/>
                  </a:lnTo>
                  <a:lnTo>
                    <a:pt x="3338" y="0"/>
                  </a:lnTo>
                  <a:lnTo>
                    <a:pt x="3338" y="0"/>
                  </a:lnTo>
                  <a:lnTo>
                    <a:pt x="3216" y="0"/>
                  </a:lnTo>
                  <a:lnTo>
                    <a:pt x="3118" y="24"/>
                  </a:lnTo>
                  <a:lnTo>
                    <a:pt x="3021" y="97"/>
                  </a:lnTo>
                  <a:lnTo>
                    <a:pt x="2924" y="146"/>
                  </a:lnTo>
                  <a:lnTo>
                    <a:pt x="2875" y="244"/>
                  </a:lnTo>
                  <a:lnTo>
                    <a:pt x="2826" y="341"/>
                  </a:lnTo>
                  <a:lnTo>
                    <a:pt x="2777" y="438"/>
                  </a:lnTo>
                  <a:lnTo>
                    <a:pt x="2777" y="536"/>
                  </a:lnTo>
                  <a:lnTo>
                    <a:pt x="2777" y="536"/>
                  </a:lnTo>
                  <a:lnTo>
                    <a:pt x="2777" y="706"/>
                  </a:lnTo>
                  <a:lnTo>
                    <a:pt x="2777" y="706"/>
                  </a:lnTo>
                  <a:lnTo>
                    <a:pt x="2558" y="633"/>
                  </a:lnTo>
                  <a:lnTo>
                    <a:pt x="2363" y="585"/>
                  </a:lnTo>
                  <a:lnTo>
                    <a:pt x="2144" y="560"/>
                  </a:lnTo>
                  <a:lnTo>
                    <a:pt x="1949" y="536"/>
                  </a:lnTo>
                  <a:lnTo>
                    <a:pt x="1949" y="536"/>
                  </a:lnTo>
                  <a:lnTo>
                    <a:pt x="1755" y="560"/>
                  </a:lnTo>
                  <a:lnTo>
                    <a:pt x="1560" y="585"/>
                  </a:lnTo>
                  <a:lnTo>
                    <a:pt x="1365" y="633"/>
                  </a:lnTo>
                  <a:lnTo>
                    <a:pt x="1194" y="706"/>
                  </a:lnTo>
                  <a:lnTo>
                    <a:pt x="1024" y="779"/>
                  </a:lnTo>
                  <a:lnTo>
                    <a:pt x="853" y="877"/>
                  </a:lnTo>
                  <a:lnTo>
                    <a:pt x="707" y="999"/>
                  </a:lnTo>
                  <a:lnTo>
                    <a:pt x="561" y="1120"/>
                  </a:lnTo>
                  <a:lnTo>
                    <a:pt x="439" y="1242"/>
                  </a:lnTo>
                  <a:lnTo>
                    <a:pt x="342" y="1413"/>
                  </a:lnTo>
                  <a:lnTo>
                    <a:pt x="244" y="1559"/>
                  </a:lnTo>
                  <a:lnTo>
                    <a:pt x="147" y="1729"/>
                  </a:lnTo>
                  <a:lnTo>
                    <a:pt x="98" y="1900"/>
                  </a:lnTo>
                  <a:lnTo>
                    <a:pt x="50" y="2095"/>
                  </a:lnTo>
                  <a:lnTo>
                    <a:pt x="1" y="2289"/>
                  </a:lnTo>
                  <a:lnTo>
                    <a:pt x="1" y="2484"/>
                  </a:lnTo>
                  <a:lnTo>
                    <a:pt x="1" y="2484"/>
                  </a:lnTo>
                  <a:lnTo>
                    <a:pt x="25" y="2850"/>
                  </a:lnTo>
                  <a:lnTo>
                    <a:pt x="98" y="3191"/>
                  </a:lnTo>
                  <a:lnTo>
                    <a:pt x="220" y="3556"/>
                  </a:lnTo>
                  <a:lnTo>
                    <a:pt x="366" y="3872"/>
                  </a:lnTo>
                  <a:lnTo>
                    <a:pt x="561" y="4213"/>
                  </a:lnTo>
                  <a:lnTo>
                    <a:pt x="780" y="4530"/>
                  </a:lnTo>
                  <a:lnTo>
                    <a:pt x="1024" y="4822"/>
                  </a:lnTo>
                  <a:lnTo>
                    <a:pt x="1292" y="5090"/>
                  </a:lnTo>
                  <a:lnTo>
                    <a:pt x="1584" y="5334"/>
                  </a:lnTo>
                  <a:lnTo>
                    <a:pt x="1901" y="5577"/>
                  </a:lnTo>
                  <a:lnTo>
                    <a:pt x="2242" y="5772"/>
                  </a:lnTo>
                  <a:lnTo>
                    <a:pt x="2583" y="5943"/>
                  </a:lnTo>
                  <a:lnTo>
                    <a:pt x="2924" y="6089"/>
                  </a:lnTo>
                  <a:lnTo>
                    <a:pt x="3265" y="6186"/>
                  </a:lnTo>
                  <a:lnTo>
                    <a:pt x="3605" y="6259"/>
                  </a:lnTo>
                  <a:lnTo>
                    <a:pt x="3946" y="6284"/>
                  </a:lnTo>
                  <a:lnTo>
                    <a:pt x="3946" y="6284"/>
                  </a:lnTo>
                  <a:lnTo>
                    <a:pt x="4068" y="6625"/>
                  </a:lnTo>
                  <a:lnTo>
                    <a:pt x="4214" y="6941"/>
                  </a:lnTo>
                  <a:lnTo>
                    <a:pt x="4507" y="7574"/>
                  </a:lnTo>
                  <a:lnTo>
                    <a:pt x="4799" y="8110"/>
                  </a:lnTo>
                  <a:lnTo>
                    <a:pt x="5067" y="8573"/>
                  </a:lnTo>
                  <a:lnTo>
                    <a:pt x="5067" y="8573"/>
                  </a:lnTo>
                  <a:lnTo>
                    <a:pt x="5140" y="8695"/>
                  </a:lnTo>
                  <a:lnTo>
                    <a:pt x="5262" y="8792"/>
                  </a:lnTo>
                  <a:lnTo>
                    <a:pt x="5408" y="8841"/>
                  </a:lnTo>
                  <a:lnTo>
                    <a:pt x="5554" y="8865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65;p47">
              <a:extLst>
                <a:ext uri="{FF2B5EF4-FFF2-40B4-BE49-F238E27FC236}">
                  <a16:creationId xmlns:a16="http://schemas.microsoft.com/office/drawing/2014/main" id="{E3272AF4-EF81-B947-99F7-208AC87C7B41}"/>
                </a:ext>
              </a:extLst>
            </p:cNvPr>
            <p:cNvSpPr/>
            <p:nvPr/>
          </p:nvSpPr>
          <p:spPr>
            <a:xfrm>
              <a:off x="1275850" y="5209575"/>
              <a:ext cx="60900" cy="87075"/>
            </a:xfrm>
            <a:custGeom>
              <a:avLst/>
              <a:gdLst/>
              <a:ahLst/>
              <a:cxnLst/>
              <a:rect l="l" t="t" r="r" b="b"/>
              <a:pathLst>
                <a:path w="2436" h="3483" fill="none" extrusionOk="0">
                  <a:moveTo>
                    <a:pt x="0" y="828"/>
                  </a:moveTo>
                  <a:lnTo>
                    <a:pt x="0" y="828"/>
                  </a:lnTo>
                  <a:lnTo>
                    <a:pt x="0" y="658"/>
                  </a:lnTo>
                  <a:lnTo>
                    <a:pt x="49" y="512"/>
                  </a:lnTo>
                  <a:lnTo>
                    <a:pt x="122" y="366"/>
                  </a:lnTo>
                  <a:lnTo>
                    <a:pt x="244" y="244"/>
                  </a:lnTo>
                  <a:lnTo>
                    <a:pt x="366" y="146"/>
                  </a:lnTo>
                  <a:lnTo>
                    <a:pt x="487" y="73"/>
                  </a:lnTo>
                  <a:lnTo>
                    <a:pt x="658" y="25"/>
                  </a:lnTo>
                  <a:lnTo>
                    <a:pt x="828" y="0"/>
                  </a:lnTo>
                  <a:lnTo>
                    <a:pt x="828" y="0"/>
                  </a:lnTo>
                  <a:lnTo>
                    <a:pt x="950" y="0"/>
                  </a:lnTo>
                  <a:lnTo>
                    <a:pt x="1072" y="25"/>
                  </a:lnTo>
                  <a:lnTo>
                    <a:pt x="1340" y="122"/>
                  </a:lnTo>
                  <a:lnTo>
                    <a:pt x="1559" y="268"/>
                  </a:lnTo>
                  <a:lnTo>
                    <a:pt x="1754" y="414"/>
                  </a:lnTo>
                  <a:lnTo>
                    <a:pt x="1754" y="414"/>
                  </a:lnTo>
                  <a:lnTo>
                    <a:pt x="1803" y="780"/>
                  </a:lnTo>
                  <a:lnTo>
                    <a:pt x="1876" y="1169"/>
                  </a:lnTo>
                  <a:lnTo>
                    <a:pt x="2046" y="1997"/>
                  </a:lnTo>
                  <a:lnTo>
                    <a:pt x="2265" y="2801"/>
                  </a:lnTo>
                  <a:lnTo>
                    <a:pt x="2436" y="3483"/>
                  </a:lnTo>
                  <a:lnTo>
                    <a:pt x="2436" y="3483"/>
                  </a:lnTo>
                  <a:lnTo>
                    <a:pt x="2241" y="3434"/>
                  </a:lnTo>
                  <a:lnTo>
                    <a:pt x="2022" y="3361"/>
                  </a:lnTo>
                  <a:lnTo>
                    <a:pt x="1827" y="3264"/>
                  </a:lnTo>
                  <a:lnTo>
                    <a:pt x="1608" y="3142"/>
                  </a:lnTo>
                  <a:lnTo>
                    <a:pt x="1413" y="3020"/>
                  </a:lnTo>
                  <a:lnTo>
                    <a:pt x="1194" y="2874"/>
                  </a:lnTo>
                  <a:lnTo>
                    <a:pt x="999" y="2704"/>
                  </a:lnTo>
                  <a:lnTo>
                    <a:pt x="804" y="2533"/>
                  </a:lnTo>
                  <a:lnTo>
                    <a:pt x="634" y="2338"/>
                  </a:lnTo>
                  <a:lnTo>
                    <a:pt x="487" y="2143"/>
                  </a:lnTo>
                  <a:lnTo>
                    <a:pt x="341" y="1924"/>
                  </a:lnTo>
                  <a:lnTo>
                    <a:pt x="219" y="1729"/>
                  </a:lnTo>
                  <a:lnTo>
                    <a:pt x="122" y="1510"/>
                  </a:lnTo>
                  <a:lnTo>
                    <a:pt x="49" y="1267"/>
                  </a:lnTo>
                  <a:lnTo>
                    <a:pt x="0" y="1047"/>
                  </a:lnTo>
                  <a:lnTo>
                    <a:pt x="0" y="828"/>
                  </a:lnTo>
                  <a:lnTo>
                    <a:pt x="0" y="828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66;p47">
              <a:extLst>
                <a:ext uri="{FF2B5EF4-FFF2-40B4-BE49-F238E27FC236}">
                  <a16:creationId xmlns:a16="http://schemas.microsoft.com/office/drawing/2014/main" id="{584652AF-EDE0-DE40-8E38-1CC1E523A7C4}"/>
                </a:ext>
              </a:extLst>
            </p:cNvPr>
            <p:cNvSpPr/>
            <p:nvPr/>
          </p:nvSpPr>
          <p:spPr>
            <a:xfrm>
              <a:off x="1247825" y="5391625"/>
              <a:ext cx="443300" cy="39000"/>
            </a:xfrm>
            <a:custGeom>
              <a:avLst/>
              <a:gdLst/>
              <a:ahLst/>
              <a:cxnLst/>
              <a:rect l="l" t="t" r="r" b="b"/>
              <a:pathLst>
                <a:path w="17732" h="1560" fill="none" extrusionOk="0">
                  <a:moveTo>
                    <a:pt x="16611" y="1559"/>
                  </a:moveTo>
                  <a:lnTo>
                    <a:pt x="1121" y="1559"/>
                  </a:lnTo>
                  <a:lnTo>
                    <a:pt x="1121" y="1559"/>
                  </a:lnTo>
                  <a:lnTo>
                    <a:pt x="1000" y="1535"/>
                  </a:lnTo>
                  <a:lnTo>
                    <a:pt x="878" y="1510"/>
                  </a:lnTo>
                  <a:lnTo>
                    <a:pt x="780" y="1462"/>
                  </a:lnTo>
                  <a:lnTo>
                    <a:pt x="683" y="1389"/>
                  </a:lnTo>
                  <a:lnTo>
                    <a:pt x="488" y="1218"/>
                  </a:lnTo>
                  <a:lnTo>
                    <a:pt x="318" y="999"/>
                  </a:lnTo>
                  <a:lnTo>
                    <a:pt x="196" y="755"/>
                  </a:lnTo>
                  <a:lnTo>
                    <a:pt x="98" y="487"/>
                  </a:lnTo>
                  <a:lnTo>
                    <a:pt x="25" y="244"/>
                  </a:lnTo>
                  <a:lnTo>
                    <a:pt x="1" y="0"/>
                  </a:lnTo>
                  <a:lnTo>
                    <a:pt x="17731" y="0"/>
                  </a:lnTo>
                  <a:lnTo>
                    <a:pt x="17731" y="0"/>
                  </a:lnTo>
                  <a:lnTo>
                    <a:pt x="17707" y="244"/>
                  </a:lnTo>
                  <a:lnTo>
                    <a:pt x="17634" y="487"/>
                  </a:lnTo>
                  <a:lnTo>
                    <a:pt x="17537" y="755"/>
                  </a:lnTo>
                  <a:lnTo>
                    <a:pt x="17415" y="999"/>
                  </a:lnTo>
                  <a:lnTo>
                    <a:pt x="17244" y="1218"/>
                  </a:lnTo>
                  <a:lnTo>
                    <a:pt x="17049" y="1389"/>
                  </a:lnTo>
                  <a:lnTo>
                    <a:pt x="16952" y="1462"/>
                  </a:lnTo>
                  <a:lnTo>
                    <a:pt x="16855" y="1510"/>
                  </a:lnTo>
                  <a:lnTo>
                    <a:pt x="16733" y="1535"/>
                  </a:lnTo>
                  <a:lnTo>
                    <a:pt x="16611" y="1559"/>
                  </a:lnTo>
                  <a:lnTo>
                    <a:pt x="16611" y="1559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67;p47">
              <a:extLst>
                <a:ext uri="{FF2B5EF4-FFF2-40B4-BE49-F238E27FC236}">
                  <a16:creationId xmlns:a16="http://schemas.microsoft.com/office/drawing/2014/main" id="{C22F9A86-3FF7-6945-90B2-1F66B4E0EEB8}"/>
                </a:ext>
              </a:extLst>
            </p:cNvPr>
            <p:cNvSpPr/>
            <p:nvPr/>
          </p:nvSpPr>
          <p:spPr>
            <a:xfrm>
              <a:off x="1454850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3" y="0"/>
                  </a:moveTo>
                  <a:lnTo>
                    <a:pt x="683" y="0"/>
                  </a:lnTo>
                  <a:lnTo>
                    <a:pt x="658" y="171"/>
                  </a:lnTo>
                  <a:lnTo>
                    <a:pt x="610" y="317"/>
                  </a:lnTo>
                  <a:lnTo>
                    <a:pt x="512" y="439"/>
                  </a:lnTo>
                  <a:lnTo>
                    <a:pt x="415" y="585"/>
                  </a:lnTo>
                  <a:lnTo>
                    <a:pt x="415" y="585"/>
                  </a:lnTo>
                  <a:lnTo>
                    <a:pt x="269" y="731"/>
                  </a:lnTo>
                  <a:lnTo>
                    <a:pt x="147" y="950"/>
                  </a:lnTo>
                  <a:lnTo>
                    <a:pt x="74" y="1072"/>
                  </a:lnTo>
                  <a:lnTo>
                    <a:pt x="49" y="1194"/>
                  </a:lnTo>
                  <a:lnTo>
                    <a:pt x="1" y="1364"/>
                  </a:lnTo>
                  <a:lnTo>
                    <a:pt x="1" y="1535"/>
                  </a:lnTo>
                  <a:lnTo>
                    <a:pt x="1" y="1535"/>
                  </a:lnTo>
                  <a:lnTo>
                    <a:pt x="1" y="1705"/>
                  </a:lnTo>
                  <a:lnTo>
                    <a:pt x="49" y="1851"/>
                  </a:lnTo>
                  <a:lnTo>
                    <a:pt x="74" y="1997"/>
                  </a:lnTo>
                  <a:lnTo>
                    <a:pt x="147" y="2095"/>
                  </a:lnTo>
                  <a:lnTo>
                    <a:pt x="269" y="2314"/>
                  </a:lnTo>
                  <a:lnTo>
                    <a:pt x="415" y="2484"/>
                  </a:lnTo>
                  <a:lnTo>
                    <a:pt x="415" y="2484"/>
                  </a:lnTo>
                  <a:lnTo>
                    <a:pt x="512" y="2606"/>
                  </a:lnTo>
                  <a:lnTo>
                    <a:pt x="610" y="2728"/>
                  </a:lnTo>
                  <a:lnTo>
                    <a:pt x="658" y="2874"/>
                  </a:lnTo>
                  <a:lnTo>
                    <a:pt x="683" y="3045"/>
                  </a:lnTo>
                  <a:lnTo>
                    <a:pt x="683" y="3045"/>
                  </a:lnTo>
                  <a:lnTo>
                    <a:pt x="658" y="3239"/>
                  </a:lnTo>
                  <a:lnTo>
                    <a:pt x="610" y="3385"/>
                  </a:lnTo>
                  <a:lnTo>
                    <a:pt x="512" y="3507"/>
                  </a:lnTo>
                  <a:lnTo>
                    <a:pt x="415" y="3629"/>
                  </a:lnTo>
                  <a:lnTo>
                    <a:pt x="415" y="3629"/>
                  </a:lnTo>
                  <a:lnTo>
                    <a:pt x="269" y="3800"/>
                  </a:lnTo>
                  <a:lnTo>
                    <a:pt x="147" y="3994"/>
                  </a:lnTo>
                  <a:lnTo>
                    <a:pt x="74" y="4116"/>
                  </a:lnTo>
                  <a:lnTo>
                    <a:pt x="49" y="4262"/>
                  </a:lnTo>
                  <a:lnTo>
                    <a:pt x="1" y="4408"/>
                  </a:lnTo>
                  <a:lnTo>
                    <a:pt x="1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68;p47">
              <a:extLst>
                <a:ext uri="{FF2B5EF4-FFF2-40B4-BE49-F238E27FC236}">
                  <a16:creationId xmlns:a16="http://schemas.microsoft.com/office/drawing/2014/main" id="{35E00376-99D9-274D-A292-AFECD22C8F81}"/>
                </a:ext>
              </a:extLst>
            </p:cNvPr>
            <p:cNvSpPr/>
            <p:nvPr/>
          </p:nvSpPr>
          <p:spPr>
            <a:xfrm>
              <a:off x="1411025" y="5001950"/>
              <a:ext cx="17075" cy="114475"/>
            </a:xfrm>
            <a:custGeom>
              <a:avLst/>
              <a:gdLst/>
              <a:ahLst/>
              <a:cxnLst/>
              <a:rect l="l" t="t" r="r" b="b"/>
              <a:pathLst>
                <a:path w="683" h="4579" fill="none" extrusionOk="0">
                  <a:moveTo>
                    <a:pt x="682" y="0"/>
                  </a:moveTo>
                  <a:lnTo>
                    <a:pt x="682" y="0"/>
                  </a:lnTo>
                  <a:lnTo>
                    <a:pt x="658" y="171"/>
                  </a:lnTo>
                  <a:lnTo>
                    <a:pt x="609" y="317"/>
                  </a:lnTo>
                  <a:lnTo>
                    <a:pt x="536" y="439"/>
                  </a:lnTo>
                  <a:lnTo>
                    <a:pt x="414" y="585"/>
                  </a:lnTo>
                  <a:lnTo>
                    <a:pt x="414" y="585"/>
                  </a:lnTo>
                  <a:lnTo>
                    <a:pt x="268" y="731"/>
                  </a:lnTo>
                  <a:lnTo>
                    <a:pt x="146" y="950"/>
                  </a:lnTo>
                  <a:lnTo>
                    <a:pt x="97" y="1072"/>
                  </a:lnTo>
                  <a:lnTo>
                    <a:pt x="49" y="1194"/>
                  </a:lnTo>
                  <a:lnTo>
                    <a:pt x="24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24" y="1705"/>
                  </a:lnTo>
                  <a:lnTo>
                    <a:pt x="49" y="1851"/>
                  </a:lnTo>
                  <a:lnTo>
                    <a:pt x="97" y="1997"/>
                  </a:lnTo>
                  <a:lnTo>
                    <a:pt x="146" y="2095"/>
                  </a:lnTo>
                  <a:lnTo>
                    <a:pt x="268" y="2314"/>
                  </a:lnTo>
                  <a:lnTo>
                    <a:pt x="414" y="2484"/>
                  </a:lnTo>
                  <a:lnTo>
                    <a:pt x="414" y="2484"/>
                  </a:lnTo>
                  <a:lnTo>
                    <a:pt x="536" y="2606"/>
                  </a:lnTo>
                  <a:lnTo>
                    <a:pt x="609" y="2728"/>
                  </a:lnTo>
                  <a:lnTo>
                    <a:pt x="658" y="2874"/>
                  </a:lnTo>
                  <a:lnTo>
                    <a:pt x="682" y="3045"/>
                  </a:lnTo>
                  <a:lnTo>
                    <a:pt x="682" y="3045"/>
                  </a:lnTo>
                  <a:lnTo>
                    <a:pt x="658" y="3239"/>
                  </a:lnTo>
                  <a:lnTo>
                    <a:pt x="609" y="3385"/>
                  </a:lnTo>
                  <a:lnTo>
                    <a:pt x="536" y="3507"/>
                  </a:lnTo>
                  <a:lnTo>
                    <a:pt x="414" y="3629"/>
                  </a:lnTo>
                  <a:lnTo>
                    <a:pt x="414" y="3629"/>
                  </a:lnTo>
                  <a:lnTo>
                    <a:pt x="268" y="3800"/>
                  </a:lnTo>
                  <a:lnTo>
                    <a:pt x="146" y="3994"/>
                  </a:lnTo>
                  <a:lnTo>
                    <a:pt x="97" y="4116"/>
                  </a:lnTo>
                  <a:lnTo>
                    <a:pt x="49" y="4262"/>
                  </a:lnTo>
                  <a:lnTo>
                    <a:pt x="24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69;p47">
              <a:extLst>
                <a:ext uri="{FF2B5EF4-FFF2-40B4-BE49-F238E27FC236}">
                  <a16:creationId xmlns:a16="http://schemas.microsoft.com/office/drawing/2014/main" id="{D11F13E6-7749-5D4B-A7A0-EFE5A88346CC}"/>
                </a:ext>
              </a:extLst>
            </p:cNvPr>
            <p:cNvSpPr/>
            <p:nvPr/>
          </p:nvSpPr>
          <p:spPr>
            <a:xfrm>
              <a:off x="1498700" y="5001950"/>
              <a:ext cx="16450" cy="114475"/>
            </a:xfrm>
            <a:custGeom>
              <a:avLst/>
              <a:gdLst/>
              <a:ahLst/>
              <a:cxnLst/>
              <a:rect l="l" t="t" r="r" b="b"/>
              <a:pathLst>
                <a:path w="658" h="4579" fill="none" extrusionOk="0">
                  <a:moveTo>
                    <a:pt x="658" y="0"/>
                  </a:moveTo>
                  <a:lnTo>
                    <a:pt x="658" y="0"/>
                  </a:lnTo>
                  <a:lnTo>
                    <a:pt x="658" y="171"/>
                  </a:lnTo>
                  <a:lnTo>
                    <a:pt x="585" y="317"/>
                  </a:lnTo>
                  <a:lnTo>
                    <a:pt x="512" y="439"/>
                  </a:lnTo>
                  <a:lnTo>
                    <a:pt x="390" y="585"/>
                  </a:lnTo>
                  <a:lnTo>
                    <a:pt x="390" y="585"/>
                  </a:lnTo>
                  <a:lnTo>
                    <a:pt x="268" y="731"/>
                  </a:lnTo>
                  <a:lnTo>
                    <a:pt x="122" y="950"/>
                  </a:lnTo>
                  <a:lnTo>
                    <a:pt x="73" y="1072"/>
                  </a:lnTo>
                  <a:lnTo>
                    <a:pt x="25" y="1194"/>
                  </a:lnTo>
                  <a:lnTo>
                    <a:pt x="0" y="1364"/>
                  </a:lnTo>
                  <a:lnTo>
                    <a:pt x="0" y="1535"/>
                  </a:lnTo>
                  <a:lnTo>
                    <a:pt x="0" y="1535"/>
                  </a:lnTo>
                  <a:lnTo>
                    <a:pt x="0" y="1705"/>
                  </a:lnTo>
                  <a:lnTo>
                    <a:pt x="25" y="1851"/>
                  </a:lnTo>
                  <a:lnTo>
                    <a:pt x="73" y="1997"/>
                  </a:lnTo>
                  <a:lnTo>
                    <a:pt x="122" y="2095"/>
                  </a:lnTo>
                  <a:lnTo>
                    <a:pt x="268" y="2314"/>
                  </a:lnTo>
                  <a:lnTo>
                    <a:pt x="390" y="2484"/>
                  </a:lnTo>
                  <a:lnTo>
                    <a:pt x="390" y="2484"/>
                  </a:lnTo>
                  <a:lnTo>
                    <a:pt x="512" y="2606"/>
                  </a:lnTo>
                  <a:lnTo>
                    <a:pt x="585" y="2728"/>
                  </a:lnTo>
                  <a:lnTo>
                    <a:pt x="658" y="2874"/>
                  </a:lnTo>
                  <a:lnTo>
                    <a:pt x="658" y="3045"/>
                  </a:lnTo>
                  <a:lnTo>
                    <a:pt x="658" y="3045"/>
                  </a:lnTo>
                  <a:lnTo>
                    <a:pt x="658" y="3239"/>
                  </a:lnTo>
                  <a:lnTo>
                    <a:pt x="585" y="3385"/>
                  </a:lnTo>
                  <a:lnTo>
                    <a:pt x="512" y="3507"/>
                  </a:lnTo>
                  <a:lnTo>
                    <a:pt x="390" y="3629"/>
                  </a:lnTo>
                  <a:lnTo>
                    <a:pt x="390" y="3629"/>
                  </a:lnTo>
                  <a:lnTo>
                    <a:pt x="268" y="3800"/>
                  </a:lnTo>
                  <a:lnTo>
                    <a:pt x="122" y="3994"/>
                  </a:lnTo>
                  <a:lnTo>
                    <a:pt x="73" y="4116"/>
                  </a:lnTo>
                  <a:lnTo>
                    <a:pt x="25" y="4262"/>
                  </a:lnTo>
                  <a:lnTo>
                    <a:pt x="0" y="4408"/>
                  </a:lnTo>
                  <a:lnTo>
                    <a:pt x="0" y="4579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F8F7C7F8-C034-EF43-941C-B3BC5BC5855C}"/>
              </a:ext>
            </a:extLst>
          </p:cNvPr>
          <p:cNvSpPr txBox="1"/>
          <p:nvPr userDrawn="1"/>
        </p:nvSpPr>
        <p:spPr>
          <a:xfrm>
            <a:off x="650763" y="624705"/>
            <a:ext cx="1629987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r"/>
            <a:r>
              <a:rPr lang="en-US" sz="2000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Brain Break</a:t>
            </a:r>
          </a:p>
        </p:txBody>
      </p:sp>
    </p:spTree>
    <p:extLst>
      <p:ext uri="{BB962C8B-B14F-4D97-AF65-F5344CB8AC3E}">
        <p14:creationId xmlns:p14="http://schemas.microsoft.com/office/powerpoint/2010/main" val="334084454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D40F63F-3C9C-CD48-8D2C-3427CCC7325A}"/>
              </a:ext>
            </a:extLst>
          </p:cNvPr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39449525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 flipH="1">
            <a:off x="-7125" y="0"/>
            <a:ext cx="2592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5;p3"/>
          <p:cNvSpPr/>
          <p:nvPr/>
        </p:nvSpPr>
        <p:spPr>
          <a:xfrm>
            <a:off x="2585478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277100" y="284200"/>
            <a:ext cx="2024100" cy="36780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B57BA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F67031"/>
              </a:buClr>
              <a:buSzPts val="2400"/>
              <a:buNone/>
              <a:defRPr>
                <a:solidFill>
                  <a:srgbClr val="F67031"/>
                </a:solidFill>
              </a:defRPr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77100" y="3983050"/>
            <a:ext cx="2024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Georgia"/>
              <a:buNone/>
              <a:defRPr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3000"/>
              <a:buFont typeface="Georgia"/>
              <a:buNone/>
              <a:defRPr sz="3000" i="1">
                <a:solidFill>
                  <a:srgbClr val="999999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r>
              <a:rPr lang="en-US"/>
              <a:t>Click to edit Master subtitle style</a:t>
            </a:r>
            <a:endParaRPr dirty="0"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solidFill>
                  <a:srgbClr val="FFFFFF"/>
                </a:solidFill>
              </a:defRPr>
            </a:lvl1pPr>
            <a:lvl2pPr lvl="1">
              <a:buNone/>
              <a:defRPr>
                <a:solidFill>
                  <a:srgbClr val="FFFFFF"/>
                </a:solidFill>
              </a:defRPr>
            </a:lvl2pPr>
            <a:lvl3pPr lvl="2">
              <a:buNone/>
              <a:defRPr>
                <a:solidFill>
                  <a:srgbClr val="FFFFFF"/>
                </a:solidFill>
              </a:defRPr>
            </a:lvl3pPr>
            <a:lvl4pPr lvl="3">
              <a:buNone/>
              <a:defRPr>
                <a:solidFill>
                  <a:srgbClr val="FFFFFF"/>
                </a:solidFill>
              </a:defRPr>
            </a:lvl4pPr>
            <a:lvl5pPr lvl="4">
              <a:buNone/>
              <a:defRPr>
                <a:solidFill>
                  <a:srgbClr val="FFFFFF"/>
                </a:solidFill>
              </a:defRPr>
            </a:lvl5pPr>
            <a:lvl6pPr lvl="5">
              <a:buNone/>
              <a:defRPr>
                <a:solidFill>
                  <a:srgbClr val="FFFFFF"/>
                </a:solidFill>
              </a:defRPr>
            </a:lvl6pPr>
            <a:lvl7pPr lvl="6">
              <a:buNone/>
              <a:defRPr>
                <a:solidFill>
                  <a:srgbClr val="FFFFFF"/>
                </a:solidFill>
              </a:defRPr>
            </a:lvl7pPr>
            <a:lvl8pPr lvl="7">
              <a:buNone/>
              <a:defRPr>
                <a:solidFill>
                  <a:srgbClr val="FFFFFF"/>
                </a:solidFill>
              </a:defRPr>
            </a:lvl8pPr>
            <a:lvl9pPr lvl="8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742741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F2B598-DA07-4F30-BC18-EBBE2AB51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761332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bg>
      <p:bgPr>
        <a:solidFill>
          <a:srgbClr val="D89F39"/>
        </a:solid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1085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  <p:sp>
        <p:nvSpPr>
          <p:cNvPr id="12" name="Google Shape;72;p10">
            <a:extLst>
              <a:ext uri="{FF2B5EF4-FFF2-40B4-BE49-F238E27FC236}">
                <a16:creationId xmlns:a16="http://schemas.microsoft.com/office/drawing/2014/main" id="{F852DD33-53F1-4722-BB85-ED3D938F9553}"/>
              </a:ext>
            </a:extLst>
          </p:cNvPr>
          <p:cNvSpPr txBox="1"/>
          <p:nvPr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019608"/>
      </p:ext>
    </p:extLst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0" name="Google Shape;80;p11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2585475" cy="1357368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3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pollev.com/cs416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43955"/>
      </p:ext>
    </p:extLst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1"/>
          <p:cNvPicPr preferRelativeResize="0"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4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  <a:endParaRPr sz="1700" b="1" dirty="0">
              <a:solidFill>
                <a:srgbClr val="FFFFFF"/>
              </a:solidFill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72;p10">
            <a:extLst>
              <a:ext uri="{FF2B5EF4-FFF2-40B4-BE49-F238E27FC236}">
                <a16:creationId xmlns:a16="http://schemas.microsoft.com/office/drawing/2014/main" id="{584BC1AE-CA48-4C7B-8CBC-68108A32BE75}"/>
              </a:ext>
            </a:extLst>
          </p:cNvPr>
          <p:cNvSpPr txBox="1"/>
          <p:nvPr userDrawn="1"/>
        </p:nvSpPr>
        <p:spPr>
          <a:xfrm>
            <a:off x="231975" y="1052565"/>
            <a:ext cx="2046300" cy="6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FFFFFF"/>
                </a:solidFill>
              </a:rPr>
              <a:t>Think</a:t>
            </a:r>
            <a:endParaRPr sz="2400" dirty="0"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3634923"/>
      </p:ext>
    </p:extLst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ollEverywhere - Pair" preserve="1">
  <p:cSld name="1_PollEverywhere - Pair">
    <p:bg>
      <p:bgPr>
        <a:solidFill>
          <a:srgbClr val="6093C5"/>
        </a:solidFill>
        <a:effectLst/>
      </p:bgPr>
    </p:bg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1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endParaRPr dirty="0"/>
          </a:p>
        </p:txBody>
      </p:sp>
      <p:sp>
        <p:nvSpPr>
          <p:cNvPr id="81" name="Google Shape;81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 dirty="0"/>
          </a:p>
        </p:txBody>
      </p:sp>
      <p:sp>
        <p:nvSpPr>
          <p:cNvPr id="83" name="Google Shape;83;p11"/>
          <p:cNvSpPr txBox="1">
            <a:spLocks noGrp="1"/>
          </p:cNvSpPr>
          <p:nvPr>
            <p:ph type="title"/>
          </p:nvPr>
        </p:nvSpPr>
        <p:spPr>
          <a:xfrm>
            <a:off x="269575" y="1700325"/>
            <a:ext cx="20463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11"/>
          <p:cNvSpPr/>
          <p:nvPr/>
        </p:nvSpPr>
        <p:spPr>
          <a:xfrm>
            <a:off x="1594518" y="1100842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1"/>
          <p:cNvSpPr/>
          <p:nvPr/>
        </p:nvSpPr>
        <p:spPr>
          <a:xfrm>
            <a:off x="1659574" y="1331991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6" name="Google Shape;86;p11"/>
          <p:cNvPicPr preferRelativeResize="0"/>
          <p:nvPr/>
        </p:nvPicPr>
        <p:blipFill rotWithShape="1">
          <a:blip r:embed="rId2">
            <a:alphaModFix/>
          </a:blip>
          <a:srcRect t="5436" b="5436"/>
          <a:stretch/>
        </p:blipFill>
        <p:spPr>
          <a:xfrm>
            <a:off x="1" y="3395354"/>
            <a:ext cx="2585474" cy="1748146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p11"/>
          <p:cNvSpPr txBox="1"/>
          <p:nvPr/>
        </p:nvSpPr>
        <p:spPr>
          <a:xfrm>
            <a:off x="25" y="3928800"/>
            <a:ext cx="2585400" cy="50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 b="1" dirty="0" err="1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sli.do</a:t>
            </a:r>
            <a:r>
              <a:rPr lang="en-US" sz="1700" b="1" dirty="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rPr>
              <a:t> #cs416</a:t>
            </a:r>
          </a:p>
        </p:txBody>
      </p:sp>
      <p:sp>
        <p:nvSpPr>
          <p:cNvPr id="88" name="Google Shape;88;p11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" name="Google Shape;84;p11">
            <a:extLst>
              <a:ext uri="{FF2B5EF4-FFF2-40B4-BE49-F238E27FC236}">
                <a16:creationId xmlns:a16="http://schemas.microsoft.com/office/drawing/2014/main" id="{5D953DEC-1E95-4367-BB58-B5E94D1B8086}"/>
              </a:ext>
            </a:extLst>
          </p:cNvPr>
          <p:cNvSpPr/>
          <p:nvPr userDrawn="1"/>
        </p:nvSpPr>
        <p:spPr>
          <a:xfrm>
            <a:off x="1411630" y="1234456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85;p11">
            <a:extLst>
              <a:ext uri="{FF2B5EF4-FFF2-40B4-BE49-F238E27FC236}">
                <a16:creationId xmlns:a16="http://schemas.microsoft.com/office/drawing/2014/main" id="{05A67550-2E3D-49EB-9EB6-FB935C412A8A}"/>
              </a:ext>
            </a:extLst>
          </p:cNvPr>
          <p:cNvSpPr/>
          <p:nvPr userDrawn="1"/>
        </p:nvSpPr>
        <p:spPr>
          <a:xfrm>
            <a:off x="1842276" y="1147824"/>
            <a:ext cx="182888" cy="195070"/>
          </a:xfrm>
          <a:custGeom>
            <a:avLst/>
            <a:gdLst/>
            <a:ahLst/>
            <a:cxnLst/>
            <a:rect l="l" t="t" r="r" b="b"/>
            <a:pathLst>
              <a:path w="15247" h="16075" fill="none" extrusionOk="0">
                <a:moveTo>
                  <a:pt x="9401" y="10717"/>
                </a:moveTo>
                <a:lnTo>
                  <a:pt x="9401" y="10717"/>
                </a:lnTo>
                <a:lnTo>
                  <a:pt x="9085" y="10692"/>
                </a:lnTo>
                <a:lnTo>
                  <a:pt x="9085" y="9596"/>
                </a:lnTo>
                <a:lnTo>
                  <a:pt x="9085" y="9596"/>
                </a:lnTo>
                <a:lnTo>
                  <a:pt x="9401" y="9377"/>
                </a:lnTo>
                <a:lnTo>
                  <a:pt x="9718" y="9133"/>
                </a:lnTo>
                <a:lnTo>
                  <a:pt x="10010" y="8866"/>
                </a:lnTo>
                <a:lnTo>
                  <a:pt x="10302" y="8573"/>
                </a:lnTo>
                <a:lnTo>
                  <a:pt x="10546" y="8232"/>
                </a:lnTo>
                <a:lnTo>
                  <a:pt x="10765" y="7867"/>
                </a:lnTo>
                <a:lnTo>
                  <a:pt x="10984" y="7502"/>
                </a:lnTo>
                <a:lnTo>
                  <a:pt x="11155" y="7088"/>
                </a:lnTo>
                <a:lnTo>
                  <a:pt x="11155" y="7088"/>
                </a:lnTo>
                <a:lnTo>
                  <a:pt x="11228" y="7112"/>
                </a:lnTo>
                <a:lnTo>
                  <a:pt x="11228" y="7112"/>
                </a:lnTo>
                <a:lnTo>
                  <a:pt x="11374" y="7112"/>
                </a:lnTo>
                <a:lnTo>
                  <a:pt x="11496" y="7039"/>
                </a:lnTo>
                <a:lnTo>
                  <a:pt x="11617" y="6942"/>
                </a:lnTo>
                <a:lnTo>
                  <a:pt x="11715" y="6771"/>
                </a:lnTo>
                <a:lnTo>
                  <a:pt x="11812" y="6601"/>
                </a:lnTo>
                <a:lnTo>
                  <a:pt x="11910" y="6381"/>
                </a:lnTo>
                <a:lnTo>
                  <a:pt x="11958" y="6138"/>
                </a:lnTo>
                <a:lnTo>
                  <a:pt x="12007" y="5870"/>
                </a:lnTo>
                <a:lnTo>
                  <a:pt x="12007" y="5870"/>
                </a:lnTo>
                <a:lnTo>
                  <a:pt x="12031" y="5626"/>
                </a:lnTo>
                <a:lnTo>
                  <a:pt x="12007" y="5383"/>
                </a:lnTo>
                <a:lnTo>
                  <a:pt x="11983" y="5188"/>
                </a:lnTo>
                <a:lnTo>
                  <a:pt x="11934" y="4993"/>
                </a:lnTo>
                <a:lnTo>
                  <a:pt x="11885" y="4823"/>
                </a:lnTo>
                <a:lnTo>
                  <a:pt x="11812" y="4677"/>
                </a:lnTo>
                <a:lnTo>
                  <a:pt x="11715" y="4579"/>
                </a:lnTo>
                <a:lnTo>
                  <a:pt x="11593" y="4506"/>
                </a:lnTo>
                <a:lnTo>
                  <a:pt x="11593" y="4506"/>
                </a:lnTo>
                <a:lnTo>
                  <a:pt x="11666" y="4141"/>
                </a:lnTo>
                <a:lnTo>
                  <a:pt x="11690" y="3800"/>
                </a:lnTo>
                <a:lnTo>
                  <a:pt x="11690" y="3483"/>
                </a:lnTo>
                <a:lnTo>
                  <a:pt x="11690" y="3191"/>
                </a:lnTo>
                <a:lnTo>
                  <a:pt x="11666" y="2899"/>
                </a:lnTo>
                <a:lnTo>
                  <a:pt x="11617" y="2631"/>
                </a:lnTo>
                <a:lnTo>
                  <a:pt x="11544" y="2387"/>
                </a:lnTo>
                <a:lnTo>
                  <a:pt x="11471" y="2144"/>
                </a:lnTo>
                <a:lnTo>
                  <a:pt x="11374" y="1924"/>
                </a:lnTo>
                <a:lnTo>
                  <a:pt x="11276" y="1705"/>
                </a:lnTo>
                <a:lnTo>
                  <a:pt x="11155" y="1510"/>
                </a:lnTo>
                <a:lnTo>
                  <a:pt x="11009" y="1340"/>
                </a:lnTo>
                <a:lnTo>
                  <a:pt x="10862" y="1169"/>
                </a:lnTo>
                <a:lnTo>
                  <a:pt x="10716" y="1023"/>
                </a:lnTo>
                <a:lnTo>
                  <a:pt x="10400" y="755"/>
                </a:lnTo>
                <a:lnTo>
                  <a:pt x="10034" y="561"/>
                </a:lnTo>
                <a:lnTo>
                  <a:pt x="9669" y="366"/>
                </a:lnTo>
                <a:lnTo>
                  <a:pt x="9304" y="244"/>
                </a:lnTo>
                <a:lnTo>
                  <a:pt x="8938" y="146"/>
                </a:lnTo>
                <a:lnTo>
                  <a:pt x="8573" y="73"/>
                </a:lnTo>
                <a:lnTo>
                  <a:pt x="8232" y="25"/>
                </a:lnTo>
                <a:lnTo>
                  <a:pt x="7915" y="0"/>
                </a:lnTo>
                <a:lnTo>
                  <a:pt x="7623" y="0"/>
                </a:lnTo>
                <a:lnTo>
                  <a:pt x="7623" y="0"/>
                </a:lnTo>
                <a:lnTo>
                  <a:pt x="7282" y="25"/>
                </a:lnTo>
                <a:lnTo>
                  <a:pt x="6990" y="98"/>
                </a:lnTo>
                <a:lnTo>
                  <a:pt x="6746" y="171"/>
                </a:lnTo>
                <a:lnTo>
                  <a:pt x="6527" y="293"/>
                </a:lnTo>
                <a:lnTo>
                  <a:pt x="6332" y="390"/>
                </a:lnTo>
                <a:lnTo>
                  <a:pt x="6186" y="536"/>
                </a:lnTo>
                <a:lnTo>
                  <a:pt x="6040" y="658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943" y="780"/>
                </a:lnTo>
                <a:lnTo>
                  <a:pt x="5553" y="853"/>
                </a:lnTo>
                <a:lnTo>
                  <a:pt x="5188" y="975"/>
                </a:lnTo>
                <a:lnTo>
                  <a:pt x="4871" y="1145"/>
                </a:lnTo>
                <a:lnTo>
                  <a:pt x="4603" y="1316"/>
                </a:lnTo>
                <a:lnTo>
                  <a:pt x="4360" y="1535"/>
                </a:lnTo>
                <a:lnTo>
                  <a:pt x="4165" y="1754"/>
                </a:lnTo>
                <a:lnTo>
                  <a:pt x="4019" y="2022"/>
                </a:lnTo>
                <a:lnTo>
                  <a:pt x="3897" y="2290"/>
                </a:lnTo>
                <a:lnTo>
                  <a:pt x="3799" y="2558"/>
                </a:lnTo>
                <a:lnTo>
                  <a:pt x="3726" y="2826"/>
                </a:lnTo>
                <a:lnTo>
                  <a:pt x="3678" y="3118"/>
                </a:lnTo>
                <a:lnTo>
                  <a:pt x="3629" y="3410"/>
                </a:lnTo>
                <a:lnTo>
                  <a:pt x="3629" y="3702"/>
                </a:lnTo>
                <a:lnTo>
                  <a:pt x="3629" y="3970"/>
                </a:lnTo>
                <a:lnTo>
                  <a:pt x="3678" y="4482"/>
                </a:lnTo>
                <a:lnTo>
                  <a:pt x="3678" y="4482"/>
                </a:lnTo>
                <a:lnTo>
                  <a:pt x="3678" y="4506"/>
                </a:lnTo>
                <a:lnTo>
                  <a:pt x="3678" y="4506"/>
                </a:lnTo>
                <a:lnTo>
                  <a:pt x="3556" y="4555"/>
                </a:lnTo>
                <a:lnTo>
                  <a:pt x="3459" y="4652"/>
                </a:lnTo>
                <a:lnTo>
                  <a:pt x="3385" y="4798"/>
                </a:lnTo>
                <a:lnTo>
                  <a:pt x="3312" y="4969"/>
                </a:lnTo>
                <a:lnTo>
                  <a:pt x="3264" y="5164"/>
                </a:lnTo>
                <a:lnTo>
                  <a:pt x="3239" y="5383"/>
                </a:lnTo>
                <a:lnTo>
                  <a:pt x="3215" y="5626"/>
                </a:lnTo>
                <a:lnTo>
                  <a:pt x="3239" y="5870"/>
                </a:lnTo>
                <a:lnTo>
                  <a:pt x="3239" y="5870"/>
                </a:lnTo>
                <a:lnTo>
                  <a:pt x="3288" y="6138"/>
                </a:lnTo>
                <a:lnTo>
                  <a:pt x="3337" y="6381"/>
                </a:lnTo>
                <a:lnTo>
                  <a:pt x="3434" y="6601"/>
                </a:lnTo>
                <a:lnTo>
                  <a:pt x="3532" y="6771"/>
                </a:lnTo>
                <a:lnTo>
                  <a:pt x="3629" y="6942"/>
                </a:lnTo>
                <a:lnTo>
                  <a:pt x="3751" y="7039"/>
                </a:lnTo>
                <a:lnTo>
                  <a:pt x="3873" y="7112"/>
                </a:lnTo>
                <a:lnTo>
                  <a:pt x="4019" y="7112"/>
                </a:lnTo>
                <a:lnTo>
                  <a:pt x="4019" y="7112"/>
                </a:lnTo>
                <a:lnTo>
                  <a:pt x="4092" y="7088"/>
                </a:lnTo>
                <a:lnTo>
                  <a:pt x="4092" y="7088"/>
                </a:lnTo>
                <a:lnTo>
                  <a:pt x="4262" y="7502"/>
                </a:lnTo>
                <a:lnTo>
                  <a:pt x="4481" y="7867"/>
                </a:lnTo>
                <a:lnTo>
                  <a:pt x="4701" y="8232"/>
                </a:lnTo>
                <a:lnTo>
                  <a:pt x="4969" y="8573"/>
                </a:lnTo>
                <a:lnTo>
                  <a:pt x="5236" y="8866"/>
                </a:lnTo>
                <a:lnTo>
                  <a:pt x="5529" y="9133"/>
                </a:lnTo>
                <a:lnTo>
                  <a:pt x="5845" y="9377"/>
                </a:lnTo>
                <a:lnTo>
                  <a:pt x="6162" y="9596"/>
                </a:lnTo>
                <a:lnTo>
                  <a:pt x="6162" y="10668"/>
                </a:lnTo>
                <a:lnTo>
                  <a:pt x="6162" y="10668"/>
                </a:lnTo>
                <a:lnTo>
                  <a:pt x="5650" y="10717"/>
                </a:lnTo>
                <a:lnTo>
                  <a:pt x="5650" y="10717"/>
                </a:lnTo>
                <a:lnTo>
                  <a:pt x="5066" y="10814"/>
                </a:lnTo>
                <a:lnTo>
                  <a:pt x="4506" y="10936"/>
                </a:lnTo>
                <a:lnTo>
                  <a:pt x="3946" y="11058"/>
                </a:lnTo>
                <a:lnTo>
                  <a:pt x="3410" y="11228"/>
                </a:lnTo>
                <a:lnTo>
                  <a:pt x="2923" y="11423"/>
                </a:lnTo>
                <a:lnTo>
                  <a:pt x="2460" y="11642"/>
                </a:lnTo>
                <a:lnTo>
                  <a:pt x="2022" y="11886"/>
                </a:lnTo>
                <a:lnTo>
                  <a:pt x="1632" y="12153"/>
                </a:lnTo>
                <a:lnTo>
                  <a:pt x="1267" y="12421"/>
                </a:lnTo>
                <a:lnTo>
                  <a:pt x="950" y="12738"/>
                </a:lnTo>
                <a:lnTo>
                  <a:pt x="682" y="13079"/>
                </a:lnTo>
                <a:lnTo>
                  <a:pt x="439" y="13420"/>
                </a:lnTo>
                <a:lnTo>
                  <a:pt x="268" y="13810"/>
                </a:lnTo>
                <a:lnTo>
                  <a:pt x="122" y="14199"/>
                </a:lnTo>
                <a:lnTo>
                  <a:pt x="49" y="14638"/>
                </a:lnTo>
                <a:lnTo>
                  <a:pt x="0" y="15076"/>
                </a:lnTo>
                <a:lnTo>
                  <a:pt x="0" y="15076"/>
                </a:lnTo>
                <a:lnTo>
                  <a:pt x="49" y="15125"/>
                </a:lnTo>
                <a:lnTo>
                  <a:pt x="244" y="15222"/>
                </a:lnTo>
                <a:lnTo>
                  <a:pt x="414" y="15295"/>
                </a:lnTo>
                <a:lnTo>
                  <a:pt x="633" y="15393"/>
                </a:lnTo>
                <a:lnTo>
                  <a:pt x="901" y="15490"/>
                </a:lnTo>
                <a:lnTo>
                  <a:pt x="1267" y="15563"/>
                </a:lnTo>
                <a:lnTo>
                  <a:pt x="1705" y="15661"/>
                </a:lnTo>
                <a:lnTo>
                  <a:pt x="2216" y="15758"/>
                </a:lnTo>
                <a:lnTo>
                  <a:pt x="2825" y="15831"/>
                </a:lnTo>
                <a:lnTo>
                  <a:pt x="3556" y="15928"/>
                </a:lnTo>
                <a:lnTo>
                  <a:pt x="4384" y="15977"/>
                </a:lnTo>
                <a:lnTo>
                  <a:pt x="5309" y="16026"/>
                </a:lnTo>
                <a:lnTo>
                  <a:pt x="6381" y="16050"/>
                </a:lnTo>
                <a:lnTo>
                  <a:pt x="7599" y="16075"/>
                </a:lnTo>
                <a:lnTo>
                  <a:pt x="7599" y="16075"/>
                </a:lnTo>
                <a:lnTo>
                  <a:pt x="8792" y="16050"/>
                </a:lnTo>
                <a:lnTo>
                  <a:pt x="9864" y="16026"/>
                </a:lnTo>
                <a:lnTo>
                  <a:pt x="10814" y="15977"/>
                </a:lnTo>
                <a:lnTo>
                  <a:pt x="11642" y="15928"/>
                </a:lnTo>
                <a:lnTo>
                  <a:pt x="12372" y="15831"/>
                </a:lnTo>
                <a:lnTo>
                  <a:pt x="12981" y="15758"/>
                </a:lnTo>
                <a:lnTo>
                  <a:pt x="13517" y="15661"/>
                </a:lnTo>
                <a:lnTo>
                  <a:pt x="13955" y="15563"/>
                </a:lnTo>
                <a:lnTo>
                  <a:pt x="14321" y="15490"/>
                </a:lnTo>
                <a:lnTo>
                  <a:pt x="14613" y="15393"/>
                </a:lnTo>
                <a:lnTo>
                  <a:pt x="14832" y="15295"/>
                </a:lnTo>
                <a:lnTo>
                  <a:pt x="15003" y="15222"/>
                </a:lnTo>
                <a:lnTo>
                  <a:pt x="15173" y="15125"/>
                </a:lnTo>
                <a:lnTo>
                  <a:pt x="15246" y="15076"/>
                </a:lnTo>
                <a:lnTo>
                  <a:pt x="15246" y="15076"/>
                </a:lnTo>
                <a:lnTo>
                  <a:pt x="15198" y="14613"/>
                </a:lnTo>
                <a:lnTo>
                  <a:pt x="15125" y="14175"/>
                </a:lnTo>
                <a:lnTo>
                  <a:pt x="15003" y="13761"/>
                </a:lnTo>
                <a:lnTo>
                  <a:pt x="14832" y="13371"/>
                </a:lnTo>
                <a:lnTo>
                  <a:pt x="14589" y="13006"/>
                </a:lnTo>
                <a:lnTo>
                  <a:pt x="14321" y="12665"/>
                </a:lnTo>
                <a:lnTo>
                  <a:pt x="14004" y="12373"/>
                </a:lnTo>
                <a:lnTo>
                  <a:pt x="13639" y="12080"/>
                </a:lnTo>
                <a:lnTo>
                  <a:pt x="13249" y="11813"/>
                </a:lnTo>
                <a:lnTo>
                  <a:pt x="12811" y="11593"/>
                </a:lnTo>
                <a:lnTo>
                  <a:pt x="12324" y="11374"/>
                </a:lnTo>
                <a:lnTo>
                  <a:pt x="11812" y="11204"/>
                </a:lnTo>
                <a:lnTo>
                  <a:pt x="11252" y="11033"/>
                </a:lnTo>
                <a:lnTo>
                  <a:pt x="10668" y="10911"/>
                </a:lnTo>
                <a:lnTo>
                  <a:pt x="10034" y="10790"/>
                </a:lnTo>
                <a:lnTo>
                  <a:pt x="9401" y="10717"/>
                </a:lnTo>
                <a:lnTo>
                  <a:pt x="9401" y="10717"/>
                </a:lnTo>
                <a:close/>
              </a:path>
            </a:pathLst>
          </a:custGeom>
          <a:noFill/>
          <a:ln w="12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82;p11">
            <a:extLst>
              <a:ext uri="{FF2B5EF4-FFF2-40B4-BE49-F238E27FC236}">
                <a16:creationId xmlns:a16="http://schemas.microsoft.com/office/drawing/2014/main" id="{8862DC09-B271-4C5C-A463-62732B63ADF1}"/>
              </a:ext>
            </a:extLst>
          </p:cNvPr>
          <p:cNvSpPr txBox="1"/>
          <p:nvPr userDrawn="1"/>
        </p:nvSpPr>
        <p:spPr>
          <a:xfrm>
            <a:off x="234450" y="1051100"/>
            <a:ext cx="2046300" cy="70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rgbClr val="FFFFFF"/>
                </a:solidFill>
              </a:rPr>
              <a:t>Group</a:t>
            </a:r>
            <a:endParaRPr sz="2400" dirty="0">
              <a:solidFill>
                <a:srgbClr val="FFFFFF"/>
              </a:solidFill>
            </a:endParaRPr>
          </a:p>
        </p:txBody>
      </p:sp>
      <p:pic>
        <p:nvPicPr>
          <p:cNvPr id="2" name="Google Shape;80;p11">
            <a:extLst>
              <a:ext uri="{FF2B5EF4-FFF2-40B4-BE49-F238E27FC236}">
                <a16:creationId xmlns:a16="http://schemas.microsoft.com/office/drawing/2014/main" id="{E29852E2-E639-A4CD-F82B-65C87660E601}"/>
              </a:ext>
            </a:extLst>
          </p:cNvPr>
          <p:cNvPicPr preferRelativeResize="0"/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348779" y="273120"/>
            <a:ext cx="1887891" cy="688500"/>
          </a:xfrm>
          <a:prstGeom prst="rect">
            <a:avLst/>
          </a:prstGeom>
          <a:noFill/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00886186"/>
      </p:ext>
    </p:extLst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 preserve="1">
  <p:cSld name="1_Title + 1 column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9CF693F7-8485-4342-A45C-2880CB1A3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4274433"/>
            <a:ext cx="2585474" cy="869067"/>
          </a:xfrm>
          <a:prstGeom prst="rect">
            <a:avLst/>
          </a:prstGeom>
        </p:spPr>
      </p:pic>
      <p:sp>
        <p:nvSpPr>
          <p:cNvPr id="33" name="Google Shape;33;p6"/>
          <p:cNvSpPr/>
          <p:nvPr/>
        </p:nvSpPr>
        <p:spPr>
          <a:xfrm flipH="1">
            <a:off x="2472375" y="0"/>
            <a:ext cx="113100" cy="5143500"/>
          </a:xfrm>
          <a:prstGeom prst="rect">
            <a:avLst/>
          </a:prstGeom>
          <a:gradFill>
            <a:gsLst>
              <a:gs pos="0">
                <a:srgbClr val="000014">
                  <a:alpha val="20000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" name="Google Shape;34;p6"/>
          <p:cNvSpPr/>
          <p:nvPr/>
        </p:nvSpPr>
        <p:spPr>
          <a:xfrm>
            <a:off x="2585475" y="0"/>
            <a:ext cx="65586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643109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600"/>
              </a:spcBef>
              <a:spcAft>
                <a:spcPts val="0"/>
              </a:spcAft>
              <a:buSzPts val="1400"/>
              <a:buChar char="▪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-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25" name="Google Shape;55;p9">
            <a:extLst>
              <a:ext uri="{FF2B5EF4-FFF2-40B4-BE49-F238E27FC236}">
                <a16:creationId xmlns:a16="http://schemas.microsoft.com/office/drawing/2014/main" id="{B37EAD93-95EB-9841-84F5-9921CB1AF447}"/>
              </a:ext>
            </a:extLst>
          </p:cNvPr>
          <p:cNvGrpSpPr/>
          <p:nvPr/>
        </p:nvGrpSpPr>
        <p:grpSpPr>
          <a:xfrm>
            <a:off x="234447" y="3686127"/>
            <a:ext cx="304009" cy="326513"/>
            <a:chOff x="616425" y="2329600"/>
            <a:chExt cx="361700" cy="388475"/>
          </a:xfrm>
        </p:grpSpPr>
        <p:sp>
          <p:nvSpPr>
            <p:cNvPr id="26" name="Google Shape;56;p9">
              <a:extLst>
                <a:ext uri="{FF2B5EF4-FFF2-40B4-BE49-F238E27FC236}">
                  <a16:creationId xmlns:a16="http://schemas.microsoft.com/office/drawing/2014/main" id="{DFA692B1-A617-944F-854B-4334549512DD}"/>
                </a:ext>
              </a:extLst>
            </p:cNvPr>
            <p:cNvSpPr/>
            <p:nvPr/>
          </p:nvSpPr>
          <p:spPr>
            <a:xfrm>
              <a:off x="616425" y="2329600"/>
              <a:ext cx="361700" cy="388475"/>
            </a:xfrm>
            <a:custGeom>
              <a:avLst/>
              <a:gdLst/>
              <a:ahLst/>
              <a:cxnLst/>
              <a:rect l="l" t="t" r="r" b="b"/>
              <a:pathLst>
                <a:path w="14468" h="15539" fill="none" extrusionOk="0">
                  <a:moveTo>
                    <a:pt x="14273" y="13030"/>
                  </a:moveTo>
                  <a:lnTo>
                    <a:pt x="9621" y="6479"/>
                  </a:lnTo>
                  <a:lnTo>
                    <a:pt x="9621" y="2338"/>
                  </a:lnTo>
                  <a:lnTo>
                    <a:pt x="10303" y="1656"/>
                  </a:lnTo>
                  <a:lnTo>
                    <a:pt x="10303" y="1656"/>
                  </a:lnTo>
                  <a:lnTo>
                    <a:pt x="10400" y="1559"/>
                  </a:lnTo>
                  <a:lnTo>
                    <a:pt x="10474" y="1437"/>
                  </a:lnTo>
                  <a:lnTo>
                    <a:pt x="10522" y="1291"/>
                  </a:lnTo>
                  <a:lnTo>
                    <a:pt x="10571" y="1169"/>
                  </a:lnTo>
                  <a:lnTo>
                    <a:pt x="10571" y="1023"/>
                  </a:lnTo>
                  <a:lnTo>
                    <a:pt x="10571" y="877"/>
                  </a:lnTo>
                  <a:lnTo>
                    <a:pt x="10547" y="731"/>
                  </a:lnTo>
                  <a:lnTo>
                    <a:pt x="10498" y="609"/>
                  </a:lnTo>
                  <a:lnTo>
                    <a:pt x="10498" y="609"/>
                  </a:lnTo>
                  <a:lnTo>
                    <a:pt x="10449" y="463"/>
                  </a:lnTo>
                  <a:lnTo>
                    <a:pt x="10352" y="366"/>
                  </a:lnTo>
                  <a:lnTo>
                    <a:pt x="10254" y="244"/>
                  </a:lnTo>
                  <a:lnTo>
                    <a:pt x="10157" y="171"/>
                  </a:lnTo>
                  <a:lnTo>
                    <a:pt x="10035" y="98"/>
                  </a:lnTo>
                  <a:lnTo>
                    <a:pt x="9889" y="49"/>
                  </a:lnTo>
                  <a:lnTo>
                    <a:pt x="9767" y="25"/>
                  </a:lnTo>
                  <a:lnTo>
                    <a:pt x="9621" y="0"/>
                  </a:lnTo>
                  <a:lnTo>
                    <a:pt x="4848" y="0"/>
                  </a:lnTo>
                  <a:lnTo>
                    <a:pt x="4848" y="0"/>
                  </a:lnTo>
                  <a:lnTo>
                    <a:pt x="4701" y="25"/>
                  </a:lnTo>
                  <a:lnTo>
                    <a:pt x="4580" y="49"/>
                  </a:lnTo>
                  <a:lnTo>
                    <a:pt x="4433" y="98"/>
                  </a:lnTo>
                  <a:lnTo>
                    <a:pt x="4312" y="171"/>
                  </a:lnTo>
                  <a:lnTo>
                    <a:pt x="4214" y="244"/>
                  </a:lnTo>
                  <a:lnTo>
                    <a:pt x="4117" y="366"/>
                  </a:lnTo>
                  <a:lnTo>
                    <a:pt x="4019" y="463"/>
                  </a:lnTo>
                  <a:lnTo>
                    <a:pt x="3971" y="609"/>
                  </a:lnTo>
                  <a:lnTo>
                    <a:pt x="3971" y="609"/>
                  </a:lnTo>
                  <a:lnTo>
                    <a:pt x="3922" y="731"/>
                  </a:lnTo>
                  <a:lnTo>
                    <a:pt x="3898" y="877"/>
                  </a:lnTo>
                  <a:lnTo>
                    <a:pt x="3898" y="1023"/>
                  </a:lnTo>
                  <a:lnTo>
                    <a:pt x="3898" y="1169"/>
                  </a:lnTo>
                  <a:lnTo>
                    <a:pt x="3946" y="1291"/>
                  </a:lnTo>
                  <a:lnTo>
                    <a:pt x="3995" y="1437"/>
                  </a:lnTo>
                  <a:lnTo>
                    <a:pt x="4068" y="1559"/>
                  </a:lnTo>
                  <a:lnTo>
                    <a:pt x="4166" y="1656"/>
                  </a:lnTo>
                  <a:lnTo>
                    <a:pt x="4848" y="2338"/>
                  </a:lnTo>
                  <a:lnTo>
                    <a:pt x="4848" y="6479"/>
                  </a:lnTo>
                  <a:lnTo>
                    <a:pt x="196" y="13030"/>
                  </a:lnTo>
                  <a:lnTo>
                    <a:pt x="196" y="13030"/>
                  </a:lnTo>
                  <a:lnTo>
                    <a:pt x="123" y="13152"/>
                  </a:lnTo>
                  <a:lnTo>
                    <a:pt x="50" y="13274"/>
                  </a:lnTo>
                  <a:lnTo>
                    <a:pt x="25" y="13395"/>
                  </a:lnTo>
                  <a:lnTo>
                    <a:pt x="1" y="13517"/>
                  </a:lnTo>
                  <a:lnTo>
                    <a:pt x="1" y="13639"/>
                  </a:lnTo>
                  <a:lnTo>
                    <a:pt x="25" y="13785"/>
                  </a:lnTo>
                  <a:lnTo>
                    <a:pt x="50" y="13907"/>
                  </a:lnTo>
                  <a:lnTo>
                    <a:pt x="98" y="14029"/>
                  </a:lnTo>
                  <a:lnTo>
                    <a:pt x="585" y="15003"/>
                  </a:lnTo>
                  <a:lnTo>
                    <a:pt x="585" y="15003"/>
                  </a:lnTo>
                  <a:lnTo>
                    <a:pt x="658" y="15125"/>
                  </a:lnTo>
                  <a:lnTo>
                    <a:pt x="756" y="15222"/>
                  </a:lnTo>
                  <a:lnTo>
                    <a:pt x="829" y="15320"/>
                  </a:lnTo>
                  <a:lnTo>
                    <a:pt x="951" y="15393"/>
                  </a:lnTo>
                  <a:lnTo>
                    <a:pt x="1073" y="15441"/>
                  </a:lnTo>
                  <a:lnTo>
                    <a:pt x="1194" y="15490"/>
                  </a:lnTo>
                  <a:lnTo>
                    <a:pt x="1316" y="15539"/>
                  </a:lnTo>
                  <a:lnTo>
                    <a:pt x="1462" y="15539"/>
                  </a:lnTo>
                  <a:lnTo>
                    <a:pt x="13006" y="15539"/>
                  </a:lnTo>
                  <a:lnTo>
                    <a:pt x="13006" y="15539"/>
                  </a:lnTo>
                  <a:lnTo>
                    <a:pt x="13153" y="15539"/>
                  </a:lnTo>
                  <a:lnTo>
                    <a:pt x="13274" y="15490"/>
                  </a:lnTo>
                  <a:lnTo>
                    <a:pt x="13396" y="15441"/>
                  </a:lnTo>
                  <a:lnTo>
                    <a:pt x="13518" y="15393"/>
                  </a:lnTo>
                  <a:lnTo>
                    <a:pt x="13640" y="15320"/>
                  </a:lnTo>
                  <a:lnTo>
                    <a:pt x="13713" y="15222"/>
                  </a:lnTo>
                  <a:lnTo>
                    <a:pt x="13810" y="15125"/>
                  </a:lnTo>
                  <a:lnTo>
                    <a:pt x="13883" y="15003"/>
                  </a:lnTo>
                  <a:lnTo>
                    <a:pt x="14370" y="14029"/>
                  </a:lnTo>
                  <a:lnTo>
                    <a:pt x="14370" y="14029"/>
                  </a:lnTo>
                  <a:lnTo>
                    <a:pt x="14419" y="13907"/>
                  </a:lnTo>
                  <a:lnTo>
                    <a:pt x="14443" y="13785"/>
                  </a:lnTo>
                  <a:lnTo>
                    <a:pt x="14468" y="13639"/>
                  </a:lnTo>
                  <a:lnTo>
                    <a:pt x="14468" y="13517"/>
                  </a:lnTo>
                  <a:lnTo>
                    <a:pt x="14443" y="13395"/>
                  </a:lnTo>
                  <a:lnTo>
                    <a:pt x="14419" y="13274"/>
                  </a:lnTo>
                  <a:lnTo>
                    <a:pt x="14346" y="13152"/>
                  </a:lnTo>
                  <a:lnTo>
                    <a:pt x="14273" y="13030"/>
                  </a:lnTo>
                  <a:lnTo>
                    <a:pt x="14273" y="1303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7;p9">
              <a:extLst>
                <a:ext uri="{FF2B5EF4-FFF2-40B4-BE49-F238E27FC236}">
                  <a16:creationId xmlns:a16="http://schemas.microsoft.com/office/drawing/2014/main" id="{819CE10C-5124-9B42-B42E-C453A6058A63}"/>
                </a:ext>
              </a:extLst>
            </p:cNvPr>
            <p:cNvSpPr/>
            <p:nvPr/>
          </p:nvSpPr>
          <p:spPr>
            <a:xfrm>
              <a:off x="704725" y="2545750"/>
              <a:ext cx="185125" cy="25"/>
            </a:xfrm>
            <a:custGeom>
              <a:avLst/>
              <a:gdLst/>
              <a:ahLst/>
              <a:cxnLst/>
              <a:rect l="l" t="t" r="r" b="b"/>
              <a:pathLst>
                <a:path w="7405" h="1" fill="none" extrusionOk="0">
                  <a:moveTo>
                    <a:pt x="7404" y="0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8;p9">
              <a:extLst>
                <a:ext uri="{FF2B5EF4-FFF2-40B4-BE49-F238E27FC236}">
                  <a16:creationId xmlns:a16="http://schemas.microsoft.com/office/drawing/2014/main" id="{04B3A3EE-6444-0346-A1E0-D3B65F3DA229}"/>
                </a:ext>
              </a:extLst>
            </p:cNvPr>
            <p:cNvSpPr/>
            <p:nvPr/>
          </p:nvSpPr>
          <p:spPr>
            <a:xfrm>
              <a:off x="811875" y="2626125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1" y="633"/>
                  </a:moveTo>
                  <a:lnTo>
                    <a:pt x="1" y="633"/>
                  </a:lnTo>
                  <a:lnTo>
                    <a:pt x="25" y="487"/>
                  </a:lnTo>
                  <a:lnTo>
                    <a:pt x="50" y="390"/>
                  </a:lnTo>
                  <a:lnTo>
                    <a:pt x="98" y="268"/>
                  </a:lnTo>
                  <a:lnTo>
                    <a:pt x="171" y="171"/>
                  </a:lnTo>
                  <a:lnTo>
                    <a:pt x="269" y="98"/>
                  </a:lnTo>
                  <a:lnTo>
                    <a:pt x="390" y="49"/>
                  </a:lnTo>
                  <a:lnTo>
                    <a:pt x="488" y="24"/>
                  </a:lnTo>
                  <a:lnTo>
                    <a:pt x="634" y="0"/>
                  </a:lnTo>
                  <a:lnTo>
                    <a:pt x="634" y="0"/>
                  </a:lnTo>
                  <a:lnTo>
                    <a:pt x="756" y="24"/>
                  </a:lnTo>
                  <a:lnTo>
                    <a:pt x="853" y="49"/>
                  </a:lnTo>
                  <a:lnTo>
                    <a:pt x="975" y="98"/>
                  </a:lnTo>
                  <a:lnTo>
                    <a:pt x="1072" y="171"/>
                  </a:lnTo>
                  <a:lnTo>
                    <a:pt x="1146" y="268"/>
                  </a:lnTo>
                  <a:lnTo>
                    <a:pt x="1194" y="390"/>
                  </a:lnTo>
                  <a:lnTo>
                    <a:pt x="1243" y="487"/>
                  </a:lnTo>
                  <a:lnTo>
                    <a:pt x="1243" y="633"/>
                  </a:lnTo>
                  <a:lnTo>
                    <a:pt x="1243" y="633"/>
                  </a:lnTo>
                  <a:lnTo>
                    <a:pt x="1243" y="755"/>
                  </a:lnTo>
                  <a:lnTo>
                    <a:pt x="1194" y="853"/>
                  </a:lnTo>
                  <a:lnTo>
                    <a:pt x="1146" y="974"/>
                  </a:lnTo>
                  <a:lnTo>
                    <a:pt x="1072" y="1072"/>
                  </a:lnTo>
                  <a:lnTo>
                    <a:pt x="975" y="1145"/>
                  </a:lnTo>
                  <a:lnTo>
                    <a:pt x="853" y="1194"/>
                  </a:lnTo>
                  <a:lnTo>
                    <a:pt x="756" y="1242"/>
                  </a:lnTo>
                  <a:lnTo>
                    <a:pt x="634" y="1242"/>
                  </a:lnTo>
                  <a:lnTo>
                    <a:pt x="634" y="1242"/>
                  </a:lnTo>
                  <a:lnTo>
                    <a:pt x="488" y="1242"/>
                  </a:lnTo>
                  <a:lnTo>
                    <a:pt x="390" y="1194"/>
                  </a:lnTo>
                  <a:lnTo>
                    <a:pt x="269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50" y="853"/>
                  </a:lnTo>
                  <a:lnTo>
                    <a:pt x="25" y="755"/>
                  </a:lnTo>
                  <a:lnTo>
                    <a:pt x="1" y="633"/>
                  </a:lnTo>
                  <a:lnTo>
                    <a:pt x="1" y="63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9;p9">
              <a:extLst>
                <a:ext uri="{FF2B5EF4-FFF2-40B4-BE49-F238E27FC236}">
                  <a16:creationId xmlns:a16="http://schemas.microsoft.com/office/drawing/2014/main" id="{74D3972D-6F5C-6042-B46B-62B9642BF4F5}"/>
                </a:ext>
              </a:extLst>
            </p:cNvPr>
            <p:cNvSpPr/>
            <p:nvPr/>
          </p:nvSpPr>
          <p:spPr>
            <a:xfrm>
              <a:off x="751000" y="2568275"/>
              <a:ext cx="54200" cy="53600"/>
            </a:xfrm>
            <a:custGeom>
              <a:avLst/>
              <a:gdLst/>
              <a:ahLst/>
              <a:cxnLst/>
              <a:rect l="l" t="t" r="r" b="b"/>
              <a:pathLst>
                <a:path w="2168" h="2144" fill="none" extrusionOk="0">
                  <a:moveTo>
                    <a:pt x="1096" y="2144"/>
                  </a:moveTo>
                  <a:lnTo>
                    <a:pt x="1096" y="2144"/>
                  </a:lnTo>
                  <a:lnTo>
                    <a:pt x="877" y="2119"/>
                  </a:lnTo>
                  <a:lnTo>
                    <a:pt x="658" y="2071"/>
                  </a:lnTo>
                  <a:lnTo>
                    <a:pt x="487" y="1973"/>
                  </a:lnTo>
                  <a:lnTo>
                    <a:pt x="317" y="1827"/>
                  </a:lnTo>
                  <a:lnTo>
                    <a:pt x="195" y="1681"/>
                  </a:lnTo>
                  <a:lnTo>
                    <a:pt x="98" y="1486"/>
                  </a:lnTo>
                  <a:lnTo>
                    <a:pt x="25" y="1291"/>
                  </a:lnTo>
                  <a:lnTo>
                    <a:pt x="0" y="1072"/>
                  </a:lnTo>
                  <a:lnTo>
                    <a:pt x="0" y="1072"/>
                  </a:lnTo>
                  <a:lnTo>
                    <a:pt x="25" y="853"/>
                  </a:lnTo>
                  <a:lnTo>
                    <a:pt x="98" y="658"/>
                  </a:lnTo>
                  <a:lnTo>
                    <a:pt x="195" y="463"/>
                  </a:lnTo>
                  <a:lnTo>
                    <a:pt x="317" y="317"/>
                  </a:lnTo>
                  <a:lnTo>
                    <a:pt x="487" y="171"/>
                  </a:lnTo>
                  <a:lnTo>
                    <a:pt x="658" y="73"/>
                  </a:lnTo>
                  <a:lnTo>
                    <a:pt x="877" y="0"/>
                  </a:lnTo>
                  <a:lnTo>
                    <a:pt x="1096" y="0"/>
                  </a:lnTo>
                  <a:lnTo>
                    <a:pt x="1096" y="0"/>
                  </a:lnTo>
                  <a:lnTo>
                    <a:pt x="1315" y="0"/>
                  </a:lnTo>
                  <a:lnTo>
                    <a:pt x="1510" y="73"/>
                  </a:lnTo>
                  <a:lnTo>
                    <a:pt x="1681" y="171"/>
                  </a:lnTo>
                  <a:lnTo>
                    <a:pt x="1851" y="317"/>
                  </a:lnTo>
                  <a:lnTo>
                    <a:pt x="1973" y="463"/>
                  </a:lnTo>
                  <a:lnTo>
                    <a:pt x="2070" y="658"/>
                  </a:lnTo>
                  <a:lnTo>
                    <a:pt x="2144" y="853"/>
                  </a:lnTo>
                  <a:lnTo>
                    <a:pt x="2168" y="1072"/>
                  </a:lnTo>
                  <a:lnTo>
                    <a:pt x="2168" y="1072"/>
                  </a:lnTo>
                  <a:lnTo>
                    <a:pt x="2144" y="1291"/>
                  </a:lnTo>
                  <a:lnTo>
                    <a:pt x="2070" y="1486"/>
                  </a:lnTo>
                  <a:lnTo>
                    <a:pt x="1973" y="1681"/>
                  </a:lnTo>
                  <a:lnTo>
                    <a:pt x="1851" y="1827"/>
                  </a:lnTo>
                  <a:lnTo>
                    <a:pt x="1681" y="1973"/>
                  </a:lnTo>
                  <a:lnTo>
                    <a:pt x="1510" y="2071"/>
                  </a:lnTo>
                  <a:lnTo>
                    <a:pt x="1315" y="2119"/>
                  </a:lnTo>
                  <a:lnTo>
                    <a:pt x="1096" y="2144"/>
                  </a:lnTo>
                  <a:lnTo>
                    <a:pt x="1096" y="2144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0;p9">
              <a:extLst>
                <a:ext uri="{FF2B5EF4-FFF2-40B4-BE49-F238E27FC236}">
                  <a16:creationId xmlns:a16="http://schemas.microsoft.com/office/drawing/2014/main" id="{D4D028A4-89DB-2C43-848E-358101808AF1}"/>
                </a:ext>
              </a:extLst>
            </p:cNvPr>
            <p:cNvSpPr/>
            <p:nvPr/>
          </p:nvSpPr>
          <p:spPr>
            <a:xfrm>
              <a:off x="769875" y="2662650"/>
              <a:ext cx="23775" cy="23775"/>
            </a:xfrm>
            <a:custGeom>
              <a:avLst/>
              <a:gdLst/>
              <a:ahLst/>
              <a:cxnLst/>
              <a:rect l="l" t="t" r="r" b="b"/>
              <a:pathLst>
                <a:path w="951" h="951" fill="none" extrusionOk="0">
                  <a:moveTo>
                    <a:pt x="0" y="463"/>
                  </a:moveTo>
                  <a:lnTo>
                    <a:pt x="0" y="463"/>
                  </a:lnTo>
                  <a:lnTo>
                    <a:pt x="0" y="366"/>
                  </a:lnTo>
                  <a:lnTo>
                    <a:pt x="25" y="293"/>
                  </a:lnTo>
                  <a:lnTo>
                    <a:pt x="73" y="195"/>
                  </a:lnTo>
                  <a:lnTo>
                    <a:pt x="146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7" y="0"/>
                  </a:lnTo>
                  <a:lnTo>
                    <a:pt x="487" y="0"/>
                  </a:lnTo>
                  <a:lnTo>
                    <a:pt x="585" y="0"/>
                  </a:lnTo>
                  <a:lnTo>
                    <a:pt x="658" y="25"/>
                  </a:lnTo>
                  <a:lnTo>
                    <a:pt x="755" y="73"/>
                  </a:lnTo>
                  <a:lnTo>
                    <a:pt x="828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0" y="366"/>
                  </a:lnTo>
                  <a:lnTo>
                    <a:pt x="950" y="463"/>
                  </a:lnTo>
                  <a:lnTo>
                    <a:pt x="950" y="463"/>
                  </a:lnTo>
                  <a:lnTo>
                    <a:pt x="950" y="561"/>
                  </a:lnTo>
                  <a:lnTo>
                    <a:pt x="926" y="658"/>
                  </a:lnTo>
                  <a:lnTo>
                    <a:pt x="877" y="755"/>
                  </a:lnTo>
                  <a:lnTo>
                    <a:pt x="828" y="804"/>
                  </a:lnTo>
                  <a:lnTo>
                    <a:pt x="755" y="877"/>
                  </a:lnTo>
                  <a:lnTo>
                    <a:pt x="658" y="926"/>
                  </a:lnTo>
                  <a:lnTo>
                    <a:pt x="585" y="950"/>
                  </a:lnTo>
                  <a:lnTo>
                    <a:pt x="487" y="950"/>
                  </a:lnTo>
                  <a:lnTo>
                    <a:pt x="487" y="950"/>
                  </a:lnTo>
                  <a:lnTo>
                    <a:pt x="390" y="950"/>
                  </a:lnTo>
                  <a:lnTo>
                    <a:pt x="293" y="926"/>
                  </a:lnTo>
                  <a:lnTo>
                    <a:pt x="220" y="877"/>
                  </a:lnTo>
                  <a:lnTo>
                    <a:pt x="146" y="804"/>
                  </a:lnTo>
                  <a:lnTo>
                    <a:pt x="73" y="755"/>
                  </a:lnTo>
                  <a:lnTo>
                    <a:pt x="25" y="658"/>
                  </a:lnTo>
                  <a:lnTo>
                    <a:pt x="0" y="561"/>
                  </a:lnTo>
                  <a:lnTo>
                    <a:pt x="0" y="463"/>
                  </a:lnTo>
                  <a:lnTo>
                    <a:pt x="0" y="463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;p9">
              <a:extLst>
                <a:ext uri="{FF2B5EF4-FFF2-40B4-BE49-F238E27FC236}">
                  <a16:creationId xmlns:a16="http://schemas.microsoft.com/office/drawing/2014/main" id="{AE6D05E6-CEDE-394C-BE71-260CFAE39A5E}"/>
                </a:ext>
              </a:extLst>
            </p:cNvPr>
            <p:cNvSpPr/>
            <p:nvPr/>
          </p:nvSpPr>
          <p:spPr>
            <a:xfrm>
              <a:off x="799700" y="2503125"/>
              <a:ext cx="24375" cy="23775"/>
            </a:xfrm>
            <a:custGeom>
              <a:avLst/>
              <a:gdLst/>
              <a:ahLst/>
              <a:cxnLst/>
              <a:rect l="l" t="t" r="r" b="b"/>
              <a:pathLst>
                <a:path w="975" h="951" fill="none" extrusionOk="0">
                  <a:moveTo>
                    <a:pt x="1" y="463"/>
                  </a:moveTo>
                  <a:lnTo>
                    <a:pt x="1" y="463"/>
                  </a:lnTo>
                  <a:lnTo>
                    <a:pt x="25" y="366"/>
                  </a:lnTo>
                  <a:lnTo>
                    <a:pt x="49" y="293"/>
                  </a:lnTo>
                  <a:lnTo>
                    <a:pt x="98" y="195"/>
                  </a:lnTo>
                  <a:lnTo>
                    <a:pt x="147" y="122"/>
                  </a:lnTo>
                  <a:lnTo>
                    <a:pt x="220" y="73"/>
                  </a:lnTo>
                  <a:lnTo>
                    <a:pt x="293" y="25"/>
                  </a:lnTo>
                  <a:lnTo>
                    <a:pt x="390" y="0"/>
                  </a:lnTo>
                  <a:lnTo>
                    <a:pt x="488" y="0"/>
                  </a:lnTo>
                  <a:lnTo>
                    <a:pt x="488" y="0"/>
                  </a:lnTo>
                  <a:lnTo>
                    <a:pt x="585" y="0"/>
                  </a:lnTo>
                  <a:lnTo>
                    <a:pt x="683" y="25"/>
                  </a:lnTo>
                  <a:lnTo>
                    <a:pt x="756" y="73"/>
                  </a:lnTo>
                  <a:lnTo>
                    <a:pt x="829" y="122"/>
                  </a:lnTo>
                  <a:lnTo>
                    <a:pt x="877" y="195"/>
                  </a:lnTo>
                  <a:lnTo>
                    <a:pt x="926" y="293"/>
                  </a:lnTo>
                  <a:lnTo>
                    <a:pt x="951" y="366"/>
                  </a:lnTo>
                  <a:lnTo>
                    <a:pt x="975" y="463"/>
                  </a:lnTo>
                  <a:lnTo>
                    <a:pt x="975" y="463"/>
                  </a:lnTo>
                  <a:lnTo>
                    <a:pt x="951" y="561"/>
                  </a:lnTo>
                  <a:lnTo>
                    <a:pt x="926" y="658"/>
                  </a:lnTo>
                  <a:lnTo>
                    <a:pt x="877" y="731"/>
                  </a:lnTo>
                  <a:lnTo>
                    <a:pt x="829" y="804"/>
                  </a:lnTo>
                  <a:lnTo>
                    <a:pt x="756" y="877"/>
                  </a:lnTo>
                  <a:lnTo>
                    <a:pt x="683" y="902"/>
                  </a:lnTo>
                  <a:lnTo>
                    <a:pt x="585" y="950"/>
                  </a:lnTo>
                  <a:lnTo>
                    <a:pt x="488" y="950"/>
                  </a:lnTo>
                  <a:lnTo>
                    <a:pt x="488" y="950"/>
                  </a:lnTo>
                  <a:lnTo>
                    <a:pt x="390" y="950"/>
                  </a:lnTo>
                  <a:lnTo>
                    <a:pt x="293" y="902"/>
                  </a:lnTo>
                  <a:lnTo>
                    <a:pt x="220" y="877"/>
                  </a:lnTo>
                  <a:lnTo>
                    <a:pt x="147" y="804"/>
                  </a:lnTo>
                  <a:lnTo>
                    <a:pt x="98" y="731"/>
                  </a:lnTo>
                  <a:lnTo>
                    <a:pt x="49" y="658"/>
                  </a:lnTo>
                  <a:lnTo>
                    <a:pt x="25" y="561"/>
                  </a:lnTo>
                  <a:lnTo>
                    <a:pt x="1" y="463"/>
                  </a:lnTo>
                  <a:lnTo>
                    <a:pt x="1" y="46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2;p9">
              <a:extLst>
                <a:ext uri="{FF2B5EF4-FFF2-40B4-BE49-F238E27FC236}">
                  <a16:creationId xmlns:a16="http://schemas.microsoft.com/office/drawing/2014/main" id="{31D6B255-C828-F849-BC3B-8F826C8EFB9B}"/>
                </a:ext>
              </a:extLst>
            </p:cNvPr>
            <p:cNvSpPr/>
            <p:nvPr/>
          </p:nvSpPr>
          <p:spPr>
            <a:xfrm>
              <a:off x="766825" y="2388050"/>
              <a:ext cx="60925" cy="25"/>
            </a:xfrm>
            <a:custGeom>
              <a:avLst/>
              <a:gdLst/>
              <a:ahLst/>
              <a:cxnLst/>
              <a:rect l="l" t="t" r="r" b="b"/>
              <a:pathLst>
                <a:path w="2437" h="1" fill="none" extrusionOk="0">
                  <a:moveTo>
                    <a:pt x="2436" y="0"/>
                  </a:moveTo>
                  <a:lnTo>
                    <a:pt x="1" y="0"/>
                  </a:lnTo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3;p9">
              <a:extLst>
                <a:ext uri="{FF2B5EF4-FFF2-40B4-BE49-F238E27FC236}">
                  <a16:creationId xmlns:a16="http://schemas.microsoft.com/office/drawing/2014/main" id="{D4E630D5-D9A0-6444-BE4F-9631A278F7A7}"/>
                </a:ext>
              </a:extLst>
            </p:cNvPr>
            <p:cNvSpPr/>
            <p:nvPr/>
          </p:nvSpPr>
          <p:spPr>
            <a:xfrm>
              <a:off x="769875" y="2456250"/>
              <a:ext cx="31075" cy="31075"/>
            </a:xfrm>
            <a:custGeom>
              <a:avLst/>
              <a:gdLst/>
              <a:ahLst/>
              <a:cxnLst/>
              <a:rect l="l" t="t" r="r" b="b"/>
              <a:pathLst>
                <a:path w="1243" h="1243" fill="none" extrusionOk="0">
                  <a:moveTo>
                    <a:pt x="0" y="633"/>
                  </a:moveTo>
                  <a:lnTo>
                    <a:pt x="0" y="633"/>
                  </a:lnTo>
                  <a:lnTo>
                    <a:pt x="0" y="512"/>
                  </a:lnTo>
                  <a:lnTo>
                    <a:pt x="49" y="390"/>
                  </a:lnTo>
                  <a:lnTo>
                    <a:pt x="98" y="268"/>
                  </a:lnTo>
                  <a:lnTo>
                    <a:pt x="171" y="195"/>
                  </a:lnTo>
                  <a:lnTo>
                    <a:pt x="268" y="122"/>
                  </a:lnTo>
                  <a:lnTo>
                    <a:pt x="366" y="49"/>
                  </a:lnTo>
                  <a:lnTo>
                    <a:pt x="487" y="24"/>
                  </a:lnTo>
                  <a:lnTo>
                    <a:pt x="609" y="0"/>
                  </a:lnTo>
                  <a:lnTo>
                    <a:pt x="609" y="0"/>
                  </a:lnTo>
                  <a:lnTo>
                    <a:pt x="731" y="24"/>
                  </a:lnTo>
                  <a:lnTo>
                    <a:pt x="853" y="49"/>
                  </a:lnTo>
                  <a:lnTo>
                    <a:pt x="975" y="122"/>
                  </a:lnTo>
                  <a:lnTo>
                    <a:pt x="1048" y="195"/>
                  </a:lnTo>
                  <a:lnTo>
                    <a:pt x="1145" y="268"/>
                  </a:lnTo>
                  <a:lnTo>
                    <a:pt x="1194" y="390"/>
                  </a:lnTo>
                  <a:lnTo>
                    <a:pt x="1218" y="512"/>
                  </a:lnTo>
                  <a:lnTo>
                    <a:pt x="1242" y="633"/>
                  </a:lnTo>
                  <a:lnTo>
                    <a:pt x="1242" y="633"/>
                  </a:lnTo>
                  <a:lnTo>
                    <a:pt x="1218" y="755"/>
                  </a:lnTo>
                  <a:lnTo>
                    <a:pt x="1194" y="877"/>
                  </a:lnTo>
                  <a:lnTo>
                    <a:pt x="1145" y="974"/>
                  </a:lnTo>
                  <a:lnTo>
                    <a:pt x="1048" y="1072"/>
                  </a:lnTo>
                  <a:lnTo>
                    <a:pt x="975" y="1145"/>
                  </a:lnTo>
                  <a:lnTo>
                    <a:pt x="853" y="1193"/>
                  </a:lnTo>
                  <a:lnTo>
                    <a:pt x="731" y="1242"/>
                  </a:lnTo>
                  <a:lnTo>
                    <a:pt x="609" y="1242"/>
                  </a:lnTo>
                  <a:lnTo>
                    <a:pt x="609" y="1242"/>
                  </a:lnTo>
                  <a:lnTo>
                    <a:pt x="487" y="1242"/>
                  </a:lnTo>
                  <a:lnTo>
                    <a:pt x="366" y="1193"/>
                  </a:lnTo>
                  <a:lnTo>
                    <a:pt x="268" y="1145"/>
                  </a:lnTo>
                  <a:lnTo>
                    <a:pt x="171" y="1072"/>
                  </a:lnTo>
                  <a:lnTo>
                    <a:pt x="98" y="974"/>
                  </a:lnTo>
                  <a:lnTo>
                    <a:pt x="49" y="877"/>
                  </a:lnTo>
                  <a:lnTo>
                    <a:pt x="0" y="755"/>
                  </a:lnTo>
                  <a:lnTo>
                    <a:pt x="0" y="633"/>
                  </a:lnTo>
                  <a:lnTo>
                    <a:pt x="0" y="633"/>
                  </a:lnTo>
                  <a:close/>
                </a:path>
              </a:pathLst>
            </a:custGeom>
            <a:noFill/>
            <a:ln w="1217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940410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57BA6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34450" y="575500"/>
            <a:ext cx="20463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Nunito Sans"/>
              <a:buNone/>
              <a:defRPr sz="2400">
                <a:solidFill>
                  <a:srgbClr val="FFFFFF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090625" y="575500"/>
            <a:ext cx="5596200" cy="39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▪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CCCCCC"/>
              </a:buClr>
              <a:buSzPts val="1400"/>
              <a:buFont typeface="Nunito Sans"/>
              <a:buChar char="-"/>
              <a:defRPr>
                <a:solidFill>
                  <a:srgbClr val="666666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1pPr>
            <a:lvl2pPr lvl="1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2pPr>
            <a:lvl3pPr lvl="2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lvl="3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lvl="4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lvl="5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lvl="6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lvl="7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lvl="8" algn="r">
              <a:buNone/>
              <a:defRPr sz="1000">
                <a:solidFill>
                  <a:srgbClr val="CCCCCC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67299134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83" r:id="rId7"/>
    <p:sldLayoutId id="2147483684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67" r:id="rId14"/>
    <p:sldLayoutId id="2147483668" r:id="rId15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deepmind.com/blog/alphago-zero-learning-scratch/" TargetMode="External"/><Relationship Id="rId2" Type="http://schemas.openxmlformats.org/officeDocument/2006/relationships/hyperlink" Target="http://colah.github.io/posts/2015-08-Understanding-LSTMs/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tiff"/><Relationship Id="rId5" Type="http://schemas.openxmlformats.org/officeDocument/2006/relationships/hyperlink" Target="https://cacm.acm.org/magazines/2020/12/248800-green-ai/fulltext" TargetMode="External"/><Relationship Id="rId4" Type="http://schemas.openxmlformats.org/officeDocument/2006/relationships/hyperlink" Target="https://skymind.com/wiki/generative-adversarial-network-gan" TargetMode="Externa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5.emf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0.png"/><Relationship Id="rId1" Type="http://schemas.openxmlformats.org/officeDocument/2006/relationships/slideLayout" Target="../slideLayouts/slideLayout3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3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tif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0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tiff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0.png"/><Relationship Id="rId1" Type="http://schemas.openxmlformats.org/officeDocument/2006/relationships/slideLayout" Target="../slideLayouts/slideLayout3.xml"/></Relationships>
</file>

<file path=ppt/slides/_rels/slide10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hyperlink" Target="https://en.wikipedia.org/wiki/Confusion_matrix" TargetMode="Externa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.png"/><Relationship Id="rId4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cacm.acm.org/magazines/2020/12/248800-green-ai/fulltext" TargetMode="Externa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0.png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0.png"/><Relationship Id="rId4" Type="http://schemas.openxmlformats.org/officeDocument/2006/relationships/image" Target="../media/image30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e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420.png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medium.com/data-science-bootcamp/understand-jaccard-index-jaccard-similarity-in-minutes-25a703fbf9d7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arxiv.org/abs/1805.12177" TargetMode="Externa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00.png"/><Relationship Id="rId4" Type="http://schemas.openxmlformats.org/officeDocument/2006/relationships/image" Target="../media/image15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emf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1.pn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1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jp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19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emf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00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0.png"/><Relationship Id="rId5" Type="http://schemas.openxmlformats.org/officeDocument/2006/relationships/image" Target="../media/image260.png"/><Relationship Id="rId4" Type="http://schemas.openxmlformats.org/officeDocument/2006/relationships/image" Target="../media/image56.tiff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0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8.emf"/><Relationship Id="rId4" Type="http://schemas.openxmlformats.org/officeDocument/2006/relationships/image" Target="../media/image38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3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00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700.png"/><Relationship Id="rId5" Type="http://schemas.openxmlformats.org/officeDocument/2006/relationships/image" Target="../media/image260.png"/><Relationship Id="rId4" Type="http://schemas.openxmlformats.org/officeDocument/2006/relationships/image" Target="../media/image56.tiff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0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emf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0.png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0.png"/><Relationship Id="rId1" Type="http://schemas.openxmlformats.org/officeDocument/2006/relationships/slideLayout" Target="../slideLayouts/slideLayout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39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chive.ics.uci.edu/ml/datasets/adult" TargetMode="External"/><Relationship Id="rId2" Type="http://schemas.openxmlformats.org/officeDocument/2006/relationships/hyperlink" Target="https://godatadriven.com/blog/towards-fairness-in-ml-with-adversarial-networks/" TargetMode="External"/><Relationship Id="rId1" Type="http://schemas.openxmlformats.org/officeDocument/2006/relationships/slideLayout" Target="../slideLayouts/slideLayout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421.png"/><Relationship Id="rId1" Type="http://schemas.openxmlformats.org/officeDocument/2006/relationships/slideLayout" Target="../slideLayouts/slideLayout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image" Target="../media/image4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emf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openxmlformats.org/officeDocument/2006/relationships/image" Target="../media/image64.emf"/><Relationship Id="rId7" Type="http://schemas.openxmlformats.org/officeDocument/2006/relationships/image" Target="../media/image490.png"/><Relationship Id="rId12" Type="http://schemas.openxmlformats.org/officeDocument/2006/relationships/image" Target="../media/image54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80.png"/><Relationship Id="rId11" Type="http://schemas.openxmlformats.org/officeDocument/2006/relationships/image" Target="../media/image53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6.png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0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emf"/><Relationship Id="rId1" Type="http://schemas.openxmlformats.org/officeDocument/2006/relationships/slideLayout" Target="../slideLayouts/slideLayout3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-US" sz="1600" dirty="0"/>
              <a:t>Precision/Recall</a:t>
            </a:r>
            <a:br>
              <a:rPr lang="en-US" sz="1600" dirty="0"/>
            </a:br>
            <a:r>
              <a:rPr lang="en-US" sz="1600" dirty="0"/>
              <a:t>k-Nearest Neighbors</a:t>
            </a:r>
            <a:br>
              <a:rPr lang="en-US" sz="1600" dirty="0"/>
            </a:br>
            <a:r>
              <a:rPr lang="en-US" sz="1200" b="0" dirty="0"/>
              <a:t>Pre-Class Video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July 24, 2024</a:t>
            </a:r>
            <a:br>
              <a:rPr lang="en-US" sz="1000" dirty="0"/>
            </a:br>
            <a:br>
              <a:rPr lang="en-US" sz="1000" dirty="0"/>
            </a:b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413615998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737A-9601-A445-B77A-29399E22A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Further Readings on Deep Learning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698B7A-9320-2747-88A6-3E1EA2F0DF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90625" y="575499"/>
            <a:ext cx="5596200" cy="4397333"/>
          </a:xfrm>
        </p:spPr>
        <p:txBody>
          <a:bodyPr/>
          <a:lstStyle/>
          <a:p>
            <a:pPr marL="139700" indent="0">
              <a:buNone/>
            </a:pPr>
            <a:br>
              <a:rPr lang="en-US" dirty="0"/>
            </a:br>
            <a:r>
              <a:rPr lang="en-US" dirty="0"/>
              <a:t>Dealing with Variable Length Sequences (e.g. language)</a:t>
            </a:r>
          </a:p>
          <a:p>
            <a:r>
              <a:rPr lang="en-US" dirty="0"/>
              <a:t>Recurrent Neural Networks (RNNs)</a:t>
            </a:r>
          </a:p>
          <a:p>
            <a:r>
              <a:rPr lang="en-US" dirty="0"/>
              <a:t>Long Short Term Memory Nets (LSTMs) </a:t>
            </a:r>
          </a:p>
          <a:p>
            <a:r>
              <a:rPr lang="en-US" dirty="0">
                <a:hlinkClick r:id="rId2"/>
              </a:rPr>
              <a:t>http://colah.github.io/posts/2015-08-Understanding-LSTMs/</a:t>
            </a:r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Reinforcement Learning</a:t>
            </a:r>
          </a:p>
          <a:p>
            <a:r>
              <a:rPr lang="en-US" dirty="0">
                <a:hlinkClick r:id="rId3"/>
              </a:rPr>
              <a:t>Google DeepMind AlphaGo Zero </a:t>
            </a:r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Generative Adversarial Networks</a:t>
            </a:r>
          </a:p>
          <a:p>
            <a:r>
              <a:rPr lang="en-US" dirty="0">
                <a:hlinkClick r:id="rId4"/>
              </a:rPr>
              <a:t>How to learn synthetic data</a:t>
            </a:r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>
                <a:hlinkClick r:id="rId5"/>
              </a:rPr>
              <a:t>Green 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A0042D-270D-7A4F-9B75-B20A1A300D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78971E-D4E9-214D-9E17-6C85A64412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45551" y="0"/>
            <a:ext cx="1094504" cy="169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703169"/>
      </p:ext>
    </p:extLst>
  </p:cSld>
  <p:clrMapOvr>
    <a:masterClrMapping/>
  </p:clrMapOvr>
  <p:transition spd="slow">
    <p:push dir="u"/>
  </p:transition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45315-5E0C-F941-80FE-92F62D8F9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Example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7E38E6-013E-4E41-B570-37432FF2C1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my query point was (2, 2)</a:t>
            </a:r>
          </a:p>
          <a:p>
            <a:pPr marL="139700" indent="0">
              <a:buNone/>
            </a:pPr>
            <a:r>
              <a:rPr lang="en-US" dirty="0"/>
              <a:t>This has bin index [0 1 0]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By using multiple bins, we have reduced the search time! </a:t>
            </a:r>
          </a:p>
          <a:p>
            <a:pPr marL="139700" indent="0">
              <a:buNone/>
            </a:pPr>
            <a:br>
              <a:rPr lang="en-US" dirty="0"/>
            </a:br>
            <a:r>
              <a:rPr lang="en-US" dirty="0"/>
              <a:t>However, it’s more likely that we separate points from their true nearest neighbors since we do more splits </a:t>
            </a:r>
            <a:r>
              <a:rPr lang="en-US" dirty="0">
                <a:sym typeface="Wingdings" pitchFamily="2" charset="2"/>
              </a:rPr>
              <a:t></a:t>
            </a:r>
          </a:p>
          <a:p>
            <a:r>
              <a:rPr lang="en-US" dirty="0">
                <a:sym typeface="Wingdings" pitchFamily="2" charset="2"/>
              </a:rPr>
              <a:t>Often with approximate methods, there is a tradeoff between speed and accuracy.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86A4E-044A-1843-98AD-1BF14ABBAA9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9B60E7B-9C9B-4C4F-987D-F6762466AC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0858" y="75698"/>
            <a:ext cx="2473402" cy="16905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0D4421E-F6B9-3F43-937A-A78D4DA7D9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2878" y="1859793"/>
            <a:ext cx="4107305" cy="6551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DFAE21B-7464-424E-92CF-94DC152A29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1779" y="1807418"/>
            <a:ext cx="579205" cy="7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6608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2B0A87-D845-1842-993C-63A808814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Improve Quality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91EA6A-327D-1A42-B465-E3C96D5DF5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spcAft>
                <a:spcPts val="600"/>
              </a:spcAft>
              <a:buNone/>
            </a:pPr>
            <a:r>
              <a:rPr lang="en-US" dirty="0"/>
              <a:t>The nice thing about LSH is we can actually tune this tradeoff by looking at nearby bins. If we spend longer searching, we are likely to find a better answer.</a:t>
            </a:r>
          </a:p>
          <a:p>
            <a:pPr marL="139700" indent="0">
              <a:buNone/>
            </a:pPr>
            <a:r>
              <a:rPr lang="en-US" dirty="0"/>
              <a:t>What does ”nearby” mean for bins?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In practice, set some time “budget” and </a:t>
            </a:r>
            <a:br>
              <a:rPr lang="en-US" dirty="0"/>
            </a:br>
            <a:r>
              <a:rPr lang="en-US" dirty="0"/>
              <a:t>keep searching nearby bins until budget</a:t>
            </a:r>
            <a:br>
              <a:rPr lang="en-US" dirty="0"/>
            </a:br>
            <a:r>
              <a:rPr lang="en-US" dirty="0"/>
              <a:t>runs out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B7D525-6BC1-6F40-8678-5ED1422961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1D600D-5A3C-364F-AB76-15D1808446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131975"/>
            <a:ext cx="4684426" cy="202188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C2CBA8-BBDA-DD40-8702-30F81E2B61A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5504" y="3277893"/>
            <a:ext cx="2408397" cy="164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5145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ABF7-AD6F-0743-A4E5-1DF0E7DB6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Pre-Processing Algorithm</a:t>
                </a:r>
              </a:p>
              <a:p>
                <a:r>
                  <a:rPr lang="en-US" dirty="0"/>
                  <a:t>Draw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 randomly</a:t>
                </a:r>
              </a:p>
              <a:p>
                <a:r>
                  <a:rPr lang="en-US" dirty="0"/>
                  <a:t>For each data point,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dirty="0"/>
                  <a:t> for each line</a:t>
                </a:r>
              </a:p>
              <a:p>
                <a:r>
                  <a:rPr lang="en-US" dirty="0"/>
                  <a:t>Translate the scores into binary indices</a:t>
                </a:r>
              </a:p>
              <a:p>
                <a:r>
                  <a:rPr lang="en-US" dirty="0"/>
                  <a:t>Use binary indices as a key to store the point in a hash table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Querying LSH</a:t>
                </a:r>
              </a:p>
              <a:p>
                <a:r>
                  <a:rPr lang="en-US" dirty="0"/>
                  <a:t>For query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 compute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each of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lines</a:t>
                </a:r>
              </a:p>
              <a:p>
                <a:r>
                  <a:rPr lang="en-US" dirty="0"/>
                  <a:t>Translate scores into binary indices. Lookup all data points that have the same key.</a:t>
                </a:r>
              </a:p>
              <a:p>
                <a:r>
                  <a:rPr lang="en-US" dirty="0"/>
                  <a:t>Do exact nearest neighbor search just on this bin.</a:t>
                </a:r>
              </a:p>
              <a:p>
                <a:r>
                  <a:rPr lang="en-US" dirty="0"/>
                  <a:t>If there is more time in the computation budget, go look at nearby bins until this budget runs out.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FBC9137-99D4-8640-B1DE-C3F2D7AF2E3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 b="-6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238912-8EFD-0A44-8832-2A2F1EB2F9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753733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B5037-CACC-BC4B-B7D7-F7C1D9F2B7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Higher Dimensions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Pick random hyper-plane to separate points for points in higher dimensions.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Unclear how to pick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</m:oMath>
                </a14:m>
                <a:r>
                  <a:rPr lang="en-US" dirty="0"/>
                  <a:t> for LSH and you can’t do cross-validation here (why?)</a:t>
                </a:r>
              </a:p>
              <a:p>
                <a:r>
                  <a:rPr lang="en-US" dirty="0"/>
                  <a:t>Generally people use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≈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log</m:t>
                        </m:r>
                      </m:fName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𝑑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)</m:t>
                        </m:r>
                      </m:e>
                    </m:func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919B2B8-7446-4F4A-B5B3-3FFC8404E23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95917E-97A6-A14B-93E6-A2663A42369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D74E31-7E51-A240-B28E-767E0089D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265" y="2840054"/>
            <a:ext cx="3617285" cy="190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741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local methods for classification and regression and speed up nearest neighbor search with approximation methods.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1-NN Regression and Classification</a:t>
            </a:r>
          </a:p>
          <a:p>
            <a:r>
              <a:rPr lang="en-US" dirty="0"/>
              <a:t>k-NN Regression and Classification </a:t>
            </a:r>
          </a:p>
          <a:p>
            <a:r>
              <a:rPr lang="en-US" dirty="0"/>
              <a:t>Weighted k-NN vs Kernel Regression</a:t>
            </a:r>
          </a:p>
          <a:p>
            <a:r>
              <a:rPr lang="en-US" dirty="0"/>
              <a:t>Locality Sensitive Hashing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6801502"/>
      </p:ext>
    </p:extLst>
  </p:cSld>
  <p:clrMapOvr>
    <a:masterClrMapping/>
  </p:clrMapOvr>
  <p:transition spd="slow">
    <p:push dir="u"/>
  </p:transition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54843-7F62-044C-99C9-21DB00E604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100" dirty="0"/>
              <a:t>Curse of Dimensionality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58E2BB-08D5-B942-B076-3E5CE88782B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2444F6-7636-7B4A-A896-CD20387B248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14778524"/>
      </p:ext>
    </p:extLst>
  </p:cSld>
  <p:clrMapOvr>
    <a:masterClrMapping/>
  </p:clrMapOvr>
  <p:transition spd="slow">
    <p:push dir="u"/>
  </p:transition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B46A0F8-7CE0-454B-B5A0-6B5D8EA87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High Dimensions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268ACA9-CE4F-2143-B703-0803574B1B3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Methods like k-NN and k-means that rely on computing distances start to struggle in high dimensions.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As the number of dimensions grow, the data gets sparser!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Need more data to make sure you cover all the space in high dim.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075D22-0DBB-B14C-9B7B-F49F69D805A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43A6F2-B98A-EA45-A45A-14E3BC9FCF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72766"/>
          <a:stretch/>
        </p:blipFill>
        <p:spPr>
          <a:xfrm>
            <a:off x="2968480" y="2057120"/>
            <a:ext cx="1532211" cy="1841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5A50994-BB46-9645-AFC0-F8FAEEA702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464" r="40324"/>
          <a:stretch/>
        </p:blipFill>
        <p:spPr>
          <a:xfrm>
            <a:off x="4731941" y="2057120"/>
            <a:ext cx="1868557" cy="18415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219FED9-CDA3-A449-8787-60FEBEF1CC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8807"/>
          <a:stretch/>
        </p:blipFill>
        <p:spPr>
          <a:xfrm>
            <a:off x="6600498" y="2057120"/>
            <a:ext cx="2317577" cy="184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79677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0E005-8BF4-914A-A85B-2586B09F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Even Weirder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It’s believable with more dimensions the data becomes more sparse, but what’s even weirder is the sparsity is not uniform!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As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increases, the “mass” of the space goes towards the corners.</a:t>
                </a:r>
              </a:p>
              <a:p>
                <a:r>
                  <a:rPr lang="en-US" dirty="0"/>
                  <a:t>Most of the points aren’t in the center.</a:t>
                </a:r>
              </a:p>
              <a:p>
                <a:r>
                  <a:rPr lang="en-US" dirty="0"/>
                  <a:t>Your nearest neighbors start looking like your farthest neighbors!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CBC79AD-3205-6D4E-8C20-FB5EE1E41C3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F97217-F69C-2A40-BB65-CF017C59A4B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95B545C-3BCC-8341-8E22-E6B86293DD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5676"/>
          <a:stretch/>
        </p:blipFill>
        <p:spPr>
          <a:xfrm>
            <a:off x="2938315" y="1480150"/>
            <a:ext cx="1547665" cy="21717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842100-7023-F04E-BBBC-311D3565063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242" r="36079"/>
          <a:stretch/>
        </p:blipFill>
        <p:spPr>
          <a:xfrm>
            <a:off x="4638290" y="1395626"/>
            <a:ext cx="2270099" cy="21717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DEF5DD6-C3E0-A844-BBA6-970D5DBC47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7839"/>
          <a:stretch/>
        </p:blipFill>
        <p:spPr>
          <a:xfrm>
            <a:off x="7034998" y="1395626"/>
            <a:ext cx="2046301" cy="2171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477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49B95-1A40-3344-A973-AEAC472A6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Practicalities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Have you pay attention to the number of dimensions</a:t>
                </a:r>
              </a:p>
              <a:p>
                <a:r>
                  <a:rPr lang="en-US" dirty="0"/>
                  <a:t>Very tricky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endParaRPr lang="en-US" dirty="0"/>
              </a:p>
              <a:p>
                <a:r>
                  <a:rPr lang="en-US" dirty="0"/>
                  <a:t>Can run into some strange results 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</m:t>
                    </m:r>
                  </m:oMath>
                </a14:m>
                <a:r>
                  <a:rPr lang="en-US" dirty="0"/>
                  <a:t> is very large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Later, we will talk about ways of trying to do dimensionality reduction in order to reduce the number of dimensions here.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90522596-0AC9-0841-84C1-D4E9EE539B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BB3CDD-92AE-8548-9527-B2558145566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704116448"/>
      </p:ext>
    </p:extLst>
  </p:cSld>
  <p:clrMapOvr>
    <a:masterClrMapping/>
  </p:clrMapOvr>
  <p:transition spd="slow">
    <p:push dir="u"/>
  </p:transition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6D65E-B43B-4BB8-BBEE-9DABDDE3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HW5 – ML Practice with Kaggle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F3588D-31CD-4AF6-BD8E-9706CBFDF5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Kaggle is a website that hosts ML competitions. Very popular among people trying to learn more about ML! Let’s you practice a lot of real-world ML skills on challenging problems.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About halfway through the course, want to give you a chance to apply what you’ve learned in the real-world! HW6 will be hosted as an internal Kaggle competition.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TAs in section tomorrow will walk through how to do submissions, but all instructions are on the Kaggle website (linked from HW spec).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NOT graded as a competition. </a:t>
            </a:r>
            <a:r>
              <a:rPr lang="en-US" dirty="0"/>
              <a:t>The leaderboard is just for fun, and we will provide a small amount of EC to the top 3 teams.</a:t>
            </a:r>
            <a:endParaRPr lang="en-US" b="1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06B087-08F4-4483-900E-F2251EE3D20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109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1278307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DB3299-B255-4D1D-AC57-DE3EEEB50B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Pre-Lecture Video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438A5D-444A-4663-A775-57715FDC135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86DE7A-B979-4C14-AFDE-6D72F9E0BE2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31131175"/>
      </p:ext>
    </p:extLst>
  </p:cSld>
  <p:clrMapOvr>
    <a:masterClrMapping/>
  </p:clrMapOvr>
  <p:transition spd="slow">
    <p:push dir="u"/>
  </p:transition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9ADB7-86EB-4B83-B16B-07DC9BBBE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Submission and Grading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9B2BBD-514D-4F55-9A87-B8040C35B7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need to submit three things:</a:t>
            </a:r>
          </a:p>
          <a:p>
            <a:r>
              <a:rPr lang="en-US" dirty="0"/>
              <a:t>On Kaggle, submit your predictions for the test set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your </a:t>
            </a:r>
            <a:r>
              <a:rPr lang="en-US" dirty="0" err="1"/>
              <a:t>Jupyter</a:t>
            </a:r>
            <a:r>
              <a:rPr lang="en-US" dirty="0"/>
              <a:t> Notebook that trains/evaluates your models and answers some questions we asked you to answer.</a:t>
            </a:r>
          </a:p>
          <a:p>
            <a:r>
              <a:rPr lang="en-US" dirty="0"/>
              <a:t>On </a:t>
            </a:r>
            <a:r>
              <a:rPr lang="en-US" dirty="0" err="1"/>
              <a:t>Gradescope</a:t>
            </a:r>
            <a:r>
              <a:rPr lang="en-US" dirty="0"/>
              <a:t>, submit concept questions.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Part of your grade will be from the accuracy on the private test set. Will count 95% accuracy on the private test set as full credit for the performance part of the assignment.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537DC3-9E1E-4008-8823-2C30603ACC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41211127"/>
      </p:ext>
    </p:extLst>
  </p:cSld>
  <p:clrMapOvr>
    <a:masterClrMapping/>
  </p:clrMapOvr>
  <p:transition spd="slow">
    <p:push dir="u"/>
  </p:transition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E4964-9236-4694-9A3D-C056049D6B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Groups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A4D46E-710D-4E50-ADC1-ED0C6F21DF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You will be able to work on the Kaggle portion with a team of up to 3 people. You can work alone if you choose, but we recommend working with a team since that’s a great learning experience!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If you work as a team, you can make a team submission on Kaggle and submit your code/report answers on </a:t>
            </a:r>
            <a:r>
              <a:rPr lang="en-US" dirty="0" err="1"/>
              <a:t>Gradescope</a:t>
            </a:r>
            <a:r>
              <a:rPr lang="en-US" dirty="0"/>
              <a:t> together.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Concept portion should be done individually.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978EB42-5636-4641-A6AF-2950CF6A94C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122887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6C3A31-52B8-454D-AD5A-8BEF2AF99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Detecting Spam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55AB92-A92B-6647-94BC-90AAFCC49E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Imagine I made a “Dummy Classifier” for detecting spam</a:t>
            </a:r>
          </a:p>
          <a:p>
            <a:r>
              <a:rPr lang="en-US" dirty="0"/>
              <a:t>The classifier ignores the input, and always predicts spam.</a:t>
            </a:r>
          </a:p>
          <a:p>
            <a:r>
              <a:rPr lang="en-US" dirty="0"/>
              <a:t>This actually results in 90% accuracy! Why? </a:t>
            </a:r>
          </a:p>
          <a:p>
            <a:pPr lvl="1"/>
            <a:r>
              <a:rPr lang="en-US" dirty="0"/>
              <a:t>Most emails are spam…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This is called the </a:t>
            </a:r>
            <a:r>
              <a:rPr lang="en-US" b="1" dirty="0"/>
              <a:t>majority class classifier. 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dirty="0"/>
              <a:t>A classifier as simple as the majority class classifier can have a high accuracy if there is a </a:t>
            </a:r>
            <a:r>
              <a:rPr lang="en-US" b="1" dirty="0"/>
              <a:t>class imbalance</a:t>
            </a:r>
            <a:r>
              <a:rPr lang="en-US" dirty="0"/>
              <a:t>.</a:t>
            </a:r>
          </a:p>
          <a:p>
            <a:r>
              <a:rPr lang="en-US" dirty="0"/>
              <a:t>A class imbalance is when one class appears much more frequently than another in the dataset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This might suggest that accuracy isn’t enough to tell us if a model is a good model.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459F83-8520-CF4F-B0DA-81AF44F474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7475073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00D5EB-A2A6-F44E-951B-F5CC73E2B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ACDD37-2EBD-134F-835F-22083452D0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Always digging in and ask critical questions of your accuracy.</a:t>
            </a:r>
          </a:p>
          <a:p>
            <a:r>
              <a:rPr lang="en-US" dirty="0"/>
              <a:t>Is there a </a:t>
            </a:r>
            <a:r>
              <a:rPr lang="en-US" b="1" dirty="0"/>
              <a:t>class imbalance</a:t>
            </a:r>
            <a:r>
              <a:rPr lang="en-US" dirty="0"/>
              <a:t>?</a:t>
            </a:r>
          </a:p>
          <a:p>
            <a:r>
              <a:rPr lang="en-US" dirty="0"/>
              <a:t>How does it compare to a baseline approach?</a:t>
            </a:r>
          </a:p>
          <a:p>
            <a:pPr lvl="1"/>
            <a:r>
              <a:rPr lang="en-US" dirty="0"/>
              <a:t>Random guessing</a:t>
            </a:r>
          </a:p>
          <a:p>
            <a:pPr lvl="1"/>
            <a:r>
              <a:rPr lang="en-US" dirty="0"/>
              <a:t>Majority class</a:t>
            </a:r>
          </a:p>
          <a:p>
            <a:pPr lvl="1"/>
            <a:r>
              <a:rPr lang="en-US" dirty="0"/>
              <a:t>…</a:t>
            </a:r>
          </a:p>
          <a:p>
            <a:r>
              <a:rPr lang="en-US" dirty="0"/>
              <a:t>Most important: </a:t>
            </a:r>
            <a:r>
              <a:rPr lang="en-US" b="1" dirty="0"/>
              <a:t>What does my application need?</a:t>
            </a:r>
          </a:p>
          <a:p>
            <a:pPr lvl="1"/>
            <a:r>
              <a:rPr lang="en-US" dirty="0"/>
              <a:t>What’s good enough for user experience?</a:t>
            </a:r>
          </a:p>
          <a:p>
            <a:pPr lvl="1"/>
            <a:r>
              <a:rPr lang="en-US" dirty="0"/>
              <a:t>What is the impact of a mistake we make?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1B79A1-2DF6-B248-A3A6-38C161D574E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84642482"/>
      </p:ext>
    </p:extLst>
  </p:cSld>
  <p:clrMapOvr>
    <a:masterClrMapping/>
  </p:clrMapOvr>
  <p:transition spd="slow">
    <p:push dir="u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CB4F-B3B9-C047-99BD-93F205B3C5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Confusion Matrix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For binary classification, there are only two types of mistakes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=−1,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𝑦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Generally we make a </a:t>
                </a:r>
                <a:r>
                  <a:rPr lang="en-US" b="1" dirty="0"/>
                  <a:t>confusion matrix </a:t>
                </a:r>
                <a:r>
                  <a:rPr lang="en-US" dirty="0"/>
                  <a:t>to understand mistakes.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7C5D89E-6E73-5A48-A93B-C053AB3D2B5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8E5A09-86D6-A449-B773-8442D151CB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14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8D4031D-074A-7E49-BA5D-53321BBF72BC}"/>
              </a:ext>
            </a:extLst>
          </p:cNvPr>
          <p:cNvGraphicFramePr>
            <a:graphicFrameLocks noGrp="1"/>
          </p:cNvGraphicFramePr>
          <p:nvPr/>
        </p:nvGraphicFramePr>
        <p:xfrm>
          <a:off x="3090624" y="2406869"/>
          <a:ext cx="5466159" cy="2460254"/>
        </p:xfrm>
        <a:graphic>
          <a:graphicData uri="http://schemas.openxmlformats.org/drawingml/2006/table">
            <a:tbl>
              <a:tblPr firstRow="1" bandRow="1">
                <a:tableStyleId>{CB23F696-D533-4BE0-B1DA-8B15BD142E95}</a:tableStyleId>
              </a:tblPr>
              <a:tblGrid>
                <a:gridCol w="1822053">
                  <a:extLst>
                    <a:ext uri="{9D8B030D-6E8A-4147-A177-3AD203B41FA5}">
                      <a16:colId xmlns:a16="http://schemas.microsoft.com/office/drawing/2014/main" val="3243455969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3640482338"/>
                    </a:ext>
                  </a:extLst>
                </a:gridCol>
                <a:gridCol w="1822053">
                  <a:extLst>
                    <a:ext uri="{9D8B030D-6E8A-4147-A177-3AD203B41FA5}">
                      <a16:colId xmlns:a16="http://schemas.microsoft.com/office/drawing/2014/main" val="1914084577"/>
                    </a:ext>
                  </a:extLst>
                </a:gridCol>
              </a:tblGrid>
              <a:tr h="68987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9525" cap="flat" cmpd="sng">
                      <a:noFill/>
                      <a:prstDash val="solid"/>
                      <a:round/>
                      <a:headEnd type="none" w="sm" len="sm"/>
                      <a:tailEnd type="none" w="sm" len="sm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B57BA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35588840"/>
                  </a:ext>
                </a:extLst>
              </a:tr>
              <a:tr h="886680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Positive (TP)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Negative (FN)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2444028"/>
                  </a:ext>
                </a:extLst>
              </a:tr>
              <a:tr h="883702">
                <a:tc>
                  <a:txBody>
                    <a:bodyPr/>
                    <a:lstStyle/>
                    <a:p>
                      <a:endParaRPr lang="en-US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B57BA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False Positive (FP)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True Negative (TN)</a:t>
                      </a:r>
                    </a:p>
                  </a:txBody>
                  <a:tcPr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6203727"/>
                  </a:ext>
                </a:extLst>
              </a:tr>
            </a:tbl>
          </a:graphicData>
        </a:graphic>
      </p:graphicFrame>
      <p:sp>
        <p:nvSpPr>
          <p:cNvPr id="6" name="Cross 5">
            <a:extLst>
              <a:ext uri="{FF2B5EF4-FFF2-40B4-BE49-F238E27FC236}">
                <a16:creationId xmlns:a16="http://schemas.microsoft.com/office/drawing/2014/main" id="{3BFCD779-67FF-244C-A7E9-12878195DFC9}"/>
              </a:ext>
            </a:extLst>
          </p:cNvPr>
          <p:cNvSpPr/>
          <p:nvPr/>
        </p:nvSpPr>
        <p:spPr>
          <a:xfrm>
            <a:off x="5619308" y="2568287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7586FE9-CCE9-C64E-89C2-734C47660678}"/>
              </a:ext>
            </a:extLst>
          </p:cNvPr>
          <p:cNvSpPr/>
          <p:nvPr/>
        </p:nvSpPr>
        <p:spPr>
          <a:xfrm>
            <a:off x="7460365" y="2712399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ross 7">
            <a:extLst>
              <a:ext uri="{FF2B5EF4-FFF2-40B4-BE49-F238E27FC236}">
                <a16:creationId xmlns:a16="http://schemas.microsoft.com/office/drawing/2014/main" id="{CF79E5E6-E941-FE41-8C59-258F82C459BB}"/>
              </a:ext>
            </a:extLst>
          </p:cNvPr>
          <p:cNvSpPr/>
          <p:nvPr/>
        </p:nvSpPr>
        <p:spPr>
          <a:xfrm>
            <a:off x="3780970" y="3412346"/>
            <a:ext cx="408789" cy="398032"/>
          </a:xfrm>
          <a:prstGeom prst="plus">
            <a:avLst>
              <a:gd name="adj" fmla="val 3794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FB773E-D6D4-7E42-83DC-7D0E0AE852D3}"/>
              </a:ext>
            </a:extLst>
          </p:cNvPr>
          <p:cNvSpPr/>
          <p:nvPr/>
        </p:nvSpPr>
        <p:spPr>
          <a:xfrm>
            <a:off x="3764233" y="4373766"/>
            <a:ext cx="408789" cy="10980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CBA2586-37DA-B747-9AA8-373AEF56D5EB}"/>
              </a:ext>
            </a:extLst>
          </p:cNvPr>
          <p:cNvSpPr/>
          <p:nvPr/>
        </p:nvSpPr>
        <p:spPr>
          <a:xfrm>
            <a:off x="6028097" y="2067159"/>
            <a:ext cx="151515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Predicted Label</a:t>
            </a:r>
            <a:r>
              <a:rPr lang="en-US" b="1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38455D-70B5-044C-948D-DB2D336FE918}"/>
              </a:ext>
            </a:extLst>
          </p:cNvPr>
          <p:cNvSpPr/>
          <p:nvPr/>
        </p:nvSpPr>
        <p:spPr>
          <a:xfrm rot="16200000">
            <a:off x="2385141" y="3656490"/>
            <a:ext cx="110318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True Label</a:t>
            </a:r>
            <a:r>
              <a:rPr lang="en-US" b="1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15885251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43867-A4EF-6046-8D81-4966DF3B48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Binary Classification Measures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Notation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FP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TN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TN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C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FN</m:t>
                        </m:r>
                      </m:sub>
                    </m:sSub>
                    <m:r>
                      <a:rPr lang="en-US" b="0" i="0" smtClean="0">
                        <a:latin typeface="Cambria Math" panose="02040503050406030204" pitchFamily="18" charset="0"/>
                      </a:rPr>
                      <m:t>=#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FN</m:t>
                    </m:r>
                  </m:oMath>
                </a14:m>
                <a:endParaRPr lang="en-US" dirty="0"/>
              </a:p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𝑁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</m:oMath>
                </a14:m>
                <a:endParaRPr lang="en-US" b="0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   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𝐹𝑃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𝐶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𝑇𝑁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2CB3EDC-0605-FC42-A691-1959D979F2F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375251"/>
                <a:ext cx="5596200" cy="3981000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1C460D-096A-AC48-A846-385C83877D5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Error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Accuracy Rate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𝑇𝑁</m:t>
                              </m:r>
                            </m:sub>
                          </m:sSub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Positive rate (FPR)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False Negative Rate (FNR)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92429C7A-E119-584E-B811-86E3CA4053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1680176"/>
                <a:ext cx="2879251" cy="2876324"/>
              </a:xfrm>
              <a:prstGeom prst="rect">
                <a:avLst/>
              </a:prstGeom>
              <a:blipFill>
                <a:blip r:embed="rId4"/>
                <a:stretch>
                  <a:fillRect b="-15859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True Positive Rate or Recall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Precision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</m:t>
                      </m:r>
                      <m:f>
                        <m:f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b="1" dirty="0"/>
                  <a:t>F1-Score</a:t>
                </a:r>
              </a:p>
              <a:p>
                <a:pPr marL="139700" indent="0">
                  <a:buFont typeface="Nunito Sans"/>
                  <a:buNone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   2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𝑃𝑟𝑒𝑐𝑖𝑠𝑖𝑜𝑛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𝑃𝑟𝑒𝑐𝑖𝑠𝑜𝑛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𝑅𝑒𝑐𝑎𝑙𝑙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  <a:p>
                <a:pPr marL="139700" indent="0">
                  <a:buFont typeface="Nunito Sans"/>
                  <a:buNone/>
                </a:pPr>
                <a:r>
                  <a:rPr lang="en-US" dirty="0">
                    <a:hlinkClick r:id="rId5"/>
                  </a:rPr>
                  <a:t>See more!</a:t>
                </a:r>
                <a:endParaRPr lang="en-US" dirty="0"/>
              </a:p>
              <a:p>
                <a:pPr marL="139700" indent="0">
                  <a:buFont typeface="Nunito Sans"/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7" name="Text Placeholder 2">
                <a:extLst>
                  <a:ext uri="{FF2B5EF4-FFF2-40B4-BE49-F238E27FC236}">
                    <a16:creationId xmlns:a16="http://schemas.microsoft.com/office/drawing/2014/main" id="{3AD47176-E352-B841-B87E-55D2B59C6E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876" y="1680176"/>
                <a:ext cx="2586908" cy="2876324"/>
              </a:xfrm>
              <a:prstGeom prst="rect">
                <a:avLst/>
              </a:prstGeom>
              <a:blipFill>
                <a:blip r:embed="rId6"/>
                <a:stretch>
                  <a:fillRect b="-13216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44478961"/>
      </p:ext>
    </p:extLst>
  </p:cSld>
  <p:clrMapOvr>
    <a:masterClrMapping/>
  </p:clrMapOvr>
  <p:transition spd="slow">
    <p:push dir="u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BBAA92-55CC-1447-A855-B85A1B3BF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Change Threshold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if I never want to make a false positive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I never want to make a false negative prediction?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One way to control for our application is to change the scoring threshold. (Could also change intercept!)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𝛼</m:t>
                    </m:r>
                  </m:oMath>
                </a14:m>
                <a:r>
                  <a:rPr lang="en-US" dirty="0"/>
                  <a:t>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 +1</m:t>
                    </m:r>
                  </m:oMath>
                </a14:m>
                <a:endParaRPr lang="en-US" b="0" dirty="0"/>
              </a:p>
              <a:p>
                <a:r>
                  <a:rPr lang="en-US" dirty="0"/>
                  <a:t>Else:</a:t>
                </a:r>
              </a:p>
              <a:p>
                <a:pPr lvl="1"/>
                <a:r>
                  <a:rPr lang="en-US" dirty="0"/>
                  <a:t>Predict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</m:acc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	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280BD97-13A4-0B41-B905-A8B927CCD33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0ECCAA-B7B9-704C-9F9B-2FDC65B65D1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58937814"/>
      </p:ext>
    </p:extLst>
  </p:cSld>
  <p:clrMapOvr>
    <a:masterClrMapping/>
  </p:clrMapOvr>
  <p:transition spd="slow">
    <p:push dir="u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633682-9F22-9C44-8FCC-286AEA868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ROC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2B9E25-12C9-C649-B768-285CCD65F3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>
                <a:latin typeface="Nunito Sans" pitchFamily="2" charset="77"/>
                <a:ea typeface="Nunito Sans" pitchFamily="2" charset="77"/>
                <a:cs typeface="Nunito Sans" pitchFamily="2" charset="77"/>
              </a:rPr>
              <a:t>What</a:t>
            </a:r>
            <a:r>
              <a:rPr lang="en-US" dirty="0"/>
              <a:t> happens to our TPR and FPR as we increase the threshold?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7A9424-33B5-7741-AF70-23BDEDA545E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983C2E0E-C68C-E644-861E-F4040D5031A5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A1183C1-CECB-6149-B0C1-5C02215E865E}"/>
              </a:ext>
            </a:extLst>
          </p:cNvPr>
          <p:cNvSpPr/>
          <p:nvPr/>
        </p:nvSpPr>
        <p:spPr>
          <a:xfrm>
            <a:off x="8392514" y="4345398"/>
            <a:ext cx="57259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FPR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62A56D2-5C71-5C47-971E-76D9A27A7966}"/>
              </a:ext>
            </a:extLst>
          </p:cNvPr>
          <p:cNvSpPr/>
          <p:nvPr/>
        </p:nvSpPr>
        <p:spPr>
          <a:xfrm>
            <a:off x="2681633" y="1305041"/>
            <a:ext cx="5806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TPR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235B3B-5066-DA41-8635-9EC9FCA99DEC}"/>
              </a:ext>
            </a:extLst>
          </p:cNvPr>
          <p:cNvSpPr/>
          <p:nvPr/>
        </p:nvSpPr>
        <p:spPr>
          <a:xfrm>
            <a:off x="3262241" y="459101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5761C33-1D95-BB4B-8B01-3C37D0526AEF}"/>
              </a:ext>
            </a:extLst>
          </p:cNvPr>
          <p:cNvSpPr/>
          <p:nvPr/>
        </p:nvSpPr>
        <p:spPr>
          <a:xfrm>
            <a:off x="3090625" y="4345398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0</a:t>
            </a:r>
            <a:r>
              <a:rPr lang="en-US" dirty="0"/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67F676-665F-114A-B849-8BA7D3FB0E11}"/>
              </a:ext>
            </a:extLst>
          </p:cNvPr>
          <p:cNvSpPr/>
          <p:nvPr/>
        </p:nvSpPr>
        <p:spPr>
          <a:xfrm>
            <a:off x="3090625" y="1569984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788D88-D87B-F94F-AC2C-2D6D9CF5A183}"/>
              </a:ext>
            </a:extLst>
          </p:cNvPr>
          <p:cNvSpPr/>
          <p:nvPr/>
        </p:nvSpPr>
        <p:spPr>
          <a:xfrm>
            <a:off x="7968903" y="4578626"/>
            <a:ext cx="34176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1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9982907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4E1ADF-7904-BA4B-A15F-03BC56C5D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Assessing Accuracy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F415A7-CD03-8443-848B-445BEC818B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with binary classification, we treat the positive label as being the more important of the two. We then often then focus on these metrics: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Precision: </a:t>
            </a:r>
            <a:r>
              <a:rPr lang="en-US" dirty="0"/>
              <a:t>Of the ones I predicted positive, how many of them were actually positive?</a:t>
            </a:r>
          </a:p>
          <a:p>
            <a:pPr marL="139700" indent="0">
              <a:buNone/>
            </a:pPr>
            <a:endParaRPr lang="en-US" b="1" dirty="0"/>
          </a:p>
          <a:p>
            <a:pPr marL="139700" indent="0">
              <a:buNone/>
            </a:pPr>
            <a:r>
              <a:rPr lang="en-US" b="1" dirty="0"/>
              <a:t>Recall: </a:t>
            </a:r>
            <a:r>
              <a:rPr lang="en-US" dirty="0"/>
              <a:t>Of all the things that are truly positive, how many of them did I correctly predict as positive?</a:t>
            </a:r>
          </a:p>
          <a:p>
            <a:pPr marL="139700" indent="0">
              <a:buNone/>
            </a:pPr>
            <a:endParaRPr lang="en-US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95A95-4581-6D41-8E61-14A8B80B206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2173172"/>
      </p:ext>
    </p:extLst>
  </p:cSld>
  <p:clrMapOvr>
    <a:masterClrMapping/>
  </p:clrMapOvr>
  <p:transition spd="slow">
    <p:push dir="u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7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229969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28CB0282-9892-204D-A167-63CA6E5055F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200" dirty="0"/>
              <a:t>Recap</a:t>
            </a:r>
            <a:br>
              <a:rPr lang="en-US" sz="2200" dirty="0"/>
            </a:br>
            <a:br>
              <a:rPr lang="en-US" sz="2200" dirty="0"/>
            </a:br>
            <a:r>
              <a:rPr lang="en-US" sz="2200" dirty="0"/>
              <a:t>Deep Learning in Practice</a:t>
            </a:r>
            <a:br>
              <a:rPr lang="en-US" sz="2200" dirty="0"/>
            </a:br>
            <a:endParaRPr lang="en-US" sz="2200" dirty="0"/>
          </a:p>
        </p:txBody>
      </p:sp>
      <p:sp>
        <p:nvSpPr>
          <p:cNvPr id="7" name="Subtitle 6">
            <a:extLst>
              <a:ext uri="{FF2B5EF4-FFF2-40B4-BE49-F238E27FC236}">
                <a16:creationId xmlns:a16="http://schemas.microsoft.com/office/drawing/2014/main" id="{BDC09633-E6C9-3A45-8729-8DE5B4803AA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73E35CD-AD7C-FA4C-BCD8-355590A62F2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3130874"/>
      </p:ext>
    </p:extLst>
  </p:cSld>
  <p:clrMapOvr>
    <a:masterClrMapping/>
  </p:clrMapOvr>
  <p:transition spd="slow">
    <p:push dir="u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9375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AC836A-E513-B948-A751-4BD080904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 &amp; Recall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6AFB6-D385-824B-9AE7-DEC3310405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An optimistic model will predict almost everything as positive</a:t>
            </a:r>
          </a:p>
          <a:p>
            <a:r>
              <a:rPr lang="en-US" dirty="0"/>
              <a:t>High recall, low precision</a:t>
            </a:r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 pessimistic model will predict almost everything as negative</a:t>
            </a:r>
          </a:p>
          <a:p>
            <a:r>
              <a:rPr lang="en-US" dirty="0"/>
              <a:t>High precision, low recall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42830B5-B186-AB42-B391-B8BCD12AF04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544B09-5375-FE4D-B0CE-8A8241722B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9132" y="587000"/>
            <a:ext cx="435304" cy="3904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54A61F5-B58E-1741-BB8C-F88A4AAA03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9132" y="1949580"/>
            <a:ext cx="453347" cy="3327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91210F-C01F-9C44-B6B8-3E153B164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360" y="2861168"/>
            <a:ext cx="5250730" cy="1962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76183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A602C7-9082-0C4C-8166-E226780A5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Controlling Precision/Recall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 numCol="1"/>
              <a:lstStyle/>
              <a:p>
                <a:pPr marL="139700" indent="0">
                  <a:buNone/>
                </a:pPr>
                <a:r>
                  <a:rPr lang="en-US" dirty="0"/>
                  <a:t>Depending on your application, precision or recall might be more important</a:t>
                </a:r>
              </a:p>
              <a:p>
                <a:r>
                  <a:rPr lang="en-US" dirty="0"/>
                  <a:t>Ideally you will have high values for both, but generally increasing recall will decrease precision and vice versa.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logistic regression, we can control for how optimistic the model is by changing the threshold for positive classification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Before</a:t>
                </a:r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b="0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&gt;0.5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Now</a:t>
                </a:r>
              </a:p>
              <a:p>
                <a:pPr marL="13970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if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</m:e>
                    </m:acc>
                    <m:d>
                      <m:d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𝑦</m:t>
                        </m:r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=+1</m:t>
                        </m:r>
                      </m:e>
                      <m:e>
                        <m:sSub>
                          <m:sSubPr>
                            <m:ctrlPr>
                              <a:rPr lang="en-US" i="1" dirty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 dirty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i="1" dirty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𝑡</m:t>
                    </m:r>
                  </m:oMath>
                </a14:m>
                <a:r>
                  <a:rPr lang="en-US" dirty="0"/>
                  <a:t> else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 dirty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i="1" dirty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i="1" dirty="0">
                        <a:latin typeface="Cambria Math" panose="02040503050406030204" pitchFamily="18" charset="0"/>
                      </a:rPr>
                      <m:t>=−1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491FC78-5E82-B943-8546-165C8AA75C8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4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CFDD5C-BD0A-A644-97B9-4517C42D3E7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0055460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637C6F-02FA-4E42-AE7B-9BA925F3B6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3EC6C-B5E3-1C44-A71A-298303D2622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85FB22-09B6-3346-A221-118491EA284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23</a:t>
            </a:fld>
            <a:endParaRPr lang="en"/>
          </a:p>
        </p:txBody>
      </p:sp>
      <p:sp>
        <p:nvSpPr>
          <p:cNvPr id="5" name="Left-Up Arrow 4">
            <a:extLst>
              <a:ext uri="{FF2B5EF4-FFF2-40B4-BE49-F238E27FC236}">
                <a16:creationId xmlns:a16="http://schemas.microsoft.com/office/drawing/2014/main" id="{F96048A0-5B5D-4847-AF74-67AD2853A30B}"/>
              </a:ext>
            </a:extLst>
          </p:cNvPr>
          <p:cNvSpPr/>
          <p:nvPr/>
        </p:nvSpPr>
        <p:spPr>
          <a:xfrm flipH="1">
            <a:off x="3344092" y="1458930"/>
            <a:ext cx="4966571" cy="3109070"/>
          </a:xfrm>
          <a:prstGeom prst="leftUpArrow">
            <a:avLst>
              <a:gd name="adj1" fmla="val 0"/>
              <a:gd name="adj2" fmla="val 1989"/>
              <a:gd name="adj3" fmla="val 2897"/>
            </a:avLst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F699D28-ABE0-2F47-8D0E-632B6240079C}"/>
              </a:ext>
            </a:extLst>
          </p:cNvPr>
          <p:cNvSpPr/>
          <p:nvPr/>
        </p:nvSpPr>
        <p:spPr>
          <a:xfrm>
            <a:off x="2607159" y="1151153"/>
            <a:ext cx="96693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Precision</a:t>
            </a:r>
            <a:r>
              <a:rPr lang="en-US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BFAF012-108A-E747-A1E9-F2D31F847CFB}"/>
              </a:ext>
            </a:extLst>
          </p:cNvPr>
          <p:cNvSpPr/>
          <p:nvPr/>
        </p:nvSpPr>
        <p:spPr>
          <a:xfrm>
            <a:off x="8427137" y="4345398"/>
            <a:ext cx="7168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Recall</a:t>
            </a:r>
            <a:r>
              <a:rPr lang="en-US" dirty="0"/>
              <a:t>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B9EE25E-BAF0-8C4C-A249-760D91688532}"/>
              </a:ext>
            </a:extLst>
          </p:cNvPr>
          <p:cNvSpPr/>
          <p:nvPr/>
        </p:nvSpPr>
        <p:spPr>
          <a:xfrm>
            <a:off x="3044760" y="1547697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1DF233-BC3C-834C-B9E3-DDEEF98A21C5}"/>
              </a:ext>
            </a:extLst>
          </p:cNvPr>
          <p:cNvSpPr/>
          <p:nvPr/>
        </p:nvSpPr>
        <p:spPr>
          <a:xfrm>
            <a:off x="7863428" y="46673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  <a:ea typeface="Nunito Sans" pitchFamily="2" charset="77"/>
                <a:cs typeface="Nunito Sans" pitchFamily="2" charset="77"/>
              </a:rPr>
              <a:t>1</a:t>
            </a:r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1DD87-8C3F-A748-AE00-EB8E843F06ED}"/>
              </a:ext>
            </a:extLst>
          </p:cNvPr>
          <p:cNvSpPr/>
          <p:nvPr/>
        </p:nvSpPr>
        <p:spPr>
          <a:xfrm>
            <a:off x="3262528" y="4595962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47B411-DD2C-EE44-BB0B-4B4FDBDAEBEF}"/>
              </a:ext>
            </a:extLst>
          </p:cNvPr>
          <p:cNvSpPr/>
          <p:nvPr/>
        </p:nvSpPr>
        <p:spPr>
          <a:xfrm>
            <a:off x="3090624" y="4359585"/>
            <a:ext cx="2920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666666"/>
                </a:solidFill>
                <a:latin typeface="Nunito Sans" pitchFamily="2" charset="77"/>
              </a:rPr>
              <a:t>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9890453"/>
      </p:ext>
    </p:extLst>
  </p:cSld>
  <p:clrMapOvr>
    <a:masterClrMapping/>
  </p:clrMapOvr>
  <p:transition spd="slow">
    <p:push dir="u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118A8-97F0-8B47-92EC-51FD5487C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C996AB-74B1-7B4F-AB97-7D8C75428B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try every threshold to get a curve like below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3172AB-1184-8A47-A838-71CA8EF047E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0BB956-2321-1744-846A-AFBF72EE29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2882" y="1370178"/>
            <a:ext cx="5489077" cy="319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23802"/>
      </p:ext>
    </p:extLst>
  </p:cSld>
  <p:clrMapOvr>
    <a:masterClrMapping/>
  </p:clrMapOvr>
  <p:transition spd="slow">
    <p:push dir="u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Sometimes, Classifier B is strictly better than Classifier 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F4474AC-CB39-F247-A073-CCEF742E1B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6709" y="1411353"/>
            <a:ext cx="4804032" cy="292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3674847"/>
      </p:ext>
    </p:extLst>
  </p:cSld>
  <p:clrMapOvr>
    <a:masterClrMapping/>
  </p:clrMapOvr>
  <p:transition spd="slow">
    <p:push dir="u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9B0BC-044E-A949-8A30-83BAB22E4B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Precision-Recall Curve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99DD1B-3558-714A-AC75-9B89A3E04DA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Most times, the classifiers are incomparable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080964-2D87-ED4D-9DD5-19C7CCB98E5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6700657-3EC1-5442-A4BA-D6B3833686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4378" y="1370066"/>
            <a:ext cx="5448693" cy="295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14427"/>
      </p:ext>
    </p:extLst>
  </p:cSld>
  <p:clrMapOvr>
    <a:masterClrMapping/>
  </p:clrMapOvr>
  <p:transition spd="slow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80257C-8480-C449-A777-0C723B83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Compare Classifiers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6D5D0-5DE6-5840-B529-D875F4A9E61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Often come up with a single number to describe it </a:t>
            </a:r>
          </a:p>
          <a:p>
            <a:r>
              <a:rPr lang="en-US" dirty="0"/>
              <a:t>F1-score, AUC, etc.</a:t>
            </a:r>
          </a:p>
          <a:p>
            <a:r>
              <a:rPr lang="en-US" dirty="0"/>
              <a:t>Remember, what your application needs is most important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Also common to use </a:t>
            </a:r>
            <a:r>
              <a:rPr lang="en-US" b="1" dirty="0"/>
              <a:t>precision at k</a:t>
            </a:r>
          </a:p>
          <a:p>
            <a:r>
              <a:rPr lang="en-US" dirty="0"/>
              <a:t>If you show the top </a:t>
            </a:r>
            <a:r>
              <a:rPr lang="en-US" b="1" dirty="0"/>
              <a:t>k </a:t>
            </a:r>
            <a:r>
              <a:rPr lang="en-US" dirty="0"/>
              <a:t>most likely positive examples, how many of them are true positives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03CB2D-2098-C349-A676-817BB8174F8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27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C5CDDF-C274-8C48-BC0D-44C79830E5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745" y="2983850"/>
            <a:ext cx="6315959" cy="1766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064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-US" sz="1600" dirty="0"/>
              <a:t>Precision/Recall</a:t>
            </a:r>
            <a:br>
              <a:rPr lang="en-US" sz="1600" dirty="0"/>
            </a:br>
            <a:r>
              <a:rPr lang="en-US" sz="1600" dirty="0"/>
              <a:t>k-Nearest Neighbors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July 24,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575955469"/>
      </p:ext>
    </p:extLst>
  </p:cSld>
  <p:clrMapOvr>
    <a:masterClrMapping/>
  </p:clrMapOvr>
  <p:transition spd="slow">
    <p:push dir="u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77EFF-63F2-2549-B138-4F54D1F117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Roadmap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F0E4B-3D7B-0A4E-9CD2-6FF6DFAA28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62518" y="320667"/>
            <a:ext cx="6016812" cy="4977473"/>
          </a:xfrm>
        </p:spPr>
        <p:txBody>
          <a:bodyPr numCol="2"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Housing Prices - Regression </a:t>
            </a:r>
          </a:p>
          <a:p>
            <a:pPr lvl="1"/>
            <a:r>
              <a:rPr lang="en-US" dirty="0"/>
              <a:t>Regression Model</a:t>
            </a:r>
          </a:p>
          <a:p>
            <a:pPr lvl="1"/>
            <a:r>
              <a:rPr lang="en-US" dirty="0"/>
              <a:t>Assessing Performance</a:t>
            </a:r>
          </a:p>
          <a:p>
            <a:pPr lvl="1"/>
            <a:r>
              <a:rPr lang="en-US" dirty="0"/>
              <a:t>Ridge Regression</a:t>
            </a:r>
          </a:p>
          <a:p>
            <a:pPr lvl="1"/>
            <a:r>
              <a:rPr lang="en-US" dirty="0"/>
              <a:t>LASSO 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Sentiment Analysis – Classification</a:t>
            </a:r>
          </a:p>
          <a:p>
            <a:pPr lvl="1"/>
            <a:r>
              <a:rPr lang="en-US" dirty="0"/>
              <a:t>Classification Overview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Logistic Regression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Bias / Fairness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Decision Trees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Ensemble Methods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Deep Learning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Neural Networks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Convolutional Neural </a:t>
            </a: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br>
              <a:rPr lang="en-US" dirty="0">
                <a:solidFill>
                  <a:schemeClr val="tx2">
                    <a:lumMod val="50000"/>
                  </a:schemeClr>
                </a:solidFill>
              </a:rPr>
            </a:b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Document Retrieval – Clustering and Similarity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Precision / Recall</a:t>
            </a:r>
          </a:p>
          <a:p>
            <a:pPr lvl="1"/>
            <a:r>
              <a:rPr lang="en-US" dirty="0">
                <a:solidFill>
                  <a:srgbClr val="95698A"/>
                </a:solidFill>
              </a:rPr>
              <a:t>k-Nearest Neighbor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Kernel Methods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Locality Sensitive Hashing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Clustering</a:t>
            </a:r>
          </a:p>
          <a:p>
            <a:pPr lvl="1"/>
            <a:r>
              <a:rPr lang="en-US" dirty="0">
                <a:solidFill>
                  <a:schemeClr val="tx2">
                    <a:lumMod val="50000"/>
                  </a:schemeClr>
                </a:solidFill>
              </a:rPr>
              <a:t>Hierarchical Clustering</a:t>
            </a: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D944884-2A8D-1E41-BE0C-292DE690032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11154009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F54E887-B238-2E48-996A-2C2CA6B195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598E06-D70B-FA4D-8199-ACE6C4B5D9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 need to manually engineer features, enable automated learning of features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Impressive performance gains</a:t>
            </a:r>
          </a:p>
          <a:p>
            <a:r>
              <a:rPr lang="en-US" dirty="0"/>
              <a:t>Image processing</a:t>
            </a:r>
          </a:p>
          <a:p>
            <a:r>
              <a:rPr lang="en-US" dirty="0"/>
              <a:t>Natural Language Processing</a:t>
            </a:r>
          </a:p>
          <a:p>
            <a:r>
              <a:rPr lang="en-US" dirty="0"/>
              <a:t>Speech recognition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Making huge impacts in most fields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6C3A2C1-FA71-6444-83C8-6D60610CD76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298503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240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8D0B-2059-BF4F-8A35-56B34A095E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B31651-EC26-1D42-BDC4-EDAA8A01AD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288DCE-D265-644B-BBC7-F6ADADC285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3205240"/>
      </p:ext>
    </p:extLst>
  </p:cSld>
  <p:clrMapOvr>
    <a:masterClrMapping/>
  </p:clrMapOvr>
  <p:transition spd="slow">
    <p:push dir="u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The document in corpus that is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limLow>
                            <m:limLow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limLowPr>
                            <m:e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arg</m:t>
                              </m:r>
                              <m: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b="0" i="0" smtClean="0"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lim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∈[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,…,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lim>
                          </m:limLow>
                        </m:fNam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𝑑𝑖𝑠𝑡𝑎𝑛𝑐𝑒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It’s very critical to properly define how we represent each document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the similarity metric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</m:oMath>
                </a14:m>
                <a:r>
                  <a:rPr lang="en-US" dirty="0"/>
                  <a:t>! Different definitions will lead to very different results.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88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41391131"/>
      </p:ext>
    </p:extLst>
  </p:cSld>
  <p:clrMapOvr>
    <a:masterClrMapping/>
  </p:clrMapOvr>
  <p:transition spd="slow">
    <p:push dir="u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1-Nearest Neighbor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long does it take to find the 1-NN? About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operations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∅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=∞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069751"/>
              </a:xfrm>
              <a:prstGeom prst="rect">
                <a:avLst/>
              </a:prstGeom>
              <a:blipFill>
                <a:blip r:embed="rId4"/>
                <a:stretch>
                  <a:fillRect l="-26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57855237"/>
      </p:ext>
    </p:extLst>
  </p:cSld>
  <p:clrMapOvr>
    <a:masterClrMapping/>
  </p:clrMapOvr>
  <p:transition spd="slow">
    <p:push dir="u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Input 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Query example (e.g. my book)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en-US" dirty="0"/>
                  <a:t>: Corpus of documents (e.g. Amazon books)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Output</a:t>
                </a:r>
              </a:p>
              <a:p>
                <a:r>
                  <a:rPr lang="en-US" dirty="0"/>
                  <a:t>List of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 documents most similar to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Formally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425673416"/>
      </p:ext>
    </p:extLst>
  </p:cSld>
  <p:clrMapOvr>
    <a:masterClrMapping/>
  </p:clrMapOvr>
  <p:transition spd="slow">
    <p:push dir="u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5063793-5576-B941-BB0E-ABC73EF0066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Same idea as 1-NN algorithm, but maintain list of k-NN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, …,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𝑓𝑜𝑟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+1 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…,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</a:t>
                </a:r>
                <a:endParaRPr lang="en-US" dirty="0"/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b="0" dirty="0"/>
                  <a:t> </a:t>
                </a: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𝑖𝑓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&lt;</m:t>
                    </m:r>
                    <m:func>
                      <m:func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max</m:t>
                        </m:r>
                      </m:fName>
                      <m:e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𝑛𝑛</m:t>
                            </m:r>
                            <m:r>
                              <m:rPr>
                                <m:lit/>
                              </m:rPr>
                              <a:rPr lang="en-US" b="0" i="1" smtClean="0">
                                <a:latin typeface="Cambria Math" panose="02040503050406030204" pitchFamily="18" charset="0"/>
                              </a:rPr>
                              <m:t>_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𝑑𝑖𝑠𝑡𝑠</m:t>
                            </m:r>
                          </m:e>
                        </m:d>
                      </m:e>
                    </m:func>
                    <m:r>
                      <a:rPr lang="en-US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US" b="0" dirty="0"/>
                  <a:t> 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         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𝑟𝑒𝑚𝑜𝑣𝑒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𝑙𝑎𝑟𝑔𝑒𝑠𝑡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𝑓𝑟𝑜𝑚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b="0" dirty="0"/>
                  <a:t>         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𝑎𝑑𝑑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𝑎𝑛𝑑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𝑛𝑛</m:t>
                    </m:r>
                    <m:r>
                      <m:rPr>
                        <m:lit/>
                      </m:rPr>
                      <a:rPr lang="en-US" b="0" i="1" smtClean="0">
                        <a:latin typeface="Cambria Math" panose="02040503050406030204" pitchFamily="18" charset="0"/>
                      </a:rPr>
                      <m:t>_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𝑑𝑖𝑠𝑡𝑠</m:t>
                    </m:r>
                  </m:oMath>
                </a14:m>
                <a:endParaRPr lang="en-US" dirty="0"/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12502" y="1486749"/>
                <a:ext cx="4788817" cy="3172600"/>
              </a:xfrm>
              <a:prstGeom prst="rect">
                <a:avLst/>
              </a:prstGeom>
              <a:blipFill>
                <a:blip r:embed="rId3"/>
                <a:stretch>
                  <a:fillRect l="-264" b="-397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83758693"/>
      </p:ext>
    </p:extLst>
  </p:cSld>
  <p:clrMapOvr>
    <a:masterClrMapping/>
  </p:clrMapOvr>
  <p:transition spd="slow">
    <p:push dir="u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F375B-EAFF-2644-99F4-17E47720F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k-Nearest Neighbors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Can be used in many circumstances! </a:t>
                </a:r>
              </a:p>
              <a:p>
                <a:pPr marL="139700" indent="0">
                  <a:buNone/>
                </a:pPr>
                <a:r>
                  <a:rPr lang="en-US" b="1" dirty="0"/>
                  <a:t>Retrieval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Return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Regression </a:t>
                </a: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1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den>
                      </m:f>
                      <m:nary>
                        <m:naryPr>
                          <m:chr m:val="∑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p>
                        <m:e>
                          <m:sSup>
                            <m:sSupPr>
                              <m:ctrl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nary>
                    </m:oMath>
                  </m:oMathPara>
                </a14:m>
                <a:endParaRPr lang="en-US" b="1" dirty="0"/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Classification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𝑚𝑎𝑗𝑜𝑟𝑖𝑡𝑦</m:t>
                      </m:r>
                      <m:r>
                        <m:rPr>
                          <m:lit/>
                        </m:rPr>
                        <a:rPr lang="en-US" b="0" i="1" dirty="0" smtClean="0">
                          <a:latin typeface="Cambria Math" panose="02040503050406030204" pitchFamily="18" charset="0"/>
                        </a:rPr>
                        <m:t>_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𝑐𝑙𝑎𝑠𝑠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p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𝑁𝑁</m:t>
                          </m:r>
                        </m:sup>
                      </m:sSup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2A45CEA-F245-6A4C-8FFE-86483995590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B42BEA-45A0-E24E-BE87-BF4F60FFE24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88829548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3599A5D-78D5-D8CE-AB9C-2795DF64FB0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In the regression/classification settings, what is the relationship between k for k-NN and the bias/variance of the model? Each option completes the sentence “As k increases …”</a:t>
            </a:r>
          </a:p>
          <a:p>
            <a:pPr marL="139700" indent="0">
              <a:buNone/>
            </a:pPr>
            <a:endParaRPr lang="en-US" dirty="0"/>
          </a:p>
          <a:p>
            <a:r>
              <a:rPr lang="en-US" dirty="0"/>
              <a:t>Bias increases, Variance increases</a:t>
            </a:r>
          </a:p>
          <a:p>
            <a:r>
              <a:rPr lang="en-US" dirty="0"/>
              <a:t>Bias decreases, Variance increases</a:t>
            </a:r>
          </a:p>
          <a:p>
            <a:r>
              <a:rPr lang="en-US" dirty="0"/>
              <a:t>Bias increases, Variance decreases</a:t>
            </a:r>
          </a:p>
          <a:p>
            <a:r>
              <a:rPr lang="en-US" dirty="0"/>
              <a:t>Bias decreases, Variance decreases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D632A6-989B-4B30-C2C5-33D6314B39F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37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24B109B-19CB-65FC-D846-E156AD3081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</p:spTree>
    <p:extLst>
      <p:ext uri="{BB962C8B-B14F-4D97-AF65-F5344CB8AC3E}">
        <p14:creationId xmlns:p14="http://schemas.microsoft.com/office/powerpoint/2010/main" val="3252393488"/>
      </p:ext>
    </p:extLst>
  </p:cSld>
  <p:clrMapOvr>
    <a:masterClrMapping/>
  </p:clrMapOvr>
  <p:transition>
    <p:fade thruBlk="1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929370-B8AB-A8AA-5083-21245BADB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F15485-A9B3-0966-58B3-D4EA0F8609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38</a:t>
            </a:fld>
            <a:endParaRPr lang="en"/>
          </a:p>
        </p:txBody>
      </p:sp>
      <p:pic>
        <p:nvPicPr>
          <p:cNvPr id="1026" name="Picture 2" descr="Dog GIF - Dog GIFs">
            <a:extLst>
              <a:ext uri="{FF2B5EF4-FFF2-40B4-BE49-F238E27FC236}">
                <a16:creationId xmlns:a16="http://schemas.microsoft.com/office/drawing/2014/main" id="{1128ACE3-E721-1204-0E80-B4494D0EC1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516" y="575500"/>
            <a:ext cx="4148418" cy="4148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97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4FE3DF-B4EA-499C-BAAD-A0A8E465C87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Embeddings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2DFB2FA2-780C-462A-A66B-E5CE4B3421F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C7F7A7-DB70-4E27-8CD2-6FC0FB8C0D3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29237780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85050-E0B8-D14B-9452-802D00A65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B6FBE-B98D-7340-B3CA-36252475D9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Requires a LOT of data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Computationally really expensive </a:t>
            </a:r>
          </a:p>
          <a:p>
            <a:r>
              <a:rPr lang="en-US" dirty="0"/>
              <a:t>Environmentally, extremely expensive (</a:t>
            </a:r>
            <a:r>
              <a:rPr lang="en-US" dirty="0">
                <a:hlinkClick r:id="rId2"/>
              </a:rPr>
              <a:t>Green AI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Hard to tune hyper-parameters</a:t>
            </a:r>
          </a:p>
          <a:p>
            <a:r>
              <a:rPr lang="en-US" dirty="0"/>
              <a:t>Choice of architecture (we’ve added even more hyper-parameters)</a:t>
            </a:r>
          </a:p>
          <a:p>
            <a:pPr lvl="1"/>
            <a:r>
              <a:rPr lang="en-US" dirty="0"/>
              <a:t>Size of kernels, stride, 0 padding, number of conv layers, depth of outputs of conv layers, </a:t>
            </a:r>
          </a:p>
          <a:p>
            <a:r>
              <a:rPr lang="en-US" dirty="0"/>
              <a:t>Learning algorithm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Still not very interpretable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8431BE-8183-B84D-ACDD-942E1F74FB7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08610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A70D8-76C9-8049-9190-8C63D6036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Important Points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While the formalization of these algorithms can be a bit tedious, the intuition is fairly simple. Find the 1 or k nearest neighbors to a given document and return those as the answer.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This intuition relies on answering two important questions</a:t>
                </a:r>
              </a:p>
              <a:p>
                <a:r>
                  <a:rPr lang="en-US" dirty="0"/>
                  <a:t>How do we represent the documents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r>
                  <a:rPr lang="en-US" dirty="0"/>
                  <a:t>How do we measure the distance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𝑑𝑖𝑠𝑡𝑎𝑛𝑐𝑒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?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56428F7F-FD3E-9749-B549-D070E8CA4A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22C50B-BE00-924A-898D-8FABC7F26B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40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5643532"/>
      </p:ext>
    </p:extLst>
  </p:cSld>
  <p:clrMapOvr>
    <a:masterClrMapping/>
  </p:clrMapOvr>
  <p:transition spd="slow">
    <p:push dir="u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9913A-6FAA-C446-93AC-A47DB4F0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100" dirty="0"/>
              <a:t>Document Representation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Like our previous ML algorithms, we will want to make a vector out of the document to represent it as a point in space.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Simplest representation is the </a:t>
                </a:r>
                <a:r>
                  <a:rPr lang="en-US" b="1" dirty="0"/>
                  <a:t>bag-of-words </a:t>
                </a:r>
                <a:r>
                  <a:rPr lang="en-US" dirty="0"/>
                  <a:t>representation.</a:t>
                </a:r>
              </a:p>
              <a:p>
                <a:r>
                  <a:rPr lang="en-US" dirty="0"/>
                  <a:t>Each document will become a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dimension vector 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US" dirty="0"/>
                  <a:t> is the number of words in the entire corpus of documents</a:t>
                </a:r>
              </a:p>
              <a:p>
                <a:r>
                  <a:rPr lang="en-US" dirty="0"/>
                  <a:t>The value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r>
                  <a:rPr lang="en-US" dirty="0"/>
                  <a:t> will be the number of times word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𝑗</m:t>
                    </m:r>
                  </m:oMath>
                </a14:m>
                <a:r>
                  <a:rPr lang="en-US" dirty="0"/>
                  <a:t> appears in document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𝑖</m:t>
                    </m:r>
                  </m:oMath>
                </a14:m>
                <a:r>
                  <a:rPr lang="en-US" dirty="0"/>
                  <a:t>. </a:t>
                </a:r>
              </a:p>
              <a:p>
                <a:r>
                  <a:rPr lang="en-US" dirty="0"/>
                  <a:t>This ignores order of words in the document, just the counts.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F91E19-DCC4-5C4C-A635-46DD8BEE797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4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9AA9B0-9FAE-0543-886C-0EFAF618F7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29491290"/>
      </p:ext>
    </p:extLst>
  </p:cSld>
  <p:clrMapOvr>
    <a:masterClrMapping/>
  </p:clrMapOvr>
  <p:transition spd="slow">
    <p:push dir="u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E18B84-573D-4349-992F-737FC147C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300" dirty="0"/>
              <a:t>Bag of Words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7AF6E4-265C-AE4C-AD0F-089814E766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Pros</a:t>
            </a:r>
          </a:p>
          <a:p>
            <a:r>
              <a:rPr lang="en-US" dirty="0"/>
              <a:t>Very simple to describe</a:t>
            </a:r>
          </a:p>
          <a:p>
            <a:r>
              <a:rPr lang="en-US" dirty="0"/>
              <a:t>Very simple to compute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b="1" dirty="0"/>
              <a:t>Cons</a:t>
            </a:r>
          </a:p>
          <a:p>
            <a:r>
              <a:rPr lang="en-US" dirty="0"/>
              <a:t>Common words like “the” and “a” dominate counts of uncommon words </a:t>
            </a:r>
          </a:p>
          <a:p>
            <a:r>
              <a:rPr lang="en-US" dirty="0"/>
              <a:t>Often it’s the uncommon words that uniquely define a doc.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E4CE8D-9579-8B42-855E-ED1086EB610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848208220"/>
      </p:ext>
    </p:extLst>
  </p:cSld>
  <p:clrMapOvr>
    <a:masterClrMapping/>
  </p:clrMapOvr>
  <p:transition spd="slow">
    <p:push dir="u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29F24C-1293-CF4F-BE00-4876688865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TF-IDF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358A5E-4D0C-1349-AEE0-DA6E74B9CB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36837" y="50232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b="1" dirty="0"/>
              <a:t>Goal</a:t>
            </a:r>
            <a:r>
              <a:rPr lang="en-US" dirty="0"/>
              <a:t>: Emphasize important words</a:t>
            </a:r>
          </a:p>
          <a:p>
            <a:r>
              <a:rPr lang="en-US" dirty="0"/>
              <a:t>Appear frequently in the document (common locally)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Appears rarely in the corpus (rare globally)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 a pair-wise multiplication to compute the TF-IDF for each word</a:t>
            </a:r>
          </a:p>
          <a:p>
            <a:r>
              <a:rPr lang="en-US" dirty="0"/>
              <a:t>Words that appear in every document will have a small IDF making the TF-IDF small!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688A1E-D88F-D44A-B25C-B60347DC8A9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08FB59-85EF-9742-AF15-3D805A8656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5000" y="1868765"/>
            <a:ext cx="2114550" cy="1682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5E029E5-F07B-4BD7-97A7-6A15A13181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1039" y="1494745"/>
            <a:ext cx="3890516" cy="1215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444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is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𝑇𝐹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𝐼𝐷𝐹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(“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𝑟𝑎𝑖𝑛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”,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with the following documents (assume standard pre-processing)</a:t>
                </a:r>
              </a:p>
              <a:p>
                <a:r>
                  <a:rPr lang="en-US" dirty="0"/>
                  <a:t>Doc 1: It is going to rain today.</a:t>
                </a:r>
              </a:p>
              <a:p>
                <a:r>
                  <a:rPr lang="en-US" dirty="0"/>
                  <a:t>Doc 2: Today I am not going outside.</a:t>
                </a:r>
              </a:p>
              <a:p>
                <a:r>
                  <a:rPr lang="en-US" dirty="0"/>
                  <a:t>Doc 3: I am going to watch the season premiere.</a:t>
                </a:r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2649E986-5756-507A-B6E5-B5D57798BD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2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B2E87-982B-21F3-A039-A46938D557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44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81FD151A-9E6A-1232-02FD-09CACAFF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5B7310-BB0A-9386-A616-BBE0DE417CE3}"/>
              </a:ext>
            </a:extLst>
          </p:cNvPr>
          <p:cNvSpPr/>
          <p:nvPr/>
        </p:nvSpPr>
        <p:spPr>
          <a:xfrm>
            <a:off x="457175" y="3961279"/>
            <a:ext cx="1712284" cy="314886"/>
          </a:xfrm>
          <a:prstGeom prst="rect">
            <a:avLst/>
          </a:prstGeom>
          <a:solidFill>
            <a:srgbClr val="5F93C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500783"/>
      </p:ext>
    </p:extLst>
  </p:cSld>
  <p:clrMapOvr>
    <a:masterClrMapping/>
  </p:clrMapOvr>
  <p:transition>
    <p:fade thruBlk="1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D2383BF9-ADE2-4CA2-9E8C-C39BD83757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Distance</a:t>
            </a: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0232FC83-2D65-456A-B55E-D282636003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D2AEA8-FDED-459D-8612-09CD7D16FA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27580237"/>
      </p:ext>
    </p:extLst>
  </p:cSld>
  <p:clrMapOvr>
    <a:masterClrMapping/>
  </p:clrMapOvr>
  <p:transition spd="slow">
    <p:push dir="u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89C97F-DEA4-2E43-A337-1E19FBA57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Euclidian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Now we will define what similarity/distance means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to define how “close” two vectors are. A smaller value for distance means they are closer, a large value for distance means they are farther away.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 simplest way to define distance between vectors is the </a:t>
                </a:r>
                <a:r>
                  <a:rPr lang="en-US" b="1" dirty="0"/>
                  <a:t>Euclidean distance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  <m:oMath xmlns:m="http://schemas.openxmlformats.org/officeDocument/2006/math"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                              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= </m:t>
                      </m:r>
                      <m:rad>
                        <m:radPr>
                          <m:degHide m:val="on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B2DC825F-CBDB-2945-ABE0-2E7076C03E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279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D14D7D-1C60-224D-B383-A62CC9D32D2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2430300"/>
      </p:ext>
    </p:extLst>
  </p:cSld>
  <p:clrMapOvr>
    <a:masterClrMapping/>
  </p:clrMapOvr>
  <p:transition spd="slow">
    <p:push dir="u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A9CCB-B8AD-4E30-87C8-BC172A1F73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Manhattan Distance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common choice of distance is the </a:t>
                </a:r>
                <a:r>
                  <a:rPr lang="en-US" b="1" dirty="0"/>
                  <a:t>Manhattan Distance</a:t>
                </a: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sub>
                                  </m:sSub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e>
                                    <m: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𝑞</m:t>
                                      </m:r>
                                    </m:sub>
                                  </m:sSub>
                                </m:e>
                              </m:d>
                            </m:e>
                          </m:d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i="1">
                              <a:latin typeface="Cambria Math" panose="02040503050406030204" pitchFamily="18" charset="0"/>
                            </a:rPr>
                            <m:t>𝑗</m:t>
                          </m:r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𝐷</m:t>
                          </m:r>
                        </m:sup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[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]</m:t>
                              </m:r>
                            </m:e>
                          </m:d>
                        </m:e>
                      </m:nary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FEC1D002-8262-406D-9D82-5B110EB747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1E00E4-B674-497C-B4B8-F111F0DB99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230346132"/>
      </p:ext>
    </p:extLst>
  </p:cSld>
  <p:clrMapOvr>
    <a:masterClrMapping/>
  </p:clrMapOvr>
  <p:transition spd="slow">
    <p:push dir="u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048E69-8B40-F44B-BB58-DEEEACD50A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Distances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38CB6-2128-574E-8FE4-710945A91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Some features vary more than others or are measured in different units. We can weight different dimensions differently to make the distance metric more reasonable.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Weighted Euclidean distance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A6CFE-6E2F-894E-BE3C-37D9B195232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7DCE96E-DEF9-8B49-84BE-AAB66A6D0B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2213" y="1673102"/>
            <a:ext cx="5213023" cy="15584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FF1562F-8804-2949-B2F8-13CD948800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7170" y="2863980"/>
            <a:ext cx="425450" cy="1778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/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d>
                        <m:d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e>
                      </m:d>
                      <m:r>
                        <a:rPr lang="en-US" i="1">
                          <a:latin typeface="Cambria Math" panose="02040503050406030204" pitchFamily="18" charset="0"/>
                        </a:rPr>
                        <m:t>= </m:t>
                      </m:r>
                      <m:rad>
                        <m:radPr>
                          <m:degHide m:val="on"/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nary>
                            <m:naryPr>
                              <m:chr m:val="∑"/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sup>
                            <m:e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sSubSup>
                                    <m:sSub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bSup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  <m:d>
                                        <m:dPr>
                                          <m:begChr m:val="["/>
                                          <m:endChr m:val="]"/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𝑗</m:t>
                                          </m:r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nary>
                        </m:e>
                      </m:ra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B38536F0-2CF2-FF47-824B-F82CC36F779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54924" y="3864047"/>
                <a:ext cx="4572000" cy="930511"/>
              </a:xfrm>
              <a:prstGeom prst="rect">
                <a:avLst/>
              </a:prstGeom>
              <a:blipFill>
                <a:blip r:embed="rId5"/>
                <a:stretch>
                  <a:fillRect t="-54667" b="-9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99537225"/>
      </p:ext>
    </p:extLst>
  </p:cSld>
  <p:clrMapOvr>
    <a:masterClrMapping/>
  </p:clrMapOvr>
  <p:transition spd="slow">
    <p:push dir="u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2A9B54-8777-5D42-9AF7-7076A4ACA6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Another natural similarity measure would use</a:t>
                </a:r>
              </a:p>
              <a:p>
                <a:pPr marL="139700" indent="0" algn="ctr">
                  <a:buNone/>
                </a:pPr>
                <a:r>
                  <a:rPr lang="en-US" dirty="0"/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sup>
                    </m:sSubSup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sup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begChr m:val="["/>
                            <m:endChr m:val="]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e>
                        </m:d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[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]</m:t>
                        </m:r>
                      </m:e>
                    </m:nary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Notice this is a measure of similarity, not distance </a:t>
                </a:r>
              </a:p>
              <a:p>
                <a:r>
                  <a:rPr lang="en-US" dirty="0"/>
                  <a:t>This means a bigger number is better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549B8D8-4E64-7342-8498-D028EC009C1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D45C3C-F0E5-1043-B71E-0B50B2AA0D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17B9DF-B02A-474E-93EC-026DF05226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0339" y="2845553"/>
            <a:ext cx="3208583" cy="20044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EDC174-EB6A-4C4F-A16C-41EFAD6248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922" y="2845553"/>
            <a:ext cx="3208583" cy="2004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5224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39E09-73D8-1141-AFC6-222FFA80C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Failures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0CAF7-C1D3-AC4C-8F6F-01401E48B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While NNs have had amazing success, they also have some baffling failures.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“No one adds noise to things in real applications”</a:t>
            </a:r>
          </a:p>
          <a:p>
            <a:pPr marL="139700" indent="0">
              <a:buNone/>
            </a:pPr>
            <a:r>
              <a:rPr lang="en-US" b="1" dirty="0"/>
              <a:t>Not true!</a:t>
            </a:r>
          </a:p>
          <a:p>
            <a:r>
              <a:rPr lang="en-US" dirty="0"/>
              <a:t>Hackers will hack</a:t>
            </a:r>
          </a:p>
          <a:p>
            <a:r>
              <a:rPr lang="en-US" dirty="0"/>
              <a:t>Sensors (cameras) are noisy!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1FA258-443A-954B-9532-05DE4D3541C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521062-4402-B14B-803A-9BCF08E88C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268" y="1463040"/>
            <a:ext cx="5727557" cy="2169160"/>
          </a:xfrm>
          <a:prstGeom prst="rect">
            <a:avLst/>
          </a:prstGeom>
        </p:spPr>
      </p:pic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4102DC66-7379-854D-AC3C-BFD5FFDB45FE}"/>
              </a:ext>
            </a:extLst>
          </p:cNvPr>
          <p:cNvSpPr/>
          <p:nvPr/>
        </p:nvSpPr>
        <p:spPr>
          <a:xfrm>
            <a:off x="4572000" y="1463040"/>
            <a:ext cx="4378960" cy="2357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56BCFDCA-3873-BC45-A5CB-52886579E509}"/>
              </a:ext>
            </a:extLst>
          </p:cNvPr>
          <p:cNvSpPr/>
          <p:nvPr/>
        </p:nvSpPr>
        <p:spPr>
          <a:xfrm>
            <a:off x="6705600" y="1463040"/>
            <a:ext cx="2326640" cy="2357120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 descr="Gibbon Monkey Size &amp; Habitat | What is a Gibbon? | Study.com">
            <a:extLst>
              <a:ext uri="{FF2B5EF4-FFF2-40B4-BE49-F238E27FC236}">
                <a16:creationId xmlns:a16="http://schemas.microsoft.com/office/drawing/2014/main" id="{33ADF734-5A22-A527-80EC-D8C28A0424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50" y="2416629"/>
            <a:ext cx="2215846" cy="1661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1193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B657EA-8D3D-B747-8477-6B822FB00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Should we normalize the vectors before finding the similarity?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</m:d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b="0" i="0" smtClean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Note:</a:t>
                </a:r>
              </a:p>
              <a:p>
                <a:r>
                  <a:rPr lang="en-US" dirty="0"/>
                  <a:t>Not a true distance metric</a:t>
                </a:r>
              </a:p>
              <a:p>
                <a:r>
                  <a:rPr lang="en-US" dirty="0"/>
                  <a:t>Efficient for sparse vectors!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4464D2A-4DCE-5A41-8FDA-703EB00E065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F8D3F2-4BA9-624E-9D4B-CB3A3513F44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07ED3A-8EE5-8F45-A14A-57C2C51B7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1134" y="1914885"/>
            <a:ext cx="2540000" cy="246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874461"/>
      </p:ext>
    </p:extLst>
  </p:cSld>
  <p:clrMapOvr>
    <a:masterClrMapping/>
  </p:clrMapOvr>
  <p:transition spd="slow">
    <p:push dir="u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64C0B-39E7-6440-B90C-598E97DDF0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Cosine Similarity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In general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−1≤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For positive features (like TF-IDF)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0≤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𝑐𝑜𝑠𝑖𝑛𝑒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≤1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Define 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𝑑𝑖𝑠𝑡𝑎𝑛𝑐𝑒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=1 −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𝑠𝑖𝑚𝑖𝑙𝑎𝑟𝑖𝑡𝑦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15B3A52-3001-8446-8597-61406C4158E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9030FE-071D-714F-A231-E273BFC58C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51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38542522"/>
      </p:ext>
    </p:extLst>
  </p:cSld>
  <p:clrMapOvr>
    <a:masterClrMapping/>
  </p:clrMapOvr>
  <p:transition spd="slow">
    <p:push dir="u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C7DEB-B799-5A4A-A381-CB70E15BC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772" y="1301106"/>
            <a:ext cx="6493905" cy="3019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1348"/>
      </p:ext>
    </p:extLst>
  </p:cSld>
  <p:clrMapOvr>
    <a:masterClrMapping/>
  </p:clrMapOvr>
  <p:transition spd="slow">
    <p:push dir="u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81FE2E-C181-674D-929A-B646CCCA81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3CAF0-2B98-634E-8D25-57D717B688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F45DD-26E7-1442-B4F1-54F124C1429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53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BDD319-09DA-CF4E-BD92-DC806D5940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0095" y="1335429"/>
            <a:ext cx="6493905" cy="3027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906362"/>
      </p:ext>
    </p:extLst>
  </p:cSld>
  <p:clrMapOvr>
    <a:masterClrMapping/>
  </p:clrMapOvr>
  <p:transition spd="slow">
    <p:push dir="u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00687F-4BE4-944B-A994-3A2C34B025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1700" dirty="0"/>
              <a:t>To Normalize or </a:t>
            </a:r>
            <a:br>
              <a:rPr lang="en-US" sz="1700" dirty="0"/>
            </a:br>
            <a:r>
              <a:rPr lang="en-US" sz="1700" dirty="0"/>
              <a:t>Not To Normalize?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3F138B-8418-CA4A-BECA-EF864B3928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Normalization is not desired when comparing documents of different sizes since it ignores length.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In practice, can use multiple distance metrics and combine them using some defined weights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D4F6A3-776C-4E4F-9BB7-DC1EFFDD422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4E06989-EB85-044F-BDFA-42FD78220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5925" y="1483150"/>
            <a:ext cx="4165600" cy="2705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76752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75FFE0C-A096-5C4A-8350-C65983DF216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Not a real Poll Everywhere question, just time to work!</a:t>
            </a:r>
          </a:p>
          <a:p>
            <a:pPr marL="139700" indent="0">
              <a:buNone/>
            </a:pPr>
            <a:r>
              <a:rPr lang="en-US" b="1" dirty="0"/>
              <a:t>For the given documents, what are their Euclidean Distance and Cosine Similarity? </a:t>
            </a:r>
            <a:endParaRPr lang="en-US" dirty="0"/>
          </a:p>
          <a:p>
            <a:pPr marL="139700" indent="0">
              <a:buNone/>
            </a:pPr>
            <a:r>
              <a:rPr lang="en-US" dirty="0"/>
              <a:t>Assume we are using a bag of words representation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Document 1: “I really like dogs”</a:t>
            </a:r>
          </a:p>
          <a:p>
            <a:pPr marL="139700" indent="0">
              <a:buNone/>
            </a:pPr>
            <a:r>
              <a:rPr lang="en-US" dirty="0"/>
              <a:t>Document 2: “dogs are really really awesome”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Steps:</a:t>
            </a:r>
          </a:p>
          <a:p>
            <a:r>
              <a:rPr lang="en-US" dirty="0"/>
              <a:t>Write out bag of words vectors</a:t>
            </a:r>
          </a:p>
          <a:p>
            <a:r>
              <a:rPr lang="en-US" dirty="0"/>
              <a:t>Compute Euclidean distance</a:t>
            </a:r>
          </a:p>
          <a:p>
            <a:r>
              <a:rPr lang="en-US" dirty="0"/>
              <a:t>Compute Cosine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FA768B-8F0B-9946-B5D1-09E1A699C8C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55</a:t>
            </a:fld>
            <a:endParaRPr lang="en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582270-448A-5F4F-A59F-8A713D0B10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490576152"/>
      </p:ext>
    </p:extLst>
  </p:cSld>
  <p:clrMapOvr>
    <a:masterClrMapping/>
  </p:clrMapOvr>
  <p:transition spd="slow">
    <p:push dir="u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C73B2-8F28-4695-A482-C62BFD3C7C4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FC8F50-1F38-4A2B-A076-936EA8278D8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56</a:t>
            </a:fld>
            <a:endParaRPr lang="en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B4ACD38-2B33-4121-B378-3634E80638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150308"/>
      </p:ext>
    </p:extLst>
  </p:cSld>
  <p:clrMapOvr>
    <a:masterClrMapping/>
  </p:clrMapOvr>
  <p:transition spd="slow">
    <p:push dir="u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9F34BF91-165E-8924-2F9A-979468807C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Jaccard Similarity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D60AE89D-A2C6-4000-6F10-AE0C03FB4BB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Yet another popular similarity measure for text documents. Compare the overlap of words appearing in both documents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𝐽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𝐷𝑜𝑐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∩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num>
                        <m:den>
                          <m:d>
                            <m:dPr>
                              <m:begChr m:val="|"/>
                              <m:endChr m:val="|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∪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𝐷𝑜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d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dirty="0"/>
                  <a:t> and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𝐷𝑜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</m:oMath>
                </a14:m>
                <a:r>
                  <a:rPr lang="en-US" dirty="0"/>
                  <a:t> are</a:t>
                </a:r>
                <a:br>
                  <a:rPr lang="en-US" dirty="0"/>
                </a:br>
                <a:r>
                  <a:rPr lang="en-US" dirty="0"/>
                  <a:t>sets of words in each doc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8" name="Text Placeholder 7">
                <a:extLst>
                  <a:ext uri="{FF2B5EF4-FFF2-40B4-BE49-F238E27FC236}">
                    <a16:creationId xmlns:a16="http://schemas.microsoft.com/office/drawing/2014/main" id="{D60AE89D-A2C6-4000-6F10-AE0C03FB4B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C05DB71-365B-D683-1EE6-3D1B425CE1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57</a:t>
            </a:fld>
            <a:endParaRPr lang="en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D5EB23D-D38F-928E-0994-6DA1FEA8BF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3"/>
          <a:stretch/>
        </p:blipFill>
        <p:spPr bwMode="auto">
          <a:xfrm>
            <a:off x="6520161" y="2440710"/>
            <a:ext cx="2270779" cy="240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E90B2B2-B7B7-9D1A-729C-557B6C4C6AFC}"/>
              </a:ext>
            </a:extLst>
          </p:cNvPr>
          <p:cNvSpPr txBox="1"/>
          <p:nvPr/>
        </p:nvSpPr>
        <p:spPr>
          <a:xfrm>
            <a:off x="6672691" y="4897230"/>
            <a:ext cx="173156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Source: </a:t>
            </a:r>
            <a:r>
              <a:rPr lang="en-US" sz="1000" dirty="0" err="1">
                <a:solidFill>
                  <a:schemeClr val="bg2"/>
                </a:solidFill>
                <a:hlinkClick r:id="rId4"/>
              </a:rPr>
              <a:t>Uniqtech</a:t>
            </a:r>
            <a:r>
              <a:rPr lang="en-US" sz="1000" dirty="0">
                <a:solidFill>
                  <a:schemeClr val="bg2"/>
                </a:solidFill>
                <a:hlinkClick r:id="rId4"/>
              </a:rPr>
              <a:t> - Medium</a:t>
            </a:r>
            <a:endParaRPr lang="en-US" sz="10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213412"/>
      </p:ext>
    </p:extLst>
  </p:cSld>
  <p:clrMapOvr>
    <a:masterClrMapping/>
  </p:clrMapOvr>
  <p:transition>
    <p:fade thruBlk="1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818425-0DF3-D64E-86B4-4E10B42AA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657BDE-7BF3-BF4E-9E0C-0ECCD3FD4F2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Theme</a:t>
            </a:r>
            <a:r>
              <a:rPr lang="en-US" dirty="0"/>
              <a:t>: Use nearest neighbors to recommend documents.</a:t>
            </a:r>
          </a:p>
          <a:p>
            <a:pPr marL="139700" indent="0">
              <a:buNone/>
            </a:pPr>
            <a:r>
              <a:rPr lang="en-US" b="1" dirty="0"/>
              <a:t>Ideas:</a:t>
            </a:r>
          </a:p>
          <a:p>
            <a:r>
              <a:rPr lang="en-US" dirty="0"/>
              <a:t>Precision and Recall Curves</a:t>
            </a:r>
          </a:p>
          <a:p>
            <a:r>
              <a:rPr lang="en-US" dirty="0"/>
              <a:t>Implement a nearest neighbor algorithm</a:t>
            </a:r>
          </a:p>
          <a:p>
            <a:r>
              <a:rPr lang="en-US" dirty="0"/>
              <a:t>Compare and contrast different document representations</a:t>
            </a:r>
          </a:p>
          <a:p>
            <a:pPr lvl="1"/>
            <a:r>
              <a:rPr lang="en-US" dirty="0"/>
              <a:t>Emphasize important words with TF-IDF</a:t>
            </a:r>
          </a:p>
          <a:p>
            <a:r>
              <a:rPr lang="en-US" dirty="0"/>
              <a:t>Compare and contrast different measurements of similarity</a:t>
            </a:r>
          </a:p>
          <a:p>
            <a:pPr lvl="1"/>
            <a:r>
              <a:rPr lang="en-US" dirty="0"/>
              <a:t>Euclidean and weighted Euclidean</a:t>
            </a:r>
          </a:p>
          <a:p>
            <a:pPr lvl="1"/>
            <a:r>
              <a:rPr lang="en-US" dirty="0"/>
              <a:t>Cosine similarity and inner-product similarity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5758B38-D569-E04A-8B9B-B755E637B5B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120675786"/>
      </p:ext>
    </p:extLst>
  </p:cSld>
  <p:clrMapOvr>
    <a:masterClrMapping/>
  </p:clrMapOvr>
  <p:transition spd="slow">
    <p:push dir="u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Local Methods</a:t>
            </a:r>
            <a:br>
              <a:rPr lang="en" sz="1600" dirty="0"/>
            </a:br>
            <a:r>
              <a:rPr lang="en" sz="1600" dirty="0"/>
              <a:t>Locality Sensitive Hashing</a:t>
            </a:r>
            <a:br>
              <a:rPr lang="en-US" sz="1600" dirty="0"/>
            </a:br>
            <a:r>
              <a:rPr lang="en-US" sz="1200" b="0" dirty="0"/>
              <a:t>Pre-Class Video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July 24, 2024</a:t>
            </a:r>
            <a:br>
              <a:rPr lang="en-US" sz="1000" dirty="0"/>
            </a:br>
            <a:br>
              <a:rPr lang="en-US" sz="1000" dirty="0"/>
            </a:b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2689694066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3F21FD-62FC-E64D-ADB7-596E3F0662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Failures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0CA03D-2769-8B48-BE47-772FB2060F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They even fail with “natural” transformations of images</a:t>
            </a:r>
          </a:p>
          <a:p>
            <a:pPr marL="139700" indent="0">
              <a:buNone/>
            </a:pPr>
            <a:r>
              <a:rPr lang="en-US" dirty="0"/>
              <a:t>[Azulay, Weiss </a:t>
            </a:r>
            <a:r>
              <a:rPr lang="en-US" dirty="0">
                <a:hlinkClick r:id="rId2"/>
              </a:rPr>
              <a:t>https://arxiv.org/abs/1805.12177</a:t>
            </a:r>
            <a:r>
              <a:rPr lang="en-US" dirty="0"/>
              <a:t>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74D4CD-08D1-A349-AC01-52DE588E2BA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A0FEB4-15E3-A243-9862-B491B46322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2015" y="1332938"/>
            <a:ext cx="4913419" cy="3810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33576"/>
      </p:ext>
    </p:extLst>
  </p:cSld>
  <p:clrMapOvr>
    <a:masterClrMapping/>
  </p:clrMapOvr>
  <p:transition spd="slow">
    <p:push dir="u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D2DB28-B09B-E243-86E5-ECCB063FD4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Precision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What fraction of the examples I predicted positive were correct?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𝑝𝑟𝑒𝑐𝑖𝑠𝑖𝑜𝑛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𝐹𝑃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E6795CBD-0987-6D49-B50C-0CCBEA7C64D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b="-3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3A8687-E8A8-204D-A814-0A1ABCD6E2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5F45A1A-2543-0C47-88C8-01A928E71D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63721" y="1454964"/>
            <a:ext cx="5109655" cy="249822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/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Sentences predicted to be positive: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solidFill>
                                  <a:srgbClr val="666666"/>
                                </a:solidFill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b="0" i="1" dirty="0" smtClean="0">
                        <a:solidFill>
                          <a:srgbClr val="666666"/>
                        </a:solidFill>
                        <a:latin typeface="Cambria Math" panose="02040503050406030204" pitchFamily="18" charset="0"/>
                      </a:rPr>
                      <m:t>=+1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469EDD69-DE0D-F54F-B0CD-F5DCC816FB2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452" y="1062139"/>
                <a:ext cx="2977097" cy="523220"/>
              </a:xfrm>
              <a:prstGeom prst="rect">
                <a:avLst/>
              </a:prstGeom>
              <a:blipFill>
                <a:blip r:embed="rId5"/>
                <a:stretch>
                  <a:fillRect l="-426" t="-48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18530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3E036-F1C5-BF45-B9F4-FEF27711E6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Recall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 the truly positive examples, how many were predicted positive?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𝑟𝑒𝑐𝑎𝑙𝑙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</m:den>
                      </m:f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𝑇𝑃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𝐹𝑁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1870BF82-0E3D-0F47-AF63-80965BA069C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 r="-109" b="-119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2368C4-943C-0D46-9591-2BF1D18CE3A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26D7BB-E7E5-6249-94A6-7890F13BEB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5800" y="1031198"/>
            <a:ext cx="4445850" cy="306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99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8393C8-B551-C547-925E-BE1ED7175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Document Retrieval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E48474-3B7A-A84E-82A6-262D4321DCC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Consider you had some time to read a book and wanted to find other books similar to that one.</a:t>
            </a:r>
          </a:p>
          <a:p>
            <a:r>
              <a:rPr lang="en-US" dirty="0"/>
              <a:t>If we wanted to write an system to recommend books</a:t>
            </a:r>
          </a:p>
          <a:p>
            <a:pPr lvl="1"/>
            <a:r>
              <a:rPr lang="en-US" dirty="0"/>
              <a:t>How do we measure similarity?</a:t>
            </a:r>
          </a:p>
          <a:p>
            <a:pPr lvl="1"/>
            <a:r>
              <a:rPr lang="en-US" dirty="0"/>
              <a:t>How do we search over books?</a:t>
            </a:r>
          </a:p>
          <a:p>
            <a:pPr lvl="1"/>
            <a:r>
              <a:rPr lang="en-US" dirty="0"/>
              <a:t>How do we measure accuracy?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i="1" dirty="0"/>
              <a:t>Big Idea: </a:t>
            </a:r>
            <a:r>
              <a:rPr lang="en-US" dirty="0"/>
              <a:t>Define an </a:t>
            </a:r>
            <a:r>
              <a:rPr lang="en-US" b="1" dirty="0"/>
              <a:t>embedding </a:t>
            </a:r>
            <a:r>
              <a:rPr lang="en-US" dirty="0"/>
              <a:t>and a </a:t>
            </a:r>
            <a:r>
              <a:rPr lang="en-US" b="1" dirty="0"/>
              <a:t>similarity metric </a:t>
            </a:r>
            <a:r>
              <a:rPr lang="en-US" dirty="0"/>
              <a:t>for the books, and find the </a:t>
            </a:r>
            <a:r>
              <a:rPr lang="en-US" b="1" dirty="0"/>
              <a:t>“nearest neighbor” </a:t>
            </a:r>
            <a:r>
              <a:rPr lang="en-US" dirty="0"/>
              <a:t>to some query book.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974151-CC44-A143-84A2-31C85E545F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709465-007C-F24C-8FC1-F6CC176432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3395475"/>
            <a:ext cx="3229235" cy="13543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6C5A687-0A2E-A542-A455-BF81244BB8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9860" y="3282901"/>
            <a:ext cx="2413000" cy="1860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5476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When we saw regression before, we assumed there was some linear/polynomial function that produced the data. All we had to do was choose the right polynomial degree. 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63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7118" y="2087944"/>
            <a:ext cx="3785712" cy="2480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243775"/>
      </p:ext>
    </p:extLst>
  </p:cSld>
  <p:clrMapOvr>
    <a:masterClrMapping/>
  </p:clrMapOvr>
  <p:transition spd="slow">
    <p:push dir="u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269B6-2BCA-8542-A1E1-DAD9D6E01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Predicting House Prices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ED50B4-194A-2547-B4A1-1D30858C81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What if instead, we didn’t try to find the global structure, but instead just tried to infer values using local information instead.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b="1" dirty="0"/>
              <a:t>Big Idea: </a:t>
            </a:r>
            <a:r>
              <a:rPr lang="en-US" dirty="0"/>
              <a:t>Use 1-nearest neighbor to predict the price of a house.</a:t>
            </a:r>
          </a:p>
          <a:p>
            <a:pPr marL="139700" indent="0">
              <a:buNone/>
            </a:pPr>
            <a:r>
              <a:rPr lang="en-US" dirty="0"/>
              <a:t>Not actually a crazy idea, something realtors do sometimes!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71A718-4EA0-3242-B8DC-17A60CB716A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64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C934-EA65-EF4C-926D-9666214128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510" y="2915785"/>
            <a:ext cx="3100040" cy="203086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537BE-A760-B14B-8C58-B14EC300BE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09385" y="2982578"/>
            <a:ext cx="3388422" cy="1670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37618"/>
      </p:ext>
    </p:extLst>
  </p:cSld>
  <p:clrMapOvr>
    <a:masterClrMapping/>
  </p:clrMapOvr>
  <p:transition spd="slow">
    <p:push dir="u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326CB8F-D298-1143-8459-62C2526A04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Where </a:t>
                </a:r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</m:oMath>
                </a14:m>
                <a:r>
                  <a:rPr lang="en-US" dirty="0"/>
                  <a:t> is the algorithm described yesterday to find the single nearest neighbor of a point.</a:t>
                </a:r>
              </a:p>
            </p:txBody>
          </p:sp>
        </mc:Choice>
        <mc:Fallback xmlns="">
          <p:sp>
            <p:nvSpPr>
              <p:cNvPr id="6" name="Text Placeholder 5">
                <a:extLst>
                  <a:ext uri="{FF2B5EF4-FFF2-40B4-BE49-F238E27FC236}">
                    <a16:creationId xmlns:a16="http://schemas.microsoft.com/office/drawing/2014/main" id="{F5063793-5576-B941-BB0E-ABC73EF0066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F135D0C-2BB9-934F-8F3B-BA4EF5BAE80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65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/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)=1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𝑁𝑁</m:t>
                        </m:r>
                      </m:sup>
                    </m:sSup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04556D3-3CDA-B145-A1EF-FAF90C6974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587000"/>
                <a:ext cx="5596200" cy="1121013"/>
              </a:xfrm>
              <a:prstGeom prst="rect">
                <a:avLst/>
              </a:prstGeom>
              <a:blipFill>
                <a:blip r:embed="rId4"/>
                <a:stretch>
                  <a:fillRect l="-226" b="-1111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87916596"/>
      </p:ext>
    </p:extLst>
  </p:cSld>
  <p:clrMapOvr>
    <a:masterClrMapping/>
  </p:clrMapOvr>
  <p:transition spd="slow">
    <p:push dir="u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C6C3A9-6959-B745-A5A9-FB84933108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38763B-8861-F44B-8F99-329791A2B9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function learned by 1-NN is “locally constant” in each region nearest to each training point. 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Can visualize this with a Voronoi Tessellation</a:t>
            </a:r>
          </a:p>
          <a:p>
            <a:r>
              <a:rPr lang="en-US" dirty="0"/>
              <a:t>Shows all of the points that are “closest” to a particular training point</a:t>
            </a:r>
          </a:p>
          <a:p>
            <a:r>
              <a:rPr lang="en-US" dirty="0"/>
              <a:t>Not actually computed in practice, but helps understand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88189-CAE3-E34C-95E8-9467C4019B1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3748C3-D479-F945-9531-DF5A7FBB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9339" y="2944866"/>
            <a:ext cx="2178772" cy="200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260992"/>
      </p:ext>
    </p:extLst>
  </p:cSld>
  <p:clrMapOvr>
    <a:masterClrMapping/>
  </p:clrMapOvr>
  <p:transition spd="slow">
    <p:push dir="u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15CFC7-E3A6-164C-B05D-94A00D0EC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B3126D-0EF9-134E-8644-325A535F96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Like last time, how you define “closest” changes predictions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491980-9E8A-4942-8E20-0686CBA0253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67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753E6B-CCDA-A049-84F5-057C0EA79E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0187" y="1305987"/>
            <a:ext cx="1739900" cy="5461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C3F3DFB-166D-3847-9B0B-9EA609325C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9306" y="1378772"/>
            <a:ext cx="2247900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EAFBC6-0FF6-C24E-9884-AFA9955B9D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118" y="1082166"/>
            <a:ext cx="2667000" cy="1308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492E6C-A1AA-7946-8D78-7ABA96DD6E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0343" y="2646622"/>
            <a:ext cx="4146550" cy="2206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5888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BBD-8865-AD4A-9DC8-EC71FEE8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848B-B415-984D-B9BD-A30016EF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Weaknesses</a:t>
            </a:r>
          </a:p>
          <a:p>
            <a:r>
              <a:rPr lang="en-US" dirty="0"/>
              <a:t>Inaccurate if data is sparse</a:t>
            </a:r>
          </a:p>
          <a:p>
            <a:r>
              <a:rPr lang="en-US" dirty="0"/>
              <a:t>Can wildly overfit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DFBE-0F3D-C444-B799-28B523B78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57010-9B98-844D-B572-15B1D805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60" y="2241550"/>
            <a:ext cx="291465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4573-01F6-FE47-ACFE-06D9150E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84" y="293912"/>
            <a:ext cx="2914650" cy="213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7A70-ECE7-1B47-B587-095C9757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34" y="2618557"/>
            <a:ext cx="3296953" cy="21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65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29925-1AB9-894C-B4E5-D7F18181F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Classification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0E14B4-6ED5-C04F-BB31-F7E680EB82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we use the same algorithm for classification? Yes!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Predict the class of the nearest neighbor. Besides that, exactly the same as regression.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FEF838-BB73-A543-A52C-E327E1B5F89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69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658349-82B3-4945-ABBA-A57F222AC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2119366"/>
            <a:ext cx="2982947" cy="2740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77532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00F94-58E7-9341-9549-959E02F29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NN Failures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C1A9676-47D2-DF49-AA2F-FFA29502EC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1100" y="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Objects can be created to trick neural networks!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B31896-E235-5F41-BBDF-63F28281F80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5" name="Online Media 4" descr="rifle_turtle.0.mp4">
            <a:hlinkClick r:id="" action="ppaction://media"/>
            <a:extLst>
              <a:ext uri="{FF2B5EF4-FFF2-40B4-BE49-F238E27FC236}">
                <a16:creationId xmlns:a16="http://schemas.microsoft.com/office/drawing/2014/main" id="{ED20166F-6A2B-3B41-9B66-7982D8B88B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03639" y="425858"/>
            <a:ext cx="3901845" cy="2140142"/>
          </a:xfrm>
          <a:prstGeom prst="rect">
            <a:avLst/>
          </a:prstGeom>
        </p:spPr>
      </p:pic>
      <p:pic>
        <p:nvPicPr>
          <p:cNvPr id="8" name="Picture 7" descr="Graphical user interface, application, Teams&#10;&#10;Description automatically generated">
            <a:extLst>
              <a:ext uri="{FF2B5EF4-FFF2-40B4-BE49-F238E27FC236}">
                <a16:creationId xmlns:a16="http://schemas.microsoft.com/office/drawing/2014/main" id="{646CC6F4-0622-6F4A-92F2-25804AF38A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022"/>
          <a:stretch/>
        </p:blipFill>
        <p:spPr>
          <a:xfrm>
            <a:off x="5849954" y="3439886"/>
            <a:ext cx="3012061" cy="1609184"/>
          </a:xfrm>
          <a:prstGeom prst="rect">
            <a:avLst/>
          </a:prstGeom>
        </p:spPr>
      </p:pic>
      <p:pic>
        <p:nvPicPr>
          <p:cNvPr id="10" name="Picture 9" descr="A picture containing text, person, indoor, electronics&#10;&#10;Description automatically generated">
            <a:extLst>
              <a:ext uri="{FF2B5EF4-FFF2-40B4-BE49-F238E27FC236}">
                <a16:creationId xmlns:a16="http://schemas.microsoft.com/office/drawing/2014/main" id="{824D4E1F-6141-E744-BCC3-425BD0D1953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4780"/>
          <a:stretch/>
        </p:blipFill>
        <p:spPr>
          <a:xfrm>
            <a:off x="2700348" y="3439886"/>
            <a:ext cx="3004358" cy="1609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914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6B4C-B79B-CF4F-B465-4DA90C67B0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Prevent Overfitting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DF55E7-22A0-0949-9A57-2F7C4FF458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The downfalls of 1-NN come from it relies too much on a single data point (the nearest neighbor), which makes it susceptible to noise in the data.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More reliable estimate if you look at more than one house!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932FFE-F63C-F24C-8805-EA51D4D1741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541F280-0DC9-3342-A3F3-7FBF3ACAE9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550" y="2284522"/>
            <a:ext cx="2540000" cy="1080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/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Input</a:t>
                </a:r>
                <a:r>
                  <a:rPr lang="en-US" b="0" i="1" dirty="0">
                    <a:latin typeface="Cambria Math" panose="02040503050406030204" pitchFamily="18" charset="0"/>
                  </a:rPr>
                  <a:t>: </a:t>
                </a:r>
                <a:r>
                  <a:rPr lang="en-US" b="0" dirty="0">
                    <a:latin typeface="Cambria Math" panose="02040503050406030204" pitchFamily="18" charset="0"/>
                  </a:rPr>
                  <a:t>Query point: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b="0" dirty="0">
                    <a:latin typeface="Cambria Math" panose="02040503050406030204" pitchFamily="18" charset="0"/>
                  </a:rPr>
                  <a:t>, Training Data: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𝒟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sSub>
                                  <m:sSubPr>
                                    <m:ctrlP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e>
                                  <m:sub>
                                    <m:r>
                                      <a:rPr lang="en-US" b="0" i="1" smtClean="0">
                                        <a:latin typeface="Cambria Math" panose="02040503050406030204" pitchFamily="18" charset="0"/>
                                      </a:rPr>
                                      <m:t>𝑖</m:t>
                                    </m:r>
                                  </m:sub>
                                </m:sSub>
                              </m:e>
                            </m:d>
                          </m:e>
                        </m:d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sup>
                    </m:sSubSup>
                  </m:oMath>
                </a14:m>
                <a:endParaRPr lang="en-US" b="0" i="1" dirty="0">
                  <a:latin typeface="Cambria Math" panose="020405030504060302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), …,(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𝑘</m:t>
                            </m:r>
                          </m:sub>
                        </m:sSub>
                      </m:sup>
                    </m:sSup>
                    <m:r>
                      <a:rPr lang="en-US" b="0" i="1" smtClean="0">
                        <a:latin typeface="Cambria Math" panose="02040503050406030204" pitchFamily="18" charset="0"/>
                      </a:rPr>
                      <m:t>)=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𝑘𝑁𝑒𝑎𝑟𝑒𝑠𝑡𝑁𝑒𝑖𝑔h𝑏𝑜𝑟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𝒟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𝑘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b="1" i="1" dirty="0">
                    <a:latin typeface="Cambria Math" panose="02040503050406030204" pitchFamily="18" charset="0"/>
                  </a:rPr>
                  <a:t>Output</a:t>
                </a:r>
                <a:r>
                  <a:rPr lang="en-US" i="1" dirty="0">
                    <a:latin typeface="Cambria Math" panose="02040503050406030204" pitchFamily="18" charset="0"/>
                  </a:rPr>
                  <a:t>: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1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b="1" i="1" dirty="0" smtClean="0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den>
                    </m:f>
                    <m:nary>
                      <m:naryPr>
                        <m:chr m:val="∑"/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3"/>
                          </m:rPr>
                          <a:rPr lang="en-US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sub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p>
                      <m:e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nary>
                  </m:oMath>
                </a14:m>
                <a:endParaRPr lang="en-US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FD7F81D8-258C-094D-AB18-A0135EFDA7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631638"/>
                <a:ext cx="5596200" cy="1240276"/>
              </a:xfrm>
              <a:prstGeom prst="rect">
                <a:avLst/>
              </a:prstGeom>
              <a:blipFill>
                <a:blip r:embed="rId3"/>
                <a:stretch>
                  <a:fillRect l="-226" b="-3300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26687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0A5D6E-F9D0-2E4D-9549-02A445D02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k-NN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By using a larger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𝑘</m:t>
                    </m:r>
                  </m:oMath>
                </a14:m>
                <a:r>
                  <a:rPr lang="en-US" dirty="0"/>
                  <a:t>, we make the function a bit less crazy</a:t>
                </a:r>
              </a:p>
              <a:p>
                <a:r>
                  <a:rPr lang="en-US" dirty="0"/>
                  <a:t>Still discontinuous though (neighbor is either in or out)</a:t>
                </a:r>
              </a:p>
              <a:p>
                <a:r>
                  <a:rPr lang="en-US" dirty="0"/>
                  <a:t>Boundaries are still sort of a problem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690C0B2-E2EF-4445-8FEA-52109009397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BE9CC2-A87B-8747-94A5-AE57FDA94BD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71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C21506-A859-314D-A985-92A10C75A7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4485" y="593350"/>
            <a:ext cx="2911707" cy="2387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188AAA4-DF9D-B24D-AC9D-14248A36883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1258" y="593350"/>
            <a:ext cx="2911707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8462939"/>
      </p:ext>
    </p:extLst>
  </p:cSld>
  <p:clrMapOvr>
    <a:masterClrMapping/>
  </p:clrMapOvr>
  <p:transition spd="slow">
    <p:push dir="u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CBB30-661D-494A-98CA-A2C60501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Issues with k-NN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736169-1E50-9947-8952-8D00E1AC87E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While k-NN can solve some issues that 1-NN has, it brings some more to the table.</a:t>
            </a:r>
          </a:p>
          <a:p>
            <a:r>
              <a:rPr lang="en-US" dirty="0"/>
              <a:t>Have to choose right value of k.</a:t>
            </a:r>
          </a:p>
          <a:p>
            <a:pPr lvl="1"/>
            <a:r>
              <a:rPr lang="en-US" dirty="0"/>
              <a:t>If k is too large, model is too simple</a:t>
            </a:r>
          </a:p>
          <a:p>
            <a:r>
              <a:rPr lang="en-US" dirty="0"/>
              <a:t>Discontinuities matter in many applications</a:t>
            </a:r>
          </a:p>
          <a:p>
            <a:pPr lvl="1"/>
            <a:r>
              <a:rPr lang="en-US" dirty="0"/>
              <a:t>The error might be good, but would you believe a price jump for a 2640 </a:t>
            </a:r>
            <a:r>
              <a:rPr lang="en-US" dirty="0" err="1"/>
              <a:t>sq.ft</a:t>
            </a:r>
            <a:r>
              <a:rPr lang="en-US" dirty="0"/>
              <a:t>. house to a 2641 </a:t>
            </a:r>
            <a:r>
              <a:rPr lang="en-US" dirty="0" err="1"/>
              <a:t>sq.ft</a:t>
            </a:r>
            <a:r>
              <a:rPr lang="en-US" dirty="0"/>
              <a:t>. house?</a:t>
            </a:r>
          </a:p>
          <a:p>
            <a:r>
              <a:rPr lang="en-US" dirty="0"/>
              <a:t>Seems to do worse at the boundaries still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CDAF62-A1DA-9C47-945E-E62C730C090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72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0253024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1B2-EE7D-6B4B-84BD-5763761B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</a:t>
            </a:r>
            <a:br>
              <a:rPr lang="en-US" dirty="0"/>
            </a:br>
            <a:r>
              <a:rPr lang="en-US" dirty="0"/>
              <a:t>k-NN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Instead of treating each neighbor equally, put more weight on closer neighbors.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Predict: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Reads: Weight each nearest neighbor by some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  <a:blipFill>
                <a:blip r:embed="rId3"/>
                <a:stretch>
                  <a:fillRect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C74DC-6ECC-2B43-A1F4-BA170A4F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73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small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large.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large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small.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34506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594-334E-FA4A-8033-AA5DCEB6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called a </a:t>
                </a:r>
                <a:r>
                  <a:rPr lang="en-US" b="1" dirty="0"/>
                  <a:t>kernel</a:t>
                </a:r>
                <a:r>
                  <a:rPr lang="en-US" dirty="0"/>
                  <a:t> to turn distance into weight that satisfies the properties we listed before.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2092-6D6F-FB42-9553-B34357675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74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42543-3D4B-FB43-8C5C-A33F6DFE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"/>
          <a:stretch/>
        </p:blipFill>
        <p:spPr>
          <a:xfrm>
            <a:off x="2862025" y="1540250"/>
            <a:ext cx="3783542" cy="256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/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/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Gaussian Kernel</a:t>
                </a:r>
                <a:r>
                  <a:rPr lang="en-US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𝑑𝑖𝑠𝑡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  <a:blipFill>
                <a:blip r:embed="rId6"/>
                <a:stretch>
                  <a:fillRect l="-324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865553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F3DCB-AD59-FE4D-97AB-F48165EDEB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We can take this one step farther, instead of just using a kernel to weight the k nearest neighbors, can use the kernel to weight </a:t>
                </a:r>
                <a:r>
                  <a:rPr lang="en-US" b="1" dirty="0"/>
                  <a:t>all training points</a:t>
                </a:r>
                <a:r>
                  <a:rPr lang="en-US" dirty="0"/>
                  <a:t>! This is called </a:t>
                </a:r>
                <a:r>
                  <a:rPr lang="en-US" b="1" dirty="0"/>
                  <a:t>kernel regression</a:t>
                </a:r>
                <a:r>
                  <a:rPr lang="en-US" dirty="0"/>
                  <a:t>.</a:t>
                </a:r>
                <a:endParaRPr lang="en-US" b="1" dirty="0"/>
              </a:p>
              <a:p>
                <a:pPr marL="13970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̂"/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</m:acc>
                      </m:e>
                      <m:sub>
                        <m:r>
                          <a:rPr lang="en-US" sz="2000" b="0" i="1" dirty="0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𝑞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b="0" i="1" dirty="0" smtClean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b="0" i="1" dirty="0" smtClean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  <m:sSub>
                              <m:sSubPr>
                                <m:ctrlP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</m:sSub>
                          </m:e>
                        </m:nary>
                      </m:num>
                      <m:den>
                        <m:nary>
                          <m:naryPr>
                            <m:chr m:val="∑"/>
                            <m:ctrl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m:rPr>
                                <m:brk m:alnAt="23"/>
                              </m:rP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en-US" sz="2000" b="0" i="1" dirty="0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p>
                          <m:e>
                            <m:r>
                              <a:rPr lang="en-US" sz="2000" b="0" i="1" dirty="0" smtClean="0">
                                <a:solidFill>
                                  <a:srgbClr val="95698A"/>
                                </a:solidFill>
                                <a:latin typeface="Cambria Math" panose="02040503050406030204" pitchFamily="18" charset="0"/>
                              </a:rPr>
                              <m:t>𝐾𝑒𝑟𝑛𝑒</m:t>
                            </m:r>
                            <m:sSub>
                              <m:sSub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𝑙</m:t>
                                </m:r>
                              </m:e>
                              <m:sub>
                                <m: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</m:sSub>
                            <m:d>
                              <m:dPr>
                                <m:ctrlPr>
                                  <a:rPr lang="en-US" sz="2000" b="0" i="1" dirty="0" smtClean="0">
                                    <a:solidFill>
                                      <a:srgbClr val="95698A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2000" i="1" dirty="0">
                                    <a:solidFill>
                                      <a:srgbClr val="6093C5"/>
                                    </a:solidFill>
                                    <a:latin typeface="Cambria Math" panose="02040503050406030204" pitchFamily="18" charset="0"/>
                                  </a:rPr>
                                  <m:t>𝑑𝑖𝑠𝑡</m:t>
                                </m:r>
                                <m:d>
                                  <m:dPr>
                                    <m:ctrlP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𝑖</m:t>
                                        </m:r>
                                      </m:sub>
                                    </m:sSub>
                                    <m:r>
                                      <a:rPr lang="en-US" sz="2000" i="1" dirty="0">
                                        <a:solidFill>
                                          <a:srgbClr val="6093C5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, </m:t>
                                    </m:r>
                                    <m:sSub>
                                      <m:sSubPr>
                                        <m:ctrlP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</m:ctrlPr>
                                      </m:sSubPr>
                                      <m:e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𝑥</m:t>
                                        </m:r>
                                      </m:e>
                                      <m:sub>
                                        <m:r>
                                          <a:rPr lang="en-US" sz="2000" i="1" dirty="0">
                                            <a:solidFill>
                                              <a:srgbClr val="6093C5"/>
                                            </a:solidFill>
                                            <a:latin typeface="Cambria Math" panose="02040503050406030204" pitchFamily="18" charset="0"/>
                                          </a:rPr>
                                          <m:t>𝑞</m:t>
                                        </m:r>
                                      </m:sub>
                                    </m:sSub>
                                  </m:e>
                                </m:d>
                              </m:e>
                            </m:d>
                          </m:e>
                        </m:nary>
                      </m:den>
                    </m:f>
                  </m:oMath>
                </a14:m>
                <a:r>
                  <a:rPr lang="en-US" sz="2000" b="1" dirty="0"/>
                  <a:t>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0AB1B45-65A1-B84B-9EA5-2AFA613721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563C9D1-B66D-744C-8663-7FE37B25824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544165320"/>
      </p:ext>
    </p:extLst>
  </p:cSld>
  <p:clrMapOvr>
    <a:masterClrMapping/>
  </p:clrMapOvr>
  <p:transition spd="slow">
    <p:push dir="u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260-6849-264E-B939-4C5DED87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kernel has bounded support, only look 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away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4B5D-9DF5-D646-824D-FEA97276C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76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2D2FE-8FFF-D247-B109-580FF21C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71" y="1066851"/>
            <a:ext cx="4497576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431079"/>
      </p:ext>
    </p:extLst>
  </p:cSld>
  <p:clrMapOvr>
    <a:masterClrMapping/>
  </p:clrMapOvr>
  <p:transition spd="slow">
    <p:push dir="u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Choose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6A910E6-3D3C-BB40-B991-1B4E5897446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36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Often, which kernel you use matters much less than which value you use for the bandwidth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choose? Cross validation or a validation set to choose</a:t>
                </a:r>
              </a:p>
              <a:p>
                <a:r>
                  <a:rPr lang="en-US" dirty="0"/>
                  <a:t>Kernel</a:t>
                </a:r>
              </a:p>
              <a:p>
                <a:r>
                  <a:rPr lang="en-US" dirty="0"/>
                  <a:t>Bandwidth</a:t>
                </a:r>
              </a:p>
              <a:p>
                <a:r>
                  <a:rPr lang="en-US" dirty="0"/>
                  <a:t>K (if using weighted k-NN, not needed for kernel regression)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7486FF5C-9C21-244D-96E0-71541A0F985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4"/>
                <a:stretch>
                  <a:fillRect b="-79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A07397F-4C7A-4B4E-98EF-597AC7DF952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A630D6-7BD1-1F40-99B6-BF01A74950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56175" y="1514813"/>
            <a:ext cx="6053375" cy="177606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C92451D-C200-6244-99AF-67224C51DA90}"/>
              </a:ext>
            </a:extLst>
          </p:cNvPr>
          <p:cNvSpPr/>
          <p:nvPr/>
        </p:nvSpPr>
        <p:spPr>
          <a:xfrm>
            <a:off x="4838700" y="1422400"/>
            <a:ext cx="2082800" cy="2057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075799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91;p15">
            <a:extLst>
              <a:ext uri="{FF2B5EF4-FFF2-40B4-BE49-F238E27FC236}">
                <a16:creationId xmlns:a16="http://schemas.microsoft.com/office/drawing/2014/main" id="{BA5AD35C-45EE-4505-8CA7-4A2D9C5484ED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468925" y="2387250"/>
            <a:ext cx="3636600" cy="2259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" dirty="0"/>
              <a:t>CSE/STAT 416</a:t>
            </a:r>
            <a:br>
              <a:rPr lang="en" sz="1000" dirty="0"/>
            </a:br>
            <a:r>
              <a:rPr lang="en" sz="1600" dirty="0"/>
              <a:t>Local Methods</a:t>
            </a:r>
            <a:br>
              <a:rPr lang="en" sz="1600" dirty="0"/>
            </a:br>
            <a:r>
              <a:rPr lang="en" sz="1600" dirty="0"/>
              <a:t>Locality Sensitive Hashing</a:t>
            </a:r>
            <a:br>
              <a:rPr lang="en" sz="1800" dirty="0"/>
            </a:br>
            <a:br>
              <a:rPr lang="en" sz="1800" dirty="0"/>
            </a:br>
            <a:r>
              <a:rPr lang="en" sz="1100" dirty="0"/>
              <a:t>Tanmay Shah</a:t>
            </a:r>
            <a:br>
              <a:rPr lang="en" sz="1000" dirty="0"/>
            </a:br>
            <a:r>
              <a:rPr lang="en-US" sz="1000" dirty="0"/>
              <a:t>Paul G. Allen School of Computer Science &amp; Engineering</a:t>
            </a:r>
            <a:br>
              <a:rPr lang="en-US" sz="1000" dirty="0"/>
            </a:br>
            <a:r>
              <a:rPr lang="en" sz="1000" dirty="0"/>
              <a:t>University of Washington</a:t>
            </a:r>
            <a:br>
              <a:rPr lang="en" sz="1000" dirty="0"/>
            </a:br>
            <a:br>
              <a:rPr lang="en" sz="1000" dirty="0"/>
            </a:br>
            <a:r>
              <a:rPr lang="en-US" sz="1000" dirty="0"/>
              <a:t>July 24, 2024</a:t>
            </a:r>
            <a:br>
              <a:rPr lang="en-US" sz="1000" dirty="0"/>
            </a:br>
            <a:br>
              <a:rPr lang="en-US" sz="1000" dirty="0"/>
            </a:br>
            <a:r>
              <a:rPr lang="en-US" sz="1000" dirty="0"/>
              <a:t>❓ Questions? </a:t>
            </a:r>
            <a:r>
              <a:rPr lang="en-US" sz="1000" b="0" dirty="0"/>
              <a:t>Raise hand or </a:t>
            </a:r>
            <a:r>
              <a:rPr lang="en-US" sz="1000" dirty="0" err="1"/>
              <a:t>sli.do</a:t>
            </a:r>
            <a:r>
              <a:rPr lang="en-US" sz="1000" dirty="0"/>
              <a:t> #cs416</a:t>
            </a:r>
            <a:br>
              <a:rPr lang="en-US" sz="1000" dirty="0"/>
            </a:br>
            <a:r>
              <a:rPr lang="en-US" sz="1000" dirty="0"/>
              <a:t>🎵 Listening to: </a:t>
            </a:r>
            <a:r>
              <a:rPr lang="en-US" sz="1000" b="0" dirty="0" err="1"/>
              <a:t>Dua</a:t>
            </a:r>
            <a:r>
              <a:rPr lang="en-US" sz="1000" b="0" dirty="0"/>
              <a:t> Lipa</a:t>
            </a:r>
            <a:endParaRPr sz="1000" dirty="0"/>
          </a:p>
        </p:txBody>
      </p:sp>
    </p:spTree>
    <p:extLst>
      <p:ext uri="{BB962C8B-B14F-4D97-AF65-F5344CB8AC3E}">
        <p14:creationId xmlns:p14="http://schemas.microsoft.com/office/powerpoint/2010/main" val="3976971375"/>
      </p:ext>
    </p:extLst>
  </p:cSld>
  <p:clrMapOvr>
    <a:masterClrMapping/>
  </p:clrMapOvr>
  <p:transition spd="slow">
    <p:push dir="u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E4BBD-8865-AD4A-9DC8-EC71FEE854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1-NN Regression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4848B-B415-984D-B9BD-A30016EFC3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Weaknesses</a:t>
            </a:r>
          </a:p>
          <a:p>
            <a:r>
              <a:rPr lang="en-US" dirty="0"/>
              <a:t>Inaccurate if data is sparse</a:t>
            </a:r>
          </a:p>
          <a:p>
            <a:r>
              <a:rPr lang="en-US" dirty="0"/>
              <a:t>Can wildly overfit</a:t>
            </a:r>
          </a:p>
          <a:p>
            <a:endParaRPr lang="en-US" dirty="0"/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1FDFBE-0F3D-C444-B799-28B523B78C7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B57010-9B98-844D-B572-15B1D8057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0160" y="2241550"/>
            <a:ext cx="2914650" cy="2108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3CE4573-01F6-FE47-ACFE-06D9150E7A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6484" y="293912"/>
            <a:ext cx="2914650" cy="21312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C527A70-ECE7-1B47-B587-095C975762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534" y="2618557"/>
            <a:ext cx="3296953" cy="2131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6945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1746-64BC-2341-ADCB-7408BC0C1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Dataset Bias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0C2323-24E7-D34E-B066-7259972C0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1011" y="209740"/>
            <a:ext cx="5596200" cy="3981000"/>
          </a:xfrm>
        </p:spPr>
        <p:txBody>
          <a:bodyPr/>
          <a:lstStyle/>
          <a:p>
            <a:pPr marL="139700" indent="0">
              <a:buNone/>
            </a:pPr>
            <a:r>
              <a:rPr lang="en-US" dirty="0"/>
              <a:t>Datasets, like ImageNet, are generally biased 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One approach is to augment your dataset to add random permutations of data to avoid bias.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BC5A91-2568-BB49-A9AC-5ACE8A9A623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68EAB35-7AF4-4046-AC2F-D35807E6D28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788"/>
          <a:stretch/>
        </p:blipFill>
        <p:spPr>
          <a:xfrm>
            <a:off x="3419409" y="2011420"/>
            <a:ext cx="5090160" cy="23977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62AD753-E1A8-E345-B0F3-A7C20E158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08654" y="734296"/>
            <a:ext cx="5200915" cy="146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8896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331B2-EE7D-6B4B-84BD-5763761B53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Weighted </a:t>
            </a:r>
            <a:br>
              <a:rPr lang="en-US" dirty="0"/>
            </a:br>
            <a:r>
              <a:rPr lang="en-US" dirty="0"/>
              <a:t>k-NN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Instead of treating each neighbor equally, put more weight on closer neighbors.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dirty="0"/>
                  <a:t>Predict: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acc>
                        </m:e>
                        <m:sub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𝑞</m:t>
                          </m:r>
                        </m:sub>
                      </m:sSub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nary>
                            <m:naryPr>
                              <m:chr m:val="∑"/>
                              <m:limLoc m:val="subSup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5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 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 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  <m:sSup>
                                <m:sSup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p>
                              </m:sSup>
                            </m:e>
                          </m:nary>
                        </m:num>
                        <m:den>
                          <m:nary>
                            <m:naryPr>
                              <m:chr m:val="∑"/>
                              <m:ctrlPr>
                                <a:rPr lang="en-US" i="1" dirty="0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b="0" i="1" dirty="0" smtClean="0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US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e>
                                <m:sub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b="0" i="1" dirty="0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  <m:sSub>
                                    <m:sSubPr>
                                      <m:ctrlPr>
                                        <a:rPr lang="en-US" i="1" dirty="0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𝑁</m:t>
                                      </m:r>
                                    </m:e>
                                    <m:sub>
                                      <m:r>
                                        <a:rPr lang="en-US" b="0" i="1" dirty="0" smtClean="0">
                                          <a:latin typeface="Cambria Math" panose="02040503050406030204" pitchFamily="18" charset="0"/>
                                        </a:rPr>
                                        <m:t>𝑗</m:t>
                                      </m:r>
                                    </m:sub>
                                  </m:sSub>
                                </m:sub>
                              </m:sSub>
                            </m:e>
                          </m:nary>
                        </m:den>
                      </m:f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Reads: Weight each nearest neighbor by some value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to choose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?</a:t>
                </a:r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1FA00FE-E531-3D4F-9BF1-3C3E2B48914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3090625" y="575500"/>
                <a:ext cx="5596200" cy="3399600"/>
              </a:xfrm>
              <a:blipFill>
                <a:blip r:embed="rId3"/>
                <a:stretch>
                  <a:fillRect b="-3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0C74DC-6ECC-2B43-A1F4-BA170A4FC6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91425" rIns="91425" bIns="91425" numCol="2" anchor="t" anchorCtr="0"/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L="457200" marR="0" lvl="0" indent="-317500" algn="l" rtl="0">
                  <a:lnSpc>
                    <a:spcPct val="115000"/>
                  </a:lnSpc>
                  <a:spcBef>
                    <a:spcPts val="60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▪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1pPr>
                <a:lvl2pPr marL="914400" marR="0" lvl="1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2pPr>
                <a:lvl3pPr marL="1371600" marR="0" lvl="2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3pPr>
                <a:lvl4pPr marL="1828800" marR="0" lvl="3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4pPr>
                <a:lvl5pPr marL="2286000" marR="0" lvl="4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5pPr>
                <a:lvl6pPr marL="2743200" marR="0" lvl="5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6pPr>
                <a:lvl7pPr marL="3200400" marR="0" lvl="6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7pPr>
                <a:lvl8pPr marL="3657600" marR="0" lvl="7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8pPr>
                <a:lvl9pPr marL="4114800" marR="0" lvl="8" indent="-317500" algn="l" rtl="0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CCCCCC"/>
                  </a:buClr>
                  <a:buSzPts val="1400"/>
                  <a:buFont typeface="Nunito Sans"/>
                  <a:buChar char="-"/>
                  <a:defRPr sz="1400" b="0" i="0" u="none" strike="noStrike" cap="none">
                    <a:solidFill>
                      <a:srgbClr val="666666"/>
                    </a:solidFill>
                    <a:latin typeface="Nunito Sans"/>
                    <a:ea typeface="Nunito Sans"/>
                    <a:cs typeface="Nunito Sans"/>
                    <a:sym typeface="Nunito Sans"/>
                  </a:defRPr>
                </a:lvl9pPr>
              </a:lstStyle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small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large.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Want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𝑐</m:t>
                        </m:r>
                      </m:e>
                      <m:sub>
                        <m:r>
                          <a:rPr lang="en-US" i="1">
                            <a:latin typeface="Cambria Math" panose="02040503050406030204" pitchFamily="18" charset="0"/>
                          </a:rPr>
                          <m:t>𝑞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𝑁</m:t>
                        </m:r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𝑗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dirty="0"/>
                  <a:t> to be </a:t>
                </a:r>
                <a:r>
                  <a:rPr lang="en-US" b="1" dirty="0"/>
                  <a:t>large</a:t>
                </a:r>
                <a:r>
                  <a:rPr lang="en-US" dirty="0"/>
                  <a:t> if </a:t>
                </a:r>
                <a:br>
                  <a:rPr lang="en-US" dirty="0"/>
                </a:b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𝑑𝑖𝑠𝑡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𝑞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, </m:t>
                        </m:r>
                        <m:sSup>
                          <m:sSup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𝑁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𝑁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𝑗</m:t>
                                </m:r>
                              </m:sub>
                            </m:sSub>
                          </m:sup>
                        </m:sSup>
                      </m:e>
                    </m:d>
                  </m:oMath>
                </a14:m>
                <a:r>
                  <a:rPr lang="en-US" dirty="0"/>
                  <a:t> is </a:t>
                </a:r>
                <a:r>
                  <a:rPr lang="en-US" b="1" dirty="0"/>
                  <a:t>small.</a:t>
                </a:r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5" name="Text Placeholder 2">
                <a:extLst>
                  <a:ext uri="{FF2B5EF4-FFF2-40B4-BE49-F238E27FC236}">
                    <a16:creationId xmlns:a16="http://schemas.microsoft.com/office/drawing/2014/main" id="{6C7DF674-E52C-384E-9253-C98E7D6DB8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0625" y="3975100"/>
                <a:ext cx="5596200" cy="87635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056085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A3594-334E-FA4A-8033-AA5DCEB6A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Kernels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Use a function called a </a:t>
                </a:r>
                <a:r>
                  <a:rPr lang="en-US" b="1" dirty="0"/>
                  <a:t>kernel</a:t>
                </a:r>
                <a:r>
                  <a:rPr lang="en-US" dirty="0"/>
                  <a:t> to turn distance into weight that satisfies the properties we listed before.</a:t>
                </a:r>
              </a:p>
              <a:p>
                <a:pPr marL="1397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𝑐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𝑞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𝑁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𝑑𝑖𝑠𝑡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𝑞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 </m:t>
                          </m:r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sup>
                          </m:sSup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3338DDAE-31F9-E34A-AC2D-199D6547B37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AE12092-6D6F-FB42-9553-B3435767512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81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42543-3D4B-FB43-8C5C-A33F6DFE93F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958"/>
          <a:stretch/>
        </p:blipFill>
        <p:spPr>
          <a:xfrm>
            <a:off x="2862025" y="1540250"/>
            <a:ext cx="3783542" cy="25618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/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                    </a:t>
                </a:r>
                <a14:m>
                  <m:oMath xmlns:m="http://schemas.openxmlformats.org/officeDocument/2006/math"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0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b="0" i="0" dirty="0" smtClean="0">
                        <a:latin typeface="Cambria Math" panose="02040503050406030204" pitchFamily="18" charset="0"/>
                      </a:rPr>
                      <m:t>                       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8D26283F-8CF6-6D4D-B334-22FBE70A6D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7667" y="4111874"/>
                <a:ext cx="3060700" cy="307777"/>
              </a:xfrm>
              <a:prstGeom prst="rect">
                <a:avLst/>
              </a:prstGeom>
              <a:blipFill>
                <a:blip r:embed="rId5"/>
                <a:stretch>
                  <a:fillRect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/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Gaussian Kernel</a:t>
                </a:r>
                <a:r>
                  <a:rPr lang="en-US" dirty="0"/>
                  <a:t> 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𝐾𝑒𝑟𝑛𝑒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𝑙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𝜆</m:t>
                          </m:r>
                        </m:sub>
                      </m:sSub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𝑑𝑖𝑠𝑡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𝑞</m:t>
                                  </m:r>
                                </m:sub>
                              </m:sSub>
                            </m:e>
                          </m:d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exp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𝑑𝑖𝑠𝑡</m:t>
                              </m:r>
                              <m:sSup>
                                <m:sSupPr>
                                  <m:ctrlPr>
                                    <a:rPr lang="en-US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sub>
                                      </m:sSub>
                                      <m:r>
                                        <a:rPr lang="en-US" i="1">
                                          <a:latin typeface="Cambria Math" panose="02040503050406030204" pitchFamily="18" charset="0"/>
                                        </a:rPr>
                                        <m:t>, 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𝑥</m:t>
                                          </m:r>
                                        </m:e>
                                        <m:sub>
                                          <m:r>
                                            <a:rPr lang="en-US" i="1">
                                              <a:latin typeface="Cambria Math" panose="02040503050406030204" pitchFamily="18" charset="0"/>
                                            </a:rPr>
                                            <m:t>𝑞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en-US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i="1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den>
                          </m:f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80AF37AC-0EEB-1449-AC48-C4C4FF4563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32607" y="4344321"/>
                <a:ext cx="3911520" cy="799130"/>
              </a:xfrm>
              <a:prstGeom prst="rect">
                <a:avLst/>
              </a:prstGeom>
              <a:blipFill>
                <a:blip r:embed="rId6"/>
                <a:stretch>
                  <a:fillRect l="-324" b="-15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75567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41260-6849-264E-B939-4C5DED8741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Visualizing Kernel Regression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This kernel has bounded support, only look at values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±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 dirty="0"/>
                  <a:t> away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69C4967C-F4AB-E94E-A42F-CD67EA62849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B4B5D-9DF5-D646-824D-FEA97276C28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42D2FE-8FFF-D247-B109-580FF21C66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4271" y="1066851"/>
            <a:ext cx="4497576" cy="368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41144"/>
      </p:ext>
    </p:extLst>
  </p:cSld>
  <p:clrMapOvr>
    <a:masterClrMapping/>
  </p:clrMapOvr>
  <p:transition spd="slow">
    <p:push dir="u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1.5 min</a:t>
            </a:r>
          </a:p>
        </p:txBody>
      </p:sp>
    </p:spTree>
    <p:extLst>
      <p:ext uri="{BB962C8B-B14F-4D97-AF65-F5344CB8AC3E}">
        <p14:creationId xmlns:p14="http://schemas.microsoft.com/office/powerpoint/2010/main" val="1757806344"/>
      </p:ext>
    </p:extLst>
  </p:cSld>
  <p:clrMapOvr>
    <a:masterClrMapping/>
  </p:clrMapOvr>
  <p:transition spd="slow">
    <p:push dir="u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FD5D4A9-ABE1-0949-A8FF-D6ABDAAC5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In a few sentences, compare and contrast the following ML models.</a:t>
            </a:r>
          </a:p>
          <a:p>
            <a:r>
              <a:rPr lang="en-US" dirty="0"/>
              <a:t>k-Nearest Neighbor Regression</a:t>
            </a:r>
          </a:p>
          <a:p>
            <a:r>
              <a:rPr lang="en-US" dirty="0"/>
              <a:t>Weighted k-Nearest Neighbor Regression</a:t>
            </a:r>
          </a:p>
          <a:p>
            <a:r>
              <a:rPr lang="en-US" dirty="0"/>
              <a:t>Kernel Regression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84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 min</a:t>
            </a:r>
          </a:p>
        </p:txBody>
      </p:sp>
    </p:spTree>
    <p:extLst>
      <p:ext uri="{BB962C8B-B14F-4D97-AF65-F5344CB8AC3E}">
        <p14:creationId xmlns:p14="http://schemas.microsoft.com/office/powerpoint/2010/main" val="287106928"/>
      </p:ext>
    </p:extLst>
  </p:cSld>
  <p:clrMapOvr>
    <a:masterClrMapping/>
  </p:clrMapOvr>
  <p:transition spd="slow">
    <p:push dir="u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61785-0BDA-314A-80CF-AC4A9969C55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Efficient Nearest Neighbors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87D8AB0-5A8D-634D-9C65-73DB095018E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53F23F-7D89-D448-AE51-2A58FF39F1D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85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487208089"/>
      </p:ext>
    </p:extLst>
  </p:cSld>
  <p:clrMapOvr>
    <a:masterClrMapping/>
  </p:clrMapOvr>
  <p:transition spd="slow">
    <p:push dir="u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7FA6F-0103-8849-AEC9-49C489575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Nearest Neighbor Efficiency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Nearest neighbor methods are good because they require no training time (just store the data, compute NNs when predicting).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How slow can that be? Very slow if there is a lot of data!</a:t>
                </a:r>
              </a:p>
              <a:p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𝒪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if there are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data points.</a:t>
                </a:r>
              </a:p>
              <a:p>
                <a:r>
                  <a:rPr lang="en-US" dirty="0"/>
                  <a:t>If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𝑛</m:t>
                    </m:r>
                  </m:oMath>
                </a14:m>
                <a:r>
                  <a:rPr lang="en-US" dirty="0"/>
                  <a:t> is in the hundreds of billions, this will take a while…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There is not an obvious way of speeding this up unfortunately.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b="1" dirty="0"/>
                  <a:t>Big Idea: </a:t>
                </a:r>
                <a:r>
                  <a:rPr lang="en-US" dirty="0"/>
                  <a:t>Sacrifice accuracy for speed. We will look for an approximate nearest neighbor to return results faster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D7B227C0-E55A-CB42-99E0-BCBE648BE3D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CBA05-337C-924F-B1E2-E1769242688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86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932397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9F40C-12A5-C24F-859F-5D3D5FC46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Approximate Nearest Neighbor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89D82B-114B-494E-998D-C30F350052C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Don’t find the exact NN, find one that is “close enough”.</a:t>
            </a:r>
          </a:p>
          <a:p>
            <a:pPr marL="139700" indent="0">
              <a:buNone/>
            </a:pPr>
            <a:r>
              <a:rPr lang="en-US" dirty="0"/>
              <a:t>Many applications are okay with approximate answers</a:t>
            </a:r>
          </a:p>
          <a:p>
            <a:r>
              <a:rPr lang="en-US" dirty="0"/>
              <a:t>The measure of similarity is not perfect</a:t>
            </a:r>
          </a:p>
          <a:p>
            <a:r>
              <a:rPr lang="en-US" dirty="0"/>
              <a:t>Clients probably can’t tell the difference between the most similar book and a book that’s pretty similar.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We will use </a:t>
            </a:r>
            <a:r>
              <a:rPr lang="en-US" b="1" dirty="0"/>
              <a:t>locality sensitive hashing </a:t>
            </a:r>
            <a:r>
              <a:rPr lang="en-US" dirty="0"/>
              <a:t>to answer this approximate nearest neighbor problem.</a:t>
            </a:r>
            <a:br>
              <a:rPr lang="en-US" dirty="0"/>
            </a:br>
            <a:endParaRPr lang="en-US" dirty="0"/>
          </a:p>
          <a:p>
            <a:pPr marL="139700" indent="0">
              <a:buNone/>
            </a:pPr>
            <a:r>
              <a:rPr lang="en-US" dirty="0"/>
              <a:t>High level approach</a:t>
            </a:r>
          </a:p>
          <a:p>
            <a:r>
              <a:rPr lang="en-US" dirty="0"/>
              <a:t>Design an algorithm that yields a close neighbor with high probability</a:t>
            </a:r>
          </a:p>
          <a:p>
            <a:r>
              <a:rPr lang="en-US" dirty="0"/>
              <a:t>These algorithms usually come with a “guarantee” of what probability they will succeed, won’t discuss that in detail but is important when making a new approximation algorithm.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0E0809-3FD3-334C-8DD6-F9BC837359E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87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151859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05CDB-B0DA-FD4F-AABC-23A1EBD0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Locality Sensitive Hashing (LSH)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b="1" dirty="0"/>
                  <a:t>Locality Sensitive Hashing </a:t>
                </a:r>
                <a:r>
                  <a:rPr lang="en-US" dirty="0"/>
                  <a:t>is an algorithm that answers the approximate nearest neighbor problem. </a:t>
                </a:r>
              </a:p>
              <a:p>
                <a:pPr marL="139700" indent="0">
                  <a:buNone/>
                </a:pPr>
                <a:endParaRPr lang="en-US" b="1" dirty="0"/>
              </a:p>
              <a:p>
                <a:pPr marL="139700" indent="0">
                  <a:buNone/>
                </a:pPr>
                <a:r>
                  <a:rPr lang="en-US" b="1" dirty="0"/>
                  <a:t>Big Idea</a:t>
                </a:r>
                <a:endParaRPr lang="en-US" dirty="0"/>
              </a:p>
              <a:p>
                <a:r>
                  <a:rPr lang="en-US" dirty="0"/>
                  <a:t>Break the data into smaller bins based on how close they are to each other</a:t>
                </a:r>
              </a:p>
              <a:p>
                <a:r>
                  <a:rPr lang="en-US" dirty="0"/>
                  <a:t>When you want to find a nearest neighbor, choose an appropriate bin and do an exact nearest neighbor search for the points in that bin.</a:t>
                </a:r>
              </a:p>
              <a:p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More bins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Fewer points per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Faster search</a:t>
                </a:r>
              </a:p>
              <a:p>
                <a:pPr marL="139700" indent="0">
                  <a:buNone/>
                </a:pPr>
                <a:r>
                  <a:rPr lang="en-US" dirty="0"/>
                  <a:t>More bin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More likely to make errors if we aren’t careful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C3F729ED-598C-9E49-8D45-D05D9B146B6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5D0C11-DF00-474A-AB6F-D038A91FFF2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88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5690884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B3F638-DD6F-594E-9A97-0530A075E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How do we make the bins?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What if we pick some line that separates the data and then put them into bins based on the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𝑆𝑐𝑜𝑟𝑒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for that line?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Looks like classification, but we don’t have labelled data here. Will explain shortly how to find this line.  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82D04590-6E7C-E740-BA12-C15E68286C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F354BC-E8D6-474B-9888-81E97B7A07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89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0FB54DB-08F1-AF4D-9FEA-D64309214D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0625" y="2857551"/>
            <a:ext cx="2676496" cy="189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90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35331-57A1-4844-B055-9A328AC97B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Demo: Adversarial Neural Networks to Promote Fairness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AFEC4B-FD17-1C46-827F-30569D46116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>
                <a:hlinkClick r:id="rId2"/>
              </a:rPr>
              <a:t>https://godatadriven.com/blog/towards-fairness-in-ml-with-adversarial-networks/</a:t>
            </a:r>
            <a:endParaRPr lang="en-US" dirty="0"/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Dataset: </a:t>
            </a:r>
            <a:r>
              <a:rPr lang="en-US" dirty="0">
                <a:hlinkClick r:id="rId3"/>
              </a:rPr>
              <a:t>Adult UCI</a:t>
            </a:r>
            <a:endParaRPr lang="en-US" dirty="0"/>
          </a:p>
          <a:p>
            <a:pPr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Predict whether a person’s income will be &gt; $50K or ≤ $50K based on factors like: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Age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Education level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Marital status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Served in Armed Services?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Hours per week worked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Occupation sector</a:t>
            </a:r>
          </a:p>
          <a:p>
            <a:pPr lvl="1">
              <a:buClr>
                <a:schemeClr val="bg2"/>
              </a:buClr>
              <a:buFont typeface="Wingdings" pitchFamily="2" charset="2"/>
              <a:buChar char="§"/>
            </a:pPr>
            <a:r>
              <a:rPr lang="en-US" dirty="0"/>
              <a:t>Etc.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F0D0B7-807D-124F-923A-BAD83016BEB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34993161"/>
      </p:ext>
    </p:extLst>
  </p:cSld>
  <p:clrMapOvr>
    <a:masterClrMapping/>
  </p:clrMapOvr>
  <p:transition spd="slow">
    <p:push dir="u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90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F7C549-7A61-F043-8FFC-4EF27A852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518" y="1681376"/>
            <a:ext cx="3742963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90177"/>
      </p:ext>
    </p:extLst>
  </p:cSld>
  <p:clrMapOvr>
    <a:masterClrMapping/>
  </p:clrMapOvr>
  <p:transition spd="slow">
    <p:push dir="u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8262B-F66E-B848-A516-5B6522996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Binning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93AB86-AFAE-FE48-A84F-087416B99B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Put the data in bins based on the sign of the score (2 bins total)</a:t>
            </a:r>
          </a:p>
          <a:p>
            <a:pPr marL="139700" indent="0">
              <a:buNone/>
            </a:pPr>
            <a:r>
              <a:rPr lang="en-US" dirty="0"/>
              <a:t>Call negative score points bin 0, and the other bin 1 (</a:t>
            </a:r>
            <a:r>
              <a:rPr lang="en-US" b="1" dirty="0"/>
              <a:t>bin index</a:t>
            </a:r>
            <a:r>
              <a:rPr lang="en-US" dirty="0"/>
              <a:t>)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20CEE6-947D-9840-8735-524F90EE7C6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91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/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  <a:t>When asked to find neighbor for query point, only search through points in the same bin!</a:t>
                </a:r>
                <a:br>
                  <a:rPr lang="en-US" dirty="0">
                    <a:solidFill>
                      <a:srgbClr val="666666"/>
                    </a:solidFill>
                    <a:latin typeface="Nunito Sans" pitchFamily="2" charset="77"/>
                    <a:ea typeface="Nunito Sans" pitchFamily="2" charset="77"/>
                    <a:cs typeface="Nunito Sans" pitchFamily="2" charset="77"/>
                  </a:rPr>
                </a:br>
                <a:endParaRPr lang="en-US" dirty="0">
                  <a:solidFill>
                    <a:srgbClr val="666666"/>
                  </a:solidFill>
                  <a:latin typeface="Nunito Sans" pitchFamily="2" charset="77"/>
                  <a:ea typeface="Nunito Sans" pitchFamily="2" charset="77"/>
                  <a:cs typeface="Nunito Sans" pitchFamily="2" charset="77"/>
                </a:endParaRPr>
              </a:p>
              <a:p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This reduces the search time to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num>
                      <m:den>
                        <m:r>
                          <a:rPr lang="en-US" b="0" i="1" smtClean="0">
                            <a:solidFill>
                              <a:srgbClr val="666666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rgbClr val="666666"/>
                    </a:solidFill>
                    <a:latin typeface="Nunito Sans" pitchFamily="2" charset="77"/>
                  </a:rPr>
                  <a:t> if we choose the line right.</a:t>
                </a:r>
                <a:endParaRPr lang="en-US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571C1DFE-4583-474D-A2ED-B1E58904940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66139" y="1727662"/>
                <a:ext cx="2339345" cy="1887568"/>
              </a:xfrm>
              <a:prstGeom prst="rect">
                <a:avLst/>
              </a:prstGeom>
              <a:blipFill>
                <a:blip r:embed="rId2"/>
                <a:stretch>
                  <a:fillRect l="-541" r="-1081" b="-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AA92BA09-6313-3441-906A-375261ADD1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518" y="1681376"/>
            <a:ext cx="4156758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68684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2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Store it in a hash table for fast lookup 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that line</a:t>
                </a:r>
              </a:p>
              <a:p>
                <a:r>
                  <a:rPr lang="en-US" dirty="0"/>
                  <a:t>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2"/>
                <a:stretch>
                  <a:fillRect r="-763" b="-226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92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50C3B4-0C86-8646-B041-7DB9FAB5E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4200" y="1067114"/>
            <a:ext cx="3124200" cy="108911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09D9AC-9607-E74B-93A6-FF3515A733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9284" y="2946826"/>
            <a:ext cx="5596200" cy="94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8270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77B2CE7-FF26-4FAE-A6CC-CEFEF4A67BF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b="1" dirty="0"/>
              <a:t>If we used LSH with this line, what would be the result returned for searching for the nearest neighbor of the green query point?</a:t>
            </a:r>
          </a:p>
          <a:p>
            <a:pPr marL="13970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BB72112-3E6B-F140-A64E-184ECEDA96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93</a:t>
            </a:fld>
            <a:endParaRPr lang="en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E5A7B8F-7117-D54A-949C-02B1D7EAA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 min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5E6E940-F3CE-5B42-B7A4-C18E16576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9835" y="1121865"/>
            <a:ext cx="4701721" cy="32809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/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DCE5BEB2-6678-0C44-AB2E-3B02A9E7D1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66436" y="3239908"/>
                <a:ext cx="305564" cy="30777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/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2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E1F326F-2F6B-9347-9C2A-CA9A64953BD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8223" y="2308750"/>
                <a:ext cx="305564" cy="30777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/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D6077CD-CDE5-0A42-BB36-D4D345DF39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25480" y="1692671"/>
                <a:ext cx="305564" cy="3077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/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78C008EB-C031-5C43-86CA-C26FA07BA0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6689" y="1849356"/>
                <a:ext cx="305564" cy="30777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/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5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2ED6B5-B2F6-4345-89AC-BDC65B5F75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8681" y="1701035"/>
                <a:ext cx="305564" cy="3077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/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02B12ED-7020-0C42-9AF6-7C42132854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25569" y="3272967"/>
                <a:ext cx="305564" cy="3077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/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87BCC19-7624-4345-B0C4-62BD030E13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35943" y="3560770"/>
                <a:ext cx="305564" cy="30777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/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8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28741A9A-E524-7147-AADD-9F025B33C9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3304393"/>
                <a:ext cx="305564" cy="30777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/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9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41476FC-862F-384A-8505-41D8DF56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349" y="2701207"/>
                <a:ext cx="305564" cy="307777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/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</m:oMath>
                </a14:m>
                <a:r>
                  <a:rPr lang="en-US" dirty="0"/>
                  <a:t>0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3AD91059-C299-A744-A869-0E35BFCD7B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0755" y="3008984"/>
                <a:ext cx="406400" cy="307777"/>
              </a:xfrm>
              <a:prstGeom prst="rect">
                <a:avLst/>
              </a:prstGeom>
              <a:blipFill>
                <a:blip r:embed="rId1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5622956"/>
      </p:ext>
    </p:extLst>
  </p:cSld>
  <p:clrMapOvr>
    <a:masterClrMapping/>
  </p:clrMapOvr>
  <p:transition spd="slow">
    <p:push dir="u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94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669405548"/>
      </p:ext>
    </p:extLst>
  </p:cSld>
  <p:clrMapOvr>
    <a:masterClrMapping/>
  </p:clrMapOvr>
  <p:transition spd="slow">
    <p:push dir="u"/>
  </p:transition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6D2EB-3EDD-F842-BCF0-0402CE362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How to choose line?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80D2DC-898E-3C4C-8BF6-AB4C66E0B0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Wild Idea: Choose the line randomly!</a:t>
            </a:r>
          </a:p>
          <a:p>
            <a:r>
              <a:rPr lang="en-US" dirty="0"/>
              <a:t>Choose a slope randomly between 0 and 90 degrees</a:t>
            </a:r>
          </a:p>
          <a:p>
            <a:endParaRPr lang="en-US" dirty="0"/>
          </a:p>
          <a:p>
            <a:pPr marL="139700" indent="0">
              <a:buNone/>
            </a:pPr>
            <a:r>
              <a:rPr lang="en-US" dirty="0"/>
              <a:t>How bad can randomly picking it be?</a:t>
            </a:r>
          </a:p>
          <a:p>
            <a:r>
              <a:rPr lang="en-US" dirty="0"/>
              <a:t>If two points have a small cosine distance, it is unlikely that we will split them into different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46EF0A-54E3-BE48-A009-F54AE93DB89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95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B6602C8-26DE-834E-8382-68C55230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0096" y="2983357"/>
            <a:ext cx="3377172" cy="158464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DB2AEDB-3124-ED47-BB23-853B95882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0182" y="2983357"/>
            <a:ext cx="2673751" cy="174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1850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A4C7D65-27AD-7B4B-920D-DF8847F64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Issues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FEC4497-5CEF-2241-A7C1-ED71C0803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82600" indent="-342900">
              <a:buFont typeface="+mj-lt"/>
              <a:buAutoNum type="arabicPeriod"/>
            </a:pPr>
            <a:r>
              <a:rPr lang="en-US" dirty="0"/>
              <a:t>How do we find a good line that divides the data in half?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Potential Errors: Points close together might be split up into separate bins</a:t>
            </a:r>
          </a:p>
          <a:p>
            <a:pPr marL="482600" indent="-342900">
              <a:buFont typeface="+mj-lt"/>
              <a:buAutoNum type="arabicPeriod"/>
            </a:pPr>
            <a:r>
              <a:rPr lang="en-US" dirty="0"/>
              <a:t>Large computation cost: Only dividing the points in half doesn’t speed things up that much…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D869783-2C22-794E-A485-74AFADAA0BE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96</a:t>
            </a:fld>
            <a:endParaRPr lang="en" dirty="0"/>
          </a:p>
        </p:txBody>
      </p:sp>
    </p:spTree>
    <p:extLst>
      <p:ext uri="{BB962C8B-B14F-4D97-AF65-F5344CB8AC3E}">
        <p14:creationId xmlns:p14="http://schemas.microsoft.com/office/powerpoint/2010/main" val="934881713"/>
      </p:ext>
    </p:extLst>
  </p:cSld>
  <p:clrMapOvr>
    <a:masterClrMapping/>
  </p:clrMapOvr>
  <p:transition spd="slow">
    <p:push dir="u"/>
  </p:transition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8FFFD070-2D9B-2D49-ABBA-2CD4630E10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15EE68-153D-A544-A9D1-80B7DD458F72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97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20235-7CD1-1C40-8FF9-4C99D09D49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6725" y="534000"/>
            <a:ext cx="406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46580"/>
      </p:ext>
    </p:extLst>
  </p:cSld>
  <p:clrMapOvr>
    <a:masterClrMapping/>
  </p:clrMapOvr>
  <p:transition spd="slow">
    <p:push dir="u"/>
  </p:transition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90D608-462C-6848-8F38-7F9AE03E8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Bins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E281DF-9B74-5744-B0CD-FAD1B018060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39700" indent="0">
              <a:buNone/>
            </a:pPr>
            <a:r>
              <a:rPr lang="en-US" dirty="0"/>
              <a:t>Can reduce search cost by adding more lines, increasing the number of bins.</a:t>
            </a:r>
          </a:p>
          <a:p>
            <a:pPr marL="139700" indent="0">
              <a:buNone/>
            </a:pPr>
            <a:endParaRPr lang="en-US" dirty="0"/>
          </a:p>
          <a:p>
            <a:pPr marL="139700" indent="0">
              <a:buNone/>
            </a:pPr>
            <a:r>
              <a:rPr lang="en-US" dirty="0"/>
              <a:t>For example, if we use 3 lines, we can make more bins!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2F5C57-8A61-CC41-AD9C-2B9BF08802E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98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CC1724-C131-A54F-AD6E-9238E8EE70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0538" y="2484040"/>
            <a:ext cx="3720619" cy="246261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B12AC5D-0294-D043-9EFE-1C34384051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9884" y="2073856"/>
            <a:ext cx="2322122" cy="114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43997"/>
      </p:ext>
    </p:extLst>
  </p:cSld>
  <p:clrMapOvr>
    <a:masterClrMapping/>
  </p:clrMapOvr>
  <p:transition spd="slow">
    <p:push dir="u"/>
  </p:transition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490AB-0DBF-354E-B84F-969A7F638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LSH with </a:t>
            </a:r>
            <a:br>
              <a:rPr lang="en-US" dirty="0"/>
            </a:br>
            <a:r>
              <a:rPr lang="en-US" dirty="0"/>
              <a:t>Many Bins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</p:spPr>
            <p:txBody>
              <a:bodyPr/>
              <a:lstStyle/>
              <a:p>
                <a:pPr marL="139700" indent="0">
                  <a:buNone/>
                </a:pPr>
                <a:r>
                  <a:rPr lang="en-US" dirty="0"/>
                  <a:t>Create a table of all data points and calculate their bin index based on some chosen lines. Store points in hash table indexed by all bin indexes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br>
                  <a:rPr lang="en-US" dirty="0"/>
                </a:b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r>
                  <a:rPr lang="en-US" dirty="0"/>
                  <a:t>When searching for a point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𝑞</m:t>
                        </m:r>
                      </m:sub>
                    </m:sSub>
                  </m:oMath>
                </a14:m>
                <a:r>
                  <a:rPr lang="en-US" dirty="0"/>
                  <a:t>: </a:t>
                </a:r>
              </a:p>
              <a:p>
                <a:r>
                  <a:rPr lang="en-US" dirty="0"/>
                  <a:t>Find its bin index based on the lines</a:t>
                </a:r>
              </a:p>
              <a:p>
                <a:r>
                  <a:rPr lang="en-US" dirty="0"/>
                  <a:t>Only search over the points in that bin</a:t>
                </a:r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  <a:p>
                <a:pPr marL="13970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2DFF7682-F0BC-A646-997D-8D4135A937B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960584" y="192306"/>
                <a:ext cx="5596200" cy="3981000"/>
              </a:xfrm>
              <a:blipFill>
                <a:blip r:embed="rId3"/>
                <a:stretch>
                  <a:fillRect r="-763" b="-127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DFFBAB-4F46-E245-BB6E-D0A5C73BDF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99</a:t>
            </a:fld>
            <a:endParaRPr lang="e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FAC163A-D1A0-CA41-BB84-FB98AC5AD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9987" y="1307270"/>
            <a:ext cx="4411272" cy="1986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56409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lideMaster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deMaster" id="{6892CB92-2140-4825-AC64-EAFCBE3C90F5}" vid="{77F8CD81-5FBC-4318-813D-3CE9F874004C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SlideMaster</Template>
  <TotalTime>10513</TotalTime>
  <Words>5657</Words>
  <Application>Microsoft Macintosh PowerPoint</Application>
  <PresentationFormat>On-screen Show (16:9)</PresentationFormat>
  <Paragraphs>1004</Paragraphs>
  <Slides>111</Slides>
  <Notes>46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111</vt:i4>
      </vt:variant>
    </vt:vector>
  </HeadingPairs>
  <TitlesOfParts>
    <vt:vector size="119" baseType="lpstr">
      <vt:lpstr>Arial</vt:lpstr>
      <vt:lpstr>Cambria Math</vt:lpstr>
      <vt:lpstr>Georgia</vt:lpstr>
      <vt:lpstr>Calibri</vt:lpstr>
      <vt:lpstr>Open Sans</vt:lpstr>
      <vt:lpstr>Wingdings</vt:lpstr>
      <vt:lpstr>Nunito Sans</vt:lpstr>
      <vt:lpstr>SlideMaster</vt:lpstr>
      <vt:lpstr>CSE/STAT 416 Precision/Recall k-Nearest Neighbors Pre-Class Video  Tanmay Shah Paul G. Allen School of Computer Science &amp; Engineering University of Washington  July 24, 2024  </vt:lpstr>
      <vt:lpstr>Recap  Deep Learning in Practice </vt:lpstr>
      <vt:lpstr>Pros</vt:lpstr>
      <vt:lpstr>Cons</vt:lpstr>
      <vt:lpstr>NN Failures</vt:lpstr>
      <vt:lpstr>NN Failures</vt:lpstr>
      <vt:lpstr>NN Failures</vt:lpstr>
      <vt:lpstr>Dataset Bias</vt:lpstr>
      <vt:lpstr>Demo: Adversarial Neural Networks to Promote Fairness</vt:lpstr>
      <vt:lpstr>Further Readings on Deep Learning</vt:lpstr>
      <vt:lpstr>Pre-Lecture Video</vt:lpstr>
      <vt:lpstr>Detecting Spam</vt:lpstr>
      <vt:lpstr>Assessing Accuracy</vt:lpstr>
      <vt:lpstr>Confusion Matrix</vt:lpstr>
      <vt:lpstr>Binary Classification Measures</vt:lpstr>
      <vt:lpstr>Change Threshold</vt:lpstr>
      <vt:lpstr>ROC Curve</vt:lpstr>
      <vt:lpstr>Assessing Accuracy</vt:lpstr>
      <vt:lpstr>Precision</vt:lpstr>
      <vt:lpstr>Recall</vt:lpstr>
      <vt:lpstr>Precision &amp; Recall</vt:lpstr>
      <vt:lpstr>Controlling Precision/Recall</vt:lpstr>
      <vt:lpstr>Precision-Recall Curve</vt:lpstr>
      <vt:lpstr>Precision-Recall Curve</vt:lpstr>
      <vt:lpstr>Precision-Recall Curve</vt:lpstr>
      <vt:lpstr>Precision-Recall Curve</vt:lpstr>
      <vt:lpstr>Compare Classifiers</vt:lpstr>
      <vt:lpstr>CSE/STAT 416 Precision/Recall k-Nearest Neighbors  Tanmay Shah Paul G. Allen School of Computer Science &amp; Engineering University of Washington  July 24, 2024  ❓ Questions? Raise hand or sli.do #cs416 🎵 Listening to:</vt:lpstr>
      <vt:lpstr>Roadmap</vt:lpstr>
      <vt:lpstr>Document Retrieval</vt:lpstr>
      <vt:lpstr>Nearest Neighbors</vt:lpstr>
      <vt:lpstr>1-Nearest Neighbor</vt:lpstr>
      <vt:lpstr>1-Nearest Neighbor</vt:lpstr>
      <vt:lpstr>k-Nearest Neighbors</vt:lpstr>
      <vt:lpstr>k-Nearest Neighbors</vt:lpstr>
      <vt:lpstr>k-Nearest Neighbors</vt:lpstr>
      <vt:lpstr>1.5 min</vt:lpstr>
      <vt:lpstr>PowerPoint Presentation</vt:lpstr>
      <vt:lpstr>Embeddings</vt:lpstr>
      <vt:lpstr>Important Points</vt:lpstr>
      <vt:lpstr>Document Representation</vt:lpstr>
      <vt:lpstr>Bag of Words</vt:lpstr>
      <vt:lpstr>TF-IDF</vt:lpstr>
      <vt:lpstr>1.5 min</vt:lpstr>
      <vt:lpstr>Distance</vt:lpstr>
      <vt:lpstr>Euclidian Distance</vt:lpstr>
      <vt:lpstr>Manhattan Distance</vt:lpstr>
      <vt:lpstr>Weighted Distances</vt:lpstr>
      <vt:lpstr>Similarity</vt:lpstr>
      <vt:lpstr>Cosine Similarity</vt:lpstr>
      <vt:lpstr>Cosine Similarity </vt:lpstr>
      <vt:lpstr>To Normalize or  Not To Normalize?</vt:lpstr>
      <vt:lpstr>To Normalize or  Not To Normalize?</vt:lpstr>
      <vt:lpstr>To Normalize or  Not To Normalize?</vt:lpstr>
      <vt:lpstr>3 min</vt:lpstr>
      <vt:lpstr>PowerPoint Presentation</vt:lpstr>
      <vt:lpstr>Jaccard Similarity</vt:lpstr>
      <vt:lpstr>Recap</vt:lpstr>
      <vt:lpstr>CSE/STAT 416 Local Methods Locality Sensitive Hashing Pre-Class Video  Tanmay Shah Paul G. Allen School of Computer Science &amp; Engineering University of Washington  July 24, 2024  </vt:lpstr>
      <vt:lpstr>Precision</vt:lpstr>
      <vt:lpstr>Recall</vt:lpstr>
      <vt:lpstr>Document Retrieval</vt:lpstr>
      <vt:lpstr>Predicting House Prices</vt:lpstr>
      <vt:lpstr>Predicting House Prices</vt:lpstr>
      <vt:lpstr>1-NN Regression</vt:lpstr>
      <vt:lpstr>Visualizing 1-NN Regression</vt:lpstr>
      <vt:lpstr>Visualizing 1-NN Regression</vt:lpstr>
      <vt:lpstr>1-NN Regression</vt:lpstr>
      <vt:lpstr>1-NN Classification</vt:lpstr>
      <vt:lpstr>Prevent Overfitting</vt:lpstr>
      <vt:lpstr>k-NN Regression</vt:lpstr>
      <vt:lpstr>Issues with k-NN</vt:lpstr>
      <vt:lpstr>Weighted  k-NN</vt:lpstr>
      <vt:lpstr>Kernels</vt:lpstr>
      <vt:lpstr>Kernel Regression</vt:lpstr>
      <vt:lpstr>Visualizing Kernel Regression</vt:lpstr>
      <vt:lpstr>Choose Bandwidth λ</vt:lpstr>
      <vt:lpstr>CSE/STAT 416 Local Methods Locality Sensitive Hashing  Tanmay Shah Paul G. Allen School of Computer Science &amp; Engineering University of Washington  July 24, 2024  ❓ Questions? Raise hand or sli.do #cs416 🎵 Listening to: Dua Lipa</vt:lpstr>
      <vt:lpstr>1-NN Regression</vt:lpstr>
      <vt:lpstr>Weighted  k-NN</vt:lpstr>
      <vt:lpstr>Kernels</vt:lpstr>
      <vt:lpstr>Visualizing Kernel Regression</vt:lpstr>
      <vt:lpstr>1.5 min</vt:lpstr>
      <vt:lpstr>3 min</vt:lpstr>
      <vt:lpstr>Efficient Nearest Neighbors</vt:lpstr>
      <vt:lpstr>Nearest Neighbor Efficiency</vt:lpstr>
      <vt:lpstr>Approximate Nearest Neighbor</vt:lpstr>
      <vt:lpstr>Locality Sensitive Hashing (LSH)</vt:lpstr>
      <vt:lpstr>Binning</vt:lpstr>
      <vt:lpstr>Binning</vt:lpstr>
      <vt:lpstr>Binning</vt:lpstr>
      <vt:lpstr>LSH with  2 bins</vt:lpstr>
      <vt:lpstr>1 min</vt:lpstr>
      <vt:lpstr>Some Issues</vt:lpstr>
      <vt:lpstr>1. How to choose line?</vt:lpstr>
      <vt:lpstr>Some Issues</vt:lpstr>
      <vt:lpstr>PowerPoint Presentation</vt:lpstr>
      <vt:lpstr>More Bins</vt:lpstr>
      <vt:lpstr>LSH with  Many Bins</vt:lpstr>
      <vt:lpstr>LSH Example</vt:lpstr>
      <vt:lpstr>Improve Quality</vt:lpstr>
      <vt:lpstr>Locality Sensitive Hashing (LSH)</vt:lpstr>
      <vt:lpstr>Higher Dimensions</vt:lpstr>
      <vt:lpstr>Recap</vt:lpstr>
      <vt:lpstr>Curse of Dimensionality</vt:lpstr>
      <vt:lpstr>High Dimensions</vt:lpstr>
      <vt:lpstr>Even Weirder</vt:lpstr>
      <vt:lpstr>Practicalities</vt:lpstr>
      <vt:lpstr>HW5 – ML Practice with Kaggle</vt:lpstr>
      <vt:lpstr>Submission and Grading</vt:lpstr>
      <vt:lpstr>Groups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(OR SLIDEDOC) TITLE</dc:title>
  <dc:creator>hschafer</dc:creator>
  <cp:lastModifiedBy>cse-loaner</cp:lastModifiedBy>
  <cp:revision>325</cp:revision>
  <cp:lastPrinted>2019-07-22T16:02:52Z</cp:lastPrinted>
  <dcterms:modified xsi:type="dcterms:W3CDTF">2024-07-24T05:39:59Z</dcterms:modified>
</cp:coreProperties>
</file>