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60"/>
  </p:notesMasterIdLst>
  <p:handoutMasterIdLst>
    <p:handoutMasterId r:id="rId61"/>
  </p:handoutMasterIdLst>
  <p:sldIdLst>
    <p:sldId id="256" r:id="rId2"/>
    <p:sldId id="286" r:id="rId3"/>
    <p:sldId id="342" r:id="rId4"/>
    <p:sldId id="343" r:id="rId5"/>
    <p:sldId id="297" r:id="rId6"/>
    <p:sldId id="334" r:id="rId7"/>
    <p:sldId id="336" r:id="rId8"/>
    <p:sldId id="351" r:id="rId9"/>
    <p:sldId id="349" r:id="rId10"/>
    <p:sldId id="350" r:id="rId11"/>
    <p:sldId id="353" r:id="rId12"/>
    <p:sldId id="289" r:id="rId13"/>
    <p:sldId id="354" r:id="rId14"/>
    <p:sldId id="355" r:id="rId15"/>
    <p:sldId id="291" r:id="rId16"/>
    <p:sldId id="292" r:id="rId17"/>
    <p:sldId id="293" r:id="rId18"/>
    <p:sldId id="294" r:id="rId19"/>
    <p:sldId id="296" r:id="rId20"/>
    <p:sldId id="298" r:id="rId21"/>
    <p:sldId id="299" r:id="rId22"/>
    <p:sldId id="301" r:id="rId23"/>
    <p:sldId id="300" r:id="rId24"/>
    <p:sldId id="302" r:id="rId25"/>
    <p:sldId id="360" r:id="rId26"/>
    <p:sldId id="303" r:id="rId27"/>
    <p:sldId id="341" r:id="rId28"/>
    <p:sldId id="323" r:id="rId29"/>
    <p:sldId id="306" r:id="rId30"/>
    <p:sldId id="308" r:id="rId31"/>
    <p:sldId id="307" r:id="rId32"/>
    <p:sldId id="359" r:id="rId33"/>
    <p:sldId id="310" r:id="rId34"/>
    <p:sldId id="311" r:id="rId35"/>
    <p:sldId id="312" r:id="rId36"/>
    <p:sldId id="319" r:id="rId37"/>
    <p:sldId id="313" r:id="rId38"/>
    <p:sldId id="315" r:id="rId39"/>
    <p:sldId id="316" r:id="rId40"/>
    <p:sldId id="340" r:id="rId41"/>
    <p:sldId id="317" r:id="rId42"/>
    <p:sldId id="339" r:id="rId43"/>
    <p:sldId id="320" r:id="rId44"/>
    <p:sldId id="321" r:id="rId45"/>
    <p:sldId id="322" r:id="rId46"/>
    <p:sldId id="337" r:id="rId47"/>
    <p:sldId id="362" r:id="rId48"/>
    <p:sldId id="327" r:id="rId49"/>
    <p:sldId id="328" r:id="rId50"/>
    <p:sldId id="330" r:id="rId51"/>
    <p:sldId id="326" r:id="rId52"/>
    <p:sldId id="325" r:id="rId53"/>
    <p:sldId id="331" r:id="rId54"/>
    <p:sldId id="332" r:id="rId55"/>
    <p:sldId id="338" r:id="rId56"/>
    <p:sldId id="344" r:id="rId57"/>
    <p:sldId id="333" r:id="rId58"/>
    <p:sldId id="363" r:id="rId59"/>
  </p:sldIdLst>
  <p:sldSz cx="9144000" cy="5143500" type="screen16x9"/>
  <p:notesSz cx="7315200" cy="9601200"/>
  <p:embeddedFontLs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
      <p:font typeface="Georgia" panose="02040502050405020303" pitchFamily="18" charset="0"/>
      <p:regular r:id="rId67"/>
      <p:bold r:id="rId68"/>
      <p:italic r:id="rId69"/>
      <p:boldItalic r:id="rId70"/>
    </p:embeddedFont>
    <p:embeddedFont>
      <p:font typeface="Nunito Sans" pitchFamily="2" charset="77"/>
      <p:regular r:id="rId71"/>
      <p:bold r:id="rId72"/>
      <p:italic r:id="rId73"/>
      <p:boldItalic r:id="rId74"/>
    </p:embeddedFont>
    <p:embeddedFont>
      <p:font typeface="Open Sans" panose="020B0606030504020204" pitchFamily="34" charset="0"/>
      <p:regular r:id="rId75"/>
      <p:bold r:id="rId76"/>
      <p:italic r:id="rId77"/>
      <p:boldItalic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42B71BB-A783-40C4-8294-709A9CA1F275}">
          <p14:sldIdLst>
            <p14:sldId id="256"/>
            <p14:sldId id="286"/>
            <p14:sldId id="342"/>
            <p14:sldId id="343"/>
            <p14:sldId id="297"/>
            <p14:sldId id="334"/>
            <p14:sldId id="336"/>
            <p14:sldId id="351"/>
            <p14:sldId id="349"/>
            <p14:sldId id="350"/>
            <p14:sldId id="353"/>
            <p14:sldId id="289"/>
            <p14:sldId id="354"/>
            <p14:sldId id="355"/>
            <p14:sldId id="291"/>
            <p14:sldId id="292"/>
            <p14:sldId id="293"/>
            <p14:sldId id="294"/>
            <p14:sldId id="296"/>
            <p14:sldId id="298"/>
            <p14:sldId id="299"/>
            <p14:sldId id="301"/>
            <p14:sldId id="300"/>
            <p14:sldId id="302"/>
            <p14:sldId id="360"/>
            <p14:sldId id="303"/>
            <p14:sldId id="341"/>
            <p14:sldId id="323"/>
            <p14:sldId id="306"/>
            <p14:sldId id="308"/>
            <p14:sldId id="307"/>
            <p14:sldId id="359"/>
            <p14:sldId id="310"/>
            <p14:sldId id="311"/>
            <p14:sldId id="312"/>
            <p14:sldId id="319"/>
            <p14:sldId id="313"/>
            <p14:sldId id="315"/>
            <p14:sldId id="316"/>
            <p14:sldId id="340"/>
            <p14:sldId id="317"/>
            <p14:sldId id="339"/>
            <p14:sldId id="320"/>
            <p14:sldId id="321"/>
            <p14:sldId id="322"/>
            <p14:sldId id="337"/>
            <p14:sldId id="362"/>
            <p14:sldId id="327"/>
            <p14:sldId id="328"/>
            <p14:sldId id="330"/>
            <p14:sldId id="326"/>
            <p14:sldId id="325"/>
            <p14:sldId id="331"/>
            <p14:sldId id="332"/>
            <p14:sldId id="338"/>
            <p14:sldId id="344"/>
            <p14:sldId id="333"/>
            <p14:sldId id="3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7BA6"/>
    <a:srgbClr val="6093C5"/>
    <a:srgbClr val="95698A"/>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68"/>
    <p:restoredTop sz="96296"/>
  </p:normalViewPr>
  <p:slideViewPr>
    <p:cSldViewPr snapToGrid="0" snapToObjects="1">
      <p:cViewPr>
        <p:scale>
          <a:sx n="117" d="100"/>
          <a:sy n="117" d="100"/>
        </p:scale>
        <p:origin x="376" y="10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61" Type="http://schemas.openxmlformats.org/officeDocument/2006/relationships/handoutMaster" Target="handoutMasters/handoutMaster1.xml"/><Relationship Id="rId82"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218FE8-0E06-8240-87BA-EA0BD24323DA}" type="doc">
      <dgm:prSet loTypeId="urn:microsoft.com/office/officeart/2005/8/layout/vList5" loCatId="" qsTypeId="urn:microsoft.com/office/officeart/2005/8/quickstyle/simple1" qsCatId="simple" csTypeId="urn:microsoft.com/office/officeart/2005/8/colors/colorful1" csCatId="colorful" phldr="1"/>
      <dgm:spPr/>
      <dgm:t>
        <a:bodyPr/>
        <a:lstStyle/>
        <a:p>
          <a:endParaRPr lang="en-US"/>
        </a:p>
      </dgm:t>
    </dgm:pt>
    <dgm:pt modelId="{F386D2B9-09DD-5446-AF6F-B058F71B833C}">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Models</a:t>
          </a:r>
        </a:p>
      </dgm:t>
    </dgm:pt>
    <dgm:pt modelId="{0B66E6A1-7233-0E43-9E0A-54DAAA1D5BD9}" type="parTrans" cxnId="{5318BDE5-5BE0-F345-8C62-290CE12C19BC}">
      <dgm:prSet/>
      <dgm:spPr/>
      <dgm:t>
        <a:bodyPr/>
        <a:lstStyle/>
        <a:p>
          <a:endParaRPr lang="en-US"/>
        </a:p>
      </dgm:t>
    </dgm:pt>
    <dgm:pt modelId="{7D5FE2A5-F84B-9E4A-B4B9-BEF2CF6CDC93}" type="sibTrans" cxnId="{5318BDE5-5BE0-F345-8C62-290CE12C19BC}">
      <dgm:prSet/>
      <dgm:spPr/>
      <dgm:t>
        <a:bodyPr/>
        <a:lstStyle/>
        <a:p>
          <a:endParaRPr lang="en-US"/>
        </a:p>
      </dgm:t>
    </dgm:pt>
    <dgm:pt modelId="{36766042-BDF0-654A-9E7C-97FF80FB6558}">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Linear regression, regularized approaches (ridge, LASSO)</a:t>
          </a:r>
        </a:p>
      </dgm:t>
    </dgm:pt>
    <dgm:pt modelId="{56C74177-A6E4-0942-B324-F6BE5E64958B}" type="parTrans" cxnId="{01BDDA97-87A8-A045-93DB-7820101552A1}">
      <dgm:prSet/>
      <dgm:spPr/>
      <dgm:t>
        <a:bodyPr/>
        <a:lstStyle/>
        <a:p>
          <a:endParaRPr lang="en-US"/>
        </a:p>
      </dgm:t>
    </dgm:pt>
    <dgm:pt modelId="{C9BBE160-89EE-2C46-A3B3-2239F0B1767B}" type="sibTrans" cxnId="{01BDDA97-87A8-A045-93DB-7820101552A1}">
      <dgm:prSet/>
      <dgm:spPr/>
      <dgm:t>
        <a:bodyPr/>
        <a:lstStyle/>
        <a:p>
          <a:endParaRPr lang="en-US"/>
        </a:p>
      </dgm:t>
    </dgm:pt>
    <dgm:pt modelId="{661F7554-F36D-5A41-935B-D9215774F05E}">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Algorithms</a:t>
          </a:r>
        </a:p>
      </dgm:t>
    </dgm:pt>
    <dgm:pt modelId="{590BD031-5172-E441-8B66-24BDDB6E7E41}" type="parTrans" cxnId="{9C36207D-AC9A-EA45-A0D2-2B07565D4C54}">
      <dgm:prSet/>
      <dgm:spPr/>
      <dgm:t>
        <a:bodyPr/>
        <a:lstStyle/>
        <a:p>
          <a:endParaRPr lang="en-US"/>
        </a:p>
      </dgm:t>
    </dgm:pt>
    <dgm:pt modelId="{1C3CDD4B-3566-C042-BD31-1721A8FB277F}" type="sibTrans" cxnId="{9C36207D-AC9A-EA45-A0D2-2B07565D4C54}">
      <dgm:prSet/>
      <dgm:spPr/>
      <dgm:t>
        <a:bodyPr/>
        <a:lstStyle/>
        <a:p>
          <a:endParaRPr lang="en-US"/>
        </a:p>
      </dgm:t>
    </dgm:pt>
    <dgm:pt modelId="{D552BE7A-6352-A04B-948E-5780112CBABE}">
      <dgm:prSet phldrT="[Text]"/>
      <dgm:spPr/>
      <dgm:t>
        <a:bodyPr/>
        <a:lstStyle/>
        <a:p>
          <a:r>
            <a:rPr lang="en-US" b="0" i="1" dirty="0">
              <a:latin typeface="Open Sans" panose="020B0606030504020204" pitchFamily="34" charset="0"/>
              <a:ea typeface="Open Sans" panose="020B0606030504020204" pitchFamily="34" charset="0"/>
              <a:cs typeface="Open Sans" panose="020B0606030504020204" pitchFamily="34" charset="0"/>
            </a:rPr>
            <a:t>Gradient descent</a:t>
          </a:r>
        </a:p>
      </dgm:t>
    </dgm:pt>
    <dgm:pt modelId="{4875A4AC-BAF8-BE41-BD01-A02E5EFC7736}" type="parTrans" cxnId="{F93830CC-A476-524C-A0E8-74A57734FCCE}">
      <dgm:prSet/>
      <dgm:spPr/>
      <dgm:t>
        <a:bodyPr/>
        <a:lstStyle/>
        <a:p>
          <a:endParaRPr lang="en-US"/>
        </a:p>
      </dgm:t>
    </dgm:pt>
    <dgm:pt modelId="{7D9D0751-F2C4-A448-94F3-EACDB66095A5}" type="sibTrans" cxnId="{F93830CC-A476-524C-A0E8-74A57734FCCE}">
      <dgm:prSet/>
      <dgm:spPr/>
      <dgm:t>
        <a:bodyPr/>
        <a:lstStyle/>
        <a:p>
          <a:endParaRPr lang="en-US"/>
        </a:p>
      </dgm:t>
    </dgm:pt>
    <dgm:pt modelId="{D08A8DCA-5754-264E-A993-E680E60C1BBF}">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Concepts</a:t>
          </a:r>
        </a:p>
      </dgm:t>
    </dgm:pt>
    <dgm:pt modelId="{766A3495-CD74-F643-B582-D4AD8CF03D85}" type="parTrans" cxnId="{A1B122EE-BDA1-7E48-A6B1-065C26357077}">
      <dgm:prSet/>
      <dgm:spPr/>
      <dgm:t>
        <a:bodyPr/>
        <a:lstStyle/>
        <a:p>
          <a:endParaRPr lang="en-US"/>
        </a:p>
      </dgm:t>
    </dgm:pt>
    <dgm:pt modelId="{00316F52-698C-FE48-B7DE-504B9000BC0C}" type="sibTrans" cxnId="{A1B122EE-BDA1-7E48-A6B1-065C26357077}">
      <dgm:prSet/>
      <dgm:spPr/>
      <dgm:t>
        <a:bodyPr/>
        <a:lstStyle/>
        <a:p>
          <a:endParaRPr lang="en-US"/>
        </a:p>
      </dgm:t>
    </dgm:pt>
    <dgm:pt modelId="{602A513E-756C-8A41-901E-97855F202A37}">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Loss functions, bias-variance tradeoff, cross-validation</a:t>
          </a:r>
        </a:p>
      </dgm:t>
    </dgm:pt>
    <dgm:pt modelId="{2BCEB56E-507F-2145-B9AE-C258850AF7C9}" type="parTrans" cxnId="{3301E0C6-A47F-CB4E-B9AC-EAF2DBFEFACF}">
      <dgm:prSet/>
      <dgm:spPr/>
      <dgm:t>
        <a:bodyPr/>
        <a:lstStyle/>
        <a:p>
          <a:endParaRPr lang="en-US"/>
        </a:p>
      </dgm:t>
    </dgm:pt>
    <dgm:pt modelId="{6A30075C-B89C-A54B-AE0D-90A1F866DDA2}" type="sibTrans" cxnId="{3301E0C6-A47F-CB4E-B9AC-EAF2DBFEFACF}">
      <dgm:prSet/>
      <dgm:spPr/>
      <dgm:t>
        <a:bodyPr/>
        <a:lstStyle/>
        <a:p>
          <a:endParaRPr lang="en-US"/>
        </a:p>
      </dgm:t>
    </dgm:pt>
    <dgm:pt modelId="{86985E9B-F8A7-BD47-98C4-1E29A2041B6F}">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Linear classifiers: logistic regression</a:t>
          </a:r>
        </a:p>
      </dgm:t>
    </dgm:pt>
    <dgm:pt modelId="{60AE1A8A-8B9B-0941-892A-9FA8B44838C1}" type="parTrans" cxnId="{8D7BF008-57F5-3549-9019-2B5700E14C9D}">
      <dgm:prSet/>
      <dgm:spPr/>
      <dgm:t>
        <a:bodyPr/>
        <a:lstStyle/>
        <a:p>
          <a:endParaRPr lang="en-US"/>
        </a:p>
      </dgm:t>
    </dgm:pt>
    <dgm:pt modelId="{D048B536-2B04-C242-B469-6DEBE0AE6847}" type="sibTrans" cxnId="{8D7BF008-57F5-3549-9019-2B5700E14C9D}">
      <dgm:prSet/>
      <dgm:spPr/>
      <dgm:t>
        <a:bodyPr/>
        <a:lstStyle/>
        <a:p>
          <a:endParaRPr lang="en-US"/>
        </a:p>
      </dgm:t>
    </dgm:pt>
    <dgm:pt modelId="{D94BA38A-BE7E-584B-8E84-FEBCEFD41FF0}">
      <dgm:prSe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Nearest neighbors, clustering</a:t>
          </a:r>
        </a:p>
      </dgm:t>
    </dgm:pt>
    <dgm:pt modelId="{9A673F14-8E3B-1042-9AAF-D2645D63B9F2}" type="parTrans" cxnId="{CCD9D1C3-57E7-3548-A30D-884E2FB3D69C}">
      <dgm:prSet/>
      <dgm:spPr/>
      <dgm:t>
        <a:bodyPr/>
        <a:lstStyle/>
        <a:p>
          <a:endParaRPr lang="en-US"/>
        </a:p>
      </dgm:t>
    </dgm:pt>
    <dgm:pt modelId="{AAF2B25B-64A3-1A41-9DEF-E3D8AA65AAD7}" type="sibTrans" cxnId="{CCD9D1C3-57E7-3548-A30D-884E2FB3D69C}">
      <dgm:prSet/>
      <dgm:spPr/>
      <dgm:t>
        <a:bodyPr/>
        <a:lstStyle/>
        <a:p>
          <a:endParaRPr lang="en-US"/>
        </a:p>
      </dgm:t>
    </dgm:pt>
    <dgm:pt modelId="{6C1330DB-029D-5E45-B199-4318D5CE7A71}">
      <dgm:prSe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Boosting</a:t>
          </a:r>
        </a:p>
      </dgm:t>
    </dgm:pt>
    <dgm:pt modelId="{BB7DE569-DE9A-2F48-B6B4-9937E1D59494}" type="parTrans" cxnId="{7D8908B4-2D0C-7442-B76F-F08C168AE78A}">
      <dgm:prSet/>
      <dgm:spPr/>
      <dgm:t>
        <a:bodyPr/>
        <a:lstStyle/>
        <a:p>
          <a:endParaRPr lang="en-US"/>
        </a:p>
      </dgm:t>
    </dgm:pt>
    <dgm:pt modelId="{FF5F6691-B847-E748-873D-B30F31ED2805}" type="sibTrans" cxnId="{7D8908B4-2D0C-7442-B76F-F08C168AE78A}">
      <dgm:prSet/>
      <dgm:spPr/>
      <dgm:t>
        <a:bodyPr/>
        <a:lstStyle/>
        <a:p>
          <a:endParaRPr lang="en-US"/>
        </a:p>
      </dgm:t>
    </dgm:pt>
    <dgm:pt modelId="{16F8F419-2175-7D43-9C45-585676970D99}">
      <dgm:prSe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K-means</a:t>
          </a:r>
        </a:p>
      </dgm:t>
    </dgm:pt>
    <dgm:pt modelId="{D7966704-1F8E-5647-B098-CC9D33B2A2EE}" type="parTrans" cxnId="{C9C01011-66A0-6A40-B939-581D9052F702}">
      <dgm:prSet/>
      <dgm:spPr/>
      <dgm:t>
        <a:bodyPr/>
        <a:lstStyle/>
        <a:p>
          <a:endParaRPr lang="en-US"/>
        </a:p>
      </dgm:t>
    </dgm:pt>
    <dgm:pt modelId="{40B4A7F0-7FBF-334F-A209-984D0B292A9D}" type="sibTrans" cxnId="{C9C01011-66A0-6A40-B939-581D9052F702}">
      <dgm:prSet/>
      <dgm:spPr/>
      <dgm:t>
        <a:bodyPr/>
        <a:lstStyle/>
        <a:p>
          <a:endParaRPr lang="en-US"/>
        </a:p>
      </dgm:t>
    </dgm:pt>
    <dgm:pt modelId="{1122D05D-3593-B447-801B-9A51FE1B3BDF}">
      <dgm:prSe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Deep learning</a:t>
          </a:r>
        </a:p>
      </dgm:t>
    </dgm:pt>
    <dgm:pt modelId="{436BF311-1288-B24D-BBE6-22D0CB408C5C}" type="parTrans" cxnId="{8933F3DC-0BDC-AD44-9B11-CC03C984B39B}">
      <dgm:prSet/>
      <dgm:spPr/>
      <dgm:t>
        <a:bodyPr/>
        <a:lstStyle/>
        <a:p>
          <a:endParaRPr lang="en-US"/>
        </a:p>
      </dgm:t>
    </dgm:pt>
    <dgm:pt modelId="{6F8DE12A-88AF-C542-9AC7-60356EC8BB11}" type="sibTrans" cxnId="{8933F3DC-0BDC-AD44-9B11-CC03C984B39B}">
      <dgm:prSet/>
      <dgm:spPr/>
      <dgm:t>
        <a:bodyPr/>
        <a:lstStyle/>
        <a:p>
          <a:endParaRPr lang="en-US"/>
        </a:p>
      </dgm:t>
    </dgm:pt>
    <dgm:pt modelId="{5C7738D4-92A4-4945-BEEE-5091762C34BF}">
      <dgm:prSet phldrT="[Text]"/>
      <dgm:spPr/>
      <dgm:t>
        <a:bodyPr/>
        <a:lstStyle/>
        <a:p>
          <a:r>
            <a:rPr lang="en-US" b="0" i="0" dirty="0" err="1">
              <a:latin typeface="Open Sans" panose="020B0606030504020204" pitchFamily="34" charset="0"/>
              <a:ea typeface="Open Sans" panose="020B0606030504020204" pitchFamily="34" charset="0"/>
              <a:cs typeface="Open Sans" panose="020B0606030504020204" pitchFamily="34" charset="0"/>
            </a:rPr>
            <a:t>Sparsity</a:t>
          </a:r>
          <a:r>
            <a:rPr lang="en-US" b="0" i="0" dirty="0">
              <a:latin typeface="Open Sans" panose="020B0606030504020204" pitchFamily="34" charset="0"/>
              <a:ea typeface="Open Sans" panose="020B0606030504020204" pitchFamily="34" charset="0"/>
              <a:cs typeface="Open Sans" panose="020B0606030504020204" pitchFamily="34" charset="0"/>
            </a:rPr>
            <a:t>, </a:t>
          </a:r>
          <a:r>
            <a:rPr lang="en-US" b="0" i="0" dirty="0" err="1">
              <a:latin typeface="Open Sans" panose="020B0606030504020204" pitchFamily="34" charset="0"/>
              <a:ea typeface="Open Sans" panose="020B0606030504020204" pitchFamily="34" charset="0"/>
              <a:cs typeface="Open Sans" panose="020B0606030504020204" pitchFamily="34" charset="0"/>
            </a:rPr>
            <a:t>overfitting</a:t>
          </a:r>
          <a:r>
            <a:rPr lang="en-US" b="0" i="0" dirty="0">
              <a:latin typeface="Open Sans" panose="020B0606030504020204" pitchFamily="34" charset="0"/>
              <a:ea typeface="Open Sans" panose="020B0606030504020204" pitchFamily="34" charset="0"/>
              <a:cs typeface="Open Sans" panose="020B0606030504020204" pitchFamily="34" charset="0"/>
            </a:rPr>
            <a:t>, model selection</a:t>
          </a:r>
        </a:p>
      </dgm:t>
    </dgm:pt>
    <dgm:pt modelId="{CE11A117-41B7-CA42-BB81-1F614BEE9BBC}" type="parTrans" cxnId="{AC30B22E-B1C4-EE44-BC8E-CB2EF83BE127}">
      <dgm:prSet/>
      <dgm:spPr/>
      <dgm:t>
        <a:bodyPr/>
        <a:lstStyle/>
        <a:p>
          <a:endParaRPr lang="en-US"/>
        </a:p>
      </dgm:t>
    </dgm:pt>
    <dgm:pt modelId="{1D284354-2949-094D-BB48-BAB9A3B9D97B}" type="sibTrans" cxnId="{AC30B22E-B1C4-EE44-BC8E-CB2EF83BE127}">
      <dgm:prSet/>
      <dgm:spPr/>
      <dgm:t>
        <a:bodyPr/>
        <a:lstStyle/>
        <a:p>
          <a:endParaRPr lang="en-US"/>
        </a:p>
      </dgm:t>
    </dgm:pt>
    <dgm:pt modelId="{68787DF7-A088-EE4F-9BB8-7522826750A1}">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Decision boundaries</a:t>
          </a:r>
        </a:p>
      </dgm:t>
    </dgm:pt>
    <dgm:pt modelId="{921A94AD-4C5F-9044-973B-9091D9ECD250}" type="parTrans" cxnId="{67300992-0F35-D149-B31C-098974E66C7B}">
      <dgm:prSet/>
      <dgm:spPr/>
      <dgm:t>
        <a:bodyPr/>
        <a:lstStyle/>
        <a:p>
          <a:endParaRPr lang="en-US"/>
        </a:p>
      </dgm:t>
    </dgm:pt>
    <dgm:pt modelId="{2C453128-A7FF-A54C-A56D-C568430450CD}" type="sibTrans" cxnId="{67300992-0F35-D149-B31C-098974E66C7B}">
      <dgm:prSet/>
      <dgm:spPr/>
      <dgm:t>
        <a:bodyPr/>
        <a:lstStyle/>
        <a:p>
          <a:endParaRPr lang="en-US"/>
        </a:p>
      </dgm:t>
    </dgm:pt>
    <dgm:pt modelId="{C8646650-496D-3D47-A11A-E557BA9C0FF0}">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Point estimation, MLE</a:t>
          </a:r>
        </a:p>
      </dgm:t>
    </dgm:pt>
    <dgm:pt modelId="{8B0060A0-5141-A14F-B265-7EFCA911BB56}" type="parTrans" cxnId="{6FA7B550-0163-7546-89DA-9E65EE5B5A98}">
      <dgm:prSet/>
      <dgm:spPr/>
      <dgm:t>
        <a:bodyPr/>
        <a:lstStyle/>
        <a:p>
          <a:endParaRPr lang="en-US"/>
        </a:p>
      </dgm:t>
    </dgm:pt>
    <dgm:pt modelId="{D406E378-6B68-1842-A9DD-A79D26DC3D49}" type="sibTrans" cxnId="{6FA7B550-0163-7546-89DA-9E65EE5B5A98}">
      <dgm:prSet/>
      <dgm:spPr/>
      <dgm:t>
        <a:bodyPr/>
        <a:lstStyle/>
        <a:p>
          <a:endParaRPr lang="en-US"/>
        </a:p>
      </dgm:t>
    </dgm:pt>
    <dgm:pt modelId="{E594F95D-5879-7648-B4AF-1EB4B845FB1C}">
      <dgm:prSet phldrT="[Tex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Non-linear models: decision trees</a:t>
          </a:r>
        </a:p>
      </dgm:t>
    </dgm:pt>
    <dgm:pt modelId="{A78C5510-281C-C940-86EF-0C02C3D2FB4F}" type="parTrans" cxnId="{89BC5F64-2737-4748-8C38-A1511DC3D6F4}">
      <dgm:prSet/>
      <dgm:spPr/>
      <dgm:t>
        <a:bodyPr/>
        <a:lstStyle/>
        <a:p>
          <a:endParaRPr lang="en-US"/>
        </a:p>
      </dgm:t>
    </dgm:pt>
    <dgm:pt modelId="{36C3AFCE-D20A-CB4A-B906-AAF67454516A}" type="sibTrans" cxnId="{89BC5F64-2737-4748-8C38-A1511DC3D6F4}">
      <dgm:prSet/>
      <dgm:spPr/>
      <dgm:t>
        <a:bodyPr/>
        <a:lstStyle/>
        <a:p>
          <a:endParaRPr lang="en-US"/>
        </a:p>
      </dgm:t>
    </dgm:pt>
    <dgm:pt modelId="{85D1C68F-DFCD-1E4B-A993-01F22AFD00CC}">
      <dgm:prSet/>
      <dgm:spPr/>
      <dgm:t>
        <a:bodyPr/>
        <a:lstStyle/>
        <a:p>
          <a:r>
            <a:rPr lang="en-US" b="0" i="0" dirty="0">
              <a:latin typeface="Open Sans" panose="020B0606030504020204" pitchFamily="34" charset="0"/>
              <a:ea typeface="Open Sans" panose="020B0606030504020204" pitchFamily="34" charset="0"/>
              <a:cs typeface="Open Sans" panose="020B0606030504020204" pitchFamily="34" charset="0"/>
            </a:rPr>
            <a:t>Recommender systems</a:t>
          </a:r>
        </a:p>
      </dgm:t>
    </dgm:pt>
    <dgm:pt modelId="{EABCA335-4480-DC40-B822-CE8D30D3AE1E}" type="parTrans" cxnId="{4BDDC1A3-EB0A-A44E-8CAF-1EB10F301AB3}">
      <dgm:prSet/>
      <dgm:spPr/>
      <dgm:t>
        <a:bodyPr/>
        <a:lstStyle/>
        <a:p>
          <a:endParaRPr lang="en-US"/>
        </a:p>
      </dgm:t>
    </dgm:pt>
    <dgm:pt modelId="{53954FA7-40E8-1E4F-B38D-7F200E14A4F6}" type="sibTrans" cxnId="{4BDDC1A3-EB0A-A44E-8CAF-1EB10F301AB3}">
      <dgm:prSet/>
      <dgm:spPr/>
      <dgm:t>
        <a:bodyPr/>
        <a:lstStyle/>
        <a:p>
          <a:endParaRPr lang="en-US"/>
        </a:p>
      </dgm:t>
    </dgm:pt>
    <dgm:pt modelId="{D01D40FE-976A-EA4F-81B8-22776FB60AD4}" type="pres">
      <dgm:prSet presAssocID="{81218FE8-0E06-8240-87BA-EA0BD24323DA}" presName="Name0" presStyleCnt="0">
        <dgm:presLayoutVars>
          <dgm:dir/>
          <dgm:animLvl val="lvl"/>
          <dgm:resizeHandles val="exact"/>
        </dgm:presLayoutVars>
      </dgm:prSet>
      <dgm:spPr/>
    </dgm:pt>
    <dgm:pt modelId="{11374A24-4FA0-0942-85C9-3521D2D7A346}" type="pres">
      <dgm:prSet presAssocID="{F386D2B9-09DD-5446-AF6F-B058F71B833C}" presName="linNode" presStyleCnt="0"/>
      <dgm:spPr/>
    </dgm:pt>
    <dgm:pt modelId="{67214EA2-7F01-7A45-B322-8ED0E4C9B543}" type="pres">
      <dgm:prSet presAssocID="{F386D2B9-09DD-5446-AF6F-B058F71B833C}" presName="parentText" presStyleLbl="node1" presStyleIdx="0" presStyleCnt="3" custScaleX="80544">
        <dgm:presLayoutVars>
          <dgm:chMax val="1"/>
          <dgm:bulletEnabled val="1"/>
        </dgm:presLayoutVars>
      </dgm:prSet>
      <dgm:spPr/>
    </dgm:pt>
    <dgm:pt modelId="{931286F8-5709-AB4A-BDD3-A615569560CE}" type="pres">
      <dgm:prSet presAssocID="{F386D2B9-09DD-5446-AF6F-B058F71B833C}" presName="descendantText" presStyleLbl="alignAccFollowNode1" presStyleIdx="0" presStyleCnt="3" custScaleY="114548">
        <dgm:presLayoutVars>
          <dgm:bulletEnabled val="1"/>
        </dgm:presLayoutVars>
      </dgm:prSet>
      <dgm:spPr/>
    </dgm:pt>
    <dgm:pt modelId="{AE265CAF-5E26-DF44-A5CB-FE01C9C2F2CF}" type="pres">
      <dgm:prSet presAssocID="{7D5FE2A5-F84B-9E4A-B4B9-BEF2CF6CDC93}" presName="sp" presStyleCnt="0"/>
      <dgm:spPr/>
    </dgm:pt>
    <dgm:pt modelId="{722E8189-45C2-9D43-8B0B-0A7449C8B270}" type="pres">
      <dgm:prSet presAssocID="{661F7554-F36D-5A41-935B-D9215774F05E}" presName="linNode" presStyleCnt="0"/>
      <dgm:spPr/>
    </dgm:pt>
    <dgm:pt modelId="{99EA6506-E759-7E42-9CD3-5FBDC73606E4}" type="pres">
      <dgm:prSet presAssocID="{661F7554-F36D-5A41-935B-D9215774F05E}" presName="parentText" presStyleLbl="node1" presStyleIdx="1" presStyleCnt="3" custScaleX="80544">
        <dgm:presLayoutVars>
          <dgm:chMax val="1"/>
          <dgm:bulletEnabled val="1"/>
        </dgm:presLayoutVars>
      </dgm:prSet>
      <dgm:spPr/>
    </dgm:pt>
    <dgm:pt modelId="{E4C2CF2F-809B-1548-9225-AD647564B450}" type="pres">
      <dgm:prSet presAssocID="{661F7554-F36D-5A41-935B-D9215774F05E}" presName="descendantText" presStyleLbl="alignAccFollowNode1" presStyleIdx="1" presStyleCnt="3">
        <dgm:presLayoutVars>
          <dgm:bulletEnabled val="1"/>
        </dgm:presLayoutVars>
      </dgm:prSet>
      <dgm:spPr/>
    </dgm:pt>
    <dgm:pt modelId="{D3C4B2CF-3C8F-804C-8FFC-0B1D8C650088}" type="pres">
      <dgm:prSet presAssocID="{1C3CDD4B-3566-C042-BD31-1721A8FB277F}" presName="sp" presStyleCnt="0"/>
      <dgm:spPr/>
    </dgm:pt>
    <dgm:pt modelId="{05B86A72-2C10-2D42-B7AC-E513839E7EEE}" type="pres">
      <dgm:prSet presAssocID="{D08A8DCA-5754-264E-A993-E680E60C1BBF}" presName="linNode" presStyleCnt="0"/>
      <dgm:spPr/>
    </dgm:pt>
    <dgm:pt modelId="{3DD41438-2C8E-F248-A34A-AA871C7A280E}" type="pres">
      <dgm:prSet presAssocID="{D08A8DCA-5754-264E-A993-E680E60C1BBF}" presName="parentText" presStyleLbl="node1" presStyleIdx="2" presStyleCnt="3" custScaleX="80544">
        <dgm:presLayoutVars>
          <dgm:chMax val="1"/>
          <dgm:bulletEnabled val="1"/>
        </dgm:presLayoutVars>
      </dgm:prSet>
      <dgm:spPr/>
    </dgm:pt>
    <dgm:pt modelId="{02543EFA-5A96-CD48-BB54-429B39E6BBB1}" type="pres">
      <dgm:prSet presAssocID="{D08A8DCA-5754-264E-A993-E680E60C1BBF}" presName="descendantText" presStyleLbl="alignAccFollowNode1" presStyleIdx="2" presStyleCnt="3">
        <dgm:presLayoutVars>
          <dgm:bulletEnabled val="1"/>
        </dgm:presLayoutVars>
      </dgm:prSet>
      <dgm:spPr/>
    </dgm:pt>
  </dgm:ptLst>
  <dgm:cxnLst>
    <dgm:cxn modelId="{8D7BF008-57F5-3549-9019-2B5700E14C9D}" srcId="{F386D2B9-09DD-5446-AF6F-B058F71B833C}" destId="{86985E9B-F8A7-BD47-98C4-1E29A2041B6F}" srcOrd="1" destOrd="0" parTransId="{60AE1A8A-8B9B-0941-892A-9FA8B44838C1}" sibTransId="{D048B536-2B04-C242-B469-6DEBE0AE6847}"/>
    <dgm:cxn modelId="{A9C5030D-74EF-6546-82D7-3EAE3C5D5319}" type="presOf" srcId="{36766042-BDF0-654A-9E7C-97FF80FB6558}" destId="{931286F8-5709-AB4A-BDD3-A615569560CE}" srcOrd="0" destOrd="0" presId="urn:microsoft.com/office/officeart/2005/8/layout/vList5"/>
    <dgm:cxn modelId="{C9C01011-66A0-6A40-B939-581D9052F702}" srcId="{661F7554-F36D-5A41-935B-D9215774F05E}" destId="{16F8F419-2175-7D43-9C45-585676970D99}" srcOrd="2" destOrd="0" parTransId="{D7966704-1F8E-5647-B098-CC9D33B2A2EE}" sibTransId="{40B4A7F0-7FBF-334F-A209-984D0B292A9D}"/>
    <dgm:cxn modelId="{66DC2F21-9C2B-6F40-8442-E61DE7FFEFC9}" type="presOf" srcId="{D08A8DCA-5754-264E-A993-E680E60C1BBF}" destId="{3DD41438-2C8E-F248-A34A-AA871C7A280E}" srcOrd="0" destOrd="0" presId="urn:microsoft.com/office/officeart/2005/8/layout/vList5"/>
    <dgm:cxn modelId="{B7180628-D131-9A4D-BB9A-58E3BDF16AFF}" type="presOf" srcId="{16F8F419-2175-7D43-9C45-585676970D99}" destId="{E4C2CF2F-809B-1548-9225-AD647564B450}" srcOrd="0" destOrd="2" presId="urn:microsoft.com/office/officeart/2005/8/layout/vList5"/>
    <dgm:cxn modelId="{AC30B22E-B1C4-EE44-BC8E-CB2EF83BE127}" srcId="{D08A8DCA-5754-264E-A993-E680E60C1BBF}" destId="{5C7738D4-92A4-4945-BEEE-5091762C34BF}" srcOrd="2" destOrd="0" parTransId="{CE11A117-41B7-CA42-BB81-1F614BEE9BBC}" sibTransId="{1D284354-2949-094D-BB48-BAB9A3B9D97B}"/>
    <dgm:cxn modelId="{95F97730-DADA-1946-AF09-B7F5C92395E2}" type="presOf" srcId="{F386D2B9-09DD-5446-AF6F-B058F71B833C}" destId="{67214EA2-7F01-7A45-B322-8ED0E4C9B543}" srcOrd="0" destOrd="0" presId="urn:microsoft.com/office/officeart/2005/8/layout/vList5"/>
    <dgm:cxn modelId="{9F923732-90F7-EE4F-9C29-205F0708DB7C}" type="presOf" srcId="{602A513E-756C-8A41-901E-97855F202A37}" destId="{02543EFA-5A96-CD48-BB54-429B39E6BBB1}" srcOrd="0" destOrd="1" presId="urn:microsoft.com/office/officeart/2005/8/layout/vList5"/>
    <dgm:cxn modelId="{F2CCE337-8AA6-EA46-836D-C7E5DC058618}" type="presOf" srcId="{6C1330DB-029D-5E45-B199-4318D5CE7A71}" destId="{E4C2CF2F-809B-1548-9225-AD647564B450}" srcOrd="0" destOrd="1" presId="urn:microsoft.com/office/officeart/2005/8/layout/vList5"/>
    <dgm:cxn modelId="{6249173B-1D45-BD4F-86B0-E44EAEE1DFAA}" type="presOf" srcId="{1122D05D-3593-B447-801B-9A51FE1B3BDF}" destId="{931286F8-5709-AB4A-BDD3-A615569560CE}" srcOrd="0" destOrd="5" presId="urn:microsoft.com/office/officeart/2005/8/layout/vList5"/>
    <dgm:cxn modelId="{6331C34E-9E59-4040-8D16-68F19F6FCCE2}" type="presOf" srcId="{68787DF7-A088-EE4F-9BB8-7522826750A1}" destId="{02543EFA-5A96-CD48-BB54-429B39E6BBB1}" srcOrd="0" destOrd="3" presId="urn:microsoft.com/office/officeart/2005/8/layout/vList5"/>
    <dgm:cxn modelId="{6FA7B550-0163-7546-89DA-9E65EE5B5A98}" srcId="{D08A8DCA-5754-264E-A993-E680E60C1BBF}" destId="{C8646650-496D-3D47-A11A-E557BA9C0FF0}" srcOrd="0" destOrd="0" parTransId="{8B0060A0-5141-A14F-B265-7EFCA911BB56}" sibTransId="{D406E378-6B68-1842-A9DD-A79D26DC3D49}"/>
    <dgm:cxn modelId="{89BC5F64-2737-4748-8C38-A1511DC3D6F4}" srcId="{F386D2B9-09DD-5446-AF6F-B058F71B833C}" destId="{E594F95D-5879-7648-B4AF-1EB4B845FB1C}" srcOrd="2" destOrd="0" parTransId="{A78C5510-281C-C940-86EF-0C02C3D2FB4F}" sibTransId="{36C3AFCE-D20A-CB4A-B906-AAF67454516A}"/>
    <dgm:cxn modelId="{9C36207D-AC9A-EA45-A0D2-2B07565D4C54}" srcId="{81218FE8-0E06-8240-87BA-EA0BD24323DA}" destId="{661F7554-F36D-5A41-935B-D9215774F05E}" srcOrd="1" destOrd="0" parTransId="{590BD031-5172-E441-8B66-24BDDB6E7E41}" sibTransId="{1C3CDD4B-3566-C042-BD31-1721A8FB277F}"/>
    <dgm:cxn modelId="{ABF94388-FBB9-9C48-A5B7-D90D24B0018C}" type="presOf" srcId="{E594F95D-5879-7648-B4AF-1EB4B845FB1C}" destId="{931286F8-5709-AB4A-BDD3-A615569560CE}" srcOrd="0" destOrd="2" presId="urn:microsoft.com/office/officeart/2005/8/layout/vList5"/>
    <dgm:cxn modelId="{67300992-0F35-D149-B31C-098974E66C7B}" srcId="{D08A8DCA-5754-264E-A993-E680E60C1BBF}" destId="{68787DF7-A088-EE4F-9BB8-7522826750A1}" srcOrd="3" destOrd="0" parTransId="{921A94AD-4C5F-9044-973B-9091D9ECD250}" sibTransId="{2C453128-A7FF-A54C-A56D-C568430450CD}"/>
    <dgm:cxn modelId="{01BDDA97-87A8-A045-93DB-7820101552A1}" srcId="{F386D2B9-09DD-5446-AF6F-B058F71B833C}" destId="{36766042-BDF0-654A-9E7C-97FF80FB6558}" srcOrd="0" destOrd="0" parTransId="{56C74177-A6E4-0942-B324-F6BE5E64958B}" sibTransId="{C9BBE160-89EE-2C46-A3B3-2239F0B1767B}"/>
    <dgm:cxn modelId="{6BDAC7A0-2977-1B40-B7A1-58EA9EBB347E}" type="presOf" srcId="{86985E9B-F8A7-BD47-98C4-1E29A2041B6F}" destId="{931286F8-5709-AB4A-BDD3-A615569560CE}" srcOrd="0" destOrd="1" presId="urn:microsoft.com/office/officeart/2005/8/layout/vList5"/>
    <dgm:cxn modelId="{E8EAF3A0-4626-E444-9CD1-9A6A84330D9E}" type="presOf" srcId="{5C7738D4-92A4-4945-BEEE-5091762C34BF}" destId="{02543EFA-5A96-CD48-BB54-429B39E6BBB1}" srcOrd="0" destOrd="2" presId="urn:microsoft.com/office/officeart/2005/8/layout/vList5"/>
    <dgm:cxn modelId="{8894C8A1-4AB6-5D49-86D0-0B4E9B7CA364}" type="presOf" srcId="{81218FE8-0E06-8240-87BA-EA0BD24323DA}" destId="{D01D40FE-976A-EA4F-81B8-22776FB60AD4}" srcOrd="0" destOrd="0" presId="urn:microsoft.com/office/officeart/2005/8/layout/vList5"/>
    <dgm:cxn modelId="{4BDDC1A3-EB0A-A44E-8CAF-1EB10F301AB3}" srcId="{F386D2B9-09DD-5446-AF6F-B058F71B833C}" destId="{85D1C68F-DFCD-1E4B-A993-01F22AFD00CC}" srcOrd="4" destOrd="0" parTransId="{EABCA335-4480-DC40-B822-CE8D30D3AE1E}" sibTransId="{53954FA7-40E8-1E4F-B38D-7F200E14A4F6}"/>
    <dgm:cxn modelId="{7D8908B4-2D0C-7442-B76F-F08C168AE78A}" srcId="{661F7554-F36D-5A41-935B-D9215774F05E}" destId="{6C1330DB-029D-5E45-B199-4318D5CE7A71}" srcOrd="1" destOrd="0" parTransId="{BB7DE569-DE9A-2F48-B6B4-9937E1D59494}" sibTransId="{FF5F6691-B847-E748-873D-B30F31ED2805}"/>
    <dgm:cxn modelId="{CCD9D1C3-57E7-3548-A30D-884E2FB3D69C}" srcId="{F386D2B9-09DD-5446-AF6F-B058F71B833C}" destId="{D94BA38A-BE7E-584B-8E84-FEBCEFD41FF0}" srcOrd="3" destOrd="0" parTransId="{9A673F14-8E3B-1042-9AAF-D2645D63B9F2}" sibTransId="{AAF2B25B-64A3-1A41-9DEF-E3D8AA65AAD7}"/>
    <dgm:cxn modelId="{EA4540C6-BEA5-7948-9817-9EB1AABC7549}" type="presOf" srcId="{85D1C68F-DFCD-1E4B-A993-01F22AFD00CC}" destId="{931286F8-5709-AB4A-BDD3-A615569560CE}" srcOrd="0" destOrd="4" presId="urn:microsoft.com/office/officeart/2005/8/layout/vList5"/>
    <dgm:cxn modelId="{3301E0C6-A47F-CB4E-B9AC-EAF2DBFEFACF}" srcId="{D08A8DCA-5754-264E-A993-E680E60C1BBF}" destId="{602A513E-756C-8A41-901E-97855F202A37}" srcOrd="1" destOrd="0" parTransId="{2BCEB56E-507F-2145-B9AE-C258850AF7C9}" sibTransId="{6A30075C-B89C-A54B-AE0D-90A1F866DDA2}"/>
    <dgm:cxn modelId="{F93830CC-A476-524C-A0E8-74A57734FCCE}" srcId="{661F7554-F36D-5A41-935B-D9215774F05E}" destId="{D552BE7A-6352-A04B-948E-5780112CBABE}" srcOrd="0" destOrd="0" parTransId="{4875A4AC-BAF8-BE41-BD01-A02E5EFC7736}" sibTransId="{7D9D0751-F2C4-A448-94F3-EACDB66095A5}"/>
    <dgm:cxn modelId="{4BDCA1CF-036F-E449-A037-BCBF2AA362C1}" type="presOf" srcId="{C8646650-496D-3D47-A11A-E557BA9C0FF0}" destId="{02543EFA-5A96-CD48-BB54-429B39E6BBB1}" srcOrd="0" destOrd="0" presId="urn:microsoft.com/office/officeart/2005/8/layout/vList5"/>
    <dgm:cxn modelId="{8933F3DC-0BDC-AD44-9B11-CC03C984B39B}" srcId="{F386D2B9-09DD-5446-AF6F-B058F71B833C}" destId="{1122D05D-3593-B447-801B-9A51FE1B3BDF}" srcOrd="5" destOrd="0" parTransId="{436BF311-1288-B24D-BBE6-22D0CB408C5C}" sibTransId="{6F8DE12A-88AF-C542-9AC7-60356EC8BB11}"/>
    <dgm:cxn modelId="{346F09E5-49E0-C94E-990D-86B56C8951CF}" type="presOf" srcId="{D94BA38A-BE7E-584B-8E84-FEBCEFD41FF0}" destId="{931286F8-5709-AB4A-BDD3-A615569560CE}" srcOrd="0" destOrd="3" presId="urn:microsoft.com/office/officeart/2005/8/layout/vList5"/>
    <dgm:cxn modelId="{5318BDE5-5BE0-F345-8C62-290CE12C19BC}" srcId="{81218FE8-0E06-8240-87BA-EA0BD24323DA}" destId="{F386D2B9-09DD-5446-AF6F-B058F71B833C}" srcOrd="0" destOrd="0" parTransId="{0B66E6A1-7233-0E43-9E0A-54DAAA1D5BD9}" sibTransId="{7D5FE2A5-F84B-9E4A-B4B9-BEF2CF6CDC93}"/>
    <dgm:cxn modelId="{A1B122EE-BDA1-7E48-A6B1-065C26357077}" srcId="{81218FE8-0E06-8240-87BA-EA0BD24323DA}" destId="{D08A8DCA-5754-264E-A993-E680E60C1BBF}" srcOrd="2" destOrd="0" parTransId="{766A3495-CD74-F643-B582-D4AD8CF03D85}" sibTransId="{00316F52-698C-FE48-B7DE-504B9000BC0C}"/>
    <dgm:cxn modelId="{7EFB32F4-EEC0-164D-8267-B8AB9F488C14}" type="presOf" srcId="{661F7554-F36D-5A41-935B-D9215774F05E}" destId="{99EA6506-E759-7E42-9CD3-5FBDC73606E4}" srcOrd="0" destOrd="0" presId="urn:microsoft.com/office/officeart/2005/8/layout/vList5"/>
    <dgm:cxn modelId="{2D5102FF-CEE4-1D43-BF7A-10C9E7B2A844}" type="presOf" srcId="{D552BE7A-6352-A04B-948E-5780112CBABE}" destId="{E4C2CF2F-809B-1548-9225-AD647564B450}" srcOrd="0" destOrd="0" presId="urn:microsoft.com/office/officeart/2005/8/layout/vList5"/>
    <dgm:cxn modelId="{FE3E0AB1-D5C5-CA4C-BD84-6725EDDD5CF4}" type="presParOf" srcId="{D01D40FE-976A-EA4F-81B8-22776FB60AD4}" destId="{11374A24-4FA0-0942-85C9-3521D2D7A346}" srcOrd="0" destOrd="0" presId="urn:microsoft.com/office/officeart/2005/8/layout/vList5"/>
    <dgm:cxn modelId="{8DE55BBE-15EE-1D42-88E6-B10780DDCD28}" type="presParOf" srcId="{11374A24-4FA0-0942-85C9-3521D2D7A346}" destId="{67214EA2-7F01-7A45-B322-8ED0E4C9B543}" srcOrd="0" destOrd="0" presId="urn:microsoft.com/office/officeart/2005/8/layout/vList5"/>
    <dgm:cxn modelId="{FAB30782-3DE8-1A41-A5DE-AD738C66CD16}" type="presParOf" srcId="{11374A24-4FA0-0942-85C9-3521D2D7A346}" destId="{931286F8-5709-AB4A-BDD3-A615569560CE}" srcOrd="1" destOrd="0" presId="urn:microsoft.com/office/officeart/2005/8/layout/vList5"/>
    <dgm:cxn modelId="{B0252581-1E9F-D443-A7D9-B97D1AD2B6BA}" type="presParOf" srcId="{D01D40FE-976A-EA4F-81B8-22776FB60AD4}" destId="{AE265CAF-5E26-DF44-A5CB-FE01C9C2F2CF}" srcOrd="1" destOrd="0" presId="urn:microsoft.com/office/officeart/2005/8/layout/vList5"/>
    <dgm:cxn modelId="{362C9D1B-6077-9F40-9E14-094811F4B264}" type="presParOf" srcId="{D01D40FE-976A-EA4F-81B8-22776FB60AD4}" destId="{722E8189-45C2-9D43-8B0B-0A7449C8B270}" srcOrd="2" destOrd="0" presId="urn:microsoft.com/office/officeart/2005/8/layout/vList5"/>
    <dgm:cxn modelId="{321D8602-E665-064C-8779-C3AD10AE3912}" type="presParOf" srcId="{722E8189-45C2-9D43-8B0B-0A7449C8B270}" destId="{99EA6506-E759-7E42-9CD3-5FBDC73606E4}" srcOrd="0" destOrd="0" presId="urn:microsoft.com/office/officeart/2005/8/layout/vList5"/>
    <dgm:cxn modelId="{1602DD14-E8BC-7340-88E4-E756B1B00BE9}" type="presParOf" srcId="{722E8189-45C2-9D43-8B0B-0A7449C8B270}" destId="{E4C2CF2F-809B-1548-9225-AD647564B450}" srcOrd="1" destOrd="0" presId="urn:microsoft.com/office/officeart/2005/8/layout/vList5"/>
    <dgm:cxn modelId="{15E3CB3F-3969-4446-BF67-B8822DC41E36}" type="presParOf" srcId="{D01D40FE-976A-EA4F-81B8-22776FB60AD4}" destId="{D3C4B2CF-3C8F-804C-8FFC-0B1D8C650088}" srcOrd="3" destOrd="0" presId="urn:microsoft.com/office/officeart/2005/8/layout/vList5"/>
    <dgm:cxn modelId="{192A278B-1995-B74B-BF15-7812C711B1E4}" type="presParOf" srcId="{D01D40FE-976A-EA4F-81B8-22776FB60AD4}" destId="{05B86A72-2C10-2D42-B7AC-E513839E7EEE}" srcOrd="4" destOrd="0" presId="urn:microsoft.com/office/officeart/2005/8/layout/vList5"/>
    <dgm:cxn modelId="{5AB1801D-7CBA-204B-A721-1138A3EFA526}" type="presParOf" srcId="{05B86A72-2C10-2D42-B7AC-E513839E7EEE}" destId="{3DD41438-2C8E-F248-A34A-AA871C7A280E}" srcOrd="0" destOrd="0" presId="urn:microsoft.com/office/officeart/2005/8/layout/vList5"/>
    <dgm:cxn modelId="{A76B08AA-2E2B-224F-822D-9786D7324BFF}" type="presParOf" srcId="{05B86A72-2C10-2D42-B7AC-E513839E7EEE}" destId="{02543EFA-5A96-CD48-BB54-429B39E6BBB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286F8-5709-AB4A-BDD3-A615569560CE}">
      <dsp:nvSpPr>
        <dsp:cNvPr id="0" name=""/>
        <dsp:cNvSpPr/>
      </dsp:nvSpPr>
      <dsp:spPr>
        <a:xfrm rot="5400000">
          <a:off x="3651491" y="-1400650"/>
          <a:ext cx="1373637" cy="430481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Linear regression, regularized approaches (ridge, LASSO)</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Linear classifiers: logistic regression</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Non-linear models: decision trees</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Nearest neighbors, clustering</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Recommender systems</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Deep learning</a:t>
          </a:r>
        </a:p>
      </dsp:txBody>
      <dsp:txXfrm rot="-5400000">
        <a:off x="2185901" y="131995"/>
        <a:ext cx="4237763" cy="1239527"/>
      </dsp:txXfrm>
    </dsp:sp>
    <dsp:sp modelId="{67214EA2-7F01-7A45-B322-8ED0E4C9B543}">
      <dsp:nvSpPr>
        <dsp:cNvPr id="0" name=""/>
        <dsp:cNvSpPr/>
      </dsp:nvSpPr>
      <dsp:spPr>
        <a:xfrm>
          <a:off x="235559" y="2271"/>
          <a:ext cx="1950341" cy="149897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Open Sans" panose="020B0606030504020204" pitchFamily="34" charset="0"/>
              <a:ea typeface="Open Sans" panose="020B0606030504020204" pitchFamily="34" charset="0"/>
              <a:cs typeface="Open Sans" panose="020B0606030504020204" pitchFamily="34" charset="0"/>
            </a:rPr>
            <a:t>Models</a:t>
          </a:r>
        </a:p>
      </dsp:txBody>
      <dsp:txXfrm>
        <a:off x="308733" y="75445"/>
        <a:ext cx="1803993" cy="1352628"/>
      </dsp:txXfrm>
    </dsp:sp>
    <dsp:sp modelId="{E4C2CF2F-809B-1548-9225-AD647564B450}">
      <dsp:nvSpPr>
        <dsp:cNvPr id="0" name=""/>
        <dsp:cNvSpPr/>
      </dsp:nvSpPr>
      <dsp:spPr>
        <a:xfrm rot="5400000">
          <a:off x="3738719" y="173274"/>
          <a:ext cx="1199180" cy="430481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b="0" i="1" kern="1200" dirty="0">
              <a:latin typeface="Open Sans" panose="020B0606030504020204" pitchFamily="34" charset="0"/>
              <a:ea typeface="Open Sans" panose="020B0606030504020204" pitchFamily="34" charset="0"/>
              <a:cs typeface="Open Sans" panose="020B0606030504020204" pitchFamily="34" charset="0"/>
            </a:rPr>
            <a:t>Gradient descent</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Boosting</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K-means</a:t>
          </a:r>
        </a:p>
      </dsp:txBody>
      <dsp:txXfrm rot="-5400000">
        <a:off x="2185901" y="1784632"/>
        <a:ext cx="4246279" cy="1082102"/>
      </dsp:txXfrm>
    </dsp:sp>
    <dsp:sp modelId="{99EA6506-E759-7E42-9CD3-5FBDC73606E4}">
      <dsp:nvSpPr>
        <dsp:cNvPr id="0" name=""/>
        <dsp:cNvSpPr/>
      </dsp:nvSpPr>
      <dsp:spPr>
        <a:xfrm>
          <a:off x="235559" y="1576195"/>
          <a:ext cx="1950341" cy="149897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Open Sans" panose="020B0606030504020204" pitchFamily="34" charset="0"/>
              <a:ea typeface="Open Sans" panose="020B0606030504020204" pitchFamily="34" charset="0"/>
              <a:cs typeface="Open Sans" panose="020B0606030504020204" pitchFamily="34" charset="0"/>
            </a:rPr>
            <a:t>Algorithms</a:t>
          </a:r>
        </a:p>
      </dsp:txBody>
      <dsp:txXfrm>
        <a:off x="308733" y="1649369"/>
        <a:ext cx="1803993" cy="1352628"/>
      </dsp:txXfrm>
    </dsp:sp>
    <dsp:sp modelId="{02543EFA-5A96-CD48-BB54-429B39E6BBB1}">
      <dsp:nvSpPr>
        <dsp:cNvPr id="0" name=""/>
        <dsp:cNvSpPr/>
      </dsp:nvSpPr>
      <dsp:spPr>
        <a:xfrm rot="5400000">
          <a:off x="3738719" y="1747199"/>
          <a:ext cx="1199180" cy="430481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Point estimation, MLE</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Loss functions, bias-variance tradeoff, cross-validation</a:t>
          </a:r>
        </a:p>
        <a:p>
          <a:pPr marL="57150" lvl="1" indent="-57150" algn="l" defTabSz="488950">
            <a:lnSpc>
              <a:spcPct val="90000"/>
            </a:lnSpc>
            <a:spcBef>
              <a:spcPct val="0"/>
            </a:spcBef>
            <a:spcAft>
              <a:spcPct val="15000"/>
            </a:spcAft>
            <a:buChar char="•"/>
          </a:pPr>
          <a:r>
            <a:rPr lang="en-US" sz="1100" b="0" i="0" kern="1200" dirty="0" err="1">
              <a:latin typeface="Open Sans" panose="020B0606030504020204" pitchFamily="34" charset="0"/>
              <a:ea typeface="Open Sans" panose="020B0606030504020204" pitchFamily="34" charset="0"/>
              <a:cs typeface="Open Sans" panose="020B0606030504020204" pitchFamily="34" charset="0"/>
            </a:rPr>
            <a:t>Sparsity</a:t>
          </a:r>
          <a:r>
            <a:rPr lang="en-US" sz="1100" b="0" i="0" kern="1200" dirty="0">
              <a:latin typeface="Open Sans" panose="020B0606030504020204" pitchFamily="34" charset="0"/>
              <a:ea typeface="Open Sans" panose="020B0606030504020204" pitchFamily="34" charset="0"/>
              <a:cs typeface="Open Sans" panose="020B0606030504020204" pitchFamily="34" charset="0"/>
            </a:rPr>
            <a:t>, </a:t>
          </a:r>
          <a:r>
            <a:rPr lang="en-US" sz="1100" b="0" i="0" kern="1200" dirty="0" err="1">
              <a:latin typeface="Open Sans" panose="020B0606030504020204" pitchFamily="34" charset="0"/>
              <a:ea typeface="Open Sans" panose="020B0606030504020204" pitchFamily="34" charset="0"/>
              <a:cs typeface="Open Sans" panose="020B0606030504020204" pitchFamily="34" charset="0"/>
            </a:rPr>
            <a:t>overfitting</a:t>
          </a:r>
          <a:r>
            <a:rPr lang="en-US" sz="1100" b="0" i="0" kern="1200" dirty="0">
              <a:latin typeface="Open Sans" panose="020B0606030504020204" pitchFamily="34" charset="0"/>
              <a:ea typeface="Open Sans" panose="020B0606030504020204" pitchFamily="34" charset="0"/>
              <a:cs typeface="Open Sans" panose="020B0606030504020204" pitchFamily="34" charset="0"/>
            </a:rPr>
            <a:t>, model selection</a:t>
          </a:r>
        </a:p>
        <a:p>
          <a:pPr marL="57150" lvl="1" indent="-57150" algn="l" defTabSz="488950">
            <a:lnSpc>
              <a:spcPct val="90000"/>
            </a:lnSpc>
            <a:spcBef>
              <a:spcPct val="0"/>
            </a:spcBef>
            <a:spcAft>
              <a:spcPct val="15000"/>
            </a:spcAft>
            <a:buChar char="•"/>
          </a:pPr>
          <a:r>
            <a:rPr lang="en-US" sz="1100" b="0" i="0" kern="1200" dirty="0">
              <a:latin typeface="Open Sans" panose="020B0606030504020204" pitchFamily="34" charset="0"/>
              <a:ea typeface="Open Sans" panose="020B0606030504020204" pitchFamily="34" charset="0"/>
              <a:cs typeface="Open Sans" panose="020B0606030504020204" pitchFamily="34" charset="0"/>
            </a:rPr>
            <a:t>Decision boundaries</a:t>
          </a:r>
        </a:p>
      </dsp:txBody>
      <dsp:txXfrm rot="-5400000">
        <a:off x="2185901" y="3358557"/>
        <a:ext cx="4246279" cy="1082102"/>
      </dsp:txXfrm>
    </dsp:sp>
    <dsp:sp modelId="{3DD41438-2C8E-F248-A34A-AA871C7A280E}">
      <dsp:nvSpPr>
        <dsp:cNvPr id="0" name=""/>
        <dsp:cNvSpPr/>
      </dsp:nvSpPr>
      <dsp:spPr>
        <a:xfrm>
          <a:off x="235559" y="3150120"/>
          <a:ext cx="1950341" cy="149897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Open Sans" panose="020B0606030504020204" pitchFamily="34" charset="0"/>
              <a:ea typeface="Open Sans" panose="020B0606030504020204" pitchFamily="34" charset="0"/>
              <a:cs typeface="Open Sans" panose="020B0606030504020204" pitchFamily="34" charset="0"/>
            </a:rPr>
            <a:t>Concepts</a:t>
          </a:r>
        </a:p>
      </dsp:txBody>
      <dsp:txXfrm>
        <a:off x="308733" y="3223294"/>
        <a:ext cx="1803993" cy="135262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B252ED9-18B6-0749-BB32-82EB97D0DB13}" type="datetimeFigureOut">
              <a:rPr lang="en-US" smtClean="0"/>
              <a:t>3/26/24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easy for the TAs to read!</a:t>
            </a:r>
          </a:p>
          <a:p>
            <a:r>
              <a:rPr lang="en-US" dirty="0"/>
              <a:t>Resource for you. Do what works best: add images, do visual notes, etc.</a:t>
            </a:r>
          </a:p>
        </p:txBody>
      </p:sp>
    </p:spTree>
    <p:extLst>
      <p:ext uri="{BB962C8B-B14F-4D97-AF65-F5344CB8AC3E}">
        <p14:creationId xmlns:p14="http://schemas.microsoft.com/office/powerpoint/2010/main" val="3740118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Write the model $</a:t>
            </a:r>
            <a:r>
              <a:rPr lang="en-US" dirty="0" err="1"/>
              <a:t>y_i</a:t>
            </a:r>
            <a:r>
              <a:rPr lang="en-US" dirty="0"/>
              <a:t> = f(</a:t>
            </a:r>
            <a:r>
              <a:rPr lang="en-US" dirty="0" err="1"/>
              <a:t>x_i</a:t>
            </a:r>
            <a:r>
              <a:rPr lang="en-US" dirty="0"/>
              <a:t>) + \</a:t>
            </a:r>
            <a:r>
              <a:rPr lang="en-US" dirty="0" err="1"/>
              <a:t>eps_i</a:t>
            </a:r>
            <a:r>
              <a:rPr lang="en-US" dirty="0"/>
              <a:t>$ and $E[\</a:t>
            </a:r>
            <a:r>
              <a:rPr lang="en-US" dirty="0" err="1"/>
              <a:t>eps_i</a:t>
            </a:r>
            <a:r>
              <a:rPr lang="en-US" dirty="0"/>
              <a:t>] = 0$</a:t>
            </a:r>
          </a:p>
        </p:txBody>
      </p:sp>
    </p:spTree>
    <p:extLst>
      <p:ext uri="{BB962C8B-B14F-4D97-AF65-F5344CB8AC3E}">
        <p14:creationId xmlns:p14="http://schemas.microsoft.com/office/powerpoint/2010/main" val="6450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Draw line and visually draw error</a:t>
            </a:r>
          </a:p>
        </p:txBody>
      </p:sp>
    </p:spTree>
    <p:extLst>
      <p:ext uri="{BB962C8B-B14F-4D97-AF65-F5344CB8AC3E}">
        <p14:creationId xmlns:p14="http://schemas.microsoft.com/office/powerpoint/2010/main" val="1352252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Another way to look at ML is to consider the pipeline of actually developing and deploying an ML model. What does it look like when you’re an ML practitioner?</a:t>
            </a:r>
          </a:p>
          <a:p>
            <a:r>
              <a:rPr lang="en-US" dirty="0"/>
              <a:t>It is really crucial to understand that ML models start and end with the world. The data we use for machine learning is collected from the world, and the ML models are deployed in, and therefore shape, the world.</a:t>
            </a:r>
          </a:p>
          <a:p>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then gather training data from the world. The process of gathering training data is not something we’ll go in-depth into in this class, but this can be done by running experiments, having people fill out surveys, scraping images and labels from news articles online, etc.</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r>
              <a:rPr lang="en-US" dirty="0"/>
              <a:t>It’s important to note that even just in the data collection phase, several biases can arise. We’ll get more practice thinking about these biases later in the course, but we have actually seen all of these before. An example of historical bias is in the predictive policing data, because police arrests and criminal charges tend to be disproportionately applied on Black people and other people of color. To be clear, that is not to say the bias is only in the past – in this case it is very much an ongoing bias – but rather that the data itself was collected from the past and therefore this bias is embedded in the data.</a:t>
            </a:r>
          </a:p>
          <a:p>
            <a:r>
              <a:rPr lang="en-US" dirty="0"/>
              <a:t>Representation bias is where the dataset does not adequately represent the diversity of the population. For example, in the gender shades data you saw, light men were represented in the dataset disproportionately more than dark women, which impacted the bias of the algorithm.</a:t>
            </a:r>
          </a:p>
          <a:p>
            <a:r>
              <a:rPr lang="en-US" dirty="0"/>
              <a:t>Finally, measurement bias is where what you are measuring itself is biased, like in </a:t>
            </a:r>
            <a:r>
              <a:rPr lang="en-US" dirty="0" err="1"/>
              <a:t>PredPol</a:t>
            </a:r>
            <a:r>
              <a:rPr lang="en-US" dirty="0"/>
              <a:t> where how you define a crime, and what crimes you focus on, inherently has biases in it. Another aspect of this is whether the data you collect is for police arrests, or for convictions by a jury, which are very different processes in the real world and will impact what type of biases get internalized into the model.</a:t>
            </a:r>
          </a:p>
          <a:p>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We also have bias in how the model is deployed in the real world. An example of this is how </a:t>
            </a:r>
            <a:r>
              <a:rPr lang="en-US" dirty="0" err="1"/>
              <a:t>PredPol</a:t>
            </a:r>
            <a:r>
              <a:rPr lang="en-US" dirty="0"/>
              <a:t> creates a feedback loop that results in finding more crime in the neighborhoods it recommends, perpetuating the very bias it was trained 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You then take the training data and preprocess it, which includes cleaning up the data and extracting meaningful features for the model to train on. We’ll go in more detail into this later.</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You then have an ML model, which learns a pattern form the training data. However, how does it actually learn?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a:p>
            <a:r>
              <a:rPr lang="en-US" dirty="0"/>
              <a:t>That is where the training loop, or optimization loop, comes in. In this loop, you have a machine learning model which takes in the data and generates predictions. You then have a quality metric which checks how good those predictions are relative to the actual data. And you then have an optimization algorithm that slightly improves the model to get the predictions slightly closer to the reality, and we keep going in this loop. </a:t>
            </a:r>
          </a:p>
          <a:p>
            <a:endParaRPr lang="en-US" dirty="0"/>
          </a:p>
          <a:p>
            <a:r>
              <a:rPr lang="en-US" dirty="0"/>
              <a:t>I understand that this is quite abstract now. We’ll delve into a case study that will make this concrete later in this lecture.</a:t>
            </a:r>
          </a:p>
          <a:p>
            <a:endParaRPr lang="en-US" dirty="0"/>
          </a:p>
          <a:p>
            <a:r>
              <a:rPr lang="en-US" dirty="0"/>
              <a:t>And finally, I’ll add the mathematical notation that is typically associated with these different steps. Your input data, or features, is typically represented by x, and the outputs is represented by y. y-hat is the output of your model, or the predicted output, and f-hat is the optimal model that emerges from the training loop.</a:t>
            </a:r>
          </a:p>
          <a:p>
            <a:r>
              <a:rPr lang="en-US" dirty="0"/>
              <a:t>And there you have it! This is the ML pipeline, which is a diagram we’ll keep referring back to throughout the course, and that we’ll use to ground out study of Machine Learning. As I’d mentioned, I know it’s a bit abstract right now, and we’ll get more concrete about it later in this lecture.</a:t>
            </a:r>
          </a:p>
        </p:txBody>
      </p:sp>
    </p:spTree>
    <p:extLst>
      <p:ext uri="{BB962C8B-B14F-4D97-AF65-F5344CB8AC3E}">
        <p14:creationId xmlns:p14="http://schemas.microsoft.com/office/powerpoint/2010/main" val="1799193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3136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Talk about what happens if w_1 is 0</a:t>
            </a:r>
          </a:p>
        </p:txBody>
      </p:sp>
    </p:spTree>
    <p:extLst>
      <p:ext uri="{BB962C8B-B14F-4D97-AF65-F5344CB8AC3E}">
        <p14:creationId xmlns:p14="http://schemas.microsoft.com/office/powerpoint/2010/main" val="269473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90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Write out definition of RSS(w_0, w_1)</a:t>
            </a:r>
          </a:p>
        </p:txBody>
      </p:sp>
    </p:spTree>
    <p:extLst>
      <p:ext uri="{BB962C8B-B14F-4D97-AF65-F5344CB8AC3E}">
        <p14:creationId xmlns:p14="http://schemas.microsoft.com/office/powerpoint/2010/main" val="1353248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Write definition of MSE out, first as individual sum and then sigma notation</a:t>
            </a:r>
          </a:p>
        </p:txBody>
      </p:sp>
    </p:spTree>
    <p:extLst>
      <p:ext uri="{BB962C8B-B14F-4D97-AF65-F5344CB8AC3E}">
        <p14:creationId xmlns:p14="http://schemas.microsoft.com/office/powerpoint/2010/main" val="107645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512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Source: https://</a:t>
            </a:r>
            <a:r>
              <a:rPr lang="en-US" dirty="0" err="1"/>
              <a:t>makemeanalyst.com</a:t>
            </a:r>
            <a:r>
              <a:rPr lang="en-US" dirty="0"/>
              <a:t>/list-of-disruptive-companies-differentiated-by-intelligent-applications-using-machine-learning/ (2017)</a:t>
            </a:r>
          </a:p>
        </p:txBody>
      </p:sp>
    </p:spTree>
    <p:extLst>
      <p:ext uri="{BB962C8B-B14F-4D97-AF65-F5344CB8AC3E}">
        <p14:creationId xmlns:p14="http://schemas.microsoft.com/office/powerpoint/2010/main" val="3926049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479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978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Draw different values of p in different colors</a:t>
            </a:r>
          </a:p>
          <a:p>
            <a:r>
              <a:rPr lang="en-US" dirty="0"/>
              <a:t>Max p = 32</a:t>
            </a:r>
          </a:p>
        </p:txBody>
      </p:sp>
    </p:spTree>
    <p:extLst>
      <p:ext uri="{BB962C8B-B14F-4D97-AF65-F5344CB8AC3E}">
        <p14:creationId xmlns:p14="http://schemas.microsoft.com/office/powerpoint/2010/main" val="2239038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147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www.caranddriver.com</a:t>
            </a:r>
            <a:r>
              <a:rPr lang="en-US" dirty="0"/>
              <a:t>/news/a15340148/researchers-find-a-malicious-way-to-meddle-with-autonomous-cars/ </a:t>
            </a:r>
          </a:p>
        </p:txBody>
      </p:sp>
    </p:spTree>
    <p:extLst>
      <p:ext uri="{BB962C8B-B14F-4D97-AF65-F5344CB8AC3E}">
        <p14:creationId xmlns:p14="http://schemas.microsoft.com/office/powerpoint/2010/main" val="462468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Landmark 2018 paper, Joy </a:t>
            </a:r>
            <a:r>
              <a:rPr lang="en-US" dirty="0" err="1"/>
              <a:t>Buolamwini</a:t>
            </a:r>
            <a:r>
              <a:rPr lang="en-US" dirty="0"/>
              <a:t>, </a:t>
            </a:r>
            <a:r>
              <a:rPr lang="en-US" dirty="0" err="1"/>
              <a:t>Timnit</a:t>
            </a:r>
            <a:r>
              <a:rPr lang="en-US" dirty="0"/>
              <a:t> </a:t>
            </a:r>
            <a:r>
              <a:rPr lang="en-US" dirty="0" err="1"/>
              <a:t>Gebru</a:t>
            </a:r>
            <a:endParaRPr lang="en-US" dirty="0"/>
          </a:p>
          <a:p>
            <a:r>
              <a:rPr lang="en-US" dirty="0"/>
              <a:t>Why? Datasets were not diverse.</a:t>
            </a:r>
          </a:p>
          <a:p>
            <a:r>
              <a:rPr lang="en-US" dirty="0"/>
              <a:t>Big real-world implications: fake account detection, dating apps, photo-matching for criminal investigations, etc.</a:t>
            </a:r>
          </a:p>
          <a:p>
            <a:r>
              <a:rPr lang="en-US" dirty="0"/>
              <a:t>Doesn’t begin to cover the reality that gender expression is much more diverse than the binary.</a:t>
            </a:r>
          </a:p>
        </p:txBody>
      </p:sp>
    </p:spTree>
    <p:extLst>
      <p:ext uri="{BB962C8B-B14F-4D97-AF65-F5344CB8AC3E}">
        <p14:creationId xmlns:p14="http://schemas.microsoft.com/office/powerpoint/2010/main" val="252834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PredPol</a:t>
            </a:r>
            <a:r>
              <a:rPr lang="en-US" dirty="0"/>
              <a:t>, used by dozens of cities across the US</a:t>
            </a:r>
          </a:p>
          <a:p>
            <a:r>
              <a:rPr lang="en-US" dirty="0"/>
              <a:t>Neighborhoods that they deploy police in are disproportionally Black, Latino, and/or poor</a:t>
            </a:r>
          </a:p>
          <a:p>
            <a:r>
              <a:rPr lang="en-US" dirty="0"/>
              <a:t>Not only is the dataset biased, but that bias becomes self-reinforcing when police are disproportionately deployed in marginalized communities.</a:t>
            </a:r>
          </a:p>
          <a:p>
            <a:r>
              <a:rPr lang="en-US" dirty="0"/>
              <a:t>Source: https://</a:t>
            </a:r>
            <a:r>
              <a:rPr lang="en-US" dirty="0" err="1"/>
              <a:t>gizmodo.com</a:t>
            </a:r>
            <a:r>
              <a:rPr lang="en-US" dirty="0"/>
              <a:t>/how-we-determined-predictive-policing-software-dispropo-1848139456</a:t>
            </a:r>
          </a:p>
          <a:p>
            <a:endParaRPr lang="en-US" dirty="0"/>
          </a:p>
        </p:txBody>
      </p:sp>
    </p:spTree>
    <p:extLst>
      <p:ext uri="{BB962C8B-B14F-4D97-AF65-F5344CB8AC3E}">
        <p14:creationId xmlns:p14="http://schemas.microsoft.com/office/powerpoint/2010/main" val="221305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even the way we define crime is socially determined. When we think of crime maps, we often think of </a:t>
            </a:r>
            <a:r>
              <a:rPr lang="en-US" dirty="0" err="1"/>
              <a:t>bulgaries</a:t>
            </a:r>
            <a:r>
              <a:rPr lang="en-US" dirty="0"/>
              <a:t>, battery, car break-ins, etc. And that is what these predictive policing apps also focus on. But this is actually a map that uses machine learning to predict white-collar crime, which costs the US more than $300B annually. Using a tool like this would result in very different outcomes in terms of where and how law enforcement is deployed.</a:t>
            </a:r>
          </a:p>
          <a:p>
            <a:r>
              <a:rPr lang="en-US" dirty="0"/>
              <a:t>So even how we define the output of the models, as well as the types of problems we focus on, have the potential to perpetuate or create biases.</a:t>
            </a:r>
          </a:p>
          <a:p>
            <a:r>
              <a:rPr lang="en-US" dirty="0"/>
              <a:t>Source: https://</a:t>
            </a:r>
            <a:r>
              <a:rPr lang="en-US" dirty="0" err="1"/>
              <a:t>whitecollar.thenewinquiry.com</a:t>
            </a:r>
            <a:r>
              <a:rPr lang="en-US" dirty="0"/>
              <a:t>/ , https://</a:t>
            </a:r>
            <a:r>
              <a:rPr lang="en-US" dirty="0" err="1"/>
              <a:t>www.law.cornell.edu</a:t>
            </a:r>
            <a:r>
              <a:rPr lang="en-US" dirty="0"/>
              <a:t>/</a:t>
            </a:r>
            <a:r>
              <a:rPr lang="en-US" dirty="0" err="1"/>
              <a:t>wex</a:t>
            </a:r>
            <a:r>
              <a:rPr lang="en-US" dirty="0"/>
              <a:t>/white-</a:t>
            </a:r>
            <a:r>
              <a:rPr lang="en-US" dirty="0" err="1"/>
              <a:t>collar_crime</a:t>
            </a:r>
            <a:r>
              <a:rPr lang="en-US" dirty="0"/>
              <a:t> </a:t>
            </a:r>
          </a:p>
          <a:p>
            <a:endParaRPr lang="en-US" dirty="0"/>
          </a:p>
        </p:txBody>
      </p:sp>
    </p:spTree>
    <p:extLst>
      <p:ext uri="{BB962C8B-B14F-4D97-AF65-F5344CB8AC3E}">
        <p14:creationId xmlns:p14="http://schemas.microsoft.com/office/powerpoint/2010/main" val="353084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“supervised” learning originates from the idea that training this type of algorithm is like having a teacher supervise the whole process.</a:t>
            </a:r>
            <a:endParaRPr lang="en-US" dirty="0"/>
          </a:p>
        </p:txBody>
      </p:sp>
    </p:spTree>
    <p:extLst>
      <p:ext uri="{BB962C8B-B14F-4D97-AF65-F5344CB8AC3E}">
        <p14:creationId xmlns:p14="http://schemas.microsoft.com/office/powerpoint/2010/main" val="274192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44f0d804f_0_128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44f0d804f_0_128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8017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44f0d804f_0_3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44f0d804f_0_3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959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userDrawn="1"/>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endParaRPr/>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userDrawn="1"/>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Optional">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05220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231428176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99455178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userDrawn="1"/>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userDrawn="1"/>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350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userDrawn="1"/>
        </p:nvPicPr>
        <p:blipFill>
          <a:blip r:embed="rId2"/>
          <a:stretch>
            <a:fillRect/>
          </a:stretch>
        </p:blipFill>
        <p:spPr>
          <a:xfrm>
            <a:off x="1" y="4274433"/>
            <a:ext cx="2585474" cy="869067"/>
          </a:xfrm>
          <a:prstGeom prst="rect">
            <a:avLst/>
          </a:prstGeom>
        </p:spPr>
      </p:pic>
    </p:spTree>
    <p:extLst>
      <p:ext uri="{BB962C8B-B14F-4D97-AF65-F5344CB8AC3E}">
        <p14:creationId xmlns:p14="http://schemas.microsoft.com/office/powerpoint/2010/main" val="334084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userDrawn="1"/>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62" r:id="rId4"/>
    <p:sldLayoutId id="2147483665" r:id="rId5"/>
    <p:sldLayoutId id="2147483664" r:id="rId6"/>
    <p:sldLayoutId id="2147483666" r:id="rId7"/>
    <p:sldLayoutId id="2147483667" r:id="rId8"/>
    <p:sldLayoutId id="2147483657" r:id="rId9"/>
    <p:sldLayoutId id="214748366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spotify.com/artist/7glngbl6iMW8Iszr0pHpKT?si=6fH1R9gTRhaYZ7ugZ-Vx1Q"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mailto:hschafer@cs.washington.edu" TargetMode="External"/><Relationship Id="rId2" Type="http://schemas.openxmlformats.org/officeDocument/2006/relationships/hyperlink" Target="https://edstem.org/us/courses/38139/discussion/" TargetMode="Externa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edstem.org/us/courses/38139/discussion/"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0.png"/><Relationship Id="rId1" Type="http://schemas.openxmlformats.org/officeDocument/2006/relationships/slideLayout" Target="../slideLayouts/slideLayout3.xml"/><Relationship Id="rId4" Type="http://schemas.openxmlformats.org/officeDocument/2006/relationships/image" Target="../media/image540.png"/></Relationships>
</file>

<file path=ppt/slides/_rels/slide4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70.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47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CSE/STAT 416</a:t>
            </a:r>
            <a:br>
              <a:rPr lang="en" dirty="0"/>
            </a:br>
            <a:r>
              <a:rPr lang="en" sz="1800" dirty="0"/>
              <a:t>Introduction + Regression</a:t>
            </a:r>
            <a:br>
              <a:rPr lang="en" sz="1800" dirty="0"/>
            </a:br>
            <a:br>
              <a:rPr lang="en" sz="1800" dirty="0"/>
            </a:br>
            <a:r>
              <a:rPr lang="en" sz="1000" dirty="0"/>
              <a:t>Tanmay Shah</a:t>
            </a:r>
            <a:br>
              <a:rPr lang="en" sz="1000" dirty="0"/>
            </a:br>
            <a:r>
              <a:rPr lang="en" sz="1000" dirty="0"/>
              <a:t>University of Washington</a:t>
            </a:r>
            <a:br>
              <a:rPr lang="en" sz="1000" dirty="0"/>
            </a:br>
            <a:r>
              <a:rPr lang="en-US" sz="1000" dirty="0"/>
              <a:t>March 27, 2024</a:t>
            </a:r>
            <a:br>
              <a:rPr lang="en-US" sz="1000" dirty="0"/>
            </a:br>
            <a:br>
              <a:rPr lang="en-US" sz="1000" dirty="0"/>
            </a:br>
            <a:br>
              <a:rPr lang="en-US" sz="1000" dirty="0"/>
            </a:br>
            <a:br>
              <a:rPr lang="en-US" sz="1000" dirty="0"/>
            </a:br>
            <a:r>
              <a:rPr lang="en-US" sz="1000" dirty="0"/>
              <a:t>💬 Before Class: Introduce yourself to your neighbors! What are you excited to learn about this quarter?</a:t>
            </a:r>
            <a:br>
              <a:rPr lang="en-US" sz="1000" dirty="0"/>
            </a:br>
            <a:r>
              <a:rPr lang="en-US" sz="1000" dirty="0"/>
              <a:t>🎵 Listening to: </a:t>
            </a:r>
            <a:r>
              <a:rPr lang="en-US" sz="1000" dirty="0">
                <a:hlinkClick r:id="rId3"/>
              </a:rPr>
              <a:t>The Golf Club</a:t>
            </a:r>
            <a:br>
              <a:rPr lang="en-US" sz="1000" dirty="0"/>
            </a:br>
            <a:br>
              <a:rPr lang="en-US" sz="1000" dirty="0"/>
            </a:br>
            <a:br>
              <a:rPr lang="en-US" sz="1000" dirty="0"/>
            </a:br>
            <a:endParaRPr sz="1000" dirty="0"/>
          </a:p>
        </p:txBody>
      </p:sp>
      <p:pic>
        <p:nvPicPr>
          <p:cNvPr id="12" name="Picture 11">
            <a:extLst>
              <a:ext uri="{FF2B5EF4-FFF2-40B4-BE49-F238E27FC236}">
                <a16:creationId xmlns:a16="http://schemas.microsoft.com/office/drawing/2014/main" id="{9BA19FC5-F8FB-7C44-8FF2-E85A956BC6A4}"/>
              </a:ext>
            </a:extLst>
          </p:cNvPr>
          <p:cNvPicPr>
            <a:picLocks noChangeAspect="1"/>
          </p:cNvPicPr>
          <p:nvPr/>
        </p:nvPicPr>
        <p:blipFill>
          <a:blip r:embed="rId4"/>
          <a:stretch>
            <a:fillRect/>
          </a:stretch>
        </p:blipFill>
        <p:spPr>
          <a:xfrm>
            <a:off x="495224" y="1769999"/>
            <a:ext cx="672486" cy="672486"/>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84EE-F3AB-A741-B222-DB04AE3AF16C}"/>
              </a:ext>
            </a:extLst>
          </p:cNvPr>
          <p:cNvSpPr>
            <a:spLocks noGrp="1"/>
          </p:cNvSpPr>
          <p:nvPr>
            <p:ph type="title"/>
          </p:nvPr>
        </p:nvSpPr>
        <p:spPr/>
        <p:txBody>
          <a:bodyPr/>
          <a:lstStyle/>
          <a:p>
            <a:r>
              <a:rPr lang="en-US" sz="1900" dirty="0"/>
              <a:t>It’s Everywhere…</a:t>
            </a:r>
            <a:br>
              <a:rPr lang="en-US" sz="1900" dirty="0"/>
            </a:br>
            <a:br>
              <a:rPr lang="en-US" sz="1900" dirty="0"/>
            </a:br>
            <a:r>
              <a:rPr lang="en-US" sz="1900" dirty="0"/>
              <a:t>Predictive Policing</a:t>
            </a:r>
          </a:p>
        </p:txBody>
      </p:sp>
      <p:sp>
        <p:nvSpPr>
          <p:cNvPr id="3" name="Text Placeholder 2">
            <a:extLst>
              <a:ext uri="{FF2B5EF4-FFF2-40B4-BE49-F238E27FC236}">
                <a16:creationId xmlns:a16="http://schemas.microsoft.com/office/drawing/2014/main" id="{35169FD5-E3AE-3C44-A171-F1D42F735BF9}"/>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4829C4DA-475C-E94A-A805-809AE094AE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7170" name="Picture 2" descr="[video-to-gif output image]">
            <a:extLst>
              <a:ext uri="{FF2B5EF4-FFF2-40B4-BE49-F238E27FC236}">
                <a16:creationId xmlns:a16="http://schemas.microsoft.com/office/drawing/2014/main" id="{5EC52FD7-3A60-0446-8AF2-72AD8795F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188" y="900311"/>
            <a:ext cx="6262133" cy="352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0452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84EE-F3AB-A741-B222-DB04AE3AF16C}"/>
              </a:ext>
            </a:extLst>
          </p:cNvPr>
          <p:cNvSpPr>
            <a:spLocks noGrp="1"/>
          </p:cNvSpPr>
          <p:nvPr>
            <p:ph type="title"/>
          </p:nvPr>
        </p:nvSpPr>
        <p:spPr/>
        <p:txBody>
          <a:bodyPr/>
          <a:lstStyle/>
          <a:p>
            <a:r>
              <a:rPr lang="en-US" sz="1900" dirty="0"/>
              <a:t>It’s Everywhere…</a:t>
            </a:r>
            <a:br>
              <a:rPr lang="en-US" sz="1900" dirty="0"/>
            </a:br>
            <a:br>
              <a:rPr lang="en-US" sz="1900" dirty="0"/>
            </a:br>
            <a:r>
              <a:rPr lang="en-US" sz="1900" dirty="0"/>
              <a:t>Predictive Policing</a:t>
            </a:r>
          </a:p>
        </p:txBody>
      </p:sp>
      <p:sp>
        <p:nvSpPr>
          <p:cNvPr id="3" name="Text Placeholder 2">
            <a:extLst>
              <a:ext uri="{FF2B5EF4-FFF2-40B4-BE49-F238E27FC236}">
                <a16:creationId xmlns:a16="http://schemas.microsoft.com/office/drawing/2014/main" id="{35169FD5-E3AE-3C44-A171-F1D42F735BF9}"/>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4829C4DA-475C-E94A-A805-809AE094AE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8" name="Picture 7">
            <a:extLst>
              <a:ext uri="{FF2B5EF4-FFF2-40B4-BE49-F238E27FC236}">
                <a16:creationId xmlns:a16="http://schemas.microsoft.com/office/drawing/2014/main" id="{9BC4AF5F-861D-E145-861E-B53C06C62567}"/>
              </a:ext>
            </a:extLst>
          </p:cNvPr>
          <p:cNvPicPr>
            <a:picLocks noChangeAspect="1"/>
          </p:cNvPicPr>
          <p:nvPr/>
        </p:nvPicPr>
        <p:blipFill>
          <a:blip r:embed="rId3"/>
          <a:stretch>
            <a:fillRect/>
          </a:stretch>
        </p:blipFill>
        <p:spPr>
          <a:xfrm>
            <a:off x="2644026" y="195547"/>
            <a:ext cx="6461458" cy="4517413"/>
          </a:xfrm>
          <a:prstGeom prst="rect">
            <a:avLst/>
          </a:prstGeom>
        </p:spPr>
      </p:pic>
    </p:spTree>
    <p:extLst>
      <p:ext uri="{BB962C8B-B14F-4D97-AF65-F5344CB8AC3E}">
        <p14:creationId xmlns:p14="http://schemas.microsoft.com/office/powerpoint/2010/main" val="45427554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3F03-5C22-5940-89D0-E8EB60E882E3}"/>
              </a:ext>
            </a:extLst>
          </p:cNvPr>
          <p:cNvSpPr>
            <a:spLocks noGrp="1"/>
          </p:cNvSpPr>
          <p:nvPr>
            <p:ph type="title"/>
          </p:nvPr>
        </p:nvSpPr>
        <p:spPr/>
        <p:txBody>
          <a:bodyPr/>
          <a:lstStyle/>
          <a:p>
            <a:r>
              <a:rPr lang="en-US" dirty="0"/>
              <a:t>What is Machine Learning?</a:t>
            </a:r>
          </a:p>
        </p:txBody>
      </p:sp>
      <p:sp>
        <p:nvSpPr>
          <p:cNvPr id="3" name="Text Placeholder 2">
            <a:extLst>
              <a:ext uri="{FF2B5EF4-FFF2-40B4-BE49-F238E27FC236}">
                <a16:creationId xmlns:a16="http://schemas.microsoft.com/office/drawing/2014/main" id="{AA344864-3871-4140-84F5-691826107CAC}"/>
              </a:ext>
            </a:extLst>
          </p:cNvPr>
          <p:cNvSpPr>
            <a:spLocks noGrp="1"/>
          </p:cNvSpPr>
          <p:nvPr>
            <p:ph type="body" idx="1"/>
          </p:nvPr>
        </p:nvSpPr>
        <p:spPr>
          <a:xfrm>
            <a:off x="3090625" y="266743"/>
            <a:ext cx="5596200" cy="3981000"/>
          </a:xfrm>
        </p:spPr>
        <p:txBody>
          <a:bodyPr/>
          <a:lstStyle/>
          <a:p>
            <a:pPr marL="139700" indent="0">
              <a:buNone/>
            </a:pPr>
            <a:r>
              <a:rPr lang="en-US" dirty="0"/>
              <a:t>Generically (and vaguely) </a:t>
            </a:r>
          </a:p>
          <a:p>
            <a:pPr marL="139700" indent="0">
              <a:buNone/>
            </a:pPr>
            <a:endParaRPr lang="en-US" dirty="0"/>
          </a:p>
          <a:p>
            <a:pPr marL="139700" indent="0">
              <a:buNone/>
            </a:pPr>
            <a:r>
              <a:rPr lang="en-US" dirty="0"/>
              <a:t>Machine Learning (ML) is the study of algorithms that </a:t>
            </a:r>
            <a:br>
              <a:rPr lang="en-US" dirty="0"/>
            </a:br>
            <a:r>
              <a:rPr lang="en-US" dirty="0"/>
              <a:t>improve their </a:t>
            </a:r>
            <a:r>
              <a:rPr lang="en-US" b="1" dirty="0"/>
              <a:t>performance </a:t>
            </a:r>
            <a:r>
              <a:rPr lang="en-US" dirty="0"/>
              <a:t>at some </a:t>
            </a:r>
            <a:r>
              <a:rPr lang="en-US" b="1" dirty="0"/>
              <a:t>task </a:t>
            </a:r>
            <a:r>
              <a:rPr lang="en-US" dirty="0"/>
              <a:t>with </a:t>
            </a:r>
            <a:r>
              <a:rPr lang="en-US" b="1" dirty="0"/>
              <a:t>experience.</a:t>
            </a:r>
            <a:endParaRPr lang="en-US" dirty="0"/>
          </a:p>
          <a:p>
            <a:pPr marL="139700" indent="0">
              <a:buNone/>
            </a:pPr>
            <a:endParaRPr lang="en-US" b="1" dirty="0"/>
          </a:p>
          <a:p>
            <a:pPr marL="139700" indent="0">
              <a:buNone/>
            </a:pPr>
            <a:r>
              <a:rPr lang="en-US" b="1" dirty="0"/>
              <a:t>Tom Mitchell (1998): </a:t>
            </a:r>
            <a:r>
              <a:rPr lang="en-US" dirty="0"/>
              <a:t>a computer program is said to learn from experience E with respect to some class of tasks T and performance measure P, if its performance at tasks in T, as measured by P, improves with experience E.</a:t>
            </a:r>
          </a:p>
        </p:txBody>
      </p:sp>
      <p:sp>
        <p:nvSpPr>
          <p:cNvPr id="4" name="Slide Number Placeholder 3">
            <a:extLst>
              <a:ext uri="{FF2B5EF4-FFF2-40B4-BE49-F238E27FC236}">
                <a16:creationId xmlns:a16="http://schemas.microsoft.com/office/drawing/2014/main" id="{42F1FA6E-37AE-FB49-A40D-18238F050D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5" name="Magnetic Disk 4">
            <a:extLst>
              <a:ext uri="{FF2B5EF4-FFF2-40B4-BE49-F238E27FC236}">
                <a16:creationId xmlns:a16="http://schemas.microsoft.com/office/drawing/2014/main" id="{AFEF04DB-6717-834F-B562-2C7E47439220}"/>
              </a:ext>
            </a:extLst>
          </p:cNvPr>
          <p:cNvSpPr/>
          <p:nvPr/>
        </p:nvSpPr>
        <p:spPr>
          <a:xfrm>
            <a:off x="3718424" y="3546567"/>
            <a:ext cx="853576" cy="792355"/>
          </a:xfrm>
          <a:prstGeom prst="flowChartMagneticDisk">
            <a:avLst/>
          </a:prstGeom>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Data</a:t>
            </a:r>
          </a:p>
        </p:txBody>
      </p:sp>
      <p:grpSp>
        <p:nvGrpSpPr>
          <p:cNvPr id="6" name="Group 5">
            <a:extLst>
              <a:ext uri="{FF2B5EF4-FFF2-40B4-BE49-F238E27FC236}">
                <a16:creationId xmlns:a16="http://schemas.microsoft.com/office/drawing/2014/main" id="{F5CD84A0-1D6B-264E-B54B-B8CA1A542018}"/>
              </a:ext>
            </a:extLst>
          </p:cNvPr>
          <p:cNvGrpSpPr/>
          <p:nvPr/>
        </p:nvGrpSpPr>
        <p:grpSpPr>
          <a:xfrm>
            <a:off x="4641333" y="3504380"/>
            <a:ext cx="1719840" cy="834542"/>
            <a:chOff x="1839308" y="2342371"/>
            <a:chExt cx="3126817" cy="1649550"/>
          </a:xfrm>
        </p:grpSpPr>
        <p:sp>
          <p:nvSpPr>
            <p:cNvPr id="7" name="Right Arrow 6">
              <a:extLst>
                <a:ext uri="{FF2B5EF4-FFF2-40B4-BE49-F238E27FC236}">
                  <a16:creationId xmlns:a16="http://schemas.microsoft.com/office/drawing/2014/main" id="{F1E3998A-12CA-6C4B-9D7A-96DBB0339CAE}"/>
                </a:ext>
              </a:extLst>
            </p:cNvPr>
            <p:cNvSpPr/>
            <p:nvPr/>
          </p:nvSpPr>
          <p:spPr>
            <a:xfrm>
              <a:off x="1839308" y="2985694"/>
              <a:ext cx="742214" cy="51136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8" name="Rounded Rectangle 7">
              <a:extLst>
                <a:ext uri="{FF2B5EF4-FFF2-40B4-BE49-F238E27FC236}">
                  <a16:creationId xmlns:a16="http://schemas.microsoft.com/office/drawing/2014/main" id="{ED65EBD8-9B92-DE49-9A25-46BDFE6154DE}"/>
                </a:ext>
              </a:extLst>
            </p:cNvPr>
            <p:cNvSpPr/>
            <p:nvPr/>
          </p:nvSpPr>
          <p:spPr>
            <a:xfrm>
              <a:off x="2659147" y="2342371"/>
              <a:ext cx="2306978" cy="16495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700" dirty="0">
                  <a:latin typeface="Open Sans" panose="020B0606030504020204" pitchFamily="34" charset="0"/>
                  <a:ea typeface="Open Sans" panose="020B0606030504020204" pitchFamily="34" charset="0"/>
                  <a:cs typeface="Open Sans" panose="020B0606030504020204" pitchFamily="34" charset="0"/>
                </a:rPr>
                <a:t>ML</a:t>
              </a:r>
            </a:p>
            <a:p>
              <a:pPr algn="ctr"/>
              <a:r>
                <a:rPr lang="en-US" sz="1700" dirty="0">
                  <a:latin typeface="Open Sans" panose="020B0606030504020204" pitchFamily="34" charset="0"/>
                  <a:ea typeface="Open Sans" panose="020B0606030504020204" pitchFamily="34" charset="0"/>
                  <a:cs typeface="Open Sans" panose="020B0606030504020204" pitchFamily="34" charset="0"/>
                </a:rPr>
                <a:t>Algorithm</a:t>
              </a:r>
            </a:p>
          </p:txBody>
        </p:sp>
      </p:grpSp>
      <p:grpSp>
        <p:nvGrpSpPr>
          <p:cNvPr id="9" name="Group 8">
            <a:extLst>
              <a:ext uri="{FF2B5EF4-FFF2-40B4-BE49-F238E27FC236}">
                <a16:creationId xmlns:a16="http://schemas.microsoft.com/office/drawing/2014/main" id="{FD224139-889B-3740-9E2E-865A246AB267}"/>
              </a:ext>
            </a:extLst>
          </p:cNvPr>
          <p:cNvGrpSpPr/>
          <p:nvPr/>
        </p:nvGrpSpPr>
        <p:grpSpPr>
          <a:xfrm>
            <a:off x="6403869" y="3504380"/>
            <a:ext cx="1722329" cy="834541"/>
            <a:chOff x="5314971" y="2342371"/>
            <a:chExt cx="3131344" cy="1649550"/>
          </a:xfrm>
        </p:grpSpPr>
        <p:sp>
          <p:nvSpPr>
            <p:cNvPr id="10" name="Right Arrow 9">
              <a:extLst>
                <a:ext uri="{FF2B5EF4-FFF2-40B4-BE49-F238E27FC236}">
                  <a16:creationId xmlns:a16="http://schemas.microsoft.com/office/drawing/2014/main" id="{65DE5D1E-B965-8B43-A530-4DBB86006929}"/>
                </a:ext>
              </a:extLst>
            </p:cNvPr>
            <p:cNvSpPr/>
            <p:nvPr/>
          </p:nvSpPr>
          <p:spPr>
            <a:xfrm>
              <a:off x="5314971" y="3018696"/>
              <a:ext cx="761018" cy="51136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a:extLst>
                <a:ext uri="{FF2B5EF4-FFF2-40B4-BE49-F238E27FC236}">
                  <a16:creationId xmlns:a16="http://schemas.microsoft.com/office/drawing/2014/main" id="{CA940725-CBCF-FC49-B113-717AF1D5A9BD}"/>
                </a:ext>
              </a:extLst>
            </p:cNvPr>
            <p:cNvSpPr/>
            <p:nvPr/>
          </p:nvSpPr>
          <p:spPr>
            <a:xfrm>
              <a:off x="6139337" y="2342371"/>
              <a:ext cx="2306978" cy="16495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Intelligence</a:t>
              </a:r>
            </a:p>
          </p:txBody>
        </p:sp>
      </p:grpSp>
      <p:pic>
        <p:nvPicPr>
          <p:cNvPr id="1026" name="Picture 2" descr="Tom Mitchell's Home Page">
            <a:extLst>
              <a:ext uri="{FF2B5EF4-FFF2-40B4-BE49-F238E27FC236}">
                <a16:creationId xmlns:a16="http://schemas.microsoft.com/office/drawing/2014/main" id="{3F7642A1-CC2A-5440-8DFE-08C96F488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1747" y="-1"/>
            <a:ext cx="1868506" cy="105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512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F12C-6C45-6F4E-BD09-AAAFE767D53F}"/>
              </a:ext>
            </a:extLst>
          </p:cNvPr>
          <p:cNvSpPr>
            <a:spLocks noGrp="1"/>
          </p:cNvSpPr>
          <p:nvPr>
            <p:ph type="title"/>
          </p:nvPr>
        </p:nvSpPr>
        <p:spPr/>
        <p:txBody>
          <a:bodyPr/>
          <a:lstStyle/>
          <a:p>
            <a:r>
              <a:rPr lang="en-US" dirty="0"/>
              <a:t>Taxonomy of Machine Learning</a:t>
            </a:r>
            <a:br>
              <a:rPr lang="en-US" dirty="0"/>
            </a:br>
            <a:r>
              <a:rPr lang="en-US" dirty="0"/>
              <a:t>(Based on tasks)</a:t>
            </a:r>
          </a:p>
        </p:txBody>
      </p:sp>
      <p:sp>
        <p:nvSpPr>
          <p:cNvPr id="3" name="Text Placeholder 2">
            <a:extLst>
              <a:ext uri="{FF2B5EF4-FFF2-40B4-BE49-F238E27FC236}">
                <a16:creationId xmlns:a16="http://schemas.microsoft.com/office/drawing/2014/main" id="{A9973954-7484-764D-B065-CD77DBD99164}"/>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6B522EF7-7990-F94E-8E1B-240C527559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dirty="0"/>
          </a:p>
        </p:txBody>
      </p:sp>
      <p:sp>
        <p:nvSpPr>
          <p:cNvPr id="5" name="Oval 4">
            <a:extLst>
              <a:ext uri="{FF2B5EF4-FFF2-40B4-BE49-F238E27FC236}">
                <a16:creationId xmlns:a16="http://schemas.microsoft.com/office/drawing/2014/main" id="{C183E006-913F-BD40-AD41-D992F9ED09C4}"/>
              </a:ext>
            </a:extLst>
          </p:cNvPr>
          <p:cNvSpPr/>
          <p:nvPr/>
        </p:nvSpPr>
        <p:spPr>
          <a:xfrm>
            <a:off x="3241963" y="570020"/>
            <a:ext cx="1971304" cy="1971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TextBox 6">
            <a:extLst>
              <a:ext uri="{FF2B5EF4-FFF2-40B4-BE49-F238E27FC236}">
                <a16:creationId xmlns:a16="http://schemas.microsoft.com/office/drawing/2014/main" id="{63A8D6D5-F664-C14F-9560-0AF6CBA11AA8}"/>
              </a:ext>
            </a:extLst>
          </p:cNvPr>
          <p:cNvSpPr txBox="1"/>
          <p:nvPr/>
        </p:nvSpPr>
        <p:spPr>
          <a:xfrm>
            <a:off x="3372592" y="1235036"/>
            <a:ext cx="1686296" cy="646331"/>
          </a:xfrm>
          <a:prstGeom prst="rect">
            <a:avLst/>
          </a:prstGeom>
          <a:noFill/>
        </p:spPr>
        <p:txBody>
          <a:bodyPr wrap="square" rtlCol="0">
            <a:spAutoFit/>
          </a:bodyPr>
          <a:lstStyle/>
          <a:p>
            <a:pPr algn="ctr"/>
            <a:r>
              <a:rPr lang="en-US" sz="1800" b="1" dirty="0">
                <a:solidFill>
                  <a:schemeClr val="bg1"/>
                </a:solidFill>
              </a:rPr>
              <a:t>SUPERVISED</a:t>
            </a:r>
          </a:p>
          <a:p>
            <a:pPr algn="ctr"/>
            <a:r>
              <a:rPr lang="en-US" sz="1800" b="1" dirty="0">
                <a:solidFill>
                  <a:schemeClr val="bg1"/>
                </a:solidFill>
              </a:rPr>
              <a:t>LEARNING</a:t>
            </a:r>
          </a:p>
        </p:txBody>
      </p:sp>
      <p:sp>
        <p:nvSpPr>
          <p:cNvPr id="8" name="Oval 7">
            <a:extLst>
              <a:ext uri="{FF2B5EF4-FFF2-40B4-BE49-F238E27FC236}">
                <a16:creationId xmlns:a16="http://schemas.microsoft.com/office/drawing/2014/main" id="{23FBCDC8-D04F-DB42-913C-CA14287C01BE}"/>
              </a:ext>
            </a:extLst>
          </p:cNvPr>
          <p:cNvSpPr/>
          <p:nvPr/>
        </p:nvSpPr>
        <p:spPr>
          <a:xfrm>
            <a:off x="6023142" y="570020"/>
            <a:ext cx="1971304" cy="1971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9" name="TextBox 8">
            <a:extLst>
              <a:ext uri="{FF2B5EF4-FFF2-40B4-BE49-F238E27FC236}">
                <a16:creationId xmlns:a16="http://schemas.microsoft.com/office/drawing/2014/main" id="{1149488D-8A3D-6E41-A381-25F308D2C369}"/>
              </a:ext>
            </a:extLst>
          </p:cNvPr>
          <p:cNvSpPr txBox="1"/>
          <p:nvPr/>
        </p:nvSpPr>
        <p:spPr>
          <a:xfrm>
            <a:off x="5928141" y="1235036"/>
            <a:ext cx="2194583" cy="646331"/>
          </a:xfrm>
          <a:prstGeom prst="rect">
            <a:avLst/>
          </a:prstGeom>
          <a:noFill/>
        </p:spPr>
        <p:txBody>
          <a:bodyPr wrap="square" rtlCol="0">
            <a:spAutoFit/>
          </a:bodyPr>
          <a:lstStyle/>
          <a:p>
            <a:pPr algn="ctr"/>
            <a:r>
              <a:rPr lang="en-US" sz="1800" b="1" dirty="0">
                <a:solidFill>
                  <a:schemeClr val="bg1"/>
                </a:solidFill>
              </a:rPr>
              <a:t>UNSUPERVISED</a:t>
            </a:r>
          </a:p>
          <a:p>
            <a:pPr algn="ctr"/>
            <a:r>
              <a:rPr lang="en-US" sz="1800" b="1" dirty="0">
                <a:solidFill>
                  <a:schemeClr val="bg1"/>
                </a:solidFill>
              </a:rPr>
              <a:t>LEARNING</a:t>
            </a:r>
          </a:p>
        </p:txBody>
      </p:sp>
      <p:sp>
        <p:nvSpPr>
          <p:cNvPr id="14" name="Oval 13">
            <a:extLst>
              <a:ext uri="{FF2B5EF4-FFF2-40B4-BE49-F238E27FC236}">
                <a16:creationId xmlns:a16="http://schemas.microsoft.com/office/drawing/2014/main" id="{7676FD8A-3B87-4C48-8C51-B05A6AA0BC32}"/>
              </a:ext>
            </a:extLst>
          </p:cNvPr>
          <p:cNvSpPr/>
          <p:nvPr/>
        </p:nvSpPr>
        <p:spPr>
          <a:xfrm>
            <a:off x="4667001" y="2579716"/>
            <a:ext cx="1971304" cy="1971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5" name="TextBox 14">
            <a:extLst>
              <a:ext uri="{FF2B5EF4-FFF2-40B4-BE49-F238E27FC236}">
                <a16:creationId xmlns:a16="http://schemas.microsoft.com/office/drawing/2014/main" id="{BCC19020-4B58-6E4E-8EC5-6DE89330F84A}"/>
              </a:ext>
            </a:extLst>
          </p:cNvPr>
          <p:cNvSpPr txBox="1"/>
          <p:nvPr/>
        </p:nvSpPr>
        <p:spPr>
          <a:xfrm>
            <a:off x="4572000" y="3292232"/>
            <a:ext cx="2194583" cy="646331"/>
          </a:xfrm>
          <a:prstGeom prst="rect">
            <a:avLst/>
          </a:prstGeom>
          <a:noFill/>
        </p:spPr>
        <p:txBody>
          <a:bodyPr wrap="square" rtlCol="0">
            <a:spAutoFit/>
          </a:bodyPr>
          <a:lstStyle/>
          <a:p>
            <a:pPr algn="ctr"/>
            <a:r>
              <a:rPr lang="en-US" sz="1700" b="1" dirty="0">
                <a:solidFill>
                  <a:schemeClr val="bg1"/>
                </a:solidFill>
              </a:rPr>
              <a:t>REINFORCEMEN</a:t>
            </a:r>
            <a:r>
              <a:rPr lang="en-US" sz="1800" b="1" dirty="0">
                <a:solidFill>
                  <a:schemeClr val="bg1"/>
                </a:solidFill>
              </a:rPr>
              <a:t>T</a:t>
            </a:r>
          </a:p>
          <a:p>
            <a:pPr algn="ctr"/>
            <a:r>
              <a:rPr lang="en-US" sz="1800" b="1" dirty="0">
                <a:solidFill>
                  <a:schemeClr val="bg1"/>
                </a:solidFill>
              </a:rPr>
              <a:t>LEARNING</a:t>
            </a:r>
          </a:p>
        </p:txBody>
      </p:sp>
    </p:spTree>
    <p:extLst>
      <p:ext uri="{BB962C8B-B14F-4D97-AF65-F5344CB8AC3E}">
        <p14:creationId xmlns:p14="http://schemas.microsoft.com/office/powerpoint/2010/main" val="393933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126D-3CF8-EB42-AD06-FA68C2A6A639}"/>
              </a:ext>
            </a:extLst>
          </p:cNvPr>
          <p:cNvSpPr>
            <a:spLocks noGrp="1"/>
          </p:cNvSpPr>
          <p:nvPr>
            <p:ph type="title"/>
          </p:nvPr>
        </p:nvSpPr>
        <p:spPr/>
        <p:txBody>
          <a:bodyPr/>
          <a:lstStyle/>
          <a:p>
            <a:r>
              <a:rPr lang="en-US" dirty="0"/>
              <a:t>Taxonomy of Machine Learning</a:t>
            </a:r>
            <a:br>
              <a:rPr lang="en-US" dirty="0"/>
            </a:br>
            <a:r>
              <a:rPr lang="en-US" dirty="0"/>
              <a:t>(Based on tasks)</a:t>
            </a:r>
          </a:p>
        </p:txBody>
      </p:sp>
      <p:sp>
        <p:nvSpPr>
          <p:cNvPr id="3" name="Text Placeholder 2">
            <a:extLst>
              <a:ext uri="{FF2B5EF4-FFF2-40B4-BE49-F238E27FC236}">
                <a16:creationId xmlns:a16="http://schemas.microsoft.com/office/drawing/2014/main" id="{75D410C9-EDFF-B348-8DC2-B8B24BD64314}"/>
              </a:ext>
            </a:extLst>
          </p:cNvPr>
          <p:cNvSpPr>
            <a:spLocks noGrp="1"/>
          </p:cNvSpPr>
          <p:nvPr>
            <p:ph type="body" idx="1"/>
          </p:nvPr>
        </p:nvSpPr>
        <p:spPr>
          <a:xfrm>
            <a:off x="3090625" y="266225"/>
            <a:ext cx="5596200" cy="3981000"/>
          </a:xfrm>
        </p:spPr>
        <p:txBody>
          <a:bodyPr/>
          <a:lstStyle/>
          <a:p>
            <a:pPr marL="482600" indent="-342900">
              <a:buFont typeface="+mj-lt"/>
              <a:buAutoNum type="arabicPeriod"/>
            </a:pPr>
            <a:r>
              <a:rPr lang="en-US" b="1" dirty="0"/>
              <a:t>Supervised Learning</a:t>
            </a:r>
          </a:p>
          <a:p>
            <a:pPr lvl="1"/>
            <a:r>
              <a:rPr lang="en-US" dirty="0"/>
              <a:t>Training data is labeled, where inputs are paired with correct outputs</a:t>
            </a:r>
          </a:p>
          <a:p>
            <a:pPr lvl="1"/>
            <a:r>
              <a:rPr lang="en-US" dirty="0"/>
              <a:t>Infers a mapping function from the inputs to outputs</a:t>
            </a:r>
          </a:p>
          <a:p>
            <a:pPr lvl="1"/>
            <a:r>
              <a:rPr lang="en-US" b="1" i="1" dirty="0"/>
              <a:t>Examples: </a:t>
            </a:r>
            <a:r>
              <a:rPr lang="en-US" i="1" dirty="0"/>
              <a:t>image classification, stock price predictions</a:t>
            </a:r>
          </a:p>
          <a:p>
            <a:pPr lvl="1"/>
            <a:endParaRPr lang="en-US" i="1" dirty="0"/>
          </a:p>
          <a:p>
            <a:pPr marL="482600" indent="-342900">
              <a:buFont typeface="+mj-lt"/>
              <a:buAutoNum type="arabicPeriod"/>
            </a:pPr>
            <a:r>
              <a:rPr lang="en-US" b="1" dirty="0"/>
              <a:t>Unsupervised Learning</a:t>
            </a:r>
          </a:p>
          <a:p>
            <a:pPr lvl="1"/>
            <a:r>
              <a:rPr lang="en-US" dirty="0"/>
              <a:t>Analyze and cluster unlabeled datasets</a:t>
            </a:r>
          </a:p>
          <a:p>
            <a:pPr lvl="1"/>
            <a:r>
              <a:rPr lang="en-US" dirty="0"/>
              <a:t>Discover patterns or data categorization without the need for human intervention</a:t>
            </a:r>
          </a:p>
          <a:p>
            <a:pPr lvl="1"/>
            <a:r>
              <a:rPr lang="en-US" b="1" i="1" dirty="0"/>
              <a:t>Examples: </a:t>
            </a:r>
            <a:r>
              <a:rPr lang="en-US" i="1" dirty="0"/>
              <a:t>DNA clustering, anomaly detection</a:t>
            </a:r>
          </a:p>
          <a:p>
            <a:pPr lvl="1"/>
            <a:endParaRPr lang="en-US" dirty="0"/>
          </a:p>
          <a:p>
            <a:pPr marL="482600" indent="-342900">
              <a:buFont typeface="+mj-lt"/>
              <a:buAutoNum type="arabicPeriod"/>
            </a:pPr>
            <a:r>
              <a:rPr lang="en-US" b="1" dirty="0"/>
              <a:t>Reinforcement Learning </a:t>
            </a:r>
          </a:p>
          <a:p>
            <a:pPr lvl="1"/>
            <a:r>
              <a:rPr lang="en-US" dirty="0">
                <a:solidFill>
                  <a:srgbClr val="C00000"/>
                </a:solidFill>
              </a:rPr>
              <a:t>Not covered in this class (you can learn this in CSE 415 / 473 (Introduction to Artificial Intelligence)</a:t>
            </a:r>
          </a:p>
          <a:p>
            <a:pPr lvl="1"/>
            <a:r>
              <a:rPr lang="en-US" dirty="0"/>
              <a:t>Agents learn the optimal behaviors to obtain maximum reward through interactions with the environment and observations of how they responds.</a:t>
            </a:r>
          </a:p>
          <a:p>
            <a:pPr lvl="1"/>
            <a:endParaRPr lang="en-US" dirty="0"/>
          </a:p>
        </p:txBody>
      </p:sp>
      <p:sp>
        <p:nvSpPr>
          <p:cNvPr id="4" name="Slide Number Placeholder 3">
            <a:extLst>
              <a:ext uri="{FF2B5EF4-FFF2-40B4-BE49-F238E27FC236}">
                <a16:creationId xmlns:a16="http://schemas.microsoft.com/office/drawing/2014/main" id="{8D1349C7-45F8-B447-9F34-DE50E468F1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153005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8EB7-497B-1E46-B4DE-1649070CFC92}"/>
              </a:ext>
            </a:extLst>
          </p:cNvPr>
          <p:cNvSpPr>
            <a:spLocks noGrp="1"/>
          </p:cNvSpPr>
          <p:nvPr>
            <p:ph type="title"/>
          </p:nvPr>
        </p:nvSpPr>
        <p:spPr/>
        <p:txBody>
          <a:bodyPr/>
          <a:lstStyle/>
          <a:p>
            <a:r>
              <a:rPr lang="en-US" dirty="0"/>
              <a:t>Course Overview</a:t>
            </a:r>
          </a:p>
        </p:txBody>
      </p:sp>
      <p:sp>
        <p:nvSpPr>
          <p:cNvPr id="3" name="Text Placeholder 2">
            <a:extLst>
              <a:ext uri="{FF2B5EF4-FFF2-40B4-BE49-F238E27FC236}">
                <a16:creationId xmlns:a16="http://schemas.microsoft.com/office/drawing/2014/main" id="{0E41F671-6987-8041-BAD5-DE0A15185A06}"/>
              </a:ext>
            </a:extLst>
          </p:cNvPr>
          <p:cNvSpPr>
            <a:spLocks noGrp="1"/>
          </p:cNvSpPr>
          <p:nvPr>
            <p:ph type="body" idx="1"/>
          </p:nvPr>
        </p:nvSpPr>
        <p:spPr/>
        <p:txBody>
          <a:bodyPr/>
          <a:lstStyle/>
          <a:p>
            <a:pPr marL="139700" indent="0">
              <a:buNone/>
            </a:pPr>
            <a:r>
              <a:rPr lang="en-US" dirty="0"/>
              <a:t>This course is broken up into 5 main case studies to explore ML in various contexts/applications.</a:t>
            </a:r>
          </a:p>
          <a:p>
            <a:pPr marL="139700" indent="0">
              <a:buNone/>
            </a:pPr>
            <a:endParaRPr lang="en-US" dirty="0"/>
          </a:p>
          <a:p>
            <a:pPr marL="482600" indent="-342900">
              <a:buAutoNum type="arabicPeriod"/>
            </a:pPr>
            <a:r>
              <a:rPr lang="en-US" dirty="0"/>
              <a:t>Regression</a:t>
            </a:r>
          </a:p>
          <a:p>
            <a:pPr lvl="1"/>
            <a:r>
              <a:rPr lang="en-US" dirty="0"/>
              <a:t>Predicting housing prices	</a:t>
            </a:r>
          </a:p>
          <a:p>
            <a:pPr marL="482600" indent="-342900">
              <a:buAutoNum type="arabicPeriod"/>
            </a:pPr>
            <a:r>
              <a:rPr lang="en-US" dirty="0"/>
              <a:t>Classification</a:t>
            </a:r>
          </a:p>
          <a:p>
            <a:pPr lvl="1"/>
            <a:r>
              <a:rPr lang="en-US" dirty="0"/>
              <a:t>Positive/Negative reviews (Sentiment analysis)</a:t>
            </a:r>
          </a:p>
          <a:p>
            <a:pPr marL="482600" indent="-342900">
              <a:buAutoNum type="arabicPeriod"/>
            </a:pPr>
            <a:r>
              <a:rPr lang="en-US" dirty="0"/>
              <a:t>Document Retrieval + Clustering </a:t>
            </a:r>
          </a:p>
          <a:p>
            <a:pPr lvl="1"/>
            <a:r>
              <a:rPr lang="en-US" dirty="0"/>
              <a:t>Find similar news articles</a:t>
            </a:r>
          </a:p>
          <a:p>
            <a:pPr marL="482600" indent="-342900">
              <a:buAutoNum type="arabicPeriod"/>
            </a:pPr>
            <a:r>
              <a:rPr lang="en-US" dirty="0"/>
              <a:t>Recommender Systems</a:t>
            </a:r>
          </a:p>
          <a:p>
            <a:pPr lvl="1"/>
            <a:r>
              <a:rPr lang="en-US" dirty="0"/>
              <a:t>Given past purchases, what do we recommend to you?</a:t>
            </a:r>
          </a:p>
          <a:p>
            <a:pPr marL="482600" indent="-342900">
              <a:buAutoNum type="arabicPeriod"/>
            </a:pPr>
            <a:r>
              <a:rPr lang="en-US" dirty="0"/>
              <a:t>Deep Learning</a:t>
            </a:r>
          </a:p>
          <a:p>
            <a:pPr lvl="1"/>
            <a:r>
              <a:rPr lang="en-US" dirty="0"/>
              <a:t>Recognizing objects in images</a:t>
            </a:r>
          </a:p>
          <a:p>
            <a:pPr marL="482600" indent="-342900">
              <a:buAutoNum type="arabicPeriod"/>
            </a:pPr>
            <a:endParaRPr lang="en-US" dirty="0"/>
          </a:p>
        </p:txBody>
      </p:sp>
      <p:sp>
        <p:nvSpPr>
          <p:cNvPr id="4" name="Slide Number Placeholder 3">
            <a:extLst>
              <a:ext uri="{FF2B5EF4-FFF2-40B4-BE49-F238E27FC236}">
                <a16:creationId xmlns:a16="http://schemas.microsoft.com/office/drawing/2014/main" id="{0D25654C-98B9-8743-8FBE-59EB920AB3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2354345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CE33-21D6-1548-80D2-B69DDFDA0C92}"/>
              </a:ext>
            </a:extLst>
          </p:cNvPr>
          <p:cNvSpPr>
            <a:spLocks noGrp="1"/>
          </p:cNvSpPr>
          <p:nvPr>
            <p:ph type="title"/>
          </p:nvPr>
        </p:nvSpPr>
        <p:spPr/>
        <p:txBody>
          <a:bodyPr/>
          <a:lstStyle/>
          <a:p>
            <a:r>
              <a:rPr lang="en-US" dirty="0"/>
              <a:t>Course Topics </a:t>
            </a:r>
          </a:p>
        </p:txBody>
      </p:sp>
      <p:sp>
        <p:nvSpPr>
          <p:cNvPr id="4" name="Slide Number Placeholder 3">
            <a:extLst>
              <a:ext uri="{FF2B5EF4-FFF2-40B4-BE49-F238E27FC236}">
                <a16:creationId xmlns:a16="http://schemas.microsoft.com/office/drawing/2014/main" id="{F2A06212-13B0-DB47-A97F-2AAC576978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graphicFrame>
        <p:nvGraphicFramePr>
          <p:cNvPr id="5" name="Content Placeholder 4">
            <a:extLst>
              <a:ext uri="{FF2B5EF4-FFF2-40B4-BE49-F238E27FC236}">
                <a16:creationId xmlns:a16="http://schemas.microsoft.com/office/drawing/2014/main" id="{A6A4739E-7BB6-B349-823E-5FD4333A0910}"/>
              </a:ext>
            </a:extLst>
          </p:cNvPr>
          <p:cNvGraphicFramePr>
            <a:graphicFrameLocks/>
          </p:cNvGraphicFramePr>
          <p:nvPr>
            <p:extLst>
              <p:ext uri="{D42A27DB-BD31-4B8C-83A1-F6EECF244321}">
                <p14:modId xmlns:p14="http://schemas.microsoft.com/office/powerpoint/2010/main" val="3558402206"/>
              </p:ext>
            </p:extLst>
          </p:nvPr>
        </p:nvGraphicFramePr>
        <p:xfrm>
          <a:off x="2504661" y="240316"/>
          <a:ext cx="6726279" cy="465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4418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67214EA2-7F01-7A45-B322-8ED0E4C9B543}"/>
                                            </p:graphicEl>
                                          </p:spTgt>
                                        </p:tgtEl>
                                        <p:attrNameLst>
                                          <p:attrName>style.visibility</p:attrName>
                                        </p:attrNameLst>
                                      </p:cBhvr>
                                      <p:to>
                                        <p:strVal val="visible"/>
                                      </p:to>
                                    </p:set>
                                    <p:animEffect transition="in" filter="wipe(left)">
                                      <p:cBhvr>
                                        <p:cTn id="7" dur="500"/>
                                        <p:tgtEl>
                                          <p:spTgt spid="5">
                                            <p:graphicEl>
                                              <a:dgm id="{67214EA2-7F01-7A45-B322-8ED0E4C9B543}"/>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dgm id="{931286F8-5709-AB4A-BDD3-A615569560CE}"/>
                                            </p:graphicEl>
                                          </p:spTgt>
                                        </p:tgtEl>
                                        <p:attrNameLst>
                                          <p:attrName>style.visibility</p:attrName>
                                        </p:attrNameLst>
                                      </p:cBhvr>
                                      <p:to>
                                        <p:strVal val="visible"/>
                                      </p:to>
                                    </p:set>
                                    <p:animEffect transition="in" filter="wipe(left)">
                                      <p:cBhvr>
                                        <p:cTn id="11" dur="500"/>
                                        <p:tgtEl>
                                          <p:spTgt spid="5">
                                            <p:graphicEl>
                                              <a:dgm id="{931286F8-5709-AB4A-BDD3-A615569560CE}"/>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graphicEl>
                                              <a:dgm id="{99EA6506-E759-7E42-9CD3-5FBDC73606E4}"/>
                                            </p:graphicEl>
                                          </p:spTgt>
                                        </p:tgtEl>
                                        <p:attrNameLst>
                                          <p:attrName>style.visibility</p:attrName>
                                        </p:attrNameLst>
                                      </p:cBhvr>
                                      <p:to>
                                        <p:strVal val="visible"/>
                                      </p:to>
                                    </p:set>
                                    <p:animEffect transition="in" filter="wipe(left)">
                                      <p:cBhvr>
                                        <p:cTn id="16" dur="500"/>
                                        <p:tgtEl>
                                          <p:spTgt spid="5">
                                            <p:graphicEl>
                                              <a:dgm id="{99EA6506-E759-7E42-9CD3-5FBDC73606E4}"/>
                                            </p:graphic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graphicEl>
                                              <a:dgm id="{E4C2CF2F-809B-1548-9225-AD647564B450}"/>
                                            </p:graphicEl>
                                          </p:spTgt>
                                        </p:tgtEl>
                                        <p:attrNameLst>
                                          <p:attrName>style.visibility</p:attrName>
                                        </p:attrNameLst>
                                      </p:cBhvr>
                                      <p:to>
                                        <p:strVal val="visible"/>
                                      </p:to>
                                    </p:set>
                                    <p:animEffect transition="in" filter="wipe(left)">
                                      <p:cBhvr>
                                        <p:cTn id="20" dur="500"/>
                                        <p:tgtEl>
                                          <p:spTgt spid="5">
                                            <p:graphicEl>
                                              <a:dgm id="{E4C2CF2F-809B-1548-9225-AD647564B45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graphicEl>
                                              <a:dgm id="{3DD41438-2C8E-F248-A34A-AA871C7A280E}"/>
                                            </p:graphicEl>
                                          </p:spTgt>
                                        </p:tgtEl>
                                        <p:attrNameLst>
                                          <p:attrName>style.visibility</p:attrName>
                                        </p:attrNameLst>
                                      </p:cBhvr>
                                      <p:to>
                                        <p:strVal val="visible"/>
                                      </p:to>
                                    </p:set>
                                    <p:animEffect transition="in" filter="wipe(left)">
                                      <p:cBhvr>
                                        <p:cTn id="25" dur="500"/>
                                        <p:tgtEl>
                                          <p:spTgt spid="5">
                                            <p:graphicEl>
                                              <a:dgm id="{3DD41438-2C8E-F248-A34A-AA871C7A280E}"/>
                                            </p:graphic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graphicEl>
                                              <a:dgm id="{02543EFA-5A96-CD48-BB54-429B39E6BBB1}"/>
                                            </p:graphicEl>
                                          </p:spTgt>
                                        </p:tgtEl>
                                        <p:attrNameLst>
                                          <p:attrName>style.visibility</p:attrName>
                                        </p:attrNameLst>
                                      </p:cBhvr>
                                      <p:to>
                                        <p:strVal val="visible"/>
                                      </p:to>
                                    </p:set>
                                    <p:animEffect transition="in" filter="wipe(left)">
                                      <p:cBhvr>
                                        <p:cTn id="29" dur="500"/>
                                        <p:tgtEl>
                                          <p:spTgt spid="5">
                                            <p:graphicEl>
                                              <a:dgm id="{02543EFA-5A96-CD48-BB54-429B39E6BBB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0EB3-4DC3-C04F-A377-7D8068B1C67E}"/>
              </a:ext>
            </a:extLst>
          </p:cNvPr>
          <p:cNvSpPr>
            <a:spLocks noGrp="1"/>
          </p:cNvSpPr>
          <p:nvPr>
            <p:ph type="title"/>
          </p:nvPr>
        </p:nvSpPr>
        <p:spPr/>
        <p:txBody>
          <a:bodyPr/>
          <a:lstStyle/>
          <a:p>
            <a:r>
              <a:rPr lang="en-US" dirty="0"/>
              <a:t>ML Course Landscape</a:t>
            </a:r>
          </a:p>
        </p:txBody>
      </p:sp>
      <p:sp>
        <p:nvSpPr>
          <p:cNvPr id="3" name="Text Placeholder 2">
            <a:extLst>
              <a:ext uri="{FF2B5EF4-FFF2-40B4-BE49-F238E27FC236}">
                <a16:creationId xmlns:a16="http://schemas.microsoft.com/office/drawing/2014/main" id="{AECCA6F5-1150-B94F-ADFC-F9B8FE590DAA}"/>
              </a:ext>
            </a:extLst>
          </p:cNvPr>
          <p:cNvSpPr>
            <a:spLocks noGrp="1"/>
          </p:cNvSpPr>
          <p:nvPr>
            <p:ph type="body" idx="1"/>
          </p:nvPr>
        </p:nvSpPr>
        <p:spPr/>
        <p:txBody>
          <a:bodyPr/>
          <a:lstStyle/>
          <a:p>
            <a:pPr marL="139700" indent="0">
              <a:buNone/>
            </a:pPr>
            <a:r>
              <a:rPr lang="en-US" b="1" dirty="0"/>
              <a:t>CSE 446</a:t>
            </a:r>
          </a:p>
          <a:p>
            <a:r>
              <a:rPr lang="en-US" dirty="0"/>
              <a:t>CSE majors</a:t>
            </a:r>
          </a:p>
          <a:p>
            <a:r>
              <a:rPr lang="en-US" dirty="0"/>
              <a:t>Very technical course</a:t>
            </a:r>
          </a:p>
          <a:p>
            <a:pPr marL="139700" indent="0">
              <a:buNone/>
            </a:pPr>
            <a:endParaRPr lang="en-US" dirty="0"/>
          </a:p>
          <a:p>
            <a:pPr marL="139700" indent="0">
              <a:buNone/>
            </a:pPr>
            <a:r>
              <a:rPr lang="en-US" b="1" dirty="0"/>
              <a:t>STAT 435</a:t>
            </a:r>
          </a:p>
          <a:p>
            <a:r>
              <a:rPr lang="en-US" dirty="0"/>
              <a:t>STAT majors</a:t>
            </a:r>
          </a:p>
          <a:p>
            <a:r>
              <a:rPr lang="en-US" dirty="0"/>
              <a:t>Very technical course</a:t>
            </a:r>
          </a:p>
          <a:p>
            <a:pPr marL="139700" indent="0">
              <a:buNone/>
            </a:pPr>
            <a:endParaRPr lang="en-US" dirty="0"/>
          </a:p>
          <a:p>
            <a:pPr marL="139700" indent="0">
              <a:buNone/>
            </a:pPr>
            <a:r>
              <a:rPr lang="en-US" b="1" dirty="0"/>
              <a:t>CSE/STAT 416</a:t>
            </a:r>
          </a:p>
          <a:p>
            <a:r>
              <a:rPr lang="en-US" dirty="0"/>
              <a:t>Everyone else! </a:t>
            </a:r>
          </a:p>
          <a:p>
            <a:pPr lvl="1"/>
            <a:r>
              <a:rPr lang="en-US" dirty="0"/>
              <a:t>This is a super broad audience!</a:t>
            </a:r>
          </a:p>
          <a:p>
            <a:r>
              <a:rPr lang="en-US" dirty="0"/>
              <a:t>Give everyone a strong foundational understanding of ML</a:t>
            </a:r>
          </a:p>
          <a:p>
            <a:pPr lvl="1"/>
            <a:r>
              <a:rPr lang="en-US" dirty="0"/>
              <a:t>More breadth than other courses, a little less depth </a:t>
            </a:r>
          </a:p>
        </p:txBody>
      </p:sp>
      <p:sp>
        <p:nvSpPr>
          <p:cNvPr id="4" name="Slide Number Placeholder 3">
            <a:extLst>
              <a:ext uri="{FF2B5EF4-FFF2-40B4-BE49-F238E27FC236}">
                <a16:creationId xmlns:a16="http://schemas.microsoft.com/office/drawing/2014/main" id="{43FDC1C6-D334-DD4E-88C3-C3545D793A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10" name="Oval 9">
            <a:extLst>
              <a:ext uri="{FF2B5EF4-FFF2-40B4-BE49-F238E27FC236}">
                <a16:creationId xmlns:a16="http://schemas.microsoft.com/office/drawing/2014/main" id="{854F273C-E66E-3A4D-9FE2-DF6FEFAF1BE0}"/>
              </a:ext>
            </a:extLst>
          </p:cNvPr>
          <p:cNvSpPr/>
          <p:nvPr/>
        </p:nvSpPr>
        <p:spPr>
          <a:xfrm>
            <a:off x="7392402" y="587000"/>
            <a:ext cx="1517148" cy="1520983"/>
          </a:xfrm>
          <a:prstGeom prst="ellipse">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STAT</a:t>
            </a:r>
            <a:br>
              <a:rPr lang="en-US" dirty="0">
                <a:solidFill>
                  <a:sysClr val="windowText" lastClr="000000"/>
                </a:solidFill>
              </a:rPr>
            </a:br>
            <a:r>
              <a:rPr lang="en-US" dirty="0">
                <a:solidFill>
                  <a:sysClr val="windowText" lastClr="000000"/>
                </a:solidFill>
              </a:rPr>
              <a:t> 435</a:t>
            </a:r>
          </a:p>
        </p:txBody>
      </p:sp>
      <p:sp>
        <p:nvSpPr>
          <p:cNvPr id="11" name="Oval 10">
            <a:extLst>
              <a:ext uri="{FF2B5EF4-FFF2-40B4-BE49-F238E27FC236}">
                <a16:creationId xmlns:a16="http://schemas.microsoft.com/office/drawing/2014/main" id="{608D3250-9637-9649-B865-015FBA56E5F4}"/>
              </a:ext>
            </a:extLst>
          </p:cNvPr>
          <p:cNvSpPr/>
          <p:nvPr/>
        </p:nvSpPr>
        <p:spPr>
          <a:xfrm>
            <a:off x="6160864" y="587000"/>
            <a:ext cx="1517148" cy="1520983"/>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CSE</a:t>
            </a:r>
            <a:br>
              <a:rPr lang="en-US" dirty="0">
                <a:solidFill>
                  <a:sysClr val="windowText" lastClr="000000"/>
                </a:solidFill>
              </a:rPr>
            </a:br>
            <a:r>
              <a:rPr lang="en-US" dirty="0">
                <a:solidFill>
                  <a:sysClr val="windowText" lastClr="000000"/>
                </a:solidFill>
              </a:rPr>
              <a:t> 446</a:t>
            </a:r>
          </a:p>
        </p:txBody>
      </p:sp>
      <p:sp>
        <p:nvSpPr>
          <p:cNvPr id="12" name="Oval 11">
            <a:extLst>
              <a:ext uri="{FF2B5EF4-FFF2-40B4-BE49-F238E27FC236}">
                <a16:creationId xmlns:a16="http://schemas.microsoft.com/office/drawing/2014/main" id="{A39698FC-C591-F244-969C-3339CB28EBAA}"/>
              </a:ext>
            </a:extLst>
          </p:cNvPr>
          <p:cNvSpPr/>
          <p:nvPr/>
        </p:nvSpPr>
        <p:spPr>
          <a:xfrm>
            <a:off x="6776633" y="1598609"/>
            <a:ext cx="1517148" cy="1520983"/>
          </a:xfrm>
          <a:prstGeom prst="ellipse">
            <a:avLst/>
          </a:prstGeom>
          <a:solidFill>
            <a:schemeClr val="accent3">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CSE/STAT</a:t>
            </a:r>
            <a:br>
              <a:rPr lang="en-US" dirty="0">
                <a:solidFill>
                  <a:sysClr val="windowText" lastClr="000000"/>
                </a:solidFill>
              </a:rPr>
            </a:br>
            <a:r>
              <a:rPr lang="en-US" dirty="0">
                <a:solidFill>
                  <a:sysClr val="windowText" lastClr="000000"/>
                </a:solidFill>
              </a:rPr>
              <a:t> 416</a:t>
            </a:r>
          </a:p>
        </p:txBody>
      </p:sp>
    </p:spTree>
    <p:extLst>
      <p:ext uri="{BB962C8B-B14F-4D97-AF65-F5344CB8AC3E}">
        <p14:creationId xmlns:p14="http://schemas.microsoft.com/office/powerpoint/2010/main" val="6079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D722-C6ED-1146-89AE-6F78A79043CA}"/>
              </a:ext>
            </a:extLst>
          </p:cNvPr>
          <p:cNvSpPr>
            <a:spLocks noGrp="1"/>
          </p:cNvSpPr>
          <p:nvPr>
            <p:ph type="title"/>
          </p:nvPr>
        </p:nvSpPr>
        <p:spPr/>
        <p:txBody>
          <a:bodyPr/>
          <a:lstStyle/>
          <a:p>
            <a:r>
              <a:rPr lang="en-US" dirty="0"/>
              <a:t>Level of Course</a:t>
            </a:r>
          </a:p>
        </p:txBody>
      </p:sp>
      <p:sp>
        <p:nvSpPr>
          <p:cNvPr id="3" name="Text Placeholder 2">
            <a:extLst>
              <a:ext uri="{FF2B5EF4-FFF2-40B4-BE49-F238E27FC236}">
                <a16:creationId xmlns:a16="http://schemas.microsoft.com/office/drawing/2014/main" id="{30C34610-05A7-DA45-BD4C-A155DF25B006}"/>
              </a:ext>
            </a:extLst>
          </p:cNvPr>
          <p:cNvSpPr>
            <a:spLocks noGrp="1"/>
          </p:cNvSpPr>
          <p:nvPr>
            <p:ph type="body" idx="1"/>
          </p:nvPr>
        </p:nvSpPr>
        <p:spPr>
          <a:xfrm>
            <a:off x="3090624" y="575500"/>
            <a:ext cx="5682183" cy="3981000"/>
          </a:xfrm>
        </p:spPr>
        <p:txBody>
          <a:bodyPr/>
          <a:lstStyle/>
          <a:p>
            <a:pPr marL="139700" indent="0">
              <a:buNone/>
            </a:pPr>
            <a:r>
              <a:rPr lang="en-US" b="1" dirty="0"/>
              <a:t>Our Motto</a:t>
            </a:r>
          </a:p>
          <a:p>
            <a:pPr marL="139700" indent="0">
              <a:buNone/>
            </a:pPr>
            <a:r>
              <a:rPr lang="en-US" i="1" dirty="0"/>
              <a:t>Everyone should be able to learn machine learning, so our job is to  make tough concepts intuitive and applicable. </a:t>
            </a:r>
          </a:p>
          <a:p>
            <a:pPr marL="139700" indent="0">
              <a:buNone/>
            </a:pPr>
            <a:endParaRPr lang="en-US" i="1" dirty="0"/>
          </a:p>
          <a:p>
            <a:pPr marL="139700" indent="0">
              <a:buNone/>
            </a:pPr>
            <a:r>
              <a:rPr lang="en-US" dirty="0"/>
              <a:t>This means…</a:t>
            </a:r>
          </a:p>
          <a:p>
            <a:r>
              <a:rPr lang="en-US" dirty="0"/>
              <a:t>Minimize pre-requisite knowledge</a:t>
            </a:r>
          </a:p>
          <a:p>
            <a:r>
              <a:rPr lang="en-US" dirty="0"/>
              <a:t>Focus on important ideas, avoid getting bogged down by math</a:t>
            </a:r>
          </a:p>
          <a:p>
            <a:r>
              <a:rPr lang="en-US" dirty="0"/>
              <a:t>Maximize ability to develop and deploy</a:t>
            </a:r>
          </a:p>
          <a:p>
            <a:r>
              <a:rPr lang="en-US" dirty="0"/>
              <a:t>Use pre-written libraries to do many tasks</a:t>
            </a:r>
          </a:p>
          <a:p>
            <a:r>
              <a:rPr lang="en-US" dirty="0"/>
              <a:t>Learn concepts in case studies</a:t>
            </a:r>
          </a:p>
          <a:p>
            <a:endParaRPr lang="en-US" dirty="0"/>
          </a:p>
          <a:p>
            <a:pPr marL="139700" indent="0">
              <a:buNone/>
            </a:pPr>
            <a:r>
              <a:rPr lang="en-US" dirty="0"/>
              <a:t>Does not mean course isn’t fast paced! There are a lot of concepts to cover! </a:t>
            </a:r>
          </a:p>
        </p:txBody>
      </p:sp>
      <p:sp>
        <p:nvSpPr>
          <p:cNvPr id="4" name="Slide Number Placeholder 3">
            <a:extLst>
              <a:ext uri="{FF2B5EF4-FFF2-40B4-BE49-F238E27FC236}">
                <a16:creationId xmlns:a16="http://schemas.microsoft.com/office/drawing/2014/main" id="{94619FDB-6129-EA41-90A3-5F7975DD2A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1233154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71CE-95D3-4142-B932-6C5640A7E8CE}"/>
              </a:ext>
            </a:extLst>
          </p:cNvPr>
          <p:cNvSpPr>
            <a:spLocks noGrp="1"/>
          </p:cNvSpPr>
          <p:nvPr>
            <p:ph type="ctrTitle"/>
          </p:nvPr>
        </p:nvSpPr>
        <p:spPr/>
        <p:txBody>
          <a:bodyPr/>
          <a:lstStyle/>
          <a:p>
            <a:r>
              <a:rPr lang="en-US" dirty="0"/>
              <a:t>Course Logistics</a:t>
            </a:r>
          </a:p>
        </p:txBody>
      </p:sp>
      <p:sp>
        <p:nvSpPr>
          <p:cNvPr id="3" name="Subtitle 2">
            <a:extLst>
              <a:ext uri="{FF2B5EF4-FFF2-40B4-BE49-F238E27FC236}">
                <a16:creationId xmlns:a16="http://schemas.microsoft.com/office/drawing/2014/main" id="{5C7EF3B0-5C65-E748-9DD0-F521B23491A5}"/>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C69B47D9-5388-184D-8EE8-FF03475D85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42870190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5868BA-0B4D-BE4D-8937-6583F5BA86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3" name="Google Shape;161;p23">
            <a:extLst>
              <a:ext uri="{FF2B5EF4-FFF2-40B4-BE49-F238E27FC236}">
                <a16:creationId xmlns:a16="http://schemas.microsoft.com/office/drawing/2014/main" id="{6973FEFA-2FA9-CE48-BDCB-8F0230852C27}"/>
              </a:ext>
            </a:extLst>
          </p:cNvPr>
          <p:cNvSpPr txBox="1">
            <a:spLocks/>
          </p:cNvSpPr>
          <p:nvPr/>
        </p:nvSpPr>
        <p:spPr>
          <a:xfrm>
            <a:off x="685800" y="1164749"/>
            <a:ext cx="7772400" cy="28140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algn="ctr"/>
            <a:r>
              <a:rPr lang="en-US" sz="6000" b="1" dirty="0"/>
              <a:t>Machine Learning is changing the world.</a:t>
            </a:r>
          </a:p>
        </p:txBody>
      </p:sp>
    </p:spTree>
    <p:extLst>
      <p:ext uri="{BB962C8B-B14F-4D97-AF65-F5344CB8AC3E}">
        <p14:creationId xmlns:p14="http://schemas.microsoft.com/office/powerpoint/2010/main" val="234627658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1344-C61E-6A41-89CB-036640DA3427}"/>
              </a:ext>
            </a:extLst>
          </p:cNvPr>
          <p:cNvSpPr>
            <a:spLocks noGrp="1"/>
          </p:cNvSpPr>
          <p:nvPr>
            <p:ph type="title"/>
          </p:nvPr>
        </p:nvSpPr>
        <p:spPr/>
        <p:txBody>
          <a:bodyPr/>
          <a:lstStyle/>
          <a:p>
            <a:r>
              <a:rPr lang="en-US" dirty="0"/>
              <a:t>Who am I?</a:t>
            </a:r>
          </a:p>
        </p:txBody>
      </p:sp>
      <p:sp>
        <p:nvSpPr>
          <p:cNvPr id="3" name="Text Placeholder 2">
            <a:extLst>
              <a:ext uri="{FF2B5EF4-FFF2-40B4-BE49-F238E27FC236}">
                <a16:creationId xmlns:a16="http://schemas.microsoft.com/office/drawing/2014/main" id="{FA1042ED-BEF9-5F41-B56D-3E52C231E0CD}"/>
              </a:ext>
            </a:extLst>
          </p:cNvPr>
          <p:cNvSpPr>
            <a:spLocks noGrp="1"/>
          </p:cNvSpPr>
          <p:nvPr>
            <p:ph type="body" idx="1"/>
          </p:nvPr>
        </p:nvSpPr>
        <p:spPr/>
        <p:txBody>
          <a:bodyPr/>
          <a:lstStyle/>
          <a:p>
            <a:pPr fontAlgn="base"/>
            <a:r>
              <a:rPr lang="en-US" dirty="0"/>
              <a:t>Tanmay Shah</a:t>
            </a:r>
            <a:endParaRPr lang="en-US" sz="1200" dirty="0"/>
          </a:p>
          <a:p>
            <a:pPr lvl="1" fontAlgn="base"/>
            <a:r>
              <a:rPr lang="en-US" sz="1200" dirty="0"/>
              <a:t>BS/MS candidate, Paul G. Allen School for Computer Science &amp; Engineering (CSE)</a:t>
            </a:r>
          </a:p>
          <a:p>
            <a:pPr fontAlgn="base"/>
            <a:r>
              <a:rPr lang="en-US" dirty="0"/>
              <a:t>Office Hours</a:t>
            </a:r>
          </a:p>
          <a:p>
            <a:pPr lvl="1" fontAlgn="base"/>
            <a:r>
              <a:rPr lang="en-US" dirty="0"/>
              <a:t>10 AM – 11 AM, Sundays</a:t>
            </a:r>
          </a:p>
          <a:p>
            <a:pPr lvl="1" fontAlgn="base"/>
            <a:r>
              <a:rPr lang="en-US" dirty="0"/>
              <a:t>Location: Allen 204</a:t>
            </a:r>
          </a:p>
          <a:p>
            <a:pPr fontAlgn="base"/>
            <a:r>
              <a:rPr lang="en-US" dirty="0"/>
              <a:t>Contact</a:t>
            </a:r>
          </a:p>
          <a:p>
            <a:pPr lvl="1" fontAlgn="base"/>
            <a:r>
              <a:rPr lang="en-US" dirty="0"/>
              <a:t>Course Content + Logistics: </a:t>
            </a:r>
            <a:r>
              <a:rPr lang="en-US" dirty="0">
                <a:hlinkClick r:id="rId2"/>
              </a:rPr>
              <a:t>EdStem</a:t>
            </a:r>
            <a:endParaRPr lang="en-US" dirty="0"/>
          </a:p>
          <a:p>
            <a:pPr lvl="1" fontAlgn="base"/>
            <a:r>
              <a:rPr lang="en-US" dirty="0"/>
              <a:t>Personal Matters: </a:t>
            </a:r>
            <a:r>
              <a:rPr lang="en-US" u="sng" dirty="0">
                <a:hlinkClick r:id="rId3"/>
              </a:rPr>
              <a:t>tanmay@cs.washington.edu</a:t>
            </a:r>
            <a:endParaRPr lang="en-US" dirty="0"/>
          </a:p>
          <a:p>
            <a:endParaRPr lang="en-US" dirty="0"/>
          </a:p>
        </p:txBody>
      </p:sp>
      <p:sp>
        <p:nvSpPr>
          <p:cNvPr id="4" name="Slide Number Placeholder 3">
            <a:extLst>
              <a:ext uri="{FF2B5EF4-FFF2-40B4-BE49-F238E27FC236}">
                <a16:creationId xmlns:a16="http://schemas.microsoft.com/office/drawing/2014/main" id="{8CC4C2E0-5810-774A-9102-7BCFB2203F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6" name="Picture 5">
            <a:extLst>
              <a:ext uri="{FF2B5EF4-FFF2-40B4-BE49-F238E27FC236}">
                <a16:creationId xmlns:a16="http://schemas.microsoft.com/office/drawing/2014/main" id="{003989ED-8DB9-4AE1-141D-F24C37515615}"/>
              </a:ext>
            </a:extLst>
          </p:cNvPr>
          <p:cNvPicPr>
            <a:picLocks noChangeAspect="1"/>
          </p:cNvPicPr>
          <p:nvPr/>
        </p:nvPicPr>
        <p:blipFill>
          <a:blip r:embed="rId4"/>
          <a:stretch>
            <a:fillRect/>
          </a:stretch>
        </p:blipFill>
        <p:spPr>
          <a:xfrm>
            <a:off x="234450" y="2120405"/>
            <a:ext cx="2046300" cy="2025837"/>
          </a:xfrm>
          <a:prstGeom prst="ellipse">
            <a:avLst/>
          </a:prstGeom>
        </p:spPr>
      </p:pic>
    </p:spTree>
    <p:extLst>
      <p:ext uri="{BB962C8B-B14F-4D97-AF65-F5344CB8AC3E}">
        <p14:creationId xmlns:p14="http://schemas.microsoft.com/office/powerpoint/2010/main" val="366578979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8483-76E4-6B4E-937D-44FAE2FCF91C}"/>
              </a:ext>
            </a:extLst>
          </p:cNvPr>
          <p:cNvSpPr>
            <a:spLocks noGrp="1"/>
          </p:cNvSpPr>
          <p:nvPr>
            <p:ph type="title"/>
          </p:nvPr>
        </p:nvSpPr>
        <p:spPr/>
        <p:txBody>
          <a:bodyPr/>
          <a:lstStyle/>
          <a:p>
            <a:r>
              <a:rPr lang="en-US" sz="1800" dirty="0"/>
              <a:t>Who are the TAs?</a:t>
            </a:r>
          </a:p>
        </p:txBody>
      </p:sp>
      <p:sp>
        <p:nvSpPr>
          <p:cNvPr id="4" name="Slide Number Placeholder 3">
            <a:extLst>
              <a:ext uri="{FF2B5EF4-FFF2-40B4-BE49-F238E27FC236}">
                <a16:creationId xmlns:a16="http://schemas.microsoft.com/office/drawing/2014/main" id="{A66FF7F7-9DB5-E94D-8138-1D07025938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7" name="Google Shape;173;p25">
            <a:extLst>
              <a:ext uri="{FF2B5EF4-FFF2-40B4-BE49-F238E27FC236}">
                <a16:creationId xmlns:a16="http://schemas.microsoft.com/office/drawing/2014/main" id="{5354A38B-CF00-4144-BDD6-DB685FBE1FAB}"/>
              </a:ext>
            </a:extLst>
          </p:cNvPr>
          <p:cNvSpPr txBox="1"/>
          <p:nvPr/>
        </p:nvSpPr>
        <p:spPr>
          <a:xfrm>
            <a:off x="3629269" y="1281944"/>
            <a:ext cx="1177657" cy="23021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Nunito Sans"/>
                <a:ea typeface="Nunito Sans"/>
                <a:cs typeface="Nunito Sans"/>
                <a:sym typeface="Nunito Sans"/>
              </a:rPr>
              <a:t>Alex Liu</a:t>
            </a:r>
            <a:endParaRPr b="1" dirty="0">
              <a:latin typeface="Nunito Sans"/>
              <a:ea typeface="Nunito Sans"/>
              <a:cs typeface="Nunito Sans"/>
              <a:sym typeface="Nunito Sans"/>
            </a:endParaRPr>
          </a:p>
          <a:p>
            <a:pPr marL="0" lvl="0" indent="0" algn="ctr" rtl="0">
              <a:spcBef>
                <a:spcPts val="0"/>
              </a:spcBef>
              <a:spcAft>
                <a:spcPts val="0"/>
              </a:spcAft>
              <a:buNone/>
            </a:pPr>
            <a:r>
              <a:rPr lang="en-US" dirty="0">
                <a:latin typeface="Nunito Sans"/>
                <a:ea typeface="Nunito Sans"/>
                <a:cs typeface="Nunito Sans"/>
                <a:sym typeface="Nunito Sans"/>
              </a:rPr>
              <a:t>He/him</a:t>
            </a:r>
          </a:p>
          <a:p>
            <a:pPr marL="0" lvl="0" indent="0" algn="ctr" rtl="0">
              <a:spcBef>
                <a:spcPts val="0"/>
              </a:spcBef>
              <a:spcAft>
                <a:spcPts val="0"/>
              </a:spcAft>
              <a:buNone/>
            </a:pPr>
            <a:r>
              <a:rPr lang="en-US" sz="1200" dirty="0" err="1">
                <a:latin typeface="Nunito Sans"/>
                <a:ea typeface="Nunito Sans"/>
                <a:cs typeface="Nunito Sans"/>
                <a:sym typeface="Nunito Sans"/>
              </a:rPr>
              <a:t>xllegion@uw</a:t>
            </a:r>
            <a:endParaRPr lang="en-US" sz="1200" dirty="0">
              <a:latin typeface="Nunito Sans"/>
              <a:ea typeface="Nunito Sans"/>
              <a:cs typeface="Nunito Sans"/>
              <a:sym typeface="Nunito Sans"/>
            </a:endParaRPr>
          </a:p>
        </p:txBody>
      </p:sp>
      <p:sp>
        <p:nvSpPr>
          <p:cNvPr id="10" name="Google Shape;176;p25">
            <a:extLst>
              <a:ext uri="{FF2B5EF4-FFF2-40B4-BE49-F238E27FC236}">
                <a16:creationId xmlns:a16="http://schemas.microsoft.com/office/drawing/2014/main" id="{185C0B6B-766C-2C4D-8E9D-C3DE6CA72448}"/>
              </a:ext>
            </a:extLst>
          </p:cNvPr>
          <p:cNvSpPr txBox="1"/>
          <p:nvPr/>
        </p:nvSpPr>
        <p:spPr>
          <a:xfrm>
            <a:off x="5140651" y="1279774"/>
            <a:ext cx="1177656" cy="23250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Nunito Sans"/>
                <a:ea typeface="Nunito Sans"/>
                <a:cs typeface="Nunito Sans"/>
                <a:sym typeface="Nunito Sans"/>
              </a:rPr>
              <a:t>Anna </a:t>
            </a:r>
            <a:br>
              <a:rPr lang="en-US" b="1" dirty="0">
                <a:latin typeface="Nunito Sans"/>
                <a:ea typeface="Nunito Sans"/>
                <a:cs typeface="Nunito Sans"/>
                <a:sym typeface="Nunito Sans"/>
              </a:rPr>
            </a:br>
            <a:r>
              <a:rPr lang="en-US" b="1" dirty="0">
                <a:latin typeface="Nunito Sans"/>
                <a:ea typeface="Nunito Sans"/>
                <a:cs typeface="Nunito Sans"/>
                <a:sym typeface="Nunito Sans"/>
              </a:rPr>
              <a:t>Spiro</a:t>
            </a:r>
            <a:endParaRPr b="1" dirty="0">
              <a:latin typeface="Nunito Sans"/>
              <a:ea typeface="Nunito Sans"/>
              <a:cs typeface="Nunito Sans"/>
              <a:sym typeface="Nunito Sans"/>
            </a:endParaRPr>
          </a:p>
          <a:p>
            <a:pPr marL="0" lvl="0" indent="0" algn="ctr" rtl="0">
              <a:spcBef>
                <a:spcPts val="0"/>
              </a:spcBef>
              <a:spcAft>
                <a:spcPts val="0"/>
              </a:spcAft>
              <a:buNone/>
            </a:pPr>
            <a:r>
              <a:rPr lang="en-US" dirty="0">
                <a:latin typeface="Nunito Sans"/>
                <a:ea typeface="Nunito Sans"/>
                <a:cs typeface="Nunito Sans"/>
                <a:sym typeface="Nunito Sans"/>
              </a:rPr>
              <a:t>she/her</a:t>
            </a:r>
            <a:endParaRPr lang="en" dirty="0">
              <a:latin typeface="Nunito Sans"/>
              <a:ea typeface="Nunito Sans"/>
              <a:cs typeface="Nunito Sans"/>
              <a:sym typeface="Nunito Sans"/>
            </a:endParaRPr>
          </a:p>
          <a:p>
            <a:pPr marL="0" lvl="0" indent="0" algn="ctr" rtl="0">
              <a:spcBef>
                <a:spcPts val="0"/>
              </a:spcBef>
              <a:spcAft>
                <a:spcPts val="0"/>
              </a:spcAft>
              <a:buNone/>
            </a:pPr>
            <a:r>
              <a:rPr lang="en-US" sz="1200" dirty="0">
                <a:latin typeface="Nunito Sans"/>
                <a:ea typeface="Nunito Sans"/>
                <a:cs typeface="Nunito Sans"/>
                <a:sym typeface="Nunito Sans"/>
              </a:rPr>
              <a:t>aspiro17</a:t>
            </a:r>
            <a:r>
              <a:rPr lang="en" sz="1200" dirty="0">
                <a:latin typeface="Nunito Sans"/>
                <a:ea typeface="Nunito Sans"/>
                <a:cs typeface="Nunito Sans"/>
                <a:sym typeface="Nunito Sans"/>
              </a:rPr>
              <a:t>@</a:t>
            </a:r>
            <a:r>
              <a:rPr lang="en-US" sz="1200" dirty="0" err="1">
                <a:latin typeface="Nunito Sans"/>
                <a:ea typeface="Nunito Sans"/>
                <a:cs typeface="Nunito Sans"/>
                <a:sym typeface="Nunito Sans"/>
              </a:rPr>
              <a:t>uw</a:t>
            </a:r>
            <a:endParaRPr sz="1200" dirty="0">
              <a:latin typeface="Nunito Sans"/>
              <a:ea typeface="Nunito Sans"/>
              <a:cs typeface="Nunito Sans"/>
              <a:sym typeface="Nunito Sans"/>
            </a:endParaRPr>
          </a:p>
        </p:txBody>
      </p:sp>
      <p:sp>
        <p:nvSpPr>
          <p:cNvPr id="13" name="Google Shape;179;p25">
            <a:extLst>
              <a:ext uri="{FF2B5EF4-FFF2-40B4-BE49-F238E27FC236}">
                <a16:creationId xmlns:a16="http://schemas.microsoft.com/office/drawing/2014/main" id="{809883FA-E94F-904C-B4A3-820C3934B2D1}"/>
              </a:ext>
            </a:extLst>
          </p:cNvPr>
          <p:cNvSpPr txBox="1"/>
          <p:nvPr/>
        </p:nvSpPr>
        <p:spPr>
          <a:xfrm>
            <a:off x="6764611" y="1280919"/>
            <a:ext cx="1098725" cy="2576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latin typeface="Nunito Sans"/>
                <a:ea typeface="Nunito Sans"/>
                <a:cs typeface="Nunito Sans"/>
                <a:sym typeface="Nunito Sans"/>
              </a:rPr>
              <a:t>Zhaoxing</a:t>
            </a:r>
            <a:br>
              <a:rPr lang="en-US" b="1" dirty="0">
                <a:latin typeface="Nunito Sans"/>
                <a:ea typeface="Nunito Sans"/>
                <a:cs typeface="Nunito Sans"/>
                <a:sym typeface="Nunito Sans"/>
              </a:rPr>
            </a:br>
            <a:r>
              <a:rPr lang="en-US" b="1" dirty="0">
                <a:latin typeface="Nunito Sans"/>
                <a:ea typeface="Nunito Sans"/>
                <a:cs typeface="Nunito Sans"/>
                <a:sym typeface="Nunito Sans"/>
              </a:rPr>
              <a:t>Wu</a:t>
            </a:r>
            <a:endParaRPr b="1" dirty="0">
              <a:latin typeface="Nunito Sans"/>
              <a:ea typeface="Nunito Sans"/>
              <a:cs typeface="Nunito Sans"/>
              <a:sym typeface="Nunito Sans"/>
            </a:endParaRPr>
          </a:p>
          <a:p>
            <a:pPr lvl="0" algn="ctr"/>
            <a:r>
              <a:rPr lang="en-US" dirty="0">
                <a:latin typeface="Nunito Sans"/>
                <a:ea typeface="Nunito Sans"/>
                <a:cs typeface="Nunito Sans"/>
                <a:sym typeface="Nunito Sans"/>
              </a:rPr>
              <a:t>she/her</a:t>
            </a:r>
          </a:p>
          <a:p>
            <a:pPr lvl="0" algn="ctr"/>
            <a:r>
              <a:rPr lang="en-US" sz="1100" dirty="0">
                <a:latin typeface="Nunito Sans"/>
                <a:ea typeface="Nunito Sans"/>
                <a:cs typeface="Nunito Sans"/>
                <a:sym typeface="Nunito Sans"/>
              </a:rPr>
              <a:t>zwu363@uw</a:t>
            </a:r>
            <a:endParaRPr sz="1100" dirty="0">
              <a:latin typeface="Nunito Sans"/>
              <a:ea typeface="Nunito Sans"/>
              <a:cs typeface="Nunito Sans"/>
              <a:sym typeface="Nunito Sans"/>
            </a:endParaRPr>
          </a:p>
        </p:txBody>
      </p:sp>
      <p:sp>
        <p:nvSpPr>
          <p:cNvPr id="15" name="Google Shape;179;p25">
            <a:extLst>
              <a:ext uri="{FF2B5EF4-FFF2-40B4-BE49-F238E27FC236}">
                <a16:creationId xmlns:a16="http://schemas.microsoft.com/office/drawing/2014/main" id="{8E8C74A2-D37B-727A-BCBC-3B6F63CA8834}"/>
              </a:ext>
            </a:extLst>
          </p:cNvPr>
          <p:cNvSpPr txBox="1"/>
          <p:nvPr/>
        </p:nvSpPr>
        <p:spPr>
          <a:xfrm>
            <a:off x="2968081" y="3643972"/>
            <a:ext cx="1234049" cy="23021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latin typeface="Nunito Sans"/>
                <a:ea typeface="Nunito Sans"/>
                <a:cs typeface="Nunito Sans"/>
                <a:sym typeface="Nunito Sans"/>
              </a:rPr>
              <a:t>Wenhao</a:t>
            </a:r>
            <a:r>
              <a:rPr lang="en-US" b="1" dirty="0">
                <a:latin typeface="Nunito Sans"/>
                <a:ea typeface="Nunito Sans"/>
                <a:cs typeface="Nunito Sans"/>
                <a:sym typeface="Nunito Sans"/>
              </a:rPr>
              <a:t> Pan</a:t>
            </a:r>
            <a:br>
              <a:rPr lang="en-US" b="1" dirty="0">
                <a:latin typeface="Nunito Sans"/>
                <a:ea typeface="Nunito Sans"/>
                <a:cs typeface="Nunito Sans"/>
                <a:sym typeface="Nunito Sans"/>
              </a:rPr>
            </a:br>
            <a:r>
              <a:rPr lang="en-US" dirty="0">
                <a:latin typeface="Nunito Sans"/>
                <a:ea typeface="Nunito Sans"/>
                <a:cs typeface="Nunito Sans"/>
                <a:sym typeface="Nunito Sans"/>
              </a:rPr>
              <a:t>he/him</a:t>
            </a:r>
          </a:p>
          <a:p>
            <a:pPr lvl="0" algn="ctr"/>
            <a:r>
              <a:rPr lang="en-US" sz="1200" dirty="0" err="1">
                <a:latin typeface="Nunito Sans"/>
                <a:ea typeface="Nunito Sans"/>
                <a:cs typeface="Nunito Sans"/>
                <a:sym typeface="Nunito Sans"/>
              </a:rPr>
              <a:t>wenhaop@uw</a:t>
            </a:r>
            <a:endParaRPr sz="1200" dirty="0">
              <a:latin typeface="Nunito Sans"/>
              <a:ea typeface="Nunito Sans"/>
              <a:cs typeface="Nunito Sans"/>
              <a:sym typeface="Nunito Sans"/>
            </a:endParaRPr>
          </a:p>
        </p:txBody>
      </p:sp>
      <p:sp>
        <p:nvSpPr>
          <p:cNvPr id="18" name="Google Shape;173;p25">
            <a:extLst>
              <a:ext uri="{FF2B5EF4-FFF2-40B4-BE49-F238E27FC236}">
                <a16:creationId xmlns:a16="http://schemas.microsoft.com/office/drawing/2014/main" id="{E79CEC29-4A75-E4C0-F048-384D1F875D51}"/>
              </a:ext>
            </a:extLst>
          </p:cNvPr>
          <p:cNvSpPr txBox="1"/>
          <p:nvPr/>
        </p:nvSpPr>
        <p:spPr>
          <a:xfrm>
            <a:off x="5107566" y="3646264"/>
            <a:ext cx="1323257" cy="23021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latin typeface="Nunito Sans"/>
                <a:ea typeface="Nunito Sans"/>
                <a:cs typeface="Nunito Sans"/>
                <a:sym typeface="Nunito Sans"/>
              </a:rPr>
              <a:t>Zhenman</a:t>
            </a:r>
            <a:r>
              <a:rPr lang="en-US" b="1" dirty="0">
                <a:latin typeface="Nunito Sans"/>
                <a:ea typeface="Nunito Sans"/>
                <a:cs typeface="Nunito Sans"/>
                <a:sym typeface="Nunito Sans"/>
              </a:rPr>
              <a:t> Yuan</a:t>
            </a:r>
            <a:endParaRPr b="1" dirty="0">
              <a:latin typeface="Nunito Sans"/>
              <a:ea typeface="Nunito Sans"/>
              <a:cs typeface="Nunito Sans"/>
              <a:sym typeface="Nunito Sans"/>
            </a:endParaRPr>
          </a:p>
          <a:p>
            <a:pPr marL="0" lvl="0" indent="0" algn="ctr" rtl="0">
              <a:spcBef>
                <a:spcPts val="0"/>
              </a:spcBef>
              <a:spcAft>
                <a:spcPts val="0"/>
              </a:spcAft>
              <a:buNone/>
            </a:pPr>
            <a:r>
              <a:rPr lang="en-US" dirty="0">
                <a:latin typeface="Nunito Sans"/>
                <a:ea typeface="Nunito Sans"/>
                <a:cs typeface="Nunito Sans"/>
                <a:sym typeface="Nunito Sans"/>
              </a:rPr>
              <a:t>she/her</a:t>
            </a:r>
          </a:p>
          <a:p>
            <a:pPr marL="0" lvl="0" indent="0" algn="ctr" rtl="0">
              <a:spcBef>
                <a:spcPts val="0"/>
              </a:spcBef>
              <a:spcAft>
                <a:spcPts val="0"/>
              </a:spcAft>
              <a:buNone/>
            </a:pPr>
            <a:r>
              <a:rPr lang="en-US" sz="1200" dirty="0" err="1">
                <a:latin typeface="Nunito Sans"/>
                <a:ea typeface="Nunito Sans"/>
                <a:cs typeface="Nunito Sans"/>
                <a:sym typeface="Nunito Sans"/>
              </a:rPr>
              <a:t>yzhenman</a:t>
            </a:r>
            <a:r>
              <a:rPr lang="en" sz="1200" dirty="0">
                <a:latin typeface="Nunito Sans"/>
                <a:ea typeface="Nunito Sans"/>
                <a:cs typeface="Nunito Sans"/>
                <a:sym typeface="Nunito Sans"/>
              </a:rPr>
              <a:t>@</a:t>
            </a:r>
            <a:r>
              <a:rPr lang="en-US" sz="1200" dirty="0" err="1">
                <a:latin typeface="Nunito Sans"/>
                <a:ea typeface="Nunito Sans"/>
                <a:cs typeface="Nunito Sans"/>
                <a:sym typeface="Nunito Sans"/>
              </a:rPr>
              <a:t>uw</a:t>
            </a:r>
            <a:endParaRPr sz="1200" dirty="0">
              <a:latin typeface="Nunito Sans"/>
              <a:ea typeface="Nunito Sans"/>
              <a:cs typeface="Nunito Sans"/>
              <a:sym typeface="Nunito Sans"/>
            </a:endParaRPr>
          </a:p>
        </p:txBody>
      </p:sp>
      <p:grpSp>
        <p:nvGrpSpPr>
          <p:cNvPr id="19" name="Google Shape;174;p25">
            <a:extLst>
              <a:ext uri="{FF2B5EF4-FFF2-40B4-BE49-F238E27FC236}">
                <a16:creationId xmlns:a16="http://schemas.microsoft.com/office/drawing/2014/main" id="{619951E3-0D9B-0133-E1DD-E5CC8BDB80F7}"/>
              </a:ext>
            </a:extLst>
          </p:cNvPr>
          <p:cNvGrpSpPr>
            <a:grpSpLocks noChangeAspect="1"/>
          </p:cNvGrpSpPr>
          <p:nvPr/>
        </p:nvGrpSpPr>
        <p:grpSpPr>
          <a:xfrm>
            <a:off x="7232505" y="2599302"/>
            <a:ext cx="1016034" cy="1235803"/>
            <a:chOff x="7225325" y="261791"/>
            <a:chExt cx="1736125" cy="2112909"/>
          </a:xfrm>
        </p:grpSpPr>
        <p:pic>
          <p:nvPicPr>
            <p:cNvPr id="20" name="Google Shape;175;p25">
              <a:extLst>
                <a:ext uri="{FF2B5EF4-FFF2-40B4-BE49-F238E27FC236}">
                  <a16:creationId xmlns:a16="http://schemas.microsoft.com/office/drawing/2014/main" id="{3380E7A5-2CD1-9C2E-1239-8B36468C1B56}"/>
                </a:ext>
              </a:extLst>
            </p:cNvPr>
            <p:cNvPicPr preferRelativeResize="0"/>
            <p:nvPr/>
          </p:nvPicPr>
          <p:blipFill>
            <a:blip r:embed="rId2"/>
            <a:srcRect t="1005" b="1005"/>
            <a:stretch/>
          </p:blipFill>
          <p:spPr>
            <a:xfrm>
              <a:off x="7225325" y="261791"/>
              <a:ext cx="1736099" cy="1702218"/>
            </a:xfrm>
            <a:prstGeom prst="ellipse">
              <a:avLst/>
            </a:prstGeom>
            <a:noFill/>
            <a:ln>
              <a:noFill/>
            </a:ln>
          </p:spPr>
        </p:pic>
        <p:sp>
          <p:nvSpPr>
            <p:cNvPr id="21" name="Google Shape;176;p25">
              <a:extLst>
                <a:ext uri="{FF2B5EF4-FFF2-40B4-BE49-F238E27FC236}">
                  <a16:creationId xmlns:a16="http://schemas.microsoft.com/office/drawing/2014/main" id="{93789D26-324C-6BA2-6628-CAA433C3E5DA}"/>
                </a:ext>
              </a:extLst>
            </p:cNvPr>
            <p:cNvSpPr txBox="1"/>
            <p:nvPr/>
          </p:nvSpPr>
          <p:spPr>
            <a:xfrm>
              <a:off x="7225350" y="1981100"/>
              <a:ext cx="1736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Nunito Sans"/>
                  <a:ea typeface="Nunito Sans"/>
                  <a:cs typeface="Nunito Sans"/>
                  <a:sym typeface="Nunito Sans"/>
                </a:rPr>
                <a:t>Pavan Kumar Anand</a:t>
              </a:r>
              <a:endParaRPr b="1" dirty="0">
                <a:latin typeface="Nunito Sans"/>
                <a:ea typeface="Nunito Sans"/>
                <a:cs typeface="Nunito Sans"/>
                <a:sym typeface="Nunito Sans"/>
              </a:endParaRPr>
            </a:p>
            <a:p>
              <a:pPr marL="0" lvl="0" indent="0" algn="ctr" rtl="0">
                <a:spcBef>
                  <a:spcPts val="0"/>
                </a:spcBef>
                <a:spcAft>
                  <a:spcPts val="0"/>
                </a:spcAft>
                <a:buNone/>
              </a:pPr>
              <a:r>
                <a:rPr lang="en-US" dirty="0">
                  <a:latin typeface="Nunito Sans"/>
                  <a:ea typeface="Nunito Sans"/>
                  <a:cs typeface="Nunito Sans"/>
                  <a:sym typeface="Nunito Sans"/>
                </a:rPr>
                <a:t>he/him</a:t>
              </a:r>
              <a:endParaRPr lang="en" dirty="0">
                <a:latin typeface="Nunito Sans"/>
                <a:ea typeface="Nunito Sans"/>
                <a:cs typeface="Nunito Sans"/>
                <a:sym typeface="Nunito Sans"/>
              </a:endParaRPr>
            </a:p>
            <a:p>
              <a:pPr marL="0" lvl="0" indent="0" algn="ctr" rtl="0">
                <a:spcBef>
                  <a:spcPts val="0"/>
                </a:spcBef>
                <a:spcAft>
                  <a:spcPts val="0"/>
                </a:spcAft>
                <a:buNone/>
              </a:pPr>
              <a:r>
                <a:rPr lang="en" sz="1200" dirty="0">
                  <a:latin typeface="Nunito Sans"/>
                  <a:ea typeface="Nunito Sans"/>
                  <a:cs typeface="Nunito Sans"/>
                  <a:sym typeface="Nunito Sans"/>
                </a:rPr>
                <a:t>pka4@</a:t>
              </a:r>
              <a:r>
                <a:rPr lang="en-US" sz="1200" dirty="0" err="1">
                  <a:latin typeface="Nunito Sans"/>
                  <a:ea typeface="Nunito Sans"/>
                  <a:cs typeface="Nunito Sans"/>
                  <a:sym typeface="Nunito Sans"/>
                </a:rPr>
                <a:t>uw</a:t>
              </a:r>
              <a:endParaRPr sz="1200" dirty="0">
                <a:latin typeface="Nunito Sans"/>
                <a:ea typeface="Nunito Sans"/>
                <a:cs typeface="Nunito Sans"/>
                <a:sym typeface="Nunito Sans"/>
              </a:endParaRPr>
            </a:p>
          </p:txBody>
        </p:sp>
      </p:grpSp>
      <p:pic>
        <p:nvPicPr>
          <p:cNvPr id="26" name="Picture 25">
            <a:extLst>
              <a:ext uri="{FF2B5EF4-FFF2-40B4-BE49-F238E27FC236}">
                <a16:creationId xmlns:a16="http://schemas.microsoft.com/office/drawing/2014/main" id="{14B8F33D-E0AB-577C-5E1D-ED314C1AF40F}"/>
              </a:ext>
            </a:extLst>
          </p:cNvPr>
          <p:cNvPicPr>
            <a:picLocks noChangeAspect="1"/>
          </p:cNvPicPr>
          <p:nvPr/>
        </p:nvPicPr>
        <p:blipFill>
          <a:blip r:embed="rId3"/>
          <a:stretch>
            <a:fillRect/>
          </a:stretch>
        </p:blipFill>
        <p:spPr>
          <a:xfrm>
            <a:off x="3633732" y="153392"/>
            <a:ext cx="1051024" cy="1075040"/>
          </a:xfrm>
          <a:prstGeom prst="ellipse">
            <a:avLst/>
          </a:prstGeom>
        </p:spPr>
      </p:pic>
      <p:pic>
        <p:nvPicPr>
          <p:cNvPr id="28" name="Picture 27">
            <a:extLst>
              <a:ext uri="{FF2B5EF4-FFF2-40B4-BE49-F238E27FC236}">
                <a16:creationId xmlns:a16="http://schemas.microsoft.com/office/drawing/2014/main" id="{28120332-3ED5-5975-CED7-92DCC1C5681B}"/>
              </a:ext>
            </a:extLst>
          </p:cNvPr>
          <p:cNvPicPr>
            <a:picLocks noChangeAspect="1"/>
          </p:cNvPicPr>
          <p:nvPr/>
        </p:nvPicPr>
        <p:blipFill>
          <a:blip r:embed="rId4"/>
          <a:stretch>
            <a:fillRect/>
          </a:stretch>
        </p:blipFill>
        <p:spPr>
          <a:xfrm>
            <a:off x="5140168" y="153392"/>
            <a:ext cx="1188279" cy="1188279"/>
          </a:xfrm>
          <a:prstGeom prst="ellipse">
            <a:avLst/>
          </a:prstGeom>
        </p:spPr>
      </p:pic>
      <p:pic>
        <p:nvPicPr>
          <p:cNvPr id="31" name="Picture 30">
            <a:extLst>
              <a:ext uri="{FF2B5EF4-FFF2-40B4-BE49-F238E27FC236}">
                <a16:creationId xmlns:a16="http://schemas.microsoft.com/office/drawing/2014/main" id="{4013F128-3A74-2B30-0D79-C2CEB8E22BF5}"/>
              </a:ext>
            </a:extLst>
          </p:cNvPr>
          <p:cNvPicPr>
            <a:picLocks noChangeAspect="1"/>
          </p:cNvPicPr>
          <p:nvPr/>
        </p:nvPicPr>
        <p:blipFill>
          <a:blip r:embed="rId5"/>
          <a:stretch>
            <a:fillRect/>
          </a:stretch>
        </p:blipFill>
        <p:spPr>
          <a:xfrm>
            <a:off x="6675058" y="153392"/>
            <a:ext cx="1188279" cy="1188279"/>
          </a:xfrm>
          <a:prstGeom prst="ellipse">
            <a:avLst/>
          </a:prstGeom>
        </p:spPr>
      </p:pic>
      <p:pic>
        <p:nvPicPr>
          <p:cNvPr id="36" name="Picture 35">
            <a:extLst>
              <a:ext uri="{FF2B5EF4-FFF2-40B4-BE49-F238E27FC236}">
                <a16:creationId xmlns:a16="http://schemas.microsoft.com/office/drawing/2014/main" id="{5FE96187-FD4C-C987-BA71-C9324649CBB2}"/>
              </a:ext>
            </a:extLst>
          </p:cNvPr>
          <p:cNvPicPr>
            <a:picLocks noChangeAspect="1"/>
          </p:cNvPicPr>
          <p:nvPr/>
        </p:nvPicPr>
        <p:blipFill>
          <a:blip r:embed="rId6"/>
          <a:stretch>
            <a:fillRect/>
          </a:stretch>
        </p:blipFill>
        <p:spPr>
          <a:xfrm>
            <a:off x="5096976" y="2468053"/>
            <a:ext cx="1323257" cy="1077429"/>
          </a:xfrm>
          <a:prstGeom prst="ellipse">
            <a:avLst/>
          </a:prstGeom>
        </p:spPr>
      </p:pic>
      <p:pic>
        <p:nvPicPr>
          <p:cNvPr id="37" name="Picture 36">
            <a:extLst>
              <a:ext uri="{FF2B5EF4-FFF2-40B4-BE49-F238E27FC236}">
                <a16:creationId xmlns:a16="http://schemas.microsoft.com/office/drawing/2014/main" id="{047BC805-8D9B-6795-522F-F0A2964AC9B2}"/>
              </a:ext>
            </a:extLst>
          </p:cNvPr>
          <p:cNvPicPr>
            <a:picLocks noChangeAspect="1"/>
          </p:cNvPicPr>
          <p:nvPr/>
        </p:nvPicPr>
        <p:blipFill>
          <a:blip r:embed="rId7"/>
          <a:stretch>
            <a:fillRect/>
          </a:stretch>
        </p:blipFill>
        <p:spPr>
          <a:xfrm>
            <a:off x="2968081" y="2468053"/>
            <a:ext cx="1213117" cy="1251947"/>
          </a:xfrm>
          <a:prstGeom prst="ellipse">
            <a:avLst/>
          </a:prstGeom>
        </p:spPr>
      </p:pic>
    </p:spTree>
    <p:extLst>
      <p:ext uri="{BB962C8B-B14F-4D97-AF65-F5344CB8AC3E}">
        <p14:creationId xmlns:p14="http://schemas.microsoft.com/office/powerpoint/2010/main" val="41355315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4"/>
        <p:cNvGrpSpPr/>
        <p:nvPr/>
      </p:nvGrpSpPr>
      <p:grpSpPr>
        <a:xfrm>
          <a:off x="0" y="0"/>
          <a:ext cx="0" cy="0"/>
          <a:chOff x="0" y="0"/>
          <a:chExt cx="0" cy="0"/>
        </a:xfrm>
      </p:grpSpPr>
      <p:grpSp>
        <p:nvGrpSpPr>
          <p:cNvPr id="245" name="Google Shape;245;p28"/>
          <p:cNvGrpSpPr/>
          <p:nvPr/>
        </p:nvGrpSpPr>
        <p:grpSpPr>
          <a:xfrm>
            <a:off x="6038025" y="2411200"/>
            <a:ext cx="2694349" cy="1384500"/>
            <a:chOff x="6038025" y="2598915"/>
            <a:chExt cx="2694349" cy="1384500"/>
          </a:xfrm>
        </p:grpSpPr>
        <p:cxnSp>
          <p:nvCxnSpPr>
            <p:cNvPr id="246" name="Google Shape;246;p28"/>
            <p:cNvCxnSpPr/>
            <p:nvPr/>
          </p:nvCxnSpPr>
          <p:spPr>
            <a:xfrm>
              <a:off x="6038025" y="3312550"/>
              <a:ext cx="582000" cy="0"/>
            </a:xfrm>
            <a:prstGeom prst="straightConnector1">
              <a:avLst/>
            </a:prstGeom>
            <a:noFill/>
            <a:ln w="9525" cap="flat" cmpd="sng">
              <a:solidFill>
                <a:srgbClr val="C2C2C2"/>
              </a:solidFill>
              <a:prstDash val="solid"/>
              <a:round/>
              <a:headEnd type="none" w="sm" len="sm"/>
              <a:tailEnd type="none" w="sm" len="sm"/>
            </a:ln>
          </p:spPr>
        </p:cxnSp>
        <p:sp>
          <p:nvSpPr>
            <p:cNvPr id="247" name="Google Shape;247;p28"/>
            <p:cNvSpPr txBox="1"/>
            <p:nvPr/>
          </p:nvSpPr>
          <p:spPr>
            <a:xfrm>
              <a:off x="6640474" y="2598915"/>
              <a:ext cx="20919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solidFill>
                    <a:srgbClr val="B57BA6"/>
                  </a:solidFill>
                  <a:latin typeface="Nunito Sans"/>
                  <a:ea typeface="Nunito Sans"/>
                  <a:cs typeface="Nunito Sans"/>
                  <a:sym typeface="Nunito Sans"/>
                </a:rPr>
                <a:t>Lectures</a:t>
              </a:r>
              <a:endParaRPr sz="1200" b="1" dirty="0">
                <a:latin typeface="Roboto"/>
                <a:ea typeface="Roboto"/>
                <a:cs typeface="Roboto"/>
                <a:sym typeface="Roboto"/>
              </a:endParaRPr>
            </a:p>
            <a:p>
              <a:pPr marL="0" lvl="0" indent="0" algn="l" rtl="0">
                <a:spcBef>
                  <a:spcPts val="0"/>
                </a:spcBef>
                <a:spcAft>
                  <a:spcPts val="1600"/>
                </a:spcAft>
                <a:buNone/>
              </a:pPr>
              <a:r>
                <a:rPr lang="en" sz="800" dirty="0">
                  <a:solidFill>
                    <a:srgbClr val="666666"/>
                  </a:solidFill>
                  <a:latin typeface="Nunito Sans"/>
                  <a:ea typeface="Nunito Sans"/>
                  <a:cs typeface="Nunito Sans"/>
                  <a:sym typeface="Nunito Sans"/>
                </a:rPr>
                <a:t>Introduced  to material for the first time.</a:t>
              </a:r>
              <a:br>
                <a:rPr lang="en" sz="800" dirty="0">
                  <a:solidFill>
                    <a:srgbClr val="666666"/>
                  </a:solidFill>
                  <a:latin typeface="Nunito Sans"/>
                  <a:ea typeface="Nunito Sans"/>
                  <a:cs typeface="Nunito Sans"/>
                  <a:sym typeface="Nunito Sans"/>
                </a:rPr>
              </a:br>
              <a:r>
                <a:rPr lang="en" sz="800" dirty="0">
                  <a:solidFill>
                    <a:srgbClr val="666666"/>
                  </a:solidFill>
                  <a:latin typeface="Nunito Sans"/>
                  <a:ea typeface="Nunito Sans"/>
                  <a:cs typeface="Nunito Sans"/>
                  <a:sym typeface="Nunito Sans"/>
                </a:rPr>
                <a:t>Mixed with activities and demos to give you a chance to </a:t>
              </a:r>
              <a:r>
                <a:rPr lang="en" sz="800" b="1" dirty="0">
                  <a:solidFill>
                    <a:srgbClr val="666666"/>
                  </a:solidFill>
                  <a:latin typeface="Nunito Sans"/>
                  <a:ea typeface="Nunito Sans"/>
                  <a:cs typeface="Nunito Sans"/>
                  <a:sym typeface="Nunito Sans"/>
                </a:rPr>
                <a:t>learn by doing.</a:t>
              </a:r>
              <a:br>
                <a:rPr lang="en" sz="800" dirty="0">
                  <a:solidFill>
                    <a:srgbClr val="666666"/>
                  </a:solidFill>
                  <a:latin typeface="Nunito Sans"/>
                  <a:ea typeface="Nunito Sans"/>
                  <a:cs typeface="Nunito Sans"/>
                  <a:sym typeface="Nunito Sans"/>
                </a:rPr>
              </a:br>
              <a:br>
                <a:rPr lang="en" sz="800" dirty="0">
                  <a:solidFill>
                    <a:srgbClr val="666666"/>
                  </a:solidFill>
                  <a:latin typeface="Nunito Sans"/>
                  <a:ea typeface="Nunito Sans"/>
                  <a:cs typeface="Nunito Sans"/>
                  <a:sym typeface="Nunito Sans"/>
                </a:rPr>
              </a:br>
              <a:r>
                <a:rPr lang="en" sz="800" dirty="0">
                  <a:solidFill>
                    <a:srgbClr val="666666"/>
                  </a:solidFill>
                  <a:latin typeface="Nunito Sans"/>
                  <a:ea typeface="Nunito Sans"/>
                  <a:cs typeface="Nunito Sans"/>
                  <a:sym typeface="Nunito Sans"/>
                </a:rPr>
                <a:t>No where near mastery yet! </a:t>
              </a:r>
              <a:endParaRPr sz="800" dirty="0">
                <a:solidFill>
                  <a:srgbClr val="666666"/>
                </a:solidFill>
                <a:latin typeface="Nunito Sans"/>
                <a:ea typeface="Nunito Sans"/>
                <a:cs typeface="Nunito Sans"/>
                <a:sym typeface="Nunito Sans"/>
              </a:endParaRPr>
            </a:p>
          </p:txBody>
        </p:sp>
        <p:sp>
          <p:nvSpPr>
            <p:cNvPr id="248" name="Google Shape;248;p28"/>
            <p:cNvSpPr/>
            <p:nvPr/>
          </p:nvSpPr>
          <p:spPr>
            <a:xfrm>
              <a:off x="6424027" y="3212150"/>
              <a:ext cx="198600" cy="198300"/>
            </a:xfrm>
            <a:prstGeom prst="ellipse">
              <a:avLst/>
            </a:prstGeom>
            <a:solidFill>
              <a:srgbClr val="B57B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9" name="Google Shape;249;p28"/>
          <p:cNvGrpSpPr/>
          <p:nvPr/>
        </p:nvGrpSpPr>
        <p:grpSpPr>
          <a:xfrm>
            <a:off x="110550" y="1638725"/>
            <a:ext cx="3520500" cy="1384500"/>
            <a:chOff x="110550" y="1844095"/>
            <a:chExt cx="3520500" cy="1384500"/>
          </a:xfrm>
        </p:grpSpPr>
        <p:sp>
          <p:nvSpPr>
            <p:cNvPr id="250" name="Google Shape;250;p28"/>
            <p:cNvSpPr txBox="1"/>
            <p:nvPr/>
          </p:nvSpPr>
          <p:spPr>
            <a:xfrm>
              <a:off x="110550" y="1844095"/>
              <a:ext cx="23934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dirty="0">
                  <a:solidFill>
                    <a:srgbClr val="B57BA6"/>
                  </a:solidFill>
                  <a:latin typeface="Nunito Sans"/>
                  <a:ea typeface="Nunito Sans"/>
                  <a:cs typeface="Nunito Sans"/>
                  <a:sym typeface="Nunito Sans"/>
                </a:rPr>
                <a:t>Sections</a:t>
              </a:r>
              <a:endParaRPr sz="1200" b="1" dirty="0">
                <a:latin typeface="Roboto"/>
                <a:ea typeface="Roboto"/>
                <a:cs typeface="Roboto"/>
                <a:sym typeface="Roboto"/>
              </a:endParaRPr>
            </a:p>
            <a:p>
              <a:pPr marL="0" lvl="0" indent="0" algn="r" rtl="0">
                <a:spcBef>
                  <a:spcPts val="0"/>
                </a:spcBef>
                <a:spcAft>
                  <a:spcPts val="1600"/>
                </a:spcAft>
                <a:buNone/>
              </a:pPr>
              <a:r>
                <a:rPr lang="en" sz="800" dirty="0">
                  <a:solidFill>
                    <a:srgbClr val="666666"/>
                  </a:solidFill>
                  <a:latin typeface="Nunito Sans"/>
                  <a:ea typeface="Nunito Sans"/>
                  <a:cs typeface="Nunito Sans"/>
                  <a:sym typeface="Nunito Sans"/>
                </a:rPr>
                <a:t>Practice material covered in </a:t>
              </a:r>
              <a:r>
                <a:rPr lang="en" sz="800" b="1" dirty="0">
                  <a:solidFill>
                    <a:srgbClr val="666666"/>
                  </a:solidFill>
                  <a:latin typeface="Nunito Sans"/>
                  <a:ea typeface="Nunito Sans"/>
                  <a:cs typeface="Nunito Sans"/>
                  <a:sym typeface="Nunito Sans"/>
                </a:rPr>
                <a:t>1 </a:t>
              </a:r>
              <a:r>
                <a:rPr lang="en" sz="800" dirty="0">
                  <a:solidFill>
                    <a:srgbClr val="666666"/>
                  </a:solidFill>
                  <a:latin typeface="Nunito Sans"/>
                  <a:ea typeface="Nunito Sans"/>
                  <a:cs typeface="Nunito Sans"/>
                  <a:sym typeface="Nunito Sans"/>
                </a:rPr>
                <a:t>in a </a:t>
              </a:r>
              <a:br>
                <a:rPr lang="en" sz="800" dirty="0">
                  <a:solidFill>
                    <a:srgbClr val="666666"/>
                  </a:solidFill>
                  <a:latin typeface="Nunito Sans"/>
                  <a:ea typeface="Nunito Sans"/>
                  <a:cs typeface="Nunito Sans"/>
                  <a:sym typeface="Nunito Sans"/>
                </a:rPr>
              </a:br>
              <a:r>
                <a:rPr lang="en" sz="800" dirty="0">
                  <a:solidFill>
                    <a:srgbClr val="666666"/>
                  </a:solidFill>
                  <a:latin typeface="Nunito Sans"/>
                  <a:ea typeface="Nunito Sans"/>
                  <a:cs typeface="Nunito Sans"/>
                  <a:sym typeface="Nunito Sans"/>
                </a:rPr>
                <a:t>context where a TA can help you</a:t>
              </a:r>
              <a:r>
                <a:rPr lang="en" sz="800" b="1" dirty="0">
                  <a:solidFill>
                    <a:srgbClr val="666666"/>
                  </a:solidFill>
                  <a:latin typeface="Nunito Sans"/>
                  <a:ea typeface="Nunito Sans"/>
                  <a:cs typeface="Nunito Sans"/>
                  <a:sym typeface="Nunito Sans"/>
                </a:rPr>
                <a:t>.</a:t>
              </a:r>
              <a:r>
                <a:rPr lang="en" sz="800" dirty="0">
                  <a:solidFill>
                    <a:srgbClr val="666666"/>
                  </a:solidFill>
                  <a:latin typeface="Nunito Sans"/>
                  <a:ea typeface="Nunito Sans"/>
                  <a:cs typeface="Nunito Sans"/>
                  <a:sym typeface="Nunito Sans"/>
                </a:rPr>
                <a:t> </a:t>
              </a:r>
              <a:br>
                <a:rPr lang="en" sz="800" dirty="0">
                  <a:solidFill>
                    <a:srgbClr val="666666"/>
                  </a:solidFill>
                  <a:latin typeface="Nunito Sans"/>
                  <a:ea typeface="Nunito Sans"/>
                  <a:cs typeface="Nunito Sans"/>
                  <a:sym typeface="Nunito Sans"/>
                </a:rPr>
              </a:br>
              <a:br>
                <a:rPr lang="en" sz="800" dirty="0">
                  <a:solidFill>
                    <a:srgbClr val="666666"/>
                  </a:solidFill>
                  <a:latin typeface="Nunito Sans"/>
                  <a:ea typeface="Nunito Sans"/>
                  <a:cs typeface="Nunito Sans"/>
                  <a:sym typeface="Nunito Sans"/>
                </a:rPr>
              </a:br>
              <a:r>
                <a:rPr lang="en" sz="800" dirty="0">
                  <a:solidFill>
                    <a:srgbClr val="666666"/>
                  </a:solidFill>
                  <a:latin typeface="Nunito Sans"/>
                  <a:ea typeface="Nunito Sans"/>
                  <a:cs typeface="Nunito Sans"/>
                  <a:sym typeface="Nunito Sans"/>
                </a:rPr>
                <a:t>The emphasis is still on you l</a:t>
              </a:r>
              <a:r>
                <a:rPr lang="en" sz="800" b="1" dirty="0">
                  <a:solidFill>
                    <a:srgbClr val="666666"/>
                  </a:solidFill>
                  <a:latin typeface="Nunito Sans"/>
                  <a:ea typeface="Nunito Sans"/>
                  <a:cs typeface="Nunito Sans"/>
                  <a:sym typeface="Nunito Sans"/>
                </a:rPr>
                <a:t>earning by doing.</a:t>
              </a:r>
              <a:br>
                <a:rPr lang="en" sz="800" dirty="0">
                  <a:latin typeface="Roboto"/>
                  <a:ea typeface="Roboto"/>
                  <a:cs typeface="Roboto"/>
                  <a:sym typeface="Roboto"/>
                </a:rPr>
              </a:br>
              <a:br>
                <a:rPr lang="en" sz="800" dirty="0">
                  <a:latin typeface="Roboto"/>
                  <a:ea typeface="Roboto"/>
                  <a:cs typeface="Roboto"/>
                  <a:sym typeface="Roboto"/>
                </a:rPr>
              </a:br>
              <a:endParaRPr sz="800" dirty="0">
                <a:latin typeface="Roboto"/>
                <a:ea typeface="Roboto"/>
                <a:cs typeface="Roboto"/>
                <a:sym typeface="Roboto"/>
              </a:endParaRPr>
            </a:p>
          </p:txBody>
        </p:sp>
        <p:cxnSp>
          <p:nvCxnSpPr>
            <p:cNvPr id="251" name="Google Shape;251;p28"/>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252" name="Google Shape;252;p28"/>
            <p:cNvSpPr/>
            <p:nvPr/>
          </p:nvSpPr>
          <p:spPr>
            <a:xfrm>
              <a:off x="2523501" y="2431050"/>
              <a:ext cx="198600" cy="198300"/>
            </a:xfrm>
            <a:prstGeom prst="ellipse">
              <a:avLst/>
            </a:prstGeom>
            <a:solidFill>
              <a:srgbClr val="B57B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28"/>
            <p:cNvSpPr txBox="1"/>
            <p:nvPr/>
          </p:nvSpPr>
          <p:spPr>
            <a:xfrm>
              <a:off x="2508549" y="237375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dirty="0">
                  <a:solidFill>
                    <a:srgbClr val="FFFFFF"/>
                  </a:solidFill>
                  <a:latin typeface="Roboto"/>
                  <a:ea typeface="Roboto"/>
                  <a:cs typeface="Roboto"/>
                  <a:sym typeface="Roboto"/>
                </a:rPr>
                <a:t>2</a:t>
              </a:r>
              <a:endParaRPr sz="800" dirty="0">
                <a:solidFill>
                  <a:srgbClr val="FFFFFF"/>
                </a:solidFill>
                <a:latin typeface="Roboto"/>
                <a:ea typeface="Roboto"/>
                <a:cs typeface="Roboto"/>
                <a:sym typeface="Roboto"/>
              </a:endParaRPr>
            </a:p>
          </p:txBody>
        </p:sp>
      </p:grpSp>
      <p:grpSp>
        <p:nvGrpSpPr>
          <p:cNvPr id="254" name="Google Shape;254;p28"/>
          <p:cNvGrpSpPr/>
          <p:nvPr/>
        </p:nvGrpSpPr>
        <p:grpSpPr>
          <a:xfrm>
            <a:off x="4908100" y="737545"/>
            <a:ext cx="3599586" cy="1384500"/>
            <a:chOff x="4908100" y="889950"/>
            <a:chExt cx="3599586" cy="1384500"/>
          </a:xfrm>
        </p:grpSpPr>
        <p:cxnSp>
          <p:nvCxnSpPr>
            <p:cNvPr id="255" name="Google Shape;255;p28"/>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256" name="Google Shape;256;p28"/>
            <p:cNvSpPr txBox="1"/>
            <p:nvPr/>
          </p:nvSpPr>
          <p:spPr>
            <a:xfrm>
              <a:off x="6640486" y="889950"/>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dirty="0">
                  <a:solidFill>
                    <a:srgbClr val="B57BA6"/>
                  </a:solidFill>
                  <a:latin typeface="Nunito Sans"/>
                  <a:ea typeface="Nunito Sans"/>
                  <a:cs typeface="Nunito Sans"/>
                  <a:sym typeface="Nunito Sans"/>
                </a:rPr>
                <a:t>Homework</a:t>
              </a:r>
              <a:endParaRPr sz="1200" b="1" dirty="0">
                <a:latin typeface="Roboto"/>
                <a:ea typeface="Roboto"/>
                <a:cs typeface="Roboto"/>
                <a:sym typeface="Roboto"/>
              </a:endParaRPr>
            </a:p>
            <a:p>
              <a:pPr marL="0" lvl="0" indent="0" algn="l" rtl="0">
                <a:spcBef>
                  <a:spcPts val="0"/>
                </a:spcBef>
                <a:spcAft>
                  <a:spcPts val="1600"/>
                </a:spcAft>
                <a:buNone/>
              </a:pPr>
              <a:r>
                <a:rPr lang="en" sz="800" dirty="0">
                  <a:solidFill>
                    <a:schemeClr val="tx2">
                      <a:lumMod val="50000"/>
                    </a:schemeClr>
                  </a:solidFill>
                  <a:latin typeface="Nunito Sans"/>
                  <a:ea typeface="Nunito Sans"/>
                  <a:cs typeface="Nunito Sans"/>
                  <a:sym typeface="Nunito Sans"/>
                </a:rPr>
                <a:t>With the scaffolding from </a:t>
              </a:r>
              <a:r>
                <a:rPr lang="en" sz="800" b="1" dirty="0">
                  <a:solidFill>
                    <a:schemeClr val="tx2">
                      <a:lumMod val="50000"/>
                    </a:schemeClr>
                  </a:solidFill>
                  <a:latin typeface="Nunito Sans"/>
                  <a:ea typeface="Nunito Sans"/>
                  <a:cs typeface="Nunito Sans"/>
                  <a:sym typeface="Nunito Sans"/>
                </a:rPr>
                <a:t>1 and 2</a:t>
              </a:r>
              <a:r>
                <a:rPr lang="en" sz="800" dirty="0">
                  <a:solidFill>
                    <a:schemeClr val="tx2">
                      <a:lumMod val="50000"/>
                    </a:schemeClr>
                  </a:solidFill>
                  <a:latin typeface="Nunito Sans"/>
                  <a:ea typeface="Nunito Sans"/>
                  <a:cs typeface="Nunito Sans"/>
                  <a:sym typeface="Nunito Sans"/>
                </a:rPr>
                <a:t>, you are probably now capable to tackle the homework. These will be complex and challenging, but you’ll continue to </a:t>
              </a:r>
              <a:r>
                <a:rPr lang="en" sz="800" b="1" dirty="0">
                  <a:solidFill>
                    <a:schemeClr val="tx2">
                      <a:lumMod val="50000"/>
                    </a:schemeClr>
                  </a:solidFill>
                  <a:latin typeface="Nunito Sans"/>
                  <a:ea typeface="Nunito Sans"/>
                  <a:cs typeface="Nunito Sans"/>
                  <a:sym typeface="Nunito Sans"/>
                </a:rPr>
                <a:t>learn by doing.</a:t>
              </a:r>
              <a:endParaRPr sz="800" b="1" dirty="0">
                <a:solidFill>
                  <a:schemeClr val="tx2">
                    <a:lumMod val="50000"/>
                  </a:schemeClr>
                </a:solidFill>
                <a:latin typeface="Nunito Sans"/>
                <a:ea typeface="Nunito Sans"/>
                <a:cs typeface="Nunito Sans"/>
                <a:sym typeface="Nunito Sans"/>
              </a:endParaRPr>
            </a:p>
          </p:txBody>
        </p:sp>
        <p:sp>
          <p:nvSpPr>
            <p:cNvPr id="257" name="Google Shape;257;p28"/>
            <p:cNvSpPr/>
            <p:nvPr/>
          </p:nvSpPr>
          <p:spPr>
            <a:xfrm>
              <a:off x="6427830" y="1493307"/>
              <a:ext cx="198600" cy="198300"/>
            </a:xfrm>
            <a:prstGeom prst="ellipse">
              <a:avLst/>
            </a:prstGeom>
            <a:solidFill>
              <a:srgbClr val="B57B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58" name="Google Shape;258;p28"/>
          <p:cNvSpPr/>
          <p:nvPr/>
        </p:nvSpPr>
        <p:spPr>
          <a:xfrm>
            <a:off x="3300911" y="2377883"/>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259" name="Google Shape;259;p28"/>
          <p:cNvSpPr/>
          <p:nvPr/>
        </p:nvSpPr>
        <p:spPr>
          <a:xfrm>
            <a:off x="2814594" y="2813402"/>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95698A"/>
          </a:solidFill>
          <a:ln>
            <a:noFill/>
          </a:ln>
          <a:effectLst>
            <a:outerShdw blurRad="50800" dist="50800" dir="5400000" algn="ctr" rotWithShape="0">
              <a:srgbClr val="000000">
                <a:alpha val="0"/>
              </a:srgbClr>
            </a:outerShdw>
            <a:softEdge rad="0"/>
          </a:effectLst>
        </p:spPr>
      </p:sp>
      <p:sp>
        <p:nvSpPr>
          <p:cNvPr id="260" name="Google Shape;260;p28"/>
          <p:cNvSpPr/>
          <p:nvPr/>
        </p:nvSpPr>
        <p:spPr>
          <a:xfrm flipH="1">
            <a:off x="4571177" y="2813402"/>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B57BA6"/>
          </a:solidFill>
          <a:ln>
            <a:noFill/>
          </a:ln>
          <a:effectLst>
            <a:glow>
              <a:schemeClr val="accent1">
                <a:alpha val="40000"/>
              </a:schemeClr>
            </a:glow>
          </a:effectLst>
        </p:spPr>
      </p:sp>
      <p:sp>
        <p:nvSpPr>
          <p:cNvPr id="261" name="Google Shape;261;p28"/>
          <p:cNvSpPr/>
          <p:nvPr/>
        </p:nvSpPr>
        <p:spPr>
          <a:xfrm>
            <a:off x="3792524" y="1793749"/>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262" name="Google Shape;262;p28"/>
          <p:cNvSpPr/>
          <p:nvPr/>
        </p:nvSpPr>
        <p:spPr>
          <a:xfrm>
            <a:off x="3386580" y="2068262"/>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95698A"/>
          </a:solidFill>
          <a:ln>
            <a:noFill/>
          </a:ln>
          <a:effectLst>
            <a:outerShdw blurRad="50800" dist="50800" dir="5400000" algn="ctr" rotWithShape="0">
              <a:srgbClr val="000000">
                <a:alpha val="0"/>
              </a:srgbClr>
            </a:outerShdw>
            <a:softEdge rad="0"/>
          </a:effectLst>
        </p:spPr>
      </p:sp>
      <p:sp>
        <p:nvSpPr>
          <p:cNvPr id="263" name="Google Shape;263;p28"/>
          <p:cNvSpPr/>
          <p:nvPr/>
        </p:nvSpPr>
        <p:spPr>
          <a:xfrm flipH="1">
            <a:off x="4572690" y="2068262"/>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B57BA6"/>
          </a:solidFill>
          <a:ln>
            <a:noFill/>
          </a:ln>
          <a:effectLst>
            <a:glow>
              <a:schemeClr val="accent1">
                <a:alpha val="40000"/>
              </a:schemeClr>
            </a:glow>
          </a:effectLst>
        </p:spPr>
      </p:sp>
      <p:sp>
        <p:nvSpPr>
          <p:cNvPr id="264" name="Google Shape;264;p28"/>
          <p:cNvSpPr/>
          <p:nvPr/>
        </p:nvSpPr>
        <p:spPr>
          <a:xfrm>
            <a:off x="3882386" y="945750"/>
            <a:ext cx="693508" cy="1201140"/>
          </a:xfrm>
          <a:custGeom>
            <a:avLst/>
            <a:gdLst/>
            <a:ahLst/>
            <a:cxnLst/>
            <a:rect l="l" t="t" r="r" b="b"/>
            <a:pathLst>
              <a:path w="10635" h="16697" extrusionOk="0">
                <a:moveTo>
                  <a:pt x="10635" y="0"/>
                </a:moveTo>
                <a:lnTo>
                  <a:pt x="0" y="12722"/>
                </a:lnTo>
                <a:lnTo>
                  <a:pt x="10635" y="16697"/>
                </a:lnTo>
                <a:close/>
              </a:path>
            </a:pathLst>
          </a:custGeom>
          <a:solidFill>
            <a:srgbClr val="95698A"/>
          </a:solidFill>
          <a:ln>
            <a:noFill/>
          </a:ln>
          <a:effectLst>
            <a:outerShdw blurRad="50800" dist="50800" dir="5400000" algn="ctr" rotWithShape="0">
              <a:srgbClr val="000000">
                <a:alpha val="0"/>
              </a:srgbClr>
            </a:outerShdw>
            <a:softEdge rad="0"/>
          </a:effectLst>
        </p:spPr>
      </p:sp>
      <p:sp>
        <p:nvSpPr>
          <p:cNvPr id="265" name="Google Shape;265;p28"/>
          <p:cNvSpPr/>
          <p:nvPr/>
        </p:nvSpPr>
        <p:spPr>
          <a:xfrm flipH="1">
            <a:off x="4572675" y="945750"/>
            <a:ext cx="693508" cy="1201140"/>
          </a:xfrm>
          <a:custGeom>
            <a:avLst/>
            <a:gdLst/>
            <a:ahLst/>
            <a:cxnLst/>
            <a:rect l="l" t="t" r="r" b="b"/>
            <a:pathLst>
              <a:path w="10635" h="16697" extrusionOk="0">
                <a:moveTo>
                  <a:pt x="10635" y="0"/>
                </a:moveTo>
                <a:lnTo>
                  <a:pt x="0" y="12722"/>
                </a:lnTo>
                <a:lnTo>
                  <a:pt x="10635" y="16697"/>
                </a:lnTo>
                <a:close/>
              </a:path>
            </a:pathLst>
          </a:custGeom>
          <a:solidFill>
            <a:srgbClr val="B57BA6"/>
          </a:solidFill>
          <a:ln>
            <a:noFill/>
          </a:ln>
          <a:effectLst>
            <a:glow>
              <a:schemeClr val="accent1">
                <a:alpha val="40000"/>
              </a:schemeClr>
            </a:glow>
          </a:effectLst>
        </p:spPr>
      </p:sp>
      <p:sp>
        <p:nvSpPr>
          <p:cNvPr id="266" name="Google Shape;266;p28"/>
          <p:cNvSpPr txBox="1"/>
          <p:nvPr/>
        </p:nvSpPr>
        <p:spPr>
          <a:xfrm>
            <a:off x="6399017" y="1283602"/>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dirty="0">
                <a:solidFill>
                  <a:srgbClr val="FFFFFF"/>
                </a:solidFill>
                <a:latin typeface="Roboto"/>
                <a:ea typeface="Roboto"/>
                <a:cs typeface="Roboto"/>
                <a:sym typeface="Roboto"/>
              </a:rPr>
              <a:t>3</a:t>
            </a:r>
            <a:endParaRPr sz="800" dirty="0">
              <a:solidFill>
                <a:srgbClr val="FFFFFF"/>
              </a:solidFill>
              <a:latin typeface="Roboto"/>
              <a:ea typeface="Roboto"/>
              <a:cs typeface="Roboto"/>
              <a:sym typeface="Roboto"/>
            </a:endParaRPr>
          </a:p>
        </p:txBody>
      </p:sp>
      <p:sp>
        <p:nvSpPr>
          <p:cNvPr id="267" name="Google Shape;267;p28"/>
          <p:cNvSpPr txBox="1"/>
          <p:nvPr/>
        </p:nvSpPr>
        <p:spPr>
          <a:xfrm>
            <a:off x="6409375" y="296713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dirty="0">
                <a:solidFill>
                  <a:srgbClr val="FFFFFF"/>
                </a:solidFill>
                <a:latin typeface="Roboto"/>
                <a:ea typeface="Roboto"/>
                <a:cs typeface="Roboto"/>
                <a:sym typeface="Roboto"/>
              </a:rPr>
              <a:t>1</a:t>
            </a:r>
            <a:endParaRPr sz="800" dirty="0">
              <a:solidFill>
                <a:srgbClr val="FFFFFF"/>
              </a:solidFill>
              <a:latin typeface="Roboto"/>
              <a:ea typeface="Roboto"/>
              <a:cs typeface="Roboto"/>
              <a:sym typeface="Roboto"/>
            </a:endParaRPr>
          </a:p>
        </p:txBody>
      </p:sp>
      <p:sp>
        <p:nvSpPr>
          <p:cNvPr id="25" name="Google Shape;250;p28">
            <a:extLst>
              <a:ext uri="{FF2B5EF4-FFF2-40B4-BE49-F238E27FC236}">
                <a16:creationId xmlns:a16="http://schemas.microsoft.com/office/drawing/2014/main" id="{5B8251A9-3CC8-4EC2-AA48-6529AA0F44E3}"/>
              </a:ext>
            </a:extLst>
          </p:cNvPr>
          <p:cNvSpPr txBox="1"/>
          <p:nvPr/>
        </p:nvSpPr>
        <p:spPr>
          <a:xfrm>
            <a:off x="96494" y="782192"/>
            <a:ext cx="2393400" cy="86122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b="1" dirty="0">
                <a:solidFill>
                  <a:srgbClr val="B57BA6"/>
                </a:solidFill>
                <a:latin typeface="Nunito Sans"/>
                <a:ea typeface="Nunito Sans"/>
                <a:cs typeface="Nunito Sans"/>
                <a:sym typeface="Nunito Sans"/>
              </a:rPr>
              <a:t>Learning Reflections</a:t>
            </a:r>
            <a:endParaRPr sz="1200" b="1" dirty="0">
              <a:latin typeface="Roboto"/>
              <a:ea typeface="Roboto"/>
              <a:cs typeface="Roboto"/>
              <a:sym typeface="Roboto"/>
            </a:endParaRPr>
          </a:p>
          <a:p>
            <a:pPr marL="0" lvl="0" indent="0" algn="r" rtl="0">
              <a:spcBef>
                <a:spcPts val="0"/>
              </a:spcBef>
              <a:spcAft>
                <a:spcPts val="1600"/>
              </a:spcAft>
              <a:buNone/>
            </a:pPr>
            <a:r>
              <a:rPr lang="en-US" sz="800" dirty="0">
                <a:solidFill>
                  <a:srgbClr val="666666"/>
                </a:solidFill>
                <a:latin typeface="Nunito Sans"/>
                <a:ea typeface="Nunito Sans"/>
                <a:cs typeface="Nunito Sans"/>
                <a:sym typeface="Nunito Sans"/>
              </a:rPr>
              <a:t>Recap broader context of the past week</a:t>
            </a:r>
            <a:r>
              <a:rPr lang="en" sz="800" b="1" dirty="0">
                <a:solidFill>
                  <a:srgbClr val="666666"/>
                </a:solidFill>
                <a:latin typeface="Nunito Sans"/>
                <a:ea typeface="Nunito Sans"/>
                <a:cs typeface="Nunito Sans"/>
                <a:sym typeface="Nunito Sans"/>
              </a:rPr>
              <a:t>.</a:t>
            </a:r>
            <a:endParaRPr sz="800" dirty="0">
              <a:latin typeface="Roboto"/>
              <a:ea typeface="Roboto"/>
              <a:cs typeface="Roboto"/>
              <a:sym typeface="Roboto"/>
            </a:endParaRPr>
          </a:p>
        </p:txBody>
      </p:sp>
      <p:sp>
        <p:nvSpPr>
          <p:cNvPr id="26" name="Google Shape;250;p28">
            <a:extLst>
              <a:ext uri="{FF2B5EF4-FFF2-40B4-BE49-F238E27FC236}">
                <a16:creationId xmlns:a16="http://schemas.microsoft.com/office/drawing/2014/main" id="{40635769-866F-46F4-9F72-019B662DDBF2}"/>
              </a:ext>
            </a:extLst>
          </p:cNvPr>
          <p:cNvSpPr txBox="1"/>
          <p:nvPr/>
        </p:nvSpPr>
        <p:spPr>
          <a:xfrm>
            <a:off x="566" y="2818091"/>
            <a:ext cx="2393400" cy="861222"/>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b="1" dirty="0">
                <a:solidFill>
                  <a:srgbClr val="B57BA6"/>
                </a:solidFill>
                <a:latin typeface="Nunito Sans"/>
                <a:ea typeface="Nunito Sans"/>
                <a:cs typeface="Nunito Sans"/>
                <a:sym typeface="Nunito Sans"/>
              </a:rPr>
              <a:t>Checkpoints</a:t>
            </a:r>
            <a:endParaRPr sz="1200" b="1" dirty="0">
              <a:latin typeface="Roboto"/>
              <a:ea typeface="Roboto"/>
              <a:cs typeface="Roboto"/>
              <a:sym typeface="Roboto"/>
            </a:endParaRPr>
          </a:p>
          <a:p>
            <a:pPr marL="0" lvl="0" indent="0" algn="r" rtl="0">
              <a:spcBef>
                <a:spcPts val="0"/>
              </a:spcBef>
              <a:spcAft>
                <a:spcPts val="1600"/>
              </a:spcAft>
              <a:buNone/>
            </a:pPr>
            <a:r>
              <a:rPr lang="en-US" sz="800" dirty="0">
                <a:solidFill>
                  <a:srgbClr val="666666"/>
                </a:solidFill>
                <a:latin typeface="Nunito Sans"/>
                <a:ea typeface="Roboto"/>
                <a:cs typeface="Roboto"/>
                <a:sym typeface="Nunito Sans"/>
              </a:rPr>
              <a:t>Test your understanding of the last concept</a:t>
            </a:r>
            <a:endParaRPr sz="800" dirty="0">
              <a:latin typeface="Roboto"/>
              <a:ea typeface="Roboto"/>
              <a:cs typeface="Roboto"/>
              <a:sym typeface="Roboto"/>
            </a:endParaRPr>
          </a:p>
        </p:txBody>
      </p:sp>
      <p:cxnSp>
        <p:nvCxnSpPr>
          <p:cNvPr id="3" name="Connector: Elbow 2">
            <a:extLst>
              <a:ext uri="{FF2B5EF4-FFF2-40B4-BE49-F238E27FC236}">
                <a16:creationId xmlns:a16="http://schemas.microsoft.com/office/drawing/2014/main" id="{C4204613-ECDD-4314-B0CC-213601F35BC7}"/>
              </a:ext>
            </a:extLst>
          </p:cNvPr>
          <p:cNvCxnSpPr>
            <a:stCxn id="25" idx="3"/>
          </p:cNvCxnSpPr>
          <p:nvPr/>
        </p:nvCxnSpPr>
        <p:spPr>
          <a:xfrm>
            <a:off x="2489894" y="1212803"/>
            <a:ext cx="1302630" cy="689905"/>
          </a:xfrm>
          <a:prstGeom prst="bentConnector3">
            <a:avLst/>
          </a:prstGeom>
          <a:ln w="12700">
            <a:solidFill>
              <a:srgbClr val="B57BA6"/>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F049E371-8199-48C4-B52C-59273351039C}"/>
              </a:ext>
            </a:extLst>
          </p:cNvPr>
          <p:cNvCxnSpPr>
            <a:stCxn id="26" idx="3"/>
          </p:cNvCxnSpPr>
          <p:nvPr/>
        </p:nvCxnSpPr>
        <p:spPr>
          <a:xfrm flipV="1">
            <a:off x="2393966" y="2682240"/>
            <a:ext cx="747243" cy="566462"/>
          </a:xfrm>
          <a:prstGeom prst="bentConnector3">
            <a:avLst/>
          </a:prstGeom>
          <a:ln w="12700">
            <a:solidFill>
              <a:srgbClr val="B57BA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38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1"/>
                                        <p:tgtEl>
                                          <p:spTgt spid="262"/>
                                        </p:tgtEl>
                                      </p:cBhvr>
                                    </p:animEffect>
                                  </p:childTnLst>
                                </p:cTn>
                              </p:par>
                              <p:par>
                                <p:cTn id="11" presetID="10" presetClass="entr" presetSubtype="0" fill="hold"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fade">
                                      <p:cBhvr>
                                        <p:cTn id="13" dur="1"/>
                                        <p:tgtEl>
                                          <p:spTgt spid="263"/>
                                        </p:tgtEl>
                                      </p:cBhvr>
                                    </p:animEffect>
                                  </p:childTnLst>
                                </p:cTn>
                              </p:par>
                              <p:par>
                                <p:cTn id="14" presetID="10" presetClass="entr" presetSubtype="0" fill="hold" nodeType="withEffect">
                                  <p:stCondLst>
                                    <p:cond delay="0"/>
                                  </p:stCondLst>
                                  <p:childTnLst>
                                    <p:set>
                                      <p:cBhvr>
                                        <p:cTn id="15" dur="1" fill="hold">
                                          <p:stCondLst>
                                            <p:cond delay="0"/>
                                          </p:stCondLst>
                                        </p:cTn>
                                        <p:tgtEl>
                                          <p:spTgt spid="261"/>
                                        </p:tgtEl>
                                        <p:attrNameLst>
                                          <p:attrName>style.visibility</p:attrName>
                                        </p:attrNameLst>
                                      </p:cBhvr>
                                      <p:to>
                                        <p:strVal val="visible"/>
                                      </p:to>
                                    </p:set>
                                    <p:animEffect transition="in" filter="fade">
                                      <p:cBhvr>
                                        <p:cTn id="16" dur="1"/>
                                        <p:tgtEl>
                                          <p:spTgt spid="2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4"/>
                                        </p:tgtEl>
                                        <p:attrNameLst>
                                          <p:attrName>style.visibility</p:attrName>
                                        </p:attrNameLst>
                                      </p:cBhvr>
                                      <p:to>
                                        <p:strVal val="visible"/>
                                      </p:to>
                                    </p:set>
                                    <p:animEffect transition="in" filter="fade">
                                      <p:cBhvr>
                                        <p:cTn id="21" dur="1"/>
                                        <p:tgtEl>
                                          <p:spTgt spid="254"/>
                                        </p:tgtEl>
                                      </p:cBhvr>
                                    </p:animEffect>
                                  </p:childTnLst>
                                </p:cTn>
                              </p:par>
                              <p:par>
                                <p:cTn id="22" presetID="10" presetClass="entr" presetSubtype="0" fill="hold" nodeType="withEffect">
                                  <p:stCondLst>
                                    <p:cond delay="0"/>
                                  </p:stCondLst>
                                  <p:childTnLst>
                                    <p:set>
                                      <p:cBhvr>
                                        <p:cTn id="23" dur="1" fill="hold">
                                          <p:stCondLst>
                                            <p:cond delay="0"/>
                                          </p:stCondLst>
                                        </p:cTn>
                                        <p:tgtEl>
                                          <p:spTgt spid="265"/>
                                        </p:tgtEl>
                                        <p:attrNameLst>
                                          <p:attrName>style.visibility</p:attrName>
                                        </p:attrNameLst>
                                      </p:cBhvr>
                                      <p:to>
                                        <p:strVal val="visible"/>
                                      </p:to>
                                    </p:set>
                                    <p:animEffect transition="in" filter="fade">
                                      <p:cBhvr>
                                        <p:cTn id="24" dur="1"/>
                                        <p:tgtEl>
                                          <p:spTgt spid="265"/>
                                        </p:tgtEl>
                                      </p:cBhvr>
                                    </p:animEffect>
                                  </p:childTnLst>
                                </p:cTn>
                              </p:par>
                              <p:par>
                                <p:cTn id="25" presetID="10" presetClass="entr" presetSubtype="0" fill="hold" nodeType="with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1"/>
                                        <p:tgtEl>
                                          <p:spTgt spid="26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4"/>
        <p:cNvGrpSpPr/>
        <p:nvPr/>
      </p:nvGrpSpPr>
      <p:grpSpPr>
        <a:xfrm>
          <a:off x="0" y="0"/>
          <a:ext cx="0" cy="0"/>
          <a:chOff x="0" y="0"/>
          <a:chExt cx="0" cy="0"/>
        </a:xfrm>
      </p:grpSpPr>
      <p:sp>
        <p:nvSpPr>
          <p:cNvPr id="205" name="Google Shape;205;p27"/>
          <p:cNvSpPr txBox="1">
            <a:spLocks noGrp="1"/>
          </p:cNvSpPr>
          <p:nvPr>
            <p:ph type="sldNum" idx="12"/>
          </p:nvPr>
        </p:nvSpPr>
        <p:spPr>
          <a:xfrm>
            <a:off x="8550159" y="42262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rPr>
              <a:t>23</a:t>
            </a:fld>
            <a:endParaRPr>
              <a:solidFill>
                <a:srgbClr val="FFFFFF"/>
              </a:solidFill>
            </a:endParaRPr>
          </a:p>
        </p:txBody>
      </p:sp>
      <p:grpSp>
        <p:nvGrpSpPr>
          <p:cNvPr id="206" name="Google Shape;206;p27"/>
          <p:cNvGrpSpPr/>
          <p:nvPr/>
        </p:nvGrpSpPr>
        <p:grpSpPr>
          <a:xfrm>
            <a:off x="820638" y="192550"/>
            <a:ext cx="1494742" cy="3711155"/>
            <a:chOff x="1118210" y="283725"/>
            <a:chExt cx="2090840" cy="4076400"/>
          </a:xfrm>
        </p:grpSpPr>
        <p:sp>
          <p:nvSpPr>
            <p:cNvPr id="207" name="Google Shape;207;p27"/>
            <p:cNvSpPr/>
            <p:nvPr/>
          </p:nvSpPr>
          <p:spPr>
            <a:xfrm>
              <a:off x="1178650" y="283725"/>
              <a:ext cx="2030400" cy="4076400"/>
            </a:xfrm>
            <a:prstGeom prst="rect">
              <a:avLst/>
            </a:prstGeom>
            <a:solidFill>
              <a:srgbClr val="B57B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8" name="Google Shape;208;p27"/>
            <p:cNvSpPr/>
            <p:nvPr/>
          </p:nvSpPr>
          <p:spPr>
            <a:xfrm>
              <a:off x="1118210" y="341749"/>
              <a:ext cx="2030398" cy="2490601"/>
            </a:xfrm>
            <a:prstGeom prst="rect">
              <a:avLst/>
            </a:prstGeom>
            <a:solidFill>
              <a:srgbClr val="FFFFFF"/>
            </a:solidFill>
            <a:ln w="19050" cap="flat" cmpd="sng">
              <a:solidFill>
                <a:srgbClr val="B57B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9" name="Google Shape;209;p27"/>
            <p:cNvSpPr/>
            <p:nvPr/>
          </p:nvSpPr>
          <p:spPr>
            <a:xfrm>
              <a:off x="1372629" y="1238525"/>
              <a:ext cx="1815000" cy="608100"/>
            </a:xfrm>
            <a:prstGeom prst="rect">
              <a:avLst/>
            </a:prstGeom>
            <a:noFill/>
            <a:ln>
              <a:noFill/>
            </a:ln>
          </p:spPr>
          <p:txBody>
            <a:bodyPr spcFirstLastPara="1" wrap="square" lIns="91425" tIns="91425" rIns="91425" bIns="91425" anchor="t" anchorCtr="0">
              <a:noAutofit/>
            </a:bodyPr>
            <a:lstStyle/>
            <a:p>
              <a:r>
                <a:rPr lang="en-US" sz="1200"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Medium"/>
                </a:rPr>
                <a:t>Nothing</a:t>
              </a:r>
            </a:p>
          </p:txBody>
        </p:sp>
        <p:sp>
          <p:nvSpPr>
            <p:cNvPr id="210" name="Google Shape;210;p27"/>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a:rPr>
                <a:t>Mon</a:t>
              </a:r>
              <a:endParaRPr sz="4000"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Thin"/>
              </a:endParaRPr>
            </a:p>
          </p:txBody>
        </p:sp>
        <p:sp>
          <p:nvSpPr>
            <p:cNvPr id="211" name="Google Shape;211;p27"/>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12" name="Google Shape;212;p27"/>
          <p:cNvGrpSpPr/>
          <p:nvPr/>
        </p:nvGrpSpPr>
        <p:grpSpPr>
          <a:xfrm>
            <a:off x="2343275" y="192550"/>
            <a:ext cx="1494742" cy="3711155"/>
            <a:chOff x="1118210" y="283725"/>
            <a:chExt cx="2090840" cy="4076400"/>
          </a:xfrm>
        </p:grpSpPr>
        <p:sp>
          <p:nvSpPr>
            <p:cNvPr id="213" name="Google Shape;213;p27"/>
            <p:cNvSpPr/>
            <p:nvPr/>
          </p:nvSpPr>
          <p:spPr>
            <a:xfrm>
              <a:off x="1178650" y="283725"/>
              <a:ext cx="2030400" cy="4076400"/>
            </a:xfrm>
            <a:prstGeom prst="rect">
              <a:avLst/>
            </a:prstGeom>
            <a:solidFill>
              <a:srgbClr val="B57B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4" name="Google Shape;214;p27"/>
            <p:cNvSpPr/>
            <p:nvPr/>
          </p:nvSpPr>
          <p:spPr>
            <a:xfrm>
              <a:off x="1118210" y="341749"/>
              <a:ext cx="2030400" cy="2490600"/>
            </a:xfrm>
            <a:prstGeom prst="rect">
              <a:avLst/>
            </a:prstGeom>
            <a:solidFill>
              <a:srgbClr val="FFFFFF"/>
            </a:solidFill>
            <a:ln w="19050" cap="flat" cmpd="sng">
              <a:solidFill>
                <a:srgbClr val="B57B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5" name="Google Shape;215;p27"/>
            <p:cNvSpPr/>
            <p:nvPr/>
          </p:nvSpPr>
          <p:spPr>
            <a:xfrm>
              <a:off x="1333383" y="1259579"/>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Medium"/>
                </a:rPr>
                <a:t>Nothing </a:t>
              </a:r>
              <a:endParaRPr sz="1200"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Medium"/>
              </a:endParaRPr>
            </a:p>
          </p:txBody>
        </p:sp>
        <p:sp>
          <p:nvSpPr>
            <p:cNvPr id="216" name="Google Shape;216;p27"/>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a:rPr>
                <a:t>Tue</a:t>
              </a:r>
              <a:endParaRPr sz="4000"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Thin"/>
              </a:endParaRPr>
            </a:p>
          </p:txBody>
        </p:sp>
        <p:sp>
          <p:nvSpPr>
            <p:cNvPr id="217" name="Google Shape;217;p27"/>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18" name="Google Shape;218;p27"/>
          <p:cNvGrpSpPr/>
          <p:nvPr/>
        </p:nvGrpSpPr>
        <p:grpSpPr>
          <a:xfrm>
            <a:off x="3865913" y="192550"/>
            <a:ext cx="1494742" cy="3711155"/>
            <a:chOff x="1118210" y="283725"/>
            <a:chExt cx="2090840" cy="4076400"/>
          </a:xfrm>
        </p:grpSpPr>
        <p:sp>
          <p:nvSpPr>
            <p:cNvPr id="219" name="Google Shape;219;p27"/>
            <p:cNvSpPr/>
            <p:nvPr/>
          </p:nvSpPr>
          <p:spPr>
            <a:xfrm>
              <a:off x="1178650" y="283725"/>
              <a:ext cx="2030400" cy="4076400"/>
            </a:xfrm>
            <a:prstGeom prst="rect">
              <a:avLst/>
            </a:prstGeom>
            <a:solidFill>
              <a:srgbClr val="B57B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0" name="Google Shape;220;p27"/>
            <p:cNvSpPr/>
            <p:nvPr/>
          </p:nvSpPr>
          <p:spPr>
            <a:xfrm>
              <a:off x="1118210" y="341749"/>
              <a:ext cx="2030400" cy="2490600"/>
            </a:xfrm>
            <a:prstGeom prst="rect">
              <a:avLst/>
            </a:prstGeom>
            <a:solidFill>
              <a:srgbClr val="FFFFFF"/>
            </a:solidFill>
            <a:ln w="19050" cap="flat" cmpd="sng">
              <a:solidFill>
                <a:srgbClr val="B57B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1" name="Google Shape;221;p27"/>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Medium"/>
                </a:rPr>
                <a:t>Lecture</a:t>
              </a:r>
              <a:endParaRPr sz="12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Medium"/>
              </a:endParaRPr>
            </a:p>
          </p:txBody>
        </p:sp>
        <p:sp>
          <p:nvSpPr>
            <p:cNvPr id="222" name="Google Shape;222;p27"/>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a:rPr>
                <a:t>Wed</a:t>
              </a:r>
              <a:endParaRPr sz="4000"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Thin"/>
              </a:endParaRPr>
            </a:p>
          </p:txBody>
        </p:sp>
        <p:sp>
          <p:nvSpPr>
            <p:cNvPr id="223" name="Google Shape;223;p27"/>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24" name="Google Shape;224;p27"/>
          <p:cNvGrpSpPr/>
          <p:nvPr/>
        </p:nvGrpSpPr>
        <p:grpSpPr>
          <a:xfrm>
            <a:off x="5388550" y="192550"/>
            <a:ext cx="1494742" cy="3711155"/>
            <a:chOff x="1118210" y="283725"/>
            <a:chExt cx="2090840" cy="4076400"/>
          </a:xfrm>
        </p:grpSpPr>
        <p:sp>
          <p:nvSpPr>
            <p:cNvPr id="225" name="Google Shape;225;p27"/>
            <p:cNvSpPr/>
            <p:nvPr/>
          </p:nvSpPr>
          <p:spPr>
            <a:xfrm>
              <a:off x="1178650" y="283725"/>
              <a:ext cx="2030400" cy="4076400"/>
            </a:xfrm>
            <a:prstGeom prst="rect">
              <a:avLst/>
            </a:prstGeom>
            <a:solidFill>
              <a:srgbClr val="B57B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6" name="Google Shape;226;p27"/>
            <p:cNvSpPr/>
            <p:nvPr/>
          </p:nvSpPr>
          <p:spPr>
            <a:xfrm>
              <a:off x="1118210" y="341749"/>
              <a:ext cx="2030400" cy="2490600"/>
            </a:xfrm>
            <a:prstGeom prst="rect">
              <a:avLst/>
            </a:prstGeom>
            <a:solidFill>
              <a:srgbClr val="FFFFFF"/>
            </a:solidFill>
            <a:ln w="19050" cap="flat" cmpd="sng">
              <a:solidFill>
                <a:srgbClr val="B57B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7" name="Google Shape;227;p27"/>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Medium"/>
                </a:rPr>
                <a:t>Section</a:t>
              </a:r>
              <a:endParaRPr sz="12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Medium"/>
              </a:endParaRPr>
            </a:p>
          </p:txBody>
        </p:sp>
        <p:sp>
          <p:nvSpPr>
            <p:cNvPr id="228" name="Google Shape;228;p27"/>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err="1">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a:rPr>
                <a:t>Thur</a:t>
              </a:r>
              <a:endParaRPr sz="4000"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Thin"/>
              </a:endParaRPr>
            </a:p>
          </p:txBody>
        </p:sp>
        <p:sp>
          <p:nvSpPr>
            <p:cNvPr id="229" name="Google Shape;229;p27"/>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30" name="Google Shape;230;p27"/>
          <p:cNvGrpSpPr/>
          <p:nvPr/>
        </p:nvGrpSpPr>
        <p:grpSpPr>
          <a:xfrm>
            <a:off x="6911188" y="192550"/>
            <a:ext cx="1494743" cy="3711155"/>
            <a:chOff x="1118210" y="283725"/>
            <a:chExt cx="2090841" cy="4076400"/>
          </a:xfrm>
        </p:grpSpPr>
        <p:sp>
          <p:nvSpPr>
            <p:cNvPr id="231" name="Google Shape;231;p27"/>
            <p:cNvSpPr/>
            <p:nvPr/>
          </p:nvSpPr>
          <p:spPr>
            <a:xfrm>
              <a:off x="1178651" y="283725"/>
              <a:ext cx="2030400" cy="4076400"/>
            </a:xfrm>
            <a:prstGeom prst="rect">
              <a:avLst/>
            </a:prstGeom>
            <a:solidFill>
              <a:srgbClr val="B57B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2" name="Google Shape;232;p27"/>
            <p:cNvSpPr/>
            <p:nvPr/>
          </p:nvSpPr>
          <p:spPr>
            <a:xfrm>
              <a:off x="1118210" y="341749"/>
              <a:ext cx="2030400" cy="2490600"/>
            </a:xfrm>
            <a:prstGeom prst="rect">
              <a:avLst/>
            </a:prstGeom>
            <a:solidFill>
              <a:srgbClr val="FFFFFF"/>
            </a:solidFill>
            <a:ln w="19050" cap="flat" cmpd="sng">
              <a:solidFill>
                <a:srgbClr val="B57B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3" name="Google Shape;233;p27"/>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Medium"/>
                </a:rPr>
                <a:t>Lecture</a:t>
              </a:r>
            </a:p>
          </p:txBody>
        </p:sp>
        <p:sp>
          <p:nvSpPr>
            <p:cNvPr id="234" name="Google Shape;234;p27"/>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70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235" name="Google Shape;235;p27"/>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a:rPr>
                <a:t>Fri</a:t>
              </a:r>
              <a:endParaRPr sz="4000" dirty="0">
                <a:solidFill>
                  <a:srgbClr val="B57BA6"/>
                </a:solidFill>
                <a:latin typeface="Open Sans" panose="020B0606030504020204" pitchFamily="34" charset="0"/>
                <a:ea typeface="Open Sans" panose="020B0606030504020204" pitchFamily="34" charset="0"/>
                <a:cs typeface="Open Sans" panose="020B0606030504020204" pitchFamily="34" charset="0"/>
                <a:sym typeface="Roboto Thin"/>
              </a:endParaRPr>
            </a:p>
          </p:txBody>
        </p:sp>
        <p:sp>
          <p:nvSpPr>
            <p:cNvPr id="236" name="Google Shape;236;p27"/>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39" name="Google Shape;239;p27"/>
          <p:cNvSpPr txBox="1"/>
          <p:nvPr/>
        </p:nvSpPr>
        <p:spPr>
          <a:xfrm>
            <a:off x="828049" y="4155300"/>
            <a:ext cx="4954186" cy="807617"/>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666666"/>
              </a:buClr>
              <a:buSzPts val="1400"/>
              <a:buFont typeface="Nunito Sans"/>
              <a:buChar char="●"/>
            </a:pPr>
            <a:r>
              <a:rPr lang="en" dirty="0">
                <a:solidFill>
                  <a:srgbClr val="666666"/>
                </a:solidFill>
                <a:latin typeface="Nunito Sans"/>
                <a:ea typeface="Open Sans" panose="020B0606030504020204" pitchFamily="34" charset="0"/>
                <a:cs typeface="Open Sans" panose="020B0606030504020204" pitchFamily="34" charset="0"/>
                <a:sym typeface="Nunito Sans"/>
              </a:rPr>
              <a:t>We happen to not  record attendance in lectures and section, but attending these sessions is expected</a:t>
            </a:r>
            <a:endParaRPr dirty="0">
              <a:solidFill>
                <a:srgbClr val="666666"/>
              </a:solidFill>
              <a:latin typeface="Nunito Sans"/>
              <a:ea typeface="Open Sans" panose="020B0606030504020204" pitchFamily="34" charset="0"/>
              <a:cs typeface="Open Sans" panose="020B0606030504020204" pitchFamily="34" charset="0"/>
              <a:sym typeface="Nunito Sans"/>
            </a:endParaRPr>
          </a:p>
          <a:p>
            <a:pPr marL="457200" lvl="0" indent="-317500" algn="l" rtl="0">
              <a:spcBef>
                <a:spcPts val="0"/>
              </a:spcBef>
              <a:spcAft>
                <a:spcPts val="0"/>
              </a:spcAft>
              <a:buClr>
                <a:srgbClr val="666666"/>
              </a:buClr>
              <a:buSzPts val="1400"/>
              <a:buFont typeface="Nunito Sans"/>
              <a:buChar char="●"/>
            </a:pPr>
            <a:r>
              <a:rPr lang="en" dirty="0" err="1">
                <a:solidFill>
                  <a:srgbClr val="666666"/>
                </a:solidFill>
                <a:latin typeface="Nunito Sans"/>
                <a:ea typeface="Open Sans" panose="020B0606030504020204" pitchFamily="34" charset="0"/>
                <a:cs typeface="Open Sans" panose="020B0606030504020204" pitchFamily="34" charset="0"/>
                <a:sym typeface="Nunito Sans"/>
              </a:rPr>
              <a:t>Panopto</a:t>
            </a:r>
            <a:r>
              <a:rPr lang="en" dirty="0">
                <a:solidFill>
                  <a:srgbClr val="666666"/>
                </a:solidFill>
                <a:latin typeface="Nunito Sans"/>
                <a:ea typeface="Open Sans" panose="020B0606030504020204" pitchFamily="34" charset="0"/>
                <a:cs typeface="Open Sans" panose="020B0606030504020204" pitchFamily="34" charset="0"/>
                <a:sym typeface="Nunito Sans"/>
              </a:rPr>
              <a:t> for Lecture (on Canvas)</a:t>
            </a:r>
            <a:endParaRPr dirty="0">
              <a:solidFill>
                <a:srgbClr val="666666"/>
              </a:solidFill>
              <a:latin typeface="Nunito Sans"/>
              <a:ea typeface="Open Sans" panose="020B0606030504020204" pitchFamily="34" charset="0"/>
              <a:cs typeface="Open Sans" panose="020B0606030504020204" pitchFamily="34" charset="0"/>
              <a:sym typeface="Nunito Sans"/>
            </a:endParaRPr>
          </a:p>
        </p:txBody>
      </p:sp>
      <p:pic>
        <p:nvPicPr>
          <p:cNvPr id="240" name="Google Shape;240;p27"/>
          <p:cNvPicPr preferRelativeResize="0"/>
          <p:nvPr/>
        </p:nvPicPr>
        <p:blipFill>
          <a:blip r:embed="rId3">
            <a:alphaModFix/>
          </a:blip>
          <a:stretch>
            <a:fillRect/>
          </a:stretch>
        </p:blipFill>
        <p:spPr>
          <a:xfrm>
            <a:off x="5899539" y="4200591"/>
            <a:ext cx="1355101" cy="762326"/>
          </a:xfrm>
          <a:prstGeom prst="rect">
            <a:avLst/>
          </a:prstGeom>
          <a:noFill/>
          <a:ln>
            <a:noFill/>
          </a:ln>
        </p:spPr>
      </p:pic>
      <p:sp>
        <p:nvSpPr>
          <p:cNvPr id="38" name="Google Shape;238;p27">
            <a:extLst>
              <a:ext uri="{FF2B5EF4-FFF2-40B4-BE49-F238E27FC236}">
                <a16:creationId xmlns:a16="http://schemas.microsoft.com/office/drawing/2014/main" id="{32B85C13-CDBF-1644-9D1F-46ACC53F0380}"/>
              </a:ext>
            </a:extLst>
          </p:cNvPr>
          <p:cNvSpPr/>
          <p:nvPr/>
        </p:nvSpPr>
        <p:spPr>
          <a:xfrm>
            <a:off x="5565722" y="2915399"/>
            <a:ext cx="1355100" cy="988200"/>
          </a:xfrm>
          <a:prstGeom prst="rect">
            <a:avLst/>
          </a:prstGeom>
          <a:noFill/>
          <a:ln>
            <a:noFill/>
          </a:ln>
        </p:spPr>
        <p:txBody>
          <a:bodyPr spcFirstLastPara="1" wrap="square" lIns="91425" tIns="91425" rIns="91425" bIns="91425" anchor="t" anchorCtr="0">
            <a:noAutofit/>
          </a:bodyPr>
          <a:lstStyle/>
          <a:p>
            <a:pPr lvl="0">
              <a:lnSpc>
                <a:spcPct val="150000"/>
              </a:lnSpc>
            </a:pPr>
            <a:r>
              <a:rPr lang="en" sz="1000" dirty="0">
                <a:solidFill>
                  <a:schemeClr val="bg1"/>
                </a:solidFill>
                <a:latin typeface="Nunito Sans"/>
                <a:ea typeface="Open Sans" panose="020B0606030504020204" pitchFamily="34" charset="0"/>
                <a:cs typeface="Open Sans" panose="020B0606030504020204" pitchFamily="34" charset="0"/>
                <a:sym typeface="Nunito Sans"/>
              </a:rPr>
              <a:t>HW </a:t>
            </a:r>
            <a:r>
              <a:rPr lang="en" sz="1000" b="1" dirty="0">
                <a:solidFill>
                  <a:schemeClr val="bg1"/>
                </a:solidFill>
                <a:latin typeface="Nunito Sans"/>
                <a:ea typeface="Open Sans" panose="020B0606030504020204" pitchFamily="34" charset="0"/>
                <a:cs typeface="Open Sans" panose="020B0606030504020204" pitchFamily="34" charset="0"/>
                <a:sym typeface="Nunito Sans"/>
              </a:rPr>
              <a:t>Due</a:t>
            </a:r>
            <a:endParaRPr sz="1000" b="1" dirty="0">
              <a:solidFill>
                <a:schemeClr val="bg1"/>
              </a:solidFill>
              <a:latin typeface="Roboto"/>
              <a:ea typeface="Roboto"/>
              <a:cs typeface="Open Sans" panose="020B0606030504020204" pitchFamily="34" charset="0"/>
              <a:sym typeface="Roboto"/>
            </a:endParaRPr>
          </a:p>
        </p:txBody>
      </p:sp>
      <p:sp>
        <p:nvSpPr>
          <p:cNvPr id="39" name="Google Shape;238;p27">
            <a:extLst>
              <a:ext uri="{FF2B5EF4-FFF2-40B4-BE49-F238E27FC236}">
                <a16:creationId xmlns:a16="http://schemas.microsoft.com/office/drawing/2014/main" id="{B2687856-C5BD-2E4D-ABDB-9AC6B6D0F388}"/>
              </a:ext>
            </a:extLst>
          </p:cNvPr>
          <p:cNvSpPr/>
          <p:nvPr/>
        </p:nvSpPr>
        <p:spPr>
          <a:xfrm>
            <a:off x="6972685" y="2844641"/>
            <a:ext cx="1414957" cy="988200"/>
          </a:xfrm>
          <a:prstGeom prst="rect">
            <a:avLst/>
          </a:prstGeom>
          <a:noFill/>
          <a:ln>
            <a:noFill/>
          </a:ln>
        </p:spPr>
        <p:txBody>
          <a:bodyPr spcFirstLastPara="1" wrap="square" lIns="91425" tIns="91425" rIns="91425" bIns="91425" anchor="t" anchorCtr="0">
            <a:noAutofit/>
          </a:bodyPr>
          <a:lstStyle/>
          <a:p>
            <a:pPr lvl="0">
              <a:lnSpc>
                <a:spcPct val="150000"/>
              </a:lnSpc>
            </a:pPr>
            <a:r>
              <a:rPr lang="en-US" sz="1000" dirty="0">
                <a:solidFill>
                  <a:schemeClr val="bg1"/>
                </a:solidFill>
                <a:latin typeface="Nunito Sans"/>
                <a:ea typeface="Open Sans" panose="020B0606030504020204" pitchFamily="34" charset="0"/>
                <a:cs typeface="Open Sans" panose="020B0606030504020204" pitchFamily="34" charset="0"/>
                <a:sym typeface="Nunito Sans"/>
              </a:rPr>
              <a:t>Previous CP </a:t>
            </a:r>
            <a:r>
              <a:rPr lang="en-US" sz="1000" b="1" dirty="0">
                <a:solidFill>
                  <a:schemeClr val="bg1"/>
                </a:solidFill>
                <a:latin typeface="Nunito Sans"/>
                <a:ea typeface="Open Sans" panose="020B0606030504020204" pitchFamily="34" charset="0"/>
                <a:cs typeface="Open Sans" panose="020B0606030504020204" pitchFamily="34" charset="0"/>
                <a:sym typeface="Nunito Sans"/>
              </a:rPr>
              <a:t> Due</a:t>
            </a:r>
            <a:br>
              <a:rPr lang="en-US" sz="1000" b="1" dirty="0">
                <a:solidFill>
                  <a:schemeClr val="bg1"/>
                </a:solidFill>
                <a:latin typeface="Nunito Sans"/>
                <a:ea typeface="Open Sans" panose="020B0606030504020204" pitchFamily="34" charset="0"/>
                <a:cs typeface="Open Sans" panose="020B0606030504020204" pitchFamily="34" charset="0"/>
                <a:sym typeface="Nunito Sans"/>
              </a:rPr>
            </a:br>
            <a:r>
              <a:rPr lang="en-US" sz="1000" dirty="0">
                <a:solidFill>
                  <a:schemeClr val="bg1"/>
                </a:solidFill>
                <a:latin typeface="Nunito Sans"/>
                <a:ea typeface="Open Sans" panose="020B0606030504020204" pitchFamily="34" charset="0"/>
                <a:cs typeface="Open Sans" panose="020B0606030504020204" pitchFamily="34" charset="0"/>
                <a:sym typeface="Nunito Sans"/>
              </a:rPr>
              <a:t>Pre-Class </a:t>
            </a:r>
            <a:r>
              <a:rPr lang="en-US" sz="900" b="1" dirty="0">
                <a:solidFill>
                  <a:schemeClr val="bg1"/>
                </a:solidFill>
                <a:latin typeface="Nunito Sans"/>
                <a:ea typeface="Open Sans" panose="020B0606030504020204" pitchFamily="34" charset="0"/>
                <a:cs typeface="Open Sans" panose="020B0606030504020204" pitchFamily="34" charset="0"/>
                <a:sym typeface="Nunito Sans"/>
              </a:rPr>
              <a:t>Completed</a:t>
            </a:r>
          </a:p>
          <a:p>
            <a:pPr lvl="0">
              <a:lnSpc>
                <a:spcPct val="150000"/>
              </a:lnSpc>
            </a:pPr>
            <a:r>
              <a:rPr lang="en-US" sz="1000" dirty="0">
                <a:solidFill>
                  <a:schemeClr val="bg1"/>
                </a:solidFill>
                <a:latin typeface="Nunito Sans"/>
                <a:ea typeface="Open Sans" panose="020B0606030504020204" pitchFamily="34" charset="0"/>
                <a:cs typeface="Open Sans" panose="020B0606030504020204" pitchFamily="34" charset="0"/>
                <a:sym typeface="Nunito Sans"/>
              </a:rPr>
              <a:t>Next HW </a:t>
            </a:r>
            <a:r>
              <a:rPr lang="en-US" sz="1000" b="1" dirty="0">
                <a:solidFill>
                  <a:schemeClr val="bg1"/>
                </a:solidFill>
                <a:latin typeface="Nunito Sans"/>
                <a:ea typeface="Open Sans" panose="020B0606030504020204" pitchFamily="34" charset="0"/>
                <a:cs typeface="Open Sans" panose="020B0606030504020204" pitchFamily="34" charset="0"/>
                <a:sym typeface="Nunito Sans"/>
              </a:rPr>
              <a:t>Released</a:t>
            </a:r>
            <a:endParaRPr lang="en-US" sz="1000" b="1" dirty="0">
              <a:solidFill>
                <a:schemeClr val="bg1"/>
              </a:solidFill>
              <a:latin typeface="Roboto"/>
              <a:ea typeface="Roboto"/>
              <a:cs typeface="Open Sans" panose="020B0606030504020204" pitchFamily="34" charset="0"/>
              <a:sym typeface="Roboto"/>
            </a:endParaRPr>
          </a:p>
        </p:txBody>
      </p:sp>
      <p:sp>
        <p:nvSpPr>
          <p:cNvPr id="40" name="Google Shape;238;p27">
            <a:extLst>
              <a:ext uri="{FF2B5EF4-FFF2-40B4-BE49-F238E27FC236}">
                <a16:creationId xmlns:a16="http://schemas.microsoft.com/office/drawing/2014/main" id="{81A2CD8B-8A86-49EA-80D6-58906E1FF303}"/>
              </a:ext>
            </a:extLst>
          </p:cNvPr>
          <p:cNvSpPr/>
          <p:nvPr/>
        </p:nvSpPr>
        <p:spPr>
          <a:xfrm>
            <a:off x="3875547" y="2878594"/>
            <a:ext cx="1403321" cy="988200"/>
          </a:xfrm>
          <a:prstGeom prst="rect">
            <a:avLst/>
          </a:prstGeom>
          <a:noFill/>
          <a:ln>
            <a:noFill/>
          </a:ln>
        </p:spPr>
        <p:txBody>
          <a:bodyPr spcFirstLastPara="1" wrap="square" lIns="91425" tIns="91425" rIns="91425" bIns="91425" anchor="t" anchorCtr="0">
            <a:noAutofit/>
          </a:bodyPr>
          <a:lstStyle/>
          <a:p>
            <a:pPr lvl="0">
              <a:lnSpc>
                <a:spcPct val="150000"/>
              </a:lnSpc>
            </a:pPr>
            <a:r>
              <a:rPr lang="en-US" sz="1000" dirty="0">
                <a:solidFill>
                  <a:schemeClr val="bg1"/>
                </a:solidFill>
                <a:latin typeface="Nunito Sans"/>
                <a:ea typeface="Open Sans" panose="020B0606030504020204" pitchFamily="34" charset="0"/>
                <a:cs typeface="Open Sans" panose="020B0606030504020204" pitchFamily="34" charset="0"/>
                <a:sym typeface="Nunito Sans"/>
              </a:rPr>
              <a:t>Previous CP </a:t>
            </a:r>
            <a:r>
              <a:rPr lang="en-US" sz="1000" b="1" dirty="0">
                <a:solidFill>
                  <a:schemeClr val="bg1"/>
                </a:solidFill>
                <a:latin typeface="Nunito Sans"/>
                <a:ea typeface="Open Sans" panose="020B0606030504020204" pitchFamily="34" charset="0"/>
                <a:cs typeface="Open Sans" panose="020B0606030504020204" pitchFamily="34" charset="0"/>
                <a:sym typeface="Nunito Sans"/>
              </a:rPr>
              <a:t> Due</a:t>
            </a:r>
            <a:br>
              <a:rPr lang="en-US" sz="1000" b="1" dirty="0">
                <a:solidFill>
                  <a:schemeClr val="bg1"/>
                </a:solidFill>
                <a:latin typeface="Nunito Sans"/>
                <a:ea typeface="Open Sans" panose="020B0606030504020204" pitchFamily="34" charset="0"/>
                <a:cs typeface="Open Sans" panose="020B0606030504020204" pitchFamily="34" charset="0"/>
                <a:sym typeface="Nunito Sans"/>
              </a:rPr>
            </a:br>
            <a:r>
              <a:rPr lang="en-US" sz="1000" dirty="0">
                <a:solidFill>
                  <a:schemeClr val="bg1"/>
                </a:solidFill>
                <a:latin typeface="Nunito Sans"/>
                <a:ea typeface="Open Sans" panose="020B0606030504020204" pitchFamily="34" charset="0"/>
                <a:cs typeface="Open Sans" panose="020B0606030504020204" pitchFamily="34" charset="0"/>
                <a:sym typeface="Nunito Sans"/>
              </a:rPr>
              <a:t>Pre-Class </a:t>
            </a:r>
            <a:r>
              <a:rPr lang="en-US" sz="900" b="1" dirty="0">
                <a:solidFill>
                  <a:schemeClr val="bg1"/>
                </a:solidFill>
                <a:latin typeface="Nunito Sans"/>
                <a:ea typeface="Open Sans" panose="020B0606030504020204" pitchFamily="34" charset="0"/>
                <a:cs typeface="Open Sans" panose="020B0606030504020204" pitchFamily="34" charset="0"/>
                <a:sym typeface="Nunito Sans"/>
              </a:rPr>
              <a:t>Completed</a:t>
            </a:r>
          </a:p>
        </p:txBody>
      </p:sp>
      <p:sp>
        <p:nvSpPr>
          <p:cNvPr id="42" name="Google Shape;238;p27">
            <a:extLst>
              <a:ext uri="{FF2B5EF4-FFF2-40B4-BE49-F238E27FC236}">
                <a16:creationId xmlns:a16="http://schemas.microsoft.com/office/drawing/2014/main" id="{D9ACB7F0-3DEC-4DBE-B5EE-0637E9FDD876}"/>
              </a:ext>
            </a:extLst>
          </p:cNvPr>
          <p:cNvSpPr/>
          <p:nvPr/>
        </p:nvSpPr>
        <p:spPr>
          <a:xfrm>
            <a:off x="964403" y="2786526"/>
            <a:ext cx="1355100" cy="988200"/>
          </a:xfrm>
          <a:prstGeom prst="rect">
            <a:avLst/>
          </a:prstGeom>
          <a:noFill/>
          <a:ln>
            <a:noFill/>
          </a:ln>
        </p:spPr>
        <p:txBody>
          <a:bodyPr spcFirstLastPara="1" wrap="square" lIns="91425" tIns="91425" rIns="91425" bIns="91425" anchor="t" anchorCtr="0">
            <a:noAutofit/>
          </a:bodyPr>
          <a:lstStyle/>
          <a:p>
            <a:pPr>
              <a:lnSpc>
                <a:spcPct val="150000"/>
              </a:lnSpc>
            </a:pPr>
            <a:r>
              <a:rPr lang="en-US" sz="1000" dirty="0">
                <a:solidFill>
                  <a:schemeClr val="bg1"/>
                </a:solidFill>
                <a:latin typeface="Nunito Sans"/>
                <a:ea typeface="Open Sans" panose="020B0606030504020204" pitchFamily="34" charset="0"/>
                <a:cs typeface="Open Sans" panose="020B0606030504020204" pitchFamily="34" charset="0"/>
                <a:sym typeface="Nunito Sans"/>
              </a:rPr>
              <a:t>Learning Refl. </a:t>
            </a:r>
            <a:r>
              <a:rPr lang="en-US" sz="1000" b="1" dirty="0">
                <a:solidFill>
                  <a:schemeClr val="bg1"/>
                </a:solidFill>
                <a:latin typeface="Nunito Sans"/>
                <a:ea typeface="Open Sans" panose="020B0606030504020204" pitchFamily="34" charset="0"/>
                <a:cs typeface="Open Sans" panose="020B0606030504020204" pitchFamily="34" charset="0"/>
                <a:sym typeface="Nunito Sans"/>
              </a:rPr>
              <a:t>Due</a:t>
            </a:r>
            <a:endParaRPr lang="en" sz="1000" b="1" dirty="0">
              <a:solidFill>
                <a:schemeClr val="bg1"/>
              </a:solidFill>
              <a:latin typeface="Nunito Sans"/>
              <a:ea typeface="Open Sans" panose="020B0606030504020204" pitchFamily="34" charset="0"/>
              <a:cs typeface="Open Sans" panose="020B0606030504020204" pitchFamily="34" charset="0"/>
              <a:sym typeface="Nunito Sans"/>
            </a:endParaRPr>
          </a:p>
        </p:txBody>
      </p:sp>
    </p:spTree>
    <p:extLst>
      <p:ext uri="{BB962C8B-B14F-4D97-AF65-F5344CB8AC3E}">
        <p14:creationId xmlns:p14="http://schemas.microsoft.com/office/powerpoint/2010/main" val="2099018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fade">
                                      <p:cBhvr>
                                        <p:cTn id="7" dur="1"/>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fade">
                                      <p:cBhvr>
                                        <p:cTn id="12" dur="1"/>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animEffect transition="in" filter="fade">
                                      <p:cBhvr>
                                        <p:cTn id="17" dur="1"/>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FE9B3-AD1E-C442-882E-E4A479EA7EAD}"/>
              </a:ext>
            </a:extLst>
          </p:cNvPr>
          <p:cNvSpPr>
            <a:spLocks noGrp="1"/>
          </p:cNvSpPr>
          <p:nvPr>
            <p:ph type="title"/>
          </p:nvPr>
        </p:nvSpPr>
        <p:spPr/>
        <p:txBody>
          <a:bodyPr/>
          <a:lstStyle/>
          <a:p>
            <a:r>
              <a:rPr lang="en-US" dirty="0"/>
              <a:t>Assessment</a:t>
            </a:r>
          </a:p>
        </p:txBody>
      </p:sp>
      <p:sp>
        <p:nvSpPr>
          <p:cNvPr id="3" name="Text Placeholder 2">
            <a:extLst>
              <a:ext uri="{FF2B5EF4-FFF2-40B4-BE49-F238E27FC236}">
                <a16:creationId xmlns:a16="http://schemas.microsoft.com/office/drawing/2014/main" id="{891942B6-2A2B-CE4C-AD48-D9E4C64224F3}"/>
              </a:ext>
            </a:extLst>
          </p:cNvPr>
          <p:cNvSpPr>
            <a:spLocks noGrp="1"/>
          </p:cNvSpPr>
          <p:nvPr>
            <p:ph type="body" idx="1"/>
          </p:nvPr>
        </p:nvSpPr>
        <p:spPr/>
        <p:txBody>
          <a:bodyPr/>
          <a:lstStyle/>
          <a:p>
            <a:pPr lvl="0">
              <a:buChar char="●"/>
            </a:pPr>
            <a:r>
              <a:rPr lang="en-US" b="1" dirty="0">
                <a:solidFill>
                  <a:srgbClr val="B57BA6"/>
                </a:solidFill>
              </a:rPr>
              <a:t>Weekly Homework Assignments (55%)</a:t>
            </a:r>
            <a:endParaRPr lang="en-US" dirty="0"/>
          </a:p>
          <a:p>
            <a:pPr lvl="1">
              <a:buChar char="○"/>
            </a:pPr>
            <a:r>
              <a:rPr lang="en-US" b="1" dirty="0"/>
              <a:t>Number</a:t>
            </a:r>
            <a:r>
              <a:rPr lang="en-US" dirty="0"/>
              <a:t>: Approximately 8</a:t>
            </a:r>
          </a:p>
          <a:p>
            <a:pPr lvl="1">
              <a:buChar char="○"/>
            </a:pPr>
            <a:r>
              <a:rPr lang="en-US" dirty="0"/>
              <a:t>Each Assignment has two parts that contribute to your grade separately:</a:t>
            </a:r>
          </a:p>
          <a:p>
            <a:pPr lvl="2">
              <a:buChar char="○"/>
            </a:pPr>
            <a:r>
              <a:rPr lang="en-US" dirty="0"/>
              <a:t>Programming (35%) - </a:t>
            </a:r>
            <a:r>
              <a:rPr lang="en-US" dirty="0" err="1"/>
              <a:t>Autograded</a:t>
            </a:r>
            <a:endParaRPr lang="en-US" dirty="0"/>
          </a:p>
          <a:p>
            <a:pPr lvl="2">
              <a:buChar char="○"/>
            </a:pPr>
            <a:r>
              <a:rPr lang="en-US" dirty="0"/>
              <a:t>Conceptual (20%) – Manually Graded</a:t>
            </a:r>
          </a:p>
          <a:p>
            <a:pPr lvl="0">
              <a:spcBef>
                <a:spcPts val="0"/>
              </a:spcBef>
              <a:buChar char="●"/>
            </a:pPr>
            <a:r>
              <a:rPr lang="en-US" b="1" dirty="0">
                <a:solidFill>
                  <a:srgbClr val="B57BA6"/>
                </a:solidFill>
              </a:rPr>
              <a:t>Checkpoints (5%)</a:t>
            </a:r>
          </a:p>
          <a:p>
            <a:pPr lvl="1">
              <a:buChar char="○"/>
            </a:pPr>
            <a:r>
              <a:rPr lang="en-US" b="1" dirty="0"/>
              <a:t>Number: </a:t>
            </a:r>
            <a:r>
              <a:rPr lang="en-US" dirty="0"/>
              <a:t>Approximately 20 (each lecture, drop 2)</a:t>
            </a:r>
            <a:endParaRPr lang="en-US" b="1" dirty="0"/>
          </a:p>
          <a:p>
            <a:pPr lvl="0">
              <a:spcBef>
                <a:spcPts val="0"/>
              </a:spcBef>
              <a:buChar char="●"/>
            </a:pPr>
            <a:r>
              <a:rPr lang="en-US" b="1" dirty="0">
                <a:solidFill>
                  <a:srgbClr val="B57BA6"/>
                </a:solidFill>
              </a:rPr>
              <a:t>Learning Reflections (10%)</a:t>
            </a:r>
          </a:p>
          <a:p>
            <a:pPr lvl="1">
              <a:buFont typeface="Nunito Sans"/>
              <a:buChar char="○"/>
            </a:pPr>
            <a:r>
              <a:rPr lang="en-US" b="1" dirty="0"/>
              <a:t>Number: </a:t>
            </a:r>
            <a:r>
              <a:rPr lang="en-US" dirty="0"/>
              <a:t>Approximately 10 (each week, drop 1)</a:t>
            </a:r>
            <a:endParaRPr lang="en-US" dirty="0">
              <a:solidFill>
                <a:srgbClr val="B57BA6"/>
              </a:solidFill>
            </a:endParaRPr>
          </a:p>
          <a:p>
            <a:pPr lvl="0">
              <a:spcBef>
                <a:spcPts val="0"/>
              </a:spcBef>
              <a:buChar char="●"/>
            </a:pPr>
            <a:r>
              <a:rPr lang="en-US" b="1" dirty="0">
                <a:solidFill>
                  <a:srgbClr val="B57BA6"/>
                </a:solidFill>
              </a:rPr>
              <a:t>Midterm (10%)</a:t>
            </a:r>
          </a:p>
          <a:p>
            <a:pPr lvl="1">
              <a:buFont typeface="Nunito Sans"/>
              <a:buChar char="●"/>
            </a:pPr>
            <a:r>
              <a:rPr lang="en-US" b="1" dirty="0"/>
              <a:t>Format: </a:t>
            </a:r>
            <a:r>
              <a:rPr lang="en-US" dirty="0"/>
              <a:t>Take-Home, online</a:t>
            </a:r>
            <a:endParaRPr lang="en-US" b="1" dirty="0">
              <a:solidFill>
                <a:srgbClr val="B57BA6"/>
              </a:solidFill>
            </a:endParaRPr>
          </a:p>
          <a:p>
            <a:pPr lvl="0">
              <a:spcBef>
                <a:spcPts val="0"/>
              </a:spcBef>
              <a:buChar char="●"/>
            </a:pPr>
            <a:r>
              <a:rPr lang="en-US" b="1" dirty="0">
                <a:solidFill>
                  <a:srgbClr val="B57BA6"/>
                </a:solidFill>
              </a:rPr>
              <a:t>Final Exam (20%)</a:t>
            </a:r>
          </a:p>
          <a:p>
            <a:pPr lvl="1">
              <a:buChar char="○"/>
            </a:pPr>
            <a:r>
              <a:rPr lang="en-US" b="1" dirty="0"/>
              <a:t>Date: </a:t>
            </a:r>
            <a:r>
              <a:rPr lang="en-US" dirty="0"/>
              <a:t>Thursday, June 8 at 8:30 am</a:t>
            </a:r>
            <a:endParaRPr lang="en-US" b="1" dirty="0"/>
          </a:p>
          <a:p>
            <a:pPr lvl="1">
              <a:buChar char="○"/>
            </a:pPr>
            <a:r>
              <a:rPr lang="en-US" b="1" dirty="0"/>
              <a:t>Format: </a:t>
            </a:r>
            <a:r>
              <a:rPr lang="en-US" dirty="0"/>
              <a:t>In-person, paper exam. Can bring cheat sheet.</a:t>
            </a:r>
            <a:endParaRPr lang="en-US" b="1" dirty="0"/>
          </a:p>
        </p:txBody>
      </p:sp>
      <p:sp>
        <p:nvSpPr>
          <p:cNvPr id="4" name="Slide Number Placeholder 3">
            <a:extLst>
              <a:ext uri="{FF2B5EF4-FFF2-40B4-BE49-F238E27FC236}">
                <a16:creationId xmlns:a16="http://schemas.microsoft.com/office/drawing/2014/main" id="{D25D18F4-1A9D-B940-8EE5-E6975A7E3E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81833524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F1A7-FF15-FB45-8059-6AF62C662893}"/>
              </a:ext>
            </a:extLst>
          </p:cNvPr>
          <p:cNvSpPr>
            <a:spLocks noGrp="1"/>
          </p:cNvSpPr>
          <p:nvPr>
            <p:ph type="title"/>
          </p:nvPr>
        </p:nvSpPr>
        <p:spPr/>
        <p:txBody>
          <a:bodyPr/>
          <a:lstStyle/>
          <a:p>
            <a:r>
              <a:rPr lang="en-US" dirty="0"/>
              <a:t>Learning Reflections</a:t>
            </a:r>
          </a:p>
        </p:txBody>
      </p:sp>
      <p:sp>
        <p:nvSpPr>
          <p:cNvPr id="4" name="Slide Number Placeholder 3">
            <a:extLst>
              <a:ext uri="{FF2B5EF4-FFF2-40B4-BE49-F238E27FC236}">
                <a16:creationId xmlns:a16="http://schemas.microsoft.com/office/drawing/2014/main" id="{48DA2C94-8B69-9E40-978E-F05D3FAC99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8" name="Google Shape;280;p30">
            <a:extLst>
              <a:ext uri="{FF2B5EF4-FFF2-40B4-BE49-F238E27FC236}">
                <a16:creationId xmlns:a16="http://schemas.microsoft.com/office/drawing/2014/main" id="{C0DECED5-9560-E04E-99B7-247698244747}"/>
              </a:ext>
            </a:extLst>
          </p:cNvPr>
          <p:cNvSpPr txBox="1">
            <a:spLocks/>
          </p:cNvSpPr>
          <p:nvPr/>
        </p:nvSpPr>
        <p:spPr>
          <a:xfrm>
            <a:off x="2635451" y="1"/>
            <a:ext cx="6195683" cy="11676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a:buClr>
                <a:schemeClr val="lt2"/>
              </a:buClr>
              <a:buFont typeface="Nunito Sans"/>
              <a:buChar char="●"/>
            </a:pPr>
            <a:r>
              <a:rPr lang="en-US" b="1" dirty="0"/>
              <a:t>Summary: 2-4 sentences</a:t>
            </a:r>
          </a:p>
          <a:p>
            <a:pPr>
              <a:buClr>
                <a:schemeClr val="lt2"/>
              </a:buClr>
              <a:buFont typeface="Nunito Sans"/>
              <a:buChar char="●"/>
            </a:pPr>
            <a:r>
              <a:rPr lang="en-US" b="1" dirty="0"/>
              <a:t>List of key concepts (≥ 5)</a:t>
            </a:r>
          </a:p>
          <a:p>
            <a:pPr>
              <a:buClr>
                <a:schemeClr val="lt2"/>
              </a:buClr>
              <a:buFont typeface="Nunito Sans"/>
              <a:buChar char="●"/>
            </a:pPr>
            <a:r>
              <a:rPr lang="en-US" b="1" dirty="0"/>
              <a:t>Uncertainties</a:t>
            </a:r>
          </a:p>
        </p:txBody>
      </p:sp>
      <p:pic>
        <p:nvPicPr>
          <p:cNvPr id="7" name="Picture 6" descr="Text&#10;&#10;Description automatically generated">
            <a:extLst>
              <a:ext uri="{FF2B5EF4-FFF2-40B4-BE49-F238E27FC236}">
                <a16:creationId xmlns:a16="http://schemas.microsoft.com/office/drawing/2014/main" id="{CB7566F2-1371-3B4E-930E-5704F12FB8B3}"/>
              </a:ext>
            </a:extLst>
          </p:cNvPr>
          <p:cNvPicPr>
            <a:picLocks noChangeAspect="1"/>
          </p:cNvPicPr>
          <p:nvPr/>
        </p:nvPicPr>
        <p:blipFill>
          <a:blip r:embed="rId3"/>
          <a:stretch>
            <a:fillRect/>
          </a:stretch>
        </p:blipFill>
        <p:spPr>
          <a:xfrm>
            <a:off x="2019131" y="1240370"/>
            <a:ext cx="3105857" cy="3903129"/>
          </a:xfrm>
          <a:prstGeom prst="rect">
            <a:avLst/>
          </a:prstGeom>
          <a:ln>
            <a:solidFill>
              <a:schemeClr val="tx1"/>
            </a:solidFill>
          </a:ln>
        </p:spPr>
      </p:pic>
      <p:pic>
        <p:nvPicPr>
          <p:cNvPr id="10" name="Picture 9" descr="Text, letter&#10;&#10;Description automatically generated">
            <a:extLst>
              <a:ext uri="{FF2B5EF4-FFF2-40B4-BE49-F238E27FC236}">
                <a16:creationId xmlns:a16="http://schemas.microsoft.com/office/drawing/2014/main" id="{27F1A9A1-DA2D-FB4F-8E82-2BDA3F8278C0}"/>
              </a:ext>
            </a:extLst>
          </p:cNvPr>
          <p:cNvPicPr>
            <a:picLocks noChangeAspect="1"/>
          </p:cNvPicPr>
          <p:nvPr/>
        </p:nvPicPr>
        <p:blipFill>
          <a:blip r:embed="rId4"/>
          <a:stretch>
            <a:fillRect/>
          </a:stretch>
        </p:blipFill>
        <p:spPr>
          <a:xfrm>
            <a:off x="5339012" y="378651"/>
            <a:ext cx="3351445" cy="4568000"/>
          </a:xfrm>
          <a:prstGeom prst="rect">
            <a:avLst/>
          </a:prstGeom>
          <a:ln>
            <a:solidFill>
              <a:schemeClr val="tx1"/>
            </a:solidFill>
          </a:ln>
        </p:spPr>
      </p:pic>
    </p:spTree>
    <p:extLst>
      <p:ext uri="{BB962C8B-B14F-4D97-AF65-F5344CB8AC3E}">
        <p14:creationId xmlns:p14="http://schemas.microsoft.com/office/powerpoint/2010/main" val="848484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F1A7-FF15-FB45-8059-6AF62C662893}"/>
              </a:ext>
            </a:extLst>
          </p:cNvPr>
          <p:cNvSpPr>
            <a:spLocks noGrp="1"/>
          </p:cNvSpPr>
          <p:nvPr>
            <p:ph type="title"/>
          </p:nvPr>
        </p:nvSpPr>
        <p:spPr/>
        <p:txBody>
          <a:bodyPr/>
          <a:lstStyle/>
          <a:p>
            <a:r>
              <a:rPr lang="en-US" dirty="0"/>
              <a:t>Homework Logistics</a:t>
            </a:r>
          </a:p>
        </p:txBody>
      </p:sp>
      <p:sp>
        <p:nvSpPr>
          <p:cNvPr id="4" name="Slide Number Placeholder 3">
            <a:extLst>
              <a:ext uri="{FF2B5EF4-FFF2-40B4-BE49-F238E27FC236}">
                <a16:creationId xmlns:a16="http://schemas.microsoft.com/office/drawing/2014/main" id="{48DA2C94-8B69-9E40-978E-F05D3FAC99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Google Shape;280;p30">
            <a:extLst>
              <a:ext uri="{FF2B5EF4-FFF2-40B4-BE49-F238E27FC236}">
                <a16:creationId xmlns:a16="http://schemas.microsoft.com/office/drawing/2014/main" id="{AEE37706-5135-6E4B-98EE-93752BA9D4AB}"/>
              </a:ext>
            </a:extLst>
          </p:cNvPr>
          <p:cNvSpPr txBox="1">
            <a:spLocks noGrp="1"/>
          </p:cNvSpPr>
          <p:nvPr>
            <p:ph type="body" idx="1"/>
          </p:nvPr>
        </p:nvSpPr>
        <p:spPr>
          <a:xfrm>
            <a:off x="3090625" y="167537"/>
            <a:ext cx="5596200" cy="1575517"/>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chemeClr val="lt2"/>
              </a:buClr>
              <a:buSzPts val="1400"/>
              <a:buChar char="●"/>
            </a:pPr>
            <a:r>
              <a:rPr lang="en" b="1" dirty="0">
                <a:solidFill>
                  <a:srgbClr val="B57BA6"/>
                </a:solidFill>
              </a:rPr>
              <a:t>Late Days</a:t>
            </a:r>
            <a:endParaRPr b="1" dirty="0">
              <a:solidFill>
                <a:srgbClr val="B57BA6"/>
              </a:solidFill>
            </a:endParaRPr>
          </a:p>
          <a:p>
            <a:pPr marL="914400" lvl="1" indent="-317500" algn="l" rtl="0">
              <a:spcBef>
                <a:spcPts val="0"/>
              </a:spcBef>
              <a:spcAft>
                <a:spcPts val="0"/>
              </a:spcAft>
              <a:buSzPts val="1400"/>
              <a:buChar char="○"/>
            </a:pPr>
            <a:r>
              <a:rPr lang="en" dirty="0"/>
              <a:t>6 Free Late Days for the whole quarter.</a:t>
            </a:r>
            <a:endParaRPr dirty="0"/>
          </a:p>
          <a:p>
            <a:pPr marL="914400" lvl="1" indent="-317500" algn="l" rtl="0">
              <a:spcBef>
                <a:spcPts val="0"/>
              </a:spcBef>
              <a:spcAft>
                <a:spcPts val="0"/>
              </a:spcAft>
              <a:buSzPts val="1400"/>
              <a:buChar char="○"/>
            </a:pPr>
            <a:r>
              <a:rPr lang="en" dirty="0"/>
              <a:t>Can use up to 2 Late Days on any assignment.</a:t>
            </a:r>
            <a:endParaRPr dirty="0"/>
          </a:p>
          <a:p>
            <a:pPr marL="914400" lvl="1" indent="-317500" algn="l" rtl="0">
              <a:spcBef>
                <a:spcPts val="0"/>
              </a:spcBef>
              <a:spcAft>
                <a:spcPts val="0"/>
              </a:spcAft>
              <a:buSzPts val="1400"/>
              <a:buChar char="○"/>
            </a:pPr>
            <a:r>
              <a:rPr lang="en" dirty="0"/>
              <a:t>Each Late Day used after the 6 Free Late Days results in a -10% on that assignment</a:t>
            </a:r>
          </a:p>
          <a:p>
            <a:pPr marL="914400" lvl="1" indent="-317500" algn="l" rtl="0">
              <a:spcBef>
                <a:spcPts val="0"/>
              </a:spcBef>
              <a:spcAft>
                <a:spcPts val="0"/>
              </a:spcAft>
              <a:buSzPts val="1400"/>
              <a:buChar char="○"/>
            </a:pPr>
            <a:r>
              <a:rPr lang="en" dirty="0"/>
              <a:t>Learning reflections and checkpoints – no late days. </a:t>
            </a:r>
            <a:br>
              <a:rPr lang="en" dirty="0"/>
            </a:br>
            <a:r>
              <a:rPr lang="en" dirty="0"/>
              <a:t>Can be turned in up </a:t>
            </a:r>
            <a:r>
              <a:rPr lang="en-US" dirty="0"/>
              <a:t>to a week later for 50% credit.</a:t>
            </a:r>
            <a:endParaRPr dirty="0"/>
          </a:p>
        </p:txBody>
      </p:sp>
      <p:sp>
        <p:nvSpPr>
          <p:cNvPr id="6" name="Google Shape;280;p30">
            <a:extLst>
              <a:ext uri="{FF2B5EF4-FFF2-40B4-BE49-F238E27FC236}">
                <a16:creationId xmlns:a16="http://schemas.microsoft.com/office/drawing/2014/main" id="{F8C8A221-1B94-CD4A-847D-EF06EB83B174}"/>
              </a:ext>
            </a:extLst>
          </p:cNvPr>
          <p:cNvSpPr txBox="1">
            <a:spLocks/>
          </p:cNvSpPr>
          <p:nvPr/>
        </p:nvSpPr>
        <p:spPr>
          <a:xfrm>
            <a:off x="3090625" y="1922769"/>
            <a:ext cx="5596200" cy="20585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a:buClr>
                <a:schemeClr val="lt2"/>
              </a:buClr>
              <a:buFont typeface="Nunito Sans"/>
              <a:buChar char="●"/>
            </a:pPr>
            <a:r>
              <a:rPr lang="en-US" b="1" dirty="0">
                <a:solidFill>
                  <a:srgbClr val="B57BA6"/>
                </a:solidFill>
              </a:rPr>
              <a:t>Collaboration</a:t>
            </a:r>
          </a:p>
          <a:p>
            <a:pPr lvl="1">
              <a:buChar char="○"/>
            </a:pPr>
            <a:r>
              <a:rPr lang="en-US" dirty="0"/>
              <a:t>You are encouraged to discuss assignments and concepts </a:t>
            </a:r>
            <a:r>
              <a:rPr lang="en-US" b="1" dirty="0"/>
              <a:t>at a high level</a:t>
            </a:r>
            <a:endParaRPr lang="en-US" dirty="0"/>
          </a:p>
          <a:p>
            <a:pPr lvl="2">
              <a:buChar char="■"/>
            </a:pPr>
            <a:r>
              <a:rPr lang="en-US" dirty="0"/>
              <a:t>If you are reading off parts of your solution, it’s likely not high level</a:t>
            </a:r>
          </a:p>
          <a:p>
            <a:pPr lvl="2">
              <a:buChar char="■"/>
            </a:pPr>
            <a:r>
              <a:rPr lang="en-US" dirty="0"/>
              <a:t>Discuss process, not answers!</a:t>
            </a:r>
          </a:p>
          <a:p>
            <a:pPr lvl="1">
              <a:buChar char="○"/>
            </a:pPr>
            <a:r>
              <a:rPr lang="en-US" dirty="0"/>
              <a:t>All code and answers submitted must be your own</a:t>
            </a:r>
          </a:p>
        </p:txBody>
      </p:sp>
      <p:sp>
        <p:nvSpPr>
          <p:cNvPr id="8" name="Google Shape;280;p30">
            <a:extLst>
              <a:ext uri="{FF2B5EF4-FFF2-40B4-BE49-F238E27FC236}">
                <a16:creationId xmlns:a16="http://schemas.microsoft.com/office/drawing/2014/main" id="{C0DECED5-9560-E04E-99B7-247698244747}"/>
              </a:ext>
            </a:extLst>
          </p:cNvPr>
          <p:cNvSpPr txBox="1">
            <a:spLocks/>
          </p:cNvSpPr>
          <p:nvPr/>
        </p:nvSpPr>
        <p:spPr>
          <a:xfrm>
            <a:off x="3090625" y="3690357"/>
            <a:ext cx="5596200" cy="157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a:buClr>
                <a:schemeClr val="lt2"/>
              </a:buClr>
              <a:buFont typeface="Nunito Sans"/>
              <a:buChar char="●"/>
            </a:pPr>
            <a:r>
              <a:rPr lang="en-US" b="1" dirty="0">
                <a:solidFill>
                  <a:srgbClr val="B57BA6"/>
                </a:solidFill>
              </a:rPr>
              <a:t>Turn In</a:t>
            </a:r>
          </a:p>
          <a:p>
            <a:pPr lvl="1">
              <a:buFont typeface="Nunito Sans"/>
              <a:buChar char="○"/>
            </a:pPr>
            <a:r>
              <a:rPr lang="en-US" dirty="0"/>
              <a:t>Concept portions and Learning reflections are turned in on </a:t>
            </a:r>
            <a:r>
              <a:rPr lang="en-US" dirty="0" err="1"/>
              <a:t>Gradescope</a:t>
            </a:r>
            <a:endParaRPr lang="en-US" dirty="0"/>
          </a:p>
          <a:p>
            <a:pPr lvl="1">
              <a:buFont typeface="Nunito Sans"/>
              <a:buChar char="○"/>
            </a:pPr>
            <a:r>
              <a:rPr lang="en-US" dirty="0"/>
              <a:t>Everything else (Programming portion and checkpoints) are turned in on EdStem</a:t>
            </a:r>
          </a:p>
        </p:txBody>
      </p:sp>
    </p:spTree>
    <p:extLst>
      <p:ext uri="{BB962C8B-B14F-4D97-AF65-F5344CB8AC3E}">
        <p14:creationId xmlns:p14="http://schemas.microsoft.com/office/powerpoint/2010/main" val="34080857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D4E4-9C96-4F8B-9676-2C9008993DE6}"/>
              </a:ext>
            </a:extLst>
          </p:cNvPr>
          <p:cNvSpPr>
            <a:spLocks noGrp="1"/>
          </p:cNvSpPr>
          <p:nvPr>
            <p:ph type="title"/>
          </p:nvPr>
        </p:nvSpPr>
        <p:spPr/>
        <p:txBody>
          <a:bodyPr/>
          <a:lstStyle/>
          <a:p>
            <a:r>
              <a:rPr lang="en-US" dirty="0"/>
              <a:t>Getting Help</a:t>
            </a:r>
          </a:p>
        </p:txBody>
      </p:sp>
      <p:sp>
        <p:nvSpPr>
          <p:cNvPr id="3" name="Text Placeholder 2">
            <a:extLst>
              <a:ext uri="{FF2B5EF4-FFF2-40B4-BE49-F238E27FC236}">
                <a16:creationId xmlns:a16="http://schemas.microsoft.com/office/drawing/2014/main" id="{FF50551B-2237-49F7-BF4D-74B627C4E8E7}"/>
              </a:ext>
            </a:extLst>
          </p:cNvPr>
          <p:cNvSpPr>
            <a:spLocks noGrp="1"/>
          </p:cNvSpPr>
          <p:nvPr>
            <p:ph type="body" idx="1"/>
          </p:nvPr>
        </p:nvSpPr>
        <p:spPr/>
        <p:txBody>
          <a:bodyPr/>
          <a:lstStyle/>
          <a:p>
            <a:pPr marL="139700" indent="0">
              <a:buNone/>
            </a:pPr>
            <a:r>
              <a:rPr lang="en-US" dirty="0"/>
              <a:t>The best place to get </a:t>
            </a:r>
            <a:r>
              <a:rPr lang="en-US" b="1" dirty="0"/>
              <a:t>asynchronous help</a:t>
            </a:r>
            <a:r>
              <a:rPr lang="en-US" dirty="0"/>
              <a:t> is </a:t>
            </a:r>
            <a:r>
              <a:rPr lang="en-US" dirty="0">
                <a:hlinkClick r:id="rId2"/>
              </a:rPr>
              <a:t>EdStem</a:t>
            </a:r>
            <a:r>
              <a:rPr lang="en-US" dirty="0"/>
              <a:t>. You can post questions (publicly or privately) to get help from peers or members of the course staff. </a:t>
            </a:r>
          </a:p>
          <a:p>
            <a:pPr lvl="1"/>
            <a:r>
              <a:rPr lang="en-US" dirty="0"/>
              <a:t>You’re encouraged to respond with your ideas to other posts!</a:t>
            </a:r>
          </a:p>
          <a:p>
            <a:pPr marL="139700" indent="0">
              <a:buNone/>
            </a:pPr>
            <a:endParaRPr lang="en-US" dirty="0"/>
          </a:p>
          <a:p>
            <a:pPr marL="139700" indent="0">
              <a:buNone/>
            </a:pPr>
            <a:r>
              <a:rPr lang="en-US" dirty="0"/>
              <a:t>The best place to get </a:t>
            </a:r>
            <a:r>
              <a:rPr lang="en-US" b="1" dirty="0"/>
              <a:t>synchronous help </a:t>
            </a:r>
            <a:r>
              <a:rPr lang="en-US" dirty="0"/>
              <a:t>is office hours or to form a study group.</a:t>
            </a:r>
          </a:p>
          <a:p>
            <a:pPr lvl="1"/>
            <a:r>
              <a:rPr lang="en-US" dirty="0"/>
              <a:t>The synchronous nature of office hours is the best for back-and-forth conversations like clarifying confusing topics or helping you learn the process of debugging your assignment.</a:t>
            </a:r>
          </a:p>
          <a:p>
            <a:pPr marL="139700" indent="0">
              <a:buNone/>
            </a:pPr>
            <a:endParaRPr lang="en-US" dirty="0"/>
          </a:p>
        </p:txBody>
      </p:sp>
      <p:sp>
        <p:nvSpPr>
          <p:cNvPr id="4" name="Slide Number Placeholder 3">
            <a:extLst>
              <a:ext uri="{FF2B5EF4-FFF2-40B4-BE49-F238E27FC236}">
                <a16:creationId xmlns:a16="http://schemas.microsoft.com/office/drawing/2014/main" id="{61CCAB86-FD94-4FF4-A480-F434939C5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1719375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B724-4242-6749-B3CC-3BA7F6F5B0B1}"/>
              </a:ext>
            </a:extLst>
          </p:cNvPr>
          <p:cNvSpPr>
            <a:spLocks noGrp="1"/>
          </p:cNvSpPr>
          <p:nvPr>
            <p:ph type="ctrTitle"/>
          </p:nvPr>
        </p:nvSpPr>
        <p:spPr/>
        <p:txBody>
          <a:bodyPr/>
          <a:lstStyle/>
          <a:p>
            <a:r>
              <a:rPr lang="en-US" dirty="0"/>
              <a:t>Case Study 1</a:t>
            </a:r>
          </a:p>
        </p:txBody>
      </p:sp>
      <p:sp>
        <p:nvSpPr>
          <p:cNvPr id="3" name="Subtitle 2">
            <a:extLst>
              <a:ext uri="{FF2B5EF4-FFF2-40B4-BE49-F238E27FC236}">
                <a16:creationId xmlns:a16="http://schemas.microsoft.com/office/drawing/2014/main" id="{1DD40A22-35D5-7945-92E5-9785E848F5A4}"/>
              </a:ext>
            </a:extLst>
          </p:cNvPr>
          <p:cNvSpPr>
            <a:spLocks noGrp="1"/>
          </p:cNvSpPr>
          <p:nvPr>
            <p:ph type="subTitle" idx="1"/>
          </p:nvPr>
        </p:nvSpPr>
        <p:spPr/>
        <p:txBody>
          <a:bodyPr/>
          <a:lstStyle/>
          <a:p>
            <a:r>
              <a:rPr lang="en-US" dirty="0"/>
              <a:t>Regression: </a:t>
            </a:r>
          </a:p>
          <a:p>
            <a:r>
              <a:rPr lang="en-US" dirty="0"/>
              <a:t>Housing Prices</a:t>
            </a:r>
          </a:p>
        </p:txBody>
      </p:sp>
      <p:sp>
        <p:nvSpPr>
          <p:cNvPr id="4" name="Slide Number Placeholder 3">
            <a:extLst>
              <a:ext uri="{FF2B5EF4-FFF2-40B4-BE49-F238E27FC236}">
                <a16:creationId xmlns:a16="http://schemas.microsoft.com/office/drawing/2014/main" id="{AB5FC700-6B36-A148-ABCD-971ADC5292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329242757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F5C4-40BF-CF4B-B5D5-C3604D20484C}"/>
              </a:ext>
            </a:extLst>
          </p:cNvPr>
          <p:cNvSpPr>
            <a:spLocks noGrp="1"/>
          </p:cNvSpPr>
          <p:nvPr>
            <p:ph type="title"/>
          </p:nvPr>
        </p:nvSpPr>
        <p:spPr/>
        <p:txBody>
          <a:bodyPr/>
          <a:lstStyle/>
          <a:p>
            <a:r>
              <a:rPr lang="en-US" dirty="0"/>
              <a:t>Fitting Data</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198EC5C-9A2F-3548-8D39-E0FEEFC77044}"/>
                  </a:ext>
                </a:extLst>
              </p:cNvPr>
              <p:cNvSpPr>
                <a:spLocks noGrp="1"/>
              </p:cNvSpPr>
              <p:nvPr>
                <p:ph type="body" idx="1"/>
              </p:nvPr>
            </p:nvSpPr>
            <p:spPr/>
            <p:txBody>
              <a:bodyPr/>
              <a:lstStyle/>
              <a:p>
                <a:pPr marL="139700" indent="0">
                  <a:buNone/>
                </a:pPr>
                <a:r>
                  <a:rPr lang="en-US" b="1" dirty="0"/>
                  <a:t>Goal: </a:t>
                </a:r>
                <a:r>
                  <a:rPr lang="en-US" dirty="0"/>
                  <a:t>Predict how much my house is worth</a:t>
                </a:r>
              </a:p>
              <a:p>
                <a:pPr marL="139700" indent="0">
                  <a:buNone/>
                </a:pPr>
                <a:r>
                  <a:rPr lang="en-US" dirty="0"/>
                  <a:t>Have data from my neighborhood</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Assumption</a:t>
                </a:r>
                <a:r>
                  <a:rPr lang="en-US" dirty="0"/>
                  <a:t>: </a:t>
                </a:r>
              </a:p>
              <a:p>
                <a:pPr marL="139700" indent="0">
                  <a:buNone/>
                </a:pPr>
                <a:r>
                  <a:rPr lang="en-US" dirty="0"/>
                  <a:t>There is a relationship between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dirty="0"/>
                  <a:t> and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oMath>
                </a14:m>
                <a:endParaRPr lang="en-US" dirty="0"/>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𝑥</m:t>
                    </m:r>
                  </m:oMath>
                </a14:m>
                <a:r>
                  <a:rPr lang="en-US" dirty="0"/>
                  <a:t> is the </a:t>
                </a:r>
                <a:r>
                  <a:rPr lang="en-US" b="1" dirty="0"/>
                  <a:t>input data. </a:t>
                </a:r>
                <a:r>
                  <a:rPr lang="en-US" dirty="0"/>
                  <a:t>Can potentially have many inputs</a:t>
                </a:r>
              </a:p>
              <a:p>
                <a:pPr marL="139700" indent="0">
                  <a:buNone/>
                </a:pPr>
                <a14:m>
                  <m:oMath xmlns:m="http://schemas.openxmlformats.org/officeDocument/2006/math">
                    <m:r>
                      <a:rPr lang="en-US" b="0" i="1" smtClean="0">
                        <a:latin typeface="Cambria Math" panose="02040503050406030204" pitchFamily="18" charset="0"/>
                      </a:rPr>
                      <m:t>𝑦</m:t>
                    </m:r>
                  </m:oMath>
                </a14:m>
                <a:r>
                  <a:rPr lang="en-US" dirty="0"/>
                  <a:t> is the </a:t>
                </a:r>
                <a:r>
                  <a:rPr lang="en-US" b="1" dirty="0"/>
                  <a:t>outcome/response/target/label/dependent variable</a:t>
                </a:r>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8198EC5C-9A2F-3548-8D39-E0FEEFC77044}"/>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31E1ABA-2C73-9E40-B27A-2BC25DD2E3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5" name="Picture 4">
            <a:extLst>
              <a:ext uri="{FF2B5EF4-FFF2-40B4-BE49-F238E27FC236}">
                <a16:creationId xmlns:a16="http://schemas.microsoft.com/office/drawing/2014/main" id="{E79CEEF1-2B68-3641-87D8-58812C44C5F4}"/>
              </a:ext>
            </a:extLst>
          </p:cNvPr>
          <p:cNvPicPr>
            <a:picLocks noChangeAspect="1"/>
          </p:cNvPicPr>
          <p:nvPr/>
        </p:nvPicPr>
        <p:blipFill>
          <a:blip r:embed="rId3"/>
          <a:stretch>
            <a:fillRect/>
          </a:stretch>
        </p:blipFill>
        <p:spPr>
          <a:xfrm>
            <a:off x="4674026" y="1521673"/>
            <a:ext cx="2428280" cy="1362535"/>
          </a:xfrm>
          <a:prstGeom prst="rect">
            <a:avLst/>
          </a:prstGeom>
        </p:spPr>
      </p:pic>
    </p:spTree>
    <p:extLst>
      <p:ext uri="{BB962C8B-B14F-4D97-AF65-F5344CB8AC3E}">
        <p14:creationId xmlns:p14="http://schemas.microsoft.com/office/powerpoint/2010/main" val="4105971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421AE8-F810-324E-AC29-179837BF24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3" name="Picture 2">
            <a:extLst>
              <a:ext uri="{FF2B5EF4-FFF2-40B4-BE49-F238E27FC236}">
                <a16:creationId xmlns:a16="http://schemas.microsoft.com/office/drawing/2014/main" id="{FD83A86A-E5A1-EF00-80A3-4D5C2485E2FD}"/>
              </a:ext>
            </a:extLst>
          </p:cNvPr>
          <p:cNvPicPr>
            <a:picLocks noChangeAspect="1"/>
          </p:cNvPicPr>
          <p:nvPr/>
        </p:nvPicPr>
        <p:blipFill>
          <a:blip r:embed="rId2"/>
          <a:stretch>
            <a:fillRect/>
          </a:stretch>
        </p:blipFill>
        <p:spPr>
          <a:xfrm>
            <a:off x="-334737" y="-49"/>
            <a:ext cx="9478737" cy="5143500"/>
          </a:xfrm>
          <a:prstGeom prst="rect">
            <a:avLst/>
          </a:prstGeom>
        </p:spPr>
      </p:pic>
    </p:spTree>
    <p:extLst>
      <p:ext uri="{BB962C8B-B14F-4D97-AF65-F5344CB8AC3E}">
        <p14:creationId xmlns:p14="http://schemas.microsoft.com/office/powerpoint/2010/main" val="89318875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C6FB-9BFF-084F-AC01-1BEBB9E8003F}"/>
              </a:ext>
            </a:extLst>
          </p:cNvPr>
          <p:cNvSpPr>
            <a:spLocks noGrp="1"/>
          </p:cNvSpPr>
          <p:nvPr>
            <p:ph type="title"/>
          </p:nvPr>
        </p:nvSpPr>
        <p:spPr/>
        <p:txBody>
          <a:bodyPr/>
          <a:lstStyle/>
          <a:p>
            <a:r>
              <a:rPr lang="en-US" dirty="0"/>
              <a:t>Model</a:t>
            </a:r>
          </a:p>
        </p:txBody>
      </p:sp>
      <p:sp>
        <p:nvSpPr>
          <p:cNvPr id="3" name="Text Placeholder 2">
            <a:extLst>
              <a:ext uri="{FF2B5EF4-FFF2-40B4-BE49-F238E27FC236}">
                <a16:creationId xmlns:a16="http://schemas.microsoft.com/office/drawing/2014/main" id="{0466BB90-BB3D-FD48-BA9D-CB4BF4051BB0}"/>
              </a:ext>
            </a:extLst>
          </p:cNvPr>
          <p:cNvSpPr>
            <a:spLocks noGrp="1"/>
          </p:cNvSpPr>
          <p:nvPr>
            <p:ph type="body" idx="1"/>
          </p:nvPr>
        </p:nvSpPr>
        <p:spPr/>
        <p:txBody>
          <a:bodyPr/>
          <a:lstStyle/>
          <a:p>
            <a:pPr marL="139700" indent="0">
              <a:buNone/>
            </a:pPr>
            <a:r>
              <a:rPr lang="en-US" dirty="0"/>
              <a:t>A </a:t>
            </a:r>
            <a:r>
              <a:rPr lang="en-US" b="1" dirty="0"/>
              <a:t>model </a:t>
            </a:r>
            <a:r>
              <a:rPr lang="en-US" dirty="0"/>
              <a:t>is how we </a:t>
            </a:r>
            <a:r>
              <a:rPr lang="en-US" i="1" dirty="0"/>
              <a:t>assume </a:t>
            </a:r>
            <a:r>
              <a:rPr lang="en-US" dirty="0"/>
              <a:t>the world works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Regression model:</a:t>
            </a:r>
          </a:p>
        </p:txBody>
      </p:sp>
      <p:sp>
        <p:nvSpPr>
          <p:cNvPr id="4" name="Slide Number Placeholder 3">
            <a:extLst>
              <a:ext uri="{FF2B5EF4-FFF2-40B4-BE49-F238E27FC236}">
                <a16:creationId xmlns:a16="http://schemas.microsoft.com/office/drawing/2014/main" id="{84516ECB-F9FA-6F40-956D-9AE9FB31E5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5" name="Picture 4">
            <a:extLst>
              <a:ext uri="{FF2B5EF4-FFF2-40B4-BE49-F238E27FC236}">
                <a16:creationId xmlns:a16="http://schemas.microsoft.com/office/drawing/2014/main" id="{5FEC6472-3364-7F49-AF71-DA2C32E030CE}"/>
              </a:ext>
            </a:extLst>
          </p:cNvPr>
          <p:cNvPicPr>
            <a:picLocks noChangeAspect="1"/>
          </p:cNvPicPr>
          <p:nvPr/>
        </p:nvPicPr>
        <p:blipFill>
          <a:blip r:embed="rId3"/>
          <a:stretch>
            <a:fillRect/>
          </a:stretch>
        </p:blipFill>
        <p:spPr>
          <a:xfrm>
            <a:off x="3173605" y="1069336"/>
            <a:ext cx="3482063" cy="2436876"/>
          </a:xfrm>
          <a:prstGeom prst="rect">
            <a:avLst/>
          </a:prstGeom>
        </p:spPr>
      </p:pic>
      <p:sp>
        <p:nvSpPr>
          <p:cNvPr id="8" name="Rectangle 7">
            <a:extLst>
              <a:ext uri="{FF2B5EF4-FFF2-40B4-BE49-F238E27FC236}">
                <a16:creationId xmlns:a16="http://schemas.microsoft.com/office/drawing/2014/main" id="{212B7041-E7B2-FB4C-8AB3-7CD4CBC009AE}"/>
              </a:ext>
            </a:extLst>
          </p:cNvPr>
          <p:cNvSpPr/>
          <p:nvPr/>
        </p:nvSpPr>
        <p:spPr>
          <a:xfrm>
            <a:off x="6655668" y="3949424"/>
            <a:ext cx="2478024" cy="738664"/>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“Essentially, all models are wrong, but some are useful.”  </a:t>
            </a:r>
          </a:p>
          <a:p>
            <a:pPr algn="r"/>
            <a:r>
              <a:rPr lang="en-US" dirty="0">
                <a:solidFill>
                  <a:srgbClr val="666666"/>
                </a:solidFill>
                <a:latin typeface="Nunito Sans" pitchFamily="2" charset="77"/>
                <a:ea typeface="Nunito Sans" pitchFamily="2" charset="77"/>
                <a:cs typeface="Nunito Sans" pitchFamily="2" charset="77"/>
              </a:rPr>
              <a:t>- George Box, 1987</a:t>
            </a:r>
            <a:r>
              <a:rPr lang="en-US" dirty="0"/>
              <a:t> </a:t>
            </a:r>
          </a:p>
        </p:txBody>
      </p:sp>
    </p:spTree>
    <p:extLst>
      <p:ext uri="{BB962C8B-B14F-4D97-AF65-F5344CB8AC3E}">
        <p14:creationId xmlns:p14="http://schemas.microsoft.com/office/powerpoint/2010/main" val="400067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99C5-2527-644B-9C89-1D4DF5D33F9F}"/>
              </a:ext>
            </a:extLst>
          </p:cNvPr>
          <p:cNvSpPr>
            <a:spLocks noGrp="1"/>
          </p:cNvSpPr>
          <p:nvPr>
            <p:ph type="title"/>
          </p:nvPr>
        </p:nvSpPr>
        <p:spPr/>
        <p:txBody>
          <a:bodyPr/>
          <a:lstStyle/>
          <a:p>
            <a:r>
              <a:rPr lang="en-US" dirty="0"/>
              <a:t>Predictor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473498B-28B2-E04B-B8D1-73CBEAEC4AE7}"/>
                  </a:ext>
                </a:extLst>
              </p:cNvPr>
              <p:cNvSpPr>
                <a:spLocks noGrp="1"/>
              </p:cNvSpPr>
              <p:nvPr>
                <p:ph type="body" idx="1"/>
              </p:nvPr>
            </p:nvSpPr>
            <p:spPr/>
            <p:txBody>
              <a:bodyPr/>
              <a:lstStyle/>
              <a:p>
                <a:pPr marL="139700" indent="0">
                  <a:buNone/>
                </a:pPr>
                <a:r>
                  <a:rPr lang="en-US" dirty="0"/>
                  <a:t>We don’t know </a:t>
                </a:r>
                <a14:m>
                  <m:oMath xmlns:m="http://schemas.openxmlformats.org/officeDocument/2006/math">
                    <m:r>
                      <a:rPr lang="en-US" b="0" i="1" smtClean="0">
                        <a:latin typeface="Cambria Math" panose="02040503050406030204" pitchFamily="18" charset="0"/>
                      </a:rPr>
                      <m:t>𝑓</m:t>
                    </m:r>
                  </m:oMath>
                </a14:m>
                <a:r>
                  <a:rPr lang="en-US" dirty="0"/>
                  <a:t>! We need to learn it from the data!</a:t>
                </a:r>
              </a:p>
              <a:p>
                <a:pPr marL="139700" indent="0">
                  <a:buNone/>
                </a:pPr>
                <a:r>
                  <a:rPr lang="en-US" dirty="0"/>
                  <a:t>Use machine learning to learn a predictor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r>
                      <a:rPr lang="en-US" b="1" i="1" dirty="0" smtClean="0">
                        <a:latin typeface="Cambria Math" panose="02040503050406030204" pitchFamily="18" charset="0"/>
                      </a:rPr>
                      <m:t> </m:t>
                    </m:r>
                  </m:oMath>
                </a14:m>
                <a:r>
                  <a:rPr lang="en-US" dirty="0"/>
                  <a:t>from the data </a:t>
                </a:r>
              </a:p>
              <a:p>
                <a:pPr marL="139700" indent="0">
                  <a:buNone/>
                </a:pPr>
                <a:r>
                  <a:rPr lang="en-US" dirty="0"/>
                  <a:t>For a given input </a:t>
                </a:r>
                <a14:m>
                  <m:oMath xmlns:m="http://schemas.openxmlformats.org/officeDocument/2006/math">
                    <m:r>
                      <a:rPr lang="en-US" b="0" i="1" smtClean="0">
                        <a:latin typeface="Cambria Math" panose="02040503050406030204" pitchFamily="18" charset="0"/>
                      </a:rPr>
                      <m:t>𝑥</m:t>
                    </m:r>
                  </m:oMath>
                </a14:m>
                <a:r>
                  <a:rPr lang="en-US" dirty="0"/>
                  <a:t>, predict: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𝑓</m:t>
                        </m:r>
                      </m:e>
                    </m:acc>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Small error on an example, means we had a good fit </a:t>
                </a:r>
                <a:r>
                  <a:rPr lang="en-US" i="1" dirty="0"/>
                  <a:t>for that point</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4473498B-28B2-E04B-B8D1-73CBEAEC4AE7}"/>
                  </a:ext>
                </a:extLst>
              </p:cNvPr>
              <p:cNvSpPr>
                <a:spLocks noGrp="1" noRot="1" noChangeAspect="1" noMove="1" noResize="1" noEditPoints="1" noAdjustHandles="1" noChangeArrowheads="1" noChangeShapeType="1" noTextEdit="1"/>
              </p:cNvSpPr>
              <p:nvPr>
                <p:ph type="body" idx="1"/>
              </p:nvPr>
            </p:nvSpPr>
            <p:spPr>
              <a:blipFill>
                <a:blip r:embed="rId3"/>
                <a:stretch>
                  <a:fillRect b="-105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189057D-4235-B24F-BB33-6059F4E96A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5" name="Picture 4">
            <a:extLst>
              <a:ext uri="{FF2B5EF4-FFF2-40B4-BE49-F238E27FC236}">
                <a16:creationId xmlns:a16="http://schemas.microsoft.com/office/drawing/2014/main" id="{56B3AB95-DACF-7946-9614-EA3990A8407A}"/>
              </a:ext>
            </a:extLst>
          </p:cNvPr>
          <p:cNvPicPr>
            <a:picLocks noChangeAspect="1"/>
          </p:cNvPicPr>
          <p:nvPr/>
        </p:nvPicPr>
        <p:blipFill>
          <a:blip r:embed="rId4"/>
          <a:stretch>
            <a:fillRect/>
          </a:stretch>
        </p:blipFill>
        <p:spPr>
          <a:xfrm>
            <a:off x="4216021" y="1931670"/>
            <a:ext cx="3482063" cy="2436876"/>
          </a:xfrm>
          <a:prstGeom prst="rect">
            <a:avLst/>
          </a:prstGeom>
        </p:spPr>
      </p:pic>
    </p:spTree>
    <p:extLst>
      <p:ext uri="{BB962C8B-B14F-4D97-AF65-F5344CB8AC3E}">
        <p14:creationId xmlns:p14="http://schemas.microsoft.com/office/powerpoint/2010/main" val="310566568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A5B76A-BC31-9544-94BC-F7C4354D50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2" name="Title 1">
            <a:extLst>
              <a:ext uri="{FF2B5EF4-FFF2-40B4-BE49-F238E27FC236}">
                <a16:creationId xmlns:a16="http://schemas.microsoft.com/office/drawing/2014/main" id="{27954122-D0E0-5A4C-A227-3E30976E6428}"/>
              </a:ext>
            </a:extLst>
          </p:cNvPr>
          <p:cNvSpPr>
            <a:spLocks noGrp="1"/>
          </p:cNvSpPr>
          <p:nvPr>
            <p:ph type="title" idx="4294967295"/>
          </p:nvPr>
        </p:nvSpPr>
        <p:spPr>
          <a:xfrm>
            <a:off x="83613" y="47312"/>
            <a:ext cx="2046288" cy="3979862"/>
          </a:xfrm>
        </p:spPr>
        <p:txBody>
          <a:bodyPr/>
          <a:lstStyle/>
          <a:p>
            <a:r>
              <a:rPr lang="en-US" b="1" dirty="0">
                <a:solidFill>
                  <a:schemeClr val="accent6"/>
                </a:solidFill>
              </a:rPr>
              <a:t>ML Pipeline</a:t>
            </a:r>
          </a:p>
        </p:txBody>
      </p:sp>
      <p:sp>
        <p:nvSpPr>
          <p:cNvPr id="64" name="Slide Number Placeholder 3">
            <a:extLst>
              <a:ext uri="{FF2B5EF4-FFF2-40B4-BE49-F238E27FC236}">
                <a16:creationId xmlns:a16="http://schemas.microsoft.com/office/drawing/2014/main" id="{42D40E55-3CBB-3743-A9B0-90A41C051662}"/>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32</a:t>
            </a:fld>
            <a:endParaRPr lang="en"/>
          </a:p>
        </p:txBody>
      </p:sp>
      <p:sp>
        <p:nvSpPr>
          <p:cNvPr id="24" name="Magnetic Disk 23">
            <a:extLst>
              <a:ext uri="{FF2B5EF4-FFF2-40B4-BE49-F238E27FC236}">
                <a16:creationId xmlns:a16="http://schemas.microsoft.com/office/drawing/2014/main" id="{76575621-A692-BA46-B11D-AC56A858FBA3}"/>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5" name="TextBox 24">
            <a:extLst>
              <a:ext uri="{FF2B5EF4-FFF2-40B4-BE49-F238E27FC236}">
                <a16:creationId xmlns:a16="http://schemas.microsoft.com/office/drawing/2014/main" id="{2C1D7D0A-27EC-6D44-B5CD-C4B607139F69}"/>
              </a:ext>
            </a:extLst>
          </p:cNvPr>
          <p:cNvSpPr txBox="1">
            <a:spLocks noChangeAspect="1"/>
          </p:cNvSpPr>
          <p:nvPr/>
        </p:nvSpPr>
        <p:spPr>
          <a:xfrm>
            <a:off x="3714815" y="1384754"/>
            <a:ext cx="1370257"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6" name="Straight Arrow Connector 25">
            <a:extLst>
              <a:ext uri="{FF2B5EF4-FFF2-40B4-BE49-F238E27FC236}">
                <a16:creationId xmlns:a16="http://schemas.microsoft.com/office/drawing/2014/main" id="{1750C282-F0CC-974B-BFA8-6C50E9C1B35F}"/>
              </a:ext>
            </a:extLst>
          </p:cNvPr>
          <p:cNvCxnSpPr>
            <a:cxnSpLocks noChangeAspect="1"/>
            <a:stCxn id="24" idx="4"/>
            <a:endCxn id="25"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7" name="TextBox 26">
            <a:extLst>
              <a:ext uri="{FF2B5EF4-FFF2-40B4-BE49-F238E27FC236}">
                <a16:creationId xmlns:a16="http://schemas.microsoft.com/office/drawing/2014/main" id="{E3B41B43-E83A-4A41-A395-5E7E45D15233}"/>
              </a:ext>
            </a:extLst>
          </p:cNvPr>
          <p:cNvSpPr txBox="1">
            <a:spLocks noChangeAspect="1"/>
          </p:cNvSpPr>
          <p:nvPr/>
        </p:nvSpPr>
        <p:spPr>
          <a:xfrm>
            <a:off x="5651243" y="1384754"/>
            <a:ext cx="880240" cy="892552"/>
          </a:xfrm>
          <a:prstGeom prst="rect">
            <a:avLst/>
          </a:prstGeom>
          <a:solidFill>
            <a:schemeClr val="accent3">
              <a:lumMod val="60000"/>
              <a:lumOff val="40000"/>
            </a:schemeClr>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8" name="TextBox 27">
            <a:extLst>
              <a:ext uri="{FF2B5EF4-FFF2-40B4-BE49-F238E27FC236}">
                <a16:creationId xmlns:a16="http://schemas.microsoft.com/office/drawing/2014/main" id="{5D389C10-A7FC-8D4E-9390-77FB64F713E5}"/>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9" name="TextBox 28">
            <a:extLst>
              <a:ext uri="{FF2B5EF4-FFF2-40B4-BE49-F238E27FC236}">
                <a16:creationId xmlns:a16="http://schemas.microsoft.com/office/drawing/2014/main" id="{18A3D0FA-1563-BD4F-8BE0-58B9BCC82154}"/>
              </a:ext>
            </a:extLst>
          </p:cNvPr>
          <p:cNvSpPr txBox="1">
            <a:spLocks noChangeAspect="1"/>
          </p:cNvSpPr>
          <p:nvPr/>
        </p:nvSpPr>
        <p:spPr>
          <a:xfrm>
            <a:off x="5254598" y="2780202"/>
            <a:ext cx="1673530" cy="892552"/>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30" name="Straight Arrow Connector 29">
            <a:extLst>
              <a:ext uri="{FF2B5EF4-FFF2-40B4-BE49-F238E27FC236}">
                <a16:creationId xmlns:a16="http://schemas.microsoft.com/office/drawing/2014/main" id="{B1F5152A-7DC6-8A4A-8ED5-036F4FE42256}"/>
              </a:ext>
            </a:extLst>
          </p:cNvPr>
          <p:cNvCxnSpPr>
            <a:cxnSpLocks noChangeAspect="1"/>
            <a:stCxn id="25" idx="3"/>
            <a:endCxn id="27"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1" name="Straight Arrow Connector 30">
            <a:extLst>
              <a:ext uri="{FF2B5EF4-FFF2-40B4-BE49-F238E27FC236}">
                <a16:creationId xmlns:a16="http://schemas.microsoft.com/office/drawing/2014/main" id="{4A0373D3-D945-6B4F-9855-990D2BD72007}"/>
              </a:ext>
            </a:extLst>
          </p:cNvPr>
          <p:cNvCxnSpPr>
            <a:cxnSpLocks noChangeAspect="1"/>
            <a:stCxn id="27" idx="3"/>
            <a:endCxn id="43"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2" name="Straight Arrow Connector 31">
            <a:extLst>
              <a:ext uri="{FF2B5EF4-FFF2-40B4-BE49-F238E27FC236}">
                <a16:creationId xmlns:a16="http://schemas.microsoft.com/office/drawing/2014/main" id="{709A6724-6070-F848-94DC-1FB0EE4400B2}"/>
              </a:ext>
            </a:extLst>
          </p:cNvPr>
          <p:cNvCxnSpPr>
            <a:cxnSpLocks noChangeAspect="1"/>
            <a:stCxn id="28" idx="0"/>
            <a:endCxn id="29"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3" name="Elbow Connector 32">
            <a:extLst>
              <a:ext uri="{FF2B5EF4-FFF2-40B4-BE49-F238E27FC236}">
                <a16:creationId xmlns:a16="http://schemas.microsoft.com/office/drawing/2014/main" id="{5A66BE4B-EBA1-7346-9422-AF5355EEF68D}"/>
              </a:ext>
            </a:extLst>
          </p:cNvPr>
          <p:cNvCxnSpPr>
            <a:cxnSpLocks noChangeAspect="1"/>
            <a:endCxn id="28"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4" name="TextBox 33">
            <a:extLst>
              <a:ext uri="{FF2B5EF4-FFF2-40B4-BE49-F238E27FC236}">
                <a16:creationId xmlns:a16="http://schemas.microsoft.com/office/drawing/2014/main" id="{DAA9AE29-5753-3C4E-AD8D-0699264DBD8B}"/>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5" name="TextBox 34">
            <a:extLst>
              <a:ext uri="{FF2B5EF4-FFF2-40B4-BE49-F238E27FC236}">
                <a16:creationId xmlns:a16="http://schemas.microsoft.com/office/drawing/2014/main" id="{EF0FB950-789E-C04E-B4EE-C13C51BDD05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6" name="TextBox 35">
            <a:extLst>
              <a:ext uri="{FF2B5EF4-FFF2-40B4-BE49-F238E27FC236}">
                <a16:creationId xmlns:a16="http://schemas.microsoft.com/office/drawing/2014/main" id="{39C9AEBA-89BB-5142-8BFD-517F86061559}"/>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E4A67ED8-0979-8D46-A41C-27F8CD430AB5}"/>
              </a:ext>
            </a:extLst>
          </p:cNvPr>
          <p:cNvGrpSpPr>
            <a:grpSpLocks noChangeAspect="1"/>
          </p:cNvGrpSpPr>
          <p:nvPr/>
        </p:nvGrpSpPr>
        <p:grpSpPr>
          <a:xfrm>
            <a:off x="5645598" y="2309757"/>
            <a:ext cx="278175" cy="525691"/>
            <a:chOff x="7787573" y="1903182"/>
            <a:chExt cx="298480" cy="618118"/>
          </a:xfrm>
        </p:grpSpPr>
        <p:sp>
          <p:nvSpPr>
            <p:cNvPr id="38" name="TextBox 37">
              <a:extLst>
                <a:ext uri="{FF2B5EF4-FFF2-40B4-BE49-F238E27FC236}">
                  <a16:creationId xmlns:a16="http://schemas.microsoft.com/office/drawing/2014/main" id="{7D3882B6-F7E6-B346-8D20-75CFD54A77F9}"/>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9" name="TextBox 38">
              <a:extLst>
                <a:ext uri="{FF2B5EF4-FFF2-40B4-BE49-F238E27FC236}">
                  <a16:creationId xmlns:a16="http://schemas.microsoft.com/office/drawing/2014/main" id="{9EF3D42F-85C6-5146-9AE2-A148A649DB68}"/>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40" name="Straight Arrow Connector 39">
            <a:extLst>
              <a:ext uri="{FF2B5EF4-FFF2-40B4-BE49-F238E27FC236}">
                <a16:creationId xmlns:a16="http://schemas.microsoft.com/office/drawing/2014/main" id="{0E523827-CC51-5C41-937B-6BC325CAC15E}"/>
              </a:ext>
            </a:extLst>
          </p:cNvPr>
          <p:cNvCxnSpPr>
            <a:cxnSpLocks noChangeAspect="1"/>
            <a:stCxn id="29" idx="0"/>
            <a:endCxn id="27"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41" name="Elbow Connector 40">
            <a:extLst>
              <a:ext uri="{FF2B5EF4-FFF2-40B4-BE49-F238E27FC236}">
                <a16:creationId xmlns:a16="http://schemas.microsoft.com/office/drawing/2014/main" id="{7CBC163C-0DE5-8E4F-9D2C-9E50541EACB3}"/>
              </a:ext>
            </a:extLst>
          </p:cNvPr>
          <p:cNvCxnSpPr>
            <a:cxnSpLocks noChangeAspect="1"/>
            <a:stCxn id="24" idx="3"/>
            <a:endCxn id="28"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8194" name="Picture 2" descr="World Earth Continents - Free vector graphic on Pixabay">
            <a:extLst>
              <a:ext uri="{FF2B5EF4-FFF2-40B4-BE49-F238E27FC236}">
                <a16:creationId xmlns:a16="http://schemas.microsoft.com/office/drawing/2014/main" id="{385E6E77-B9B3-7841-92A5-51D7460111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7349D76A-4A69-FA4E-A585-E3790B7EFBFC}"/>
              </a:ext>
            </a:extLst>
          </p:cNvPr>
          <p:cNvCxnSpPr>
            <a:cxnSpLocks noChangeAspect="1"/>
            <a:stCxn id="8194" idx="3"/>
            <a:endCxn id="2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3" name="Picture 2" descr="World Earth Continents - Free vector graphic on Pixabay">
            <a:extLst>
              <a:ext uri="{FF2B5EF4-FFF2-40B4-BE49-F238E27FC236}">
                <a16:creationId xmlns:a16="http://schemas.microsoft.com/office/drawing/2014/main" id="{9724B701-5D60-5446-AF27-0CE9F548C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F1619D2-8464-C548-9A2B-9E2740CF5CD5}"/>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8" name="TextBox 47">
            <a:extLst>
              <a:ext uri="{FF2B5EF4-FFF2-40B4-BE49-F238E27FC236}">
                <a16:creationId xmlns:a16="http://schemas.microsoft.com/office/drawing/2014/main" id="{682AFA9A-0BCB-314B-BAF4-38F33842E6C9}"/>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109360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29" grpId="0" animBg="1"/>
      <p:bldP spid="34" grpId="0"/>
      <p:bldP spid="35" grpId="0"/>
      <p:bldP spid="36" grpId="0"/>
      <p:bldP spid="44"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5EA8-A123-6E40-90DD-E1B4171A3A53}"/>
              </a:ext>
            </a:extLst>
          </p:cNvPr>
          <p:cNvSpPr>
            <a:spLocks noGrp="1"/>
          </p:cNvSpPr>
          <p:nvPr>
            <p:ph type="ctrTitle"/>
          </p:nvPr>
        </p:nvSpPr>
        <p:spPr/>
        <p:txBody>
          <a:bodyPr/>
          <a:lstStyle/>
          <a:p>
            <a:r>
              <a:rPr lang="en-US" dirty="0"/>
              <a:t>Linear Regression</a:t>
            </a:r>
          </a:p>
        </p:txBody>
      </p:sp>
      <p:sp>
        <p:nvSpPr>
          <p:cNvPr id="3" name="Subtitle 2">
            <a:extLst>
              <a:ext uri="{FF2B5EF4-FFF2-40B4-BE49-F238E27FC236}">
                <a16:creationId xmlns:a16="http://schemas.microsoft.com/office/drawing/2014/main" id="{0642CA7A-B93D-4C42-B63C-CB4B3BB6C12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A620DDB-16D0-CC4A-8A20-79E79F71E4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52428936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Slide Number Placeholder 3">
            <a:extLst>
              <a:ext uri="{FF2B5EF4-FFF2-40B4-BE49-F238E27FC236}">
                <a16:creationId xmlns:a16="http://schemas.microsoft.com/office/drawing/2014/main" id="{F34A99E4-A2EF-5E2F-F631-8EE5B7C8EE6B}"/>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74" name="Title 1">
            <a:extLst>
              <a:ext uri="{FF2B5EF4-FFF2-40B4-BE49-F238E27FC236}">
                <a16:creationId xmlns:a16="http://schemas.microsoft.com/office/drawing/2014/main" id="{B585680D-166A-FE98-4CD6-4D1F4924F7A5}"/>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75" name="Slide Number Placeholder 3">
            <a:extLst>
              <a:ext uri="{FF2B5EF4-FFF2-40B4-BE49-F238E27FC236}">
                <a16:creationId xmlns:a16="http://schemas.microsoft.com/office/drawing/2014/main" id="{3B4A2FBD-B9F3-9A53-2D52-15211823A587}"/>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34</a:t>
            </a:fld>
            <a:endParaRPr lang="en"/>
          </a:p>
        </p:txBody>
      </p:sp>
      <p:sp>
        <p:nvSpPr>
          <p:cNvPr id="76" name="Magnetic Disk 75">
            <a:extLst>
              <a:ext uri="{FF2B5EF4-FFF2-40B4-BE49-F238E27FC236}">
                <a16:creationId xmlns:a16="http://schemas.microsoft.com/office/drawing/2014/main" id="{F471CD0B-673E-8B96-3370-7BC1B0C5A3C4}"/>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77" name="TextBox 76">
            <a:extLst>
              <a:ext uri="{FF2B5EF4-FFF2-40B4-BE49-F238E27FC236}">
                <a16:creationId xmlns:a16="http://schemas.microsoft.com/office/drawing/2014/main" id="{56CA7F1F-DDAF-C912-F639-F0090EDCA6E3}"/>
              </a:ext>
            </a:extLst>
          </p:cNvPr>
          <p:cNvSpPr txBox="1">
            <a:spLocks noChangeAspect="1"/>
          </p:cNvSpPr>
          <p:nvPr/>
        </p:nvSpPr>
        <p:spPr>
          <a:xfrm>
            <a:off x="3714815" y="1384754"/>
            <a:ext cx="1370257"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78" name="Straight Arrow Connector 77">
            <a:extLst>
              <a:ext uri="{FF2B5EF4-FFF2-40B4-BE49-F238E27FC236}">
                <a16:creationId xmlns:a16="http://schemas.microsoft.com/office/drawing/2014/main" id="{CF4EE2DF-E8FC-4B2C-37C4-03F8A98FD62B}"/>
              </a:ext>
            </a:extLst>
          </p:cNvPr>
          <p:cNvCxnSpPr>
            <a:cxnSpLocks noChangeAspect="1"/>
            <a:stCxn id="76" idx="4"/>
            <a:endCxn id="77"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79" name="TextBox 78">
            <a:extLst>
              <a:ext uri="{FF2B5EF4-FFF2-40B4-BE49-F238E27FC236}">
                <a16:creationId xmlns:a16="http://schemas.microsoft.com/office/drawing/2014/main" id="{442F0D68-9A72-8C4F-9012-F3542ED0A2E0}"/>
              </a:ext>
            </a:extLst>
          </p:cNvPr>
          <p:cNvSpPr txBox="1">
            <a:spLocks noChangeAspect="1"/>
          </p:cNvSpPr>
          <p:nvPr/>
        </p:nvSpPr>
        <p:spPr>
          <a:xfrm>
            <a:off x="5651243" y="1384754"/>
            <a:ext cx="880240" cy="892552"/>
          </a:xfrm>
          <a:prstGeom prst="rect">
            <a:avLst/>
          </a:prstGeom>
          <a:solidFill>
            <a:schemeClr val="accent3"/>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80" name="TextBox 79">
            <a:extLst>
              <a:ext uri="{FF2B5EF4-FFF2-40B4-BE49-F238E27FC236}">
                <a16:creationId xmlns:a16="http://schemas.microsoft.com/office/drawing/2014/main" id="{1F998DBB-F6AE-5508-FB01-7AD8D3FBA0A8}"/>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81" name="TextBox 80">
            <a:extLst>
              <a:ext uri="{FF2B5EF4-FFF2-40B4-BE49-F238E27FC236}">
                <a16:creationId xmlns:a16="http://schemas.microsoft.com/office/drawing/2014/main" id="{767893CF-4707-FD8C-04C0-767DEB3BD0DF}"/>
              </a:ext>
            </a:extLst>
          </p:cNvPr>
          <p:cNvSpPr txBox="1">
            <a:spLocks noChangeAspect="1"/>
          </p:cNvSpPr>
          <p:nvPr/>
        </p:nvSpPr>
        <p:spPr>
          <a:xfrm>
            <a:off x="5254598" y="2780202"/>
            <a:ext cx="1673530" cy="892552"/>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82" name="Straight Arrow Connector 81">
            <a:extLst>
              <a:ext uri="{FF2B5EF4-FFF2-40B4-BE49-F238E27FC236}">
                <a16:creationId xmlns:a16="http://schemas.microsoft.com/office/drawing/2014/main" id="{B14899DC-C412-5095-CDDD-D99A592D334B}"/>
              </a:ext>
            </a:extLst>
          </p:cNvPr>
          <p:cNvCxnSpPr>
            <a:cxnSpLocks noChangeAspect="1"/>
            <a:stCxn id="77" idx="3"/>
            <a:endCxn id="79"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83" name="Straight Arrow Connector 82">
            <a:extLst>
              <a:ext uri="{FF2B5EF4-FFF2-40B4-BE49-F238E27FC236}">
                <a16:creationId xmlns:a16="http://schemas.microsoft.com/office/drawing/2014/main" id="{7B958EA8-68DE-C80D-4B6A-4EC3403EEAFA}"/>
              </a:ext>
            </a:extLst>
          </p:cNvPr>
          <p:cNvCxnSpPr>
            <a:cxnSpLocks noChangeAspect="1"/>
            <a:stCxn id="79" idx="3"/>
            <a:endCxn id="96"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84" name="Straight Arrow Connector 83">
            <a:extLst>
              <a:ext uri="{FF2B5EF4-FFF2-40B4-BE49-F238E27FC236}">
                <a16:creationId xmlns:a16="http://schemas.microsoft.com/office/drawing/2014/main" id="{BF35A5C7-7AF9-384B-408A-E2955E83DC51}"/>
              </a:ext>
            </a:extLst>
          </p:cNvPr>
          <p:cNvCxnSpPr>
            <a:cxnSpLocks noChangeAspect="1"/>
            <a:stCxn id="80" idx="0"/>
            <a:endCxn id="81"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85" name="Elbow Connector 84">
            <a:extLst>
              <a:ext uri="{FF2B5EF4-FFF2-40B4-BE49-F238E27FC236}">
                <a16:creationId xmlns:a16="http://schemas.microsoft.com/office/drawing/2014/main" id="{FA5CE73C-71E5-E9C3-E7A4-296239D9B879}"/>
              </a:ext>
            </a:extLst>
          </p:cNvPr>
          <p:cNvCxnSpPr>
            <a:cxnSpLocks noChangeAspect="1"/>
            <a:endCxn id="80"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86" name="TextBox 85">
            <a:extLst>
              <a:ext uri="{FF2B5EF4-FFF2-40B4-BE49-F238E27FC236}">
                <a16:creationId xmlns:a16="http://schemas.microsoft.com/office/drawing/2014/main" id="{A147B9E1-6CD1-D96E-1B80-FEAEDC18DD2F}"/>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87" name="TextBox 86">
            <a:extLst>
              <a:ext uri="{FF2B5EF4-FFF2-40B4-BE49-F238E27FC236}">
                <a16:creationId xmlns:a16="http://schemas.microsoft.com/office/drawing/2014/main" id="{647C312C-1378-3C0A-2B89-A444E070A989}"/>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88" name="TextBox 87">
            <a:extLst>
              <a:ext uri="{FF2B5EF4-FFF2-40B4-BE49-F238E27FC236}">
                <a16:creationId xmlns:a16="http://schemas.microsoft.com/office/drawing/2014/main" id="{61CA1FE1-E3BE-BF2E-B86A-39F33D055D4F}"/>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89" name="Group 88">
            <a:extLst>
              <a:ext uri="{FF2B5EF4-FFF2-40B4-BE49-F238E27FC236}">
                <a16:creationId xmlns:a16="http://schemas.microsoft.com/office/drawing/2014/main" id="{C0D5B0ED-A1DB-E9B0-BF7F-D884B7C722CF}"/>
              </a:ext>
            </a:extLst>
          </p:cNvPr>
          <p:cNvGrpSpPr>
            <a:grpSpLocks noChangeAspect="1"/>
          </p:cNvGrpSpPr>
          <p:nvPr/>
        </p:nvGrpSpPr>
        <p:grpSpPr>
          <a:xfrm>
            <a:off x="5645598" y="2309757"/>
            <a:ext cx="278175" cy="525691"/>
            <a:chOff x="7787573" y="1903182"/>
            <a:chExt cx="298480" cy="618118"/>
          </a:xfrm>
        </p:grpSpPr>
        <p:sp>
          <p:nvSpPr>
            <p:cNvPr id="90" name="TextBox 89">
              <a:extLst>
                <a:ext uri="{FF2B5EF4-FFF2-40B4-BE49-F238E27FC236}">
                  <a16:creationId xmlns:a16="http://schemas.microsoft.com/office/drawing/2014/main" id="{979E7A49-038D-0FE4-C313-A288989AEDB8}"/>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1" name="TextBox 90">
              <a:extLst>
                <a:ext uri="{FF2B5EF4-FFF2-40B4-BE49-F238E27FC236}">
                  <a16:creationId xmlns:a16="http://schemas.microsoft.com/office/drawing/2014/main" id="{5EF7FB57-3B8C-9C77-FA0B-003F19495ED0}"/>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92" name="Straight Arrow Connector 91">
            <a:extLst>
              <a:ext uri="{FF2B5EF4-FFF2-40B4-BE49-F238E27FC236}">
                <a16:creationId xmlns:a16="http://schemas.microsoft.com/office/drawing/2014/main" id="{24CA2803-EA8B-8FAE-4A80-58BFC3BD53A9}"/>
              </a:ext>
            </a:extLst>
          </p:cNvPr>
          <p:cNvCxnSpPr>
            <a:cxnSpLocks noChangeAspect="1"/>
            <a:stCxn id="81" idx="0"/>
            <a:endCxn id="79"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93" name="Elbow Connector 92">
            <a:extLst>
              <a:ext uri="{FF2B5EF4-FFF2-40B4-BE49-F238E27FC236}">
                <a16:creationId xmlns:a16="http://schemas.microsoft.com/office/drawing/2014/main" id="{5A08578D-01FD-0B2B-A4A4-C725C5A4BAEF}"/>
              </a:ext>
            </a:extLst>
          </p:cNvPr>
          <p:cNvCxnSpPr>
            <a:cxnSpLocks noChangeAspect="1"/>
            <a:stCxn id="76" idx="3"/>
            <a:endCxn id="80"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94" name="Picture 2" descr="World Earth Continents - Free vector graphic on Pixabay">
            <a:extLst>
              <a:ext uri="{FF2B5EF4-FFF2-40B4-BE49-F238E27FC236}">
                <a16:creationId xmlns:a16="http://schemas.microsoft.com/office/drawing/2014/main" id="{DBDF3E26-DD22-348F-B571-2339B38409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Straight Arrow Connector 94">
            <a:extLst>
              <a:ext uri="{FF2B5EF4-FFF2-40B4-BE49-F238E27FC236}">
                <a16:creationId xmlns:a16="http://schemas.microsoft.com/office/drawing/2014/main" id="{BD0B070C-4E6D-89A2-E702-AF3594EE5E3A}"/>
              </a:ext>
            </a:extLst>
          </p:cNvPr>
          <p:cNvCxnSpPr>
            <a:cxnSpLocks noChangeAspect="1"/>
            <a:stCxn id="94" idx="3"/>
            <a:endCxn id="76"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96" name="Picture 2" descr="World Earth Continents - Free vector graphic on Pixabay">
            <a:extLst>
              <a:ext uri="{FF2B5EF4-FFF2-40B4-BE49-F238E27FC236}">
                <a16:creationId xmlns:a16="http://schemas.microsoft.com/office/drawing/2014/main" id="{8255B57C-8EAB-EDC6-CEB6-5F9DF089A1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2F499CE0-206C-7384-1F1B-BCA9EEFBBDD9}"/>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98" name="TextBox 97">
            <a:extLst>
              <a:ext uri="{FF2B5EF4-FFF2-40B4-BE49-F238E27FC236}">
                <a16:creationId xmlns:a16="http://schemas.microsoft.com/office/drawing/2014/main" id="{C74BEE0A-E52F-B24E-0604-8FA65BEF77E0}"/>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169654041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7249-D0A4-9D4A-A3C0-DF109D2242FC}"/>
              </a:ext>
            </a:extLst>
          </p:cNvPr>
          <p:cNvSpPr>
            <a:spLocks noGrp="1"/>
          </p:cNvSpPr>
          <p:nvPr>
            <p:ph type="title"/>
          </p:nvPr>
        </p:nvSpPr>
        <p:spPr/>
        <p:txBody>
          <a:bodyPr/>
          <a:lstStyle/>
          <a:p>
            <a:r>
              <a:rPr lang="en-US" dirty="0"/>
              <a:t>Linear Regression Model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6B0A4E6-A796-5F49-B744-5CB763674FE4}"/>
                  </a:ext>
                </a:extLst>
              </p:cNvPr>
              <p:cNvSpPr>
                <a:spLocks noGrp="1"/>
              </p:cNvSpPr>
              <p:nvPr>
                <p:ph type="body" idx="1"/>
              </p:nvPr>
            </p:nvSpPr>
            <p:spPr/>
            <p:txBody>
              <a:bodyPr/>
              <a:lstStyle/>
              <a:p>
                <a:pPr marL="139700" indent="0">
                  <a:buNone/>
                </a:pPr>
                <a:r>
                  <a:rPr lang="en-US" dirty="0"/>
                  <a:t>Assume the data is produced by a line.</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a:p>
                <a:pPr marL="139700" indent="0">
                  <a:buNone/>
                </a:pPr>
                <a:endParaRPr lang="en-US" dirty="0"/>
              </a:p>
              <a:p>
                <a:pPr marL="139700" indent="0">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are the </a:t>
                </a:r>
                <a:r>
                  <a:rPr lang="en-US" b="1" dirty="0"/>
                  <a:t>parameters </a:t>
                </a:r>
                <a:r>
                  <a:rPr lang="en-US" dirty="0"/>
                  <a:t>of our model that need to be learned</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oMath>
                </a14:m>
                <a:r>
                  <a:rPr lang="en-US" dirty="0"/>
                  <a:t> is the </a:t>
                </a:r>
                <a:r>
                  <a:rPr lang="en-US" b="1" dirty="0"/>
                  <a:t>intercept</a:t>
                </a:r>
                <a:r>
                  <a:rPr lang="en-US" dirty="0"/>
                  <a:t> / </a:t>
                </a:r>
                <a:r>
                  <a:rPr lang="en-US" b="1" dirty="0"/>
                  <a:t>bias</a:t>
                </a:r>
                <a:r>
                  <a:rPr lang="en-US" dirty="0"/>
                  <a:t> ($ of the land with no house)</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is the </a:t>
                </a:r>
                <a:r>
                  <a:rPr lang="en-US" b="1" dirty="0"/>
                  <a:t>slope</a:t>
                </a:r>
                <a:r>
                  <a:rPr lang="en-US" dirty="0"/>
                  <a:t> / </a:t>
                </a:r>
                <a:r>
                  <a:rPr lang="en-US" b="1" dirty="0"/>
                  <a:t>weight</a:t>
                </a:r>
                <a:r>
                  <a:rPr lang="en-US" dirty="0"/>
                  <a:t> ($ increase per increase in sq. ft)</a:t>
                </a:r>
              </a:p>
              <a:p>
                <a:pPr marL="139700" indent="0">
                  <a:buNone/>
                </a:pPr>
                <a:endParaRPr lang="en-US" dirty="0"/>
              </a:p>
              <a:p>
                <a:pPr marL="139700" indent="0">
                  <a:buNone/>
                </a:pPr>
                <a:r>
                  <a:rPr lang="en-US" dirty="0"/>
                  <a:t>Learn estimates of these </a:t>
                </a:r>
                <a:br>
                  <a:rPr lang="en-US" dirty="0"/>
                </a:br>
                <a:r>
                  <a:rPr lang="en-US" dirty="0"/>
                  <a:t>parameters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0</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1</m:t>
                        </m:r>
                      </m:sub>
                    </m:sSub>
                  </m:oMath>
                </a14:m>
                <a:r>
                  <a:rPr lang="en-US" dirty="0"/>
                  <a:t> and use </a:t>
                </a:r>
                <a:br>
                  <a:rPr lang="en-US" dirty="0"/>
                </a:br>
                <a:r>
                  <a:rPr lang="en-US" dirty="0"/>
                  <a:t>them to predict new value</a:t>
                </a:r>
                <a:br>
                  <a:rPr lang="en-US" dirty="0"/>
                </a:br>
                <a:r>
                  <a:rPr lang="en-US" dirty="0"/>
                  <a:t>for any input </a:t>
                </a:r>
                <a14:m>
                  <m:oMath xmlns:m="http://schemas.openxmlformats.org/officeDocument/2006/math">
                    <m:r>
                      <a:rPr lang="en-US" b="0" i="1" smtClean="0">
                        <a:latin typeface="Cambria Math" panose="02040503050406030204" pitchFamily="18" charset="0"/>
                      </a:rPr>
                      <m:t>𝑥</m:t>
                    </m:r>
                  </m:oMath>
                </a14:m>
                <a:r>
                  <a:rPr lang="en-US" dirty="0"/>
                  <a:t>! </a:t>
                </a:r>
                <a:br>
                  <a:rPr lang="en-US" dirty="0"/>
                </a:br>
                <a:endParaRPr lang="en-US" dirty="0"/>
              </a:p>
              <a:p>
                <a:pPr marL="139700" indent="0">
                  <a:buNone/>
                </a:pPr>
                <a:r>
                  <a:rPr lang="en-US" b="0" dirty="0"/>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1</m:t>
                        </m:r>
                      </m:sub>
                    </m:sSub>
                    <m:r>
                      <a:rPr lang="en-US" b="0" i="1" dirty="0" smtClean="0">
                        <a:latin typeface="Cambria Math" panose="02040503050406030204" pitchFamily="18" charset="0"/>
                      </a:rPr>
                      <m:t>𝑥</m:t>
                    </m:r>
                  </m:oMath>
                </a14:m>
                <a:endParaRPr lang="en-US" dirty="0"/>
              </a:p>
              <a:p>
                <a:pPr marL="139700" indent="0">
                  <a:buNone/>
                </a:pPr>
                <a:br>
                  <a:rPr lang="en-US" dirty="0"/>
                </a:br>
                <a:r>
                  <a:rPr lang="en-US" dirty="0"/>
                  <a:t>Why don’t we add </a:t>
                </a:r>
                <a14:m>
                  <m:oMath xmlns:m="http://schemas.openxmlformats.org/officeDocument/2006/math">
                    <m:r>
                      <a:rPr lang="en-US" b="0" i="1" smtClean="0">
                        <a:latin typeface="Cambria Math" panose="02040503050406030204" pitchFamily="18" charset="0"/>
                      </a:rPr>
                      <m:t>𝜖</m:t>
                    </m:r>
                  </m:oMath>
                </a14:m>
                <a:r>
                  <a:rPr lang="en-US" dirty="0"/>
                  <a:t>?</a:t>
                </a:r>
              </a:p>
              <a:p>
                <a:endParaRPr lang="en-US" dirty="0"/>
              </a:p>
              <a:p>
                <a:endParaRPr lang="en-US" dirty="0"/>
              </a:p>
              <a:p>
                <a:endParaRPr lang="en-US" dirty="0"/>
              </a:p>
              <a:p>
                <a:endParaRPr lang="en-US" dirty="0"/>
              </a:p>
              <a:p>
                <a:pPr marL="139700" indent="0">
                  <a:buNone/>
                </a:pPr>
                <a:r>
                  <a:rPr lang="en-US" dirty="0"/>
                  <a:t> </a:t>
                </a:r>
              </a:p>
            </p:txBody>
          </p:sp>
        </mc:Choice>
        <mc:Fallback xmlns="">
          <p:sp>
            <p:nvSpPr>
              <p:cNvPr id="3" name="Text Placeholder 2">
                <a:extLst>
                  <a:ext uri="{FF2B5EF4-FFF2-40B4-BE49-F238E27FC236}">
                    <a16:creationId xmlns:a16="http://schemas.microsoft.com/office/drawing/2014/main" id="{F6B0A4E6-A796-5F49-B744-5CB763674FE4}"/>
                  </a:ext>
                </a:extLst>
              </p:cNvPr>
              <p:cNvSpPr>
                <a:spLocks noGrp="1" noRot="1" noChangeAspect="1" noMove="1" noResize="1" noEditPoints="1" noAdjustHandles="1" noChangeArrowheads="1" noChangeShapeType="1" noTextEdit="1"/>
              </p:cNvSpPr>
              <p:nvPr>
                <p:ph type="body" idx="1"/>
              </p:nvPr>
            </p:nvSpPr>
            <p:spPr>
              <a:blipFill>
                <a:blip r:embed="rId3"/>
                <a:stretch>
                  <a:fillRect b="-1465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19E05D4-EC64-644B-A82C-477A62391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5" name="Picture 4">
            <a:extLst>
              <a:ext uri="{FF2B5EF4-FFF2-40B4-BE49-F238E27FC236}">
                <a16:creationId xmlns:a16="http://schemas.microsoft.com/office/drawing/2014/main" id="{893D06D2-C12E-CD4F-B581-DFFF51134554}"/>
              </a:ext>
            </a:extLst>
          </p:cNvPr>
          <p:cNvPicPr>
            <a:picLocks noChangeAspect="1"/>
          </p:cNvPicPr>
          <p:nvPr/>
        </p:nvPicPr>
        <p:blipFill>
          <a:blip r:embed="rId4"/>
          <a:stretch>
            <a:fillRect/>
          </a:stretch>
        </p:blipFill>
        <p:spPr>
          <a:xfrm>
            <a:off x="5632704" y="2454571"/>
            <a:ext cx="3276846" cy="2295280"/>
          </a:xfrm>
          <a:prstGeom prst="rect">
            <a:avLst/>
          </a:prstGeom>
        </p:spPr>
      </p:pic>
    </p:spTree>
    <p:extLst>
      <p:ext uri="{BB962C8B-B14F-4D97-AF65-F5344CB8AC3E}">
        <p14:creationId xmlns:p14="http://schemas.microsoft.com/office/powerpoint/2010/main" val="1344847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7370-5F0B-4649-A3B1-93A368758176}"/>
              </a:ext>
            </a:extLst>
          </p:cNvPr>
          <p:cNvSpPr>
            <a:spLocks noGrp="1"/>
          </p:cNvSpPr>
          <p:nvPr>
            <p:ph type="title"/>
          </p:nvPr>
        </p:nvSpPr>
        <p:spPr/>
        <p:txBody>
          <a:bodyPr/>
          <a:lstStyle/>
          <a:p>
            <a:r>
              <a:rPr lang="en-US" dirty="0"/>
              <a:t>Basic Idea</a:t>
            </a:r>
          </a:p>
        </p:txBody>
      </p:sp>
      <p:sp>
        <p:nvSpPr>
          <p:cNvPr id="3" name="Text Placeholder 2">
            <a:extLst>
              <a:ext uri="{FF2B5EF4-FFF2-40B4-BE49-F238E27FC236}">
                <a16:creationId xmlns:a16="http://schemas.microsoft.com/office/drawing/2014/main" id="{77F7AF26-194C-B24B-AA73-23112FFC3832}"/>
              </a:ext>
            </a:extLst>
          </p:cNvPr>
          <p:cNvSpPr>
            <a:spLocks noGrp="1"/>
          </p:cNvSpPr>
          <p:nvPr>
            <p:ph type="body" idx="1"/>
          </p:nvPr>
        </p:nvSpPr>
        <p:spPr/>
        <p:txBody>
          <a:bodyPr/>
          <a:lstStyle/>
          <a:p>
            <a:pPr marL="139700" indent="0">
              <a:buNone/>
            </a:pPr>
            <a:r>
              <a:rPr lang="en-US" dirty="0"/>
              <a:t>Try a bunch of different lines and see which one is best! </a:t>
            </a:r>
          </a:p>
          <a:p>
            <a:pPr marL="139700" indent="0">
              <a:buNone/>
            </a:pPr>
            <a:r>
              <a:rPr lang="en-US" dirty="0"/>
              <a:t>What does best even mean here?</a:t>
            </a:r>
          </a:p>
        </p:txBody>
      </p:sp>
      <p:sp>
        <p:nvSpPr>
          <p:cNvPr id="4" name="Slide Number Placeholder 3">
            <a:extLst>
              <a:ext uri="{FF2B5EF4-FFF2-40B4-BE49-F238E27FC236}">
                <a16:creationId xmlns:a16="http://schemas.microsoft.com/office/drawing/2014/main" id="{6DE90809-1208-FE45-9230-60211119BA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5" name="Picture 4">
            <a:extLst>
              <a:ext uri="{FF2B5EF4-FFF2-40B4-BE49-F238E27FC236}">
                <a16:creationId xmlns:a16="http://schemas.microsoft.com/office/drawing/2014/main" id="{9DFC0942-F809-6740-9478-6AFF99186299}"/>
              </a:ext>
            </a:extLst>
          </p:cNvPr>
          <p:cNvPicPr>
            <a:picLocks noChangeAspect="1"/>
          </p:cNvPicPr>
          <p:nvPr/>
        </p:nvPicPr>
        <p:blipFill>
          <a:blip r:embed="rId2"/>
          <a:stretch>
            <a:fillRect/>
          </a:stretch>
        </p:blipFill>
        <p:spPr>
          <a:xfrm>
            <a:off x="2964425" y="1313100"/>
            <a:ext cx="5187422" cy="3633551"/>
          </a:xfrm>
          <a:prstGeom prst="rect">
            <a:avLst/>
          </a:prstGeom>
        </p:spPr>
      </p:pic>
      <p:cxnSp>
        <p:nvCxnSpPr>
          <p:cNvPr id="7" name="Straight Connector 6">
            <a:extLst>
              <a:ext uri="{FF2B5EF4-FFF2-40B4-BE49-F238E27FC236}">
                <a16:creationId xmlns:a16="http://schemas.microsoft.com/office/drawing/2014/main" id="{EB379383-32BF-8443-B0FA-454EF51254EF}"/>
              </a:ext>
            </a:extLst>
          </p:cNvPr>
          <p:cNvCxnSpPr>
            <a:cxnSpLocks/>
          </p:cNvCxnSpPr>
          <p:nvPr/>
        </p:nvCxnSpPr>
        <p:spPr>
          <a:xfrm>
            <a:off x="3217635" y="2865049"/>
            <a:ext cx="463475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800105-49F0-EE49-88F1-E8EE650A1818}"/>
              </a:ext>
            </a:extLst>
          </p:cNvPr>
          <p:cNvCxnSpPr>
            <a:cxnSpLocks/>
          </p:cNvCxnSpPr>
          <p:nvPr/>
        </p:nvCxnSpPr>
        <p:spPr>
          <a:xfrm flipV="1">
            <a:off x="3217635" y="2671698"/>
            <a:ext cx="4634753" cy="4581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20FF15-38FE-C841-8819-808E8FE4830F}"/>
              </a:ext>
            </a:extLst>
          </p:cNvPr>
          <p:cNvCxnSpPr>
            <a:cxnSpLocks/>
          </p:cNvCxnSpPr>
          <p:nvPr/>
        </p:nvCxnSpPr>
        <p:spPr>
          <a:xfrm flipV="1">
            <a:off x="3217635" y="2411082"/>
            <a:ext cx="4634753" cy="5863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DEE7F1-486E-014F-8719-6286EAE73328}"/>
              </a:ext>
            </a:extLst>
          </p:cNvPr>
          <p:cNvCxnSpPr>
            <a:cxnSpLocks/>
          </p:cNvCxnSpPr>
          <p:nvPr/>
        </p:nvCxnSpPr>
        <p:spPr>
          <a:xfrm flipV="1">
            <a:off x="3217634" y="2108108"/>
            <a:ext cx="4536142" cy="13172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5430A6-524C-E648-941E-838EC0B9F148}"/>
              </a:ext>
            </a:extLst>
          </p:cNvPr>
          <p:cNvCxnSpPr>
            <a:cxnSpLocks/>
          </p:cNvCxnSpPr>
          <p:nvPr/>
        </p:nvCxnSpPr>
        <p:spPr>
          <a:xfrm>
            <a:off x="3217634" y="2548934"/>
            <a:ext cx="4634754" cy="77429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97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4D0A50FC-904E-B038-45FA-CA8E0643EC48}"/>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3" name="Title 1">
            <a:extLst>
              <a:ext uri="{FF2B5EF4-FFF2-40B4-BE49-F238E27FC236}">
                <a16:creationId xmlns:a16="http://schemas.microsoft.com/office/drawing/2014/main" id="{A00E3AF8-81E6-6EAC-7921-7C1BA58DCB13}"/>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83E5FB12-EBB0-E055-2717-2FB74847C526}"/>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37</a:t>
            </a:fld>
            <a:endParaRPr lang="en" dirty="0"/>
          </a:p>
        </p:txBody>
      </p:sp>
      <p:sp>
        <p:nvSpPr>
          <p:cNvPr id="14" name="Magnetic Disk 13">
            <a:extLst>
              <a:ext uri="{FF2B5EF4-FFF2-40B4-BE49-F238E27FC236}">
                <a16:creationId xmlns:a16="http://schemas.microsoft.com/office/drawing/2014/main" id="{5C1E6E44-4426-BBB3-E4E5-A2CBB81ECECB}"/>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5E5A387A-FCCA-9B8C-D04C-F464481B9049}"/>
              </a:ext>
            </a:extLst>
          </p:cNvPr>
          <p:cNvSpPr txBox="1">
            <a:spLocks noChangeAspect="1"/>
          </p:cNvSpPr>
          <p:nvPr/>
        </p:nvSpPr>
        <p:spPr>
          <a:xfrm>
            <a:off x="3714815" y="1384754"/>
            <a:ext cx="1370257"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C922F69F-363B-36C4-5835-5CBB14F4911A}"/>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732053B2-A2B0-DB7E-2D41-450430014BFF}"/>
              </a:ext>
            </a:extLst>
          </p:cNvPr>
          <p:cNvSpPr txBox="1">
            <a:spLocks noChangeAspect="1"/>
          </p:cNvSpPr>
          <p:nvPr/>
        </p:nvSpPr>
        <p:spPr>
          <a:xfrm>
            <a:off x="5651243" y="1384754"/>
            <a:ext cx="880240" cy="892552"/>
          </a:xfrm>
          <a:prstGeom prst="rect">
            <a:avLst/>
          </a:prstGeom>
          <a:solidFill>
            <a:schemeClr val="accent3">
              <a:lumMod val="60000"/>
              <a:lumOff val="40000"/>
            </a:schemeClr>
          </a:solidFill>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90360935-6BE3-4BFD-C3DD-2C9370C0517D}"/>
              </a:ext>
            </a:extLst>
          </p:cNvPr>
          <p:cNvSpPr txBox="1">
            <a:spLocks noChangeAspect="1"/>
          </p:cNvSpPr>
          <p:nvPr/>
        </p:nvSpPr>
        <p:spPr>
          <a:xfrm>
            <a:off x="5610159" y="4036885"/>
            <a:ext cx="962407" cy="892552"/>
          </a:xfrm>
          <a:prstGeom prst="rect">
            <a:avLst/>
          </a:prstGeom>
          <a:solidFill>
            <a:schemeClr val="accent2"/>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D1F30875-4811-F5CB-818D-F3BBEE37F976}"/>
              </a:ext>
            </a:extLst>
          </p:cNvPr>
          <p:cNvSpPr txBox="1">
            <a:spLocks noChangeAspect="1"/>
          </p:cNvSpPr>
          <p:nvPr/>
        </p:nvSpPr>
        <p:spPr>
          <a:xfrm>
            <a:off x="5254598" y="2780202"/>
            <a:ext cx="1673530" cy="892552"/>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CBF1B47C-7383-9A8C-9D73-8E724A51CC43}"/>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3D78017C-DB87-69B4-C3C4-91A75F8C8657}"/>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1635D2AD-0598-1602-A38F-B237BD5210F9}"/>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A216EA8D-F210-0C00-65B5-81E9B6F973AD}"/>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66BC2CD3-9371-6DE3-2496-8D68F14D43F0}"/>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E85A5412-2AC2-9D69-276C-658098527CDA}"/>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FAC86A2-DA27-EE17-3D6A-A2BD539F49E9}"/>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FBB6DE66-5E36-59B0-5240-82883EE4E1A0}"/>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C773F0B5-B7FE-A4E2-427D-F8F862162828}"/>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B0807966-B103-CF57-EFAE-77CF61562DCF}"/>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D69418A5-23B0-FC7B-17A8-891DB845F059}"/>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B646C9AA-C100-F2A7-C2E0-1C6C2DDAA360}"/>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1A893FF8-5304-9715-E783-D4490E09FA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ACB0799D-7F68-3452-F5C4-28C74A177FEE}"/>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AEA28187-3356-343F-241D-E2F045EEDC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CD88653F-0748-9FEC-4244-06B6CBB22803}"/>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E072C9D1-922F-5613-CDE7-5FA303F7620B}"/>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36547876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DEEA-BAC8-E347-B87D-EE5D4E5BC41B}"/>
              </a:ext>
            </a:extLst>
          </p:cNvPr>
          <p:cNvSpPr>
            <a:spLocks noGrp="1"/>
          </p:cNvSpPr>
          <p:nvPr>
            <p:ph type="title"/>
          </p:nvPr>
        </p:nvSpPr>
        <p:spPr/>
        <p:txBody>
          <a:bodyPr/>
          <a:lstStyle/>
          <a:p>
            <a:r>
              <a:rPr lang="en-US" dirty="0"/>
              <a:t>“Cost” of predictor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A7CDFF-1A91-3F4D-AE00-4CC1ADEB0347}"/>
                  </a:ext>
                </a:extLst>
              </p:cNvPr>
              <p:cNvSpPr>
                <a:spLocks noGrp="1"/>
              </p:cNvSpPr>
              <p:nvPr>
                <p:ph type="body" idx="1"/>
              </p:nvPr>
            </p:nvSpPr>
            <p:spPr/>
            <p:txBody>
              <a:bodyPr/>
              <a:lstStyle/>
              <a:p>
                <a:pPr marL="139700" indent="0">
                  <a:buNone/>
                </a:pPr>
                <a:r>
                  <a:rPr lang="en-US" dirty="0"/>
                  <a:t>Define a “cost” for a particular setting of parameters</a:t>
                </a:r>
              </a:p>
              <a:p>
                <a:r>
                  <a:rPr lang="en-US" dirty="0"/>
                  <a:t>Low cost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Better fit</a:t>
                </a:r>
              </a:p>
              <a:p>
                <a:r>
                  <a:rPr lang="en-US" dirty="0"/>
                  <a:t>Find settings that minimize the cost</a:t>
                </a:r>
              </a:p>
              <a:p>
                <a:r>
                  <a:rPr lang="en-US" dirty="0"/>
                  <a:t>For regression, we will use the error as the cost.</a:t>
                </a:r>
              </a:p>
              <a:p>
                <a:pPr lvl="1"/>
                <a:r>
                  <a:rPr lang="en-US" dirty="0"/>
                  <a:t>Low error = Low cost = </a:t>
                </a:r>
                <a:r>
                  <a:rPr lang="en-US" b="1" dirty="0"/>
                  <a:t>Better predictor (hopefully)</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Note: There are other ways we can define cost which will result in different “best” predictors. We will see what these other costs are and how they affect the result.</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DEA7CDFF-1A91-3F4D-AE00-4CC1ADEB0347}"/>
                  </a:ext>
                </a:extLst>
              </p:cNvPr>
              <p:cNvSpPr>
                <a:spLocks noGrp="1" noRot="1" noChangeAspect="1" noMove="1" noResize="1" noEditPoints="1" noAdjustHandles="1" noChangeArrowheads="1" noChangeShapeType="1" noTextEdit="1"/>
              </p:cNvSpPr>
              <p:nvPr>
                <p:ph type="body" idx="1"/>
              </p:nvPr>
            </p:nvSpPr>
            <p:spPr>
              <a:blipFill>
                <a:blip r:embed="rId3"/>
                <a:stretch>
                  <a:fillRect r="-10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D562A63-6FF7-DD41-8679-65046D0804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707439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53FE-FCA9-0E4B-BEA3-D637A3D53BE6}"/>
              </a:ext>
            </a:extLst>
          </p:cNvPr>
          <p:cNvSpPr>
            <a:spLocks noGrp="1"/>
          </p:cNvSpPr>
          <p:nvPr>
            <p:ph type="title"/>
          </p:nvPr>
        </p:nvSpPr>
        <p:spPr/>
        <p:txBody>
          <a:bodyPr/>
          <a:lstStyle/>
          <a:p>
            <a:r>
              <a:rPr lang="en-US" sz="2000" dirty="0"/>
              <a:t>Mean Squared Error (MSE)</a:t>
            </a:r>
          </a:p>
        </p:txBody>
      </p:sp>
      <p:sp>
        <p:nvSpPr>
          <p:cNvPr id="3" name="Text Placeholder 2">
            <a:extLst>
              <a:ext uri="{FF2B5EF4-FFF2-40B4-BE49-F238E27FC236}">
                <a16:creationId xmlns:a16="http://schemas.microsoft.com/office/drawing/2014/main" id="{7B411B34-4BA3-9448-8FDA-07072FE34E4F}"/>
              </a:ext>
            </a:extLst>
          </p:cNvPr>
          <p:cNvSpPr>
            <a:spLocks noGrp="1"/>
          </p:cNvSpPr>
          <p:nvPr>
            <p:ph type="body" idx="1"/>
          </p:nvPr>
        </p:nvSpPr>
        <p:spPr/>
        <p:txBody>
          <a:bodyPr/>
          <a:lstStyle/>
          <a:p>
            <a:pPr marL="139700" indent="0">
              <a:buNone/>
            </a:pPr>
            <a:r>
              <a:rPr lang="en-US" dirty="0"/>
              <a:t>How to define error? </a:t>
            </a:r>
            <a:r>
              <a:rPr lang="en-US" b="1" dirty="0"/>
              <a:t>Mean squared error (MSE)</a:t>
            </a:r>
            <a:endParaRPr lang="en-US" dirty="0"/>
          </a:p>
        </p:txBody>
      </p:sp>
      <p:sp>
        <p:nvSpPr>
          <p:cNvPr id="4" name="Slide Number Placeholder 3">
            <a:extLst>
              <a:ext uri="{FF2B5EF4-FFF2-40B4-BE49-F238E27FC236}">
                <a16:creationId xmlns:a16="http://schemas.microsoft.com/office/drawing/2014/main" id="{3976D1D0-DDD0-4E4E-B308-6F4FCEAFD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5" name="Picture 4">
            <a:extLst>
              <a:ext uri="{FF2B5EF4-FFF2-40B4-BE49-F238E27FC236}">
                <a16:creationId xmlns:a16="http://schemas.microsoft.com/office/drawing/2014/main" id="{8EDA42E3-2733-704D-9C05-642C0CF73F30}"/>
              </a:ext>
            </a:extLst>
          </p:cNvPr>
          <p:cNvPicPr>
            <a:picLocks noChangeAspect="1"/>
          </p:cNvPicPr>
          <p:nvPr/>
        </p:nvPicPr>
        <p:blipFill>
          <a:blip r:embed="rId3"/>
          <a:stretch>
            <a:fillRect/>
          </a:stretch>
        </p:blipFill>
        <p:spPr>
          <a:xfrm>
            <a:off x="2712394" y="2672334"/>
            <a:ext cx="3390516" cy="2374901"/>
          </a:xfrm>
          <a:prstGeom prst="rect">
            <a:avLst/>
          </a:prstGeom>
        </p:spPr>
      </p:pic>
    </p:spTree>
    <p:extLst>
      <p:ext uri="{BB962C8B-B14F-4D97-AF65-F5344CB8AC3E}">
        <p14:creationId xmlns:p14="http://schemas.microsoft.com/office/powerpoint/2010/main" val="280906719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421AE8-F810-324E-AC29-179837BF24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6" name="Picture 5">
            <a:extLst>
              <a:ext uri="{FF2B5EF4-FFF2-40B4-BE49-F238E27FC236}">
                <a16:creationId xmlns:a16="http://schemas.microsoft.com/office/drawing/2014/main" id="{203FC83E-36B5-948F-3737-80F1A279BC11}"/>
              </a:ext>
            </a:extLst>
          </p:cNvPr>
          <p:cNvPicPr>
            <a:picLocks noChangeAspect="1"/>
          </p:cNvPicPr>
          <p:nvPr/>
        </p:nvPicPr>
        <p:blipFill>
          <a:blip r:embed="rId2"/>
          <a:stretch>
            <a:fillRect/>
          </a:stretch>
        </p:blipFill>
        <p:spPr>
          <a:xfrm>
            <a:off x="-275824" y="-28810"/>
            <a:ext cx="9492464" cy="5172261"/>
          </a:xfrm>
          <a:prstGeom prst="rect">
            <a:avLst/>
          </a:prstGeom>
        </p:spPr>
      </p:pic>
    </p:spTree>
    <p:extLst>
      <p:ext uri="{BB962C8B-B14F-4D97-AF65-F5344CB8AC3E}">
        <p14:creationId xmlns:p14="http://schemas.microsoft.com/office/powerpoint/2010/main" val="3246882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A97C76-FB2D-EA41-A8CE-344FACC58168}"/>
              </a:ext>
            </a:extLst>
          </p:cNvPr>
          <p:cNvSpPr>
            <a:spLocks noGrp="1"/>
          </p:cNvSpPr>
          <p:nvPr>
            <p:ph type="body" idx="1"/>
          </p:nvPr>
        </p:nvSpPr>
        <p:spPr/>
        <p:txBody>
          <a:bodyPr/>
          <a:lstStyle/>
          <a:p>
            <a:pPr fontAlgn="base"/>
            <a:r>
              <a:rPr lang="en-US" b="1" dirty="0">
                <a:solidFill>
                  <a:srgbClr val="B57BA6"/>
                </a:solidFill>
              </a:rPr>
              <a:t>Goal</a:t>
            </a:r>
            <a:r>
              <a:rPr lang="en-US" dirty="0"/>
              <a:t>: Get you actively participating in your learning</a:t>
            </a:r>
          </a:p>
          <a:p>
            <a:pPr fontAlgn="base"/>
            <a:r>
              <a:rPr lang="en-US" dirty="0"/>
              <a:t>Typical Activity</a:t>
            </a:r>
          </a:p>
          <a:p>
            <a:pPr lvl="1" fontAlgn="base"/>
            <a:r>
              <a:rPr lang="en-US" dirty="0"/>
              <a:t>Question is posed</a:t>
            </a:r>
          </a:p>
          <a:p>
            <a:pPr lvl="1" fontAlgn="base"/>
            <a:r>
              <a:rPr lang="en-US" b="1" dirty="0">
                <a:solidFill>
                  <a:srgbClr val="B57BA6"/>
                </a:solidFill>
              </a:rPr>
              <a:t>Think</a:t>
            </a:r>
            <a:r>
              <a:rPr lang="en-US" b="1" dirty="0"/>
              <a:t> </a:t>
            </a:r>
            <a:r>
              <a:rPr lang="en-US" dirty="0"/>
              <a:t>(1 min): Think about the question on your own</a:t>
            </a:r>
            <a:endParaRPr lang="en-US" b="1" dirty="0"/>
          </a:p>
          <a:p>
            <a:pPr lvl="1" fontAlgn="base"/>
            <a:r>
              <a:rPr lang="en-US" b="1" dirty="0">
                <a:solidFill>
                  <a:srgbClr val="B57BA6"/>
                </a:solidFill>
              </a:rPr>
              <a:t>Pair</a:t>
            </a:r>
            <a:r>
              <a:rPr lang="en-US" b="1" dirty="0"/>
              <a:t> </a:t>
            </a:r>
            <a:r>
              <a:rPr lang="en-US" dirty="0"/>
              <a:t>(2 min): Talk with your neighbor to discuss question</a:t>
            </a:r>
            <a:endParaRPr lang="en-US" b="1" dirty="0"/>
          </a:p>
          <a:p>
            <a:pPr lvl="2" fontAlgn="base"/>
            <a:r>
              <a:rPr lang="en-US" dirty="0"/>
              <a:t>If you arrive at different conclusions, discuss your logic and figure out why you differ!</a:t>
            </a:r>
          </a:p>
          <a:p>
            <a:pPr lvl="2" fontAlgn="base"/>
            <a:r>
              <a:rPr lang="en-US" dirty="0"/>
              <a:t>If you arrived at the same conclusion, discuss why the other answers might be wrong!</a:t>
            </a:r>
          </a:p>
          <a:p>
            <a:pPr lvl="1" fontAlgn="base"/>
            <a:r>
              <a:rPr lang="en-US" b="1" dirty="0">
                <a:solidFill>
                  <a:srgbClr val="B57BA6"/>
                </a:solidFill>
              </a:rPr>
              <a:t>Share</a:t>
            </a:r>
            <a:r>
              <a:rPr lang="en-US" b="1" dirty="0"/>
              <a:t> </a:t>
            </a:r>
            <a:r>
              <a:rPr lang="en-US" dirty="0"/>
              <a:t>(1 min): We discuss the conclusions as a class</a:t>
            </a:r>
          </a:p>
          <a:p>
            <a:pPr fontAlgn="base"/>
            <a:r>
              <a:rPr lang="en-US" dirty="0"/>
              <a:t>During each of the </a:t>
            </a:r>
            <a:r>
              <a:rPr lang="en-US" b="1" dirty="0">
                <a:solidFill>
                  <a:srgbClr val="B57BA6"/>
                </a:solidFill>
              </a:rPr>
              <a:t>Think</a:t>
            </a:r>
            <a:r>
              <a:rPr lang="en-US" b="1" dirty="0"/>
              <a:t> </a:t>
            </a:r>
            <a:r>
              <a:rPr lang="en-US" dirty="0"/>
              <a:t>and </a:t>
            </a:r>
            <a:r>
              <a:rPr lang="en-US" b="1" dirty="0">
                <a:solidFill>
                  <a:srgbClr val="B57BA6"/>
                </a:solidFill>
              </a:rPr>
              <a:t>Pair</a:t>
            </a:r>
            <a:r>
              <a:rPr lang="en-US" dirty="0"/>
              <a:t> stages, you will respond to the question via a </a:t>
            </a:r>
            <a:r>
              <a:rPr lang="en-US" dirty="0" err="1"/>
              <a:t>sli.do</a:t>
            </a:r>
            <a:r>
              <a:rPr lang="en-US" dirty="0"/>
              <a:t> poll</a:t>
            </a:r>
          </a:p>
          <a:p>
            <a:pPr lvl="1" fontAlgn="base"/>
            <a:r>
              <a:rPr lang="en-US" dirty="0"/>
              <a:t>Not worth any points, just here to help you learn! </a:t>
            </a:r>
          </a:p>
        </p:txBody>
      </p:sp>
      <p:sp>
        <p:nvSpPr>
          <p:cNvPr id="3" name="Slide Number Placeholder 2">
            <a:extLst>
              <a:ext uri="{FF2B5EF4-FFF2-40B4-BE49-F238E27FC236}">
                <a16:creationId xmlns:a16="http://schemas.microsoft.com/office/drawing/2014/main" id="{4C185414-4F24-234D-BC0D-66CF2C6927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dirty="0"/>
          </a:p>
        </p:txBody>
      </p:sp>
      <p:sp>
        <p:nvSpPr>
          <p:cNvPr id="4" name="Title 3">
            <a:extLst>
              <a:ext uri="{FF2B5EF4-FFF2-40B4-BE49-F238E27FC236}">
                <a16:creationId xmlns:a16="http://schemas.microsoft.com/office/drawing/2014/main" id="{220DCCF3-A50E-3E40-BE3F-C75657B98CD5}"/>
              </a:ext>
            </a:extLst>
          </p:cNvPr>
          <p:cNvSpPr>
            <a:spLocks noGrp="1"/>
          </p:cNvSpPr>
          <p:nvPr>
            <p:ph type="title"/>
          </p:nvPr>
        </p:nvSpPr>
        <p:spPr/>
        <p:txBody>
          <a:bodyPr/>
          <a:lstStyle/>
          <a:p>
            <a:r>
              <a:rPr lang="en-US" dirty="0"/>
              <a:t>1 min</a:t>
            </a:r>
          </a:p>
        </p:txBody>
      </p:sp>
      <p:sp>
        <p:nvSpPr>
          <p:cNvPr id="5" name="Rectangle 4">
            <a:extLst>
              <a:ext uri="{FF2B5EF4-FFF2-40B4-BE49-F238E27FC236}">
                <a16:creationId xmlns:a16="http://schemas.microsoft.com/office/drawing/2014/main" id="{D4D040DE-1915-AD40-9FEE-FA80B3D2B8B7}"/>
              </a:ext>
            </a:extLst>
          </p:cNvPr>
          <p:cNvSpPr/>
          <p:nvPr/>
        </p:nvSpPr>
        <p:spPr>
          <a:xfrm>
            <a:off x="197224" y="1048871"/>
            <a:ext cx="1649505" cy="1272988"/>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28741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A97C76-FB2D-EA41-A8CE-344FACC58168}"/>
              </a:ext>
            </a:extLst>
          </p:cNvPr>
          <p:cNvSpPr>
            <a:spLocks noGrp="1"/>
          </p:cNvSpPr>
          <p:nvPr>
            <p:ph type="body" idx="1"/>
          </p:nvPr>
        </p:nvSpPr>
        <p:spPr/>
        <p:txBody>
          <a:bodyPr/>
          <a:lstStyle/>
          <a:p>
            <a:pPr marL="139700" indent="0">
              <a:buNone/>
            </a:pPr>
            <a:r>
              <a:rPr lang="en-US" b="1" dirty="0"/>
              <a:t>Sort the following lines by their MSE on the data, from smallest to largest</a:t>
            </a:r>
            <a:r>
              <a:rPr lang="en-US" dirty="0"/>
              <a:t>. (estimate, don’t actually compute)</a:t>
            </a:r>
          </a:p>
          <a:p>
            <a:pPr marL="139700" indent="0">
              <a:buNone/>
            </a:pPr>
            <a:endParaRPr lang="en-US" b="1" dirty="0"/>
          </a:p>
        </p:txBody>
      </p:sp>
      <p:sp>
        <p:nvSpPr>
          <p:cNvPr id="3" name="Slide Number Placeholder 2">
            <a:extLst>
              <a:ext uri="{FF2B5EF4-FFF2-40B4-BE49-F238E27FC236}">
                <a16:creationId xmlns:a16="http://schemas.microsoft.com/office/drawing/2014/main" id="{4C185414-4F24-234D-BC0D-66CF2C6927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
        <p:nvSpPr>
          <p:cNvPr id="4" name="Title 3">
            <a:extLst>
              <a:ext uri="{FF2B5EF4-FFF2-40B4-BE49-F238E27FC236}">
                <a16:creationId xmlns:a16="http://schemas.microsoft.com/office/drawing/2014/main" id="{220DCCF3-A50E-3E40-BE3F-C75657B98CD5}"/>
              </a:ext>
            </a:extLst>
          </p:cNvPr>
          <p:cNvSpPr>
            <a:spLocks noGrp="1"/>
          </p:cNvSpPr>
          <p:nvPr>
            <p:ph type="title"/>
          </p:nvPr>
        </p:nvSpPr>
        <p:spPr/>
        <p:txBody>
          <a:bodyPr/>
          <a:lstStyle/>
          <a:p>
            <a:r>
              <a:rPr lang="en-US" dirty="0"/>
              <a:t>1 min</a:t>
            </a:r>
          </a:p>
        </p:txBody>
      </p:sp>
      <p:pic>
        <p:nvPicPr>
          <p:cNvPr id="6" name="Picture 5">
            <a:extLst>
              <a:ext uri="{FF2B5EF4-FFF2-40B4-BE49-F238E27FC236}">
                <a16:creationId xmlns:a16="http://schemas.microsoft.com/office/drawing/2014/main" id="{92894659-64D3-814F-87A0-8F337E939CA6}"/>
              </a:ext>
            </a:extLst>
          </p:cNvPr>
          <p:cNvPicPr>
            <a:picLocks noChangeAspect="1"/>
          </p:cNvPicPr>
          <p:nvPr/>
        </p:nvPicPr>
        <p:blipFill>
          <a:blip r:embed="rId2"/>
          <a:srcRect/>
          <a:stretch/>
        </p:blipFill>
        <p:spPr>
          <a:xfrm>
            <a:off x="3485084" y="1231418"/>
            <a:ext cx="4807281" cy="3605460"/>
          </a:xfrm>
          <a:prstGeom prst="rect">
            <a:avLst/>
          </a:prstGeom>
        </p:spPr>
      </p:pic>
    </p:spTree>
    <p:extLst>
      <p:ext uri="{BB962C8B-B14F-4D97-AF65-F5344CB8AC3E}">
        <p14:creationId xmlns:p14="http://schemas.microsoft.com/office/powerpoint/2010/main" val="386937397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A97C76-FB2D-EA41-A8CE-344FACC58168}"/>
              </a:ext>
            </a:extLst>
          </p:cNvPr>
          <p:cNvSpPr>
            <a:spLocks noGrp="1"/>
          </p:cNvSpPr>
          <p:nvPr>
            <p:ph type="body" idx="1"/>
          </p:nvPr>
        </p:nvSpPr>
        <p:spPr/>
        <p:txBody>
          <a:bodyPr/>
          <a:lstStyle/>
          <a:p>
            <a:pPr marL="139700" indent="0">
              <a:buNone/>
            </a:pPr>
            <a:r>
              <a:rPr lang="en-US" b="1" dirty="0"/>
              <a:t>Sort the following lines by their MSE on the data, from smallest to largest</a:t>
            </a:r>
            <a:r>
              <a:rPr lang="en-US" dirty="0"/>
              <a:t>. (estimate, don’t actually compute)</a:t>
            </a:r>
          </a:p>
          <a:p>
            <a:pPr marL="139700" indent="0">
              <a:buNone/>
            </a:pPr>
            <a:endParaRPr lang="en-US" b="1" dirty="0"/>
          </a:p>
        </p:txBody>
      </p:sp>
      <p:sp>
        <p:nvSpPr>
          <p:cNvPr id="3" name="Slide Number Placeholder 2">
            <a:extLst>
              <a:ext uri="{FF2B5EF4-FFF2-40B4-BE49-F238E27FC236}">
                <a16:creationId xmlns:a16="http://schemas.microsoft.com/office/drawing/2014/main" id="{4C185414-4F24-234D-BC0D-66CF2C6927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dirty="0"/>
          </a:p>
        </p:txBody>
      </p:sp>
      <p:sp>
        <p:nvSpPr>
          <p:cNvPr id="4" name="Title 3">
            <a:extLst>
              <a:ext uri="{FF2B5EF4-FFF2-40B4-BE49-F238E27FC236}">
                <a16:creationId xmlns:a16="http://schemas.microsoft.com/office/drawing/2014/main" id="{220DCCF3-A50E-3E40-BE3F-C75657B98CD5}"/>
              </a:ext>
            </a:extLst>
          </p:cNvPr>
          <p:cNvSpPr>
            <a:spLocks noGrp="1"/>
          </p:cNvSpPr>
          <p:nvPr>
            <p:ph type="title"/>
          </p:nvPr>
        </p:nvSpPr>
        <p:spPr/>
        <p:txBody>
          <a:bodyPr/>
          <a:lstStyle/>
          <a:p>
            <a:r>
              <a:rPr lang="en-US" dirty="0"/>
              <a:t>2 min</a:t>
            </a:r>
          </a:p>
        </p:txBody>
      </p:sp>
      <p:pic>
        <p:nvPicPr>
          <p:cNvPr id="6" name="Picture 5">
            <a:extLst>
              <a:ext uri="{FF2B5EF4-FFF2-40B4-BE49-F238E27FC236}">
                <a16:creationId xmlns:a16="http://schemas.microsoft.com/office/drawing/2014/main" id="{92894659-64D3-814F-87A0-8F337E939CA6}"/>
              </a:ext>
            </a:extLst>
          </p:cNvPr>
          <p:cNvPicPr>
            <a:picLocks noChangeAspect="1"/>
          </p:cNvPicPr>
          <p:nvPr/>
        </p:nvPicPr>
        <p:blipFill>
          <a:blip r:embed="rId2"/>
          <a:srcRect/>
          <a:stretch/>
        </p:blipFill>
        <p:spPr>
          <a:xfrm>
            <a:off x="3485084" y="1231418"/>
            <a:ext cx="4807281" cy="3605460"/>
          </a:xfrm>
          <a:prstGeom prst="rect">
            <a:avLst/>
          </a:prstGeom>
        </p:spPr>
      </p:pic>
    </p:spTree>
    <p:extLst>
      <p:ext uri="{BB962C8B-B14F-4D97-AF65-F5344CB8AC3E}">
        <p14:creationId xmlns:p14="http://schemas.microsoft.com/office/powerpoint/2010/main" val="312901594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43</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43</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130282405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B12D-3429-BF49-9E1D-FB79B2A52905}"/>
              </a:ext>
            </a:extLst>
          </p:cNvPr>
          <p:cNvSpPr>
            <a:spLocks noGrp="1"/>
          </p:cNvSpPr>
          <p:nvPr>
            <p:ph type="title"/>
          </p:nvPr>
        </p:nvSpPr>
        <p:spPr/>
        <p:txBody>
          <a:bodyPr/>
          <a:lstStyle/>
          <a:p>
            <a:r>
              <a:rPr lang="en-US" dirty="0"/>
              <a:t>Minimizing Cost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FD3BC4B-3780-C54C-B351-8A8775BE0213}"/>
                  </a:ext>
                </a:extLst>
              </p:cNvPr>
              <p:cNvSpPr>
                <a:spLocks noGrp="1"/>
              </p:cNvSpPr>
              <p:nvPr>
                <p:ph type="body" idx="1"/>
              </p:nvPr>
            </p:nvSpPr>
            <p:spPr>
              <a:xfrm>
                <a:off x="3090624" y="575500"/>
                <a:ext cx="5563182" cy="3981000"/>
              </a:xfrm>
            </p:spPr>
            <p:txBody>
              <a:bodyPr/>
              <a:lstStyle/>
              <a:p>
                <a:pPr marL="139700" indent="0">
                  <a:buNone/>
                </a:pPr>
                <a:r>
                  <a:rPr lang="en-US" dirty="0"/>
                  <a:t>MSE is a function with inputs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different settings have different MSE for a dataset</a:t>
                </a:r>
              </a:p>
              <a:p>
                <a:pPr marL="139700" indent="0">
                  <a:buNone/>
                </a:pPr>
                <a:r>
                  <a:rPr lang="en-US" dirty="0"/>
                  <a:t> </a:t>
                </a:r>
              </a:p>
            </p:txBody>
          </p:sp>
        </mc:Choice>
        <mc:Fallback xmlns="">
          <p:sp>
            <p:nvSpPr>
              <p:cNvPr id="3" name="Text Placeholder 2">
                <a:extLst>
                  <a:ext uri="{FF2B5EF4-FFF2-40B4-BE49-F238E27FC236}">
                    <a16:creationId xmlns:a16="http://schemas.microsoft.com/office/drawing/2014/main" id="{DFD3BC4B-3780-C54C-B351-8A8775BE0213}"/>
                  </a:ext>
                </a:extLst>
              </p:cNvPr>
              <p:cNvSpPr>
                <a:spLocks noGrp="1" noRot="1" noChangeAspect="1" noMove="1" noResize="1" noEditPoints="1" noAdjustHandles="1" noChangeArrowheads="1" noChangeShapeType="1" noTextEdit="1"/>
              </p:cNvSpPr>
              <p:nvPr>
                <p:ph type="body" idx="1"/>
              </p:nvPr>
            </p:nvSpPr>
            <p:spPr>
              <a:xfrm>
                <a:off x="3090624" y="575500"/>
                <a:ext cx="5563182"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714D90-B4BD-9443-A5ED-02BEEA5A84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pic>
        <p:nvPicPr>
          <p:cNvPr id="5" name="Picture 4" descr="diagonal_mesh.png">
            <a:extLst>
              <a:ext uri="{FF2B5EF4-FFF2-40B4-BE49-F238E27FC236}">
                <a16:creationId xmlns:a16="http://schemas.microsoft.com/office/drawing/2014/main" id="{FAA33358-D3F3-2342-AB8B-8D48BE24681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798"/>
          <a:stretch/>
        </p:blipFill>
        <p:spPr>
          <a:xfrm>
            <a:off x="1629921" y="1622281"/>
            <a:ext cx="4224585" cy="265454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EE13B9-E4FB-8D4E-BF2F-0B7E7CA3F694}"/>
                  </a:ext>
                </a:extLst>
              </p:cNvPr>
              <p:cNvSpPr txBox="1"/>
              <p:nvPr/>
            </p:nvSpPr>
            <p:spPr>
              <a:xfrm>
                <a:off x="5448693" y="1894458"/>
                <a:ext cx="3569802" cy="84285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1</m:t>
                          </m:r>
                        </m:sub>
                      </m:sSub>
                      <m:r>
                        <a:rPr lang="en-US" b="0" i="1" smtClean="0">
                          <a:latin typeface="Cambria Math" panose="02040503050406030204" pitchFamily="18" charset="0"/>
                        </a:rPr>
                        <m:t>=</m:t>
                      </m:r>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i="0" smtClean="0">
                                  <a:latin typeface="Cambria Math" panose="02040503050406030204" pitchFamily="18" charset="0"/>
                                </a:rPr>
                                <m:t>min</m:t>
                              </m:r>
                            </m:e>
                            <m:lim>
                              <m:sSub>
                                <m:sSubPr>
                                  <m:ctrlPr>
                                    <a:rPr lang="en-US" b="0" i="1" smtClean="0">
                                      <a:solidFill>
                                        <a:srgbClr val="B57BA6"/>
                                      </a:solidFill>
                                      <a:latin typeface="Cambria Math" panose="02040503050406030204" pitchFamily="18" charset="0"/>
                                    </a:rPr>
                                  </m:ctrlPr>
                                </m:sSubPr>
                                <m:e>
                                  <m:r>
                                    <a:rPr lang="en-US" b="0" i="1" smtClean="0">
                                      <a:solidFill>
                                        <a:srgbClr val="B57BA6"/>
                                      </a:solidFill>
                                      <a:latin typeface="Cambria Math" panose="02040503050406030204" pitchFamily="18" charset="0"/>
                                    </a:rPr>
                                    <m:t>𝑤</m:t>
                                  </m:r>
                                </m:e>
                                <m:sub>
                                  <m:r>
                                    <a:rPr lang="en-US" b="0" i="1" smtClean="0">
                                      <a:solidFill>
                                        <a:srgbClr val="B57BA6"/>
                                      </a:solidFill>
                                      <a:latin typeface="Cambria Math" panose="02040503050406030204" pitchFamily="18" charset="0"/>
                                    </a:rPr>
                                    <m:t>0</m:t>
                                  </m:r>
                                </m:sub>
                              </m:sSub>
                              <m:r>
                                <a:rPr lang="en-US" b="0" i="1" smtClean="0">
                                  <a:solidFill>
                                    <a:srgbClr val="B57BA6"/>
                                  </a:solidFill>
                                  <a:latin typeface="Cambria Math" panose="02040503050406030204" pitchFamily="18" charset="0"/>
                                </a:rPr>
                                <m:t>, </m:t>
                              </m:r>
                              <m:sSub>
                                <m:sSubPr>
                                  <m:ctrlPr>
                                    <a:rPr lang="en-US" b="0" i="1" smtClean="0">
                                      <a:solidFill>
                                        <a:srgbClr val="B57BA6"/>
                                      </a:solidFill>
                                      <a:latin typeface="Cambria Math" panose="02040503050406030204" pitchFamily="18" charset="0"/>
                                    </a:rPr>
                                  </m:ctrlPr>
                                </m:sSubPr>
                                <m:e>
                                  <m:r>
                                    <a:rPr lang="en-US" b="0" i="1" smtClean="0">
                                      <a:solidFill>
                                        <a:srgbClr val="B57BA6"/>
                                      </a:solidFill>
                                      <a:latin typeface="Cambria Math" panose="02040503050406030204" pitchFamily="18" charset="0"/>
                                    </a:rPr>
                                    <m:t>𝑤</m:t>
                                  </m:r>
                                </m:e>
                                <m:sub>
                                  <m:r>
                                    <a:rPr lang="en-US" b="0" i="1" smtClean="0">
                                      <a:solidFill>
                                        <a:srgbClr val="B57BA6"/>
                                      </a:solidFill>
                                      <a:latin typeface="Cambria Math" panose="02040503050406030204" pitchFamily="18" charset="0"/>
                                    </a:rPr>
                                    <m:t>1</m:t>
                                  </m:r>
                                </m:sub>
                              </m:sSub>
                            </m:lim>
                          </m:limLow>
                        </m:fName>
                        <m:e>
                          <m:r>
                            <a:rPr lang="en-US" b="0" i="1" smtClean="0">
                              <a:latin typeface="Cambria Math" panose="02040503050406030204" pitchFamily="18" charset="0"/>
                            </a:rPr>
                            <m:t>𝑀𝑆𝐸</m:t>
                          </m:r>
                          <m:d>
                            <m:dPr>
                              <m:ctrlPr>
                                <a:rPr lang="en-US" b="0" i="1" smtClean="0">
                                  <a:latin typeface="Cambria Math" panose="02040503050406030204" pitchFamily="18" charset="0"/>
                                </a:rPr>
                              </m:ctrlPr>
                            </m:dPr>
                            <m:e>
                              <m:sSub>
                                <m:sSubPr>
                                  <m:ctrlPr>
                                    <a:rPr lang="en-US" b="0" i="1" smtClean="0">
                                      <a:solidFill>
                                        <a:srgbClr val="B57BA6"/>
                                      </a:solidFill>
                                      <a:latin typeface="Cambria Math" panose="02040503050406030204" pitchFamily="18" charset="0"/>
                                    </a:rPr>
                                  </m:ctrlPr>
                                </m:sSubPr>
                                <m:e>
                                  <m:r>
                                    <a:rPr lang="en-US" b="0" i="1" smtClean="0">
                                      <a:solidFill>
                                        <a:srgbClr val="B57BA6"/>
                                      </a:solidFill>
                                      <a:latin typeface="Cambria Math" panose="02040503050406030204" pitchFamily="18" charset="0"/>
                                    </a:rPr>
                                    <m:t>𝑤</m:t>
                                  </m:r>
                                </m:e>
                                <m:sub>
                                  <m:r>
                                    <a:rPr lang="en-US" b="0" i="1" smtClean="0">
                                      <a:solidFill>
                                        <a:srgbClr val="B57BA6"/>
                                      </a:solidFill>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solidFill>
                                        <a:srgbClr val="B57BA6"/>
                                      </a:solidFill>
                                      <a:latin typeface="Cambria Math" panose="02040503050406030204" pitchFamily="18" charset="0"/>
                                    </a:rPr>
                                  </m:ctrlPr>
                                </m:sSubPr>
                                <m:e>
                                  <m:r>
                                    <a:rPr lang="en-US" b="0" i="1" smtClean="0">
                                      <a:solidFill>
                                        <a:srgbClr val="B57BA6"/>
                                      </a:solidFill>
                                      <a:latin typeface="Cambria Math" panose="02040503050406030204" pitchFamily="18" charset="0"/>
                                    </a:rPr>
                                    <m:t>𝑤</m:t>
                                  </m:r>
                                </m:e>
                                <m:sub>
                                  <m:r>
                                    <a:rPr lang="en-US" b="0" i="1" smtClean="0">
                                      <a:solidFill>
                                        <a:srgbClr val="B57BA6"/>
                                      </a:solidFill>
                                      <a:latin typeface="Cambria Math" panose="02040503050406030204" pitchFamily="18" charset="0"/>
                                    </a:rPr>
                                    <m:t>1</m:t>
                                  </m:r>
                                </m:sub>
                              </m:sSub>
                            </m:e>
                          </m:d>
                        </m:e>
                      </m:func>
                    </m:oMath>
                  </m:oMathPara>
                </a14:m>
                <a:endParaRPr lang="en-US" dirty="0"/>
              </a:p>
              <a:p>
                <a:r>
                  <a:rPr lang="en-US" dirty="0"/>
                  <a:t>           </a:t>
                </a:r>
                <a14:m>
                  <m:oMath xmlns:m="http://schemas.openxmlformats.org/officeDocument/2006/math">
                    <m:func>
                      <m:funcPr>
                        <m:ctrlPr>
                          <a:rPr lang="en-US" i="1">
                            <a:latin typeface="Cambria Math" panose="02040503050406030204" pitchFamily="18" charset="0"/>
                          </a:rPr>
                        </m:ctrlPr>
                      </m:funcPr>
                      <m:fName>
                        <m:r>
                          <a:rPr lang="en-US" b="0" i="1" smtClean="0">
                            <a:latin typeface="Cambria Math" panose="02040503050406030204" pitchFamily="18" charset="0"/>
                          </a:rPr>
                          <m:t>=</m:t>
                        </m:r>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a:latin typeface="Cambria Math" panose="02040503050406030204" pitchFamily="18" charset="0"/>
                              </a:rPr>
                              <m:t>min</m:t>
                            </m:r>
                          </m:e>
                          <m:lim>
                            <m:sSub>
                              <m:sSubPr>
                                <m:ctrlPr>
                                  <a:rPr lang="en-US" i="1" smtClean="0">
                                    <a:solidFill>
                                      <a:srgbClr val="B57BA6"/>
                                    </a:solidFill>
                                    <a:latin typeface="Cambria Math" panose="02040503050406030204" pitchFamily="18" charset="0"/>
                                  </a:rPr>
                                </m:ctrlPr>
                              </m:sSubPr>
                              <m:e>
                                <m:r>
                                  <a:rPr lang="en-US" i="1">
                                    <a:solidFill>
                                      <a:srgbClr val="B57BA6"/>
                                    </a:solidFill>
                                    <a:latin typeface="Cambria Math" panose="02040503050406030204" pitchFamily="18" charset="0"/>
                                  </a:rPr>
                                  <m:t>𝑤</m:t>
                                </m:r>
                              </m:e>
                              <m:sub>
                                <m:r>
                                  <a:rPr lang="en-US" i="1">
                                    <a:solidFill>
                                      <a:srgbClr val="B57BA6"/>
                                    </a:solidFill>
                                    <a:latin typeface="Cambria Math" panose="02040503050406030204" pitchFamily="18" charset="0"/>
                                  </a:rPr>
                                  <m:t>0</m:t>
                                </m:r>
                              </m:sub>
                            </m:sSub>
                            <m:r>
                              <a:rPr lang="en-US" i="1">
                                <a:solidFill>
                                  <a:srgbClr val="B57BA6"/>
                                </a:solidFill>
                                <a:latin typeface="Cambria Math" panose="02040503050406030204" pitchFamily="18" charset="0"/>
                              </a:rPr>
                              <m:t>, </m:t>
                            </m:r>
                            <m:sSub>
                              <m:sSubPr>
                                <m:ctrlPr>
                                  <a:rPr lang="en-US" i="1">
                                    <a:solidFill>
                                      <a:srgbClr val="B57BA6"/>
                                    </a:solidFill>
                                    <a:latin typeface="Cambria Math" panose="02040503050406030204" pitchFamily="18" charset="0"/>
                                  </a:rPr>
                                </m:ctrlPr>
                              </m:sSubPr>
                              <m:e>
                                <m:r>
                                  <a:rPr lang="en-US" i="1">
                                    <a:solidFill>
                                      <a:srgbClr val="B57BA6"/>
                                    </a:solidFill>
                                    <a:latin typeface="Cambria Math" panose="02040503050406030204" pitchFamily="18" charset="0"/>
                                  </a:rPr>
                                  <m:t>𝑤</m:t>
                                </m:r>
                              </m:e>
                              <m:sub>
                                <m:r>
                                  <a:rPr lang="en-US" i="1">
                                    <a:solidFill>
                                      <a:srgbClr val="B57BA6"/>
                                    </a:solidFill>
                                    <a:latin typeface="Cambria Math" panose="02040503050406030204" pitchFamily="18" charset="0"/>
                                  </a:rPr>
                                  <m:t>1</m:t>
                                </m:r>
                              </m:sub>
                            </m:sSub>
                          </m:lim>
                        </m:limLow>
                      </m:fName>
                      <m:e>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1</m:t>
                            </m:r>
                          </m:num>
                          <m:den>
                            <m:r>
                              <a:rPr lang="en-US" b="0" i="1" smtClean="0">
                                <a:solidFill>
                                  <a:schemeClr val="tx1"/>
                                </a:solidFill>
                                <a:latin typeface="Cambria Math" panose="02040503050406030204" pitchFamily="18" charset="0"/>
                              </a:rPr>
                              <m:t>𝑛</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B57BA6"/>
                                                </a:solidFill>
                                                <a:latin typeface="Cambria Math" panose="02040503050406030204" pitchFamily="18" charset="0"/>
                                              </a:rPr>
                                            </m:ctrlPr>
                                          </m:sSubPr>
                                          <m:e>
                                            <m:r>
                                              <a:rPr lang="en-US" i="1">
                                                <a:solidFill>
                                                  <a:srgbClr val="B57BA6"/>
                                                </a:solidFill>
                                                <a:latin typeface="Cambria Math" panose="02040503050406030204" pitchFamily="18" charset="0"/>
                                              </a:rPr>
                                              <m:t>𝑤</m:t>
                                            </m:r>
                                          </m:e>
                                          <m:sub>
                                            <m:r>
                                              <a:rPr lang="en-US" i="1">
                                                <a:solidFill>
                                                  <a:srgbClr val="B57BA6"/>
                                                </a:solidFill>
                                                <a:latin typeface="Cambria Math" panose="02040503050406030204" pitchFamily="18" charset="0"/>
                                              </a:rPr>
                                              <m:t>0</m:t>
                                            </m:r>
                                          </m:sub>
                                        </m:sSub>
                                        <m:r>
                                          <a:rPr lang="en-US" i="1">
                                            <a:latin typeface="Cambria Math" panose="02040503050406030204" pitchFamily="18" charset="0"/>
                                          </a:rPr>
                                          <m:t>+</m:t>
                                        </m:r>
                                        <m:sSub>
                                          <m:sSubPr>
                                            <m:ctrlPr>
                                              <a:rPr lang="en-US" i="1">
                                                <a:solidFill>
                                                  <a:srgbClr val="B57BA6"/>
                                                </a:solidFill>
                                                <a:latin typeface="Cambria Math" panose="02040503050406030204" pitchFamily="18" charset="0"/>
                                              </a:rPr>
                                            </m:ctrlPr>
                                          </m:sSubPr>
                                          <m:e>
                                            <m:r>
                                              <a:rPr lang="en-US" i="1">
                                                <a:solidFill>
                                                  <a:srgbClr val="B57BA6"/>
                                                </a:solidFill>
                                                <a:latin typeface="Cambria Math" panose="02040503050406030204" pitchFamily="18" charset="0"/>
                                              </a:rPr>
                                              <m:t>𝑤</m:t>
                                            </m:r>
                                          </m:e>
                                          <m:sub>
                                            <m:r>
                                              <a:rPr lang="en-US" i="1">
                                                <a:solidFill>
                                                  <a:srgbClr val="B57BA6"/>
                                                </a:solidFill>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d>
                              </m:e>
                              <m:sup>
                                <m:r>
                                  <a:rPr lang="en-US" b="0" i="1" smtClean="0">
                                    <a:latin typeface="Cambria Math" panose="02040503050406030204" pitchFamily="18" charset="0"/>
                                  </a:rPr>
                                  <m:t>2</m:t>
                                </m:r>
                              </m:sup>
                            </m:sSup>
                          </m:e>
                        </m:nary>
                      </m:e>
                    </m:func>
                  </m:oMath>
                </a14:m>
                <a:endParaRPr lang="en-US" dirty="0"/>
              </a:p>
            </p:txBody>
          </p:sp>
        </mc:Choice>
        <mc:Fallback xmlns="">
          <p:sp>
            <p:nvSpPr>
              <p:cNvPr id="7" name="TextBox 6">
                <a:extLst>
                  <a:ext uri="{FF2B5EF4-FFF2-40B4-BE49-F238E27FC236}">
                    <a16:creationId xmlns:a16="http://schemas.microsoft.com/office/drawing/2014/main" id="{F2EE13B9-E4FB-8D4E-BF2F-0B7E7CA3F694}"/>
                  </a:ext>
                </a:extLst>
              </p:cNvPr>
              <p:cNvSpPr txBox="1">
                <a:spLocks noRot="1" noChangeAspect="1" noMove="1" noResize="1" noEditPoints="1" noAdjustHandles="1" noChangeArrowheads="1" noChangeShapeType="1" noTextEdit="1"/>
              </p:cNvSpPr>
              <p:nvPr/>
            </p:nvSpPr>
            <p:spPr>
              <a:xfrm>
                <a:off x="5448693" y="1894458"/>
                <a:ext cx="3569802" cy="842859"/>
              </a:xfrm>
              <a:prstGeom prst="rect">
                <a:avLst/>
              </a:prstGeom>
              <a:blipFill>
                <a:blip r:embed="rId4"/>
                <a:stretch>
                  <a:fillRect t="-1493" b="-4626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EAE2389-09F9-D94D-B806-3DF00486F644}"/>
              </a:ext>
            </a:extLst>
          </p:cNvPr>
          <p:cNvSpPr/>
          <p:nvPr/>
        </p:nvSpPr>
        <p:spPr>
          <a:xfrm>
            <a:off x="6259443" y="4226631"/>
            <a:ext cx="2571691" cy="523220"/>
          </a:xfrm>
          <a:prstGeom prst="rect">
            <a:avLst/>
          </a:prstGeom>
          <a:ln>
            <a:solidFill>
              <a:schemeClr val="tx1"/>
            </a:solidFill>
          </a:ln>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Unfortunately, we can’t try it out on all possible settings </a:t>
            </a:r>
            <a:r>
              <a:rPr lang="en-US" dirty="0">
                <a:solidFill>
                  <a:srgbClr val="666666"/>
                </a:solidFill>
                <a:latin typeface="Nunito Sans" pitchFamily="2" charset="77"/>
                <a:ea typeface="Nunito Sans" pitchFamily="2" charset="77"/>
                <a:cs typeface="Nunito Sans" pitchFamily="2" charset="77"/>
                <a:sym typeface="Wingdings" pitchFamily="2" charset="2"/>
              </a:rPr>
              <a:t> </a:t>
            </a:r>
            <a:r>
              <a:rPr lang="en-US" dirty="0"/>
              <a:t> </a:t>
            </a:r>
          </a:p>
        </p:txBody>
      </p:sp>
    </p:spTree>
    <p:extLst>
      <p:ext uri="{BB962C8B-B14F-4D97-AF65-F5344CB8AC3E}">
        <p14:creationId xmlns:p14="http://schemas.microsoft.com/office/powerpoint/2010/main" val="3192714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89D4-EE51-1043-AE58-6E2F1AE93564}"/>
              </a:ext>
            </a:extLst>
          </p:cNvPr>
          <p:cNvSpPr>
            <a:spLocks noGrp="1"/>
          </p:cNvSpPr>
          <p:nvPr>
            <p:ph type="title"/>
          </p:nvPr>
        </p:nvSpPr>
        <p:spPr/>
        <p:txBody>
          <a:bodyPr/>
          <a:lstStyle/>
          <a:p>
            <a:r>
              <a:rPr lang="en-US" dirty="0"/>
              <a:t>Gradient Descent</a:t>
            </a:r>
          </a:p>
        </p:txBody>
      </p:sp>
      <p:sp>
        <p:nvSpPr>
          <p:cNvPr id="3" name="Text Placeholder 2">
            <a:extLst>
              <a:ext uri="{FF2B5EF4-FFF2-40B4-BE49-F238E27FC236}">
                <a16:creationId xmlns:a16="http://schemas.microsoft.com/office/drawing/2014/main" id="{78A375E4-20DE-8A4A-89A7-7E7BD89BEC9B}"/>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Instead of computing all possible points to find the minimum,</a:t>
            </a:r>
            <a:br>
              <a:rPr lang="en-US" dirty="0"/>
            </a:br>
            <a:r>
              <a:rPr lang="en-US" dirty="0"/>
              <a:t>just start at one point and “roll” down the hill. Use the gradient (slope) to determine which direction is down.</a:t>
            </a:r>
          </a:p>
        </p:txBody>
      </p:sp>
      <p:sp>
        <p:nvSpPr>
          <p:cNvPr id="4" name="Slide Number Placeholder 3">
            <a:extLst>
              <a:ext uri="{FF2B5EF4-FFF2-40B4-BE49-F238E27FC236}">
                <a16:creationId xmlns:a16="http://schemas.microsoft.com/office/drawing/2014/main" id="{15BCF030-4DC5-8144-8809-8B68BD0842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6" name="Picture 5" descr="A close up of a map&#10;&#10;Description automatically generated">
            <a:extLst>
              <a:ext uri="{FF2B5EF4-FFF2-40B4-BE49-F238E27FC236}">
                <a16:creationId xmlns:a16="http://schemas.microsoft.com/office/drawing/2014/main" id="{B8C42FF5-F3D2-7142-961F-7C191BDAA162}"/>
              </a:ext>
            </a:extLst>
          </p:cNvPr>
          <p:cNvPicPr>
            <a:picLocks noChangeAspect="1"/>
          </p:cNvPicPr>
          <p:nvPr/>
        </p:nvPicPr>
        <p:blipFill>
          <a:blip r:embed="rId3"/>
          <a:stretch>
            <a:fillRect/>
          </a:stretch>
        </p:blipFill>
        <p:spPr>
          <a:xfrm>
            <a:off x="3090625" y="285574"/>
            <a:ext cx="5596200" cy="2191845"/>
          </a:xfrm>
          <a:prstGeom prst="rect">
            <a:avLst/>
          </a:prstGeom>
        </p:spPr>
      </p:pic>
      <p:pic>
        <p:nvPicPr>
          <p:cNvPr id="8" name="Picture 7" descr="A close up of a map&#10;&#10;Description automatically generated">
            <a:extLst>
              <a:ext uri="{FF2B5EF4-FFF2-40B4-BE49-F238E27FC236}">
                <a16:creationId xmlns:a16="http://schemas.microsoft.com/office/drawing/2014/main" id="{554B23A3-DA20-634B-A383-E203D2B8679C}"/>
              </a:ext>
            </a:extLst>
          </p:cNvPr>
          <p:cNvPicPr>
            <a:picLocks noChangeAspect="1"/>
          </p:cNvPicPr>
          <p:nvPr/>
        </p:nvPicPr>
        <p:blipFill>
          <a:blip r:embed="rId4"/>
          <a:stretch>
            <a:fillRect/>
          </a:stretch>
        </p:blipFill>
        <p:spPr>
          <a:xfrm>
            <a:off x="3090625" y="261736"/>
            <a:ext cx="5596200" cy="219184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B699DE-9507-7440-B80D-AA5CF600F7B6}"/>
                  </a:ext>
                </a:extLst>
              </p:cNvPr>
              <p:cNvSpPr txBox="1"/>
              <p:nvPr/>
            </p:nvSpPr>
            <p:spPr>
              <a:xfrm flipH="1">
                <a:off x="3400302" y="3499324"/>
                <a:ext cx="5008228" cy="161884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139700" indent="0">
                  <a:buNone/>
                </a:pPr>
                <a:r>
                  <a:rPr lang="en-US" dirty="0">
                    <a:solidFill>
                      <a:srgbClr val="7030A0"/>
                    </a:solidFill>
                    <a:latin typeface=""/>
                    <a:cs typeface="Courier New" panose="02070309020205020404" pitchFamily="49" charset="0"/>
                  </a:rPr>
                  <a:t>Start at some (random) weights </a:t>
                </a:r>
                <a14:m>
                  <m:oMath xmlns:m="http://schemas.openxmlformats.org/officeDocument/2006/math">
                    <m:r>
                      <a:rPr lang="en-US" i="1">
                        <a:solidFill>
                          <a:schemeClr val="tx1"/>
                        </a:solidFill>
                        <a:latin typeface="Cambria Math" panose="02040503050406030204" pitchFamily="18" charset="0"/>
                        <a:cs typeface="Courier New" panose="02070309020205020404" pitchFamily="49" charset="0"/>
                      </a:rPr>
                      <m:t>𝑤</m:t>
                    </m:r>
                  </m:oMath>
                </a14:m>
                <a:r>
                  <a:rPr lang="en-US" dirty="0">
                    <a:solidFill>
                      <a:srgbClr val="7030A0"/>
                    </a:solidFill>
                    <a:latin typeface=""/>
                    <a:cs typeface="Courier New" panose="02070309020205020404" pitchFamily="49" charset="0"/>
                  </a:rPr>
                  <a:t> </a:t>
                </a:r>
              </a:p>
              <a:p>
                <a:pPr marL="139700" indent="0">
                  <a:buNone/>
                </a:pPr>
                <a:r>
                  <a:rPr lang="en-US" dirty="0">
                    <a:solidFill>
                      <a:srgbClr val="7030A0"/>
                    </a:solidFill>
                    <a:latin typeface=""/>
                    <a:cs typeface="Courier New" panose="02070309020205020404" pitchFamily="49" charset="0"/>
                  </a:rPr>
                  <a:t>While we haven’t converged:</a:t>
                </a:r>
              </a:p>
              <a:p>
                <a:pPr marL="13970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i="1">
                              <a:latin typeface="Cambria Math" panose="02040503050406030204" pitchFamily="18" charset="0"/>
                            </a:rPr>
                            <m:t>𝑤</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up>
                      </m:sSup>
                      <m:r>
                        <a:rPr lang="en-US" b="0" i="1" smtClean="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𝑤</m:t>
                      </m:r>
                      <m:r>
                        <a:rPr lang="en-US" i="1">
                          <a:latin typeface="Cambria Math" panose="02040503050406030204" pitchFamily="18" charset="0"/>
                          <a:ea typeface="Cambria Math" panose="02040503050406030204" pitchFamily="18" charset="0"/>
                        </a:rPr>
                        <m:t>)</m:t>
                      </m:r>
                    </m:oMath>
                  </m:oMathPara>
                </a14:m>
                <a:endParaRPr lang="en-US" b="0" dirty="0">
                  <a:solidFill>
                    <a:srgbClr val="666666"/>
                  </a:solidFill>
                  <a:latin typeface=""/>
                </a:endParaRPr>
              </a:p>
              <a:p>
                <a:pPr marL="139700" indent="0">
                  <a:buNone/>
                </a:pPr>
                <a:endParaRPr lang="en-US" b="0" dirty="0">
                  <a:solidFill>
                    <a:srgbClr val="666666"/>
                  </a:solidFill>
                  <a:latin typeface=""/>
                </a:endParaRPr>
              </a:p>
              <a:p>
                <a:pPr marL="285750" indent="-285750">
                  <a:buFontTx/>
                  <a:buChar char="-"/>
                </a:pPr>
                <a14:m>
                  <m:oMath xmlns:m="http://schemas.openxmlformats.org/officeDocument/2006/math">
                    <m:r>
                      <a:rPr lang="en-US" b="0" i="1" smtClean="0">
                        <a:solidFill>
                          <a:srgbClr val="666666"/>
                        </a:solidFill>
                        <a:latin typeface="Cambria Math" panose="02040503050406030204" pitchFamily="18" charset="0"/>
                      </a:rPr>
                      <m:t>𝛼</m:t>
                    </m:r>
                  </m:oMath>
                </a14:m>
                <a:r>
                  <a:rPr lang="en-US" dirty="0">
                    <a:solidFill>
                      <a:srgbClr val="666666"/>
                    </a:solidFill>
                    <a:latin typeface=""/>
                  </a:rPr>
                  <a:t>: learning rate</a:t>
                </a:r>
                <a:r>
                  <a:rPr lang="en-US" i="1" dirty="0">
                    <a:solidFill>
                      <a:srgbClr val="666666"/>
                    </a:solidFill>
                    <a:latin typeface=""/>
                  </a:rPr>
                  <a:t>                                                       </a:t>
                </a:r>
              </a:p>
              <a:p>
                <a:pPr marL="285750" indent="-285750">
                  <a:buFontTx/>
                  <a:buChar char="-"/>
                </a:pPr>
                <a:r>
                  <a:rPr lang="en-US" i="1" dirty="0">
                    <a:solidFill>
                      <a:srgbClr val="666666"/>
                    </a:solidFill>
                    <a:latin typeface=""/>
                  </a:rPr>
                  <a:t> - </a:t>
                </a:r>
                <a14:m>
                  <m:oMath xmlns:m="http://schemas.openxmlformats.org/officeDocument/2006/math">
                    <m:r>
                      <a:rPr lang="en-US" i="1">
                        <a:solidFill>
                          <a:srgbClr val="666666"/>
                        </a:solidFill>
                        <a:latin typeface="Cambria Math" panose="02040503050406030204" pitchFamily="18" charset="0"/>
                      </a:rPr>
                      <m:t>𝛻</m:t>
                    </m:r>
                    <m:r>
                      <a:rPr lang="en-US" i="1">
                        <a:solidFill>
                          <a:srgbClr val="666666"/>
                        </a:solidFill>
                        <a:latin typeface="Cambria Math" panose="02040503050406030204" pitchFamily="18" charset="0"/>
                      </a:rPr>
                      <m:t>𝐿</m:t>
                    </m:r>
                    <m:r>
                      <a:rPr lang="en-US" i="1">
                        <a:solidFill>
                          <a:srgbClr val="666666"/>
                        </a:solidFill>
                        <a:latin typeface="Cambria Math" panose="02040503050406030204" pitchFamily="18" charset="0"/>
                        <a:ea typeface="Cambria Math" panose="02040503050406030204" pitchFamily="18" charset="0"/>
                      </a:rPr>
                      <m:t>(</m:t>
                    </m:r>
                    <m:r>
                      <a:rPr lang="en-US" i="1">
                        <a:solidFill>
                          <a:srgbClr val="666666"/>
                        </a:solidFill>
                        <a:latin typeface="Cambria Math" panose="02040503050406030204" pitchFamily="18" charset="0"/>
                        <a:ea typeface="Cambria Math" panose="02040503050406030204" pitchFamily="18" charset="0"/>
                      </a:rPr>
                      <m:t>𝑤</m:t>
                    </m:r>
                    <m:r>
                      <a:rPr lang="en-US" i="1">
                        <a:solidFill>
                          <a:srgbClr val="666666"/>
                        </a:solidFill>
                        <a:latin typeface="Cambria Math" panose="02040503050406030204" pitchFamily="18" charset="0"/>
                        <a:ea typeface="Cambria Math" panose="02040503050406030204" pitchFamily="18" charset="0"/>
                      </a:rPr>
                      <m:t>)</m:t>
                    </m:r>
                  </m:oMath>
                </a14:m>
                <a:r>
                  <a:rPr lang="en-US" dirty="0">
                    <a:solidFill>
                      <a:srgbClr val="666666"/>
                    </a:solidFill>
                    <a:latin typeface=""/>
                  </a:rPr>
                  <a:t>: the gradients of loss function</a:t>
                </a:r>
                <a14:m>
                  <m:oMath xmlns:m="http://schemas.openxmlformats.org/officeDocument/2006/math">
                    <m:r>
                      <a:rPr lang="en-US" b="0" i="0" smtClean="0">
                        <a:solidFill>
                          <a:srgbClr val="666666"/>
                        </a:solidFill>
                        <a:latin typeface="Cambria Math" panose="02040503050406030204" pitchFamily="18" charset="0"/>
                      </a:rPr>
                      <m:t> </m:t>
                    </m:r>
                    <m:r>
                      <a:rPr lang="en-US" i="1">
                        <a:solidFill>
                          <a:srgbClr val="666666"/>
                        </a:solidFill>
                        <a:latin typeface="Cambria Math" panose="02040503050406030204" pitchFamily="18" charset="0"/>
                      </a:rPr>
                      <m:t>𝐿</m:t>
                    </m:r>
                  </m:oMath>
                </a14:m>
                <a:r>
                  <a:rPr lang="en-US" dirty="0">
                    <a:solidFill>
                      <a:srgbClr val="666666"/>
                    </a:solidFill>
                    <a:latin typeface=""/>
                  </a:rPr>
                  <a:t> on a set of weights </a:t>
                </a:r>
                <a14:m>
                  <m:oMath xmlns:m="http://schemas.openxmlformats.org/officeDocument/2006/math">
                    <m:r>
                      <a:rPr lang="en-US" i="1">
                        <a:solidFill>
                          <a:srgbClr val="666666"/>
                        </a:solidFill>
                        <a:latin typeface="Cambria Math" panose="02040503050406030204" pitchFamily="18" charset="0"/>
                        <a:ea typeface="Cambria Math" panose="02040503050406030204" pitchFamily="18" charset="0"/>
                      </a:rPr>
                      <m:t>𝑤</m:t>
                    </m:r>
                  </m:oMath>
                </a14:m>
                <a:endParaRPr lang="en-US" dirty="0">
                  <a:solidFill>
                    <a:srgbClr val="666666"/>
                  </a:solidFill>
                  <a:latin typeface=""/>
                </a:endParaRPr>
              </a:p>
            </p:txBody>
          </p:sp>
        </mc:Choice>
        <mc:Fallback xmlns="">
          <p:sp>
            <p:nvSpPr>
              <p:cNvPr id="5" name="TextBox 4">
                <a:extLst>
                  <a:ext uri="{FF2B5EF4-FFF2-40B4-BE49-F238E27FC236}">
                    <a16:creationId xmlns:a16="http://schemas.microsoft.com/office/drawing/2014/main" id="{E5B699DE-9507-7440-B80D-AA5CF600F7B6}"/>
                  </a:ext>
                </a:extLst>
              </p:cNvPr>
              <p:cNvSpPr txBox="1">
                <a:spLocks noRot="1" noChangeAspect="1" noMove="1" noResize="1" noEditPoints="1" noAdjustHandles="1" noChangeArrowheads="1" noChangeShapeType="1" noTextEdit="1"/>
              </p:cNvSpPr>
              <p:nvPr/>
            </p:nvSpPr>
            <p:spPr>
              <a:xfrm flipH="1">
                <a:off x="3400302" y="3499324"/>
                <a:ext cx="5008228" cy="1618841"/>
              </a:xfrm>
              <a:prstGeom prst="rect">
                <a:avLst/>
              </a:prstGeom>
              <a:blipFill>
                <a:blip r:embed="rId5"/>
                <a:stretch>
                  <a:fillRect b="-1527"/>
                </a:stretch>
              </a:blipFill>
            </p:spPr>
            <p:txBody>
              <a:bodyPr/>
              <a:lstStyle/>
              <a:p>
                <a:r>
                  <a:rPr lang="en-US">
                    <a:noFill/>
                  </a:rPr>
                  <a:t> </a:t>
                </a:r>
              </a:p>
            </p:txBody>
          </p:sp>
        </mc:Fallback>
      </mc:AlternateContent>
    </p:spTree>
    <p:extLst>
      <p:ext uri="{BB962C8B-B14F-4D97-AF65-F5344CB8AC3E}">
        <p14:creationId xmlns:p14="http://schemas.microsoft.com/office/powerpoint/2010/main" val="1308956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1BAC0-58F2-5147-9DB3-620C11AFD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pic>
        <p:nvPicPr>
          <p:cNvPr id="4" name="Online Media 3" descr="dogs.mp4">
            <a:hlinkClick r:id="" action="ppaction://media"/>
            <a:extLst>
              <a:ext uri="{FF2B5EF4-FFF2-40B4-BE49-F238E27FC236}">
                <a16:creationId xmlns:a16="http://schemas.microsoft.com/office/drawing/2014/main" id="{3FCB3004-F8CE-5549-A673-B23453912D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0" y="0"/>
            <a:ext cx="2895600" cy="5146320"/>
          </a:xfrm>
          <a:prstGeom prst="rect">
            <a:avLst/>
          </a:prstGeom>
        </p:spPr>
      </p:pic>
    </p:spTree>
    <p:extLst>
      <p:ext uri="{BB962C8B-B14F-4D97-AF65-F5344CB8AC3E}">
        <p14:creationId xmlns:p14="http://schemas.microsoft.com/office/powerpoint/2010/main" val="1930927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47</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47</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84600159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6491-5DC1-FD46-81DD-D397AE3BE0A7}"/>
              </a:ext>
            </a:extLst>
          </p:cNvPr>
          <p:cNvSpPr>
            <a:spLocks noGrp="1"/>
          </p:cNvSpPr>
          <p:nvPr>
            <p:ph type="title"/>
          </p:nvPr>
        </p:nvSpPr>
        <p:spPr/>
        <p:txBody>
          <a:bodyPr/>
          <a:lstStyle/>
          <a:p>
            <a:r>
              <a:rPr lang="en-US" dirty="0"/>
              <a:t>Higher Order 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4919064-77A6-6744-B0C0-DE34D1FC438C}"/>
                  </a:ext>
                </a:extLst>
              </p:cNvPr>
              <p:cNvSpPr>
                <a:spLocks noGrp="1"/>
              </p:cNvSpPr>
              <p:nvPr>
                <p:ph type="body" idx="1"/>
              </p:nvPr>
            </p:nvSpPr>
            <p:spPr/>
            <p:txBody>
              <a:bodyPr/>
              <a:lstStyle/>
              <a:p>
                <a:pPr marL="139700" indent="0">
                  <a:buNone/>
                </a:pPr>
                <a:r>
                  <a:rPr lang="en-US" dirty="0"/>
                  <a:t>This data doesn’t look exactly linear, why are we fitting a line instead of some higher-degree polynomial?</a:t>
                </a:r>
              </a:p>
              <a:p>
                <a:pPr marL="139700" indent="0">
                  <a:buNone/>
                </a:pPr>
                <a:r>
                  <a:rPr lang="en-US" dirty="0"/>
                  <a:t>We can! We just have to use a slightly different model! </a:t>
                </a:r>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3</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p:txBody>
          </p:sp>
        </mc:Choice>
        <mc:Fallback xmlns="">
          <p:sp>
            <p:nvSpPr>
              <p:cNvPr id="3" name="Text Placeholder 2">
                <a:extLst>
                  <a:ext uri="{FF2B5EF4-FFF2-40B4-BE49-F238E27FC236}">
                    <a16:creationId xmlns:a16="http://schemas.microsoft.com/office/drawing/2014/main" id="{04919064-77A6-6744-B0C0-DE34D1FC438C}"/>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847EAA6-19C0-0B45-81C5-A9B15CCDC5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5" name="Picture 4">
            <a:extLst>
              <a:ext uri="{FF2B5EF4-FFF2-40B4-BE49-F238E27FC236}">
                <a16:creationId xmlns:a16="http://schemas.microsoft.com/office/drawing/2014/main" id="{4D7644B3-60A5-E349-8843-7B4C25891234}"/>
              </a:ext>
            </a:extLst>
          </p:cNvPr>
          <p:cNvPicPr>
            <a:picLocks noChangeAspect="1"/>
          </p:cNvPicPr>
          <p:nvPr/>
        </p:nvPicPr>
        <p:blipFill>
          <a:blip r:embed="rId3"/>
          <a:stretch>
            <a:fillRect/>
          </a:stretch>
        </p:blipFill>
        <p:spPr>
          <a:xfrm>
            <a:off x="4101923" y="2571750"/>
            <a:ext cx="3390516" cy="2374901"/>
          </a:xfrm>
          <a:prstGeom prst="rect">
            <a:avLst/>
          </a:prstGeom>
        </p:spPr>
      </p:pic>
    </p:spTree>
    <p:extLst>
      <p:ext uri="{BB962C8B-B14F-4D97-AF65-F5344CB8AC3E}">
        <p14:creationId xmlns:p14="http://schemas.microsoft.com/office/powerpoint/2010/main" val="4102332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C387-9A09-AE41-BE89-8D368F91E92D}"/>
              </a:ext>
            </a:extLst>
          </p:cNvPr>
          <p:cNvSpPr>
            <a:spLocks noGrp="1"/>
          </p:cNvSpPr>
          <p:nvPr>
            <p:ph type="title"/>
          </p:nvPr>
        </p:nvSpPr>
        <p:spPr/>
        <p:txBody>
          <a:bodyPr/>
          <a:lstStyle/>
          <a:p>
            <a:r>
              <a:rPr lang="en-US" dirty="0"/>
              <a:t>Polynomial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7124F6E-3651-9D4A-8254-91EDCE7B7512}"/>
                  </a:ext>
                </a:extLst>
              </p:cNvPr>
              <p:cNvSpPr>
                <a:spLocks noGrp="1"/>
              </p:cNvSpPr>
              <p:nvPr>
                <p:ph type="body" idx="1"/>
              </p:nvPr>
            </p:nvSpPr>
            <p:spPr/>
            <p:txBody>
              <a:bodyPr/>
              <a:lstStyle/>
              <a:p>
                <a:pPr marL="139700" indent="0">
                  <a:buNone/>
                </a:pPr>
                <a:r>
                  <a:rPr lang="en-US" b="1" dirty="0"/>
                  <a:t>Model</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𝑝</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𝑝</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a:p>
                <a:pPr marL="139700" indent="0">
                  <a:buNone/>
                </a:pPr>
                <a:endParaRPr lang="en-US" dirty="0"/>
              </a:p>
              <a:p>
                <a:pPr marL="139700" indent="0">
                  <a:buNone/>
                </a:pPr>
                <a:r>
                  <a:rPr lang="en-US" dirty="0"/>
                  <a:t>Just like linear regression, but uses more features!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do you train it? Gradient descent (with more parameters)</a:t>
                </a:r>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D7124F6E-3651-9D4A-8254-91EDCE7B7512}"/>
                  </a:ext>
                </a:extLst>
              </p:cNvPr>
              <p:cNvSpPr>
                <a:spLocks noGrp="1" noRot="1" noChangeAspect="1" noMove="1" noResize="1" noEditPoints="1" noAdjustHandles="1" noChangeArrowheads="1" noChangeShapeType="1" noTextEdit="1"/>
              </p:cNvSpPr>
              <p:nvPr>
                <p:ph type="body" idx="1"/>
              </p:nvPr>
            </p:nvSpPr>
            <p:spPr>
              <a:blipFill>
                <a:blip r:embed="rId2"/>
                <a:stretch>
                  <a:fillRect b="-857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AE3D4BD-CE77-C34A-91F0-F500473275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74133CE-E164-1F47-BA9D-391FE09DDD3C}"/>
                  </a:ext>
                </a:extLst>
              </p:cNvPr>
              <p:cNvGraphicFramePr>
                <a:graphicFrameLocks noGrp="1"/>
              </p:cNvGraphicFramePr>
              <p:nvPr>
                <p:extLst>
                  <p:ext uri="{D42A27DB-BD31-4B8C-83A1-F6EECF244321}">
                    <p14:modId xmlns:p14="http://schemas.microsoft.com/office/powerpoint/2010/main" val="472570023"/>
                  </p:ext>
                </p:extLst>
              </p:nvPr>
            </p:nvGraphicFramePr>
            <p:xfrm>
              <a:off x="3090625" y="2053554"/>
              <a:ext cx="5466159" cy="2225040"/>
            </p:xfrm>
            <a:graphic>
              <a:graphicData uri="http://schemas.openxmlformats.org/drawingml/2006/table">
                <a:tbl>
                  <a:tblPr firstRow="1" bandRow="1">
                    <a:tableStyleId>{5A111915-BE36-4E01-A7E5-04B1672EAD32}</a:tableStyleId>
                  </a:tblPr>
                  <a:tblGrid>
                    <a:gridCol w="1822053">
                      <a:extLst>
                        <a:ext uri="{9D8B030D-6E8A-4147-A177-3AD203B41FA5}">
                          <a16:colId xmlns:a16="http://schemas.microsoft.com/office/drawing/2014/main" val="3392280889"/>
                        </a:ext>
                      </a:extLst>
                    </a:gridCol>
                    <a:gridCol w="1822053">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7084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i="0" dirty="0">
                              <a:latin typeface="Cambria Math" panose="02040503050406030204" pitchFamily="18" charset="0"/>
                              <a:ea typeface="Cambria Math" panose="02040503050406030204" pitchFamily="18" charset="0"/>
                            </a:rPr>
                            <a:t>0</a:t>
                          </a:r>
                        </a:p>
                      </a:txBody>
                      <a:tcPr/>
                    </a:tc>
                    <a:tc>
                      <a:txBody>
                        <a:bodyPr/>
                        <a:lstStyle/>
                        <a:p>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i="0" dirty="0">
                              <a:latin typeface="Cambria Math" panose="02040503050406030204" pitchFamily="18" charset="0"/>
                              <a:ea typeface="Cambria Math" panose="02040503050406030204" pitchFamily="18" charset="0"/>
                            </a:rPr>
                            <a:t>1</a:t>
                          </a:r>
                        </a:p>
                      </a:txBody>
                      <a:tcPr/>
                    </a:tc>
                    <a:tc>
                      <a:txBody>
                        <a:bodyPr/>
                        <a:lstStyle/>
                        <a:p>
                          <a14:m>
                            <m:oMath xmlns:m="http://schemas.openxmlformats.org/officeDocument/2006/math">
                              <m:r>
                                <a:rPr lang="en-US" smtClean="0">
                                  <a:latin typeface="Cambria Math" panose="02040503050406030204" pitchFamily="18" charset="0"/>
                                </a:rPr>
                                <m:t>𝑥</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i="0" dirty="0">
                              <a:latin typeface="Cambria Math" panose="02040503050406030204" pitchFamily="18" charset="0"/>
                              <a:ea typeface="Cambria Math" panose="02040503050406030204" pitchFamily="18" charset="0"/>
                            </a:rPr>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𝑥</m:t>
                                  </m:r>
                                </m:e>
                                <m:sup>
                                  <m:r>
                                    <a:rPr lang="en-US" smtClean="0">
                                      <a:latin typeface="Cambria Math" panose="02040503050406030204" pitchFamily="18" charset="0"/>
                                    </a:rPr>
                                    <m:t>2</m:t>
                                  </m:r>
                                </m:sup>
                              </m:sSup>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i="0" dirty="0">
                              <a:latin typeface="Cambria Math" panose="02040503050406030204" pitchFamily="18" charset="0"/>
                              <a:ea typeface="Cambria Math" panose="02040503050406030204" pitchFamily="18" charset="0"/>
                            </a:rPr>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i="0" dirty="0">
                              <a:latin typeface="Cambria Math" panose="02040503050406030204" pitchFamily="18" charset="0"/>
                              <a:ea typeface="Cambria Math" panose="02040503050406030204" pitchFamily="18" charset="0"/>
                            </a:rPr>
                            <a:t>p</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𝑥</m:t>
                                  </m:r>
                                </m:e>
                                <m:sup>
                                  <m:r>
                                    <a:rPr lang="en-US" smtClean="0">
                                      <a:latin typeface="Cambria Math" panose="02040503050406030204" pitchFamily="18" charset="0"/>
                                    </a:rPr>
                                    <m:t>𝑝</m:t>
                                  </m:r>
                                </m:sup>
                              </m:sSup>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𝑝</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5" name="Table 4">
                <a:extLst>
                  <a:ext uri="{FF2B5EF4-FFF2-40B4-BE49-F238E27FC236}">
                    <a16:creationId xmlns:a16="http://schemas.microsoft.com/office/drawing/2014/main" id="{974133CE-E164-1F47-BA9D-391FE09DDD3C}"/>
                  </a:ext>
                </a:extLst>
              </p:cNvPr>
              <p:cNvGraphicFramePr>
                <a:graphicFrameLocks noGrp="1"/>
              </p:cNvGraphicFramePr>
              <p:nvPr>
                <p:extLst>
                  <p:ext uri="{D42A27DB-BD31-4B8C-83A1-F6EECF244321}">
                    <p14:modId xmlns:p14="http://schemas.microsoft.com/office/powerpoint/2010/main" val="472570023"/>
                  </p:ext>
                </p:extLst>
              </p:nvPr>
            </p:nvGraphicFramePr>
            <p:xfrm>
              <a:off x="3090625" y="2053554"/>
              <a:ext cx="5466159" cy="2225040"/>
            </p:xfrm>
            <a:graphic>
              <a:graphicData uri="http://schemas.openxmlformats.org/drawingml/2006/table">
                <a:tbl>
                  <a:tblPr firstRow="1" bandRow="1">
                    <a:tableStyleId>{5A111915-BE36-4E01-A7E5-04B1672EAD32}</a:tableStyleId>
                  </a:tblPr>
                  <a:tblGrid>
                    <a:gridCol w="1822053">
                      <a:extLst>
                        <a:ext uri="{9D8B030D-6E8A-4147-A177-3AD203B41FA5}">
                          <a16:colId xmlns:a16="http://schemas.microsoft.com/office/drawing/2014/main" val="3392280889"/>
                        </a:ext>
                      </a:extLst>
                    </a:gridCol>
                    <a:gridCol w="1822053">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7084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i="0" dirty="0">
                              <a:latin typeface="Cambria Math" panose="02040503050406030204" pitchFamily="18" charset="0"/>
                              <a:ea typeface="Cambria Math" panose="02040503050406030204" pitchFamily="18" charset="0"/>
                            </a:rPr>
                            <a:t>0</a:t>
                          </a:r>
                        </a:p>
                      </a:txBody>
                      <a:tcPr/>
                    </a:tc>
                    <a:tc>
                      <a:txBody>
                        <a:bodyPr/>
                        <a:lstStyle/>
                        <a:p>
                          <a:endParaRPr lang="en-US"/>
                        </a:p>
                      </a:txBody>
                      <a:tcPr>
                        <a:blipFill>
                          <a:blip r:embed="rId3"/>
                          <a:stretch>
                            <a:fillRect l="-101399" t="-100000" r="-100699" b="-390000"/>
                          </a:stretch>
                        </a:blipFill>
                      </a:tcPr>
                    </a:tc>
                    <a:tc>
                      <a:txBody>
                        <a:bodyPr/>
                        <a:lstStyle/>
                        <a:p>
                          <a:endParaRPr lang="en-US"/>
                        </a:p>
                      </a:txBody>
                      <a:tcPr>
                        <a:blipFill>
                          <a:blip r:embed="rId3"/>
                          <a:stretch>
                            <a:fillRect l="-200000" t="-100000" b="-390000"/>
                          </a:stretch>
                        </a:blipFill>
                      </a:tcPr>
                    </a:tc>
                    <a:extLst>
                      <a:ext uri="{0D108BD9-81ED-4DB2-BD59-A6C34878D82A}">
                        <a16:rowId xmlns:a16="http://schemas.microsoft.com/office/drawing/2014/main" val="2261295687"/>
                      </a:ext>
                    </a:extLst>
                  </a:tr>
                  <a:tr h="370840">
                    <a:tc>
                      <a:txBody>
                        <a:bodyPr/>
                        <a:lstStyle/>
                        <a:p>
                          <a:r>
                            <a:rPr lang="en-US" i="0" dirty="0">
                              <a:latin typeface="Cambria Math" panose="02040503050406030204" pitchFamily="18" charset="0"/>
                              <a:ea typeface="Cambria Math" panose="02040503050406030204" pitchFamily="18" charset="0"/>
                            </a:rPr>
                            <a:t>1</a:t>
                          </a:r>
                        </a:p>
                      </a:txBody>
                      <a:tcPr/>
                    </a:tc>
                    <a:tc>
                      <a:txBody>
                        <a:bodyPr/>
                        <a:lstStyle/>
                        <a:p>
                          <a:endParaRPr lang="en-US"/>
                        </a:p>
                      </a:txBody>
                      <a:tcPr>
                        <a:blipFill>
                          <a:blip r:embed="rId3"/>
                          <a:stretch>
                            <a:fillRect l="-101399" t="-206897" r="-100699" b="-303448"/>
                          </a:stretch>
                        </a:blipFill>
                      </a:tcPr>
                    </a:tc>
                    <a:tc>
                      <a:txBody>
                        <a:bodyPr/>
                        <a:lstStyle/>
                        <a:p>
                          <a:endParaRPr lang="en-US"/>
                        </a:p>
                      </a:txBody>
                      <a:tcPr>
                        <a:blipFill>
                          <a:blip r:embed="rId3"/>
                          <a:stretch>
                            <a:fillRect l="-200000" t="-206897" b="-303448"/>
                          </a:stretch>
                        </a:blipFill>
                      </a:tcPr>
                    </a:tc>
                    <a:extLst>
                      <a:ext uri="{0D108BD9-81ED-4DB2-BD59-A6C34878D82A}">
                        <a16:rowId xmlns:a16="http://schemas.microsoft.com/office/drawing/2014/main" val="1912774004"/>
                      </a:ext>
                    </a:extLst>
                  </a:tr>
                  <a:tr h="370840">
                    <a:tc>
                      <a:txBody>
                        <a:bodyPr/>
                        <a:lstStyle/>
                        <a:p>
                          <a:r>
                            <a:rPr lang="en-US" i="0" dirty="0">
                              <a:latin typeface="Cambria Math" panose="02040503050406030204" pitchFamily="18" charset="0"/>
                              <a:ea typeface="Cambria Math" panose="02040503050406030204" pitchFamily="18" charset="0"/>
                            </a:rPr>
                            <a:t>2</a:t>
                          </a:r>
                        </a:p>
                      </a:txBody>
                      <a:tcPr/>
                    </a:tc>
                    <a:tc>
                      <a:txBody>
                        <a:bodyPr/>
                        <a:lstStyle/>
                        <a:p>
                          <a:endParaRPr lang="en-US"/>
                        </a:p>
                      </a:txBody>
                      <a:tcPr>
                        <a:blipFill>
                          <a:blip r:embed="rId3"/>
                          <a:stretch>
                            <a:fillRect l="-101399" t="-306897" r="-100699" b="-203448"/>
                          </a:stretch>
                        </a:blipFill>
                      </a:tcPr>
                    </a:tc>
                    <a:tc>
                      <a:txBody>
                        <a:bodyPr/>
                        <a:lstStyle/>
                        <a:p>
                          <a:endParaRPr lang="en-US"/>
                        </a:p>
                      </a:txBody>
                      <a:tcPr>
                        <a:blipFill>
                          <a:blip r:embed="rId3"/>
                          <a:stretch>
                            <a:fillRect l="-200000" t="-306897" b="-203448"/>
                          </a:stretch>
                        </a:blipFill>
                      </a:tcPr>
                    </a:tc>
                    <a:extLst>
                      <a:ext uri="{0D108BD9-81ED-4DB2-BD59-A6C34878D82A}">
                        <a16:rowId xmlns:a16="http://schemas.microsoft.com/office/drawing/2014/main" val="1933971319"/>
                      </a:ext>
                    </a:extLst>
                  </a:tr>
                  <a:tr h="370840">
                    <a:tc>
                      <a:txBody>
                        <a:bodyPr/>
                        <a:lstStyle/>
                        <a:p>
                          <a:r>
                            <a:rPr lang="en-US" i="0" dirty="0">
                              <a:latin typeface="Cambria Math" panose="02040503050406030204" pitchFamily="18" charset="0"/>
                              <a:ea typeface="Cambria Math" panose="02040503050406030204" pitchFamily="18" charset="0"/>
                            </a:rPr>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i="0" dirty="0">
                              <a:latin typeface="Cambria Math" panose="02040503050406030204" pitchFamily="18" charset="0"/>
                              <a:ea typeface="Cambria Math" panose="02040503050406030204" pitchFamily="18" charset="0"/>
                            </a:rPr>
                            <a:t>p</a:t>
                          </a:r>
                        </a:p>
                      </a:txBody>
                      <a:tcPr/>
                    </a:tc>
                    <a:tc>
                      <a:txBody>
                        <a:bodyPr/>
                        <a:lstStyle/>
                        <a:p>
                          <a:endParaRPr lang="en-US"/>
                        </a:p>
                      </a:txBody>
                      <a:tcPr>
                        <a:blipFill>
                          <a:blip r:embed="rId3"/>
                          <a:stretch>
                            <a:fillRect l="-101399" t="-510345" r="-100699"/>
                          </a:stretch>
                        </a:blipFill>
                      </a:tcPr>
                    </a:tc>
                    <a:tc>
                      <a:txBody>
                        <a:bodyPr/>
                        <a:lstStyle/>
                        <a:p>
                          <a:endParaRPr lang="en-US"/>
                        </a:p>
                      </a:txBody>
                      <a:tcPr>
                        <a:blipFill>
                          <a:blip r:embed="rId3"/>
                          <a:stretch>
                            <a:fillRect l="-200000" t="-510345"/>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22631634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DD6A-C840-734E-B3F1-15341BFD6ACF}"/>
              </a:ext>
            </a:extLst>
          </p:cNvPr>
          <p:cNvSpPr>
            <a:spLocks noGrp="1"/>
          </p:cNvSpPr>
          <p:nvPr>
            <p:ph type="title"/>
          </p:nvPr>
        </p:nvSpPr>
        <p:spPr/>
        <p:txBody>
          <a:bodyPr/>
          <a:lstStyle/>
          <a:p>
            <a:r>
              <a:rPr lang="en-US" sz="1900" dirty="0"/>
              <a:t>It’s Everywhere!</a:t>
            </a:r>
          </a:p>
        </p:txBody>
      </p:sp>
      <p:sp>
        <p:nvSpPr>
          <p:cNvPr id="4" name="Slide Number Placeholder 3">
            <a:extLst>
              <a:ext uri="{FF2B5EF4-FFF2-40B4-BE49-F238E27FC236}">
                <a16:creationId xmlns:a16="http://schemas.microsoft.com/office/drawing/2014/main" id="{29999BFD-A2D9-B648-847D-FA3C42F378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grpSp>
        <p:nvGrpSpPr>
          <p:cNvPr id="6" name="Group 5">
            <a:extLst>
              <a:ext uri="{FF2B5EF4-FFF2-40B4-BE49-F238E27FC236}">
                <a16:creationId xmlns:a16="http://schemas.microsoft.com/office/drawing/2014/main" id="{D1D7D2A0-0445-D54B-A385-2F78B215A90F}"/>
              </a:ext>
            </a:extLst>
          </p:cNvPr>
          <p:cNvGrpSpPr/>
          <p:nvPr/>
        </p:nvGrpSpPr>
        <p:grpSpPr>
          <a:xfrm>
            <a:off x="3953399" y="226514"/>
            <a:ext cx="1274280" cy="661270"/>
            <a:chOff x="1295200" y="604156"/>
            <a:chExt cx="1270000" cy="658878"/>
          </a:xfrm>
        </p:grpSpPr>
        <p:pic>
          <p:nvPicPr>
            <p:cNvPr id="7" name="Picture 6">
              <a:extLst>
                <a:ext uri="{FF2B5EF4-FFF2-40B4-BE49-F238E27FC236}">
                  <a16:creationId xmlns:a16="http://schemas.microsoft.com/office/drawing/2014/main" id="{28F1084B-0C88-634C-8347-8D9291F092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5200" y="604156"/>
              <a:ext cx="1270000" cy="377715"/>
            </a:xfrm>
            <a:prstGeom prst="rect">
              <a:avLst/>
            </a:prstGeom>
          </p:spPr>
        </p:pic>
        <p:sp>
          <p:nvSpPr>
            <p:cNvPr id="8" name="TextBox 7">
              <a:extLst>
                <a:ext uri="{FF2B5EF4-FFF2-40B4-BE49-F238E27FC236}">
                  <a16:creationId xmlns:a16="http://schemas.microsoft.com/office/drawing/2014/main" id="{EF07D37C-6293-B745-AC80-A3A42CF52442}"/>
                </a:ext>
              </a:extLst>
            </p:cNvPr>
            <p:cNvSpPr txBox="1"/>
            <p:nvPr/>
          </p:nvSpPr>
          <p:spPr>
            <a:xfrm>
              <a:off x="1447800" y="956370"/>
              <a:ext cx="990600" cy="306664"/>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Retail</a:t>
              </a:r>
            </a:p>
          </p:txBody>
        </p:sp>
      </p:grpSp>
      <p:grpSp>
        <p:nvGrpSpPr>
          <p:cNvPr id="9" name="Group 8">
            <a:extLst>
              <a:ext uri="{FF2B5EF4-FFF2-40B4-BE49-F238E27FC236}">
                <a16:creationId xmlns:a16="http://schemas.microsoft.com/office/drawing/2014/main" id="{3DB50F95-86F5-2341-9FED-85FF6E03F99E}"/>
              </a:ext>
            </a:extLst>
          </p:cNvPr>
          <p:cNvGrpSpPr/>
          <p:nvPr/>
        </p:nvGrpSpPr>
        <p:grpSpPr>
          <a:xfrm>
            <a:off x="2625872" y="740324"/>
            <a:ext cx="1452679" cy="828675"/>
            <a:chOff x="1219200" y="1515536"/>
            <a:chExt cx="1447800" cy="825676"/>
          </a:xfrm>
        </p:grpSpPr>
        <p:pic>
          <p:nvPicPr>
            <p:cNvPr id="10" name="Picture 9" descr="Netflix_Web_Logo.png">
              <a:extLst>
                <a:ext uri="{FF2B5EF4-FFF2-40B4-BE49-F238E27FC236}">
                  <a16:creationId xmlns:a16="http://schemas.microsoft.com/office/drawing/2014/main" id="{FB124C26-D573-3541-BD6F-C9671E1086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16" t="23000" r="1583" b="22333"/>
            <a:stretch/>
          </p:blipFill>
          <p:spPr>
            <a:xfrm>
              <a:off x="1364206" y="1515536"/>
              <a:ext cx="1126107" cy="317323"/>
            </a:xfrm>
            <a:prstGeom prst="rect">
              <a:avLst/>
            </a:prstGeom>
          </p:spPr>
        </p:pic>
        <p:sp>
          <p:nvSpPr>
            <p:cNvPr id="11" name="TextBox 10">
              <a:extLst>
                <a:ext uri="{FF2B5EF4-FFF2-40B4-BE49-F238E27FC236}">
                  <a16:creationId xmlns:a16="http://schemas.microsoft.com/office/drawing/2014/main" id="{BFB17EB1-4046-DD45-BC96-1072AADF9882}"/>
                </a:ext>
              </a:extLst>
            </p:cNvPr>
            <p:cNvSpPr txBox="1"/>
            <p:nvPr/>
          </p:nvSpPr>
          <p:spPr>
            <a:xfrm>
              <a:off x="1219200" y="1819886"/>
              <a:ext cx="1447800" cy="521326"/>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Movie Distribution</a:t>
              </a:r>
            </a:p>
          </p:txBody>
        </p:sp>
      </p:grpSp>
      <p:grpSp>
        <p:nvGrpSpPr>
          <p:cNvPr id="12" name="Group 11">
            <a:extLst>
              <a:ext uri="{FF2B5EF4-FFF2-40B4-BE49-F238E27FC236}">
                <a16:creationId xmlns:a16="http://schemas.microsoft.com/office/drawing/2014/main" id="{9C50CE4B-D265-2643-98E0-FBBE9F488393}"/>
              </a:ext>
            </a:extLst>
          </p:cNvPr>
          <p:cNvGrpSpPr/>
          <p:nvPr/>
        </p:nvGrpSpPr>
        <p:grpSpPr>
          <a:xfrm>
            <a:off x="2752316" y="3964620"/>
            <a:ext cx="1320618" cy="467045"/>
            <a:chOff x="1297509" y="2346994"/>
            <a:chExt cx="1316182" cy="465355"/>
          </a:xfrm>
        </p:grpSpPr>
        <p:pic>
          <p:nvPicPr>
            <p:cNvPr id="13" name="Picture 12" descr="Pandora.png">
              <a:extLst>
                <a:ext uri="{FF2B5EF4-FFF2-40B4-BE49-F238E27FC236}">
                  <a16:creationId xmlns:a16="http://schemas.microsoft.com/office/drawing/2014/main" id="{13955A37-2477-DD46-BE3E-5D26E29ACF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6667" b="32051"/>
            <a:stretch/>
          </p:blipFill>
          <p:spPr>
            <a:xfrm>
              <a:off x="1297509" y="2346994"/>
              <a:ext cx="1316182" cy="182471"/>
            </a:xfrm>
            <a:prstGeom prst="rect">
              <a:avLst/>
            </a:prstGeom>
          </p:spPr>
        </p:pic>
        <p:sp>
          <p:nvSpPr>
            <p:cNvPr id="14" name="TextBox 13">
              <a:extLst>
                <a:ext uri="{FF2B5EF4-FFF2-40B4-BE49-F238E27FC236}">
                  <a16:creationId xmlns:a16="http://schemas.microsoft.com/office/drawing/2014/main" id="{C3536953-A057-7B43-96C5-65EC801BD8BC}"/>
                </a:ext>
              </a:extLst>
            </p:cNvPr>
            <p:cNvSpPr txBox="1"/>
            <p:nvPr/>
          </p:nvSpPr>
          <p:spPr>
            <a:xfrm>
              <a:off x="1447800" y="2505686"/>
              <a:ext cx="990600"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Music</a:t>
              </a:r>
            </a:p>
          </p:txBody>
        </p:sp>
      </p:grpSp>
      <p:grpSp>
        <p:nvGrpSpPr>
          <p:cNvPr id="15" name="Group 14">
            <a:extLst>
              <a:ext uri="{FF2B5EF4-FFF2-40B4-BE49-F238E27FC236}">
                <a16:creationId xmlns:a16="http://schemas.microsoft.com/office/drawing/2014/main" id="{23FD6671-7264-B345-9696-F7E9C2F5EB33}"/>
              </a:ext>
            </a:extLst>
          </p:cNvPr>
          <p:cNvGrpSpPr/>
          <p:nvPr/>
        </p:nvGrpSpPr>
        <p:grpSpPr>
          <a:xfrm>
            <a:off x="2752316" y="1781143"/>
            <a:ext cx="1320618" cy="758861"/>
            <a:chOff x="1297509" y="3046834"/>
            <a:chExt cx="1316182" cy="756115"/>
          </a:xfrm>
        </p:grpSpPr>
        <p:pic>
          <p:nvPicPr>
            <p:cNvPr id="16" name="Picture 15" descr="custom-google-adsense-logo.png">
              <a:extLst>
                <a:ext uri="{FF2B5EF4-FFF2-40B4-BE49-F238E27FC236}">
                  <a16:creationId xmlns:a16="http://schemas.microsoft.com/office/drawing/2014/main" id="{03200C0E-4F1A-B648-844D-BA44ED5B6B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97509" y="3046834"/>
              <a:ext cx="1316182" cy="463277"/>
            </a:xfrm>
            <a:prstGeom prst="rect">
              <a:avLst/>
            </a:prstGeom>
          </p:spPr>
        </p:pic>
        <p:sp>
          <p:nvSpPr>
            <p:cNvPr id="17" name="TextBox 16">
              <a:extLst>
                <a:ext uri="{FF2B5EF4-FFF2-40B4-BE49-F238E27FC236}">
                  <a16:creationId xmlns:a16="http://schemas.microsoft.com/office/drawing/2014/main" id="{8134A8BA-BBDE-7447-82B8-1ACA139DB4D8}"/>
                </a:ext>
              </a:extLst>
            </p:cNvPr>
            <p:cNvSpPr txBox="1"/>
            <p:nvPr/>
          </p:nvSpPr>
          <p:spPr>
            <a:xfrm>
              <a:off x="1447800" y="3496286"/>
              <a:ext cx="1165891"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Advertising</a:t>
              </a:r>
            </a:p>
          </p:txBody>
        </p:sp>
      </p:grpSp>
      <p:grpSp>
        <p:nvGrpSpPr>
          <p:cNvPr id="18" name="Group 17">
            <a:extLst>
              <a:ext uri="{FF2B5EF4-FFF2-40B4-BE49-F238E27FC236}">
                <a16:creationId xmlns:a16="http://schemas.microsoft.com/office/drawing/2014/main" id="{78CE1792-2646-E949-AA7D-8AE4634BDB13}"/>
              </a:ext>
            </a:extLst>
          </p:cNvPr>
          <p:cNvGrpSpPr/>
          <p:nvPr/>
        </p:nvGrpSpPr>
        <p:grpSpPr>
          <a:xfrm>
            <a:off x="3116578" y="2717944"/>
            <a:ext cx="1206690" cy="640229"/>
            <a:chOff x="1341782" y="3927036"/>
            <a:chExt cx="1202637" cy="637913"/>
          </a:xfrm>
        </p:grpSpPr>
        <p:pic>
          <p:nvPicPr>
            <p:cNvPr id="19" name="Picture 18">
              <a:extLst>
                <a:ext uri="{FF2B5EF4-FFF2-40B4-BE49-F238E27FC236}">
                  <a16:creationId xmlns:a16="http://schemas.microsoft.com/office/drawing/2014/main" id="{D6CBD0F0-300E-0142-8C98-DEA74858717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366782" y="3927036"/>
              <a:ext cx="1177636" cy="361208"/>
            </a:xfrm>
            <a:prstGeom prst="rect">
              <a:avLst/>
            </a:prstGeom>
          </p:spPr>
        </p:pic>
        <p:sp>
          <p:nvSpPr>
            <p:cNvPr id="20" name="TextBox 19">
              <a:extLst>
                <a:ext uri="{FF2B5EF4-FFF2-40B4-BE49-F238E27FC236}">
                  <a16:creationId xmlns:a16="http://schemas.microsoft.com/office/drawing/2014/main" id="{DE401A14-4891-964F-B090-BC7AA1E8129F}"/>
                </a:ext>
              </a:extLst>
            </p:cNvPr>
            <p:cNvSpPr txBox="1"/>
            <p:nvPr/>
          </p:nvSpPr>
          <p:spPr>
            <a:xfrm>
              <a:off x="1341782" y="4258286"/>
              <a:ext cx="1202637"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Networking</a:t>
              </a:r>
            </a:p>
          </p:txBody>
        </p:sp>
      </p:grpSp>
      <p:grpSp>
        <p:nvGrpSpPr>
          <p:cNvPr id="21" name="Group 20">
            <a:extLst>
              <a:ext uri="{FF2B5EF4-FFF2-40B4-BE49-F238E27FC236}">
                <a16:creationId xmlns:a16="http://schemas.microsoft.com/office/drawing/2014/main" id="{2CFD8A29-DF59-A044-AEC3-9417F6B41692}"/>
              </a:ext>
            </a:extLst>
          </p:cNvPr>
          <p:cNvGrpSpPr/>
          <p:nvPr/>
        </p:nvGrpSpPr>
        <p:grpSpPr>
          <a:xfrm>
            <a:off x="5757446" y="195584"/>
            <a:ext cx="1190052" cy="872490"/>
            <a:chOff x="3812718" y="514350"/>
            <a:chExt cx="1186055" cy="869333"/>
          </a:xfrm>
        </p:grpSpPr>
        <p:pic>
          <p:nvPicPr>
            <p:cNvPr id="22" name="Picture 21" descr="PageRank.png">
              <a:extLst>
                <a:ext uri="{FF2B5EF4-FFF2-40B4-BE49-F238E27FC236}">
                  <a16:creationId xmlns:a16="http://schemas.microsoft.com/office/drawing/2014/main" id="{302FD76D-B090-D145-9373-354E3848EE0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812718" y="514350"/>
              <a:ext cx="1186055" cy="611909"/>
            </a:xfrm>
            <a:prstGeom prst="rect">
              <a:avLst/>
            </a:prstGeom>
          </p:spPr>
        </p:pic>
        <p:sp>
          <p:nvSpPr>
            <p:cNvPr id="23" name="TextBox 22">
              <a:extLst>
                <a:ext uri="{FF2B5EF4-FFF2-40B4-BE49-F238E27FC236}">
                  <a16:creationId xmlns:a16="http://schemas.microsoft.com/office/drawing/2014/main" id="{9C3BBDF1-F944-B340-8075-104277575637}"/>
                </a:ext>
              </a:extLst>
            </p:cNvPr>
            <p:cNvSpPr txBox="1"/>
            <p:nvPr/>
          </p:nvSpPr>
          <p:spPr>
            <a:xfrm>
              <a:off x="3910445" y="1077020"/>
              <a:ext cx="990600"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Search</a:t>
              </a:r>
            </a:p>
          </p:txBody>
        </p:sp>
      </p:grpSp>
      <p:grpSp>
        <p:nvGrpSpPr>
          <p:cNvPr id="24" name="Group 23">
            <a:extLst>
              <a:ext uri="{FF2B5EF4-FFF2-40B4-BE49-F238E27FC236}">
                <a16:creationId xmlns:a16="http://schemas.microsoft.com/office/drawing/2014/main" id="{C03CE5DA-6332-D54A-88B1-4100AE202DBC}"/>
              </a:ext>
            </a:extLst>
          </p:cNvPr>
          <p:cNvGrpSpPr/>
          <p:nvPr/>
        </p:nvGrpSpPr>
        <p:grpSpPr>
          <a:xfrm>
            <a:off x="7203745" y="2349948"/>
            <a:ext cx="1251111" cy="508202"/>
            <a:chOff x="3782291" y="3112436"/>
            <a:chExt cx="1246909" cy="506363"/>
          </a:xfrm>
        </p:grpSpPr>
        <p:pic>
          <p:nvPicPr>
            <p:cNvPr id="25" name="Picture 24" descr="Eharmony.png">
              <a:extLst>
                <a:ext uri="{FF2B5EF4-FFF2-40B4-BE49-F238E27FC236}">
                  <a16:creationId xmlns:a16="http://schemas.microsoft.com/office/drawing/2014/main" id="{0B0E79BA-37ED-F847-A02C-4122FB36B3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82291" y="3112436"/>
              <a:ext cx="1246909" cy="251316"/>
            </a:xfrm>
            <a:prstGeom prst="rect">
              <a:avLst/>
            </a:prstGeom>
          </p:spPr>
        </p:pic>
        <p:sp>
          <p:nvSpPr>
            <p:cNvPr id="26" name="TextBox 25">
              <a:extLst>
                <a:ext uri="{FF2B5EF4-FFF2-40B4-BE49-F238E27FC236}">
                  <a16:creationId xmlns:a16="http://schemas.microsoft.com/office/drawing/2014/main" id="{5F5BB6AF-4E9C-7D40-9908-9F4454322A73}"/>
                </a:ext>
              </a:extLst>
            </p:cNvPr>
            <p:cNvSpPr txBox="1"/>
            <p:nvPr/>
          </p:nvSpPr>
          <p:spPr>
            <a:xfrm>
              <a:off x="3910445" y="3312136"/>
              <a:ext cx="990600"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Dating</a:t>
              </a:r>
            </a:p>
          </p:txBody>
        </p:sp>
      </p:grpSp>
      <p:grpSp>
        <p:nvGrpSpPr>
          <p:cNvPr id="27" name="Group 26">
            <a:extLst>
              <a:ext uri="{FF2B5EF4-FFF2-40B4-BE49-F238E27FC236}">
                <a16:creationId xmlns:a16="http://schemas.microsoft.com/office/drawing/2014/main" id="{3C565273-521C-7449-9897-49DBBA1285E0}"/>
              </a:ext>
            </a:extLst>
          </p:cNvPr>
          <p:cNvGrpSpPr/>
          <p:nvPr/>
        </p:nvGrpSpPr>
        <p:grpSpPr>
          <a:xfrm>
            <a:off x="7973355" y="1293361"/>
            <a:ext cx="1146852" cy="938917"/>
            <a:chOff x="3834245" y="3844093"/>
            <a:chExt cx="1143000" cy="935519"/>
          </a:xfrm>
        </p:grpSpPr>
        <p:pic>
          <p:nvPicPr>
            <p:cNvPr id="28" name="Picture 27" descr="Avvo-Logo.jpg">
              <a:extLst>
                <a:ext uri="{FF2B5EF4-FFF2-40B4-BE49-F238E27FC236}">
                  <a16:creationId xmlns:a16="http://schemas.microsoft.com/office/drawing/2014/main" id="{A89735E6-7704-D846-BD5E-DE9A0379E77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886200" y="3844093"/>
              <a:ext cx="1039091" cy="406447"/>
            </a:xfrm>
            <a:prstGeom prst="rect">
              <a:avLst/>
            </a:prstGeom>
          </p:spPr>
        </p:pic>
        <p:sp>
          <p:nvSpPr>
            <p:cNvPr id="29" name="TextBox 28">
              <a:extLst>
                <a:ext uri="{FF2B5EF4-FFF2-40B4-BE49-F238E27FC236}">
                  <a16:creationId xmlns:a16="http://schemas.microsoft.com/office/drawing/2014/main" id="{CC9B62AB-F55E-1140-81FB-5329E5034BF8}"/>
                </a:ext>
              </a:extLst>
            </p:cNvPr>
            <p:cNvSpPr txBox="1"/>
            <p:nvPr/>
          </p:nvSpPr>
          <p:spPr>
            <a:xfrm>
              <a:off x="3834245" y="4258286"/>
              <a:ext cx="1143000" cy="521326"/>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Legal Advice</a:t>
              </a:r>
            </a:p>
          </p:txBody>
        </p:sp>
      </p:grpSp>
      <p:grpSp>
        <p:nvGrpSpPr>
          <p:cNvPr id="30" name="Group 29">
            <a:extLst>
              <a:ext uri="{FF2B5EF4-FFF2-40B4-BE49-F238E27FC236}">
                <a16:creationId xmlns:a16="http://schemas.microsoft.com/office/drawing/2014/main" id="{E3FB6285-10AC-7A48-966A-C0F84DB71C0D}"/>
              </a:ext>
            </a:extLst>
          </p:cNvPr>
          <p:cNvGrpSpPr/>
          <p:nvPr/>
        </p:nvGrpSpPr>
        <p:grpSpPr>
          <a:xfrm>
            <a:off x="4924394" y="2164707"/>
            <a:ext cx="1452679" cy="827913"/>
            <a:chOff x="6172200" y="601896"/>
            <a:chExt cx="1447800" cy="824917"/>
          </a:xfrm>
        </p:grpSpPr>
        <p:pic>
          <p:nvPicPr>
            <p:cNvPr id="31" name="Picture 30" descr="glassdoor_logo_500.png">
              <a:extLst>
                <a:ext uri="{FF2B5EF4-FFF2-40B4-BE49-F238E27FC236}">
                  <a16:creationId xmlns:a16="http://schemas.microsoft.com/office/drawing/2014/main" id="{AAADF7BC-E810-A142-9F9D-D92ABB7C5A6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3372" y="601896"/>
              <a:ext cx="1385456" cy="332509"/>
            </a:xfrm>
            <a:prstGeom prst="rect">
              <a:avLst/>
            </a:prstGeom>
          </p:spPr>
        </p:pic>
        <p:sp>
          <p:nvSpPr>
            <p:cNvPr id="32" name="TextBox 31">
              <a:extLst>
                <a:ext uri="{FF2B5EF4-FFF2-40B4-BE49-F238E27FC236}">
                  <a16:creationId xmlns:a16="http://schemas.microsoft.com/office/drawing/2014/main" id="{7F44A887-8C40-3D4F-826D-0E238FE290FD}"/>
                </a:ext>
              </a:extLst>
            </p:cNvPr>
            <p:cNvSpPr txBox="1"/>
            <p:nvPr/>
          </p:nvSpPr>
          <p:spPr>
            <a:xfrm>
              <a:off x="6172200" y="905486"/>
              <a:ext cx="1447800" cy="521327"/>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Human Resources</a:t>
              </a:r>
            </a:p>
          </p:txBody>
        </p:sp>
      </p:grpSp>
      <p:grpSp>
        <p:nvGrpSpPr>
          <p:cNvPr id="33" name="Group 32">
            <a:extLst>
              <a:ext uri="{FF2B5EF4-FFF2-40B4-BE49-F238E27FC236}">
                <a16:creationId xmlns:a16="http://schemas.microsoft.com/office/drawing/2014/main" id="{8F5294B7-2201-3540-AD66-166331678525}"/>
              </a:ext>
            </a:extLst>
          </p:cNvPr>
          <p:cNvGrpSpPr/>
          <p:nvPr/>
        </p:nvGrpSpPr>
        <p:grpSpPr>
          <a:xfrm>
            <a:off x="7401291" y="155113"/>
            <a:ext cx="1452679" cy="728483"/>
            <a:chOff x="6172200" y="1357295"/>
            <a:chExt cx="1447800" cy="725847"/>
          </a:xfrm>
        </p:grpSpPr>
        <p:pic>
          <p:nvPicPr>
            <p:cNvPr id="34" name="Picture 33" descr="imgres.jpg">
              <a:extLst>
                <a:ext uri="{FF2B5EF4-FFF2-40B4-BE49-F238E27FC236}">
                  <a16:creationId xmlns:a16="http://schemas.microsoft.com/office/drawing/2014/main" id="{698F1987-9518-6847-A5B5-CAAC88B7710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240899" y="1357295"/>
              <a:ext cx="1310409" cy="483120"/>
            </a:xfrm>
            <a:prstGeom prst="rect">
              <a:avLst/>
            </a:prstGeom>
          </p:spPr>
        </p:pic>
        <p:sp>
          <p:nvSpPr>
            <p:cNvPr id="35" name="TextBox 34">
              <a:extLst>
                <a:ext uri="{FF2B5EF4-FFF2-40B4-BE49-F238E27FC236}">
                  <a16:creationId xmlns:a16="http://schemas.microsoft.com/office/drawing/2014/main" id="{14DCD8D7-F2D1-E34C-96E4-73D3FF1B41DD}"/>
                </a:ext>
              </a:extLst>
            </p:cNvPr>
            <p:cNvSpPr txBox="1"/>
            <p:nvPr/>
          </p:nvSpPr>
          <p:spPr>
            <a:xfrm>
              <a:off x="6172200" y="1776479"/>
              <a:ext cx="1447800"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Coupons</a:t>
              </a:r>
            </a:p>
          </p:txBody>
        </p:sp>
      </p:grpSp>
      <p:grpSp>
        <p:nvGrpSpPr>
          <p:cNvPr id="36" name="Group 35">
            <a:extLst>
              <a:ext uri="{FF2B5EF4-FFF2-40B4-BE49-F238E27FC236}">
                <a16:creationId xmlns:a16="http://schemas.microsoft.com/office/drawing/2014/main" id="{A31B9D45-1190-CB46-BF51-B07669347D70}"/>
              </a:ext>
            </a:extLst>
          </p:cNvPr>
          <p:cNvGrpSpPr/>
          <p:nvPr/>
        </p:nvGrpSpPr>
        <p:grpSpPr>
          <a:xfrm>
            <a:off x="4303323" y="1107161"/>
            <a:ext cx="1452679" cy="750086"/>
            <a:chOff x="6172200" y="2166577"/>
            <a:chExt cx="1447800" cy="747372"/>
          </a:xfrm>
        </p:grpSpPr>
        <p:pic>
          <p:nvPicPr>
            <p:cNvPr id="37" name="Picture 36" descr="obama_logo_large.jpg">
              <a:extLst>
                <a:ext uri="{FF2B5EF4-FFF2-40B4-BE49-F238E27FC236}">
                  <a16:creationId xmlns:a16="http://schemas.microsoft.com/office/drawing/2014/main" id="{379A7EC6-93DA-8C48-A8A2-BD37C1660F5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346622" y="2166577"/>
              <a:ext cx="1098956" cy="445077"/>
            </a:xfrm>
            <a:prstGeom prst="rect">
              <a:avLst/>
            </a:prstGeom>
          </p:spPr>
        </p:pic>
        <p:sp>
          <p:nvSpPr>
            <p:cNvPr id="38" name="TextBox 37">
              <a:extLst>
                <a:ext uri="{FF2B5EF4-FFF2-40B4-BE49-F238E27FC236}">
                  <a16:creationId xmlns:a16="http://schemas.microsoft.com/office/drawing/2014/main" id="{54E37AF5-D208-E341-9BBF-583D9983FB36}"/>
                </a:ext>
              </a:extLst>
            </p:cNvPr>
            <p:cNvSpPr txBox="1"/>
            <p:nvPr/>
          </p:nvSpPr>
          <p:spPr>
            <a:xfrm>
              <a:off x="6172200" y="2607286"/>
              <a:ext cx="1447800"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Campaigning</a:t>
              </a:r>
            </a:p>
          </p:txBody>
        </p:sp>
      </p:grpSp>
      <p:grpSp>
        <p:nvGrpSpPr>
          <p:cNvPr id="39" name="Group 38">
            <a:extLst>
              <a:ext uri="{FF2B5EF4-FFF2-40B4-BE49-F238E27FC236}">
                <a16:creationId xmlns:a16="http://schemas.microsoft.com/office/drawing/2014/main" id="{00FBF490-A53F-554A-9DCD-32B81F37B18C}"/>
              </a:ext>
            </a:extLst>
          </p:cNvPr>
          <p:cNvGrpSpPr/>
          <p:nvPr/>
        </p:nvGrpSpPr>
        <p:grpSpPr>
          <a:xfrm>
            <a:off x="6073359" y="1359237"/>
            <a:ext cx="1452679" cy="586983"/>
            <a:chOff x="6172200" y="3116574"/>
            <a:chExt cx="1447800" cy="584859"/>
          </a:xfrm>
        </p:grpSpPr>
        <p:pic>
          <p:nvPicPr>
            <p:cNvPr id="40" name="Picture 39" descr="zillow.png">
              <a:extLst>
                <a:ext uri="{FF2B5EF4-FFF2-40B4-BE49-F238E27FC236}">
                  <a16:creationId xmlns:a16="http://schemas.microsoft.com/office/drawing/2014/main" id="{7F240994-7394-3E43-A9AF-6351DA0BD8F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8125" t="29250" r="8125" b="29250"/>
            <a:stretch/>
          </p:blipFill>
          <p:spPr>
            <a:xfrm>
              <a:off x="6221908" y="3116574"/>
              <a:ext cx="1348384" cy="334076"/>
            </a:xfrm>
            <a:prstGeom prst="rect">
              <a:avLst/>
            </a:prstGeom>
          </p:spPr>
        </p:pic>
        <p:sp>
          <p:nvSpPr>
            <p:cNvPr id="41" name="TextBox 40">
              <a:extLst>
                <a:ext uri="{FF2B5EF4-FFF2-40B4-BE49-F238E27FC236}">
                  <a16:creationId xmlns:a16="http://schemas.microsoft.com/office/drawing/2014/main" id="{C622216F-ECA7-384A-BDE3-7F59DBBFE508}"/>
                </a:ext>
              </a:extLst>
            </p:cNvPr>
            <p:cNvSpPr txBox="1"/>
            <p:nvPr/>
          </p:nvSpPr>
          <p:spPr>
            <a:xfrm>
              <a:off x="6172200" y="3394770"/>
              <a:ext cx="1447800"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Real Estate</a:t>
              </a:r>
            </a:p>
          </p:txBody>
        </p:sp>
      </p:grpSp>
      <p:grpSp>
        <p:nvGrpSpPr>
          <p:cNvPr id="42" name="Group 41">
            <a:extLst>
              <a:ext uri="{FF2B5EF4-FFF2-40B4-BE49-F238E27FC236}">
                <a16:creationId xmlns:a16="http://schemas.microsoft.com/office/drawing/2014/main" id="{4605E10C-32EC-EE49-8A06-1CFEC0F7208F}"/>
              </a:ext>
            </a:extLst>
          </p:cNvPr>
          <p:cNvGrpSpPr/>
          <p:nvPr/>
        </p:nvGrpSpPr>
        <p:grpSpPr>
          <a:xfrm>
            <a:off x="4088752" y="4259119"/>
            <a:ext cx="1452679" cy="613684"/>
            <a:chOff x="6172200" y="3953486"/>
            <a:chExt cx="1447800" cy="611463"/>
          </a:xfrm>
        </p:grpSpPr>
        <p:pic>
          <p:nvPicPr>
            <p:cNvPr id="43" name="Picture 42">
              <a:extLst>
                <a:ext uri="{FF2B5EF4-FFF2-40B4-BE49-F238E27FC236}">
                  <a16:creationId xmlns:a16="http://schemas.microsoft.com/office/drawing/2014/main" id="{877B0969-378A-E040-8AB0-7E5CFF6C44D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259100" y="3953486"/>
              <a:ext cx="1274000" cy="308309"/>
            </a:xfrm>
            <a:prstGeom prst="rect">
              <a:avLst/>
            </a:prstGeom>
          </p:spPr>
        </p:pic>
        <p:sp>
          <p:nvSpPr>
            <p:cNvPr id="44" name="TextBox 43">
              <a:extLst>
                <a:ext uri="{FF2B5EF4-FFF2-40B4-BE49-F238E27FC236}">
                  <a16:creationId xmlns:a16="http://schemas.microsoft.com/office/drawing/2014/main" id="{DBB62955-DBA4-2E42-B209-79E0EB11DABA}"/>
                </a:ext>
              </a:extLst>
            </p:cNvPr>
            <p:cNvSpPr txBox="1"/>
            <p:nvPr/>
          </p:nvSpPr>
          <p:spPr>
            <a:xfrm>
              <a:off x="6172200" y="4258286"/>
              <a:ext cx="1447800" cy="306663"/>
            </a:xfrm>
            <a:prstGeom prst="rect">
              <a:avLst/>
            </a:prstGeom>
            <a:noFill/>
          </p:spPr>
          <p:txBody>
            <a:bodyPr wrap="square" rtlCol="0">
              <a:spAutoFit/>
            </a:bodyPr>
            <a:lstStyle/>
            <a:p>
              <a:pPr algn="ctr" defTabSz="1218987"/>
              <a:r>
                <a:rPr lang="en-US" sz="1400" dirty="0" err="1">
                  <a:solidFill>
                    <a:srgbClr val="225C81"/>
                  </a:solidFill>
                  <a:latin typeface="Open Sans" panose="020B0606030504020204" pitchFamily="34" charset="0"/>
                  <a:ea typeface="Open Sans" panose="020B0606030504020204" pitchFamily="34" charset="0"/>
                  <a:cs typeface="Open Sans" panose="020B0606030504020204" pitchFamily="34" charset="0"/>
                </a:rPr>
                <a:t>Wearables</a:t>
              </a:r>
              <a:endPar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5" name="Group 44">
            <a:extLst>
              <a:ext uri="{FF2B5EF4-FFF2-40B4-BE49-F238E27FC236}">
                <a16:creationId xmlns:a16="http://schemas.microsoft.com/office/drawing/2014/main" id="{1FBAC7B1-B968-8D4C-85E0-8F2D9CFC5520}"/>
              </a:ext>
            </a:extLst>
          </p:cNvPr>
          <p:cNvGrpSpPr/>
          <p:nvPr/>
        </p:nvGrpSpPr>
        <p:grpSpPr>
          <a:xfrm>
            <a:off x="4348191" y="3422436"/>
            <a:ext cx="1485967" cy="528962"/>
            <a:chOff x="5072224" y="1436965"/>
            <a:chExt cx="1480976" cy="527048"/>
          </a:xfrm>
        </p:grpSpPr>
        <p:pic>
          <p:nvPicPr>
            <p:cNvPr id="46" name="Picture 45">
              <a:extLst>
                <a:ext uri="{FF2B5EF4-FFF2-40B4-BE49-F238E27FC236}">
                  <a16:creationId xmlns:a16="http://schemas.microsoft.com/office/drawing/2014/main" id="{07D6B0CA-AEC5-0E41-88B8-61F30422BBE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072224" y="1436965"/>
              <a:ext cx="1404776" cy="268188"/>
            </a:xfrm>
            <a:prstGeom prst="rect">
              <a:avLst/>
            </a:prstGeom>
          </p:spPr>
        </p:pic>
        <p:sp>
          <p:nvSpPr>
            <p:cNvPr id="47" name="TextBox 46">
              <a:extLst>
                <a:ext uri="{FF2B5EF4-FFF2-40B4-BE49-F238E27FC236}">
                  <a16:creationId xmlns:a16="http://schemas.microsoft.com/office/drawing/2014/main" id="{BE8C5A3C-CC83-5941-AB64-57032CB884CB}"/>
                </a:ext>
              </a:extLst>
            </p:cNvPr>
            <p:cNvSpPr txBox="1"/>
            <p:nvPr/>
          </p:nvSpPr>
          <p:spPr>
            <a:xfrm>
              <a:off x="5105400" y="1657350"/>
              <a:ext cx="1447800" cy="306663"/>
            </a:xfrm>
            <a:prstGeom prst="rect">
              <a:avLst/>
            </a:prstGeom>
            <a:noFill/>
          </p:spPr>
          <p:txBody>
            <a:bodyPr wrap="square" rtlCol="0">
              <a:spAutoFit/>
            </a:bodyPr>
            <a:lstStyle/>
            <a:p>
              <a:pPr algn="ctr" defTabSz="1218987"/>
              <a:r>
                <a:rPr lang="en-US" sz="1400" dirty="0">
                  <a:solidFill>
                    <a:srgbClr val="225C81"/>
                  </a:solidFill>
                  <a:latin typeface="Open Sans" panose="020B0606030504020204" pitchFamily="34" charset="0"/>
                  <a:ea typeface="Open Sans" panose="020B0606030504020204" pitchFamily="34" charset="0"/>
                  <a:cs typeface="Open Sans" panose="020B0606030504020204" pitchFamily="34" charset="0"/>
                </a:rPr>
                <a:t>CRM</a:t>
              </a:r>
            </a:p>
          </p:txBody>
        </p:sp>
      </p:grpSp>
      <p:sp>
        <p:nvSpPr>
          <p:cNvPr id="49" name="Rectangle 48">
            <a:extLst>
              <a:ext uri="{FF2B5EF4-FFF2-40B4-BE49-F238E27FC236}">
                <a16:creationId xmlns:a16="http://schemas.microsoft.com/office/drawing/2014/main" id="{83DFE5D7-B958-C141-B2D4-1E7F3450AD5A}"/>
              </a:ext>
            </a:extLst>
          </p:cNvPr>
          <p:cNvSpPr/>
          <p:nvPr/>
        </p:nvSpPr>
        <p:spPr>
          <a:xfrm>
            <a:off x="5292563" y="3080463"/>
            <a:ext cx="4113740" cy="1802032"/>
          </a:xfrm>
          <a:prstGeom prst="rect">
            <a:avLst/>
          </a:prstGeom>
          <a:noFill/>
        </p:spPr>
        <p:txBody>
          <a:bodyPr wrap="square">
            <a:spAutoFit/>
          </a:bodyPr>
          <a:lstStyle/>
          <a:p>
            <a:pPr algn="ctr" defTabSz="1218987">
              <a:lnSpc>
                <a:spcPct val="110000"/>
              </a:lnSpc>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Disruptive companies</a:t>
            </a:r>
          </a:p>
          <a:p>
            <a:pPr algn="ctr" defTabSz="1218987">
              <a:lnSpc>
                <a:spcPct val="110000"/>
              </a:lnSpc>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differentiated by</a:t>
            </a:r>
            <a:endParaRPr lang="en-US" dirty="0">
              <a:solidFill>
                <a:srgbClr val="225C81"/>
              </a:solidFill>
              <a:latin typeface="Open Sans" panose="020B0606030504020204" pitchFamily="34" charset="0"/>
              <a:ea typeface="Open Sans" panose="020B0606030504020204" pitchFamily="34" charset="0"/>
              <a:cs typeface="Open Sans" panose="020B0606030504020204" pitchFamily="34" charset="0"/>
            </a:endParaRPr>
          </a:p>
          <a:p>
            <a:pPr algn="ctr" defTabSz="1218987">
              <a:lnSpc>
                <a:spcPct val="110000"/>
              </a:lnSpc>
            </a:pPr>
            <a:r>
              <a:rPr lang="en-US" sz="2000" dirty="0">
                <a:solidFill>
                  <a:srgbClr val="225C81"/>
                </a:solidFill>
                <a:latin typeface="Open Sans" panose="020B0606030504020204" pitchFamily="34" charset="0"/>
                <a:ea typeface="Open Sans" panose="020B0606030504020204" pitchFamily="34" charset="0"/>
                <a:cs typeface="Open Sans" panose="020B0606030504020204" pitchFamily="34" charset="0"/>
              </a:rPr>
              <a:t>INTELLIGENT</a:t>
            </a:r>
          </a:p>
          <a:p>
            <a:pPr algn="ctr" defTabSz="1218987">
              <a:lnSpc>
                <a:spcPct val="110000"/>
              </a:lnSpc>
            </a:pPr>
            <a:r>
              <a:rPr lang="en-US" sz="2000" dirty="0">
                <a:solidFill>
                  <a:srgbClr val="225C81"/>
                </a:solidFill>
                <a:latin typeface="Open Sans" panose="020B0606030504020204" pitchFamily="34" charset="0"/>
                <a:ea typeface="Open Sans" panose="020B0606030504020204" pitchFamily="34" charset="0"/>
                <a:cs typeface="Open Sans" panose="020B0606030504020204" pitchFamily="34" charset="0"/>
              </a:rPr>
              <a:t>APPLICATIONS</a:t>
            </a:r>
          </a:p>
          <a:p>
            <a:pPr algn="ctr" defTabSz="1218987">
              <a:lnSpc>
                <a:spcPct val="110000"/>
              </a:lnSpc>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using</a:t>
            </a:r>
          </a:p>
          <a:p>
            <a:pPr algn="ctr" defTabSz="1218987">
              <a:lnSpc>
                <a:spcPct val="110000"/>
              </a:lnSpc>
            </a:pPr>
            <a:r>
              <a:rPr lang="en-US" sz="2000" dirty="0">
                <a:solidFill>
                  <a:srgbClr val="225C81"/>
                </a:solidFill>
                <a:latin typeface="Open Sans" panose="020B0606030504020204" pitchFamily="34" charset="0"/>
                <a:ea typeface="Open Sans" panose="020B0606030504020204" pitchFamily="34" charset="0"/>
                <a:cs typeface="Open Sans" panose="020B0606030504020204" pitchFamily="34" charset="0"/>
              </a:rPr>
              <a:t>Machine Learning</a:t>
            </a:r>
          </a:p>
        </p:txBody>
      </p:sp>
    </p:spTree>
    <p:extLst>
      <p:ext uri="{BB962C8B-B14F-4D97-AF65-F5344CB8AC3E}">
        <p14:creationId xmlns:p14="http://schemas.microsoft.com/office/powerpoint/2010/main" val="407955304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9812-DF56-7246-84A6-350B3E62BD8A}"/>
              </a:ext>
            </a:extLst>
          </p:cNvPr>
          <p:cNvSpPr>
            <a:spLocks noGrp="1"/>
          </p:cNvSpPr>
          <p:nvPr>
            <p:ph type="title"/>
          </p:nvPr>
        </p:nvSpPr>
        <p:spPr/>
        <p:txBody>
          <a:bodyPr/>
          <a:lstStyle/>
          <a:p>
            <a:r>
              <a:rPr lang="en-US" dirty="0"/>
              <a:t>Polynomial Regression</a:t>
            </a:r>
          </a:p>
        </p:txBody>
      </p:sp>
      <p:sp>
        <p:nvSpPr>
          <p:cNvPr id="3" name="Text Placeholder 2">
            <a:extLst>
              <a:ext uri="{FF2B5EF4-FFF2-40B4-BE49-F238E27FC236}">
                <a16:creationId xmlns:a16="http://schemas.microsoft.com/office/drawing/2014/main" id="{5DDFB6E3-9D96-8B48-8F63-24CD7E839230}"/>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to decide what the right degree? Come back Wednesday!</a:t>
            </a:r>
          </a:p>
        </p:txBody>
      </p:sp>
      <p:sp>
        <p:nvSpPr>
          <p:cNvPr id="4" name="Slide Number Placeholder 3">
            <a:extLst>
              <a:ext uri="{FF2B5EF4-FFF2-40B4-BE49-F238E27FC236}">
                <a16:creationId xmlns:a16="http://schemas.microsoft.com/office/drawing/2014/main" id="{84BD88F9-49EE-C147-8149-4F4F0CCB95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pic>
        <p:nvPicPr>
          <p:cNvPr id="5" name="Picture 4">
            <a:extLst>
              <a:ext uri="{FF2B5EF4-FFF2-40B4-BE49-F238E27FC236}">
                <a16:creationId xmlns:a16="http://schemas.microsoft.com/office/drawing/2014/main" id="{50DDF660-0A93-A649-B5DE-C30F44360C69}"/>
              </a:ext>
            </a:extLst>
          </p:cNvPr>
          <p:cNvPicPr>
            <a:picLocks noChangeAspect="1"/>
          </p:cNvPicPr>
          <p:nvPr/>
        </p:nvPicPr>
        <p:blipFill>
          <a:blip r:embed="rId3"/>
          <a:stretch>
            <a:fillRect/>
          </a:stretch>
        </p:blipFill>
        <p:spPr>
          <a:xfrm>
            <a:off x="3090625" y="309094"/>
            <a:ext cx="5667037" cy="3969500"/>
          </a:xfrm>
          <a:prstGeom prst="rect">
            <a:avLst/>
          </a:prstGeom>
        </p:spPr>
      </p:pic>
    </p:spTree>
    <p:extLst>
      <p:ext uri="{BB962C8B-B14F-4D97-AF65-F5344CB8AC3E}">
        <p14:creationId xmlns:p14="http://schemas.microsoft.com/office/powerpoint/2010/main" val="213309913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2A90-0A31-014E-9E1A-1F1D043296D6}"/>
              </a:ext>
            </a:extLst>
          </p:cNvPr>
          <p:cNvSpPr>
            <a:spLocks noGrp="1"/>
          </p:cNvSpPr>
          <p:nvPr>
            <p:ph type="title"/>
          </p:nvPr>
        </p:nvSpPr>
        <p:spPr/>
        <p:txBody>
          <a:bodyPr/>
          <a:lstStyle/>
          <a:p>
            <a:r>
              <a:rPr lang="en-US" dirty="0"/>
              <a:t>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451F4BA-86FC-E643-926D-F5778E2E2FA3}"/>
                  </a:ext>
                </a:extLst>
              </p:cNvPr>
              <p:cNvSpPr>
                <a:spLocks noGrp="1"/>
              </p:cNvSpPr>
              <p:nvPr>
                <p:ph type="body" idx="1"/>
              </p:nvPr>
            </p:nvSpPr>
            <p:spPr>
              <a:xfrm>
                <a:off x="3090625" y="315524"/>
                <a:ext cx="5596200" cy="3981000"/>
              </a:xfrm>
            </p:spPr>
            <p:txBody>
              <a:bodyPr/>
              <a:lstStyle/>
              <a:p>
                <a:pPr marL="139700" indent="0">
                  <a:buNone/>
                </a:pPr>
                <a:r>
                  <a:rPr lang="en-US" b="1" dirty="0"/>
                  <a:t>Features </a:t>
                </a:r>
                <a:r>
                  <a:rPr lang="en-US" dirty="0"/>
                  <a:t>are the values we select or compute from the data inputs to put into our model. </a:t>
                </a:r>
                <a:r>
                  <a:rPr lang="en-US" b="1" dirty="0"/>
                  <a:t>Feature extraction </a:t>
                </a:r>
                <a:r>
                  <a:rPr lang="en-US" dirty="0"/>
                  <a:t>is the process of turning the data into features.</a:t>
                </a:r>
                <a:endParaRPr lang="en-US" b="1" dirty="0"/>
              </a:p>
              <a:p>
                <a:pPr marL="139700" indent="0">
                  <a:buNone/>
                </a:pPr>
                <a:r>
                  <a:rPr lang="en-US" b="1" dirty="0"/>
                  <a:t>Model</a:t>
                </a:r>
              </a:p>
              <a:p>
                <a:pPr marL="13970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𝐷</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e>
                      </m:nary>
                    </m:oMath>
                  </m:oMathPara>
                </a14:m>
                <a:endParaRPr lang="en-US" b="0"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A451F4BA-86FC-E643-926D-F5778E2E2FA3}"/>
                  </a:ext>
                </a:extLst>
              </p:cNvPr>
              <p:cNvSpPr>
                <a:spLocks noGrp="1" noRot="1" noChangeAspect="1" noMove="1" noResize="1" noEditPoints="1" noAdjustHandles="1" noChangeArrowheads="1" noChangeShapeType="1" noTextEdit="1"/>
              </p:cNvSpPr>
              <p:nvPr>
                <p:ph type="body" idx="1"/>
              </p:nvPr>
            </p:nvSpPr>
            <p:spPr>
              <a:xfrm>
                <a:off x="3090625" y="315524"/>
                <a:ext cx="5596200" cy="3981000"/>
              </a:xfrm>
              <a:blipFill>
                <a:blip r:embed="rId2"/>
                <a:stretch>
                  <a:fillRect r="-67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2D664BF-62F9-F642-A173-AC13C1FFF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1058276415"/>
                  </p:ext>
                </p:extLst>
              </p:nvPr>
            </p:nvGraphicFramePr>
            <p:xfrm>
              <a:off x="3090625" y="2668976"/>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0" smtClean="0">
                                  <a:latin typeface="Cambria Math" panose="02040503050406030204" pitchFamily="18" charset="0"/>
                                </a:rPr>
                                <m:t> </m:t>
                              </m:r>
                            </m:oMath>
                          </a14:m>
                          <a:r>
                            <a:rPr lang="en-US" dirty="0"/>
                            <a:t>often </a:t>
                          </a:r>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m:rPr>
                                      <m:sty m:val="p"/>
                                    </m:rPr>
                                    <a:rPr lang="en-US" b="0" i="0" smtClean="0">
                                      <a:latin typeface="Cambria Math" panose="02040503050406030204" pitchFamily="18" charset="0"/>
                                    </a:rPr>
                                    <m:t>D</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1058276415"/>
                  </p:ext>
                </p:extLst>
              </p:nvPr>
            </p:nvGraphicFramePr>
            <p:xfrm>
              <a:off x="3090625" y="2668976"/>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0480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endParaRPr lang="en-US"/>
                        </a:p>
                      </a:txBody>
                      <a:tcPr>
                        <a:blipFill>
                          <a:blip r:embed="rId3"/>
                          <a:stretch>
                            <a:fillRect l="-44000" t="-83333" r="-72000" b="-390000"/>
                          </a:stretch>
                        </a:blipFill>
                      </a:tcPr>
                    </a:tc>
                    <a:tc>
                      <a:txBody>
                        <a:bodyPr/>
                        <a:lstStyle/>
                        <a:p>
                          <a:endParaRPr lang="en-US"/>
                        </a:p>
                      </a:txBody>
                      <a:tcPr>
                        <a:blipFill>
                          <a:blip r:embed="rId3"/>
                          <a:stretch>
                            <a:fillRect l="-200000" t="-83333" b="-390000"/>
                          </a:stretch>
                        </a:blipFill>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endParaRPr lang="en-US"/>
                        </a:p>
                      </a:txBody>
                      <a:tcPr>
                        <a:blipFill>
                          <a:blip r:embed="rId3"/>
                          <a:stretch>
                            <a:fillRect l="-44000" t="-189655" r="-72000" b="-303448"/>
                          </a:stretch>
                        </a:blipFill>
                      </a:tcPr>
                    </a:tc>
                    <a:tc>
                      <a:txBody>
                        <a:bodyPr/>
                        <a:lstStyle/>
                        <a:p>
                          <a:endParaRPr lang="en-US"/>
                        </a:p>
                      </a:txBody>
                      <a:tcPr>
                        <a:blipFill>
                          <a:blip r:embed="rId3"/>
                          <a:stretch>
                            <a:fillRect l="-200000" t="-189655" b="-303448"/>
                          </a:stretch>
                        </a:blipFill>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endParaRPr lang="en-US"/>
                        </a:p>
                      </a:txBody>
                      <a:tcPr>
                        <a:blipFill>
                          <a:blip r:embed="rId3"/>
                          <a:stretch>
                            <a:fillRect l="-44000" t="-289655" r="-72000" b="-203448"/>
                          </a:stretch>
                        </a:blipFill>
                      </a:tcPr>
                    </a:tc>
                    <a:tc>
                      <a:txBody>
                        <a:bodyPr/>
                        <a:lstStyle/>
                        <a:p>
                          <a:endParaRPr lang="en-US"/>
                        </a:p>
                      </a:txBody>
                      <a:tcPr>
                        <a:blipFill>
                          <a:blip r:embed="rId3"/>
                          <a:stretch>
                            <a:fillRect l="-200000" t="-289655" b="-203448"/>
                          </a:stretch>
                        </a:blipFill>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endParaRPr lang="en-US"/>
                        </a:p>
                      </a:txBody>
                      <a:tcPr>
                        <a:blipFill>
                          <a:blip r:embed="rId3"/>
                          <a:stretch>
                            <a:fillRect l="-44000" t="-493103" r="-72000"/>
                          </a:stretch>
                        </a:blipFill>
                      </a:tcPr>
                    </a:tc>
                    <a:tc>
                      <a:txBody>
                        <a:bodyPr/>
                        <a:lstStyle/>
                        <a:p>
                          <a:endParaRPr lang="en-US"/>
                        </a:p>
                      </a:txBody>
                      <a:tcPr>
                        <a:blipFill>
                          <a:blip r:embed="rId3"/>
                          <a:stretch>
                            <a:fillRect l="-200000" t="-493103"/>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92171190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5555-4159-6247-BE31-EE7B83E32A43}"/>
              </a:ext>
            </a:extLst>
          </p:cNvPr>
          <p:cNvSpPr>
            <a:spLocks noGrp="1"/>
          </p:cNvSpPr>
          <p:nvPr>
            <p:ph type="title"/>
          </p:nvPr>
        </p:nvSpPr>
        <p:spPr/>
        <p:txBody>
          <a:bodyPr/>
          <a:lstStyle/>
          <a:p>
            <a:r>
              <a:rPr lang="en-US" dirty="0"/>
              <a:t>Adding Other Inputs</a:t>
            </a:r>
          </a:p>
        </p:txBody>
      </p:sp>
      <p:sp>
        <p:nvSpPr>
          <p:cNvPr id="3" name="Text Placeholder 2">
            <a:extLst>
              <a:ext uri="{FF2B5EF4-FFF2-40B4-BE49-F238E27FC236}">
                <a16:creationId xmlns:a16="http://schemas.microsoft.com/office/drawing/2014/main" id="{5E0086CB-1F67-5C4A-B742-87D8BEF53E67}"/>
              </a:ext>
            </a:extLst>
          </p:cNvPr>
          <p:cNvSpPr>
            <a:spLocks noGrp="1"/>
          </p:cNvSpPr>
          <p:nvPr>
            <p:ph type="body" idx="1"/>
          </p:nvPr>
        </p:nvSpPr>
        <p:spPr/>
        <p:txBody>
          <a:bodyPr/>
          <a:lstStyle/>
          <a:p>
            <a:pPr marL="139700" indent="0">
              <a:buNone/>
            </a:pPr>
            <a:r>
              <a:rPr lang="en-US" dirty="0"/>
              <a:t>Generally we are given a data table of values we might look at that include more than one value per house.</a:t>
            </a:r>
          </a:p>
          <a:p>
            <a:r>
              <a:rPr lang="en-US" dirty="0"/>
              <a:t>Each row is a single house. </a:t>
            </a:r>
          </a:p>
          <a:p>
            <a:r>
              <a:rPr lang="en-US" dirty="0"/>
              <a:t>Each column (except Value) is a data input.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D63C46DA-4A73-3143-97E1-085D2550B0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graphicFrame>
        <p:nvGraphicFramePr>
          <p:cNvPr id="5" name="Table 4">
            <a:extLst>
              <a:ext uri="{FF2B5EF4-FFF2-40B4-BE49-F238E27FC236}">
                <a16:creationId xmlns:a16="http://schemas.microsoft.com/office/drawing/2014/main" id="{6B18811B-B5B1-794D-B097-4A64219DF138}"/>
              </a:ext>
            </a:extLst>
          </p:cNvPr>
          <p:cNvGraphicFramePr>
            <a:graphicFrameLocks noGrp="1"/>
          </p:cNvGraphicFramePr>
          <p:nvPr>
            <p:extLst>
              <p:ext uri="{D42A27DB-BD31-4B8C-83A1-F6EECF244321}">
                <p14:modId xmlns:p14="http://schemas.microsoft.com/office/powerpoint/2010/main" val="3194044816"/>
              </p:ext>
            </p:extLst>
          </p:nvPr>
        </p:nvGraphicFramePr>
        <p:xfrm>
          <a:off x="3090625" y="2031304"/>
          <a:ext cx="5596200" cy="1854200"/>
        </p:xfrm>
        <a:graphic>
          <a:graphicData uri="http://schemas.openxmlformats.org/drawingml/2006/table">
            <a:tbl>
              <a:tblPr firstRow="1" bandRow="1">
                <a:tableStyleId>{7DF18680-E054-41AD-8BC1-D1AEF772440D}</a:tableStyleId>
              </a:tblPr>
              <a:tblGrid>
                <a:gridCol w="776214">
                  <a:extLst>
                    <a:ext uri="{9D8B030D-6E8A-4147-A177-3AD203B41FA5}">
                      <a16:colId xmlns:a16="http://schemas.microsoft.com/office/drawing/2014/main" val="490761617"/>
                    </a:ext>
                  </a:extLst>
                </a:gridCol>
                <a:gridCol w="1462266">
                  <a:extLst>
                    <a:ext uri="{9D8B030D-6E8A-4147-A177-3AD203B41FA5}">
                      <a16:colId xmlns:a16="http://schemas.microsoft.com/office/drawing/2014/main" val="4142905976"/>
                    </a:ext>
                  </a:extLst>
                </a:gridCol>
                <a:gridCol w="1415405">
                  <a:extLst>
                    <a:ext uri="{9D8B030D-6E8A-4147-A177-3AD203B41FA5}">
                      <a16:colId xmlns:a16="http://schemas.microsoft.com/office/drawing/2014/main" val="2510171677"/>
                    </a:ext>
                  </a:extLst>
                </a:gridCol>
                <a:gridCol w="823075">
                  <a:extLst>
                    <a:ext uri="{9D8B030D-6E8A-4147-A177-3AD203B41FA5}">
                      <a16:colId xmlns:a16="http://schemas.microsoft.com/office/drawing/2014/main" val="4022442691"/>
                    </a:ext>
                  </a:extLst>
                </a:gridCol>
                <a:gridCol w="1119240">
                  <a:extLst>
                    <a:ext uri="{9D8B030D-6E8A-4147-A177-3AD203B41FA5}">
                      <a16:colId xmlns:a16="http://schemas.microsoft.com/office/drawing/2014/main" val="2752707193"/>
                    </a:ext>
                  </a:extLst>
                </a:gridCol>
              </a:tblGrid>
              <a:tr h="370840">
                <a:tc>
                  <a:txBody>
                    <a:bodyPr/>
                    <a:lstStyle/>
                    <a:p>
                      <a:r>
                        <a:rPr lang="en-US" dirty="0"/>
                        <a:t>sq. ft.</a:t>
                      </a:r>
                    </a:p>
                  </a:txBody>
                  <a:tcPr>
                    <a:solidFill>
                      <a:srgbClr val="95698A"/>
                    </a:solidFill>
                  </a:tcPr>
                </a:tc>
                <a:tc>
                  <a:txBody>
                    <a:bodyPr/>
                    <a:lstStyle/>
                    <a:p>
                      <a:r>
                        <a:rPr lang="en-US" dirty="0"/>
                        <a:t># bathrooms</a:t>
                      </a:r>
                    </a:p>
                  </a:txBody>
                  <a:tcPr>
                    <a:solidFill>
                      <a:srgbClr val="95698A"/>
                    </a:solidFill>
                  </a:tcPr>
                </a:tc>
                <a:tc>
                  <a:txBody>
                    <a:bodyPr/>
                    <a:lstStyle/>
                    <a:p>
                      <a:r>
                        <a:rPr lang="en-US" dirty="0"/>
                        <a:t>owner’s age</a:t>
                      </a:r>
                    </a:p>
                  </a:txBody>
                  <a:tcPr>
                    <a:solidFill>
                      <a:srgbClr val="95698A"/>
                    </a:solidFill>
                  </a:tcPr>
                </a:tc>
                <a:tc>
                  <a:txBody>
                    <a:bodyPr/>
                    <a:lstStyle/>
                    <a:p>
                      <a:r>
                        <a:rPr lang="en-US" dirty="0"/>
                        <a:t>…</a:t>
                      </a:r>
                    </a:p>
                  </a:txBody>
                  <a:tcPr>
                    <a:solidFill>
                      <a:srgbClr val="95698A"/>
                    </a:solidFill>
                  </a:tcPr>
                </a:tc>
                <a:tc>
                  <a:txBody>
                    <a:bodyPr/>
                    <a:lstStyle/>
                    <a:p>
                      <a:r>
                        <a:rPr lang="en-US" dirty="0"/>
                        <a:t>value</a:t>
                      </a:r>
                    </a:p>
                  </a:txBody>
                  <a:tcPr>
                    <a:solidFill>
                      <a:srgbClr val="95698A"/>
                    </a:solidFill>
                  </a:tcPr>
                </a:tc>
                <a:extLst>
                  <a:ext uri="{0D108BD9-81ED-4DB2-BD59-A6C34878D82A}">
                    <a16:rowId xmlns:a16="http://schemas.microsoft.com/office/drawing/2014/main" val="3595318642"/>
                  </a:ext>
                </a:extLst>
              </a:tr>
              <a:tr h="370840">
                <a:tc>
                  <a:txBody>
                    <a:bodyPr/>
                    <a:lstStyle/>
                    <a:p>
                      <a:r>
                        <a:rPr lang="en-US" dirty="0"/>
                        <a:t>1400</a:t>
                      </a:r>
                    </a:p>
                  </a:txBody>
                  <a:tcPr/>
                </a:tc>
                <a:tc>
                  <a:txBody>
                    <a:bodyPr/>
                    <a:lstStyle/>
                    <a:p>
                      <a:r>
                        <a:rPr lang="en-US" dirty="0"/>
                        <a:t>3</a:t>
                      </a:r>
                    </a:p>
                  </a:txBody>
                  <a:tcPr/>
                </a:tc>
                <a:tc>
                  <a:txBody>
                    <a:bodyPr/>
                    <a:lstStyle/>
                    <a:p>
                      <a:r>
                        <a:rPr lang="en-US" dirty="0"/>
                        <a:t>47</a:t>
                      </a:r>
                    </a:p>
                  </a:txBody>
                  <a:tcPr/>
                </a:tc>
                <a:tc>
                  <a:txBody>
                    <a:bodyPr/>
                    <a:lstStyle/>
                    <a:p>
                      <a:r>
                        <a:rPr lang="en-US" dirty="0"/>
                        <a:t>…</a:t>
                      </a:r>
                    </a:p>
                  </a:txBody>
                  <a:tcPr>
                    <a:solidFill>
                      <a:schemeClr val="bg1">
                        <a:lumMod val="85000"/>
                      </a:schemeClr>
                    </a:solidFill>
                  </a:tcPr>
                </a:tc>
                <a:tc>
                  <a:txBody>
                    <a:bodyPr/>
                    <a:lstStyle/>
                    <a:p>
                      <a:r>
                        <a:rPr lang="en-US" dirty="0"/>
                        <a:t>70,800</a:t>
                      </a:r>
                    </a:p>
                  </a:txBody>
                  <a:tcPr/>
                </a:tc>
                <a:extLst>
                  <a:ext uri="{0D108BD9-81ED-4DB2-BD59-A6C34878D82A}">
                    <a16:rowId xmlns:a16="http://schemas.microsoft.com/office/drawing/2014/main" val="4198423890"/>
                  </a:ext>
                </a:extLst>
              </a:tr>
              <a:tr h="370840">
                <a:tc>
                  <a:txBody>
                    <a:bodyPr/>
                    <a:lstStyle/>
                    <a:p>
                      <a:r>
                        <a:rPr lang="en-US" dirty="0"/>
                        <a:t>700</a:t>
                      </a:r>
                    </a:p>
                  </a:txBody>
                  <a:tcPr/>
                </a:tc>
                <a:tc>
                  <a:txBody>
                    <a:bodyPr/>
                    <a:lstStyle/>
                    <a:p>
                      <a:r>
                        <a:rPr lang="en-US" dirty="0"/>
                        <a:t>3</a:t>
                      </a:r>
                    </a:p>
                  </a:txBody>
                  <a:tcPr/>
                </a:tc>
                <a:tc>
                  <a:txBody>
                    <a:bodyPr/>
                    <a:lstStyle/>
                    <a:p>
                      <a:r>
                        <a:rPr lang="en-US" dirty="0"/>
                        <a:t>19</a:t>
                      </a:r>
                    </a:p>
                  </a:txBody>
                  <a:tcPr/>
                </a:tc>
                <a:tc>
                  <a:txBody>
                    <a:bodyPr/>
                    <a:lstStyle/>
                    <a:p>
                      <a:r>
                        <a:rPr lang="en-US" dirty="0"/>
                        <a:t>…</a:t>
                      </a:r>
                    </a:p>
                  </a:txBody>
                  <a:tcPr>
                    <a:solidFill>
                      <a:schemeClr val="bg1">
                        <a:lumMod val="85000"/>
                      </a:schemeClr>
                    </a:solidFill>
                  </a:tcPr>
                </a:tc>
                <a:tc>
                  <a:txBody>
                    <a:bodyPr/>
                    <a:lstStyle/>
                    <a:p>
                      <a:r>
                        <a:rPr lang="en-US" dirty="0"/>
                        <a:t>65,000</a:t>
                      </a:r>
                    </a:p>
                  </a:txBody>
                  <a:tcPr/>
                </a:tc>
                <a:extLst>
                  <a:ext uri="{0D108BD9-81ED-4DB2-BD59-A6C34878D82A}">
                    <a16:rowId xmlns:a16="http://schemas.microsoft.com/office/drawing/2014/main" val="777564193"/>
                  </a:ext>
                </a:extLst>
              </a:tr>
              <a:tr h="370840">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tc>
                  <a:txBody>
                    <a:bodyPr/>
                    <a:lstStyle/>
                    <a:p>
                      <a:r>
                        <a:rPr lang="en-US" dirty="0"/>
                        <a:t>…</a:t>
                      </a:r>
                    </a:p>
                  </a:txBody>
                  <a:tcPr>
                    <a:solidFill>
                      <a:schemeClr val="bg1">
                        <a:lumMod val="85000"/>
                      </a:schemeClr>
                    </a:solidFill>
                  </a:tcPr>
                </a:tc>
                <a:extLst>
                  <a:ext uri="{0D108BD9-81ED-4DB2-BD59-A6C34878D82A}">
                    <a16:rowId xmlns:a16="http://schemas.microsoft.com/office/drawing/2014/main" val="3174724490"/>
                  </a:ext>
                </a:extLst>
              </a:tr>
              <a:tr h="370840">
                <a:tc>
                  <a:txBody>
                    <a:bodyPr/>
                    <a:lstStyle/>
                    <a:p>
                      <a:r>
                        <a:rPr lang="en-US" dirty="0"/>
                        <a:t>1250</a:t>
                      </a:r>
                    </a:p>
                  </a:txBody>
                  <a:tcPr/>
                </a:tc>
                <a:tc>
                  <a:txBody>
                    <a:bodyPr/>
                    <a:lstStyle/>
                    <a:p>
                      <a:r>
                        <a:rPr lang="en-US" dirty="0"/>
                        <a:t>2</a:t>
                      </a:r>
                    </a:p>
                  </a:txBody>
                  <a:tcPr/>
                </a:tc>
                <a:tc>
                  <a:txBody>
                    <a:bodyPr/>
                    <a:lstStyle/>
                    <a:p>
                      <a:r>
                        <a:rPr lang="en-US" dirty="0"/>
                        <a:t>36</a:t>
                      </a:r>
                    </a:p>
                  </a:txBody>
                  <a:tcPr/>
                </a:tc>
                <a:tc>
                  <a:txBody>
                    <a:bodyPr/>
                    <a:lstStyle/>
                    <a:p>
                      <a:r>
                        <a:rPr lang="en-US" dirty="0"/>
                        <a:t>…</a:t>
                      </a:r>
                    </a:p>
                  </a:txBody>
                  <a:tcPr>
                    <a:solidFill>
                      <a:schemeClr val="bg1">
                        <a:lumMod val="85000"/>
                      </a:schemeClr>
                    </a:solidFill>
                  </a:tcPr>
                </a:tc>
                <a:tc>
                  <a:txBody>
                    <a:bodyPr/>
                    <a:lstStyle/>
                    <a:p>
                      <a:r>
                        <a:rPr lang="en-US" dirty="0"/>
                        <a:t>100,000</a:t>
                      </a:r>
                    </a:p>
                  </a:txBody>
                  <a:tcPr/>
                </a:tc>
                <a:extLst>
                  <a:ext uri="{0D108BD9-81ED-4DB2-BD59-A6C34878D82A}">
                    <a16:rowId xmlns:a16="http://schemas.microsoft.com/office/drawing/2014/main" val="3458340110"/>
                  </a:ext>
                </a:extLst>
              </a:tr>
            </a:tbl>
          </a:graphicData>
        </a:graphic>
      </p:graphicFrame>
    </p:spTree>
    <p:extLst>
      <p:ext uri="{BB962C8B-B14F-4D97-AF65-F5344CB8AC3E}">
        <p14:creationId xmlns:p14="http://schemas.microsoft.com/office/powerpoint/2010/main" val="145327971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DE84-9DA0-BE48-9D67-D5063D5A9EA1}"/>
              </a:ext>
            </a:extLst>
          </p:cNvPr>
          <p:cNvSpPr>
            <a:spLocks noGrp="1"/>
          </p:cNvSpPr>
          <p:nvPr>
            <p:ph type="title"/>
          </p:nvPr>
        </p:nvSpPr>
        <p:spPr/>
        <p:txBody>
          <a:bodyPr/>
          <a:lstStyle/>
          <a:p>
            <a:r>
              <a:rPr lang="en-US" dirty="0"/>
              <a:t>More Inputs - Visually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B5A7086-EE01-624D-B236-DFAA9F0CDC07}"/>
                  </a:ext>
                </a:extLst>
              </p:cNvPr>
              <p:cNvSpPr>
                <a:spLocks noGrp="1"/>
              </p:cNvSpPr>
              <p:nvPr>
                <p:ph type="body" idx="1"/>
              </p:nvPr>
            </p:nvSpPr>
            <p:spPr>
              <a:xfrm>
                <a:off x="3090625" y="575500"/>
                <a:ext cx="5596200" cy="4328194"/>
              </a:xfrm>
            </p:spPr>
            <p:txBody>
              <a:bodyPr/>
              <a:lstStyle/>
              <a:p>
                <a:pPr marL="139700" indent="0">
                  <a:buNone/>
                </a:pPr>
                <a:r>
                  <a:rPr lang="en-US" dirty="0"/>
                  <a:t>Adding more features to the model allows for more complex relationships to be learned</a:t>
                </a:r>
              </a:p>
              <a:p>
                <a:pPr marL="139700" indent="0" algn="ct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𝑠𝑞</m:t>
                          </m:r>
                          <m:r>
                            <a:rPr lang="en-US" b="0" i="1" smtClean="0">
                              <a:latin typeface="Cambria Math" panose="02040503050406030204" pitchFamily="18" charset="0"/>
                            </a:rPr>
                            <m:t>. </m:t>
                          </m:r>
                          <m:r>
                            <a:rPr lang="en-US" b="0" i="1" smtClean="0">
                              <a:latin typeface="Cambria Math" panose="02040503050406030204" pitchFamily="18" charset="0"/>
                            </a:rPr>
                            <m:t>𝑓𝑡</m:t>
                          </m:r>
                          <m:r>
                            <a:rPr lang="en-US" b="0" i="1" smtClean="0">
                              <a:latin typeface="Cambria Math" panose="02040503050406030204" pitchFamily="18" charset="0"/>
                            </a:rPr>
                            <m:t>.</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rPr>
                            <m:t>𝑏𝑎𝑡h𝑟𝑜𝑜𝑚𝑠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𝑖</m:t>
                          </m:r>
                        </m:sub>
                      </m:sSub>
                    </m:oMath>
                  </m:oMathPara>
                </a14:m>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lgn="ctr">
                  <a:buNone/>
                </a:pPr>
                <a:endParaRPr lang="en-US" dirty="0"/>
              </a:p>
              <a:p>
                <a:pPr marL="139700" indent="0">
                  <a:buNone/>
                </a:pPr>
                <a:r>
                  <a:rPr lang="en-US" dirty="0"/>
                  <a:t>Coefficients tell us the rate of change </a:t>
                </a:r>
                <a:r>
                  <a:rPr lang="en-US" b="1" dirty="0"/>
                  <a:t>if all other features are constant</a:t>
                </a:r>
              </a:p>
            </p:txBody>
          </p:sp>
        </mc:Choice>
        <mc:Fallback xmlns="">
          <p:sp>
            <p:nvSpPr>
              <p:cNvPr id="3" name="Text Placeholder 2">
                <a:extLst>
                  <a:ext uri="{FF2B5EF4-FFF2-40B4-BE49-F238E27FC236}">
                    <a16:creationId xmlns:a16="http://schemas.microsoft.com/office/drawing/2014/main" id="{5B5A7086-EE01-624D-B236-DFAA9F0CDC07}"/>
                  </a:ext>
                </a:extLst>
              </p:cNvPr>
              <p:cNvSpPr>
                <a:spLocks noGrp="1" noRot="1" noChangeAspect="1" noMove="1" noResize="1" noEditPoints="1" noAdjustHandles="1" noChangeArrowheads="1" noChangeShapeType="1" noTextEdit="1"/>
              </p:cNvSpPr>
              <p:nvPr>
                <p:ph type="body" idx="1"/>
              </p:nvPr>
            </p:nvSpPr>
            <p:spPr>
              <a:xfrm>
                <a:off x="3090625" y="575500"/>
                <a:ext cx="5596200" cy="4328194"/>
              </a:xfrm>
              <a:blipFill>
                <a:blip r:embed="rId2"/>
                <a:stretch>
                  <a:fillRect b="-32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638545F-FDED-7845-94D8-D5A2B9F5DC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5" name="Picture 4">
            <a:extLst>
              <a:ext uri="{FF2B5EF4-FFF2-40B4-BE49-F238E27FC236}">
                <a16:creationId xmlns:a16="http://schemas.microsoft.com/office/drawing/2014/main" id="{40B38F13-A004-3B44-8FCC-200B31D929C7}"/>
              </a:ext>
            </a:extLst>
          </p:cNvPr>
          <p:cNvPicPr>
            <a:picLocks noChangeAspect="1"/>
          </p:cNvPicPr>
          <p:nvPr/>
        </p:nvPicPr>
        <p:blipFill>
          <a:blip r:embed="rId3"/>
          <a:stretch>
            <a:fillRect/>
          </a:stretch>
        </p:blipFill>
        <p:spPr>
          <a:xfrm>
            <a:off x="3331321" y="1718982"/>
            <a:ext cx="5114808" cy="2577541"/>
          </a:xfrm>
          <a:prstGeom prst="rect">
            <a:avLst/>
          </a:prstGeom>
        </p:spPr>
      </p:pic>
    </p:spTree>
    <p:extLst>
      <p:ext uri="{BB962C8B-B14F-4D97-AF65-F5344CB8AC3E}">
        <p14:creationId xmlns:p14="http://schemas.microsoft.com/office/powerpoint/2010/main" val="66989209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8B8A-9309-B34D-A10D-5CBB55CC0B6A}"/>
              </a:ext>
            </a:extLst>
          </p:cNvPr>
          <p:cNvSpPr>
            <a:spLocks noGrp="1"/>
          </p:cNvSpPr>
          <p:nvPr>
            <p:ph type="title"/>
          </p:nvPr>
        </p:nvSpPr>
        <p:spPr/>
        <p:txBody>
          <a:bodyPr/>
          <a:lstStyle/>
          <a:p>
            <a:r>
              <a:rPr lang="en-US" dirty="0"/>
              <a:t>Notation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52422B6-133A-EE42-B909-9F43FFC04023}"/>
                  </a:ext>
                </a:extLst>
              </p:cNvPr>
              <p:cNvSpPr>
                <a:spLocks noGrp="1"/>
              </p:cNvSpPr>
              <p:nvPr>
                <p:ph type="body" idx="1"/>
              </p:nvPr>
            </p:nvSpPr>
            <p:spPr/>
            <p:txBody>
              <a:bodyPr/>
              <a:lstStyle/>
              <a:p>
                <a:pPr marL="139700" indent="0">
                  <a:buNone/>
                </a:pPr>
                <a:r>
                  <a:rPr lang="en-US" b="1" dirty="0"/>
                  <a:t>Important:</a:t>
                </a:r>
                <a:r>
                  <a:rPr lang="en-US" dirty="0"/>
                  <a:t> Distinction is the difference between a </a:t>
                </a:r>
                <a:r>
                  <a:rPr lang="en-US" i="1" dirty="0"/>
                  <a:t>data input </a:t>
                </a:r>
                <a:r>
                  <a:rPr lang="en-US" dirty="0"/>
                  <a:t>and a </a:t>
                </a:r>
                <a:r>
                  <a:rPr lang="en-US" i="1" dirty="0"/>
                  <a:t>feature.</a:t>
                </a:r>
                <a:r>
                  <a:rPr lang="en-US" dirty="0"/>
                  <a:t> </a:t>
                </a:r>
              </a:p>
              <a:p>
                <a:r>
                  <a:rPr lang="en-US" dirty="0"/>
                  <a:t>Data inputs are columns of the raw data</a:t>
                </a:r>
              </a:p>
              <a:p>
                <a:r>
                  <a:rPr lang="en-US" dirty="0"/>
                  <a:t>Features are the values (possibly transformed) for the model (done after our feature extraction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a:t>
                </a:r>
              </a:p>
              <a:p>
                <a:pPr marL="139700" indent="0">
                  <a:buNone/>
                </a:pPr>
                <a:endParaRPr lang="en-US" dirty="0"/>
              </a:p>
              <a:p>
                <a:pPr marL="139700" indent="0">
                  <a:buNone/>
                </a:pPr>
                <a:r>
                  <a:rPr lang="en-US" dirty="0"/>
                  <a:t>Data Input: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𝑑</m:t>
                        </m:r>
                      </m:e>
                    </m:d>
                    <m:r>
                      <a:rPr lang="en-US" b="0" i="1" smtClean="0">
                        <a:latin typeface="Cambria Math" panose="02040503050406030204" pitchFamily="18" charset="0"/>
                      </a:rPr>
                      <m:t>)</m:t>
                    </m:r>
                  </m:oMath>
                </a14:m>
                <a:endParaRPr lang="en-US" dirty="0"/>
              </a:p>
              <a:p>
                <a:pPr marL="139700" indent="0">
                  <a:buNone/>
                </a:pPr>
                <a:r>
                  <a:rPr lang="en-US" dirty="0"/>
                  <a:t>Output: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𝑗</m:t>
                        </m:r>
                      </m:e>
                      <m:sup>
                        <m:r>
                          <a:rPr lang="en-US" b="0" i="1" smtClean="0">
                            <a:latin typeface="Cambria Math" panose="02040503050406030204" pitchFamily="18" charset="0"/>
                          </a:rPr>
                          <m:t>𝑡h</m:t>
                        </m:r>
                      </m:sup>
                    </m:sSup>
                  </m:oMath>
                </a14:m>
                <a:r>
                  <a:rPr lang="en-US" dirty="0"/>
                  <a:t> data input</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oMath>
                </a14:m>
                <a:r>
                  <a:rPr lang="en-US" dirty="0"/>
                  <a:t> is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𝑗</m:t>
                        </m:r>
                      </m:e>
                      <m:sup>
                        <m:r>
                          <a:rPr lang="en-US" b="0" i="1" smtClean="0">
                            <a:latin typeface="Cambria Math" panose="02040503050406030204" pitchFamily="18" charset="0"/>
                          </a:rPr>
                          <m:t>𝑡h</m:t>
                        </m:r>
                      </m:sup>
                    </m:sSup>
                  </m:oMath>
                </a14:m>
                <a:r>
                  <a:rPr lang="en-US" dirty="0"/>
                  <a:t> feature of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𝑖</m:t>
                        </m:r>
                      </m:e>
                      <m:sup>
                        <m:r>
                          <a:rPr lang="en-US" b="0" i="1" smtClean="0">
                            <a:latin typeface="Cambria Math" panose="02040503050406030204" pitchFamily="18" charset="0"/>
                          </a:rPr>
                          <m:t>𝑡h</m:t>
                        </m:r>
                      </m:sup>
                    </m:sSup>
                  </m:oMath>
                </a14:m>
                <a:r>
                  <a:rPr lang="en-US" dirty="0"/>
                  <a:t> row</a:t>
                </a:r>
              </a:p>
              <a:p>
                <a:endParaRPr lang="en-US" dirty="0"/>
              </a:p>
              <a:p>
                <a:pPr marL="139700" indent="0">
                  <a:buNone/>
                </a:pPr>
                <a:r>
                  <a:rPr lang="en-US" dirty="0"/>
                  <a:t>This makes explicit, an often-implicit modeling choice of which features to use and how to transform them.</a:t>
                </a:r>
              </a:p>
            </p:txBody>
          </p:sp>
        </mc:Choice>
        <mc:Fallback xmlns="">
          <p:sp>
            <p:nvSpPr>
              <p:cNvPr id="3" name="Text Placeholder 2">
                <a:extLst>
                  <a:ext uri="{FF2B5EF4-FFF2-40B4-BE49-F238E27FC236}">
                    <a16:creationId xmlns:a16="http://schemas.microsoft.com/office/drawing/2014/main" id="{A52422B6-133A-EE42-B909-9F43FFC04023}"/>
                  </a:ext>
                </a:extLst>
              </p:cNvPr>
              <p:cNvSpPr>
                <a:spLocks noGrp="1" noRot="1" noChangeAspect="1" noMove="1" noResize="1" noEditPoints="1" noAdjustHandles="1" noChangeArrowheads="1" noChangeShapeType="1" noTextEdit="1"/>
              </p:cNvSpPr>
              <p:nvPr>
                <p:ph type="body" idx="1"/>
              </p:nvPr>
            </p:nvSpPr>
            <p:spPr>
              <a:blipFill>
                <a:blip r:embed="rId2"/>
                <a:stretch>
                  <a:fillRect b="-1305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DB5CAD2-A558-6347-9C52-86674E0C58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Tree>
    <p:extLst>
      <p:ext uri="{BB962C8B-B14F-4D97-AF65-F5344CB8AC3E}">
        <p14:creationId xmlns:p14="http://schemas.microsoft.com/office/powerpoint/2010/main" val="1414118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2A90-0A31-014E-9E1A-1F1D043296D6}"/>
              </a:ext>
            </a:extLst>
          </p:cNvPr>
          <p:cNvSpPr>
            <a:spLocks noGrp="1"/>
          </p:cNvSpPr>
          <p:nvPr>
            <p:ph type="title"/>
          </p:nvPr>
        </p:nvSpPr>
        <p:spPr/>
        <p:txBody>
          <a:bodyPr/>
          <a:lstStyle/>
          <a:p>
            <a:r>
              <a:rPr lang="en-US" dirty="0"/>
              <a:t>Features</a:t>
            </a:r>
          </a:p>
        </p:txBody>
      </p:sp>
      <p:sp>
        <p:nvSpPr>
          <p:cNvPr id="3" name="Text Placeholder 2">
            <a:extLst>
              <a:ext uri="{FF2B5EF4-FFF2-40B4-BE49-F238E27FC236}">
                <a16:creationId xmlns:a16="http://schemas.microsoft.com/office/drawing/2014/main" id="{A451F4BA-86FC-E643-926D-F5778E2E2FA3}"/>
              </a:ext>
            </a:extLst>
          </p:cNvPr>
          <p:cNvSpPr>
            <a:spLocks noGrp="1"/>
          </p:cNvSpPr>
          <p:nvPr>
            <p:ph type="body" idx="1"/>
          </p:nvPr>
        </p:nvSpPr>
        <p:spPr>
          <a:xfrm>
            <a:off x="3090625" y="315524"/>
            <a:ext cx="5596200" cy="3981000"/>
          </a:xfrm>
        </p:spPr>
        <p:txBody>
          <a:bodyPr/>
          <a:lstStyle/>
          <a:p>
            <a:pPr marL="139700" indent="0">
              <a:buNone/>
            </a:pPr>
            <a:r>
              <a:rPr lang="en-US" dirty="0"/>
              <a:t>You can use anything you want as features and include as many of them as you want!</a:t>
            </a:r>
          </a:p>
          <a:p>
            <a:pPr marL="139700" indent="0">
              <a:buNone/>
            </a:pPr>
            <a:endParaRPr lang="en-US" dirty="0"/>
          </a:p>
          <a:p>
            <a:pPr marL="139700" indent="0">
              <a:buNone/>
            </a:pPr>
            <a:r>
              <a:rPr lang="en-US" dirty="0"/>
              <a:t>Generally, more features means a more complex model. This might not always be a good thing! </a:t>
            </a:r>
          </a:p>
          <a:p>
            <a:pPr marL="139700" indent="0">
              <a:buNone/>
            </a:pPr>
            <a:r>
              <a:rPr lang="en-US" dirty="0"/>
              <a:t>Choosing good features is a bit of an art.</a:t>
            </a:r>
          </a:p>
          <a:p>
            <a:pPr marL="139700" indent="0">
              <a:buNone/>
            </a:pPr>
            <a:endParaRPr lang="en-US" dirty="0"/>
          </a:p>
        </p:txBody>
      </p:sp>
      <p:sp>
        <p:nvSpPr>
          <p:cNvPr id="4" name="Slide Number Placeholder 3">
            <a:extLst>
              <a:ext uri="{FF2B5EF4-FFF2-40B4-BE49-F238E27FC236}">
                <a16:creationId xmlns:a16="http://schemas.microsoft.com/office/drawing/2014/main" id="{F2D664BF-62F9-F642-A173-AC13C1FFF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3420370972"/>
                  </p:ext>
                </p:extLst>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14:m>
                            <m:oMath xmlns:m="http://schemas.openxmlformats.org/officeDocument/2006/math">
                              <m:r>
                                <a:rPr lang="en-US" smtClean="0">
                                  <a:latin typeface="Cambria Math" panose="02040503050406030204" pitchFamily="18" charset="0"/>
                                </a:rPr>
                                <m:t>1</m:t>
                              </m:r>
                            </m:oMath>
                          </a14:m>
                          <a:r>
                            <a:rPr lang="en-US" dirty="0"/>
                            <a:t> (constant)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0</m:t>
                                  </m:r>
                                </m:sub>
                              </m:sSub>
                            </m:oMath>
                          </a14:m>
                          <a:r>
                            <a:rPr lang="en-US" dirty="0"/>
                            <a:t> </a:t>
                          </a:r>
                        </a:p>
                      </a:txBody>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r>
                            <a:rPr lang="en-US" dirty="0"/>
                            <a:t> = sq. ft.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1</m:t>
                                  </m:r>
                                </m:sub>
                              </m:sSub>
                            </m:oMath>
                          </a14:m>
                          <a:r>
                            <a:rPr lang="en-US" dirty="0"/>
                            <a:t> </a:t>
                          </a:r>
                        </a:p>
                      </a:txBody>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a:t>
                          </a:r>
                          <a14:m>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a14:m>
                          <a:r>
                            <a:rPr lang="en-US" dirty="0"/>
                            <a:t> =</a:t>
                          </a:r>
                          <a:r>
                            <a:rPr lang="en-US" baseline="0" dirty="0"/>
                            <a:t> # bath</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2</m:t>
                                  </m:r>
                                </m:sub>
                              </m:sSub>
                            </m:oMath>
                          </a14:m>
                          <a:r>
                            <a:rPr lang="en-US" dirty="0"/>
                            <a:t> </a:t>
                          </a:r>
                        </a:p>
                      </a:txBody>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 like</a:t>
                          </a:r>
                          <a:r>
                            <a:rPr lang="en-US" baseline="0" dirty="0"/>
                            <a:t> </a:t>
                          </a:r>
                          <a14:m>
                            <m:oMath xmlns:m="http://schemas.openxmlformats.org/officeDocument/2006/math">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log</m:t>
                                  </m:r>
                                </m:fName>
                                <m:e>
                                  <m:d>
                                    <m:dPr>
                                      <m:ctrlPr>
                                        <a:rPr lang="en-US" b="0" i="1" baseline="0" smtClean="0">
                                          <a:latin typeface="Cambria Math" panose="02040503050406030204" pitchFamily="18" charset="0"/>
                                        </a:rPr>
                                      </m:ctrlPr>
                                    </m:dPr>
                                    <m:e>
                                      <m:r>
                                        <a:rPr lang="en-US" b="0" i="1" baseline="0" smtClean="0">
                                          <a:latin typeface="Cambria Math" panose="02040503050406030204" pitchFamily="18" charset="0"/>
                                        </a:rPr>
                                        <m:t>𝑥</m:t>
                                      </m:r>
                                      <m:d>
                                        <m:dPr>
                                          <m:begChr m:val="["/>
                                          <m:endChr m:val="]"/>
                                          <m:ctrlPr>
                                            <a:rPr lang="en-US" b="0" i="1" baseline="0" smtClean="0">
                                              <a:latin typeface="Cambria Math" panose="02040503050406030204" pitchFamily="18" charset="0"/>
                                            </a:rPr>
                                          </m:ctrlPr>
                                        </m:dPr>
                                        <m:e>
                                          <m:r>
                                            <a:rPr lang="en-US" b="0" i="1" baseline="0" smtClean="0">
                                              <a:latin typeface="Cambria Math" panose="02040503050406030204" pitchFamily="18" charset="0"/>
                                            </a:rPr>
                                            <m:t>7</m:t>
                                          </m:r>
                                        </m:e>
                                      </m:d>
                                    </m:e>
                                  </m:d>
                                </m:e>
                              </m:func>
                              <m:r>
                                <a:rPr lang="en-US" b="0" i="1" baseline="0" smtClean="0">
                                  <a:latin typeface="Cambria Math" panose="02040503050406030204" pitchFamily="18" charset="0"/>
                                </a:rPr>
                                <m:t>∗</m:t>
                              </m:r>
                              <m:r>
                                <a:rPr lang="en-US" b="0" i="1" baseline="0" smtClean="0">
                                  <a:latin typeface="Cambria Math" panose="02040503050406030204" pitchFamily="18" charset="0"/>
                                </a:rPr>
                                <m:t>𝑥</m:t>
                              </m:r>
                              <m:r>
                                <a:rPr lang="en-US" b="0" i="1" baseline="0" smtClean="0">
                                  <a:latin typeface="Cambria Math" panose="02040503050406030204" pitchFamily="18" charset="0"/>
                                </a:rPr>
                                <m:t>[2]</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m:rPr>
                                      <m:sty m:val="p"/>
                                    </m:rPr>
                                    <a:rPr lang="en-US" b="0" i="0" smtClean="0">
                                      <a:latin typeface="Cambria Math" panose="02040503050406030204" pitchFamily="18" charset="0"/>
                                    </a:rPr>
                                    <m:t>D</m:t>
                                  </m:r>
                                </m:sub>
                              </m:sSub>
                            </m:oMath>
                          </a14:m>
                          <a:r>
                            <a:rPr lang="en-US" dirty="0"/>
                            <a:t> </a:t>
                          </a:r>
                        </a:p>
                      </a:txBody>
                      <a:tcPr/>
                    </a:tc>
                    <a:extLst>
                      <a:ext uri="{0D108BD9-81ED-4DB2-BD59-A6C34878D82A}">
                        <a16:rowId xmlns:a16="http://schemas.microsoft.com/office/drawing/2014/main" val="2117622504"/>
                      </a:ext>
                    </a:extLst>
                  </a:tr>
                </a:tbl>
              </a:graphicData>
            </a:graphic>
          </p:graphicFrame>
        </mc:Choice>
        <mc:Fallback xmlns="">
          <p:graphicFrame>
            <p:nvGraphicFramePr>
              <p:cNvPr id="6" name="Table 5">
                <a:extLst>
                  <a:ext uri="{FF2B5EF4-FFF2-40B4-BE49-F238E27FC236}">
                    <a16:creationId xmlns:a16="http://schemas.microsoft.com/office/drawing/2014/main" id="{EE372718-6424-4247-A6B4-7D808AF42DC5}"/>
                  </a:ext>
                </a:extLst>
              </p:cNvPr>
              <p:cNvGraphicFramePr>
                <a:graphicFrameLocks noGrp="1"/>
              </p:cNvGraphicFramePr>
              <p:nvPr>
                <p:extLst>
                  <p:ext uri="{D42A27DB-BD31-4B8C-83A1-F6EECF244321}">
                    <p14:modId xmlns:p14="http://schemas.microsoft.com/office/powerpoint/2010/main" val="3420370972"/>
                  </p:ext>
                </p:extLst>
              </p:nvPr>
            </p:nvGraphicFramePr>
            <p:xfrm>
              <a:off x="3090625" y="2397500"/>
              <a:ext cx="5466159" cy="2159000"/>
            </p:xfrm>
            <a:graphic>
              <a:graphicData uri="http://schemas.openxmlformats.org/drawingml/2006/table">
                <a:tbl>
                  <a:tblPr firstRow="1" bandRow="1">
                    <a:tableStyleId>{5A111915-BE36-4E01-A7E5-04B1672EAD32}</a:tableStyleId>
                  </a:tblPr>
                  <a:tblGrid>
                    <a:gridCol w="1104857">
                      <a:extLst>
                        <a:ext uri="{9D8B030D-6E8A-4147-A177-3AD203B41FA5}">
                          <a16:colId xmlns:a16="http://schemas.microsoft.com/office/drawing/2014/main" val="3392280889"/>
                        </a:ext>
                      </a:extLst>
                    </a:gridCol>
                    <a:gridCol w="2539249">
                      <a:extLst>
                        <a:ext uri="{9D8B030D-6E8A-4147-A177-3AD203B41FA5}">
                          <a16:colId xmlns:a16="http://schemas.microsoft.com/office/drawing/2014/main" val="871047124"/>
                        </a:ext>
                      </a:extLst>
                    </a:gridCol>
                    <a:gridCol w="1822053">
                      <a:extLst>
                        <a:ext uri="{9D8B030D-6E8A-4147-A177-3AD203B41FA5}">
                          <a16:colId xmlns:a16="http://schemas.microsoft.com/office/drawing/2014/main" val="1224363929"/>
                        </a:ext>
                      </a:extLst>
                    </a:gridCol>
                  </a:tblGrid>
                  <a:tr h="304800">
                    <a:tc>
                      <a:txBody>
                        <a:bodyPr/>
                        <a:lstStyle/>
                        <a:p>
                          <a:r>
                            <a:rPr lang="en-US" dirty="0"/>
                            <a:t>Feature</a:t>
                          </a:r>
                        </a:p>
                      </a:txBody>
                      <a:tcPr>
                        <a:solidFill>
                          <a:srgbClr val="95698A"/>
                        </a:solidFill>
                      </a:tcPr>
                    </a:tc>
                    <a:tc>
                      <a:txBody>
                        <a:bodyPr/>
                        <a:lstStyle/>
                        <a:p>
                          <a:r>
                            <a:rPr lang="en-US" dirty="0"/>
                            <a:t>Value</a:t>
                          </a:r>
                        </a:p>
                      </a:txBody>
                      <a:tcPr>
                        <a:solidFill>
                          <a:srgbClr val="95698A"/>
                        </a:solidFill>
                      </a:tcPr>
                    </a:tc>
                    <a:tc>
                      <a:txBody>
                        <a:bodyPr/>
                        <a:lstStyle/>
                        <a:p>
                          <a:r>
                            <a:rPr lang="en-US" dirty="0"/>
                            <a:t>Parameter</a:t>
                          </a:r>
                        </a:p>
                      </a:txBody>
                      <a:tcPr>
                        <a:solidFill>
                          <a:srgbClr val="95698A"/>
                        </a:solidFill>
                      </a:tcPr>
                    </a:tc>
                    <a:extLst>
                      <a:ext uri="{0D108BD9-81ED-4DB2-BD59-A6C34878D82A}">
                        <a16:rowId xmlns:a16="http://schemas.microsoft.com/office/drawing/2014/main" val="53748162"/>
                      </a:ext>
                    </a:extLst>
                  </a:tr>
                  <a:tr h="370840">
                    <a:tc>
                      <a:txBody>
                        <a:bodyPr/>
                        <a:lstStyle/>
                        <a:p>
                          <a:r>
                            <a:rPr lang="en-US" dirty="0"/>
                            <a:t>0</a:t>
                          </a:r>
                        </a:p>
                      </a:txBody>
                      <a:tcPr/>
                    </a:tc>
                    <a:tc>
                      <a:txBody>
                        <a:bodyPr/>
                        <a:lstStyle/>
                        <a:p>
                          <a:endParaRPr lang="en-US"/>
                        </a:p>
                      </a:txBody>
                      <a:tcPr>
                        <a:blipFill>
                          <a:blip r:embed="rId2"/>
                          <a:stretch>
                            <a:fillRect l="-44000" t="-83333" r="-72000" b="-393333"/>
                          </a:stretch>
                        </a:blipFill>
                      </a:tcPr>
                    </a:tc>
                    <a:tc>
                      <a:txBody>
                        <a:bodyPr/>
                        <a:lstStyle/>
                        <a:p>
                          <a:endParaRPr lang="en-US"/>
                        </a:p>
                      </a:txBody>
                      <a:tcPr>
                        <a:blipFill>
                          <a:blip r:embed="rId2"/>
                          <a:stretch>
                            <a:fillRect l="-200000" t="-83333" b="-393333"/>
                          </a:stretch>
                        </a:blipFill>
                      </a:tcPr>
                    </a:tc>
                    <a:extLst>
                      <a:ext uri="{0D108BD9-81ED-4DB2-BD59-A6C34878D82A}">
                        <a16:rowId xmlns:a16="http://schemas.microsoft.com/office/drawing/2014/main" val="2261295687"/>
                      </a:ext>
                    </a:extLst>
                  </a:tr>
                  <a:tr h="370840">
                    <a:tc>
                      <a:txBody>
                        <a:bodyPr/>
                        <a:lstStyle/>
                        <a:p>
                          <a:r>
                            <a:rPr lang="en-US" dirty="0"/>
                            <a:t>1</a:t>
                          </a:r>
                        </a:p>
                      </a:txBody>
                      <a:tcPr/>
                    </a:tc>
                    <a:tc>
                      <a:txBody>
                        <a:bodyPr/>
                        <a:lstStyle/>
                        <a:p>
                          <a:endParaRPr lang="en-US"/>
                        </a:p>
                      </a:txBody>
                      <a:tcPr>
                        <a:blipFill>
                          <a:blip r:embed="rId2"/>
                          <a:stretch>
                            <a:fillRect l="-44000" t="-189655" r="-72000" b="-306897"/>
                          </a:stretch>
                        </a:blipFill>
                      </a:tcPr>
                    </a:tc>
                    <a:tc>
                      <a:txBody>
                        <a:bodyPr/>
                        <a:lstStyle/>
                        <a:p>
                          <a:endParaRPr lang="en-US"/>
                        </a:p>
                      </a:txBody>
                      <a:tcPr>
                        <a:blipFill>
                          <a:blip r:embed="rId2"/>
                          <a:stretch>
                            <a:fillRect l="-200000" t="-189655" b="-306897"/>
                          </a:stretch>
                        </a:blipFill>
                      </a:tcPr>
                    </a:tc>
                    <a:extLst>
                      <a:ext uri="{0D108BD9-81ED-4DB2-BD59-A6C34878D82A}">
                        <a16:rowId xmlns:a16="http://schemas.microsoft.com/office/drawing/2014/main" val="1912774004"/>
                      </a:ext>
                    </a:extLst>
                  </a:tr>
                  <a:tr h="370840">
                    <a:tc>
                      <a:txBody>
                        <a:bodyPr/>
                        <a:lstStyle/>
                        <a:p>
                          <a:r>
                            <a:rPr lang="en-US" dirty="0"/>
                            <a:t>2</a:t>
                          </a:r>
                        </a:p>
                      </a:txBody>
                      <a:tcPr/>
                    </a:tc>
                    <a:tc>
                      <a:txBody>
                        <a:bodyPr/>
                        <a:lstStyle/>
                        <a:p>
                          <a:endParaRPr lang="en-US"/>
                        </a:p>
                      </a:txBody>
                      <a:tcPr>
                        <a:blipFill>
                          <a:blip r:embed="rId2"/>
                          <a:stretch>
                            <a:fillRect l="-44000" t="-289655" r="-72000" b="-206897"/>
                          </a:stretch>
                        </a:blipFill>
                      </a:tcPr>
                    </a:tc>
                    <a:tc>
                      <a:txBody>
                        <a:bodyPr/>
                        <a:lstStyle/>
                        <a:p>
                          <a:endParaRPr lang="en-US"/>
                        </a:p>
                      </a:txBody>
                      <a:tcPr>
                        <a:blipFill>
                          <a:blip r:embed="rId2"/>
                          <a:stretch>
                            <a:fillRect l="-200000" t="-289655" b="-206897"/>
                          </a:stretch>
                        </a:blipFill>
                      </a:tcPr>
                    </a:tc>
                    <a:extLst>
                      <a:ext uri="{0D108BD9-81ED-4DB2-BD59-A6C34878D82A}">
                        <a16:rowId xmlns:a16="http://schemas.microsoft.com/office/drawing/2014/main" val="1933971319"/>
                      </a:ext>
                    </a:extLst>
                  </a:tr>
                  <a:tr h="370840">
                    <a:tc>
                      <a:txBody>
                        <a:bodyPr/>
                        <a:lstStyle/>
                        <a:p>
                          <a:r>
                            <a:rPr lang="en-US" dirty="0"/>
                            <a:t>…</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857548065"/>
                      </a:ext>
                    </a:extLst>
                  </a:tr>
                  <a:tr h="370840">
                    <a:tc>
                      <a:txBody>
                        <a:bodyPr/>
                        <a:lstStyle/>
                        <a:p>
                          <a:r>
                            <a:rPr lang="en-US" dirty="0"/>
                            <a:t>D</a:t>
                          </a:r>
                        </a:p>
                      </a:txBody>
                      <a:tcPr/>
                    </a:tc>
                    <a:tc>
                      <a:txBody>
                        <a:bodyPr/>
                        <a:lstStyle/>
                        <a:p>
                          <a:endParaRPr lang="en-US"/>
                        </a:p>
                      </a:txBody>
                      <a:tcPr>
                        <a:blipFill>
                          <a:blip r:embed="rId2"/>
                          <a:stretch>
                            <a:fillRect l="-44000" t="-493103" r="-72000" b="-3448"/>
                          </a:stretch>
                        </a:blipFill>
                      </a:tcPr>
                    </a:tc>
                    <a:tc>
                      <a:txBody>
                        <a:bodyPr/>
                        <a:lstStyle/>
                        <a:p>
                          <a:endParaRPr lang="en-US"/>
                        </a:p>
                      </a:txBody>
                      <a:tcPr>
                        <a:blipFill>
                          <a:blip r:embed="rId2"/>
                          <a:stretch>
                            <a:fillRect l="-200000" t="-493103" b="-3448"/>
                          </a:stretch>
                        </a:blipFill>
                      </a:tcPr>
                    </a:tc>
                    <a:extLst>
                      <a:ext uri="{0D108BD9-81ED-4DB2-BD59-A6C34878D82A}">
                        <a16:rowId xmlns:a16="http://schemas.microsoft.com/office/drawing/2014/main" val="2117622504"/>
                      </a:ext>
                    </a:extLst>
                  </a:tr>
                </a:tbl>
              </a:graphicData>
            </a:graphic>
          </p:graphicFrame>
        </mc:Fallback>
      </mc:AlternateContent>
    </p:spTree>
    <p:extLst>
      <p:ext uri="{BB962C8B-B14F-4D97-AF65-F5344CB8AC3E}">
        <p14:creationId xmlns:p14="http://schemas.microsoft.com/office/powerpoint/2010/main" val="76070243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71AC-1D7C-574A-923E-D5C89D2B2853}"/>
              </a:ext>
            </a:extLst>
          </p:cNvPr>
          <p:cNvSpPr>
            <a:spLocks noGrp="1"/>
          </p:cNvSpPr>
          <p:nvPr>
            <p:ph type="title"/>
          </p:nvPr>
        </p:nvSpPr>
        <p:spPr/>
        <p:txBody>
          <a:bodyPr/>
          <a:lstStyle/>
          <a:p>
            <a:r>
              <a:rPr lang="en-US" dirty="0"/>
              <a:t>Term recap</a:t>
            </a:r>
          </a:p>
        </p:txBody>
      </p:sp>
      <p:sp>
        <p:nvSpPr>
          <p:cNvPr id="3" name="Text Placeholder 2">
            <a:extLst>
              <a:ext uri="{FF2B5EF4-FFF2-40B4-BE49-F238E27FC236}">
                <a16:creationId xmlns:a16="http://schemas.microsoft.com/office/drawing/2014/main" id="{C8F18CE7-713A-434D-B664-47902C3D0461}"/>
              </a:ext>
            </a:extLst>
          </p:cNvPr>
          <p:cNvSpPr>
            <a:spLocks noGrp="1"/>
          </p:cNvSpPr>
          <p:nvPr>
            <p:ph type="body" idx="1"/>
          </p:nvPr>
        </p:nvSpPr>
        <p:spPr>
          <a:xfrm>
            <a:off x="2623930" y="71920"/>
            <a:ext cx="6285620" cy="4804883"/>
          </a:xfrm>
        </p:spPr>
        <p:txBody>
          <a:bodyPr/>
          <a:lstStyle/>
          <a:p>
            <a:r>
              <a:rPr lang="en-US" b="1" dirty="0"/>
              <a:t>Supervised learning</a:t>
            </a:r>
            <a:r>
              <a:rPr lang="en-US" dirty="0"/>
              <a:t>: The machine learning task of learning a function that maps an input to an output based on example input-output pairs.</a:t>
            </a:r>
          </a:p>
          <a:p>
            <a:r>
              <a:rPr lang="en-US" b="1" dirty="0"/>
              <a:t>Regression</a:t>
            </a:r>
            <a:r>
              <a:rPr lang="en-US" dirty="0"/>
              <a:t>: A supervised learning task where the outputs are continuous values.</a:t>
            </a:r>
          </a:p>
          <a:p>
            <a:r>
              <a:rPr lang="en-US" b="1" dirty="0"/>
              <a:t>Feature</a:t>
            </a:r>
            <a:r>
              <a:rPr lang="en-US" dirty="0"/>
              <a:t>: </a:t>
            </a:r>
          </a:p>
          <a:p>
            <a:pPr lvl="1"/>
            <a:r>
              <a:rPr lang="en-US" dirty="0"/>
              <a:t>An attribute that we’re selecting for our model </a:t>
            </a:r>
          </a:p>
          <a:p>
            <a:pPr lvl="1"/>
            <a:r>
              <a:rPr lang="en-US" dirty="0"/>
              <a:t>Can come from the original dataset, or through some transformations (</a:t>
            </a:r>
            <a:r>
              <a:rPr lang="en-US" b="1" i="1" dirty="0"/>
              <a:t>feature extraction</a:t>
            </a:r>
            <a:r>
              <a:rPr lang="en-US" dirty="0"/>
              <a:t>)</a:t>
            </a:r>
          </a:p>
          <a:p>
            <a:r>
              <a:rPr lang="en-US" b="1" dirty="0"/>
              <a:t>Parameter</a:t>
            </a:r>
            <a:r>
              <a:rPr lang="en-US" dirty="0"/>
              <a:t>: The weight or bias associated with a feature. The goal of machine learning is to adjust the weights to optimize the loss functions on training data. </a:t>
            </a:r>
          </a:p>
          <a:p>
            <a:r>
              <a:rPr lang="en-US" b="1" dirty="0"/>
              <a:t>Loss function</a:t>
            </a:r>
            <a:r>
              <a:rPr lang="en-US" dirty="0"/>
              <a:t>: A function that computes the distance between the predicted output from a machine learning model and the actual output.</a:t>
            </a:r>
          </a:p>
          <a:p>
            <a:r>
              <a:rPr lang="en-US" b="1" dirty="0"/>
              <a:t>Machine learning model</a:t>
            </a:r>
            <a:r>
              <a:rPr lang="en-US" dirty="0"/>
              <a:t>: An algorithm that combs through an amount of data to find patterns, make predictions, or generate insights</a:t>
            </a:r>
          </a:p>
          <a:p>
            <a:r>
              <a:rPr lang="en-US" b="1" dirty="0"/>
              <a:t>Optimization algorithm</a:t>
            </a:r>
            <a:r>
              <a:rPr lang="en-US" dirty="0"/>
              <a:t>: An algorithm used to minimize the loss during training. The most common one is </a:t>
            </a:r>
            <a:r>
              <a:rPr lang="en-US" b="1" i="1" dirty="0"/>
              <a:t>Gradient Descent</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5ADFF59D-F17B-7043-8FAF-28AF8DF70D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10843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9289-07AD-6947-A582-04279392DD63}"/>
              </a:ext>
            </a:extLst>
          </p:cNvPr>
          <p:cNvSpPr>
            <a:spLocks noGrp="1"/>
          </p:cNvSpPr>
          <p:nvPr>
            <p:ph type="title"/>
          </p:nvPr>
        </p:nvSpPr>
        <p:spPr/>
        <p:txBody>
          <a:bodyPr/>
          <a:lstStyle/>
          <a:p>
            <a:r>
              <a:rPr lang="en-US" dirty="0"/>
              <a:t>Linear Regression Recap</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B198BD2-D455-A944-9C09-2C855E39D38C}"/>
                  </a:ext>
                </a:extLst>
              </p:cNvPr>
              <p:cNvSpPr>
                <a:spLocks noGrp="1"/>
              </p:cNvSpPr>
              <p:nvPr>
                <p:ph type="body" idx="1"/>
              </p:nvPr>
            </p:nvSpPr>
            <p:spPr/>
            <p:txBody>
              <a:bodyPr/>
              <a:lstStyle/>
              <a:p>
                <a:pPr marL="139700" indent="0">
                  <a:buNone/>
                </a:pPr>
                <a:r>
                  <a:rPr lang="en-US" b="1" dirty="0"/>
                  <a:t>Dataset</a:t>
                </a:r>
                <a:endParaRPr lang="en-US" b="1" i="1" dirty="0">
                  <a:latin typeface="Cambria Math" panose="02040503050406030204" pitchFamily="18" charset="0"/>
                </a:endParaRPr>
              </a:p>
              <a:p>
                <a:pPr marL="139700" indent="0">
                  <a:buNone/>
                </a:pPr>
                <a14:m>
                  <m:oMath xmlns:m="http://schemas.openxmlformats.org/officeDocument/2006/math">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d>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sSubSup>
                  </m:oMath>
                </a14:m>
                <a:r>
                  <a:rPr lang="en-US" dirty="0"/>
                  <a:t> where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oMath>
                </a14:m>
                <a:r>
                  <a:rPr lang="en-US" dirty="0"/>
                  <a:t>,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marL="139700" indent="0">
                  <a:buNone/>
                </a:pPr>
                <a:br>
                  <a:rPr lang="en-US" b="1" dirty="0"/>
                </a:br>
                <a:r>
                  <a:rPr lang="en-US" b="1" dirty="0"/>
                  <a:t>Feature Extraction</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𝐷</m:t>
                          </m:r>
                        </m:sup>
                      </m:sSup>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d>
                    </m:oMath>
                  </m:oMathPara>
                </a14:m>
                <a:endParaRPr lang="en-US" dirty="0"/>
              </a:p>
              <a:p>
                <a:pPr marL="139700" indent="0">
                  <a:buNone/>
                </a:pPr>
                <a:br>
                  <a:rPr lang="en-US" dirty="0"/>
                </a:br>
                <a:r>
                  <a:rPr lang="en-US" b="1" dirty="0"/>
                  <a:t>Regression Model</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𝑗</m:t>
                          </m:r>
                          <m:r>
                            <a:rPr lang="en-US" b="0" i="1" smtClean="0">
                              <a:latin typeface="Cambria Math" panose="02040503050406030204" pitchFamily="18" charset="0"/>
                            </a:rPr>
                            <m:t>=0</m:t>
                          </m:r>
                        </m:sub>
                        <m:sup>
                          <m:r>
                            <a:rPr lang="en-US" b="0" i="1" smtClean="0">
                              <a:latin typeface="Cambria Math" panose="02040503050406030204" pitchFamily="18" charset="0"/>
                            </a:rPr>
                            <m:t>𝐷</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e>
                      </m:nary>
                    </m:oMath>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𝜖</m:t>
                      </m:r>
                    </m:oMath>
                  </m:oMathPara>
                </a14:m>
                <a:endParaRPr lang="en-US" b="0" i="1" dirty="0">
                  <a:latin typeface="Cambria Math" panose="02040503050406030204" pitchFamily="18" charset="0"/>
                </a:endParaRPr>
              </a:p>
              <a:p>
                <a:pPr marL="139700" indent="0">
                  <a:buNone/>
                </a:pPr>
                <a:br>
                  <a:rPr lang="en-US" b="1" dirty="0"/>
                </a:br>
                <a:r>
                  <a:rPr lang="en-US" b="1" dirty="0"/>
                  <a:t>Quality Metric</a:t>
                </a: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𝑀𝑆𝐸</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oMath>
                  </m:oMathPara>
                </a14:m>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dirty="0"/>
              </a:p>
            </p:txBody>
          </p:sp>
        </mc:Choice>
        <mc:Fallback xmlns="">
          <p:sp>
            <p:nvSpPr>
              <p:cNvPr id="3" name="Text Placeholder 2">
                <a:extLst>
                  <a:ext uri="{FF2B5EF4-FFF2-40B4-BE49-F238E27FC236}">
                    <a16:creationId xmlns:a16="http://schemas.microsoft.com/office/drawing/2014/main" id="{0B198BD2-D455-A944-9C09-2C855E39D38C}"/>
                  </a:ext>
                </a:extLst>
              </p:cNvPr>
              <p:cNvSpPr>
                <a:spLocks noGrp="1" noRot="1" noChangeAspect="1" noMove="1" noResize="1" noEditPoints="1" noAdjustHandles="1" noChangeArrowheads="1" noChangeShapeType="1" noTextEdit="1"/>
              </p:cNvSpPr>
              <p:nvPr>
                <p:ph type="body" idx="1"/>
              </p:nvPr>
            </p:nvSpPr>
            <p:spPr>
              <a:blipFill>
                <a:blip r:embed="rId2"/>
                <a:stretch>
                  <a:fillRect b="-13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14411943-940E-D942-B33F-553DBDD8E8A8}"/>
                  </a:ext>
                </a:extLst>
              </p:cNvPr>
              <p:cNvSpPr>
                <a:spLocks noGrp="1"/>
              </p:cNvSpPr>
              <p:nvPr>
                <p:ph type="body" idx="2"/>
              </p:nvPr>
            </p:nvSpPr>
            <p:spPr/>
            <p:txBody>
              <a:bodyPr/>
              <a:lstStyle/>
              <a:p>
                <a:pPr marL="158750" indent="0">
                  <a:buNone/>
                </a:pPr>
                <a:r>
                  <a:rPr lang="en-US" b="1" dirty="0"/>
                  <a:t>Predictor</a:t>
                </a:r>
              </a:p>
              <a:p>
                <a:pPr marL="158750" indent="0">
                  <a:buNone/>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0" i="1" smtClean="0">
                              <a:latin typeface="Cambria Math" panose="02040503050406030204" pitchFamily="18" charset="0"/>
                            </a:rPr>
                            <m:t>𝑤</m:t>
                          </m:r>
                        </m:e>
                      </m:acc>
                      <m:r>
                        <a:rPr lang="en-US" b="1" i="1" dirty="0" smtClean="0">
                          <a:latin typeface="Cambria Math" panose="02040503050406030204" pitchFamily="18" charset="0"/>
                        </a:rPr>
                        <m:t>= </m:t>
                      </m:r>
                      <m:func>
                        <m:funcPr>
                          <m:ctrlPr>
                            <a:rPr lang="en-US" b="1" i="1" dirty="0" smtClean="0">
                              <a:latin typeface="Cambria Math" panose="02040503050406030204" pitchFamily="18" charset="0"/>
                            </a:rPr>
                          </m:ctrlPr>
                        </m:funcPr>
                        <m:fName>
                          <m:limLow>
                            <m:limLowPr>
                              <m:ctrlPr>
                                <a:rPr lang="en-US" b="1"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58750" indent="0">
                  <a:buNone/>
                </a:pPr>
                <a:br>
                  <a:rPr lang="en-US" b="1" dirty="0"/>
                </a:br>
                <a:r>
                  <a:rPr lang="en-US" b="1" dirty="0"/>
                  <a:t>ML Algorithm</a:t>
                </a:r>
              </a:p>
              <a:p>
                <a:pPr marL="158750" indent="0">
                  <a:buNone/>
                </a:pPr>
                <a:r>
                  <a:rPr lang="en-US" dirty="0"/>
                  <a:t>Optimized using Gradient Descent</a:t>
                </a:r>
              </a:p>
              <a:p>
                <a:pPr marL="158750" indent="0">
                  <a:buNone/>
                </a:pPr>
                <a:endParaRPr lang="en-US" dirty="0"/>
              </a:p>
              <a:p>
                <a:pPr marL="158750" indent="0">
                  <a:buNone/>
                </a:pPr>
                <a:r>
                  <a:rPr lang="en-US" b="1" dirty="0"/>
                  <a:t>Prediction</a:t>
                </a:r>
              </a:p>
              <a:p>
                <a:pPr marL="15875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1" i="1" dirty="0" smtClean="0">
                          <a:latin typeface="Cambria Math" panose="02040503050406030204" pitchFamily="18" charset="0"/>
                        </a:rPr>
                        <m:t>=</m:t>
                      </m:r>
                      <m:sSup>
                        <m:sSupPr>
                          <m:ctrlPr>
                            <a:rPr lang="en-US" b="0" i="1" dirty="0" smtClean="0">
                              <a:latin typeface="Cambria Math" panose="02040503050406030204" pitchFamily="18" charset="0"/>
                            </a:rPr>
                          </m:ctrlPr>
                        </m:sSup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US" dirty="0"/>
              </a:p>
            </p:txBody>
          </p:sp>
        </mc:Choice>
        <mc:Fallback xmlns="">
          <p:sp>
            <p:nvSpPr>
              <p:cNvPr id="5" name="Text Placeholder 4">
                <a:extLst>
                  <a:ext uri="{FF2B5EF4-FFF2-40B4-BE49-F238E27FC236}">
                    <a16:creationId xmlns:a16="http://schemas.microsoft.com/office/drawing/2014/main" id="{14411943-940E-D942-B33F-553DBDD8E8A8}"/>
                  </a:ext>
                </a:extLst>
              </p:cNvPr>
              <p:cNvSpPr>
                <a:spLocks noGrp="1" noRot="1" noChangeAspect="1" noMove="1" noResize="1" noEditPoints="1" noAdjustHandles="1" noChangeArrowheads="1" noChangeShapeType="1" noTextEdit="1"/>
              </p:cNvSpPr>
              <p:nvPr>
                <p:ph type="body" idx="2"/>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B9B95FF-BD9B-5242-98EA-2FD344A5C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7" name="Picture 6">
            <a:extLst>
              <a:ext uri="{FF2B5EF4-FFF2-40B4-BE49-F238E27FC236}">
                <a16:creationId xmlns:a16="http://schemas.microsoft.com/office/drawing/2014/main" id="{A9323B56-D950-1384-3A01-A934DFA03020}"/>
              </a:ext>
            </a:extLst>
          </p:cNvPr>
          <p:cNvPicPr>
            <a:picLocks noChangeAspect="1"/>
          </p:cNvPicPr>
          <p:nvPr/>
        </p:nvPicPr>
        <p:blipFill>
          <a:blip r:embed="rId4"/>
          <a:stretch>
            <a:fillRect/>
          </a:stretch>
        </p:blipFill>
        <p:spPr>
          <a:xfrm>
            <a:off x="5956701" y="3277734"/>
            <a:ext cx="2967244" cy="1375441"/>
          </a:xfrm>
          <a:prstGeom prst="rect">
            <a:avLst/>
          </a:prstGeom>
        </p:spPr>
      </p:pic>
    </p:spTree>
    <p:extLst>
      <p:ext uri="{BB962C8B-B14F-4D97-AF65-F5344CB8AC3E}">
        <p14:creationId xmlns:p14="http://schemas.microsoft.com/office/powerpoint/2010/main" val="321560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1D081B-B2A3-6329-DE95-4571D6FA525F}"/>
              </a:ext>
            </a:extLst>
          </p:cNvPr>
          <p:cNvSpPr>
            <a:spLocks noGrp="1"/>
          </p:cNvSpPr>
          <p:nvPr>
            <p:ph type="title"/>
          </p:nvPr>
        </p:nvSpPr>
        <p:spPr/>
        <p:txBody>
          <a:bodyPr/>
          <a:lstStyle/>
          <a:p>
            <a:r>
              <a:rPr lang="en-US" dirty="0"/>
              <a:t>This Week</a:t>
            </a:r>
          </a:p>
        </p:txBody>
      </p:sp>
      <p:sp>
        <p:nvSpPr>
          <p:cNvPr id="9" name="Text Placeholder 8">
            <a:extLst>
              <a:ext uri="{FF2B5EF4-FFF2-40B4-BE49-F238E27FC236}">
                <a16:creationId xmlns:a16="http://schemas.microsoft.com/office/drawing/2014/main" id="{4629128B-94D3-16F2-94D6-54B2A4DA3E5C}"/>
              </a:ext>
            </a:extLst>
          </p:cNvPr>
          <p:cNvSpPr>
            <a:spLocks noGrp="1"/>
          </p:cNvSpPr>
          <p:nvPr>
            <p:ph type="body" idx="1"/>
          </p:nvPr>
        </p:nvSpPr>
        <p:spPr/>
        <p:txBody>
          <a:bodyPr/>
          <a:lstStyle/>
          <a:p>
            <a:r>
              <a:rPr lang="en-US" sz="1400" b="1" u="sng" dirty="0"/>
              <a:t>Complete Pre-Course Training</a:t>
            </a:r>
            <a:r>
              <a:rPr lang="en-US" sz="1400" b="1" dirty="0"/>
              <a:t> </a:t>
            </a:r>
            <a:r>
              <a:rPr lang="en-US" sz="1400" dirty="0"/>
              <a:t>as soon as you can</a:t>
            </a:r>
          </a:p>
          <a:p>
            <a:r>
              <a:rPr lang="en-US" sz="1400" dirty="0"/>
              <a:t>Before Friday</a:t>
            </a:r>
          </a:p>
          <a:p>
            <a:pPr lvl="1"/>
            <a:r>
              <a:rPr lang="en-US" b="1" dirty="0"/>
              <a:t>Checkpoint 0 </a:t>
            </a:r>
            <a:r>
              <a:rPr lang="en-US" dirty="0"/>
              <a:t>due before next class (</a:t>
            </a:r>
            <a:r>
              <a:rPr lang="en-US" dirty="0" err="1"/>
              <a:t>EdStem</a:t>
            </a:r>
            <a:r>
              <a:rPr lang="en-US" dirty="0"/>
              <a:t>)</a:t>
            </a:r>
          </a:p>
          <a:p>
            <a:pPr lvl="1"/>
            <a:r>
              <a:rPr lang="en-US" b="1" dirty="0"/>
              <a:t>Pre-Class 1 </a:t>
            </a:r>
            <a:r>
              <a:rPr lang="en-US" dirty="0"/>
              <a:t>should be watched before class</a:t>
            </a:r>
            <a:endParaRPr lang="en-US" b="1" dirty="0"/>
          </a:p>
          <a:p>
            <a:r>
              <a:rPr lang="en-US" sz="1400" dirty="0"/>
              <a:t>Coming up soon</a:t>
            </a:r>
          </a:p>
          <a:p>
            <a:pPr lvl="1"/>
            <a:r>
              <a:rPr lang="en-US" dirty="0"/>
              <a:t>First Quiz Section on Thursday</a:t>
            </a:r>
          </a:p>
          <a:p>
            <a:pPr lvl="1"/>
            <a:r>
              <a:rPr lang="en-US" dirty="0"/>
              <a:t>Learning Reflection 0: </a:t>
            </a:r>
            <a:r>
              <a:rPr lang="en-US" b="1" u="sng" dirty="0"/>
              <a:t>Due Monday 11:59 pm </a:t>
            </a:r>
          </a:p>
          <a:p>
            <a:pPr lvl="1"/>
            <a:r>
              <a:rPr lang="en-US" dirty="0"/>
              <a:t>HW0 Released on Wednesday</a:t>
            </a:r>
          </a:p>
          <a:p>
            <a:r>
              <a:rPr lang="en-US" sz="1400" dirty="0"/>
              <a:t>Please check </a:t>
            </a:r>
            <a:r>
              <a:rPr lang="en-US" sz="1400" dirty="0" err="1"/>
              <a:t>EdStem</a:t>
            </a:r>
            <a:r>
              <a:rPr lang="en-US" sz="1400" dirty="0"/>
              <a:t> regularly for the latest updates on course logistics.</a:t>
            </a:r>
          </a:p>
        </p:txBody>
      </p:sp>
      <p:sp>
        <p:nvSpPr>
          <p:cNvPr id="5" name="Slide Number Placeholder 4">
            <a:extLst>
              <a:ext uri="{FF2B5EF4-FFF2-40B4-BE49-F238E27FC236}">
                <a16:creationId xmlns:a16="http://schemas.microsoft.com/office/drawing/2014/main" id="{613BDF44-1D78-0A63-52A8-EF77B53A47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spTree>
    <p:extLst>
      <p:ext uri="{BB962C8B-B14F-4D97-AF65-F5344CB8AC3E}">
        <p14:creationId xmlns:p14="http://schemas.microsoft.com/office/powerpoint/2010/main" val="1369807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84EE-F3AB-A741-B222-DB04AE3AF16C}"/>
              </a:ext>
            </a:extLst>
          </p:cNvPr>
          <p:cNvSpPr>
            <a:spLocks noGrp="1"/>
          </p:cNvSpPr>
          <p:nvPr>
            <p:ph type="title"/>
          </p:nvPr>
        </p:nvSpPr>
        <p:spPr/>
        <p:txBody>
          <a:bodyPr/>
          <a:lstStyle/>
          <a:p>
            <a:r>
              <a:rPr lang="en-US" sz="1900" dirty="0"/>
              <a:t>It’s Everywhere…</a:t>
            </a:r>
          </a:p>
        </p:txBody>
      </p:sp>
      <p:sp>
        <p:nvSpPr>
          <p:cNvPr id="3" name="Text Placeholder 2">
            <a:extLst>
              <a:ext uri="{FF2B5EF4-FFF2-40B4-BE49-F238E27FC236}">
                <a16:creationId xmlns:a16="http://schemas.microsoft.com/office/drawing/2014/main" id="{35169FD5-E3AE-3C44-A171-F1D42F735BF9}"/>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4829C4DA-475C-E94A-A805-809AE094AE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5" name="Picture 4">
            <a:extLst>
              <a:ext uri="{FF2B5EF4-FFF2-40B4-BE49-F238E27FC236}">
                <a16:creationId xmlns:a16="http://schemas.microsoft.com/office/drawing/2014/main" id="{3BBF2BF3-D0F8-E24A-9C10-A2607F389466}"/>
              </a:ext>
            </a:extLst>
          </p:cNvPr>
          <p:cNvPicPr>
            <a:picLocks noChangeAspect="1"/>
          </p:cNvPicPr>
          <p:nvPr/>
        </p:nvPicPr>
        <p:blipFill>
          <a:blip r:embed="rId2"/>
          <a:stretch>
            <a:fillRect/>
          </a:stretch>
        </p:blipFill>
        <p:spPr>
          <a:xfrm>
            <a:off x="3717695" y="304271"/>
            <a:ext cx="1826559" cy="1826559"/>
          </a:xfrm>
          <a:prstGeom prst="rect">
            <a:avLst/>
          </a:prstGeom>
        </p:spPr>
      </p:pic>
      <p:pic>
        <p:nvPicPr>
          <p:cNvPr id="6" name="Picture 5">
            <a:extLst>
              <a:ext uri="{FF2B5EF4-FFF2-40B4-BE49-F238E27FC236}">
                <a16:creationId xmlns:a16="http://schemas.microsoft.com/office/drawing/2014/main" id="{908CD9A7-A704-AB47-9AB2-0117A077B9DA}"/>
              </a:ext>
            </a:extLst>
          </p:cNvPr>
          <p:cNvPicPr>
            <a:picLocks noChangeAspect="1"/>
          </p:cNvPicPr>
          <p:nvPr/>
        </p:nvPicPr>
        <p:blipFill>
          <a:blip r:embed="rId3"/>
          <a:stretch>
            <a:fillRect/>
          </a:stretch>
        </p:blipFill>
        <p:spPr>
          <a:xfrm>
            <a:off x="6000684" y="819835"/>
            <a:ext cx="1961029" cy="1104805"/>
          </a:xfrm>
          <a:prstGeom prst="rect">
            <a:avLst/>
          </a:prstGeom>
        </p:spPr>
      </p:pic>
      <p:pic>
        <p:nvPicPr>
          <p:cNvPr id="7" name="Picture 6">
            <a:extLst>
              <a:ext uri="{FF2B5EF4-FFF2-40B4-BE49-F238E27FC236}">
                <a16:creationId xmlns:a16="http://schemas.microsoft.com/office/drawing/2014/main" id="{1D9519AB-1B08-7A4C-8E76-9894AEA8E212}"/>
              </a:ext>
            </a:extLst>
          </p:cNvPr>
          <p:cNvPicPr>
            <a:picLocks noChangeAspect="1"/>
          </p:cNvPicPr>
          <p:nvPr/>
        </p:nvPicPr>
        <p:blipFill>
          <a:blip r:embed="rId4"/>
          <a:stretch>
            <a:fillRect/>
          </a:stretch>
        </p:blipFill>
        <p:spPr>
          <a:xfrm>
            <a:off x="3149600" y="2135329"/>
            <a:ext cx="1422400" cy="1422400"/>
          </a:xfrm>
          <a:prstGeom prst="rect">
            <a:avLst/>
          </a:prstGeom>
        </p:spPr>
      </p:pic>
      <p:pic>
        <p:nvPicPr>
          <p:cNvPr id="8" name="Picture 7">
            <a:extLst>
              <a:ext uri="{FF2B5EF4-FFF2-40B4-BE49-F238E27FC236}">
                <a16:creationId xmlns:a16="http://schemas.microsoft.com/office/drawing/2014/main" id="{27913867-30D0-B345-BAB8-8B585067C801}"/>
              </a:ext>
            </a:extLst>
          </p:cNvPr>
          <p:cNvPicPr>
            <a:picLocks noChangeAspect="1"/>
          </p:cNvPicPr>
          <p:nvPr/>
        </p:nvPicPr>
        <p:blipFill>
          <a:blip r:embed="rId5"/>
          <a:stretch>
            <a:fillRect/>
          </a:stretch>
        </p:blipFill>
        <p:spPr>
          <a:xfrm>
            <a:off x="5094975" y="3557729"/>
            <a:ext cx="1587500" cy="1270000"/>
          </a:xfrm>
          <a:prstGeom prst="rect">
            <a:avLst/>
          </a:prstGeom>
        </p:spPr>
      </p:pic>
      <p:pic>
        <p:nvPicPr>
          <p:cNvPr id="9" name="Picture 8">
            <a:extLst>
              <a:ext uri="{FF2B5EF4-FFF2-40B4-BE49-F238E27FC236}">
                <a16:creationId xmlns:a16="http://schemas.microsoft.com/office/drawing/2014/main" id="{6E5EF076-1BB1-1D47-90A4-2AACA8FD8320}"/>
              </a:ext>
            </a:extLst>
          </p:cNvPr>
          <p:cNvPicPr>
            <a:picLocks noChangeAspect="1"/>
          </p:cNvPicPr>
          <p:nvPr/>
        </p:nvPicPr>
        <p:blipFill>
          <a:blip r:embed="rId6"/>
          <a:stretch>
            <a:fillRect/>
          </a:stretch>
        </p:blipFill>
        <p:spPr>
          <a:xfrm>
            <a:off x="6794525" y="2313129"/>
            <a:ext cx="1892300" cy="1066800"/>
          </a:xfrm>
          <a:prstGeom prst="rect">
            <a:avLst/>
          </a:prstGeom>
        </p:spPr>
      </p:pic>
    </p:spTree>
    <p:extLst>
      <p:ext uri="{BB962C8B-B14F-4D97-AF65-F5344CB8AC3E}">
        <p14:creationId xmlns:p14="http://schemas.microsoft.com/office/powerpoint/2010/main" val="361973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84EE-F3AB-A741-B222-DB04AE3AF16C}"/>
              </a:ext>
            </a:extLst>
          </p:cNvPr>
          <p:cNvSpPr>
            <a:spLocks noGrp="1"/>
          </p:cNvSpPr>
          <p:nvPr>
            <p:ph type="title"/>
          </p:nvPr>
        </p:nvSpPr>
        <p:spPr/>
        <p:txBody>
          <a:bodyPr/>
          <a:lstStyle/>
          <a:p>
            <a:r>
              <a:rPr lang="en-US" sz="1900" dirty="0"/>
              <a:t>It’s Everywhere…</a:t>
            </a:r>
          </a:p>
        </p:txBody>
      </p:sp>
      <p:sp>
        <p:nvSpPr>
          <p:cNvPr id="3" name="Text Placeholder 2">
            <a:extLst>
              <a:ext uri="{FF2B5EF4-FFF2-40B4-BE49-F238E27FC236}">
                <a16:creationId xmlns:a16="http://schemas.microsoft.com/office/drawing/2014/main" id="{35169FD5-E3AE-3C44-A171-F1D42F735BF9}"/>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4829C4DA-475C-E94A-A805-809AE094AE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1026" name="Picture 2" descr="https://lh3.googleusercontent.com/oVooJBrOsJlRrkZ9FeQyuoct_Qo2F621SXDDpWooSjF0afR9RxhgHm3fB8p-s1pNQ0oysPt5LgB4fQHDmk5sQT907haYLnDaTuzRPvU8zHRPDXgenO7bS3oBMZ6qhYQC5WEi2w2GMJg">
            <a:extLst>
              <a:ext uri="{FF2B5EF4-FFF2-40B4-BE49-F238E27FC236}">
                <a16:creationId xmlns:a16="http://schemas.microsoft.com/office/drawing/2014/main" id="{AE7068E1-4C26-C846-A421-2EA38AAC2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130" y="146797"/>
            <a:ext cx="6548870" cy="484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6175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84EE-F3AB-A741-B222-DB04AE3AF16C}"/>
              </a:ext>
            </a:extLst>
          </p:cNvPr>
          <p:cNvSpPr>
            <a:spLocks noGrp="1"/>
          </p:cNvSpPr>
          <p:nvPr>
            <p:ph type="title"/>
          </p:nvPr>
        </p:nvSpPr>
        <p:spPr/>
        <p:txBody>
          <a:bodyPr/>
          <a:lstStyle/>
          <a:p>
            <a:r>
              <a:rPr lang="en-US" sz="1900" dirty="0"/>
              <a:t>It’s Everywhere…</a:t>
            </a:r>
            <a:br>
              <a:rPr lang="en-US" sz="1900" dirty="0"/>
            </a:br>
            <a:br>
              <a:rPr lang="en-US" sz="1900" dirty="0"/>
            </a:br>
            <a:r>
              <a:rPr lang="en-US" sz="1900" dirty="0"/>
              <a:t>Object Detection</a:t>
            </a:r>
          </a:p>
        </p:txBody>
      </p:sp>
      <p:sp>
        <p:nvSpPr>
          <p:cNvPr id="4" name="Slide Number Placeholder 3">
            <a:extLst>
              <a:ext uri="{FF2B5EF4-FFF2-40B4-BE49-F238E27FC236}">
                <a16:creationId xmlns:a16="http://schemas.microsoft.com/office/drawing/2014/main" id="{4829C4DA-475C-E94A-A805-809AE094AE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6" name="Picture 5" descr="A picture containing text, stop, sign, outdoor&#10;&#10;Description automatically generated">
            <a:extLst>
              <a:ext uri="{FF2B5EF4-FFF2-40B4-BE49-F238E27FC236}">
                <a16:creationId xmlns:a16="http://schemas.microsoft.com/office/drawing/2014/main" id="{5DD7ABAF-8969-B546-B0F1-813D115EB8A7}"/>
              </a:ext>
            </a:extLst>
          </p:cNvPr>
          <p:cNvPicPr>
            <a:picLocks noChangeAspect="1"/>
          </p:cNvPicPr>
          <p:nvPr/>
        </p:nvPicPr>
        <p:blipFill>
          <a:blip r:embed="rId3"/>
          <a:stretch>
            <a:fillRect/>
          </a:stretch>
        </p:blipFill>
        <p:spPr>
          <a:xfrm>
            <a:off x="2660195" y="1210051"/>
            <a:ext cx="2449306" cy="2618755"/>
          </a:xfrm>
          <a:prstGeom prst="rect">
            <a:avLst/>
          </a:prstGeom>
        </p:spPr>
      </p:pic>
      <p:sp>
        <p:nvSpPr>
          <p:cNvPr id="3" name="Right Arrow 2">
            <a:extLst>
              <a:ext uri="{FF2B5EF4-FFF2-40B4-BE49-F238E27FC236}">
                <a16:creationId xmlns:a16="http://schemas.microsoft.com/office/drawing/2014/main" id="{38BE47F0-DB9F-D4A4-87A5-0ED0710EA973}"/>
              </a:ext>
            </a:extLst>
          </p:cNvPr>
          <p:cNvSpPr/>
          <p:nvPr/>
        </p:nvSpPr>
        <p:spPr>
          <a:xfrm>
            <a:off x="5353746" y="2143388"/>
            <a:ext cx="1518350" cy="752080"/>
          </a:xfrm>
          <a:prstGeom prst="rightArrow">
            <a:avLst/>
          </a:prstGeom>
          <a:solidFill>
            <a:srgbClr val="B57BA6"/>
          </a:solidFill>
          <a:ln>
            <a:solidFill>
              <a:srgbClr val="942093"/>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5" name="Picture 4" descr="Speed Limit 45 mph - Wall Sign">
            <a:extLst>
              <a:ext uri="{FF2B5EF4-FFF2-40B4-BE49-F238E27FC236}">
                <a16:creationId xmlns:a16="http://schemas.microsoft.com/office/drawing/2014/main" id="{B4957C76-0A45-8206-A04E-85AFB717D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098" y="1210050"/>
            <a:ext cx="2019029" cy="26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242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84EE-F3AB-A741-B222-DB04AE3AF16C}"/>
              </a:ext>
            </a:extLst>
          </p:cNvPr>
          <p:cNvSpPr>
            <a:spLocks noGrp="1"/>
          </p:cNvSpPr>
          <p:nvPr>
            <p:ph type="title"/>
          </p:nvPr>
        </p:nvSpPr>
        <p:spPr/>
        <p:txBody>
          <a:bodyPr/>
          <a:lstStyle/>
          <a:p>
            <a:r>
              <a:rPr lang="en-US" sz="1900" dirty="0"/>
              <a:t>It’s Everywhere…</a:t>
            </a:r>
            <a:br>
              <a:rPr lang="en-US" sz="1900" dirty="0"/>
            </a:br>
            <a:br>
              <a:rPr lang="en-US" sz="1900" dirty="0"/>
            </a:br>
            <a:r>
              <a:rPr lang="en-US" sz="1900" dirty="0"/>
              <a:t>Face Detection</a:t>
            </a:r>
          </a:p>
        </p:txBody>
      </p:sp>
      <p:sp>
        <p:nvSpPr>
          <p:cNvPr id="3" name="Text Placeholder 2">
            <a:extLst>
              <a:ext uri="{FF2B5EF4-FFF2-40B4-BE49-F238E27FC236}">
                <a16:creationId xmlns:a16="http://schemas.microsoft.com/office/drawing/2014/main" id="{35169FD5-E3AE-3C44-A171-F1D42F735BF9}"/>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4829C4DA-475C-E94A-A805-809AE094AE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 name="Picture 5" descr="Graphical user interface, application&#10;&#10;Description automatically generated">
            <a:extLst>
              <a:ext uri="{FF2B5EF4-FFF2-40B4-BE49-F238E27FC236}">
                <a16:creationId xmlns:a16="http://schemas.microsoft.com/office/drawing/2014/main" id="{50F2AC78-804B-8A43-B5D7-F2D220BD71E8}"/>
              </a:ext>
            </a:extLst>
          </p:cNvPr>
          <p:cNvPicPr>
            <a:picLocks noChangeAspect="1"/>
          </p:cNvPicPr>
          <p:nvPr/>
        </p:nvPicPr>
        <p:blipFill>
          <a:blip r:embed="rId3"/>
          <a:stretch>
            <a:fillRect/>
          </a:stretch>
        </p:blipFill>
        <p:spPr>
          <a:xfrm>
            <a:off x="4206686" y="1407459"/>
            <a:ext cx="4702864" cy="3735992"/>
          </a:xfrm>
          <a:prstGeom prst="rect">
            <a:avLst/>
          </a:prstGeom>
        </p:spPr>
      </p:pic>
      <p:pic>
        <p:nvPicPr>
          <p:cNvPr id="7" name="Picture 6" descr="Text&#10;&#10;Description automatically generated">
            <a:extLst>
              <a:ext uri="{FF2B5EF4-FFF2-40B4-BE49-F238E27FC236}">
                <a16:creationId xmlns:a16="http://schemas.microsoft.com/office/drawing/2014/main" id="{19EF0F92-3A3E-D24A-AA5C-44B42873CB85}"/>
              </a:ext>
            </a:extLst>
          </p:cNvPr>
          <p:cNvPicPr>
            <a:picLocks noChangeAspect="1"/>
          </p:cNvPicPr>
          <p:nvPr/>
        </p:nvPicPr>
        <p:blipFill rotWithShape="1">
          <a:blip r:embed="rId4"/>
          <a:srcRect b="72450"/>
          <a:stretch/>
        </p:blipFill>
        <p:spPr>
          <a:xfrm>
            <a:off x="2598978" y="-11451"/>
            <a:ext cx="3019755" cy="1299107"/>
          </a:xfrm>
          <a:prstGeom prst="rect">
            <a:avLst/>
          </a:prstGeom>
        </p:spPr>
      </p:pic>
    </p:spTree>
    <p:extLst>
      <p:ext uri="{BB962C8B-B14F-4D97-AF65-F5344CB8AC3E}">
        <p14:creationId xmlns:p14="http://schemas.microsoft.com/office/powerpoint/2010/main" val="2687416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lyss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3301</TotalTime>
  <Words>4071</Words>
  <Application>Microsoft Macintosh PowerPoint</Application>
  <PresentationFormat>On-screen Show (16:9)</PresentationFormat>
  <Paragraphs>721</Paragraphs>
  <Slides>58</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Open Sans</vt:lpstr>
      <vt:lpstr>Calibri</vt:lpstr>
      <vt:lpstr>Cambria Math</vt:lpstr>
      <vt:lpstr>Georgia</vt:lpstr>
      <vt:lpstr>Nunito Sans</vt:lpstr>
      <vt:lpstr>Roboto</vt:lpstr>
      <vt:lpstr>Ulysses template</vt:lpstr>
      <vt:lpstr>CSE/STAT 416 Introduction + Regression  Tanmay Shah University of Washington March 27, 2024    💬 Before Class: Introduce yourself to your neighbors! What are you excited to learn about this quarter? 🎵 Listening to: The Golf Club   </vt:lpstr>
      <vt:lpstr>PowerPoint Presentation</vt:lpstr>
      <vt:lpstr>PowerPoint Presentation</vt:lpstr>
      <vt:lpstr>PowerPoint Presentation</vt:lpstr>
      <vt:lpstr>It’s Everywhere!</vt:lpstr>
      <vt:lpstr>It’s Everywhere…</vt:lpstr>
      <vt:lpstr>It’s Everywhere…</vt:lpstr>
      <vt:lpstr>It’s Everywhere…  Object Detection</vt:lpstr>
      <vt:lpstr>It’s Everywhere…  Face Detection</vt:lpstr>
      <vt:lpstr>It’s Everywhere…  Predictive Policing</vt:lpstr>
      <vt:lpstr>It’s Everywhere…  Predictive Policing</vt:lpstr>
      <vt:lpstr>What is Machine Learning?</vt:lpstr>
      <vt:lpstr>Taxonomy of Machine Learning (Based on tasks)</vt:lpstr>
      <vt:lpstr>Taxonomy of Machine Learning (Based on tasks)</vt:lpstr>
      <vt:lpstr>Course Overview</vt:lpstr>
      <vt:lpstr>Course Topics </vt:lpstr>
      <vt:lpstr>ML Course Landscape</vt:lpstr>
      <vt:lpstr>Level of Course</vt:lpstr>
      <vt:lpstr>Course Logistics</vt:lpstr>
      <vt:lpstr>Who am I?</vt:lpstr>
      <vt:lpstr>Who are the TAs?</vt:lpstr>
      <vt:lpstr>PowerPoint Presentation</vt:lpstr>
      <vt:lpstr>PowerPoint Presentation</vt:lpstr>
      <vt:lpstr>Assessment</vt:lpstr>
      <vt:lpstr>Learning Reflections</vt:lpstr>
      <vt:lpstr>Homework Logistics</vt:lpstr>
      <vt:lpstr>Getting Help</vt:lpstr>
      <vt:lpstr>Case Study 1</vt:lpstr>
      <vt:lpstr>Fitting Data</vt:lpstr>
      <vt:lpstr>Model</vt:lpstr>
      <vt:lpstr>Predictor</vt:lpstr>
      <vt:lpstr>ML Pipeline</vt:lpstr>
      <vt:lpstr>Linear Regression</vt:lpstr>
      <vt:lpstr>PowerPoint Presentation</vt:lpstr>
      <vt:lpstr>Linear Regression Model</vt:lpstr>
      <vt:lpstr>Basic Idea</vt:lpstr>
      <vt:lpstr>PowerPoint Presentation</vt:lpstr>
      <vt:lpstr>“Cost” of predictor</vt:lpstr>
      <vt:lpstr>Mean Squared Error (MSE)</vt:lpstr>
      <vt:lpstr>1 min</vt:lpstr>
      <vt:lpstr>1 min</vt:lpstr>
      <vt:lpstr>2 min</vt:lpstr>
      <vt:lpstr>PowerPoint Presentation</vt:lpstr>
      <vt:lpstr>Minimizing Cost</vt:lpstr>
      <vt:lpstr>Gradient Descent</vt:lpstr>
      <vt:lpstr>PowerPoint Presentation</vt:lpstr>
      <vt:lpstr>PowerPoint Presentation</vt:lpstr>
      <vt:lpstr>Higher Order Features</vt:lpstr>
      <vt:lpstr>Polynomial Regression</vt:lpstr>
      <vt:lpstr>Polynomial Regression</vt:lpstr>
      <vt:lpstr>Features</vt:lpstr>
      <vt:lpstr>Adding Other Inputs</vt:lpstr>
      <vt:lpstr>More Inputs - Visually</vt:lpstr>
      <vt:lpstr>Notation</vt:lpstr>
      <vt:lpstr>Features</vt:lpstr>
      <vt:lpstr>Term recap</vt:lpstr>
      <vt:lpstr>Linear Regression Recap</vt:lpstr>
      <vt:lpstr>This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Microsoft Office User</cp:lastModifiedBy>
  <cp:revision>132</cp:revision>
  <cp:lastPrinted>2019-06-24T20:26:47Z</cp:lastPrinted>
  <dcterms:modified xsi:type="dcterms:W3CDTF">2024-03-27T22:32:58Z</dcterms:modified>
</cp:coreProperties>
</file>