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2" r:id="rId1"/>
  </p:sldMasterIdLst>
  <p:notesMasterIdLst>
    <p:notesMasterId r:id="rId34"/>
  </p:notesMasterIdLst>
  <p:handoutMasterIdLst>
    <p:handoutMasterId r:id="rId35"/>
  </p:handoutMasterIdLst>
  <p:sldIdLst>
    <p:sldId id="256" r:id="rId2"/>
    <p:sldId id="1454" r:id="rId3"/>
    <p:sldId id="554" r:id="rId4"/>
    <p:sldId id="555" r:id="rId5"/>
    <p:sldId id="557" r:id="rId6"/>
    <p:sldId id="556" r:id="rId7"/>
    <p:sldId id="558" r:id="rId8"/>
    <p:sldId id="559" r:id="rId9"/>
    <p:sldId id="560" r:id="rId10"/>
    <p:sldId id="561" r:id="rId11"/>
    <p:sldId id="562" r:id="rId12"/>
    <p:sldId id="563" r:id="rId13"/>
    <p:sldId id="564" r:id="rId14"/>
    <p:sldId id="565" r:id="rId15"/>
    <p:sldId id="566" r:id="rId16"/>
    <p:sldId id="567" r:id="rId17"/>
    <p:sldId id="568" r:id="rId18"/>
    <p:sldId id="569" r:id="rId19"/>
    <p:sldId id="570" r:id="rId20"/>
    <p:sldId id="571" r:id="rId21"/>
    <p:sldId id="572" r:id="rId22"/>
    <p:sldId id="573" r:id="rId23"/>
    <p:sldId id="574" r:id="rId24"/>
    <p:sldId id="480" r:id="rId25"/>
    <p:sldId id="483" r:id="rId26"/>
    <p:sldId id="575" r:id="rId27"/>
    <p:sldId id="576" r:id="rId28"/>
    <p:sldId id="1453" r:id="rId29"/>
    <p:sldId id="1450" r:id="rId30"/>
    <p:sldId id="1452" r:id="rId31"/>
    <p:sldId id="1451" r:id="rId32"/>
    <p:sldId id="399" r:id="rId33"/>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Cambria Math" panose="02040503050406030204" pitchFamily="18" charset="0"/>
      <p:regular r:id="rId40"/>
    </p:embeddedFont>
    <p:embeddedFont>
      <p:font typeface="Candara" panose="020E0502030303020204" pitchFamily="34" charset="0"/>
      <p:regular r:id="rId41"/>
      <p:bold r:id="rId42"/>
      <p:italic r:id="rId43"/>
      <p:boldItalic r:id="rId44"/>
    </p:embeddedFont>
    <p:embeddedFont>
      <p:font typeface="Georgia" panose="02040502050405020303" pitchFamily="18" charset="0"/>
      <p:regular r:id="rId45"/>
      <p:bold r:id="rId46"/>
      <p:italic r:id="rId47"/>
      <p:boldItalic r:id="rId48"/>
    </p:embeddedFont>
    <p:embeddedFont>
      <p:font typeface="Nunito Sans" pitchFamily="2" charset="77"/>
      <p:regular r:id="rId49"/>
      <p:bold r:id="rId50"/>
      <p:italic r:id="rId51"/>
      <p:boldItalic r:id="rId52"/>
    </p:embeddedFont>
    <p:embeddedFont>
      <p:font typeface="Open Sans" panose="020B0606030504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698A"/>
    <a:srgbClr val="6093C5"/>
    <a:srgbClr val="B57BA6"/>
    <a:srgbClr val="EFD9B0"/>
    <a:srgbClr val="FFAEEF"/>
    <a:srgbClr val="942093"/>
    <a:srgbClr val="D89F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23F696-D533-4BE0-B1DA-8B15BD142E95}">
  <a:tblStyle styleId="{CB23F696-D533-4BE0-B1DA-8B15BD142E9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3"/>
    <p:restoredTop sz="84708" autoAdjust="0"/>
  </p:normalViewPr>
  <p:slideViewPr>
    <p:cSldViewPr snapToGrid="0" snapToObjects="1">
      <p:cViewPr varScale="1">
        <p:scale>
          <a:sx n="180" d="100"/>
          <a:sy n="180" d="100"/>
        </p:scale>
        <p:origin x="1136" y="176"/>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9" d="100"/>
          <a:sy n="69" d="100"/>
        </p:scale>
        <p:origin x="2568"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514F16-DD08-9D45-99E8-6100C70A18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11782F-D7B4-1D4E-8BD0-59CD4216F5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252ED9-18B6-0749-BB32-82EB97D0DB13}" type="datetimeFigureOut">
              <a:rPr lang="en-US" smtClean="0"/>
              <a:t>4/14/24</a:t>
            </a:fld>
            <a:endParaRPr lang="en-US"/>
          </a:p>
        </p:txBody>
      </p:sp>
      <p:sp>
        <p:nvSpPr>
          <p:cNvPr id="4" name="Footer Placeholder 3">
            <a:extLst>
              <a:ext uri="{FF2B5EF4-FFF2-40B4-BE49-F238E27FC236}">
                <a16:creationId xmlns:a16="http://schemas.microsoft.com/office/drawing/2014/main" id="{8A5A43E5-3862-3D44-8EAD-E8BE6FE12C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A427D9-1E89-AB4D-AAE9-7A179DD01E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4D49D8-58CC-5E4D-9921-5892B6C294B1}" type="slidenum">
              <a:rPr lang="en-US" smtClean="0"/>
              <a:t>‹#›</a:t>
            </a:fld>
            <a:endParaRPr lang="en-US"/>
          </a:p>
        </p:txBody>
      </p:sp>
    </p:spTree>
    <p:extLst>
      <p:ext uri="{BB962C8B-B14F-4D97-AF65-F5344CB8AC3E}">
        <p14:creationId xmlns:p14="http://schemas.microsoft.com/office/powerpoint/2010/main" val="851376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164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7389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4104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3" name="Picture 2">
            <a:extLst>
              <a:ext uri="{FF2B5EF4-FFF2-40B4-BE49-F238E27FC236}">
                <a16:creationId xmlns:a16="http://schemas.microsoft.com/office/drawing/2014/main" id="{76CD9732-38F6-429A-80B4-0D5E5CCEE5CB}"/>
              </a:ext>
            </a:extLst>
          </p:cNvPr>
          <p:cNvPicPr>
            <a:picLocks noChangeAspect="1"/>
          </p:cNvPicPr>
          <p:nvPr/>
        </p:nvPicPr>
        <p:blipFill>
          <a:blip r:embed="rId2"/>
          <a:stretch>
            <a:fillRect/>
          </a:stretch>
        </p:blipFill>
        <p:spPr>
          <a:xfrm>
            <a:off x="4569101" y="-300"/>
            <a:ext cx="4602079" cy="5143500"/>
          </a:xfrm>
          <a:prstGeom prst="rect">
            <a:avLst/>
          </a:prstGeom>
        </p:spPr>
      </p:pic>
      <p:sp>
        <p:nvSpPr>
          <p:cNvPr id="10" name="Google Shape;10;p2"/>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68925" y="2387250"/>
            <a:ext cx="3636600" cy="2259000"/>
          </a:xfrm>
          <a:prstGeom prst="rect">
            <a:avLst/>
          </a:prstGeom>
        </p:spPr>
        <p:txBody>
          <a:bodyPr spcFirstLastPara="1" wrap="square" lIns="91425" tIns="91425" rIns="91425" bIns="91425" anchor="t" anchorCtr="0"/>
          <a:lstStyle>
            <a:lvl1pPr lvl="0">
              <a:spcBef>
                <a:spcPts val="0"/>
              </a:spcBef>
              <a:spcAft>
                <a:spcPts val="0"/>
              </a:spcAft>
              <a:buClr>
                <a:srgbClr val="F67031"/>
              </a:buClr>
              <a:buSzPts val="3000"/>
              <a:buNone/>
              <a:defRPr sz="3000" b="1">
                <a:solidFill>
                  <a:srgbClr val="B57BA6"/>
                </a:solidFill>
              </a:defRPr>
            </a:lvl1pPr>
            <a:lvl2pPr lvl="1">
              <a:spcBef>
                <a:spcPts val="0"/>
              </a:spcBef>
              <a:spcAft>
                <a:spcPts val="0"/>
              </a:spcAft>
              <a:buClr>
                <a:srgbClr val="F67031"/>
              </a:buClr>
              <a:buSzPts val="3000"/>
              <a:buNone/>
              <a:defRPr sz="3000" b="1">
                <a:solidFill>
                  <a:srgbClr val="F67031"/>
                </a:solidFill>
              </a:defRPr>
            </a:lvl2pPr>
            <a:lvl3pPr lvl="2">
              <a:spcBef>
                <a:spcPts val="0"/>
              </a:spcBef>
              <a:spcAft>
                <a:spcPts val="0"/>
              </a:spcAft>
              <a:buClr>
                <a:srgbClr val="F67031"/>
              </a:buClr>
              <a:buSzPts val="3000"/>
              <a:buNone/>
              <a:defRPr sz="3000" b="1">
                <a:solidFill>
                  <a:srgbClr val="F67031"/>
                </a:solidFill>
              </a:defRPr>
            </a:lvl3pPr>
            <a:lvl4pPr lvl="3">
              <a:spcBef>
                <a:spcPts val="0"/>
              </a:spcBef>
              <a:spcAft>
                <a:spcPts val="0"/>
              </a:spcAft>
              <a:buClr>
                <a:srgbClr val="F67031"/>
              </a:buClr>
              <a:buSzPts val="3000"/>
              <a:buNone/>
              <a:defRPr sz="3000" b="1">
                <a:solidFill>
                  <a:srgbClr val="F67031"/>
                </a:solidFill>
              </a:defRPr>
            </a:lvl4pPr>
            <a:lvl5pPr lvl="4">
              <a:spcBef>
                <a:spcPts val="0"/>
              </a:spcBef>
              <a:spcAft>
                <a:spcPts val="0"/>
              </a:spcAft>
              <a:buClr>
                <a:srgbClr val="F67031"/>
              </a:buClr>
              <a:buSzPts val="3000"/>
              <a:buNone/>
              <a:defRPr sz="3000" b="1">
                <a:solidFill>
                  <a:srgbClr val="F67031"/>
                </a:solidFill>
              </a:defRPr>
            </a:lvl5pPr>
            <a:lvl6pPr lvl="5">
              <a:spcBef>
                <a:spcPts val="0"/>
              </a:spcBef>
              <a:spcAft>
                <a:spcPts val="0"/>
              </a:spcAft>
              <a:buClr>
                <a:srgbClr val="F67031"/>
              </a:buClr>
              <a:buSzPts val="3000"/>
              <a:buNone/>
              <a:defRPr sz="3000" b="1">
                <a:solidFill>
                  <a:srgbClr val="F67031"/>
                </a:solidFill>
              </a:defRPr>
            </a:lvl6pPr>
            <a:lvl7pPr lvl="6">
              <a:spcBef>
                <a:spcPts val="0"/>
              </a:spcBef>
              <a:spcAft>
                <a:spcPts val="0"/>
              </a:spcAft>
              <a:buClr>
                <a:srgbClr val="F67031"/>
              </a:buClr>
              <a:buSzPts val="3000"/>
              <a:buNone/>
              <a:defRPr sz="3000" b="1">
                <a:solidFill>
                  <a:srgbClr val="F67031"/>
                </a:solidFill>
              </a:defRPr>
            </a:lvl7pPr>
            <a:lvl8pPr lvl="7">
              <a:spcBef>
                <a:spcPts val="0"/>
              </a:spcBef>
              <a:spcAft>
                <a:spcPts val="0"/>
              </a:spcAft>
              <a:buClr>
                <a:srgbClr val="F67031"/>
              </a:buClr>
              <a:buSzPts val="3000"/>
              <a:buNone/>
              <a:defRPr sz="3000" b="1">
                <a:solidFill>
                  <a:srgbClr val="F67031"/>
                </a:solidFill>
              </a:defRPr>
            </a:lvl8pPr>
            <a:lvl9pPr lvl="8">
              <a:spcBef>
                <a:spcPts val="0"/>
              </a:spcBef>
              <a:spcAft>
                <a:spcPts val="0"/>
              </a:spcAft>
              <a:buClr>
                <a:srgbClr val="F67031"/>
              </a:buClr>
              <a:buSzPts val="3000"/>
              <a:buNone/>
              <a:defRPr sz="3000" b="1">
                <a:solidFill>
                  <a:srgbClr val="F67031"/>
                </a:solidFill>
              </a:defRPr>
            </a:lvl9pPr>
          </a:lstStyle>
          <a:p>
            <a:r>
              <a:rPr lang="en-US"/>
              <a:t>Click to edit Master title style</a:t>
            </a:r>
            <a:endParaRPr dirty="0"/>
          </a:p>
        </p:txBody>
      </p:sp>
      <p:sp>
        <p:nvSpPr>
          <p:cNvPr id="12" name="Google Shape;12;p2"/>
          <p:cNvSpPr/>
          <p:nvPr/>
        </p:nvSpPr>
        <p:spPr>
          <a:xfrm>
            <a:off x="4574900" y="-150"/>
            <a:ext cx="185400" cy="51435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62615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65"/>
        <p:cNvGrpSpPr/>
        <p:nvPr/>
      </p:nvGrpSpPr>
      <p:grpSpPr>
        <a:xfrm>
          <a:off x="0" y="0"/>
          <a:ext cx="0" cy="0"/>
          <a:chOff x="0" y="0"/>
          <a:chExt cx="0" cy="0"/>
        </a:xfrm>
      </p:grpSpPr>
      <p:pic>
        <p:nvPicPr>
          <p:cNvPr id="8" name="Picture 7">
            <a:extLst>
              <a:ext uri="{FF2B5EF4-FFF2-40B4-BE49-F238E27FC236}">
                <a16:creationId xmlns:a16="http://schemas.microsoft.com/office/drawing/2014/main" id="{C559A83B-C13C-4757-9F87-A8ACFB64DCB1}"/>
              </a:ext>
            </a:extLst>
          </p:cNvPr>
          <p:cNvPicPr>
            <a:picLocks noChangeAspect="1"/>
          </p:cNvPicPr>
          <p:nvPr/>
        </p:nvPicPr>
        <p:blipFill>
          <a:blip r:embed="rId2"/>
          <a:stretch>
            <a:fillRect/>
          </a:stretch>
        </p:blipFill>
        <p:spPr>
          <a:xfrm>
            <a:off x="1" y="4274433"/>
            <a:ext cx="2585474" cy="869067"/>
          </a:xfrm>
          <a:prstGeom prst="rect">
            <a:avLst/>
          </a:prstGeom>
        </p:spPr>
      </p:pic>
      <p:sp>
        <p:nvSpPr>
          <p:cNvPr id="66" name="Google Shape;66;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a:p>
        </p:txBody>
      </p:sp>
      <p:sp>
        <p:nvSpPr>
          <p:cNvPr id="69" name="Google Shape;69;p11"/>
          <p:cNvSpPr txBox="1">
            <a:spLocks noGrp="1"/>
          </p:cNvSpPr>
          <p:nvPr>
            <p:ph type="body" idx="1"/>
          </p:nvPr>
        </p:nvSpPr>
        <p:spPr>
          <a:xfrm>
            <a:off x="3062200" y="575500"/>
            <a:ext cx="2730000" cy="3981000"/>
          </a:xfrm>
          <a:prstGeom prst="rect">
            <a:avLst/>
          </a:prstGeom>
        </p:spPr>
        <p:txBody>
          <a:bodyPr spcFirstLastPara="1" wrap="square" lIns="91425" tIns="91425" rIns="91425" bIns="91425" anchor="t" anchorCtr="0"/>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lvl="0"/>
            <a:r>
              <a:rPr lang="en-US"/>
              <a:t>Edit Master text styles</a:t>
            </a:r>
          </a:p>
        </p:txBody>
      </p:sp>
      <p:sp>
        <p:nvSpPr>
          <p:cNvPr id="70" name="Google Shape;70;p11"/>
          <p:cNvSpPr txBox="1">
            <a:spLocks noGrp="1"/>
          </p:cNvSpPr>
          <p:nvPr>
            <p:ph type="body" idx="2"/>
          </p:nvPr>
        </p:nvSpPr>
        <p:spPr>
          <a:xfrm>
            <a:off x="5956701" y="575500"/>
            <a:ext cx="2730000" cy="3981000"/>
          </a:xfrm>
          <a:prstGeom prst="rect">
            <a:avLst/>
          </a:prstGeom>
        </p:spPr>
        <p:txBody>
          <a:bodyPr spcFirstLastPara="1" wrap="square" lIns="91425" tIns="91425" rIns="91425" bIns="91425" anchor="t" anchorCtr="0"/>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lvl="0"/>
            <a:r>
              <a:rPr lang="en-US"/>
              <a:t>Edit Master text styles</a:t>
            </a:r>
          </a:p>
        </p:txBody>
      </p:sp>
      <p:sp>
        <p:nvSpPr>
          <p:cNvPr id="71" name="Google Shape;7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5502707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40F63F-3C9C-CD48-8D2C-3427CCC7325A}"/>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20392088"/>
      </p:ext>
    </p:extLst>
  </p:cSld>
  <p:clrMapOvr>
    <a:masterClrMapping/>
  </p:clrMapOvr>
  <p:transition>
    <p:fade thruBlk="1"/>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32"/>
        <p:cNvGrpSpPr/>
        <p:nvPr/>
      </p:nvGrpSpPr>
      <p:grpSpPr>
        <a:xfrm>
          <a:off x="0" y="0"/>
          <a:ext cx="0" cy="0"/>
          <a:chOff x="0" y="0"/>
          <a:chExt cx="0" cy="0"/>
        </a:xfrm>
      </p:grpSpPr>
      <p:sp>
        <p:nvSpPr>
          <p:cNvPr id="33" name="Google Shape;33;p6"/>
          <p:cNvSpPr/>
          <p:nvPr userDrawn="1"/>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userDrawn="1"/>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6" name="Google Shape;363;p47">
            <a:extLst>
              <a:ext uri="{FF2B5EF4-FFF2-40B4-BE49-F238E27FC236}">
                <a16:creationId xmlns:a16="http://schemas.microsoft.com/office/drawing/2014/main" id="{3541BDF9-5784-074C-A08C-87376337677D}"/>
              </a:ext>
            </a:extLst>
          </p:cNvPr>
          <p:cNvGrpSpPr/>
          <p:nvPr userDrawn="1"/>
        </p:nvGrpSpPr>
        <p:grpSpPr>
          <a:xfrm>
            <a:off x="234451" y="613658"/>
            <a:ext cx="372594" cy="360301"/>
            <a:chOff x="1247825" y="5001950"/>
            <a:chExt cx="443300" cy="428675"/>
          </a:xfrm>
        </p:grpSpPr>
        <p:sp>
          <p:nvSpPr>
            <p:cNvPr id="17" name="Google Shape;364;p47">
              <a:extLst>
                <a:ext uri="{FF2B5EF4-FFF2-40B4-BE49-F238E27FC236}">
                  <a16:creationId xmlns:a16="http://schemas.microsoft.com/office/drawing/2014/main" id="{572CE08A-2EDE-ED40-8929-A4D030F473E9}"/>
                </a:ext>
              </a:extLst>
            </p:cNvPr>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5;p47">
              <a:extLst>
                <a:ext uri="{FF2B5EF4-FFF2-40B4-BE49-F238E27FC236}">
                  <a16:creationId xmlns:a16="http://schemas.microsoft.com/office/drawing/2014/main" id="{E3272AF4-EF81-B947-99F7-208AC87C7B41}"/>
                </a:ext>
              </a:extLst>
            </p:cNvPr>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6;p47">
              <a:extLst>
                <a:ext uri="{FF2B5EF4-FFF2-40B4-BE49-F238E27FC236}">
                  <a16:creationId xmlns:a16="http://schemas.microsoft.com/office/drawing/2014/main" id="{584652AF-EDE0-DE40-8E38-1CC1E523A7C4}"/>
                </a:ext>
              </a:extLst>
            </p:cNvPr>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67;p47">
              <a:extLst>
                <a:ext uri="{FF2B5EF4-FFF2-40B4-BE49-F238E27FC236}">
                  <a16:creationId xmlns:a16="http://schemas.microsoft.com/office/drawing/2014/main" id="{C22F9A86-3FF7-6945-90B2-1F66B4E0EEB8}"/>
                </a:ext>
              </a:extLst>
            </p:cNvPr>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8;p47">
              <a:extLst>
                <a:ext uri="{FF2B5EF4-FFF2-40B4-BE49-F238E27FC236}">
                  <a16:creationId xmlns:a16="http://schemas.microsoft.com/office/drawing/2014/main" id="{35E00376-99D9-274D-A292-AFECD22C8F81}"/>
                </a:ext>
              </a:extLst>
            </p:cNvPr>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69;p47">
              <a:extLst>
                <a:ext uri="{FF2B5EF4-FFF2-40B4-BE49-F238E27FC236}">
                  <a16:creationId xmlns:a16="http://schemas.microsoft.com/office/drawing/2014/main" id="{D11F13E6-7749-5D4B-A7A0-EFE5A88346CC}"/>
                </a:ext>
              </a:extLst>
            </p:cNvPr>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8F7C7F8-C034-EF43-941C-B3BC5BC5855C}"/>
              </a:ext>
            </a:extLst>
          </p:cNvPr>
          <p:cNvSpPr txBox="1"/>
          <p:nvPr userDrawn="1"/>
        </p:nvSpPr>
        <p:spPr>
          <a:xfrm>
            <a:off x="650763" y="624705"/>
            <a:ext cx="1629987" cy="400110"/>
          </a:xfrm>
          <a:prstGeom prst="rect">
            <a:avLst/>
          </a:prstGeom>
          <a:noFill/>
        </p:spPr>
        <p:txBody>
          <a:bodyPr wrap="square" rtlCol="0" anchor="ctr">
            <a:spAutoFit/>
          </a:bodyPr>
          <a:lstStyle/>
          <a:p>
            <a:pPr algn="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Brain Break</a:t>
            </a:r>
          </a:p>
        </p:txBody>
      </p:sp>
    </p:spTree>
    <p:extLst>
      <p:ext uri="{BB962C8B-B14F-4D97-AF65-F5344CB8AC3E}">
        <p14:creationId xmlns:p14="http://schemas.microsoft.com/office/powerpoint/2010/main" val="3340844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40F63F-3C9C-CD48-8D2C-3427CCC7325A}"/>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39449525"/>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Candara" panose="020E0502030303020204" pitchFamily="34" charset="0"/>
              </a:defRPr>
            </a:lvl1pPr>
          </a:lstStyle>
          <a:p>
            <a:fld id="{1163EBF2-CAB8-2646-AC0A-701503E9B99A}" type="datetime1">
              <a:rPr lang="en-US" smtClean="0"/>
              <a:pPr/>
              <a:t>4/14/24</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Candara" panose="020E0502030303020204" pitchFamily="34" charset="0"/>
              </a:defRPr>
            </a:lvl1p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lgn="r">
              <a:defRPr>
                <a:latin typeface="Candara" panose="020E0502030303020204" pitchFamily="34" charset="0"/>
              </a:defRPr>
            </a:lvl1pPr>
          </a:lstStyle>
          <a:p>
            <a:fld id="{39E65F0E-D8D0-8548-A870-8F1E432EFAAD}" type="slidenum">
              <a:rPr lang="en-US" smtClean="0"/>
              <a:pPr/>
              <a:t>‹#›</a:t>
            </a:fld>
            <a:endParaRPr lang="en-US" dirty="0"/>
          </a:p>
        </p:txBody>
      </p:sp>
    </p:spTree>
    <p:extLst>
      <p:ext uri="{BB962C8B-B14F-4D97-AF65-F5344CB8AC3E}">
        <p14:creationId xmlns:p14="http://schemas.microsoft.com/office/powerpoint/2010/main" val="275196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p:nvPr/>
        </p:nvSpPr>
        <p:spPr>
          <a:xfrm flipH="1">
            <a:off x="-7125" y="0"/>
            <a:ext cx="2592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 name="Google Shape;16;p3"/>
          <p:cNvSpPr txBox="1">
            <a:spLocks noGrp="1"/>
          </p:cNvSpPr>
          <p:nvPr>
            <p:ph type="ctrTitle"/>
          </p:nvPr>
        </p:nvSpPr>
        <p:spPr>
          <a:xfrm>
            <a:off x="277100" y="284200"/>
            <a:ext cx="2024100" cy="3678000"/>
          </a:xfrm>
          <a:prstGeom prst="rect">
            <a:avLst/>
          </a:prstGeom>
        </p:spPr>
        <p:txBody>
          <a:bodyPr spcFirstLastPara="1" wrap="square" lIns="91425" tIns="91425" rIns="91425" bIns="91425" anchor="b" anchorCtr="0"/>
          <a:lstStyle>
            <a:lvl1pPr lvl="0" rtl="0">
              <a:spcBef>
                <a:spcPts val="0"/>
              </a:spcBef>
              <a:spcAft>
                <a:spcPts val="0"/>
              </a:spcAft>
              <a:buClr>
                <a:srgbClr val="F67031"/>
              </a:buClr>
              <a:buSzPts val="2400"/>
              <a:buNone/>
              <a:defRPr>
                <a:solidFill>
                  <a:srgbClr val="B57BA6"/>
                </a:solidFill>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a:r>
              <a:rPr lang="en-US"/>
              <a:t>Click to edit Master title style</a:t>
            </a:r>
            <a:endParaRPr dirty="0"/>
          </a:p>
        </p:txBody>
      </p:sp>
      <p:sp>
        <p:nvSpPr>
          <p:cNvPr id="17" name="Google Shape;17;p3"/>
          <p:cNvSpPr txBox="1">
            <a:spLocks noGrp="1"/>
          </p:cNvSpPr>
          <p:nvPr>
            <p:ph type="subTitle" idx="1"/>
          </p:nvPr>
        </p:nvSpPr>
        <p:spPr>
          <a:xfrm>
            <a:off x="277100" y="3983050"/>
            <a:ext cx="2024100" cy="784800"/>
          </a:xfrm>
          <a:prstGeom prst="rect">
            <a:avLst/>
          </a:prstGeom>
        </p:spPr>
        <p:txBody>
          <a:bodyPr spcFirstLastPara="1" wrap="square" lIns="91425" tIns="91425" rIns="91425" bIns="91425" anchor="t" anchorCtr="0"/>
          <a:lstStyle>
            <a:lvl1pPr lvl="0" rtl="0">
              <a:spcBef>
                <a:spcPts val="0"/>
              </a:spcBef>
              <a:spcAft>
                <a:spcPts val="0"/>
              </a:spcAft>
              <a:buClr>
                <a:srgbClr val="999999"/>
              </a:buClr>
              <a:buSzPts val="1400"/>
              <a:buFont typeface="Georgia"/>
              <a:buNone/>
              <a:defRPr i="1">
                <a:solidFill>
                  <a:srgbClr val="999999"/>
                </a:solidFill>
                <a:latin typeface="Georgia"/>
                <a:ea typeface="Georgia"/>
                <a:cs typeface="Georgia"/>
                <a:sym typeface="Georgia"/>
              </a:defRPr>
            </a:lvl1pPr>
            <a:lvl2pPr lvl="1"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2pPr>
            <a:lvl3pPr lvl="2"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3pPr>
            <a:lvl4pPr lvl="3"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4pPr>
            <a:lvl5pPr lvl="4"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5pPr>
            <a:lvl6pPr lvl="5"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6pPr>
            <a:lvl7pPr lvl="6"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7pPr>
            <a:lvl8pPr lvl="7"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8pPr>
            <a:lvl9pPr lvl="8"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9pPr>
          </a:lstStyle>
          <a:p>
            <a:r>
              <a:rPr lang="en-US"/>
              <a:t>Click to edit Master subtitle style</a:t>
            </a:r>
            <a:endParaRPr dirty="0"/>
          </a:p>
        </p:txBody>
      </p:sp>
      <p:sp>
        <p:nvSpPr>
          <p:cNvPr id="18" name="Google Shape;18;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2184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2"/>
        <p:cNvGrpSpPr/>
        <p:nvPr/>
      </p:nvGrpSpPr>
      <p:grpSpPr>
        <a:xfrm>
          <a:off x="0" y="0"/>
          <a:ext cx="0" cy="0"/>
          <a:chOff x="0" y="0"/>
          <a:chExt cx="0" cy="0"/>
        </a:xfrm>
      </p:grpSpPr>
      <p:pic>
        <p:nvPicPr>
          <p:cNvPr id="3" name="Picture 2">
            <a:extLst>
              <a:ext uri="{FF2B5EF4-FFF2-40B4-BE49-F238E27FC236}">
                <a16:creationId xmlns:a16="http://schemas.microsoft.com/office/drawing/2014/main" id="{9BF2B598-DA07-4F30-BC18-EBBE2AB51D02}"/>
              </a:ext>
            </a:extLst>
          </p:cNvPr>
          <p:cNvPicPr>
            <a:picLocks noChangeAspect="1"/>
          </p:cNvPicPr>
          <p:nvPr/>
        </p:nvPicPr>
        <p:blipFill>
          <a:blip r:embed="rId2"/>
          <a:stretch>
            <a:fillRect/>
          </a:stretch>
        </p:blipFill>
        <p:spPr>
          <a:xfrm>
            <a:off x="1" y="4274433"/>
            <a:ext cx="2585474" cy="869067"/>
          </a:xfrm>
          <a:prstGeom prst="rect">
            <a:avLst/>
          </a:prstGeom>
        </p:spPr>
      </p:pic>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45776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bg>
      <p:bgPr>
        <a:solidFill>
          <a:schemeClr val="tx2">
            <a:lumMod val="90000"/>
          </a:schemeClr>
        </a:solidFill>
        <a:effectLst/>
      </p:bgPr>
    </p:bg>
    <p:spTree>
      <p:nvGrpSpPr>
        <p:cNvPr id="1" name="Shape 32"/>
        <p:cNvGrpSpPr/>
        <p:nvPr/>
      </p:nvGrpSpPr>
      <p:grpSpPr>
        <a:xfrm>
          <a:off x="0" y="0"/>
          <a:ext cx="0" cy="0"/>
          <a:chOff x="0" y="0"/>
          <a:chExt cx="0" cy="0"/>
        </a:xfrm>
      </p:grpSpPr>
      <p:pic>
        <p:nvPicPr>
          <p:cNvPr id="3" name="Picture 2">
            <a:extLst>
              <a:ext uri="{FF2B5EF4-FFF2-40B4-BE49-F238E27FC236}">
                <a16:creationId xmlns:a16="http://schemas.microsoft.com/office/drawing/2014/main" id="{9BF2B598-DA07-4F30-BC18-EBBE2AB51D02}"/>
              </a:ext>
            </a:extLst>
          </p:cNvPr>
          <p:cNvPicPr>
            <a:picLocks noChangeAspect="1"/>
          </p:cNvPicPr>
          <p:nvPr/>
        </p:nvPicPr>
        <p:blipFill>
          <a:blip r:embed="rId2">
            <a:duotone>
              <a:prstClr val="black"/>
              <a:schemeClr val="tx2">
                <a:tint val="45000"/>
                <a:satMod val="400000"/>
              </a:schemeClr>
            </a:duotone>
          </a:blip>
          <a:stretch>
            <a:fillRect/>
          </a:stretch>
        </p:blipFill>
        <p:spPr>
          <a:xfrm>
            <a:off x="1" y="4274433"/>
            <a:ext cx="2585474" cy="869067"/>
          </a:xfrm>
          <a:prstGeom prst="rect">
            <a:avLst/>
          </a:prstGeom>
        </p:spPr>
      </p:pic>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2905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bg>
      <p:bgPr>
        <a:solidFill>
          <a:srgbClr val="D89F39"/>
        </a:solidFill>
        <a:effectLst/>
      </p:bgPr>
    </p:bg>
    <p:spTree>
      <p:nvGrpSpPr>
        <p:cNvPr id="1" name="Shape 32"/>
        <p:cNvGrpSpPr/>
        <p:nvPr/>
      </p:nvGrpSpPr>
      <p:grpSpPr>
        <a:xfrm>
          <a:off x="0" y="0"/>
          <a:ext cx="0" cy="0"/>
          <a:chOff x="0" y="0"/>
          <a:chExt cx="0" cy="0"/>
        </a:xfrm>
      </p:grpSpPr>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00568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llEverywhere - Pair" preserve="1">
  <p:cSld name="PollEverywhere - Pair">
    <p:bg>
      <p:bgPr>
        <a:solidFill>
          <a:srgbClr val="6093C5"/>
        </a:solidFill>
        <a:effectLst/>
      </p:bgPr>
    </p:bg>
    <p:spTree>
      <p:nvGrpSpPr>
        <p:cNvPr id="1" name="Shape 77"/>
        <p:cNvGrpSpPr/>
        <p:nvPr/>
      </p:nvGrpSpPr>
      <p:grpSpPr>
        <a:xfrm>
          <a:off x="0" y="0"/>
          <a:ext cx="0" cy="0"/>
          <a:chOff x="0" y="0"/>
          <a:chExt cx="0" cy="0"/>
        </a:xfrm>
      </p:grpSpPr>
      <p:pic>
        <p:nvPicPr>
          <p:cNvPr id="80" name="Google Shape;80;p11"/>
          <p:cNvPicPr preferRelativeResize="0"/>
          <p:nvPr/>
        </p:nvPicPr>
        <p:blipFill>
          <a:blip r:embed="rId2">
            <a:alphaModFix/>
          </a:blip>
          <a:stretch>
            <a:fillRect/>
          </a:stretch>
        </p:blipFill>
        <p:spPr>
          <a:xfrm>
            <a:off x="0" y="0"/>
            <a:ext cx="2585475" cy="1357368"/>
          </a:xfrm>
          <a:prstGeom prst="rect">
            <a:avLst/>
          </a:prstGeom>
          <a:noFill/>
          <a:ln>
            <a:noFill/>
          </a:ln>
        </p:spPr>
      </p:pic>
      <p:sp>
        <p:nvSpPr>
          <p:cNvPr id="78" name="Google Shape;78;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11"/>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Edit Master text styles</a:t>
            </a:r>
          </a:p>
        </p:txBody>
      </p:sp>
      <p:sp>
        <p:nvSpPr>
          <p:cNvPr id="81" name="Google Shape;8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smtClean="0"/>
              <a:t>‹#›</a:t>
            </a:fld>
            <a:endParaRPr lang="en" dirty="0"/>
          </a:p>
        </p:txBody>
      </p:sp>
      <p:sp>
        <p:nvSpPr>
          <p:cNvPr id="83" name="Google Shape;83;p11"/>
          <p:cNvSpPr txBox="1">
            <a:spLocks noGrp="1"/>
          </p:cNvSpPr>
          <p:nvPr>
            <p:ph type="title"/>
          </p:nvPr>
        </p:nvSpPr>
        <p:spPr>
          <a:xfrm>
            <a:off x="269575" y="1700325"/>
            <a:ext cx="2046300" cy="3936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84" name="Google Shape;84;p11"/>
          <p:cNvSpPr/>
          <p:nvPr/>
        </p:nvSpPr>
        <p:spPr>
          <a:xfrm>
            <a:off x="1411630" y="1234456"/>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 name="Google Shape;86;p11"/>
          <p:cNvPicPr preferRelativeResize="0"/>
          <p:nvPr/>
        </p:nvPicPr>
        <p:blipFill rotWithShape="1">
          <a:blip r:embed="rId3">
            <a:alphaModFix/>
          </a:blip>
          <a:srcRect t="5436" b="5436"/>
          <a:stretch/>
        </p:blipFill>
        <p:spPr>
          <a:xfrm>
            <a:off x="1" y="3395354"/>
            <a:ext cx="2585474" cy="1748146"/>
          </a:xfrm>
          <a:prstGeom prst="rect">
            <a:avLst/>
          </a:prstGeom>
          <a:noFill/>
          <a:ln>
            <a:noFill/>
          </a:ln>
        </p:spPr>
      </p:pic>
      <p:sp>
        <p:nvSpPr>
          <p:cNvPr id="87" name="Google Shape;87;p11"/>
          <p:cNvSpPr txBox="1"/>
          <p:nvPr/>
        </p:nvSpPr>
        <p:spPr>
          <a:xfrm>
            <a:off x="25" y="3928800"/>
            <a:ext cx="2585400" cy="50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rgbClr val="FFFFFF"/>
                </a:solidFill>
                <a:latin typeface="Nunito Sans"/>
                <a:ea typeface="Nunito Sans"/>
                <a:cs typeface="Nunito Sans"/>
                <a:sym typeface="Nunito Sans"/>
              </a:rPr>
              <a:t>pollev.com/cs416</a:t>
            </a:r>
            <a:endParaRPr sz="1700" b="1" dirty="0">
              <a:solidFill>
                <a:srgbClr val="FFFFFF"/>
              </a:solidFill>
              <a:latin typeface="Nunito Sans"/>
              <a:ea typeface="Nunito Sans"/>
              <a:cs typeface="Nunito Sans"/>
              <a:sym typeface="Nunito Sans"/>
            </a:endParaRPr>
          </a:p>
        </p:txBody>
      </p:sp>
      <p:sp>
        <p:nvSpPr>
          <p:cNvPr id="88" name="Google Shape;88;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 name="Google Shape;72;p10">
            <a:extLst>
              <a:ext uri="{FF2B5EF4-FFF2-40B4-BE49-F238E27FC236}">
                <a16:creationId xmlns:a16="http://schemas.microsoft.com/office/drawing/2014/main" id="{584BC1AE-CA48-4C7B-8CBC-68108A32BE75}"/>
              </a:ext>
            </a:extLst>
          </p:cNvPr>
          <p:cNvSpPr txBox="1"/>
          <p:nvPr/>
        </p:nvSpPr>
        <p:spPr>
          <a:xfrm>
            <a:off x="231975" y="1052565"/>
            <a:ext cx="2046300" cy="6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FFFF"/>
                </a:solidFill>
              </a:rPr>
              <a:t>Think</a:t>
            </a:r>
            <a:endParaRPr sz="2400" dirty="0">
              <a:solidFill>
                <a:srgbClr val="FFFFFF"/>
              </a:solidFill>
            </a:endParaRPr>
          </a:p>
          <a:p>
            <a:pPr marL="0" lvl="0" indent="0" algn="l" rtl="0">
              <a:spcBef>
                <a:spcPts val="0"/>
              </a:spcBef>
              <a:spcAft>
                <a:spcPts val="0"/>
              </a:spcAft>
              <a:buNone/>
            </a:pPr>
            <a:endParaRPr sz="2400" dirty="0">
              <a:solidFill>
                <a:srgbClr val="FFFFFF"/>
              </a:solidFill>
            </a:endParaRPr>
          </a:p>
        </p:txBody>
      </p:sp>
      <p:sp>
        <p:nvSpPr>
          <p:cNvPr id="12" name="Google Shape;72;p10">
            <a:extLst>
              <a:ext uri="{FF2B5EF4-FFF2-40B4-BE49-F238E27FC236}">
                <a16:creationId xmlns:a16="http://schemas.microsoft.com/office/drawing/2014/main" id="{F852DD33-53F1-4722-BB85-ED3D938F9553}"/>
              </a:ext>
            </a:extLst>
          </p:cNvPr>
          <p:cNvSpPr txBox="1"/>
          <p:nvPr/>
        </p:nvSpPr>
        <p:spPr>
          <a:xfrm>
            <a:off x="231975" y="1052565"/>
            <a:ext cx="2046300" cy="6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FFFF"/>
                </a:solidFill>
              </a:rPr>
              <a:t>Think</a:t>
            </a:r>
            <a:endParaRPr sz="2400" dirty="0">
              <a:solidFill>
                <a:srgbClr val="FFFFFF"/>
              </a:solidFill>
            </a:endParaRPr>
          </a:p>
          <a:p>
            <a:pPr marL="0" lvl="0" indent="0" algn="l" rtl="0">
              <a:spcBef>
                <a:spcPts val="0"/>
              </a:spcBef>
              <a:spcAft>
                <a:spcPts val="0"/>
              </a:spcAft>
              <a:buNone/>
            </a:pPr>
            <a:endParaRPr sz="2400" dirty="0">
              <a:solidFill>
                <a:srgbClr val="FFFFFF"/>
              </a:solidFill>
            </a:endParaRPr>
          </a:p>
        </p:txBody>
      </p:sp>
      <p:sp>
        <p:nvSpPr>
          <p:cNvPr id="14" name="Google Shape;72;p10">
            <a:extLst>
              <a:ext uri="{FF2B5EF4-FFF2-40B4-BE49-F238E27FC236}">
                <a16:creationId xmlns:a16="http://schemas.microsoft.com/office/drawing/2014/main" id="{9A53CD8C-2A1F-40D3-AF37-30D2F4AC941B}"/>
              </a:ext>
            </a:extLst>
          </p:cNvPr>
          <p:cNvSpPr txBox="1"/>
          <p:nvPr userDrawn="1"/>
        </p:nvSpPr>
        <p:spPr>
          <a:xfrm>
            <a:off x="231975" y="1052565"/>
            <a:ext cx="2046300" cy="6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FFFF"/>
                </a:solidFill>
              </a:rPr>
              <a:t>Think</a:t>
            </a:r>
            <a:endParaRPr sz="2400" dirty="0">
              <a:solidFill>
                <a:srgbClr val="FFFFFF"/>
              </a:solidFill>
            </a:endParaRPr>
          </a:p>
          <a:p>
            <a:pPr marL="0" lvl="0" indent="0" algn="l" rtl="0">
              <a:spcBef>
                <a:spcPts val="0"/>
              </a:spcBef>
              <a:spcAft>
                <a:spcPts val="0"/>
              </a:spcAft>
              <a:buNone/>
            </a:pPr>
            <a:endParaRPr sz="2400" dirty="0">
              <a:solidFill>
                <a:srgbClr val="FFFFFF"/>
              </a:solidFill>
            </a:endParaRPr>
          </a:p>
        </p:txBody>
      </p:sp>
    </p:spTree>
    <p:extLst>
      <p:ext uri="{BB962C8B-B14F-4D97-AF65-F5344CB8AC3E}">
        <p14:creationId xmlns:p14="http://schemas.microsoft.com/office/powerpoint/2010/main" val="3316497884"/>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ollEverywhere - Pair" preserve="1">
  <p:cSld name="1_PollEverywhere - Pair">
    <p:bg>
      <p:bgPr>
        <a:solidFill>
          <a:srgbClr val="6093C5"/>
        </a:solidFill>
        <a:effectLst/>
      </p:bgPr>
    </p:bg>
    <p:spTree>
      <p:nvGrpSpPr>
        <p:cNvPr id="1" name="Shape 77"/>
        <p:cNvGrpSpPr/>
        <p:nvPr/>
      </p:nvGrpSpPr>
      <p:grpSpPr>
        <a:xfrm>
          <a:off x="0" y="0"/>
          <a:ext cx="0" cy="0"/>
          <a:chOff x="0" y="0"/>
          <a:chExt cx="0" cy="0"/>
        </a:xfrm>
      </p:grpSpPr>
      <p:sp>
        <p:nvSpPr>
          <p:cNvPr id="78" name="Google Shape;78;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11"/>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Edit Master text styles</a:t>
            </a:r>
          </a:p>
        </p:txBody>
      </p:sp>
      <p:pic>
        <p:nvPicPr>
          <p:cNvPr id="80" name="Google Shape;80;p11"/>
          <p:cNvPicPr preferRelativeResize="0"/>
          <p:nvPr/>
        </p:nvPicPr>
        <p:blipFill>
          <a:blip r:embed="rId2">
            <a:alphaModFix/>
          </a:blip>
          <a:stretch>
            <a:fillRect/>
          </a:stretch>
        </p:blipFill>
        <p:spPr>
          <a:xfrm>
            <a:off x="0" y="0"/>
            <a:ext cx="2585475" cy="1357368"/>
          </a:xfrm>
          <a:prstGeom prst="rect">
            <a:avLst/>
          </a:prstGeom>
          <a:noFill/>
          <a:ln>
            <a:noFill/>
          </a:ln>
        </p:spPr>
      </p:pic>
      <p:sp>
        <p:nvSpPr>
          <p:cNvPr id="81" name="Google Shape;8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83" name="Google Shape;83;p11"/>
          <p:cNvSpPr txBox="1">
            <a:spLocks noGrp="1"/>
          </p:cNvSpPr>
          <p:nvPr>
            <p:ph type="title"/>
          </p:nvPr>
        </p:nvSpPr>
        <p:spPr>
          <a:xfrm>
            <a:off x="269575" y="1700325"/>
            <a:ext cx="2046300" cy="3936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84" name="Google Shape;84;p11"/>
          <p:cNvSpPr/>
          <p:nvPr/>
        </p:nvSpPr>
        <p:spPr>
          <a:xfrm>
            <a:off x="1594518" y="1100842"/>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1"/>
          <p:cNvSpPr/>
          <p:nvPr/>
        </p:nvSpPr>
        <p:spPr>
          <a:xfrm>
            <a:off x="1659574" y="1331991"/>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 name="Google Shape;86;p11"/>
          <p:cNvPicPr preferRelativeResize="0"/>
          <p:nvPr/>
        </p:nvPicPr>
        <p:blipFill rotWithShape="1">
          <a:blip r:embed="rId3">
            <a:alphaModFix/>
          </a:blip>
          <a:srcRect t="5436" b="5436"/>
          <a:stretch/>
        </p:blipFill>
        <p:spPr>
          <a:xfrm>
            <a:off x="1" y="3395354"/>
            <a:ext cx="2585474" cy="1748146"/>
          </a:xfrm>
          <a:prstGeom prst="rect">
            <a:avLst/>
          </a:prstGeom>
          <a:noFill/>
          <a:ln>
            <a:noFill/>
          </a:ln>
        </p:spPr>
      </p:pic>
      <p:sp>
        <p:nvSpPr>
          <p:cNvPr id="87" name="Google Shape;87;p11"/>
          <p:cNvSpPr txBox="1"/>
          <p:nvPr/>
        </p:nvSpPr>
        <p:spPr>
          <a:xfrm>
            <a:off x="25" y="3928800"/>
            <a:ext cx="2585400" cy="50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rgbClr val="FFFFFF"/>
                </a:solidFill>
                <a:latin typeface="Nunito Sans"/>
                <a:ea typeface="Nunito Sans"/>
                <a:cs typeface="Nunito Sans"/>
                <a:sym typeface="Nunito Sans"/>
              </a:rPr>
              <a:t>pollev.com/cs416</a:t>
            </a:r>
            <a:endParaRPr sz="1700" b="1" dirty="0">
              <a:solidFill>
                <a:srgbClr val="FFFFFF"/>
              </a:solidFill>
              <a:latin typeface="Nunito Sans"/>
              <a:ea typeface="Nunito Sans"/>
              <a:cs typeface="Nunito Sans"/>
              <a:sym typeface="Nunito Sans"/>
            </a:endParaRPr>
          </a:p>
        </p:txBody>
      </p:sp>
      <p:sp>
        <p:nvSpPr>
          <p:cNvPr id="88" name="Google Shape;88;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 name="Google Shape;84;p11">
            <a:extLst>
              <a:ext uri="{FF2B5EF4-FFF2-40B4-BE49-F238E27FC236}">
                <a16:creationId xmlns:a16="http://schemas.microsoft.com/office/drawing/2014/main" id="{5D953DEC-1E95-4367-BB58-B5E94D1B8086}"/>
              </a:ext>
            </a:extLst>
          </p:cNvPr>
          <p:cNvSpPr/>
          <p:nvPr/>
        </p:nvSpPr>
        <p:spPr>
          <a:xfrm>
            <a:off x="1411630" y="1234456"/>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p11">
            <a:extLst>
              <a:ext uri="{FF2B5EF4-FFF2-40B4-BE49-F238E27FC236}">
                <a16:creationId xmlns:a16="http://schemas.microsoft.com/office/drawing/2014/main" id="{05A67550-2E3D-49EB-9EB6-FB935C412A8A}"/>
              </a:ext>
            </a:extLst>
          </p:cNvPr>
          <p:cNvSpPr/>
          <p:nvPr/>
        </p:nvSpPr>
        <p:spPr>
          <a:xfrm>
            <a:off x="1842276" y="1147824"/>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2;p11">
            <a:extLst>
              <a:ext uri="{FF2B5EF4-FFF2-40B4-BE49-F238E27FC236}">
                <a16:creationId xmlns:a16="http://schemas.microsoft.com/office/drawing/2014/main" id="{8862DC09-B271-4C5C-A463-62732B63ADF1}"/>
              </a:ext>
            </a:extLst>
          </p:cNvPr>
          <p:cNvSpPr txBox="1"/>
          <p:nvPr/>
        </p:nvSpPr>
        <p:spPr>
          <a:xfrm>
            <a:off x="234450" y="1051100"/>
            <a:ext cx="2046300" cy="70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FFFFFF"/>
                </a:solidFill>
              </a:rPr>
              <a:t>Group</a:t>
            </a:r>
            <a:endParaRPr sz="2400" dirty="0">
              <a:solidFill>
                <a:srgbClr val="FFFFFF"/>
              </a:solidFill>
            </a:endParaRPr>
          </a:p>
        </p:txBody>
      </p:sp>
    </p:spTree>
    <p:extLst>
      <p:ext uri="{BB962C8B-B14F-4D97-AF65-F5344CB8AC3E}">
        <p14:creationId xmlns:p14="http://schemas.microsoft.com/office/powerpoint/2010/main" val="1860292293"/>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spTree>
      <p:nvGrpSpPr>
        <p:cNvPr id="1" name="Shape 32"/>
        <p:cNvGrpSpPr/>
        <p:nvPr/>
      </p:nvGrpSpPr>
      <p:grpSpPr>
        <a:xfrm>
          <a:off x="0" y="0"/>
          <a:ext cx="0" cy="0"/>
          <a:chOff x="0" y="0"/>
          <a:chExt cx="0" cy="0"/>
        </a:xfrm>
      </p:grpSpPr>
      <p:pic>
        <p:nvPicPr>
          <p:cNvPr id="16" name="Picture 15">
            <a:extLst>
              <a:ext uri="{FF2B5EF4-FFF2-40B4-BE49-F238E27FC236}">
                <a16:creationId xmlns:a16="http://schemas.microsoft.com/office/drawing/2014/main" id="{9CF693F7-8485-4342-A45C-2880CB1A3855}"/>
              </a:ext>
            </a:extLst>
          </p:cNvPr>
          <p:cNvPicPr>
            <a:picLocks noChangeAspect="1"/>
          </p:cNvPicPr>
          <p:nvPr/>
        </p:nvPicPr>
        <p:blipFill>
          <a:blip r:embed="rId2"/>
          <a:stretch>
            <a:fillRect/>
          </a:stretch>
        </p:blipFill>
        <p:spPr>
          <a:xfrm>
            <a:off x="1" y="4274433"/>
            <a:ext cx="2585474" cy="869067"/>
          </a:xfrm>
          <a:prstGeom prst="rect">
            <a:avLst/>
          </a:prstGeom>
        </p:spPr>
      </p:pic>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6"/>
          <p:cNvSpPr txBox="1">
            <a:spLocks noGrp="1"/>
          </p:cNvSpPr>
          <p:nvPr>
            <p:ph type="title"/>
          </p:nvPr>
        </p:nvSpPr>
        <p:spPr>
          <a:xfrm>
            <a:off x="234450" y="575500"/>
            <a:ext cx="2046300" cy="3643109"/>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25" name="Google Shape;55;p9">
            <a:extLst>
              <a:ext uri="{FF2B5EF4-FFF2-40B4-BE49-F238E27FC236}">
                <a16:creationId xmlns:a16="http://schemas.microsoft.com/office/drawing/2014/main" id="{B37EAD93-95EB-9841-84F5-9921CB1AF447}"/>
              </a:ext>
            </a:extLst>
          </p:cNvPr>
          <p:cNvGrpSpPr/>
          <p:nvPr/>
        </p:nvGrpSpPr>
        <p:grpSpPr>
          <a:xfrm>
            <a:off x="234447" y="3686127"/>
            <a:ext cx="304009" cy="326513"/>
            <a:chOff x="616425" y="2329600"/>
            <a:chExt cx="361700" cy="388475"/>
          </a:xfrm>
        </p:grpSpPr>
        <p:sp>
          <p:nvSpPr>
            <p:cNvPr id="26" name="Google Shape;56;p9">
              <a:extLst>
                <a:ext uri="{FF2B5EF4-FFF2-40B4-BE49-F238E27FC236}">
                  <a16:creationId xmlns:a16="http://schemas.microsoft.com/office/drawing/2014/main" id="{DFA692B1-A617-944F-854B-4334549512DD}"/>
                </a:ext>
              </a:extLst>
            </p:cNvPr>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p9">
              <a:extLst>
                <a:ext uri="{FF2B5EF4-FFF2-40B4-BE49-F238E27FC236}">
                  <a16:creationId xmlns:a16="http://schemas.microsoft.com/office/drawing/2014/main" id="{819CE10C-5124-9B42-B42E-C453A6058A63}"/>
                </a:ext>
              </a:extLst>
            </p:cNvPr>
            <p:cNvSpPr/>
            <p:nvPr/>
          </p:nvSpPr>
          <p:spPr>
            <a:xfrm>
              <a:off x="704725" y="2545750"/>
              <a:ext cx="185125" cy="25"/>
            </a:xfrm>
            <a:custGeom>
              <a:avLst/>
              <a:gdLst/>
              <a:ahLst/>
              <a:cxnLst/>
              <a:rect l="l" t="t" r="r" b="b"/>
              <a:pathLst>
                <a:path w="7405" h="1" fill="none" extrusionOk="0">
                  <a:moveTo>
                    <a:pt x="7404"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p9">
              <a:extLst>
                <a:ext uri="{FF2B5EF4-FFF2-40B4-BE49-F238E27FC236}">
                  <a16:creationId xmlns:a16="http://schemas.microsoft.com/office/drawing/2014/main" id="{04B3A3EE-6444-0346-A1E0-D3B65F3DA229}"/>
                </a:ext>
              </a:extLst>
            </p:cNvPr>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9;p9">
              <a:extLst>
                <a:ext uri="{FF2B5EF4-FFF2-40B4-BE49-F238E27FC236}">
                  <a16:creationId xmlns:a16="http://schemas.microsoft.com/office/drawing/2014/main" id="{74D3972D-6F5C-6042-B46B-62B9642BF4F5}"/>
                </a:ext>
              </a:extLst>
            </p:cNvPr>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0;p9">
              <a:extLst>
                <a:ext uri="{FF2B5EF4-FFF2-40B4-BE49-F238E27FC236}">
                  <a16:creationId xmlns:a16="http://schemas.microsoft.com/office/drawing/2014/main" id="{D4D028A4-89DB-2C43-848E-358101808AF1}"/>
                </a:ext>
              </a:extLst>
            </p:cNvPr>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p9">
              <a:extLst>
                <a:ext uri="{FF2B5EF4-FFF2-40B4-BE49-F238E27FC236}">
                  <a16:creationId xmlns:a16="http://schemas.microsoft.com/office/drawing/2014/main" id="{AE6D05E6-CEDE-394C-BE71-260CFAE39A5E}"/>
                </a:ext>
              </a:extLst>
            </p:cNvPr>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2;p9">
              <a:extLst>
                <a:ext uri="{FF2B5EF4-FFF2-40B4-BE49-F238E27FC236}">
                  <a16:creationId xmlns:a16="http://schemas.microsoft.com/office/drawing/2014/main" id="{31D6B255-C828-F849-BC3B-8F826C8EFB9B}"/>
                </a:ext>
              </a:extLst>
            </p:cNvPr>
            <p:cNvSpPr/>
            <p:nvPr/>
          </p:nvSpPr>
          <p:spPr>
            <a:xfrm>
              <a:off x="766825" y="2388050"/>
              <a:ext cx="60925" cy="25"/>
            </a:xfrm>
            <a:custGeom>
              <a:avLst/>
              <a:gdLst/>
              <a:ahLst/>
              <a:cxnLst/>
              <a:rect l="l" t="t" r="r" b="b"/>
              <a:pathLst>
                <a:path w="2437" h="1" fill="none" extrusionOk="0">
                  <a:moveTo>
                    <a:pt x="2436"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3;p9">
              <a:extLst>
                <a:ext uri="{FF2B5EF4-FFF2-40B4-BE49-F238E27FC236}">
                  <a16:creationId xmlns:a16="http://schemas.microsoft.com/office/drawing/2014/main" id="{D4E630D5-D9A0-6444-BE4F-9631A278F7A7}"/>
                </a:ext>
              </a:extLst>
            </p:cNvPr>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1714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1 column" preserve="1">
  <p:cSld name="1_Title + 1 column">
    <p:spTree>
      <p:nvGrpSpPr>
        <p:cNvPr id="1" name="Shape 32"/>
        <p:cNvGrpSpPr/>
        <p:nvPr/>
      </p:nvGrpSpPr>
      <p:grpSpPr>
        <a:xfrm>
          <a:off x="0" y="0"/>
          <a:ext cx="0" cy="0"/>
          <a:chOff x="0" y="0"/>
          <a:chExt cx="0" cy="0"/>
        </a:xfrm>
      </p:grpSpPr>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grpSp>
        <p:nvGrpSpPr>
          <p:cNvPr id="16" name="Google Shape;363;p47">
            <a:extLst>
              <a:ext uri="{FF2B5EF4-FFF2-40B4-BE49-F238E27FC236}">
                <a16:creationId xmlns:a16="http://schemas.microsoft.com/office/drawing/2014/main" id="{3541BDF9-5784-074C-A08C-87376337677D}"/>
              </a:ext>
            </a:extLst>
          </p:cNvPr>
          <p:cNvGrpSpPr/>
          <p:nvPr/>
        </p:nvGrpSpPr>
        <p:grpSpPr>
          <a:xfrm>
            <a:off x="234451" y="613658"/>
            <a:ext cx="372594" cy="360301"/>
            <a:chOff x="1247825" y="5001950"/>
            <a:chExt cx="443300" cy="428675"/>
          </a:xfrm>
        </p:grpSpPr>
        <p:sp>
          <p:nvSpPr>
            <p:cNvPr id="17" name="Google Shape;364;p47">
              <a:extLst>
                <a:ext uri="{FF2B5EF4-FFF2-40B4-BE49-F238E27FC236}">
                  <a16:creationId xmlns:a16="http://schemas.microsoft.com/office/drawing/2014/main" id="{572CE08A-2EDE-ED40-8929-A4D030F473E9}"/>
                </a:ext>
              </a:extLst>
            </p:cNvPr>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5;p47">
              <a:extLst>
                <a:ext uri="{FF2B5EF4-FFF2-40B4-BE49-F238E27FC236}">
                  <a16:creationId xmlns:a16="http://schemas.microsoft.com/office/drawing/2014/main" id="{E3272AF4-EF81-B947-99F7-208AC87C7B41}"/>
                </a:ext>
              </a:extLst>
            </p:cNvPr>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6;p47">
              <a:extLst>
                <a:ext uri="{FF2B5EF4-FFF2-40B4-BE49-F238E27FC236}">
                  <a16:creationId xmlns:a16="http://schemas.microsoft.com/office/drawing/2014/main" id="{584652AF-EDE0-DE40-8E38-1CC1E523A7C4}"/>
                </a:ext>
              </a:extLst>
            </p:cNvPr>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67;p47">
              <a:extLst>
                <a:ext uri="{FF2B5EF4-FFF2-40B4-BE49-F238E27FC236}">
                  <a16:creationId xmlns:a16="http://schemas.microsoft.com/office/drawing/2014/main" id="{C22F9A86-3FF7-6945-90B2-1F66B4E0EEB8}"/>
                </a:ext>
              </a:extLst>
            </p:cNvPr>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8;p47">
              <a:extLst>
                <a:ext uri="{FF2B5EF4-FFF2-40B4-BE49-F238E27FC236}">
                  <a16:creationId xmlns:a16="http://schemas.microsoft.com/office/drawing/2014/main" id="{35E00376-99D9-274D-A292-AFECD22C8F81}"/>
                </a:ext>
              </a:extLst>
            </p:cNvPr>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69;p47">
              <a:extLst>
                <a:ext uri="{FF2B5EF4-FFF2-40B4-BE49-F238E27FC236}">
                  <a16:creationId xmlns:a16="http://schemas.microsoft.com/office/drawing/2014/main" id="{D11F13E6-7749-5D4B-A7A0-EFE5A88346CC}"/>
                </a:ext>
              </a:extLst>
            </p:cNvPr>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8F7C7F8-C034-EF43-941C-B3BC5BC5855C}"/>
              </a:ext>
            </a:extLst>
          </p:cNvPr>
          <p:cNvSpPr txBox="1"/>
          <p:nvPr/>
        </p:nvSpPr>
        <p:spPr>
          <a:xfrm>
            <a:off x="650763" y="624705"/>
            <a:ext cx="1629987" cy="400110"/>
          </a:xfrm>
          <a:prstGeom prst="rect">
            <a:avLst/>
          </a:prstGeom>
          <a:noFill/>
        </p:spPr>
        <p:txBody>
          <a:bodyPr wrap="square" rtlCol="0" anchor="ctr">
            <a:spAutoFit/>
          </a:bodyPr>
          <a:lstStyle/>
          <a:p>
            <a:pPr algn="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Brain Break</a:t>
            </a:r>
          </a:p>
        </p:txBody>
      </p:sp>
      <p:pic>
        <p:nvPicPr>
          <p:cNvPr id="14" name="Picture 13">
            <a:extLst>
              <a:ext uri="{FF2B5EF4-FFF2-40B4-BE49-F238E27FC236}">
                <a16:creationId xmlns:a16="http://schemas.microsoft.com/office/drawing/2014/main" id="{BDC002A9-6F71-4260-AC7A-CA8BDE8488C1}"/>
              </a:ext>
            </a:extLst>
          </p:cNvPr>
          <p:cNvPicPr>
            <a:picLocks noChangeAspect="1"/>
          </p:cNvPicPr>
          <p:nvPr/>
        </p:nvPicPr>
        <p:blipFill>
          <a:blip r:embed="rId2"/>
          <a:stretch>
            <a:fillRect/>
          </a:stretch>
        </p:blipFill>
        <p:spPr>
          <a:xfrm>
            <a:off x="1" y="4274433"/>
            <a:ext cx="2585474" cy="869067"/>
          </a:xfrm>
          <a:prstGeom prst="rect">
            <a:avLst/>
          </a:prstGeom>
        </p:spPr>
      </p:pic>
      <p:sp>
        <p:nvSpPr>
          <p:cNvPr id="15" name="Google Shape;33;p6">
            <a:extLst>
              <a:ext uri="{FF2B5EF4-FFF2-40B4-BE49-F238E27FC236}">
                <a16:creationId xmlns:a16="http://schemas.microsoft.com/office/drawing/2014/main" id="{7D0330C4-488F-4E11-BF3D-EA5DF26F0A65}"/>
              </a:ext>
            </a:extLst>
          </p:cNvPr>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 name="Google Shape;34;p6">
            <a:extLst>
              <a:ext uri="{FF2B5EF4-FFF2-40B4-BE49-F238E27FC236}">
                <a16:creationId xmlns:a16="http://schemas.microsoft.com/office/drawing/2014/main" id="{9AA0ECA5-9FBC-4C4B-A996-F0E3B3EC796D}"/>
              </a:ext>
            </a:extLst>
          </p:cNvPr>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4" name="Google Shape;363;p47">
            <a:extLst>
              <a:ext uri="{FF2B5EF4-FFF2-40B4-BE49-F238E27FC236}">
                <a16:creationId xmlns:a16="http://schemas.microsoft.com/office/drawing/2014/main" id="{CA4C0B63-61BC-42D7-B10C-C17E378D6BB3}"/>
              </a:ext>
            </a:extLst>
          </p:cNvPr>
          <p:cNvGrpSpPr/>
          <p:nvPr/>
        </p:nvGrpSpPr>
        <p:grpSpPr>
          <a:xfrm>
            <a:off x="234451" y="613658"/>
            <a:ext cx="372594" cy="360301"/>
            <a:chOff x="1247825" y="5001950"/>
            <a:chExt cx="443300" cy="428675"/>
          </a:xfrm>
        </p:grpSpPr>
        <p:sp>
          <p:nvSpPr>
            <p:cNvPr id="25" name="Google Shape;364;p47">
              <a:extLst>
                <a:ext uri="{FF2B5EF4-FFF2-40B4-BE49-F238E27FC236}">
                  <a16:creationId xmlns:a16="http://schemas.microsoft.com/office/drawing/2014/main" id="{E6339F27-6884-43C4-ACA3-533ECC8D4189}"/>
                </a:ext>
              </a:extLst>
            </p:cNvPr>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5;p47">
              <a:extLst>
                <a:ext uri="{FF2B5EF4-FFF2-40B4-BE49-F238E27FC236}">
                  <a16:creationId xmlns:a16="http://schemas.microsoft.com/office/drawing/2014/main" id="{2F61311E-6ABC-4FA5-88CF-1E1E49177CE2}"/>
                </a:ext>
              </a:extLst>
            </p:cNvPr>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66;p47">
              <a:extLst>
                <a:ext uri="{FF2B5EF4-FFF2-40B4-BE49-F238E27FC236}">
                  <a16:creationId xmlns:a16="http://schemas.microsoft.com/office/drawing/2014/main" id="{FFA797A4-32D0-4B07-A937-80B9B4AE6CCC}"/>
                </a:ext>
              </a:extLst>
            </p:cNvPr>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67;p47">
              <a:extLst>
                <a:ext uri="{FF2B5EF4-FFF2-40B4-BE49-F238E27FC236}">
                  <a16:creationId xmlns:a16="http://schemas.microsoft.com/office/drawing/2014/main" id="{F55FF81A-18F9-4036-9BA4-D4E796DF3A27}"/>
                </a:ext>
              </a:extLst>
            </p:cNvPr>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68;p47">
              <a:extLst>
                <a:ext uri="{FF2B5EF4-FFF2-40B4-BE49-F238E27FC236}">
                  <a16:creationId xmlns:a16="http://schemas.microsoft.com/office/drawing/2014/main" id="{B47BC9E7-AA0A-4513-BB74-8438AC3B4E9D}"/>
                </a:ext>
              </a:extLst>
            </p:cNvPr>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69;p47">
              <a:extLst>
                <a:ext uri="{FF2B5EF4-FFF2-40B4-BE49-F238E27FC236}">
                  <a16:creationId xmlns:a16="http://schemas.microsoft.com/office/drawing/2014/main" id="{ADB9D0F2-9906-4BBA-9EAB-C51BE4A408F4}"/>
                </a:ext>
              </a:extLst>
            </p:cNvPr>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E07FEEEE-A528-47C9-8C2A-34EE7D884265}"/>
              </a:ext>
            </a:extLst>
          </p:cNvPr>
          <p:cNvSpPr txBox="1"/>
          <p:nvPr/>
        </p:nvSpPr>
        <p:spPr>
          <a:xfrm>
            <a:off x="650763" y="624705"/>
            <a:ext cx="1629987" cy="400110"/>
          </a:xfrm>
          <a:prstGeom prst="rect">
            <a:avLst/>
          </a:prstGeom>
          <a:noFill/>
        </p:spPr>
        <p:txBody>
          <a:bodyPr wrap="square" rtlCol="0" anchor="ctr">
            <a:spAutoFit/>
          </a:bodyPr>
          <a:lstStyle/>
          <a:p>
            <a:pPr algn="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Brain Break</a:t>
            </a:r>
          </a:p>
        </p:txBody>
      </p:sp>
      <p:sp>
        <p:nvSpPr>
          <p:cNvPr id="32" name="Google Shape;33;p6">
            <a:extLst>
              <a:ext uri="{FF2B5EF4-FFF2-40B4-BE49-F238E27FC236}">
                <a16:creationId xmlns:a16="http://schemas.microsoft.com/office/drawing/2014/main" id="{2B67C7AB-FDB9-4F82-A81D-B1896054F902}"/>
              </a:ext>
            </a:extLst>
          </p:cNvPr>
          <p:cNvSpPr/>
          <p:nvPr userDrawn="1"/>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5" name="Google Shape;34;p6">
            <a:extLst>
              <a:ext uri="{FF2B5EF4-FFF2-40B4-BE49-F238E27FC236}">
                <a16:creationId xmlns:a16="http://schemas.microsoft.com/office/drawing/2014/main" id="{97D57209-5B97-48FA-8540-C5AFDD26B5DD}"/>
              </a:ext>
            </a:extLst>
          </p:cNvPr>
          <p:cNvSpPr/>
          <p:nvPr userDrawn="1"/>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8" name="Google Shape;363;p47">
            <a:extLst>
              <a:ext uri="{FF2B5EF4-FFF2-40B4-BE49-F238E27FC236}">
                <a16:creationId xmlns:a16="http://schemas.microsoft.com/office/drawing/2014/main" id="{C5CD1A4D-742E-4196-B027-97A86EA0DE44}"/>
              </a:ext>
            </a:extLst>
          </p:cNvPr>
          <p:cNvGrpSpPr/>
          <p:nvPr userDrawn="1"/>
        </p:nvGrpSpPr>
        <p:grpSpPr>
          <a:xfrm>
            <a:off x="234451" y="613658"/>
            <a:ext cx="372594" cy="360301"/>
            <a:chOff x="1247825" y="5001950"/>
            <a:chExt cx="443300" cy="428675"/>
          </a:xfrm>
        </p:grpSpPr>
        <p:sp>
          <p:nvSpPr>
            <p:cNvPr id="39" name="Google Shape;364;p47">
              <a:extLst>
                <a:ext uri="{FF2B5EF4-FFF2-40B4-BE49-F238E27FC236}">
                  <a16:creationId xmlns:a16="http://schemas.microsoft.com/office/drawing/2014/main" id="{068587FD-F5D6-484D-9F13-5C5CD4C18ECE}"/>
                </a:ext>
              </a:extLst>
            </p:cNvPr>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65;p47">
              <a:extLst>
                <a:ext uri="{FF2B5EF4-FFF2-40B4-BE49-F238E27FC236}">
                  <a16:creationId xmlns:a16="http://schemas.microsoft.com/office/drawing/2014/main" id="{D1C0EB45-AD10-48CA-B3BA-21D24B4B445B}"/>
                </a:ext>
              </a:extLst>
            </p:cNvPr>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6;p47">
              <a:extLst>
                <a:ext uri="{FF2B5EF4-FFF2-40B4-BE49-F238E27FC236}">
                  <a16:creationId xmlns:a16="http://schemas.microsoft.com/office/drawing/2014/main" id="{ED4C505F-00D6-4165-9FD7-A425AC9C739D}"/>
                </a:ext>
              </a:extLst>
            </p:cNvPr>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7;p47">
              <a:extLst>
                <a:ext uri="{FF2B5EF4-FFF2-40B4-BE49-F238E27FC236}">
                  <a16:creationId xmlns:a16="http://schemas.microsoft.com/office/drawing/2014/main" id="{6445BC82-EF40-4951-AB37-B8433BBCA194}"/>
                </a:ext>
              </a:extLst>
            </p:cNvPr>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8;p47">
              <a:extLst>
                <a:ext uri="{FF2B5EF4-FFF2-40B4-BE49-F238E27FC236}">
                  <a16:creationId xmlns:a16="http://schemas.microsoft.com/office/drawing/2014/main" id="{80D5F298-421C-433E-A7F5-813F3FB4D68A}"/>
                </a:ext>
              </a:extLst>
            </p:cNvPr>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69;p47">
              <a:extLst>
                <a:ext uri="{FF2B5EF4-FFF2-40B4-BE49-F238E27FC236}">
                  <a16:creationId xmlns:a16="http://schemas.microsoft.com/office/drawing/2014/main" id="{0C32534C-C993-4FA9-BED1-D647641F34E4}"/>
                </a:ext>
              </a:extLst>
            </p:cNvPr>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TextBox 44">
            <a:extLst>
              <a:ext uri="{FF2B5EF4-FFF2-40B4-BE49-F238E27FC236}">
                <a16:creationId xmlns:a16="http://schemas.microsoft.com/office/drawing/2014/main" id="{32F81821-1291-4DBC-929A-0A87854E8B64}"/>
              </a:ext>
            </a:extLst>
          </p:cNvPr>
          <p:cNvSpPr txBox="1"/>
          <p:nvPr userDrawn="1"/>
        </p:nvSpPr>
        <p:spPr>
          <a:xfrm>
            <a:off x="650763" y="624705"/>
            <a:ext cx="1629987" cy="400110"/>
          </a:xfrm>
          <a:prstGeom prst="rect">
            <a:avLst/>
          </a:prstGeom>
          <a:noFill/>
        </p:spPr>
        <p:txBody>
          <a:bodyPr wrap="square" rtlCol="0" anchor="ctr">
            <a:spAutoFit/>
          </a:bodyPr>
          <a:lstStyle/>
          <a:p>
            <a:pPr algn="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Brain Break</a:t>
            </a:r>
          </a:p>
        </p:txBody>
      </p:sp>
    </p:spTree>
    <p:extLst>
      <p:ext uri="{BB962C8B-B14F-4D97-AF65-F5344CB8AC3E}">
        <p14:creationId xmlns:p14="http://schemas.microsoft.com/office/powerpoint/2010/main" val="387219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57BA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1pPr>
            <a:lvl2pPr lvl="1">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3090625" y="575500"/>
            <a:ext cx="5596200" cy="3981000"/>
          </a:xfrm>
          <a:prstGeom prst="rect">
            <a:avLst/>
          </a:prstGeom>
          <a:noFill/>
          <a:ln>
            <a:noFill/>
          </a:ln>
        </p:spPr>
        <p:txBody>
          <a:bodyPr spcFirstLastPara="1" wrap="square" lIns="91425" tIns="91425" rIns="91425" bIns="91425" anchor="t" anchorCtr="0"/>
          <a:lstStyle>
            <a:lvl1pPr marL="457200" lvl="0" indent="-317500">
              <a:lnSpc>
                <a:spcPct val="115000"/>
              </a:lnSpc>
              <a:spcBef>
                <a:spcPts val="60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1pPr>
            <a:lvl2pPr marL="914400" lvl="1"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2pPr>
            <a:lvl3pPr marL="1371600" lvl="2"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3pPr>
            <a:lvl4pPr marL="1828800" lvl="3"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4pPr>
            <a:lvl5pPr marL="2286000" lvl="4"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5pPr>
            <a:lvl6pPr marL="2743200" lvl="5"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6pPr>
            <a:lvl7pPr marL="3200400" lvl="6"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7pPr>
            <a:lvl8pPr marL="3657600" lvl="7"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8pPr>
            <a:lvl9pPr marL="4114800" lvl="8"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rgbClr val="CCCCCC"/>
                </a:solidFill>
                <a:latin typeface="Nunito Sans"/>
                <a:ea typeface="Nunito Sans"/>
                <a:cs typeface="Nunito Sans"/>
                <a:sym typeface="Nunito Sans"/>
              </a:defRPr>
            </a:lvl1pPr>
            <a:lvl2pPr lvl="1" algn="r">
              <a:buNone/>
              <a:defRPr sz="1000">
                <a:solidFill>
                  <a:srgbClr val="CCCCCC"/>
                </a:solidFill>
                <a:latin typeface="Nunito Sans"/>
                <a:ea typeface="Nunito Sans"/>
                <a:cs typeface="Nunito Sans"/>
                <a:sym typeface="Nunito Sans"/>
              </a:defRPr>
            </a:lvl2pPr>
            <a:lvl3pPr lvl="2" algn="r">
              <a:buNone/>
              <a:defRPr sz="1000">
                <a:solidFill>
                  <a:srgbClr val="CCCCCC"/>
                </a:solidFill>
                <a:latin typeface="Nunito Sans"/>
                <a:ea typeface="Nunito Sans"/>
                <a:cs typeface="Nunito Sans"/>
                <a:sym typeface="Nunito Sans"/>
              </a:defRPr>
            </a:lvl3pPr>
            <a:lvl4pPr lvl="3" algn="r">
              <a:buNone/>
              <a:defRPr sz="1000">
                <a:solidFill>
                  <a:srgbClr val="CCCCCC"/>
                </a:solidFill>
                <a:latin typeface="Nunito Sans"/>
                <a:ea typeface="Nunito Sans"/>
                <a:cs typeface="Nunito Sans"/>
                <a:sym typeface="Nunito Sans"/>
              </a:defRPr>
            </a:lvl4pPr>
            <a:lvl5pPr lvl="4" algn="r">
              <a:buNone/>
              <a:defRPr sz="1000">
                <a:solidFill>
                  <a:srgbClr val="CCCCCC"/>
                </a:solidFill>
                <a:latin typeface="Nunito Sans"/>
                <a:ea typeface="Nunito Sans"/>
                <a:cs typeface="Nunito Sans"/>
                <a:sym typeface="Nunito Sans"/>
              </a:defRPr>
            </a:lvl5pPr>
            <a:lvl6pPr lvl="5" algn="r">
              <a:buNone/>
              <a:defRPr sz="1000">
                <a:solidFill>
                  <a:srgbClr val="CCCCCC"/>
                </a:solidFill>
                <a:latin typeface="Nunito Sans"/>
                <a:ea typeface="Nunito Sans"/>
                <a:cs typeface="Nunito Sans"/>
                <a:sym typeface="Nunito Sans"/>
              </a:defRPr>
            </a:lvl6pPr>
            <a:lvl7pPr lvl="6" algn="r">
              <a:buNone/>
              <a:defRPr sz="1000">
                <a:solidFill>
                  <a:srgbClr val="CCCCCC"/>
                </a:solidFill>
                <a:latin typeface="Nunito Sans"/>
                <a:ea typeface="Nunito Sans"/>
                <a:cs typeface="Nunito Sans"/>
                <a:sym typeface="Nunito Sans"/>
              </a:defRPr>
            </a:lvl7pPr>
            <a:lvl8pPr lvl="7" algn="r">
              <a:buNone/>
              <a:defRPr sz="1000">
                <a:solidFill>
                  <a:srgbClr val="CCCCCC"/>
                </a:solidFill>
                <a:latin typeface="Nunito Sans"/>
                <a:ea typeface="Nunito Sans"/>
                <a:cs typeface="Nunito Sans"/>
                <a:sym typeface="Nunito Sans"/>
              </a:defRPr>
            </a:lvl8pPr>
            <a:lvl9pPr lvl="8" algn="r">
              <a:buNone/>
              <a:defRPr sz="1000">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1716339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84" r:id="rId4"/>
    <p:sldLayoutId id="2147483676" r:id="rId5"/>
    <p:sldLayoutId id="2147483677" r:id="rId6"/>
    <p:sldLayoutId id="2147483678" r:id="rId7"/>
    <p:sldLayoutId id="2147483679" r:id="rId8"/>
    <p:sldLayoutId id="2147483680" r:id="rId9"/>
    <p:sldLayoutId id="2147483681" r:id="rId10"/>
    <p:sldLayoutId id="2147483683" r:id="rId11"/>
    <p:sldLayoutId id="2147483667" r:id="rId12"/>
    <p:sldLayoutId id="2147483668" r:id="rId13"/>
    <p:sldLayoutId id="2147483685" r:id="rId14"/>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rxiv.org/abs/1901.10002" TargetMode="Externa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60.png"/><Relationship Id="rId5" Type="http://schemas.openxmlformats.org/officeDocument/2006/relationships/hyperlink" Target="https://en.wikipedia.org/wiki/Confusion_matrix" TargetMode="External"/><Relationship Id="rId4" Type="http://schemas.openxmlformats.org/officeDocument/2006/relationships/image" Target="../media/image45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fairmlbook.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documentcloud.org/documents/2998391-ProPublica-Commentary-Final-070616.html" TargetMode="External"/><Relationship Id="rId2" Type="http://schemas.openxmlformats.org/officeDocument/2006/relationships/hyperlink" Target="https://www.propublica.org/article/machine-bias-risk-assessments-in-criminal-sentencing" TargetMode="External"/><Relationship Id="rId1" Type="http://schemas.openxmlformats.org/officeDocument/2006/relationships/slideLayout" Target="../slideLayouts/slideLayout3.xml"/><Relationship Id="rId4" Type="http://schemas.openxmlformats.org/officeDocument/2006/relationships/hyperlink" Target="https://www.propublica.org/article/technical-response-to-northpoint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rxiv.org/abs/1901.10002" TargetMode="Externa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57BA6"/>
        </a:solidFill>
        <a:effectLst/>
      </p:bgPr>
    </p:bg>
    <p:spTree>
      <p:nvGrpSpPr>
        <p:cNvPr id="1" name="Shape 90"/>
        <p:cNvGrpSpPr/>
        <p:nvPr/>
      </p:nvGrpSpPr>
      <p:grpSpPr>
        <a:xfrm>
          <a:off x="0" y="0"/>
          <a:ext cx="0" cy="0"/>
          <a:chOff x="0" y="0"/>
          <a:chExt cx="0" cy="0"/>
        </a:xfrm>
      </p:grpSpPr>
      <p:sp>
        <p:nvSpPr>
          <p:cNvPr id="91" name="Google Shape;91;p15"/>
          <p:cNvSpPr txBox="1">
            <a:spLocks noGrp="1"/>
          </p:cNvSpPr>
          <p:nvPr>
            <p:ph type="ctrTitle"/>
          </p:nvPr>
        </p:nvSpPr>
        <p:spPr>
          <a:prstGeom prst="rect">
            <a:avLst/>
          </a:prstGeom>
        </p:spPr>
        <p:txBody>
          <a:bodyPr spcFirstLastPara="1" wrap="square" lIns="91425" tIns="91425" rIns="91425" bIns="91425" anchor="t" anchorCtr="0">
            <a:noAutofit/>
          </a:bodyPr>
          <a:lstStyle/>
          <a:p>
            <a:pPr lvl="0"/>
            <a:r>
              <a:rPr lang="en" dirty="0"/>
              <a:t>CSE/STAT 416</a:t>
            </a:r>
            <a:br>
              <a:rPr lang="en" dirty="0"/>
            </a:br>
            <a:r>
              <a:rPr lang="en-US" sz="1600" dirty="0"/>
              <a:t>Bias and Fairness in ML</a:t>
            </a:r>
            <a:br>
              <a:rPr lang="en" sz="1800" dirty="0"/>
            </a:br>
            <a:br>
              <a:rPr lang="en" sz="1800" dirty="0"/>
            </a:br>
            <a:r>
              <a:rPr lang="en" sz="1100" dirty="0"/>
              <a:t>Tanmay Shah</a:t>
            </a:r>
            <a:br>
              <a:rPr lang="en" sz="1000" dirty="0"/>
            </a:br>
            <a:r>
              <a:rPr lang="en-US" sz="1000" dirty="0"/>
              <a:t>Paul G. Allen School of Computer Science &amp; Engineering</a:t>
            </a:r>
            <a:br>
              <a:rPr lang="en-US" sz="1000" dirty="0"/>
            </a:br>
            <a:r>
              <a:rPr lang="en" sz="1000" dirty="0"/>
              <a:t>University of Washington</a:t>
            </a:r>
            <a:br>
              <a:rPr lang="en" sz="1000" dirty="0"/>
            </a:br>
            <a:br>
              <a:rPr lang="en" sz="1000" dirty="0"/>
            </a:br>
            <a:r>
              <a:rPr lang="en-US" sz="1000" dirty="0"/>
              <a:t>April 17, 2024</a:t>
            </a:r>
            <a:endParaRPr sz="1000" dirty="0"/>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AA36-FE9D-4220-B96F-E2F919D6361E}"/>
              </a:ext>
            </a:extLst>
          </p:cNvPr>
          <p:cNvSpPr>
            <a:spLocks noGrp="1"/>
          </p:cNvSpPr>
          <p:nvPr>
            <p:ph type="title"/>
          </p:nvPr>
        </p:nvSpPr>
        <p:spPr/>
        <p:txBody>
          <a:bodyPr/>
          <a:lstStyle/>
          <a:p>
            <a:r>
              <a:rPr lang="en-US" dirty="0"/>
              <a:t>Historical Bias</a:t>
            </a:r>
          </a:p>
        </p:txBody>
      </p:sp>
      <p:sp>
        <p:nvSpPr>
          <p:cNvPr id="3" name="Text Placeholder 2">
            <a:extLst>
              <a:ext uri="{FF2B5EF4-FFF2-40B4-BE49-F238E27FC236}">
                <a16:creationId xmlns:a16="http://schemas.microsoft.com/office/drawing/2014/main" id="{D074DA56-A31C-4BE7-B7A8-CAEA5CB3F06D}"/>
              </a:ext>
            </a:extLst>
          </p:cNvPr>
          <p:cNvSpPr>
            <a:spLocks noGrp="1"/>
          </p:cNvSpPr>
          <p:nvPr>
            <p:ph type="body" idx="1"/>
          </p:nvPr>
        </p:nvSpPr>
        <p:spPr/>
        <p:txBody>
          <a:bodyPr/>
          <a:lstStyle/>
          <a:p>
            <a:pPr marL="139700" indent="0">
              <a:buNone/>
            </a:pPr>
            <a:r>
              <a:rPr lang="en-US" dirty="0"/>
              <a:t>The world we lived in is one that contains biases for/against certain demographics. Even ‘accurate’ data could still be harmful.</a:t>
            </a:r>
          </a:p>
          <a:p>
            <a:r>
              <a:rPr lang="en-US" dirty="0"/>
              <a:t>Historical bias exists even with perfect sampling or feature measurement (other sources of bias are possible)!</a:t>
            </a:r>
          </a:p>
          <a:p>
            <a:pPr marL="139700" indent="0">
              <a:buNone/>
            </a:pPr>
            <a:endParaRPr lang="en-US" dirty="0"/>
          </a:p>
          <a:p>
            <a:pPr marL="139700" indent="0">
              <a:buNone/>
            </a:pPr>
            <a:r>
              <a:rPr lang="en-US" dirty="0"/>
              <a:t>Examples:</a:t>
            </a:r>
          </a:p>
          <a:p>
            <a:r>
              <a:rPr lang="en-US" dirty="0"/>
              <a:t>In 2018, 5% of Fortune 500 CEOs were women. Should search results for “CEO” match this statistic? Could reflecting the world (even if accurately) perpetuate more harm?</a:t>
            </a:r>
          </a:p>
        </p:txBody>
      </p:sp>
      <p:sp>
        <p:nvSpPr>
          <p:cNvPr id="4" name="Slide Number Placeholder 3">
            <a:extLst>
              <a:ext uri="{FF2B5EF4-FFF2-40B4-BE49-F238E27FC236}">
                <a16:creationId xmlns:a16="http://schemas.microsoft.com/office/drawing/2014/main" id="{BC210D7C-6FE5-4CB6-A829-CC2EBF2172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773494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15593-DD2E-4E33-9621-69A4F25A4205}"/>
              </a:ext>
            </a:extLst>
          </p:cNvPr>
          <p:cNvSpPr>
            <a:spLocks noGrp="1"/>
          </p:cNvSpPr>
          <p:nvPr>
            <p:ph type="title"/>
          </p:nvPr>
        </p:nvSpPr>
        <p:spPr/>
        <p:txBody>
          <a:bodyPr/>
          <a:lstStyle/>
          <a:p>
            <a:r>
              <a:rPr lang="en-US" sz="2100" dirty="0"/>
              <a:t>Representation Bias</a:t>
            </a:r>
          </a:p>
        </p:txBody>
      </p:sp>
      <p:sp>
        <p:nvSpPr>
          <p:cNvPr id="3" name="Text Placeholder 2">
            <a:extLst>
              <a:ext uri="{FF2B5EF4-FFF2-40B4-BE49-F238E27FC236}">
                <a16:creationId xmlns:a16="http://schemas.microsoft.com/office/drawing/2014/main" id="{0855BFBE-5E75-4E73-BA0F-7A73887186A8}"/>
              </a:ext>
            </a:extLst>
          </p:cNvPr>
          <p:cNvSpPr>
            <a:spLocks noGrp="1"/>
          </p:cNvSpPr>
          <p:nvPr>
            <p:ph type="body" idx="1"/>
          </p:nvPr>
        </p:nvSpPr>
        <p:spPr/>
        <p:txBody>
          <a:bodyPr/>
          <a:lstStyle/>
          <a:p>
            <a:pPr marL="139700" indent="0">
              <a:buNone/>
            </a:pPr>
            <a:r>
              <a:rPr lang="en-US" dirty="0"/>
              <a:t>When the </a:t>
            </a:r>
            <a:r>
              <a:rPr lang="en-US" i="1" dirty="0"/>
              <a:t>training data</a:t>
            </a:r>
            <a:r>
              <a:rPr lang="en-US" dirty="0"/>
              <a:t> we collect does not contain representative samples of the true distribution.</a:t>
            </a:r>
          </a:p>
          <a:p>
            <a:pPr marL="139700" indent="0">
              <a:buNone/>
            </a:pPr>
            <a:endParaRPr lang="en-US" dirty="0"/>
          </a:p>
          <a:p>
            <a:pPr marL="139700" indent="0">
              <a:buNone/>
            </a:pPr>
            <a:r>
              <a:rPr lang="en-US" dirty="0"/>
              <a:t>Examples:</a:t>
            </a:r>
          </a:p>
          <a:p>
            <a:r>
              <a:rPr lang="en-US" dirty="0"/>
              <a:t>If we use data gathered from smart phones, we would likely be underestimating poorer and older populations.</a:t>
            </a:r>
          </a:p>
          <a:p>
            <a:r>
              <a:rPr lang="en-US" dirty="0"/>
              <a:t>ImageNet (a very popular image dataset) with 1.2 million images. About 45% of these images were taken in the US and the majority of the rest in North America and Western Europe. Only about 1% and 2.1% of the images come from China and India respectively.  </a:t>
            </a:r>
          </a:p>
          <a:p>
            <a:endParaRPr lang="en-US" dirty="0"/>
          </a:p>
          <a:p>
            <a:endParaRPr lang="en-US" dirty="0"/>
          </a:p>
        </p:txBody>
      </p:sp>
      <p:sp>
        <p:nvSpPr>
          <p:cNvPr id="4" name="Slide Number Placeholder 3">
            <a:extLst>
              <a:ext uri="{FF2B5EF4-FFF2-40B4-BE49-F238E27FC236}">
                <a16:creationId xmlns:a16="http://schemas.microsoft.com/office/drawing/2014/main" id="{01247F01-7022-4205-AFF9-84E00CFD4B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3185748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3B26D-5053-40D8-82F2-0C7AC46DD9FC}"/>
              </a:ext>
            </a:extLst>
          </p:cNvPr>
          <p:cNvSpPr>
            <a:spLocks noGrp="1"/>
          </p:cNvSpPr>
          <p:nvPr>
            <p:ph type="title"/>
          </p:nvPr>
        </p:nvSpPr>
        <p:spPr/>
        <p:txBody>
          <a:bodyPr/>
          <a:lstStyle/>
          <a:p>
            <a:r>
              <a:rPr lang="en-US" dirty="0"/>
              <a:t>Measurement Bias</a:t>
            </a:r>
          </a:p>
        </p:txBody>
      </p:sp>
      <p:sp>
        <p:nvSpPr>
          <p:cNvPr id="3" name="Text Placeholder 2">
            <a:extLst>
              <a:ext uri="{FF2B5EF4-FFF2-40B4-BE49-F238E27FC236}">
                <a16:creationId xmlns:a16="http://schemas.microsoft.com/office/drawing/2014/main" id="{A0ADD49A-9256-4680-B697-C99E1636BD6C}"/>
              </a:ext>
            </a:extLst>
          </p:cNvPr>
          <p:cNvSpPr>
            <a:spLocks noGrp="1"/>
          </p:cNvSpPr>
          <p:nvPr>
            <p:ph type="body" idx="1"/>
          </p:nvPr>
        </p:nvSpPr>
        <p:spPr/>
        <p:txBody>
          <a:bodyPr/>
          <a:lstStyle/>
          <a:p>
            <a:pPr marL="139700" indent="0">
              <a:buNone/>
            </a:pPr>
            <a:r>
              <a:rPr lang="en-US" dirty="0"/>
              <a:t>Often we are gathering data that contains (noisy) proxies of characteristics of interest.  Some examples:</a:t>
            </a:r>
          </a:p>
          <a:p>
            <a:r>
              <a:rPr lang="en-US" dirty="0"/>
              <a:t>Financial responsibility → Credit Score</a:t>
            </a:r>
          </a:p>
          <a:p>
            <a:r>
              <a:rPr lang="en-US" dirty="0"/>
              <a:t>Crime Rate → Arrest Rate</a:t>
            </a:r>
          </a:p>
          <a:p>
            <a:r>
              <a:rPr lang="en-US" dirty="0"/>
              <a:t>Intelligence → SAT Score</a:t>
            </a:r>
          </a:p>
          <a:p>
            <a:pPr marL="139700" indent="0">
              <a:buNone/>
            </a:pPr>
            <a:endParaRPr lang="en-US" dirty="0"/>
          </a:p>
          <a:p>
            <a:pPr marL="139700" indent="0">
              <a:buNone/>
            </a:pPr>
            <a:r>
              <a:rPr lang="en-US" dirty="0"/>
              <a:t>If these measurements are not measured equally across groups or places (or aren’t relevant to the task at hand), this can be another source of bias.</a:t>
            </a:r>
          </a:p>
          <a:p>
            <a:endParaRPr lang="en-US" dirty="0"/>
          </a:p>
        </p:txBody>
      </p:sp>
      <p:sp>
        <p:nvSpPr>
          <p:cNvPr id="4" name="Slide Number Placeholder 3">
            <a:extLst>
              <a:ext uri="{FF2B5EF4-FFF2-40B4-BE49-F238E27FC236}">
                <a16:creationId xmlns:a16="http://schemas.microsoft.com/office/drawing/2014/main" id="{6CA55198-F474-482A-969E-24D1F50972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41434173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167D-11D6-451C-B7DA-265C4F210CAA}"/>
              </a:ext>
            </a:extLst>
          </p:cNvPr>
          <p:cNvSpPr>
            <a:spLocks noGrp="1"/>
          </p:cNvSpPr>
          <p:nvPr>
            <p:ph type="title"/>
          </p:nvPr>
        </p:nvSpPr>
        <p:spPr/>
        <p:txBody>
          <a:bodyPr/>
          <a:lstStyle/>
          <a:p>
            <a:r>
              <a:rPr lang="en-US" dirty="0"/>
              <a:t>Measurement Bias (cont.)</a:t>
            </a:r>
          </a:p>
        </p:txBody>
      </p:sp>
      <p:sp>
        <p:nvSpPr>
          <p:cNvPr id="3" name="Text Placeholder 2">
            <a:extLst>
              <a:ext uri="{FF2B5EF4-FFF2-40B4-BE49-F238E27FC236}">
                <a16:creationId xmlns:a16="http://schemas.microsoft.com/office/drawing/2014/main" id="{F2AA613F-5917-4C93-9B6E-E9345F01DFB8}"/>
              </a:ext>
            </a:extLst>
          </p:cNvPr>
          <p:cNvSpPr>
            <a:spLocks noGrp="1"/>
          </p:cNvSpPr>
          <p:nvPr>
            <p:ph type="body" idx="1"/>
          </p:nvPr>
        </p:nvSpPr>
        <p:spPr/>
        <p:txBody>
          <a:bodyPr/>
          <a:lstStyle/>
          <a:p>
            <a:pPr marL="139700" indent="0">
              <a:buNone/>
            </a:pPr>
            <a:r>
              <a:rPr lang="en-US" dirty="0"/>
              <a:t>Examples:</a:t>
            </a:r>
          </a:p>
          <a:p>
            <a:r>
              <a:rPr lang="en-US" dirty="0"/>
              <a:t>If factory workers are monitored more often, more errors are spotted. This can result in a </a:t>
            </a:r>
            <a:r>
              <a:rPr lang="en-US" b="1" dirty="0"/>
              <a:t>feedback loop </a:t>
            </a:r>
            <a:r>
              <a:rPr lang="en-US" dirty="0"/>
              <a:t>to encourage more monitoring in the future.</a:t>
            </a:r>
          </a:p>
          <a:p>
            <a:pPr lvl="1"/>
            <a:r>
              <a:rPr lang="en-US" dirty="0"/>
              <a:t>Same principles at play with predictive policing. Minoritized communities were more heavily policed in the past, which causes more instances of documented crime, which then leads to more policing in the future.</a:t>
            </a:r>
          </a:p>
          <a:p>
            <a:r>
              <a:rPr lang="en-US" dirty="0"/>
              <a:t>Women are more likely to be misdiagnosed (or not diagnosed) for conditions where self-reported pain is a symptom. In this case aspect of our data “diagnosed with X” is a biased proxy for “has condition X”.</a:t>
            </a:r>
          </a:p>
          <a:p>
            <a:r>
              <a:rPr lang="en-US" dirty="0"/>
              <a:t>The feature we measure is a poor representation of the quality of interest (e.g., SAT score doesn’t actually measure intelligence)</a:t>
            </a:r>
          </a:p>
          <a:p>
            <a:pPr marL="139700" indent="0">
              <a:buNone/>
            </a:pPr>
            <a:endParaRPr lang="en-US" dirty="0"/>
          </a:p>
        </p:txBody>
      </p:sp>
      <p:sp>
        <p:nvSpPr>
          <p:cNvPr id="4" name="Slide Number Placeholder 3">
            <a:extLst>
              <a:ext uri="{FF2B5EF4-FFF2-40B4-BE49-F238E27FC236}">
                <a16:creationId xmlns:a16="http://schemas.microsoft.com/office/drawing/2014/main" id="{DED8F4E4-B4E5-42D5-AC17-C300F19A2D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545151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040C3-FB5E-4221-A8EA-33E855D56346}"/>
              </a:ext>
            </a:extLst>
          </p:cNvPr>
          <p:cNvSpPr>
            <a:spLocks noGrp="1"/>
          </p:cNvSpPr>
          <p:nvPr>
            <p:ph type="title"/>
          </p:nvPr>
        </p:nvSpPr>
        <p:spPr/>
        <p:txBody>
          <a:bodyPr/>
          <a:lstStyle/>
          <a:p>
            <a:r>
              <a:rPr lang="en-US" dirty="0"/>
              <a:t>Aggregation Bias</a:t>
            </a:r>
          </a:p>
        </p:txBody>
      </p:sp>
      <p:sp>
        <p:nvSpPr>
          <p:cNvPr id="3" name="Text Placeholder 2">
            <a:extLst>
              <a:ext uri="{FF2B5EF4-FFF2-40B4-BE49-F238E27FC236}">
                <a16:creationId xmlns:a16="http://schemas.microsoft.com/office/drawing/2014/main" id="{0C3B73F4-AD99-4BCA-8D59-A3D3B0E2DF3D}"/>
              </a:ext>
            </a:extLst>
          </p:cNvPr>
          <p:cNvSpPr>
            <a:spLocks noGrp="1"/>
          </p:cNvSpPr>
          <p:nvPr>
            <p:ph type="body" idx="1"/>
          </p:nvPr>
        </p:nvSpPr>
        <p:spPr/>
        <p:txBody>
          <a:bodyPr/>
          <a:lstStyle/>
          <a:p>
            <a:pPr marL="139700" indent="0">
              <a:buNone/>
            </a:pPr>
            <a:r>
              <a:rPr lang="en-US" dirty="0"/>
              <a:t>When we use a “one-sized fits all” model that does not accurately serve every group equally. </a:t>
            </a:r>
          </a:p>
          <a:p>
            <a:pPr marL="139700" indent="0">
              <a:buNone/>
            </a:pPr>
            <a:endParaRPr lang="en-US" dirty="0"/>
          </a:p>
          <a:p>
            <a:pPr marL="139700" indent="0">
              <a:buNone/>
            </a:pPr>
            <a:r>
              <a:rPr lang="en-US" dirty="0"/>
              <a:t>Examples:</a:t>
            </a:r>
          </a:p>
          <a:p>
            <a:r>
              <a:rPr lang="en-US" dirty="0"/>
              <a:t>HbA1c levels (used to monitor and diagnose diabetes) differ in very complex ways across ethnicities and sexes. One model for everyone might not be the right choice, even if everyone is represented well in the training data.</a:t>
            </a:r>
          </a:p>
        </p:txBody>
      </p:sp>
      <p:sp>
        <p:nvSpPr>
          <p:cNvPr id="4" name="Slide Number Placeholder 3">
            <a:extLst>
              <a:ext uri="{FF2B5EF4-FFF2-40B4-BE49-F238E27FC236}">
                <a16:creationId xmlns:a16="http://schemas.microsoft.com/office/drawing/2014/main" id="{68EDA729-EC8B-423F-9E66-AC1E4D9180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7243977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577A8-437F-481D-82F6-8C31DCD836BA}"/>
              </a:ext>
            </a:extLst>
          </p:cNvPr>
          <p:cNvSpPr>
            <a:spLocks noGrp="1"/>
          </p:cNvSpPr>
          <p:nvPr>
            <p:ph type="title"/>
          </p:nvPr>
        </p:nvSpPr>
        <p:spPr/>
        <p:txBody>
          <a:bodyPr/>
          <a:lstStyle/>
          <a:p>
            <a:r>
              <a:rPr lang="en-US" dirty="0"/>
              <a:t>Evaluation Bias</a:t>
            </a:r>
          </a:p>
        </p:txBody>
      </p:sp>
      <p:sp>
        <p:nvSpPr>
          <p:cNvPr id="3" name="Text Placeholder 2">
            <a:extLst>
              <a:ext uri="{FF2B5EF4-FFF2-40B4-BE49-F238E27FC236}">
                <a16:creationId xmlns:a16="http://schemas.microsoft.com/office/drawing/2014/main" id="{D57F7A1E-76D7-4E4E-83A3-560C5BA68FCD}"/>
              </a:ext>
            </a:extLst>
          </p:cNvPr>
          <p:cNvSpPr>
            <a:spLocks noGrp="1"/>
          </p:cNvSpPr>
          <p:nvPr>
            <p:ph type="body" idx="1"/>
          </p:nvPr>
        </p:nvSpPr>
        <p:spPr/>
        <p:txBody>
          <a:bodyPr/>
          <a:lstStyle/>
          <a:p>
            <a:pPr marL="139700" indent="0">
              <a:buNone/>
            </a:pPr>
            <a:r>
              <a:rPr lang="en-US" dirty="0"/>
              <a:t>Similar to representation bias, but focused more on the data we evaluate or test ourselves against. If the evaluation dataset or benchmark doesn’t represent the world well, we have evaluation bias. </a:t>
            </a:r>
          </a:p>
          <a:p>
            <a:r>
              <a:rPr lang="en-US" b="1" dirty="0"/>
              <a:t>Benchmarks </a:t>
            </a:r>
            <a:r>
              <a:rPr lang="en-US" dirty="0"/>
              <a:t>are common datasets used to evaluate models from different researchers.</a:t>
            </a:r>
          </a:p>
          <a:p>
            <a:endParaRPr lang="en-US" dirty="0"/>
          </a:p>
          <a:p>
            <a:endParaRPr lang="en-US" dirty="0"/>
          </a:p>
          <a:p>
            <a:pPr marL="139700" indent="0">
              <a:buNone/>
            </a:pPr>
            <a:r>
              <a:rPr lang="en-US" dirty="0"/>
              <a:t>Examples:</a:t>
            </a:r>
          </a:p>
          <a:p>
            <a:r>
              <a:rPr lang="en-US" dirty="0"/>
              <a:t>If it is common to report accuracy on a benchmark, this might hide disparate performance on subgroups. </a:t>
            </a:r>
          </a:p>
          <a:p>
            <a:r>
              <a:rPr lang="en-US" dirty="0"/>
              <a:t>Drastically worse performance for facial recognition software when used on faces of darker-skinned females. Common evaluation datasets for facial recognition only had 5-7% had faces of darker-skinned women. </a:t>
            </a:r>
          </a:p>
        </p:txBody>
      </p:sp>
      <p:sp>
        <p:nvSpPr>
          <p:cNvPr id="4" name="Slide Number Placeholder 3">
            <a:extLst>
              <a:ext uri="{FF2B5EF4-FFF2-40B4-BE49-F238E27FC236}">
                <a16:creationId xmlns:a16="http://schemas.microsoft.com/office/drawing/2014/main" id="{9B1F7DBB-499D-48EF-A53F-F8E5456FE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7961887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E0B6-9867-4C8B-B8BB-3ECE828FC998}"/>
              </a:ext>
            </a:extLst>
          </p:cNvPr>
          <p:cNvSpPr>
            <a:spLocks noGrp="1"/>
          </p:cNvSpPr>
          <p:nvPr>
            <p:ph type="title"/>
          </p:nvPr>
        </p:nvSpPr>
        <p:spPr/>
        <p:txBody>
          <a:bodyPr/>
          <a:lstStyle/>
          <a:p>
            <a:r>
              <a:rPr lang="en-US" dirty="0"/>
              <a:t>Deployment Bias</a:t>
            </a:r>
          </a:p>
        </p:txBody>
      </p:sp>
      <p:sp>
        <p:nvSpPr>
          <p:cNvPr id="3" name="Text Placeholder 2">
            <a:extLst>
              <a:ext uri="{FF2B5EF4-FFF2-40B4-BE49-F238E27FC236}">
                <a16:creationId xmlns:a16="http://schemas.microsoft.com/office/drawing/2014/main" id="{F3B4A945-8DA0-4482-88EA-0EE4627AA8D0}"/>
              </a:ext>
            </a:extLst>
          </p:cNvPr>
          <p:cNvSpPr>
            <a:spLocks noGrp="1"/>
          </p:cNvSpPr>
          <p:nvPr>
            <p:ph type="body" idx="1"/>
          </p:nvPr>
        </p:nvSpPr>
        <p:spPr/>
        <p:txBody>
          <a:bodyPr/>
          <a:lstStyle/>
          <a:p>
            <a:pPr marL="139700" indent="0">
              <a:buNone/>
            </a:pPr>
            <a:r>
              <a:rPr lang="en-US" dirty="0"/>
              <a:t>When how a model was intended to be used and how it is actually used when deployed in the real-world.</a:t>
            </a:r>
          </a:p>
          <a:p>
            <a:pPr marL="139700" indent="0">
              <a:buNone/>
            </a:pPr>
            <a:endParaRPr lang="en-US" dirty="0"/>
          </a:p>
          <a:p>
            <a:pPr marL="139700" indent="0">
              <a:buNone/>
            </a:pPr>
            <a:r>
              <a:rPr lang="en-US" dirty="0"/>
              <a:t>Examples:</a:t>
            </a:r>
          </a:p>
          <a:p>
            <a:r>
              <a:rPr lang="en-US" dirty="0"/>
              <a:t>Crime risk prediction models might be evaluated to achieve good calibration, but the model designers might not have evaluated the model’s use in the context of determining prison sentence lengths. </a:t>
            </a:r>
          </a:p>
          <a:p>
            <a:r>
              <a:rPr lang="en-US" dirty="0"/>
              <a:t>People are complex and when using models to aid their decisions, might make incorrect assumptions about what a model says. </a:t>
            </a:r>
          </a:p>
        </p:txBody>
      </p:sp>
      <p:sp>
        <p:nvSpPr>
          <p:cNvPr id="4" name="Slide Number Placeholder 3">
            <a:extLst>
              <a:ext uri="{FF2B5EF4-FFF2-40B4-BE49-F238E27FC236}">
                <a16:creationId xmlns:a16="http://schemas.microsoft.com/office/drawing/2014/main" id="{7375709F-C6F1-41D3-8FAB-C62093D962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3536280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48DA363D-F61B-48FE-ABDC-2BE7EF70C91A}"/>
              </a:ext>
            </a:extLst>
          </p:cNvPr>
          <p:cNvSpPr txBox="1">
            <a:spLocks/>
          </p:cNvSpPr>
          <p:nvPr/>
        </p:nvSpPr>
        <p:spPr>
          <a:xfrm>
            <a:off x="2710844" y="207372"/>
            <a:ext cx="5596200" cy="431468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17500" algn="l" rtl="0" eaLnBrk="1" hangingPunct="1">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139700" indent="0">
              <a:buNone/>
            </a:pPr>
            <a:r>
              <a:rPr lang="en-US" dirty="0"/>
              <a:t>Discussion heavily based on Suresh and </a:t>
            </a:r>
            <a:r>
              <a:rPr lang="en-US" dirty="0" err="1"/>
              <a:t>Guttag</a:t>
            </a:r>
            <a:r>
              <a:rPr lang="en-US" dirty="0"/>
              <a:t> (2020)</a:t>
            </a:r>
          </a:p>
          <a:p>
            <a:pPr marL="139700" indent="0">
              <a:buNone/>
            </a:pPr>
            <a:endParaRPr lang="en-US" dirty="0"/>
          </a:p>
          <a:p>
            <a:pPr marL="139700" indent="0">
              <a:buNone/>
            </a:pPr>
            <a:endParaRPr lang="en-US"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r>
              <a:rPr lang="en-US" sz="1050" dirty="0">
                <a:hlinkClick r:id="rId2"/>
              </a:rPr>
              <a:t>A FRAMEWORK FOR UNDERSTANDING UNINTENDED CONSEQUENCES OF MACHINE LEARNING</a:t>
            </a:r>
            <a:r>
              <a:rPr lang="en-US" sz="1050" dirty="0"/>
              <a:t>, BY HARINI SURESH AND JOHN V. GUTTAG, 2020</a:t>
            </a:r>
          </a:p>
          <a:p>
            <a:pPr marL="139700" indent="0">
              <a:buFont typeface="Nunito Sans"/>
              <a:buNone/>
            </a:pPr>
            <a:endParaRPr lang="en-US" sz="1050" dirty="0"/>
          </a:p>
        </p:txBody>
      </p:sp>
      <p:sp>
        <p:nvSpPr>
          <p:cNvPr id="5" name="Title 4">
            <a:extLst>
              <a:ext uri="{FF2B5EF4-FFF2-40B4-BE49-F238E27FC236}">
                <a16:creationId xmlns:a16="http://schemas.microsoft.com/office/drawing/2014/main" id="{271C0F86-59A7-4EF6-9F45-684D02E2A014}"/>
              </a:ext>
            </a:extLst>
          </p:cNvPr>
          <p:cNvSpPr>
            <a:spLocks noGrp="1"/>
          </p:cNvSpPr>
          <p:nvPr>
            <p:ph type="title"/>
          </p:nvPr>
        </p:nvSpPr>
        <p:spPr/>
        <p:txBody>
          <a:bodyPr/>
          <a:lstStyle/>
          <a:p>
            <a:r>
              <a:rPr lang="en-US" dirty="0"/>
              <a:t>Sources of Bias</a:t>
            </a:r>
          </a:p>
        </p:txBody>
      </p:sp>
      <p:sp>
        <p:nvSpPr>
          <p:cNvPr id="6" name="Text Placeholder 5">
            <a:extLst>
              <a:ext uri="{FF2B5EF4-FFF2-40B4-BE49-F238E27FC236}">
                <a16:creationId xmlns:a16="http://schemas.microsoft.com/office/drawing/2014/main" id="{6F6C3CD8-BBE2-41D6-9A8B-A3FA456B0CFF}"/>
              </a:ext>
            </a:extLst>
          </p:cNvPr>
          <p:cNvSpPr>
            <a:spLocks noGrp="1"/>
          </p:cNvSpPr>
          <p:nvPr>
            <p:ph type="body" idx="1"/>
          </p:nvPr>
        </p:nvSpPr>
        <p:spPr>
          <a:xfrm>
            <a:off x="2710844" y="889311"/>
            <a:ext cx="5596200" cy="1470897"/>
          </a:xfrm>
        </p:spPr>
        <p:txBody>
          <a:bodyPr numCol="2"/>
          <a:lstStyle/>
          <a:p>
            <a:pPr marL="139700" indent="0">
              <a:buNone/>
            </a:pPr>
            <a:r>
              <a:rPr lang="en-US" dirty="0"/>
              <a:t>Six common sources of bias:</a:t>
            </a:r>
          </a:p>
          <a:p>
            <a:r>
              <a:rPr lang="en-US" b="1" dirty="0"/>
              <a:t>Historical bias</a:t>
            </a:r>
          </a:p>
          <a:p>
            <a:r>
              <a:rPr lang="en-US" b="1" dirty="0"/>
              <a:t>Representation Bias</a:t>
            </a:r>
          </a:p>
          <a:p>
            <a:r>
              <a:rPr lang="en-US" b="1" dirty="0"/>
              <a:t>Measurement Bias</a:t>
            </a:r>
          </a:p>
          <a:p>
            <a:pPr marL="139700" indent="0">
              <a:buNone/>
            </a:pPr>
            <a:endParaRPr lang="en-US" b="1" dirty="0"/>
          </a:p>
          <a:p>
            <a:r>
              <a:rPr lang="en-US" b="1" dirty="0"/>
              <a:t>Aggregation Bias</a:t>
            </a:r>
          </a:p>
          <a:p>
            <a:r>
              <a:rPr lang="en-US" b="1" dirty="0"/>
              <a:t>Evaluation Bias</a:t>
            </a:r>
          </a:p>
          <a:p>
            <a:r>
              <a:rPr lang="en-US" b="1" dirty="0"/>
              <a:t>Deployment Bias</a:t>
            </a:r>
          </a:p>
        </p:txBody>
      </p:sp>
      <p:sp>
        <p:nvSpPr>
          <p:cNvPr id="4" name="Slide Number Placeholder 3">
            <a:extLst>
              <a:ext uri="{FF2B5EF4-FFF2-40B4-BE49-F238E27FC236}">
                <a16:creationId xmlns:a16="http://schemas.microsoft.com/office/drawing/2014/main" id="{B03967D6-1994-4E2C-892B-31C333C466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pSp>
        <p:nvGrpSpPr>
          <p:cNvPr id="11" name="Group 10">
            <a:extLst>
              <a:ext uri="{FF2B5EF4-FFF2-40B4-BE49-F238E27FC236}">
                <a16:creationId xmlns:a16="http://schemas.microsoft.com/office/drawing/2014/main" id="{DA89FE60-AF44-4FD7-957B-6EC3A6E857CE}"/>
              </a:ext>
            </a:extLst>
          </p:cNvPr>
          <p:cNvGrpSpPr/>
          <p:nvPr/>
        </p:nvGrpSpPr>
        <p:grpSpPr>
          <a:xfrm>
            <a:off x="2568322" y="2705682"/>
            <a:ext cx="6479629" cy="1470897"/>
            <a:chOff x="3242841" y="3175359"/>
            <a:chExt cx="5901160" cy="1314635"/>
          </a:xfrm>
        </p:grpSpPr>
        <p:pic>
          <p:nvPicPr>
            <p:cNvPr id="7" name="Picture 6">
              <a:extLst>
                <a:ext uri="{FF2B5EF4-FFF2-40B4-BE49-F238E27FC236}">
                  <a16:creationId xmlns:a16="http://schemas.microsoft.com/office/drawing/2014/main" id="{0D9AADED-9D9C-4201-BE22-5DB71434E5D6}"/>
                </a:ext>
              </a:extLst>
            </p:cNvPr>
            <p:cNvPicPr/>
            <p:nvPr/>
          </p:nvPicPr>
          <p:blipFill rotWithShape="1">
            <a:blip r:embed="rId3"/>
            <a:srcRect l="1" r="-1882"/>
            <a:stretch/>
          </p:blipFill>
          <p:spPr>
            <a:xfrm>
              <a:off x="3242841" y="3256344"/>
              <a:ext cx="3510947" cy="1195578"/>
            </a:xfrm>
            <a:prstGeom prst="rect">
              <a:avLst/>
            </a:prstGeom>
          </p:spPr>
        </p:pic>
        <p:pic>
          <p:nvPicPr>
            <p:cNvPr id="10" name="Picture 9">
              <a:extLst>
                <a:ext uri="{FF2B5EF4-FFF2-40B4-BE49-F238E27FC236}">
                  <a16:creationId xmlns:a16="http://schemas.microsoft.com/office/drawing/2014/main" id="{A2EFFDDE-9AC1-43E9-A19C-E1D86486DC24}"/>
                </a:ext>
              </a:extLst>
            </p:cNvPr>
            <p:cNvPicPr/>
            <p:nvPr/>
          </p:nvPicPr>
          <p:blipFill>
            <a:blip r:embed="rId4"/>
            <a:stretch>
              <a:fillRect/>
            </a:stretch>
          </p:blipFill>
          <p:spPr>
            <a:xfrm>
              <a:off x="5974467" y="3175359"/>
              <a:ext cx="3169534" cy="1314635"/>
            </a:xfrm>
            <a:prstGeom prst="rect">
              <a:avLst/>
            </a:prstGeom>
          </p:spPr>
        </p:pic>
      </p:grpSp>
    </p:spTree>
    <p:extLst>
      <p:ext uri="{BB962C8B-B14F-4D97-AF65-F5344CB8AC3E}">
        <p14:creationId xmlns:p14="http://schemas.microsoft.com/office/powerpoint/2010/main" val="428867140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EBFA0-3893-4D9A-BE66-8970330BD8E7}"/>
              </a:ext>
            </a:extLst>
          </p:cNvPr>
          <p:cNvSpPr>
            <a:spLocks noGrp="1"/>
          </p:cNvSpPr>
          <p:nvPr>
            <p:ph type="title"/>
          </p:nvPr>
        </p:nvSpPr>
        <p:spPr/>
        <p:txBody>
          <a:bodyPr/>
          <a:lstStyle/>
          <a:p>
            <a:r>
              <a:rPr lang="en-US" dirty="0"/>
              <a:t>Brain Break</a:t>
            </a:r>
          </a:p>
        </p:txBody>
      </p:sp>
      <p:sp>
        <p:nvSpPr>
          <p:cNvPr id="3" name="Text Placeholder 2">
            <a:extLst>
              <a:ext uri="{FF2B5EF4-FFF2-40B4-BE49-F238E27FC236}">
                <a16:creationId xmlns:a16="http://schemas.microsoft.com/office/drawing/2014/main" id="{56286414-AC32-4BDB-B28B-D162309AA8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F9265A-5552-4203-BD24-0C3A67D0D8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342341559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63CA0-ECF2-408D-9600-24351424342B}"/>
              </a:ext>
            </a:extLst>
          </p:cNvPr>
          <p:cNvSpPr>
            <a:spLocks noGrp="1"/>
          </p:cNvSpPr>
          <p:nvPr>
            <p:ph type="ctrTitle"/>
          </p:nvPr>
        </p:nvSpPr>
        <p:spPr/>
        <p:txBody>
          <a:bodyPr/>
          <a:lstStyle/>
          <a:p>
            <a:r>
              <a:rPr lang="en-US" dirty="0"/>
              <a:t>Fairness in ML</a:t>
            </a:r>
          </a:p>
        </p:txBody>
      </p:sp>
      <p:sp>
        <p:nvSpPr>
          <p:cNvPr id="6" name="Subtitle 5">
            <a:extLst>
              <a:ext uri="{FF2B5EF4-FFF2-40B4-BE49-F238E27FC236}">
                <a16:creationId xmlns:a16="http://schemas.microsoft.com/office/drawing/2014/main" id="{AFF5A3FC-956A-416B-B2C1-310F8762CFEA}"/>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C83A1697-DE8B-41D3-9F24-CC7B273433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353745352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ABABC-0F35-471E-A068-460593FDA9CA}"/>
              </a:ext>
            </a:extLst>
          </p:cNvPr>
          <p:cNvSpPr>
            <a:spLocks noGrp="1"/>
          </p:cNvSpPr>
          <p:nvPr>
            <p:ph type="title"/>
          </p:nvPr>
        </p:nvSpPr>
        <p:spPr>
          <a:xfrm>
            <a:off x="234449" y="575500"/>
            <a:ext cx="2147243" cy="3981000"/>
          </a:xfrm>
        </p:spPr>
        <p:txBody>
          <a:bodyPr/>
          <a:lstStyle/>
          <a:p>
            <a:r>
              <a:rPr lang="en-US" dirty="0"/>
              <a:t>Administrivia</a:t>
            </a:r>
          </a:p>
        </p:txBody>
      </p:sp>
      <p:sp>
        <p:nvSpPr>
          <p:cNvPr id="3" name="Text Placeholder 2">
            <a:extLst>
              <a:ext uri="{FF2B5EF4-FFF2-40B4-BE49-F238E27FC236}">
                <a16:creationId xmlns:a16="http://schemas.microsoft.com/office/drawing/2014/main" id="{CF3034E6-EE0D-42C5-B8FD-71EBDC896DCD}"/>
              </a:ext>
            </a:extLst>
          </p:cNvPr>
          <p:cNvSpPr>
            <a:spLocks noGrp="1"/>
          </p:cNvSpPr>
          <p:nvPr>
            <p:ph type="body" idx="1"/>
          </p:nvPr>
        </p:nvSpPr>
        <p:spPr/>
        <p:txBody>
          <a:bodyPr/>
          <a:lstStyle/>
          <a:p>
            <a:pPr marL="139700" indent="0">
              <a:buNone/>
            </a:pPr>
            <a:r>
              <a:rPr lang="en-US" dirty="0"/>
              <a:t>- HW2 due Tomorrow</a:t>
            </a:r>
          </a:p>
          <a:p>
            <a:pPr marL="139700" indent="0">
              <a:buNone/>
            </a:pPr>
            <a:r>
              <a:rPr lang="en-US" dirty="0"/>
              <a:t>- LR3 out Friday</a:t>
            </a:r>
          </a:p>
          <a:p>
            <a:pPr marL="139700" indent="0">
              <a:buNone/>
            </a:pPr>
            <a:r>
              <a:rPr lang="en-US" dirty="0"/>
              <a:t>- Midterm</a:t>
            </a:r>
          </a:p>
          <a:p>
            <a:pPr marL="139700" indent="0">
              <a:buNone/>
            </a:pPr>
            <a:r>
              <a:rPr lang="en-US" dirty="0"/>
              <a:t>	- Released on </a:t>
            </a:r>
            <a:r>
              <a:rPr lang="en-US" dirty="0" err="1"/>
              <a:t>gradescope</a:t>
            </a:r>
            <a:r>
              <a:rPr lang="en-US" dirty="0"/>
              <a:t> upcoming Monday, due 	   Wednesday</a:t>
            </a:r>
          </a:p>
          <a:p>
            <a:pPr marL="139700" indent="0">
              <a:buNone/>
            </a:pPr>
            <a:r>
              <a:rPr lang="en-US" dirty="0"/>
              <a:t>	- Timed</a:t>
            </a:r>
          </a:p>
          <a:p>
            <a:pPr marL="139700" indent="0">
              <a:buNone/>
            </a:pPr>
            <a:r>
              <a:rPr lang="en-US" dirty="0"/>
              <a:t>	- Make Ed post for any questions</a:t>
            </a:r>
          </a:p>
          <a:p>
            <a:pPr marL="139700" indent="0">
              <a:buNone/>
            </a:pPr>
            <a:endParaRPr lang="en-US" dirty="0"/>
          </a:p>
        </p:txBody>
      </p:sp>
      <p:sp>
        <p:nvSpPr>
          <p:cNvPr id="4" name="Slide Number Placeholder 3">
            <a:extLst>
              <a:ext uri="{FF2B5EF4-FFF2-40B4-BE49-F238E27FC236}">
                <a16:creationId xmlns:a16="http://schemas.microsoft.com/office/drawing/2014/main" id="{4BED0050-4E00-4BD9-B0F5-76A8EBF8BB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40176952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94EF29-4528-425E-B39C-8A9BC61D2F9C}"/>
              </a:ext>
            </a:extLst>
          </p:cNvPr>
          <p:cNvSpPr>
            <a:spLocks noGrp="1"/>
          </p:cNvSpPr>
          <p:nvPr>
            <p:ph type="title"/>
          </p:nvPr>
        </p:nvSpPr>
        <p:spPr/>
        <p:txBody>
          <a:bodyPr/>
          <a:lstStyle/>
          <a:p>
            <a:r>
              <a:rPr lang="en-US" dirty="0"/>
              <a:t>Fairness</a:t>
            </a:r>
          </a:p>
        </p:txBody>
      </p:sp>
      <p:sp>
        <p:nvSpPr>
          <p:cNvPr id="6" name="Text Placeholder 5">
            <a:extLst>
              <a:ext uri="{FF2B5EF4-FFF2-40B4-BE49-F238E27FC236}">
                <a16:creationId xmlns:a16="http://schemas.microsoft.com/office/drawing/2014/main" id="{919984D4-E8DD-4A91-B6FD-8D1F5AAC338F}"/>
              </a:ext>
            </a:extLst>
          </p:cNvPr>
          <p:cNvSpPr>
            <a:spLocks noGrp="1"/>
          </p:cNvSpPr>
          <p:nvPr>
            <p:ph type="body" idx="1"/>
          </p:nvPr>
        </p:nvSpPr>
        <p:spPr/>
        <p:txBody>
          <a:bodyPr/>
          <a:lstStyle/>
          <a:p>
            <a:pPr marL="139700" indent="0">
              <a:buNone/>
            </a:pPr>
            <a:r>
              <a:rPr lang="en-US" dirty="0"/>
              <a:t>What does it mean for a model to be fair or unfair? Can we come up with a numeric way of measuring fairness? </a:t>
            </a:r>
          </a:p>
          <a:p>
            <a:pPr marL="139700" indent="0">
              <a:buNone/>
            </a:pPr>
            <a:endParaRPr lang="en-US" dirty="0"/>
          </a:p>
          <a:p>
            <a:pPr marL="139700" indent="0">
              <a:buNone/>
            </a:pPr>
            <a:r>
              <a:rPr lang="en-US" dirty="0"/>
              <a:t>Lots of work in the field of ML and fairness is looking into mathematical definitions of fairness to help us spot when something might be unfair.</a:t>
            </a:r>
          </a:p>
          <a:p>
            <a:r>
              <a:rPr lang="en-US" dirty="0"/>
              <a:t>There is not going to be one central definition of fairness, as each definition is a mathematical statement of which behaviors are/aren’t allowed. </a:t>
            </a:r>
          </a:p>
          <a:p>
            <a:r>
              <a:rPr lang="en-US" dirty="0"/>
              <a:t>Different definitions of fairness can be contradictory! </a:t>
            </a:r>
          </a:p>
          <a:p>
            <a:endParaRPr lang="en-US" dirty="0"/>
          </a:p>
          <a:p>
            <a:endParaRPr lang="en-US" dirty="0"/>
          </a:p>
          <a:p>
            <a:pPr marL="139700" indent="0">
              <a:buNone/>
            </a:pPr>
            <a:r>
              <a:rPr lang="en-US" dirty="0"/>
              <a:t>Today, we will focus on notions of </a:t>
            </a:r>
            <a:r>
              <a:rPr lang="en-US" b="1" dirty="0"/>
              <a:t>group fairness </a:t>
            </a:r>
            <a:r>
              <a:rPr lang="en-US" dirty="0"/>
              <a:t>in an attempt to prevent discriminatory outcomes.</a:t>
            </a:r>
          </a:p>
        </p:txBody>
      </p:sp>
      <p:sp>
        <p:nvSpPr>
          <p:cNvPr id="4" name="Slide Number Placeholder 3">
            <a:extLst>
              <a:ext uri="{FF2B5EF4-FFF2-40B4-BE49-F238E27FC236}">
                <a16:creationId xmlns:a16="http://schemas.microsoft.com/office/drawing/2014/main" id="{36AB1D0C-5E78-42AC-B343-98F23B789B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17521942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C5B1-2B96-4A6E-AB93-2E98423FC575}"/>
              </a:ext>
            </a:extLst>
          </p:cNvPr>
          <p:cNvSpPr>
            <a:spLocks noGrp="1"/>
          </p:cNvSpPr>
          <p:nvPr>
            <p:ph type="title"/>
          </p:nvPr>
        </p:nvSpPr>
        <p:spPr/>
        <p:txBody>
          <a:bodyPr/>
          <a:lstStyle/>
          <a:p>
            <a:r>
              <a:rPr lang="en-US" dirty="0"/>
              <a:t>Example: College Admissions</a:t>
            </a:r>
          </a:p>
        </p:txBody>
      </p:sp>
      <p:sp>
        <p:nvSpPr>
          <p:cNvPr id="3" name="Text Placeholder 2">
            <a:extLst>
              <a:ext uri="{FF2B5EF4-FFF2-40B4-BE49-F238E27FC236}">
                <a16:creationId xmlns:a16="http://schemas.microsoft.com/office/drawing/2014/main" id="{BE3B4D98-CA9B-4E90-8586-924871D4A916}"/>
              </a:ext>
            </a:extLst>
          </p:cNvPr>
          <p:cNvSpPr>
            <a:spLocks noGrp="1"/>
          </p:cNvSpPr>
          <p:nvPr>
            <p:ph type="body" idx="1"/>
          </p:nvPr>
        </p:nvSpPr>
        <p:spPr>
          <a:xfrm>
            <a:off x="3090625" y="575500"/>
            <a:ext cx="5596200" cy="3981000"/>
          </a:xfrm>
        </p:spPr>
        <p:txBody>
          <a:bodyPr/>
          <a:lstStyle/>
          <a:p>
            <a:pPr marL="139700" indent="0">
              <a:buNone/>
            </a:pPr>
            <a:r>
              <a:rPr lang="en-US" dirty="0"/>
              <a:t>Will use a very simplified example of college admissions. This is </a:t>
            </a:r>
            <a:r>
              <a:rPr lang="en-US" b="1" dirty="0"/>
              <a:t>not </a:t>
            </a:r>
            <a:r>
              <a:rPr lang="en-US" dirty="0"/>
              <a:t>an endorsement of such a system or a statement of how we think the world does/should work.  Will make MANY simplifying assumptions (which are unrealistic).</a:t>
            </a:r>
          </a:p>
          <a:p>
            <a:r>
              <a:rPr lang="en-US" dirty="0"/>
              <a:t>There is a single definition of “success” for college applicants, and the goal of an admissions decision is to predict “success”</a:t>
            </a:r>
          </a:p>
          <a:p>
            <a:r>
              <a:rPr lang="en-US" dirty="0"/>
              <a:t>The only thing we will use as part of our decision is SAT Score </a:t>
            </a:r>
          </a:p>
          <a:p>
            <a:r>
              <a:rPr lang="en-US" dirty="0"/>
              <a:t>To talk about group fairness, will assume everyone belongs to exactly one of two races: Circles (66%) or Squares (33%).</a:t>
            </a:r>
          </a:p>
          <a:p>
            <a:endParaRPr lang="en-US" dirty="0"/>
          </a:p>
          <a:p>
            <a:pPr marL="139700" indent="0">
              <a:buNone/>
            </a:pPr>
            <a:endParaRPr lang="en-US" dirty="0"/>
          </a:p>
          <a:p>
            <a:pPr marL="139700" indent="0">
              <a:buNone/>
            </a:pPr>
            <a:endParaRPr lang="en-US" dirty="0"/>
          </a:p>
        </p:txBody>
      </p:sp>
      <p:sp>
        <p:nvSpPr>
          <p:cNvPr id="4" name="Slide Number Placeholder 3">
            <a:extLst>
              <a:ext uri="{FF2B5EF4-FFF2-40B4-BE49-F238E27FC236}">
                <a16:creationId xmlns:a16="http://schemas.microsoft.com/office/drawing/2014/main" id="{498B489B-429A-497D-9D97-F6E466C0FE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2050" name="Picture 2" descr="Pie chart showing 2/3 of the population being circles and 1/3 squares">
            <a:extLst>
              <a:ext uri="{FF2B5EF4-FFF2-40B4-BE49-F238E27FC236}">
                <a16:creationId xmlns:a16="http://schemas.microsoft.com/office/drawing/2014/main" id="{C11E2438-BD90-4DE2-81AE-D1F6C45F2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534" y="3478531"/>
            <a:ext cx="2226983" cy="148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3128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B53F9-3501-4C29-B814-60E135C78C10}"/>
              </a:ext>
            </a:extLst>
          </p:cNvPr>
          <p:cNvSpPr>
            <a:spLocks noGrp="1"/>
          </p:cNvSpPr>
          <p:nvPr>
            <p:ph type="title"/>
          </p:nvPr>
        </p:nvSpPr>
        <p:spPr/>
        <p:txBody>
          <a:bodyPr/>
          <a:lstStyle/>
          <a:p>
            <a:r>
              <a:rPr lang="en-US" dirty="0"/>
              <a:t>Notation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B7521C0E-B9E1-4CFF-9F58-166C322AE3E8}"/>
                  </a:ext>
                </a:extLst>
              </p:cNvPr>
              <p:cNvSpPr>
                <a:spLocks noGrp="1"/>
              </p:cNvSpPr>
              <p:nvPr>
                <p:ph type="body" idx="1"/>
              </p:nvPr>
            </p:nvSpPr>
            <p:spPr/>
            <p:txBody>
              <a:bodyPr/>
              <a:lstStyle/>
              <a:p>
                <a:pPr marL="139700" indent="0">
                  <a:buNone/>
                </a:pPr>
                <a:r>
                  <a:rPr lang="en-US" dirty="0"/>
                  <a:t>Example: College admission only using SAT Score</a:t>
                </a:r>
              </a:p>
              <a:p>
                <a:pPr marL="139700" indent="0">
                  <a:buNone/>
                </a:pPr>
                <a:endParaRPr lang="en-US" dirty="0"/>
              </a:p>
              <a:p>
                <a:pPr marL="0" indent="0">
                  <a:buNone/>
                </a:pPr>
                <a14:m>
                  <m:oMath xmlns:m="http://schemas.openxmlformats.org/officeDocument/2006/math">
                    <m:r>
                      <a:rPr lang="en-US" i="1">
                        <a:solidFill>
                          <a:schemeClr val="accent1">
                            <a:lumMod val="75000"/>
                          </a:schemeClr>
                        </a:solidFill>
                        <a:latin typeface="Cambria Math" panose="02040503050406030204" pitchFamily="18" charset="0"/>
                      </a:rPr>
                      <m:t>𝑋</m:t>
                    </m:r>
                  </m:oMath>
                </a14:m>
                <a:r>
                  <a:rPr lang="en-US" dirty="0"/>
                  <a:t> input about a person for prediction</a:t>
                </a:r>
              </a:p>
              <a:p>
                <a:r>
                  <a:rPr lang="en-US" dirty="0"/>
                  <a:t>Example: </a:t>
                </a:r>
                <a14:m>
                  <m:oMath xmlns:m="http://schemas.openxmlformats.org/officeDocument/2006/math">
                    <m:r>
                      <a:rPr lang="en-US" i="1">
                        <a:solidFill>
                          <a:schemeClr val="accent1">
                            <a:lumMod val="75000"/>
                          </a:schemeClr>
                        </a:solidFill>
                        <a:latin typeface="Cambria Math" panose="02040503050406030204" pitchFamily="18" charset="0"/>
                      </a:rPr>
                      <m:t>𝑋</m:t>
                    </m:r>
                    <m:r>
                      <a:rPr lang="en-US" i="1">
                        <a:solidFill>
                          <a:schemeClr val="accent1">
                            <a:lumMod val="75000"/>
                          </a:schemeClr>
                        </a:solidFill>
                        <a:latin typeface="Cambria Math" panose="02040503050406030204" pitchFamily="18" charset="0"/>
                      </a:rPr>
                      <m:t> </m:t>
                    </m:r>
                  </m:oMath>
                </a14:m>
                <a:r>
                  <a:rPr lang="en-US" dirty="0"/>
                  <a:t>= SAT Score</a:t>
                </a:r>
              </a:p>
              <a:p>
                <a:pPr marL="0" indent="0">
                  <a:buNone/>
                </a:pPr>
                <a14:m>
                  <m:oMath xmlns:m="http://schemas.openxmlformats.org/officeDocument/2006/math">
                    <m:r>
                      <a:rPr lang="en-US" i="1">
                        <a:solidFill>
                          <a:schemeClr val="accent1">
                            <a:lumMod val="75000"/>
                          </a:schemeClr>
                        </a:solidFill>
                        <a:latin typeface="Cambria Math" panose="02040503050406030204" pitchFamily="18" charset="0"/>
                      </a:rPr>
                      <m:t>𝐴</m:t>
                    </m:r>
                  </m:oMath>
                </a14:m>
                <a:r>
                  <a:rPr lang="en-US" dirty="0"/>
                  <a:t> variable indicating which group </a:t>
                </a:r>
                <a14:m>
                  <m:oMath xmlns:m="http://schemas.openxmlformats.org/officeDocument/2006/math">
                    <m:r>
                      <a:rPr lang="en-US" i="1">
                        <a:solidFill>
                          <a:schemeClr val="accent1">
                            <a:lumMod val="75000"/>
                          </a:schemeClr>
                        </a:solidFill>
                        <a:latin typeface="Cambria Math" panose="02040503050406030204" pitchFamily="18" charset="0"/>
                      </a:rPr>
                      <m:t>𝑋</m:t>
                    </m:r>
                  </m:oMath>
                </a14:m>
                <a:r>
                  <a:rPr lang="en-US" dirty="0"/>
                  <a:t> belongs in</a:t>
                </a:r>
              </a:p>
              <a:p>
                <a:r>
                  <a:rPr lang="en-US" dirty="0"/>
                  <a:t>Example: </a:t>
                </a:r>
                <a14:m>
                  <m:oMath xmlns:m="http://schemas.openxmlformats.org/officeDocument/2006/math">
                    <m:r>
                      <a:rPr lang="en-US" i="1">
                        <a:solidFill>
                          <a:schemeClr val="accent1">
                            <a:lumMod val="75000"/>
                          </a:schemeClr>
                        </a:solidFill>
                        <a:latin typeface="Cambria Math" panose="02040503050406030204" pitchFamily="18" charset="0"/>
                      </a:rPr>
                      <m:t>𝐴</m:t>
                    </m:r>
                    <m:r>
                      <a:rPr lang="en-US">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oMath>
                </a14:m>
                <a:r>
                  <a:rPr lang="en-US" dirty="0"/>
                  <a:t>or </a:t>
                </a:r>
                <a14:m>
                  <m:oMath xmlns:m="http://schemas.openxmlformats.org/officeDocument/2006/math">
                    <m:r>
                      <a:rPr lang="en-US" i="1">
                        <a:solidFill>
                          <a:schemeClr val="accent1">
                            <a:lumMod val="75000"/>
                          </a:schemeClr>
                        </a:solidFill>
                        <a:latin typeface="Cambria Math" panose="02040503050406030204" pitchFamily="18" charset="0"/>
                      </a:rPr>
                      <m:t>𝐴</m:t>
                    </m:r>
                    <m:r>
                      <a:rPr lang="en-US">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oMath>
                </a14:m>
                <a:endParaRPr lang="en-US" dirty="0"/>
              </a:p>
              <a:p>
                <a:pPr marL="0" indent="0">
                  <a:buNone/>
                </a:pPr>
                <a14:m>
                  <m:oMath xmlns:m="http://schemas.openxmlformats.org/officeDocument/2006/math">
                    <m:r>
                      <a:rPr lang="en-US" i="1">
                        <a:solidFill>
                          <a:schemeClr val="accent1">
                            <a:lumMod val="75000"/>
                          </a:schemeClr>
                        </a:solidFill>
                        <a:latin typeface="Cambria Math" panose="02040503050406030204" pitchFamily="18" charset="0"/>
                      </a:rPr>
                      <m:t>𝑌</m:t>
                    </m:r>
                  </m:oMath>
                </a14:m>
                <a:r>
                  <a:rPr lang="en-US" dirty="0"/>
                  <a:t> the “true label”</a:t>
                </a:r>
              </a:p>
              <a:p>
                <a:r>
                  <a:rPr lang="en-US" dirty="0"/>
                  <a:t>Example: </a:t>
                </a:r>
                <a14:m>
                  <m:oMath xmlns:m="http://schemas.openxmlformats.org/officeDocument/2006/math">
                    <m:r>
                      <a:rPr lang="en-US" i="1">
                        <a:solidFill>
                          <a:schemeClr val="accent1">
                            <a:lumMod val="75000"/>
                          </a:schemeClr>
                        </a:solidFill>
                        <a:latin typeface="Cambria Math" panose="02040503050406030204" pitchFamily="18" charset="0"/>
                      </a:rPr>
                      <m:t>𝑌</m:t>
                    </m:r>
                    <m:r>
                      <a:rPr lang="en-US">
                        <a:solidFill>
                          <a:schemeClr val="accent1">
                            <a:lumMod val="75000"/>
                          </a:schemeClr>
                        </a:solidFill>
                        <a:latin typeface="Cambria Math" panose="02040503050406030204" pitchFamily="18" charset="0"/>
                      </a:rPr>
                      <m:t>=+</m:t>
                    </m:r>
                  </m:oMath>
                </a14:m>
                <a:r>
                  <a:rPr lang="en-US" dirty="0"/>
                  <a:t> if truly successful in college, </a:t>
                </a:r>
                <a14:m>
                  <m:oMath xmlns:m="http://schemas.openxmlformats.org/officeDocument/2006/math">
                    <m:r>
                      <a:rPr lang="en-US" i="1">
                        <a:solidFill>
                          <a:schemeClr val="accent1">
                            <a:lumMod val="75000"/>
                          </a:schemeClr>
                        </a:solidFill>
                        <a:latin typeface="Cambria Math" panose="02040503050406030204" pitchFamily="18" charset="0"/>
                      </a:rPr>
                      <m:t>𝑌</m:t>
                    </m:r>
                    <m:r>
                      <a:rPr lang="en-US" i="1">
                        <a:solidFill>
                          <a:schemeClr val="accent1">
                            <a:lumMod val="75000"/>
                          </a:schemeClr>
                        </a:solidFill>
                        <a:latin typeface="Cambria Math" panose="02040503050406030204" pitchFamily="18" charset="0"/>
                      </a:rPr>
                      <m:t>=−</m:t>
                    </m:r>
                  </m:oMath>
                </a14:m>
                <a:r>
                  <a:rPr lang="en-US" dirty="0"/>
                  <a:t> if not</a:t>
                </a:r>
              </a:p>
              <a:p>
                <a:pPr marL="0" indent="0">
                  <a:buNone/>
                </a:pPr>
                <a14:m>
                  <m:oMath xmlns:m="http://schemas.openxmlformats.org/officeDocument/2006/math">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m:t>
                    </m:r>
                    <m:acc>
                      <m:accPr>
                        <m:chr m:val="̂"/>
                        <m:ctrlPr>
                          <a:rPr lang="en-US" b="0" i="1" smtClean="0">
                            <a:solidFill>
                              <a:schemeClr val="accent1">
                                <a:lumMod val="75000"/>
                              </a:schemeClr>
                            </a:solidFill>
                            <a:latin typeface="Cambria Math" panose="02040503050406030204" pitchFamily="18" charset="0"/>
                          </a:rPr>
                        </m:ctrlPr>
                      </m:accPr>
                      <m:e>
                        <m:r>
                          <a:rPr lang="en-US" b="0" i="1" smtClean="0">
                            <a:solidFill>
                              <a:schemeClr val="accent1">
                                <a:lumMod val="75000"/>
                              </a:schemeClr>
                            </a:solidFill>
                            <a:latin typeface="Cambria Math" panose="02040503050406030204" pitchFamily="18" charset="0"/>
                          </a:rPr>
                          <m:t>𝑓</m:t>
                        </m:r>
                      </m:e>
                    </m:acc>
                    <m:r>
                      <a:rPr lang="en-US" i="1">
                        <a:solidFill>
                          <a:schemeClr val="accent1">
                            <a:lumMod val="75000"/>
                          </a:schemeClr>
                        </a:solidFill>
                        <a:latin typeface="Cambria Math" panose="02040503050406030204" pitchFamily="18" charset="0"/>
                      </a:rPr>
                      <m:t>(</m:t>
                    </m:r>
                    <m:r>
                      <a:rPr lang="en-US" i="1">
                        <a:solidFill>
                          <a:schemeClr val="accent1">
                            <a:lumMod val="75000"/>
                          </a:schemeClr>
                        </a:solidFill>
                        <a:latin typeface="Cambria Math" panose="02040503050406030204" pitchFamily="18" charset="0"/>
                      </a:rPr>
                      <m:t>𝑋</m:t>
                    </m:r>
                    <m:r>
                      <a:rPr lang="en-US" i="1">
                        <a:solidFill>
                          <a:schemeClr val="accent1">
                            <a:lumMod val="75000"/>
                          </a:schemeClr>
                        </a:solidFill>
                        <a:latin typeface="Cambria Math" panose="02040503050406030204" pitchFamily="18" charset="0"/>
                      </a:rPr>
                      <m:t>)</m:t>
                    </m:r>
                  </m:oMath>
                </a14:m>
                <a:r>
                  <a:rPr lang="en-US" dirty="0"/>
                  <a:t> is our prediction for </a:t>
                </a:r>
                <a14:m>
                  <m:oMath xmlns:m="http://schemas.openxmlformats.org/officeDocument/2006/math">
                    <m:r>
                      <a:rPr lang="en-US" i="1">
                        <a:solidFill>
                          <a:schemeClr val="accent1">
                            <a:lumMod val="75000"/>
                          </a:schemeClr>
                        </a:solidFill>
                        <a:latin typeface="Cambria Math" panose="02040503050406030204" pitchFamily="18" charset="0"/>
                      </a:rPr>
                      <m:t>𝑌</m:t>
                    </m:r>
                  </m:oMath>
                </a14:m>
                <a:r>
                  <a:rPr lang="en-US" dirty="0"/>
                  <a:t> using a learned model </a:t>
                </a:r>
                <a14:m>
                  <m:oMath xmlns:m="http://schemas.openxmlformats.org/officeDocument/2006/math">
                    <m:acc>
                      <m:accPr>
                        <m:chr m:val="̂"/>
                        <m:ctrlPr>
                          <a:rPr lang="en-US" b="0" i="1" dirty="0" smtClean="0">
                            <a:solidFill>
                              <a:schemeClr val="accent1">
                                <a:lumMod val="75000"/>
                              </a:schemeClr>
                            </a:solidFill>
                            <a:latin typeface="Cambria Math" panose="02040503050406030204" pitchFamily="18" charset="0"/>
                          </a:rPr>
                        </m:ctrlPr>
                      </m:accPr>
                      <m:e>
                        <m:r>
                          <a:rPr lang="en-US" b="0" i="1" dirty="0" smtClean="0">
                            <a:solidFill>
                              <a:schemeClr val="accent1">
                                <a:lumMod val="75000"/>
                              </a:schemeClr>
                            </a:solidFill>
                            <a:latin typeface="Cambria Math" panose="02040503050406030204" pitchFamily="18" charset="0"/>
                          </a:rPr>
                          <m:t>𝑓</m:t>
                        </m:r>
                      </m:e>
                    </m:acc>
                  </m:oMath>
                </a14:m>
                <a:endParaRPr lang="en-US" dirty="0"/>
              </a:p>
              <a:p>
                <a:r>
                  <a:rPr lang="en-US" dirty="0"/>
                  <a:t>Example: </a:t>
                </a:r>
                <a14:m>
                  <m:oMath xmlns:m="http://schemas.openxmlformats.org/officeDocument/2006/math">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m:t>
                    </m:r>
                  </m:oMath>
                </a14:m>
                <a:r>
                  <a:rPr lang="en-US" dirty="0"/>
                  <a:t> if predicted successful, </a:t>
                </a:r>
                <a14:m>
                  <m:oMath xmlns:m="http://schemas.openxmlformats.org/officeDocument/2006/math">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m:t>
                    </m:r>
                  </m:oMath>
                </a14:m>
                <a:r>
                  <a:rPr lang="en-US" dirty="0"/>
                  <a:t> otherwise </a:t>
                </a:r>
              </a:p>
              <a:p>
                <a:pPr marL="139700" indent="0">
                  <a:buNone/>
                </a:pPr>
                <a:endParaRPr lang="en-US" dirty="0"/>
              </a:p>
            </p:txBody>
          </p:sp>
        </mc:Choice>
        <mc:Fallback xmlns="">
          <p:sp>
            <p:nvSpPr>
              <p:cNvPr id="3" name="Text Placeholder 2">
                <a:extLst>
                  <a:ext uri="{FF2B5EF4-FFF2-40B4-BE49-F238E27FC236}">
                    <a16:creationId xmlns:a16="http://schemas.microsoft.com/office/drawing/2014/main" id="{B7521C0E-B9E1-4CFF-9F58-166C322AE3E8}"/>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A87A222-FE2B-42C8-A9E8-DD12F54CE9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32803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C4BF-8DF8-453C-B866-B5A14B37C00C}"/>
              </a:ext>
            </a:extLst>
          </p:cNvPr>
          <p:cNvSpPr>
            <a:spLocks noGrp="1"/>
          </p:cNvSpPr>
          <p:nvPr>
            <p:ph type="title"/>
          </p:nvPr>
        </p:nvSpPr>
        <p:spPr/>
        <p:txBody>
          <a:bodyPr/>
          <a:lstStyle/>
          <a:p>
            <a:r>
              <a:rPr lang="en-US" sz="2000" dirty="0"/>
              <a:t>Fairness Definition 1: “Shape Blind”</a:t>
            </a:r>
          </a:p>
        </p:txBody>
      </p:sp>
      <p:sp>
        <p:nvSpPr>
          <p:cNvPr id="3" name="Text Placeholder 2">
            <a:extLst>
              <a:ext uri="{FF2B5EF4-FFF2-40B4-BE49-F238E27FC236}">
                <a16:creationId xmlns:a16="http://schemas.microsoft.com/office/drawing/2014/main" id="{63F03C8C-8986-4484-81D9-E2DB2EA437B3}"/>
              </a:ext>
            </a:extLst>
          </p:cNvPr>
          <p:cNvSpPr>
            <a:spLocks noGrp="1"/>
          </p:cNvSpPr>
          <p:nvPr>
            <p:ph type="body" idx="1"/>
          </p:nvPr>
        </p:nvSpPr>
        <p:spPr/>
        <p:txBody>
          <a:bodyPr/>
          <a:lstStyle/>
          <a:p>
            <a:pPr marL="139700" indent="0">
              <a:buNone/>
            </a:pPr>
            <a:r>
              <a:rPr lang="en-US" dirty="0"/>
              <a:t>To avoid unfair decisions, prevent the model from every looking at protected attribute (e.g., if the applicant is Circle/Square).</a:t>
            </a:r>
          </a:p>
          <a:p>
            <a:pPr marL="139700" indent="0">
              <a:buNone/>
            </a:pPr>
            <a:endParaRPr lang="en-US" dirty="0"/>
          </a:p>
          <a:p>
            <a:pPr marL="139700" indent="0">
              <a:buNone/>
            </a:pPr>
            <a:r>
              <a:rPr lang="en-US" dirty="0"/>
              <a:t>Often called </a:t>
            </a:r>
            <a:r>
              <a:rPr lang="en-US" b="1" dirty="0"/>
              <a:t>“Fairness through unawareness”</a:t>
            </a:r>
            <a:endParaRPr lang="en-US" dirty="0"/>
          </a:p>
          <a:p>
            <a:pPr marL="139700" indent="0">
              <a:buNone/>
            </a:pPr>
            <a:endParaRPr lang="en-US" dirty="0"/>
          </a:p>
          <a:p>
            <a:pPr marL="139700" indent="0">
              <a:buNone/>
            </a:pPr>
            <a:r>
              <a:rPr lang="en-US" b="1" dirty="0"/>
              <a:t>Doesn’t work in practice. </a:t>
            </a:r>
            <a:r>
              <a:rPr lang="en-US" dirty="0"/>
              <a:t>This does not prevent historical or measurement bias. Protected attributes can be unintentionally inferred from other, related attributes (e.g., in some cities, zip code can be deeply correlated with race).</a:t>
            </a:r>
          </a:p>
        </p:txBody>
      </p:sp>
      <p:sp>
        <p:nvSpPr>
          <p:cNvPr id="4" name="Slide Number Placeholder 3">
            <a:extLst>
              <a:ext uri="{FF2B5EF4-FFF2-40B4-BE49-F238E27FC236}">
                <a16:creationId xmlns:a16="http://schemas.microsoft.com/office/drawing/2014/main" id="{BD9F1716-B763-48B7-B49F-2102FF6911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31853607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CB4F-B3B9-C047-99BD-93F205B3C586}"/>
              </a:ext>
            </a:extLst>
          </p:cNvPr>
          <p:cNvSpPr>
            <a:spLocks noGrp="1"/>
          </p:cNvSpPr>
          <p:nvPr>
            <p:ph type="title"/>
          </p:nvPr>
        </p:nvSpPr>
        <p:spPr/>
        <p:txBody>
          <a:bodyPr/>
          <a:lstStyle/>
          <a:p>
            <a:r>
              <a:rPr lang="en-US" dirty="0"/>
              <a:t>Confusion Matrix</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7C5D89E-6E73-5A48-A93B-C053AB3D2B52}"/>
                  </a:ext>
                </a:extLst>
              </p:cNvPr>
              <p:cNvSpPr>
                <a:spLocks noGrp="1"/>
              </p:cNvSpPr>
              <p:nvPr>
                <p:ph type="body" idx="1"/>
              </p:nvPr>
            </p:nvSpPr>
            <p:spPr/>
            <p:txBody>
              <a:bodyPr/>
              <a:lstStyle/>
              <a:p>
                <a:pPr marL="139700" indent="0">
                  <a:buNone/>
                </a:pPr>
                <a:r>
                  <a:rPr lang="en-US" dirty="0"/>
                  <a:t>For binary classification, there are only two types of mistakes</a:t>
                </a:r>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dirty="0" smtClean="0">
                        <a:latin typeface="Cambria Math" panose="02040503050406030204" pitchFamily="18" charset="0"/>
                      </a:rPr>
                      <m:t>=+1,   </m:t>
                    </m:r>
                    <m:r>
                      <a:rPr lang="en-US" b="0" i="1" dirty="0" smtClean="0">
                        <a:latin typeface="Cambria Math" panose="02040503050406030204" pitchFamily="18" charset="0"/>
                      </a:rPr>
                      <m:t>𝑦</m:t>
                    </m:r>
                    <m:r>
                      <a:rPr lang="en-US" b="0" i="1" dirty="0" smtClean="0">
                        <a:latin typeface="Cambria Math" panose="02040503050406030204" pitchFamily="18" charset="0"/>
                      </a:rPr>
                      <m:t>=−1</m:t>
                    </m:r>
                  </m:oMath>
                </a14:m>
                <a:r>
                  <a:rPr lang="en-US" dirty="0"/>
                  <a:t> </a:t>
                </a:r>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dirty="0" smtClean="0">
                        <a:latin typeface="Cambria Math" panose="02040503050406030204" pitchFamily="18" charset="0"/>
                      </a:rPr>
                      <m:t>=−1,   </m:t>
                    </m:r>
                    <m:r>
                      <a:rPr lang="en-US" b="0" i="1" dirty="0" smtClean="0">
                        <a:latin typeface="Cambria Math" panose="02040503050406030204" pitchFamily="18" charset="0"/>
                      </a:rPr>
                      <m:t>𝑦</m:t>
                    </m:r>
                    <m:r>
                      <a:rPr lang="en-US" b="0" i="1" dirty="0" smtClean="0">
                        <a:latin typeface="Cambria Math" panose="02040503050406030204" pitchFamily="18" charset="0"/>
                      </a:rPr>
                      <m:t>=+1</m:t>
                    </m:r>
                  </m:oMath>
                </a14:m>
                <a:endParaRPr lang="en-US" dirty="0"/>
              </a:p>
              <a:p>
                <a:pPr marL="139700" indent="0">
                  <a:buNone/>
                </a:pPr>
                <a:r>
                  <a:rPr lang="en-US" dirty="0"/>
                  <a:t>Generally we make a </a:t>
                </a:r>
                <a:r>
                  <a:rPr lang="en-US" b="1" dirty="0"/>
                  <a:t>confusion matrix </a:t>
                </a:r>
                <a:r>
                  <a:rPr lang="en-US" dirty="0"/>
                  <a:t>to understand mistakes.</a:t>
                </a:r>
              </a:p>
            </p:txBody>
          </p:sp>
        </mc:Choice>
        <mc:Fallback xmlns="">
          <p:sp>
            <p:nvSpPr>
              <p:cNvPr id="3" name="Text Placeholder 2">
                <a:extLst>
                  <a:ext uri="{FF2B5EF4-FFF2-40B4-BE49-F238E27FC236}">
                    <a16:creationId xmlns:a16="http://schemas.microsoft.com/office/drawing/2014/main" id="{F7C5D89E-6E73-5A48-A93B-C053AB3D2B52}"/>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F8E5A09-86D6-A449-B773-8442D151CB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graphicFrame>
        <p:nvGraphicFramePr>
          <p:cNvPr id="5" name="Table 4">
            <a:extLst>
              <a:ext uri="{FF2B5EF4-FFF2-40B4-BE49-F238E27FC236}">
                <a16:creationId xmlns:a16="http://schemas.microsoft.com/office/drawing/2014/main" id="{D8D4031D-074A-7E49-BA5D-53321BBF72BC}"/>
              </a:ext>
            </a:extLst>
          </p:cNvPr>
          <p:cNvGraphicFramePr>
            <a:graphicFrameLocks noGrp="1"/>
          </p:cNvGraphicFramePr>
          <p:nvPr/>
        </p:nvGraphicFramePr>
        <p:xfrm>
          <a:off x="3090624" y="2406869"/>
          <a:ext cx="5466159" cy="2460254"/>
        </p:xfrm>
        <a:graphic>
          <a:graphicData uri="http://schemas.openxmlformats.org/drawingml/2006/table">
            <a:tbl>
              <a:tblPr firstRow="1" bandRow="1">
                <a:tableStyleId>{CB23F696-D533-4BE0-B1DA-8B15BD142E95}</a:tableStyleId>
              </a:tblPr>
              <a:tblGrid>
                <a:gridCol w="1822053">
                  <a:extLst>
                    <a:ext uri="{9D8B030D-6E8A-4147-A177-3AD203B41FA5}">
                      <a16:colId xmlns:a16="http://schemas.microsoft.com/office/drawing/2014/main" val="3243455969"/>
                    </a:ext>
                  </a:extLst>
                </a:gridCol>
                <a:gridCol w="1822053">
                  <a:extLst>
                    <a:ext uri="{9D8B030D-6E8A-4147-A177-3AD203B41FA5}">
                      <a16:colId xmlns:a16="http://schemas.microsoft.com/office/drawing/2014/main" val="3640482338"/>
                    </a:ext>
                  </a:extLst>
                </a:gridCol>
                <a:gridCol w="1822053">
                  <a:extLst>
                    <a:ext uri="{9D8B030D-6E8A-4147-A177-3AD203B41FA5}">
                      <a16:colId xmlns:a16="http://schemas.microsoft.com/office/drawing/2014/main" val="1914084577"/>
                    </a:ext>
                  </a:extLst>
                </a:gridCol>
              </a:tblGrid>
              <a:tr h="689872">
                <a:tc>
                  <a: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7BA6"/>
                    </a:solidFill>
                  </a:tcPr>
                </a:tc>
                <a:tc>
                  <a: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solidFill>
                      <a:srgbClr val="B57BA6"/>
                    </a:solidFill>
                  </a:tcPr>
                </a:tc>
                <a:extLst>
                  <a:ext uri="{0D108BD9-81ED-4DB2-BD59-A6C34878D82A}">
                    <a16:rowId xmlns:a16="http://schemas.microsoft.com/office/drawing/2014/main" val="1635588840"/>
                  </a:ext>
                </a:extLst>
              </a:tr>
              <a:tr h="886680">
                <a:tc>
                  <a: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7BA6"/>
                    </a:solid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True Positive (TP)</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False Negative (FN)</a:t>
                      </a:r>
                    </a:p>
                  </a:txBody>
                  <a:tcPr anchor="ctr">
                    <a:solidFill>
                      <a:schemeClr val="accent6">
                        <a:lumMod val="40000"/>
                        <a:lumOff val="60000"/>
                      </a:schemeClr>
                    </a:solidFill>
                  </a:tcPr>
                </a:tc>
                <a:extLst>
                  <a:ext uri="{0D108BD9-81ED-4DB2-BD59-A6C34878D82A}">
                    <a16:rowId xmlns:a16="http://schemas.microsoft.com/office/drawing/2014/main" val="2402444028"/>
                  </a:ext>
                </a:extLst>
              </a:tr>
              <a:tr h="883702">
                <a:tc>
                  <a: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solidFill>
                        <a:schemeClr val="tx1"/>
                      </a:solidFill>
                      <a:prstDash val="solid"/>
                      <a:round/>
                      <a:headEnd type="none" w="med" len="med"/>
                      <a:tailEnd type="none" w="med" len="med"/>
                    </a:lnT>
                    <a:solidFill>
                      <a:srgbClr val="B57BA6"/>
                    </a:solid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False Positive (FP)</a:t>
                      </a:r>
                    </a:p>
                  </a:txBody>
                  <a:tcPr anchor="ctr">
                    <a:solidFill>
                      <a:schemeClr val="accent6">
                        <a:lumMod val="40000"/>
                        <a:lumOff val="60000"/>
                      </a:schemeClr>
                    </a:solid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True Negative (TN)</a:t>
                      </a:r>
                    </a:p>
                  </a:txBody>
                  <a:tcPr anchor="ctr">
                    <a:solidFill>
                      <a:schemeClr val="accent3">
                        <a:lumMod val="40000"/>
                        <a:lumOff val="60000"/>
                      </a:schemeClr>
                    </a:solidFill>
                  </a:tcPr>
                </a:tc>
                <a:extLst>
                  <a:ext uri="{0D108BD9-81ED-4DB2-BD59-A6C34878D82A}">
                    <a16:rowId xmlns:a16="http://schemas.microsoft.com/office/drawing/2014/main" val="2996203727"/>
                  </a:ext>
                </a:extLst>
              </a:tr>
            </a:tbl>
          </a:graphicData>
        </a:graphic>
      </p:graphicFrame>
      <p:sp>
        <p:nvSpPr>
          <p:cNvPr id="6" name="Cross 5">
            <a:extLst>
              <a:ext uri="{FF2B5EF4-FFF2-40B4-BE49-F238E27FC236}">
                <a16:creationId xmlns:a16="http://schemas.microsoft.com/office/drawing/2014/main" id="{3BFCD779-67FF-244C-A7E9-12878195DFC9}"/>
              </a:ext>
            </a:extLst>
          </p:cNvPr>
          <p:cNvSpPr/>
          <p:nvPr/>
        </p:nvSpPr>
        <p:spPr>
          <a:xfrm>
            <a:off x="5619308" y="2568287"/>
            <a:ext cx="408789" cy="398032"/>
          </a:xfrm>
          <a:prstGeom prst="plus">
            <a:avLst>
              <a:gd name="adj" fmla="val 379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7586FE9-CCE9-C64E-89C2-734C47660678}"/>
              </a:ext>
            </a:extLst>
          </p:cNvPr>
          <p:cNvSpPr/>
          <p:nvPr/>
        </p:nvSpPr>
        <p:spPr>
          <a:xfrm>
            <a:off x="7460365" y="2712399"/>
            <a:ext cx="408789" cy="1098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Cross 7">
            <a:extLst>
              <a:ext uri="{FF2B5EF4-FFF2-40B4-BE49-F238E27FC236}">
                <a16:creationId xmlns:a16="http://schemas.microsoft.com/office/drawing/2014/main" id="{CF79E5E6-E941-FE41-8C59-258F82C459BB}"/>
              </a:ext>
            </a:extLst>
          </p:cNvPr>
          <p:cNvSpPr/>
          <p:nvPr/>
        </p:nvSpPr>
        <p:spPr>
          <a:xfrm>
            <a:off x="3780970" y="3412346"/>
            <a:ext cx="408789" cy="398032"/>
          </a:xfrm>
          <a:prstGeom prst="plus">
            <a:avLst>
              <a:gd name="adj" fmla="val 379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8FB773E-D6D4-7E42-83DC-7D0E0AE852D3}"/>
              </a:ext>
            </a:extLst>
          </p:cNvPr>
          <p:cNvSpPr/>
          <p:nvPr/>
        </p:nvSpPr>
        <p:spPr>
          <a:xfrm>
            <a:off x="3764233" y="4373766"/>
            <a:ext cx="408789" cy="1098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BA2586-37DA-B747-9AA8-373AEF56D5EB}"/>
              </a:ext>
            </a:extLst>
          </p:cNvPr>
          <p:cNvSpPr/>
          <p:nvPr/>
        </p:nvSpPr>
        <p:spPr>
          <a:xfrm>
            <a:off x="6028097" y="2067159"/>
            <a:ext cx="1515158" cy="307777"/>
          </a:xfrm>
          <a:prstGeom prst="rect">
            <a:avLst/>
          </a:prstGeom>
        </p:spPr>
        <p:txBody>
          <a:bodyPr wrap="none">
            <a:spAutoFit/>
          </a:bodyPr>
          <a:lstStyle/>
          <a:p>
            <a:r>
              <a:rPr lang="en-US" b="1" dirty="0">
                <a:solidFill>
                  <a:srgbClr val="666666"/>
                </a:solidFill>
                <a:latin typeface="Nunito Sans" pitchFamily="2" charset="77"/>
                <a:ea typeface="Nunito Sans" pitchFamily="2" charset="77"/>
                <a:cs typeface="Nunito Sans" pitchFamily="2" charset="77"/>
              </a:rPr>
              <a:t>Predicted Label</a:t>
            </a:r>
            <a:r>
              <a:rPr lang="en-US" b="1" dirty="0"/>
              <a:t> </a:t>
            </a:r>
          </a:p>
        </p:txBody>
      </p:sp>
      <p:sp>
        <p:nvSpPr>
          <p:cNvPr id="11" name="Rectangle 10">
            <a:extLst>
              <a:ext uri="{FF2B5EF4-FFF2-40B4-BE49-F238E27FC236}">
                <a16:creationId xmlns:a16="http://schemas.microsoft.com/office/drawing/2014/main" id="{7938455D-70B5-044C-948D-DB2D336FE918}"/>
              </a:ext>
            </a:extLst>
          </p:cNvPr>
          <p:cNvSpPr/>
          <p:nvPr/>
        </p:nvSpPr>
        <p:spPr>
          <a:xfrm rot="16200000">
            <a:off x="2385141" y="3656490"/>
            <a:ext cx="1103187" cy="307777"/>
          </a:xfrm>
          <a:prstGeom prst="rect">
            <a:avLst/>
          </a:prstGeom>
        </p:spPr>
        <p:txBody>
          <a:bodyPr wrap="none">
            <a:spAutoFit/>
          </a:bodyPr>
          <a:lstStyle/>
          <a:p>
            <a:r>
              <a:rPr lang="en-US" b="1" dirty="0">
                <a:solidFill>
                  <a:srgbClr val="666666"/>
                </a:solidFill>
                <a:latin typeface="Nunito Sans" pitchFamily="2" charset="77"/>
                <a:ea typeface="Nunito Sans" pitchFamily="2" charset="77"/>
                <a:cs typeface="Nunito Sans" pitchFamily="2" charset="77"/>
              </a:rPr>
              <a:t>True Label</a:t>
            </a:r>
            <a:r>
              <a:rPr lang="en-US" b="1" dirty="0"/>
              <a:t> </a:t>
            </a:r>
          </a:p>
        </p:txBody>
      </p:sp>
    </p:spTree>
    <p:extLst>
      <p:ext uri="{BB962C8B-B14F-4D97-AF65-F5344CB8AC3E}">
        <p14:creationId xmlns:p14="http://schemas.microsoft.com/office/powerpoint/2010/main" val="421920334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3867-A4EF-6046-8D81-4966DF3B48E9}"/>
              </a:ext>
            </a:extLst>
          </p:cNvPr>
          <p:cNvSpPr>
            <a:spLocks noGrp="1"/>
          </p:cNvSpPr>
          <p:nvPr>
            <p:ph type="title"/>
          </p:nvPr>
        </p:nvSpPr>
        <p:spPr/>
        <p:txBody>
          <a:bodyPr/>
          <a:lstStyle/>
          <a:p>
            <a:r>
              <a:rPr lang="en-US" dirty="0"/>
              <a:t>Binary Classification Measures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2CB3EDC-0605-FC42-A691-1959D979F2F3}"/>
                  </a:ext>
                </a:extLst>
              </p:cNvPr>
              <p:cNvSpPr>
                <a:spLocks noGrp="1"/>
              </p:cNvSpPr>
              <p:nvPr>
                <p:ph type="body" idx="1"/>
              </p:nvPr>
            </p:nvSpPr>
            <p:spPr>
              <a:xfrm>
                <a:off x="3090625" y="286388"/>
                <a:ext cx="5596200" cy="3981000"/>
              </a:xfrm>
            </p:spPr>
            <p:txBody>
              <a:bodyPr/>
              <a:lstStyle/>
              <a:p>
                <a:pPr marL="139700" indent="0">
                  <a:buNone/>
                </a:pPr>
                <a:r>
                  <a:rPr lang="en-US" dirty="0"/>
                  <a:t>Notation</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𝑇𝑃</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TP</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m:rPr>
                            <m:sty m:val="p"/>
                          </m:rPr>
                          <a:rPr lang="en-US" b="0" i="0" smtClean="0">
                            <a:latin typeface="Cambria Math" panose="02040503050406030204" pitchFamily="18" charset="0"/>
                          </a:rPr>
                          <m:t>FP</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FP</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m:rPr>
                            <m:sty m:val="p"/>
                          </m:rPr>
                          <a:rPr lang="en-US" b="0" i="0" smtClean="0">
                            <a:latin typeface="Cambria Math" panose="02040503050406030204" pitchFamily="18" charset="0"/>
                          </a:rPr>
                          <m:t>TN</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TN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m:rPr>
                            <m:sty m:val="p"/>
                          </m:rPr>
                          <a:rPr lang="en-US" b="0" i="0" smtClean="0">
                            <a:latin typeface="Cambria Math" panose="02040503050406030204" pitchFamily="18" charset="0"/>
                          </a:rPr>
                          <m:t>FN</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FN</m:t>
                    </m:r>
                  </m:oMath>
                </a14:m>
                <a:endParaRPr lang="en-US" dirty="0"/>
              </a:p>
              <a:p>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𝑇𝑁</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𝐹𝑁</m:t>
                        </m:r>
                      </m:sub>
                    </m:sSub>
                  </m:oMath>
                </a14:m>
                <a:endParaRPr lang="en-US" b="0"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𝐹𝑁</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𝑁</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𝑇𝑁</m:t>
                        </m:r>
                      </m:sub>
                    </m:sSub>
                  </m:oMath>
                </a14:m>
                <a:endParaRPr lang="en-US" dirty="0"/>
              </a:p>
              <a:p>
                <a:endParaRPr lang="en-US" dirty="0"/>
              </a:p>
              <a:p>
                <a:pPr marL="139700" indent="0">
                  <a:buNone/>
                </a:pPr>
                <a:endParaRPr lang="en-US" dirty="0"/>
              </a:p>
            </p:txBody>
          </p:sp>
        </mc:Choice>
        <mc:Fallback xmlns="">
          <p:sp>
            <p:nvSpPr>
              <p:cNvPr id="3" name="Text Placeholder 2">
                <a:extLst>
                  <a:ext uri="{FF2B5EF4-FFF2-40B4-BE49-F238E27FC236}">
                    <a16:creationId xmlns:a16="http://schemas.microsoft.com/office/drawing/2014/main" id="{72CB3EDC-0605-FC42-A691-1959D979F2F3}"/>
                  </a:ext>
                </a:extLst>
              </p:cNvPr>
              <p:cNvSpPr>
                <a:spLocks noGrp="1" noRot="1" noChangeAspect="1" noMove="1" noResize="1" noEditPoints="1" noAdjustHandles="1" noChangeArrowheads="1" noChangeShapeType="1" noTextEdit="1"/>
              </p:cNvSpPr>
              <p:nvPr>
                <p:ph type="body" idx="1"/>
              </p:nvPr>
            </p:nvSpPr>
            <p:spPr>
              <a:xfrm>
                <a:off x="3090625" y="286388"/>
                <a:ext cx="5596200" cy="3981000"/>
              </a:xfrm>
              <a:blipFill>
                <a:blip r:embed="rId3"/>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01C460D-096A-AC48-A846-385C83877D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92429C7A-E119-584E-B811-86E3CA405373}"/>
                  </a:ext>
                </a:extLst>
              </p:cNvPr>
              <p:cNvSpPr txBox="1">
                <a:spLocks/>
              </p:cNvSpPr>
              <p:nvPr/>
            </p:nvSpPr>
            <p:spPr>
              <a:xfrm>
                <a:off x="3090625" y="1680176"/>
                <a:ext cx="2879251" cy="2876324"/>
              </a:xfrm>
              <a:prstGeom prst="rect">
                <a:avLst/>
              </a:prstGeom>
              <a:noFill/>
              <a:ln>
                <a:noFill/>
              </a:ln>
            </p:spPr>
            <p:txBody>
              <a:bodyPr spcFirstLastPara="1" wrap="square" lIns="91425" tIns="91425" rIns="91425" bIns="91425" numCol="2" anchor="t" anchorCtr="0"/>
              <a:lstStyle>
                <a:defPPr marR="0" lvl="0" algn="l" rtl="0">
                  <a:lnSpc>
                    <a:spcPct val="100000"/>
                  </a:lnSpc>
                  <a:spcBef>
                    <a:spcPts val="0"/>
                  </a:spcBef>
                  <a:spcAft>
                    <a:spcPts val="0"/>
                  </a:spcAft>
                </a:defPPr>
                <a:lvl1pPr marL="457200" marR="0" lvl="0" indent="-317500" algn="l" rtl="0">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139700" indent="0">
                  <a:buFont typeface="Nunito Sans"/>
                  <a:buNone/>
                </a:pPr>
                <a:r>
                  <a:rPr lang="en-US" b="1" dirty="0"/>
                  <a:t>Error Rate</a:t>
                </a:r>
              </a:p>
              <a:p>
                <a:pPr marL="139700" indent="0">
                  <a:buFont typeface="Nunito Sans"/>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𝐹𝑁</m:t>
                              </m:r>
                            </m:sub>
                          </m:sSub>
                        </m:num>
                        <m:den>
                          <m:r>
                            <a:rPr lang="en-US" b="0" i="1" smtClean="0">
                              <a:latin typeface="Cambria Math" panose="02040503050406030204" pitchFamily="18" charset="0"/>
                            </a:rPr>
                            <m:t>𝑁</m:t>
                          </m:r>
                        </m:den>
                      </m:f>
                    </m:oMath>
                  </m:oMathPara>
                </a14:m>
                <a:endParaRPr lang="en-US" dirty="0"/>
              </a:p>
              <a:p>
                <a:pPr marL="139700" indent="0">
                  <a:buFont typeface="Nunito Sans"/>
                  <a:buNone/>
                </a:pPr>
                <a:r>
                  <a:rPr lang="en-US" b="1" dirty="0"/>
                  <a:t>Accuracy Rate</a:t>
                </a:r>
              </a:p>
              <a:p>
                <a:pPr marL="139700" indent="0">
                  <a:buFont typeface="Nunito Sans"/>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𝑇𝑁</m:t>
                              </m:r>
                            </m:sub>
                          </m:sSub>
                        </m:num>
                        <m:den>
                          <m:r>
                            <a:rPr lang="en-US" b="0" i="1" smtClean="0">
                              <a:latin typeface="Cambria Math" panose="02040503050406030204" pitchFamily="18" charset="0"/>
                            </a:rPr>
                            <m:t>𝑁</m:t>
                          </m:r>
                        </m:den>
                      </m:f>
                    </m:oMath>
                  </m:oMathPara>
                </a14:m>
                <a:endParaRPr lang="en-US" dirty="0"/>
              </a:p>
              <a:p>
                <a:pPr marL="139700" indent="0">
                  <a:buFont typeface="Nunito Sans"/>
                  <a:buNone/>
                </a:pPr>
                <a:r>
                  <a:rPr lang="en-US" b="1" dirty="0"/>
                  <a:t>False Positive rate (FPR)</a:t>
                </a:r>
              </a:p>
              <a:p>
                <a:pPr marL="139700" indent="0">
                  <a:buFont typeface="Nunito Sans"/>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𝐹𝑃</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𝑁</m:t>
                              </m:r>
                            </m:sub>
                          </m:sSub>
                        </m:den>
                      </m:f>
                    </m:oMath>
                  </m:oMathPara>
                </a14:m>
                <a:endParaRPr lang="en-US" dirty="0"/>
              </a:p>
              <a:p>
                <a:pPr marL="139700" indent="0">
                  <a:buFont typeface="Nunito Sans"/>
                  <a:buNone/>
                </a:pPr>
                <a:r>
                  <a:rPr lang="en-US" b="1" dirty="0"/>
                  <a:t>False Negative Rate (FNR)</a:t>
                </a:r>
              </a:p>
              <a:p>
                <a:pPr marL="139700" indent="0">
                  <a:buFont typeface="Nunito Sans"/>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𝐹𝑁</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𝑃</m:t>
                              </m:r>
                            </m:sub>
                          </m:sSub>
                        </m:den>
                      </m:f>
                    </m:oMath>
                  </m:oMathPara>
                </a14:m>
                <a:endParaRPr lang="en-US" dirty="0"/>
              </a:p>
            </p:txBody>
          </p:sp>
        </mc:Choice>
        <mc:Fallback xmlns="">
          <p:sp>
            <p:nvSpPr>
              <p:cNvPr id="5" name="Text Placeholder 2">
                <a:extLst>
                  <a:ext uri="{FF2B5EF4-FFF2-40B4-BE49-F238E27FC236}">
                    <a16:creationId xmlns:a16="http://schemas.microsoft.com/office/drawing/2014/main" id="{92429C7A-E119-584E-B811-86E3CA405373}"/>
                  </a:ext>
                </a:extLst>
              </p:cNvPr>
              <p:cNvSpPr txBox="1">
                <a:spLocks noRot="1" noChangeAspect="1" noMove="1" noResize="1" noEditPoints="1" noAdjustHandles="1" noChangeArrowheads="1" noChangeShapeType="1" noTextEdit="1"/>
              </p:cNvSpPr>
              <p:nvPr/>
            </p:nvSpPr>
            <p:spPr>
              <a:xfrm>
                <a:off x="3090625" y="1680176"/>
                <a:ext cx="2879251" cy="2876324"/>
              </a:xfrm>
              <a:prstGeom prst="rect">
                <a:avLst/>
              </a:prstGeom>
              <a:blipFill>
                <a:blip r:embed="rId4"/>
                <a:stretch>
                  <a:fillRect b="-1585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2">
                <a:extLst>
                  <a:ext uri="{FF2B5EF4-FFF2-40B4-BE49-F238E27FC236}">
                    <a16:creationId xmlns:a16="http://schemas.microsoft.com/office/drawing/2014/main" id="{3AD47176-E352-B841-B87E-55D2B59C6E8C}"/>
                  </a:ext>
                </a:extLst>
              </p:cNvPr>
              <p:cNvSpPr txBox="1">
                <a:spLocks/>
              </p:cNvSpPr>
              <p:nvPr/>
            </p:nvSpPr>
            <p:spPr>
              <a:xfrm>
                <a:off x="5969876" y="1680176"/>
                <a:ext cx="2586908" cy="2876324"/>
              </a:xfrm>
              <a:prstGeom prst="rect">
                <a:avLst/>
              </a:prstGeom>
              <a:noFill/>
              <a:ln>
                <a:noFill/>
              </a:ln>
            </p:spPr>
            <p:txBody>
              <a:bodyPr spcFirstLastPara="1" wrap="square" lIns="91425" tIns="91425" rIns="91425" bIns="91425" numCol="2" anchor="t" anchorCtr="0"/>
              <a:lstStyle>
                <a:defPPr marR="0" lvl="0" algn="l" rtl="0">
                  <a:lnSpc>
                    <a:spcPct val="100000"/>
                  </a:lnSpc>
                  <a:spcBef>
                    <a:spcPts val="0"/>
                  </a:spcBef>
                  <a:spcAft>
                    <a:spcPts val="0"/>
                  </a:spcAft>
                </a:defPPr>
                <a:lvl1pPr marL="457200" marR="0" lvl="0" indent="-317500" algn="l" rtl="0">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139700" indent="0">
                  <a:buFont typeface="Nunito Sans"/>
                  <a:buNone/>
                </a:pPr>
                <a:r>
                  <a:rPr lang="en-US" b="1" dirty="0"/>
                  <a:t>True Positive Rate or Recall</a:t>
                </a:r>
              </a:p>
              <a:p>
                <a:pPr marL="139700" indent="0">
                  <a:buFont typeface="Nunito Sans"/>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𝑇𝑃</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𝑃</m:t>
                              </m:r>
                            </m:sub>
                          </m:sSub>
                        </m:den>
                      </m:f>
                    </m:oMath>
                  </m:oMathPara>
                </a14:m>
                <a:endParaRPr lang="en-US" dirty="0"/>
              </a:p>
              <a:p>
                <a:pPr marL="139700" indent="0">
                  <a:buFont typeface="Nunito Sans"/>
                  <a:buNone/>
                </a:pPr>
                <a:r>
                  <a:rPr lang="en-US" b="1" dirty="0"/>
                  <a:t>Precision</a:t>
                </a:r>
              </a:p>
              <a:p>
                <a:pPr marL="139700" indent="0">
                  <a:buFont typeface="Nunito Sans"/>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𝑇𝑃</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𝐹𝑃</m:t>
                              </m:r>
                            </m:sub>
                          </m:sSub>
                        </m:den>
                      </m:f>
                    </m:oMath>
                  </m:oMathPara>
                </a14:m>
                <a:endParaRPr lang="en-US" dirty="0"/>
              </a:p>
              <a:p>
                <a:pPr marL="139700" indent="0">
                  <a:buFont typeface="Nunito Sans"/>
                  <a:buNone/>
                </a:pPr>
                <a:r>
                  <a:rPr lang="en-US" b="1" dirty="0"/>
                  <a:t>F1-Score</a:t>
                </a:r>
              </a:p>
              <a:p>
                <a:pPr marL="139700" indent="0">
                  <a:buFont typeface="Nunito Sans"/>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2</m:t>
                      </m:r>
                      <m:f>
                        <m:fPr>
                          <m:ctrlPr>
                            <a:rPr lang="en-US" b="0" i="1" smtClean="0">
                              <a:latin typeface="Cambria Math" panose="02040503050406030204" pitchFamily="18" charset="0"/>
                            </a:rPr>
                          </m:ctrlPr>
                        </m:fPr>
                        <m:num>
                          <m:r>
                            <a:rPr lang="en-US" b="0" i="1" smtClean="0">
                              <a:latin typeface="Cambria Math" panose="02040503050406030204" pitchFamily="18" charset="0"/>
                            </a:rPr>
                            <m:t>𝑃𝑟𝑒𝑐𝑖𝑠𝑖𝑜𝑛</m:t>
                          </m:r>
                          <m:r>
                            <a:rPr lang="en-US" b="0" i="1" smtClean="0">
                              <a:latin typeface="Cambria Math" panose="02040503050406030204" pitchFamily="18" charset="0"/>
                            </a:rPr>
                            <m:t>⋅</m:t>
                          </m:r>
                          <m:r>
                            <a:rPr lang="en-US" b="0" i="1" smtClean="0">
                              <a:latin typeface="Cambria Math" panose="02040503050406030204" pitchFamily="18" charset="0"/>
                            </a:rPr>
                            <m:t>𝑅𝑒𝑐𝑎𝑙𝑙</m:t>
                          </m:r>
                        </m:num>
                        <m:den>
                          <m:r>
                            <a:rPr lang="en-US" b="0" i="1" smtClean="0">
                              <a:latin typeface="Cambria Math" panose="02040503050406030204" pitchFamily="18" charset="0"/>
                            </a:rPr>
                            <m:t>𝑃𝑟𝑒𝑐𝑖𝑠𝑜𝑛</m:t>
                          </m:r>
                          <m:r>
                            <a:rPr lang="en-US" b="0" i="1" smtClean="0">
                              <a:latin typeface="Cambria Math" panose="02040503050406030204" pitchFamily="18" charset="0"/>
                            </a:rPr>
                            <m:t>+</m:t>
                          </m:r>
                          <m:r>
                            <a:rPr lang="en-US" b="0" i="1" smtClean="0">
                              <a:latin typeface="Cambria Math" panose="02040503050406030204" pitchFamily="18" charset="0"/>
                            </a:rPr>
                            <m:t>𝑅𝑒𝑐𝑎𝑙𝑙</m:t>
                          </m:r>
                        </m:den>
                      </m:f>
                    </m:oMath>
                  </m:oMathPara>
                </a14:m>
                <a:endParaRPr lang="en-US" dirty="0"/>
              </a:p>
              <a:p>
                <a:pPr marL="139700" indent="0">
                  <a:buFont typeface="Nunito Sans"/>
                  <a:buNone/>
                </a:pPr>
                <a:endParaRPr lang="en-US" dirty="0"/>
              </a:p>
              <a:p>
                <a:pPr marL="139700" indent="0">
                  <a:buFont typeface="Nunito Sans"/>
                  <a:buNone/>
                </a:pPr>
                <a:r>
                  <a:rPr lang="en-US" dirty="0">
                    <a:hlinkClick r:id="rId5"/>
                  </a:rPr>
                  <a:t>See more!</a:t>
                </a:r>
                <a:endParaRPr lang="en-US" dirty="0"/>
              </a:p>
              <a:p>
                <a:pPr marL="139700" indent="0">
                  <a:buFont typeface="Nunito Sans"/>
                  <a:buNone/>
                </a:pPr>
                <a:endParaRPr lang="en-US" dirty="0"/>
              </a:p>
            </p:txBody>
          </p:sp>
        </mc:Choice>
        <mc:Fallback xmlns="">
          <p:sp>
            <p:nvSpPr>
              <p:cNvPr id="7" name="Text Placeholder 2">
                <a:extLst>
                  <a:ext uri="{FF2B5EF4-FFF2-40B4-BE49-F238E27FC236}">
                    <a16:creationId xmlns:a16="http://schemas.microsoft.com/office/drawing/2014/main" id="{3AD47176-E352-B841-B87E-55D2B59C6E8C}"/>
                  </a:ext>
                </a:extLst>
              </p:cNvPr>
              <p:cNvSpPr txBox="1">
                <a:spLocks noRot="1" noChangeAspect="1" noMove="1" noResize="1" noEditPoints="1" noAdjustHandles="1" noChangeArrowheads="1" noChangeShapeType="1" noTextEdit="1"/>
              </p:cNvSpPr>
              <p:nvPr/>
            </p:nvSpPr>
            <p:spPr>
              <a:xfrm>
                <a:off x="5969876" y="1680176"/>
                <a:ext cx="2586908" cy="2876324"/>
              </a:xfrm>
              <a:prstGeom prst="rect">
                <a:avLst/>
              </a:prstGeom>
              <a:blipFill>
                <a:blip r:embed="rId6"/>
                <a:stretch>
                  <a:fillRect b="-1401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79675232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1C542-0804-4901-BBEC-5DD55425CCB3}"/>
              </a:ext>
            </a:extLst>
          </p:cNvPr>
          <p:cNvSpPr>
            <a:spLocks noGrp="1"/>
          </p:cNvSpPr>
          <p:nvPr>
            <p:ph type="title"/>
          </p:nvPr>
        </p:nvSpPr>
        <p:spPr/>
        <p:txBody>
          <a:bodyPr/>
          <a:lstStyle/>
          <a:p>
            <a:r>
              <a:rPr lang="en-US" dirty="0"/>
              <a:t>Fairness Definition 2: Statistical Parity</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58A0DC7-0AE0-4871-81B1-3C4F51F2192F}"/>
                  </a:ext>
                </a:extLst>
              </p:cNvPr>
              <p:cNvSpPr>
                <a:spLocks noGrp="1"/>
              </p:cNvSpPr>
              <p:nvPr>
                <p:ph type="body" idx="1"/>
              </p:nvPr>
            </p:nvSpPr>
            <p:spPr/>
            <p:txBody>
              <a:bodyPr/>
              <a:lstStyle/>
              <a:p>
                <a:pPr marL="139700" indent="0">
                  <a:buNone/>
                </a:pPr>
                <a:r>
                  <a:rPr lang="en-US" dirty="0"/>
                  <a:t>Idea: “Admit decisions are equivalent across groups”</a:t>
                </a:r>
              </a:p>
              <a:p>
                <a:pPr marL="139700" indent="0">
                  <a:buNone/>
                </a:pPr>
                <a:endParaRPr lang="en-US" dirty="0"/>
              </a:p>
              <a:p>
                <a:pPr marL="139700" indent="0">
                  <a:buNone/>
                </a:pPr>
                <a14:m>
                  <m:oMathPara xmlns:m="http://schemas.openxmlformats.org/officeDocument/2006/math">
                    <m:oMathParaPr>
                      <m:jc m:val="centerGroup"/>
                    </m:oMathParaPr>
                    <m:oMath xmlns:m="http://schemas.openxmlformats.org/officeDocument/2006/math">
                      <m:func>
                        <m:funcPr>
                          <m:ctrlPr>
                            <a:rPr lang="en-US" i="1">
                              <a:solidFill>
                                <a:schemeClr val="accent1">
                                  <a:lumMod val="75000"/>
                                </a:schemeClr>
                              </a:solidFill>
                              <a:latin typeface="Cambria Math" panose="02040503050406030204" pitchFamily="18" charset="0"/>
                            </a:rPr>
                          </m:ctrlPr>
                        </m:funcPr>
                        <m:fName>
                          <m:r>
                            <m:rPr>
                              <m:sty m:val="p"/>
                            </m:rPr>
                            <a:rPr lang="en-US">
                              <a:solidFill>
                                <a:schemeClr val="accent1">
                                  <a:lumMod val="75000"/>
                                </a:schemeClr>
                              </a:solidFill>
                              <a:latin typeface="Cambria Math" panose="02040503050406030204" pitchFamily="18" charset="0"/>
                            </a:rPr>
                            <m:t>Pr</m:t>
                          </m:r>
                        </m:fName>
                        <m:e>
                          <m:d>
                            <m:dPr>
                              <m:ctrlPr>
                                <a:rPr lang="en-US" i="1">
                                  <a:solidFill>
                                    <a:schemeClr val="accent1">
                                      <a:lumMod val="75000"/>
                                    </a:schemeClr>
                                  </a:solidFill>
                                  <a:latin typeface="Cambria Math" panose="02040503050406030204" pitchFamily="18" charset="0"/>
                                </a:rPr>
                              </m:ctrlPr>
                            </m:dPr>
                            <m:e>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 +| </m:t>
                              </m:r>
                              <m:r>
                                <a:rPr lang="en-US" i="1">
                                  <a:solidFill>
                                    <a:schemeClr val="accent1">
                                      <a:lumMod val="75000"/>
                                    </a:schemeClr>
                                  </a:solidFill>
                                  <a:latin typeface="Cambria Math" panose="02040503050406030204" pitchFamily="18" charset="0"/>
                                </a:rPr>
                                <m:t>𝐴</m:t>
                              </m:r>
                              <m:r>
                                <a:rPr lang="en-US" i="1">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e>
                          </m:d>
                        </m:e>
                      </m:func>
                      <m:r>
                        <a:rPr lang="en-US" i="1">
                          <a:solidFill>
                            <a:schemeClr val="accent1">
                              <a:lumMod val="75000"/>
                            </a:schemeClr>
                          </a:solidFill>
                          <a:latin typeface="Cambria Math" panose="02040503050406030204" pitchFamily="18" charset="0"/>
                        </a:rPr>
                        <m:t>=</m:t>
                      </m:r>
                      <m:func>
                        <m:funcPr>
                          <m:ctrlPr>
                            <a:rPr lang="en-US" i="1">
                              <a:solidFill>
                                <a:schemeClr val="accent1">
                                  <a:lumMod val="75000"/>
                                </a:schemeClr>
                              </a:solidFill>
                              <a:latin typeface="Cambria Math" panose="02040503050406030204" pitchFamily="18" charset="0"/>
                            </a:rPr>
                          </m:ctrlPr>
                        </m:funcPr>
                        <m:fName>
                          <m:r>
                            <m:rPr>
                              <m:sty m:val="p"/>
                            </m:rPr>
                            <a:rPr lang="en-US">
                              <a:solidFill>
                                <a:schemeClr val="accent1">
                                  <a:lumMod val="75000"/>
                                </a:schemeClr>
                              </a:solidFill>
                              <a:latin typeface="Cambria Math" panose="02040503050406030204" pitchFamily="18" charset="0"/>
                            </a:rPr>
                            <m:t>Pr</m:t>
                          </m:r>
                        </m:fName>
                        <m:e>
                          <m:d>
                            <m:dPr>
                              <m:ctrlPr>
                                <a:rPr lang="en-US" i="1">
                                  <a:solidFill>
                                    <a:schemeClr val="accent1">
                                      <a:lumMod val="75000"/>
                                    </a:schemeClr>
                                  </a:solidFill>
                                  <a:latin typeface="Cambria Math" panose="02040503050406030204" pitchFamily="18" charset="0"/>
                                </a:rPr>
                              </m:ctrlPr>
                            </m:dPr>
                            <m:e>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 +| </m:t>
                              </m:r>
                              <m:r>
                                <a:rPr lang="en-US" i="1">
                                  <a:solidFill>
                                    <a:schemeClr val="accent1">
                                      <a:lumMod val="75000"/>
                                    </a:schemeClr>
                                  </a:solidFill>
                                  <a:latin typeface="Cambria Math" panose="02040503050406030204" pitchFamily="18" charset="0"/>
                                </a:rPr>
                                <m:t>𝐴</m:t>
                              </m:r>
                              <m:r>
                                <a:rPr lang="en-US" i="1">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e>
                          </m:d>
                        </m:e>
                      </m:func>
                    </m:oMath>
                  </m:oMathPara>
                </a14:m>
                <a:endParaRPr lang="en-US" dirty="0"/>
              </a:p>
              <a:p>
                <a:pPr marL="139700" indent="0">
                  <a:buNone/>
                </a:pPr>
                <a:r>
                  <a:rPr lang="en-US" dirty="0"/>
                  <a:t> </a:t>
                </a:r>
              </a:p>
              <a:p>
                <a:pPr marL="139700" indent="0">
                  <a:buNone/>
                </a:pPr>
                <a:r>
                  <a:rPr lang="en-US" dirty="0"/>
                  <a:t>Also phrased as matching demographic statistics (e.g., if 33% of population are Squares, 33% of those admitted should be Square).</a:t>
                </a:r>
              </a:p>
              <a:p>
                <a:pPr marL="139700" indent="0">
                  <a:buNone/>
                </a:pPr>
                <a:endParaRPr lang="en-US" dirty="0"/>
              </a:p>
              <a:p>
                <a:pPr marL="139700" indent="0">
                  <a:buNone/>
                </a:pPr>
                <a:r>
                  <a:rPr lang="en-US" b="1" dirty="0"/>
                  <a:t>Pros:</a:t>
                </a:r>
              </a:p>
              <a:p>
                <a:r>
                  <a:rPr lang="en-US" dirty="0"/>
                  <a:t>Aligns with certain legal definitions of equity.</a:t>
                </a:r>
              </a:p>
              <a:p>
                <a:endParaRPr lang="en-US" dirty="0"/>
              </a:p>
              <a:p>
                <a:pPr marL="139700" indent="0">
                  <a:buNone/>
                </a:pPr>
                <a:r>
                  <a:rPr lang="en-US" b="1" dirty="0"/>
                  <a:t>Cons</a:t>
                </a:r>
                <a:r>
                  <a:rPr lang="en-US" dirty="0"/>
                  <a:t>:</a:t>
                </a:r>
              </a:p>
              <a:p>
                <a:r>
                  <a:rPr lang="en-US" dirty="0"/>
                  <a:t>A rather weak in fairness requirements. Allows for strategies that might not be desirable (e.g., random selection, self-fulfilling prophecy) </a:t>
                </a:r>
              </a:p>
            </p:txBody>
          </p:sp>
        </mc:Choice>
        <mc:Fallback xmlns="">
          <p:sp>
            <p:nvSpPr>
              <p:cNvPr id="3" name="Text Placeholder 2">
                <a:extLst>
                  <a:ext uri="{FF2B5EF4-FFF2-40B4-BE49-F238E27FC236}">
                    <a16:creationId xmlns:a16="http://schemas.microsoft.com/office/drawing/2014/main" id="{958A0DC7-0AE0-4871-81B1-3C4F51F2192F}"/>
                  </a:ext>
                </a:extLst>
              </p:cNvPr>
              <p:cNvSpPr>
                <a:spLocks noGrp="1" noRot="1" noChangeAspect="1" noMove="1" noResize="1" noEditPoints="1" noAdjustHandles="1" noChangeArrowheads="1" noChangeShapeType="1" noTextEdit="1"/>
              </p:cNvSpPr>
              <p:nvPr>
                <p:ph type="body" idx="1"/>
              </p:nvPr>
            </p:nvSpPr>
            <p:spPr>
              <a:blipFill>
                <a:blip r:embed="rId3"/>
                <a:stretch>
                  <a:fillRect b="-1117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49FA7CD-3A03-41D0-9472-61E1575A74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539767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0059-866D-48D2-A2BA-2D316DEE8551}"/>
              </a:ext>
            </a:extLst>
          </p:cNvPr>
          <p:cNvSpPr>
            <a:spLocks noGrp="1"/>
          </p:cNvSpPr>
          <p:nvPr>
            <p:ph type="title"/>
          </p:nvPr>
        </p:nvSpPr>
        <p:spPr/>
        <p:txBody>
          <a:bodyPr/>
          <a:lstStyle/>
          <a:p>
            <a:r>
              <a:rPr lang="en-US" dirty="0"/>
              <a:t>Fairness Definition 3: </a:t>
            </a:r>
            <a:br>
              <a:rPr lang="en-US" dirty="0"/>
            </a:br>
            <a:r>
              <a:rPr lang="en-US" dirty="0"/>
              <a:t>Equal Opportunity</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EAEC12F-5EE0-4D5E-8873-1467DCC48FE2}"/>
                  </a:ext>
                </a:extLst>
              </p:cNvPr>
              <p:cNvSpPr>
                <a:spLocks noGrp="1"/>
              </p:cNvSpPr>
              <p:nvPr>
                <p:ph type="body" idx="1"/>
              </p:nvPr>
            </p:nvSpPr>
            <p:spPr/>
            <p:txBody>
              <a:bodyPr/>
              <a:lstStyle/>
              <a:p>
                <a:pPr marL="139700" indent="0">
                  <a:buNone/>
                </a:pPr>
                <a:r>
                  <a:rPr lang="en-US" dirty="0"/>
                  <a:t>Idea: True positive rate should be equivalent across groups</a:t>
                </a:r>
              </a:p>
              <a:p>
                <a:pPr marL="139700" indent="0">
                  <a:buNone/>
                </a:pPr>
                <a:endParaRPr lang="en-US" dirty="0"/>
              </a:p>
              <a:p>
                <a:pPr marL="139700" indent="0">
                  <a:buNone/>
                </a:pPr>
                <a14:m>
                  <m:oMathPara xmlns:m="http://schemas.openxmlformats.org/officeDocument/2006/math">
                    <m:oMathParaPr>
                      <m:jc m:val="centerGroup"/>
                    </m:oMathParaPr>
                    <m:oMath xmlns:m="http://schemas.openxmlformats.org/officeDocument/2006/math">
                      <m:func>
                        <m:funcPr>
                          <m:ctrlPr>
                            <a:rPr lang="en-US" i="1">
                              <a:solidFill>
                                <a:schemeClr val="accent1">
                                  <a:lumMod val="75000"/>
                                </a:schemeClr>
                              </a:solidFill>
                              <a:latin typeface="Cambria Math" panose="02040503050406030204" pitchFamily="18" charset="0"/>
                            </a:rPr>
                          </m:ctrlPr>
                        </m:funcPr>
                        <m:fName>
                          <m:r>
                            <m:rPr>
                              <m:sty m:val="p"/>
                            </m:rPr>
                            <a:rPr lang="en-US">
                              <a:solidFill>
                                <a:schemeClr val="accent1">
                                  <a:lumMod val="75000"/>
                                </a:schemeClr>
                              </a:solidFill>
                              <a:latin typeface="Cambria Math" panose="02040503050406030204" pitchFamily="18" charset="0"/>
                            </a:rPr>
                            <m:t>Pr</m:t>
                          </m:r>
                        </m:fName>
                        <m:e>
                          <m:d>
                            <m:dPr>
                              <m:ctrlPr>
                                <a:rPr lang="en-US" i="1">
                                  <a:solidFill>
                                    <a:schemeClr val="accent1">
                                      <a:lumMod val="75000"/>
                                    </a:schemeClr>
                                  </a:solidFill>
                                  <a:latin typeface="Cambria Math" panose="02040503050406030204" pitchFamily="18" charset="0"/>
                                </a:rPr>
                              </m:ctrlPr>
                            </m:dPr>
                            <m:e>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 +| </m:t>
                              </m:r>
                              <m:r>
                                <a:rPr lang="en-US" i="1">
                                  <a:solidFill>
                                    <a:schemeClr val="accent1">
                                      <a:lumMod val="75000"/>
                                    </a:schemeClr>
                                  </a:solidFill>
                                  <a:latin typeface="Cambria Math" panose="02040503050406030204" pitchFamily="18" charset="0"/>
                                </a:rPr>
                                <m:t>𝐴</m:t>
                              </m:r>
                              <m:r>
                                <a:rPr lang="en-US" i="1">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r>
                                <a:rPr lang="en-US" i="1">
                                  <a:solidFill>
                                    <a:schemeClr val="accent1">
                                      <a:lumMod val="75000"/>
                                    </a:schemeClr>
                                  </a:solidFill>
                                  <a:latin typeface="Cambria Math" panose="02040503050406030204" pitchFamily="18" charset="0"/>
                                </a:rPr>
                                <m:t>, </m:t>
                              </m:r>
                              <m:r>
                                <a:rPr lang="en-US" i="1">
                                  <a:solidFill>
                                    <a:schemeClr val="accent1">
                                      <a:lumMod val="75000"/>
                                    </a:schemeClr>
                                  </a:solidFill>
                                  <a:latin typeface="Cambria Math" panose="02040503050406030204" pitchFamily="18" charset="0"/>
                                </a:rPr>
                                <m:t>𝑌</m:t>
                              </m:r>
                              <m:r>
                                <a:rPr lang="en-US" i="1">
                                  <a:solidFill>
                                    <a:schemeClr val="accent1">
                                      <a:lumMod val="75000"/>
                                    </a:schemeClr>
                                  </a:solidFill>
                                  <a:latin typeface="Cambria Math" panose="02040503050406030204" pitchFamily="18" charset="0"/>
                                </a:rPr>
                                <m:t>=+</m:t>
                              </m:r>
                            </m:e>
                          </m:d>
                        </m:e>
                      </m:func>
                      <m:r>
                        <a:rPr lang="en-US" i="1">
                          <a:solidFill>
                            <a:schemeClr val="accent1">
                              <a:lumMod val="75000"/>
                            </a:schemeClr>
                          </a:solidFill>
                          <a:latin typeface="Cambria Math" panose="02040503050406030204" pitchFamily="18" charset="0"/>
                        </a:rPr>
                        <m:t>=</m:t>
                      </m:r>
                      <m:r>
                        <m:rPr>
                          <m:sty m:val="p"/>
                        </m:rPr>
                        <a:rPr lang="en-US">
                          <a:solidFill>
                            <a:schemeClr val="accent1">
                              <a:lumMod val="75000"/>
                            </a:schemeClr>
                          </a:solidFill>
                          <a:latin typeface="Cambria Math" panose="02040503050406030204" pitchFamily="18" charset="0"/>
                        </a:rPr>
                        <m:t>Pr</m:t>
                      </m:r>
                      <m:d>
                        <m:dPr>
                          <m:ctrlPr>
                            <a:rPr lang="en-US" i="1">
                              <a:solidFill>
                                <a:schemeClr val="accent1">
                                  <a:lumMod val="75000"/>
                                </a:schemeClr>
                              </a:solidFill>
                              <a:latin typeface="Cambria Math" panose="02040503050406030204" pitchFamily="18" charset="0"/>
                            </a:rPr>
                          </m:ctrlPr>
                        </m:dPr>
                        <m:e>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 +| </m:t>
                          </m:r>
                          <m:r>
                            <a:rPr lang="en-US" i="1">
                              <a:solidFill>
                                <a:schemeClr val="accent1">
                                  <a:lumMod val="75000"/>
                                </a:schemeClr>
                              </a:solidFill>
                              <a:latin typeface="Cambria Math" panose="02040503050406030204" pitchFamily="18" charset="0"/>
                            </a:rPr>
                            <m:t>𝐴</m:t>
                          </m:r>
                          <m:r>
                            <a:rPr lang="en-US" i="1">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r>
                            <a:rPr lang="en-US" i="1">
                              <a:solidFill>
                                <a:schemeClr val="accent1">
                                  <a:lumMod val="75000"/>
                                </a:schemeClr>
                              </a:solidFill>
                              <a:latin typeface="Cambria Math" panose="02040503050406030204" pitchFamily="18" charset="0"/>
                            </a:rPr>
                            <m:t>, </m:t>
                          </m:r>
                          <m:r>
                            <a:rPr lang="en-US" i="1">
                              <a:solidFill>
                                <a:schemeClr val="accent1">
                                  <a:lumMod val="75000"/>
                                </a:schemeClr>
                              </a:solidFill>
                              <a:latin typeface="Cambria Math" panose="02040503050406030204" pitchFamily="18" charset="0"/>
                            </a:rPr>
                            <m:t>𝑌</m:t>
                          </m:r>
                          <m:r>
                            <a:rPr lang="en-US" i="1">
                              <a:solidFill>
                                <a:schemeClr val="accent1">
                                  <a:lumMod val="75000"/>
                                </a:schemeClr>
                              </a:solidFill>
                              <a:latin typeface="Cambria Math" panose="02040503050406030204" pitchFamily="18" charset="0"/>
                            </a:rPr>
                            <m:t>=+</m:t>
                          </m:r>
                        </m:e>
                      </m:d>
                    </m:oMath>
                  </m:oMathPara>
                </a14:m>
                <a:endParaRPr lang="en-US" dirty="0"/>
              </a:p>
              <a:p>
                <a:pPr marL="139700" indent="0">
                  <a:buNone/>
                </a:pPr>
                <a:endParaRPr lang="en-US" dirty="0"/>
              </a:p>
              <a:p>
                <a:pPr marL="139700" indent="0">
                  <a:buNone/>
                </a:pPr>
                <a:r>
                  <a:rPr lang="en-US" b="1" dirty="0"/>
                  <a:t>Pros:</a:t>
                </a:r>
              </a:p>
              <a:p>
                <a:r>
                  <a:rPr lang="en-US" dirty="0"/>
                  <a:t>Better controls for true outcome </a:t>
                </a:r>
              </a:p>
              <a:p>
                <a:pPr marL="139700" indent="0">
                  <a:buNone/>
                </a:pPr>
                <a:endParaRPr lang="en-US" dirty="0"/>
              </a:p>
              <a:p>
                <a:pPr marL="139700" indent="0">
                  <a:buNone/>
                </a:pPr>
                <a:r>
                  <a:rPr lang="en-US" b="1" dirty="0"/>
                  <a:t>Cons:</a:t>
                </a:r>
                <a:endParaRPr lang="en-US" dirty="0"/>
              </a:p>
              <a:p>
                <a:r>
                  <a:rPr lang="en-US" dirty="0"/>
                  <a:t>More complex to explain to non-experts</a:t>
                </a:r>
              </a:p>
              <a:p>
                <a:r>
                  <a:rPr lang="en-US" dirty="0"/>
                  <a:t>Only protects for the positive outcome</a:t>
                </a:r>
              </a:p>
              <a:p>
                <a:endParaRPr lang="en-US" dirty="0"/>
              </a:p>
              <a:p>
                <a:endParaRPr lang="en-US" dirty="0"/>
              </a:p>
              <a:p>
                <a:pPr marL="139700" indent="0">
                  <a:buNone/>
                </a:pPr>
                <a:endParaRPr lang="en-US" sz="1200" dirty="0"/>
              </a:p>
              <a:p>
                <a:pPr marL="139700" indent="0">
                  <a:buNone/>
                </a:pPr>
                <a:r>
                  <a:rPr lang="en-US" sz="1200" dirty="0"/>
                  <a:t>Note: Equality of true positives is the same as equality of false negatives</a:t>
                </a:r>
              </a:p>
              <a:p>
                <a:pPr marL="139700" indent="0">
                  <a:buNone/>
                </a:pPr>
                <a:endParaRPr lang="en-US" dirty="0"/>
              </a:p>
            </p:txBody>
          </p:sp>
        </mc:Choice>
        <mc:Fallback xmlns="">
          <p:sp>
            <p:nvSpPr>
              <p:cNvPr id="3" name="Text Placeholder 2">
                <a:extLst>
                  <a:ext uri="{FF2B5EF4-FFF2-40B4-BE49-F238E27FC236}">
                    <a16:creationId xmlns:a16="http://schemas.microsoft.com/office/drawing/2014/main" id="{5EAEC12F-5EE0-4D5E-8873-1467DCC48FE2}"/>
                  </a:ext>
                </a:extLst>
              </p:cNvPr>
              <p:cNvSpPr>
                <a:spLocks noGrp="1" noRot="1" noChangeAspect="1" noMove="1" noResize="1" noEditPoints="1" noAdjustHandles="1" noChangeArrowheads="1" noChangeShapeType="1" noTextEdit="1"/>
              </p:cNvSpPr>
              <p:nvPr>
                <p:ph type="body" idx="1"/>
              </p:nvPr>
            </p:nvSpPr>
            <p:spPr>
              <a:blipFill>
                <a:blip r:embed="rId2"/>
                <a:stretch>
                  <a:fillRect b="-1500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696F9BA-EC98-45F9-BD07-03AAD66D77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1098499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0059-866D-48D2-A2BA-2D316DEE8551}"/>
              </a:ext>
            </a:extLst>
          </p:cNvPr>
          <p:cNvSpPr>
            <a:spLocks noGrp="1"/>
          </p:cNvSpPr>
          <p:nvPr>
            <p:ph type="title"/>
          </p:nvPr>
        </p:nvSpPr>
        <p:spPr/>
        <p:txBody>
          <a:bodyPr/>
          <a:lstStyle/>
          <a:p>
            <a:r>
              <a:rPr lang="en-US" dirty="0"/>
              <a:t>Fairness Definition 4: </a:t>
            </a:r>
            <a:br>
              <a:rPr lang="en-US" dirty="0"/>
            </a:br>
            <a:r>
              <a:rPr lang="en-US" dirty="0"/>
              <a:t>Predictive equality</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EAEC12F-5EE0-4D5E-8873-1467DCC48FE2}"/>
                  </a:ext>
                </a:extLst>
              </p:cNvPr>
              <p:cNvSpPr>
                <a:spLocks noGrp="1"/>
              </p:cNvSpPr>
              <p:nvPr>
                <p:ph type="body" idx="1"/>
              </p:nvPr>
            </p:nvSpPr>
            <p:spPr/>
            <p:txBody>
              <a:bodyPr/>
              <a:lstStyle/>
              <a:p>
                <a:pPr marL="139700" indent="0">
                  <a:buNone/>
                </a:pPr>
                <a:r>
                  <a:rPr lang="en-US" dirty="0"/>
                  <a:t>Idea: True negative rate should be equivalent across groups</a:t>
                </a:r>
              </a:p>
              <a:p>
                <a:pPr marL="139700" indent="0">
                  <a:buNone/>
                </a:pPr>
                <a:endParaRPr lang="en-US" dirty="0"/>
              </a:p>
              <a:p>
                <a:pPr marL="139700" indent="0">
                  <a:buNone/>
                </a:pPr>
                <a14:m>
                  <m:oMathPara xmlns:m="http://schemas.openxmlformats.org/officeDocument/2006/math">
                    <m:oMathParaPr>
                      <m:jc m:val="centerGroup"/>
                    </m:oMathParaPr>
                    <m:oMath xmlns:m="http://schemas.openxmlformats.org/officeDocument/2006/math">
                      <m:func>
                        <m:funcPr>
                          <m:ctrlPr>
                            <a:rPr lang="en-US" i="1">
                              <a:solidFill>
                                <a:schemeClr val="accent1">
                                  <a:lumMod val="75000"/>
                                </a:schemeClr>
                              </a:solidFill>
                              <a:latin typeface="Cambria Math" panose="02040503050406030204" pitchFamily="18" charset="0"/>
                            </a:rPr>
                          </m:ctrlPr>
                        </m:funcPr>
                        <m:fName>
                          <m:r>
                            <m:rPr>
                              <m:sty m:val="p"/>
                            </m:rPr>
                            <a:rPr lang="en-US">
                              <a:solidFill>
                                <a:schemeClr val="accent1">
                                  <a:lumMod val="75000"/>
                                </a:schemeClr>
                              </a:solidFill>
                              <a:latin typeface="Cambria Math" panose="02040503050406030204" pitchFamily="18" charset="0"/>
                            </a:rPr>
                            <m:t>Pr</m:t>
                          </m:r>
                        </m:fName>
                        <m:e>
                          <m:d>
                            <m:dPr>
                              <m:ctrlPr>
                                <a:rPr lang="en-US" i="1">
                                  <a:solidFill>
                                    <a:schemeClr val="accent1">
                                      <a:lumMod val="75000"/>
                                    </a:schemeClr>
                                  </a:solidFill>
                                  <a:latin typeface="Cambria Math" panose="02040503050406030204" pitchFamily="18" charset="0"/>
                                </a:rPr>
                              </m:ctrlPr>
                            </m:dPr>
                            <m:e>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m:t>
                              </m:r>
                              <m:r>
                                <a:rPr lang="en-US" b="0" i="1" smtClean="0">
                                  <a:solidFill>
                                    <a:schemeClr val="accent1">
                                      <a:lumMod val="75000"/>
                                    </a:schemeClr>
                                  </a:solidFill>
                                  <a:latin typeface="Cambria Math" panose="02040503050406030204" pitchFamily="18" charset="0"/>
                                </a:rPr>
                                <m:t>−</m:t>
                              </m:r>
                              <m:r>
                                <a:rPr lang="en-US" i="1">
                                  <a:solidFill>
                                    <a:schemeClr val="accent1">
                                      <a:lumMod val="75000"/>
                                    </a:schemeClr>
                                  </a:solidFill>
                                  <a:latin typeface="Cambria Math" panose="02040503050406030204" pitchFamily="18" charset="0"/>
                                </a:rPr>
                                <m:t>| </m:t>
                              </m:r>
                              <m:r>
                                <a:rPr lang="en-US" i="1">
                                  <a:solidFill>
                                    <a:schemeClr val="accent1">
                                      <a:lumMod val="75000"/>
                                    </a:schemeClr>
                                  </a:solidFill>
                                  <a:latin typeface="Cambria Math" panose="02040503050406030204" pitchFamily="18" charset="0"/>
                                </a:rPr>
                                <m:t>𝐴</m:t>
                              </m:r>
                              <m:r>
                                <a:rPr lang="en-US" i="1">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r>
                                <a:rPr lang="en-US" i="1">
                                  <a:solidFill>
                                    <a:schemeClr val="accent1">
                                      <a:lumMod val="75000"/>
                                    </a:schemeClr>
                                  </a:solidFill>
                                  <a:latin typeface="Cambria Math" panose="02040503050406030204" pitchFamily="18" charset="0"/>
                                </a:rPr>
                                <m:t>, </m:t>
                              </m:r>
                              <m:r>
                                <a:rPr lang="en-US" i="1">
                                  <a:solidFill>
                                    <a:schemeClr val="accent1">
                                      <a:lumMod val="75000"/>
                                    </a:schemeClr>
                                  </a:solidFill>
                                  <a:latin typeface="Cambria Math" panose="02040503050406030204" pitchFamily="18" charset="0"/>
                                </a:rPr>
                                <m:t>𝑌</m:t>
                              </m:r>
                              <m:r>
                                <a:rPr lang="en-US" i="1">
                                  <a:solidFill>
                                    <a:schemeClr val="accent1">
                                      <a:lumMod val="75000"/>
                                    </a:schemeClr>
                                  </a:solidFill>
                                  <a:latin typeface="Cambria Math" panose="02040503050406030204" pitchFamily="18" charset="0"/>
                                </a:rPr>
                                <m:t>=−</m:t>
                              </m:r>
                            </m:e>
                          </m:d>
                        </m:e>
                      </m:func>
                      <m:r>
                        <a:rPr lang="en-US" i="1">
                          <a:solidFill>
                            <a:schemeClr val="accent1">
                              <a:lumMod val="75000"/>
                            </a:schemeClr>
                          </a:solidFill>
                          <a:latin typeface="Cambria Math" panose="02040503050406030204" pitchFamily="18" charset="0"/>
                        </a:rPr>
                        <m:t>=</m:t>
                      </m:r>
                      <m:r>
                        <m:rPr>
                          <m:sty m:val="p"/>
                        </m:rPr>
                        <a:rPr lang="en-US">
                          <a:solidFill>
                            <a:schemeClr val="accent1">
                              <a:lumMod val="75000"/>
                            </a:schemeClr>
                          </a:solidFill>
                          <a:latin typeface="Cambria Math" panose="02040503050406030204" pitchFamily="18" charset="0"/>
                        </a:rPr>
                        <m:t>Pr</m:t>
                      </m:r>
                      <m:d>
                        <m:dPr>
                          <m:ctrlPr>
                            <a:rPr lang="en-US" i="1">
                              <a:solidFill>
                                <a:schemeClr val="accent1">
                                  <a:lumMod val="75000"/>
                                </a:schemeClr>
                              </a:solidFill>
                              <a:latin typeface="Cambria Math" panose="02040503050406030204" pitchFamily="18" charset="0"/>
                            </a:rPr>
                          </m:ctrlPr>
                        </m:dPr>
                        <m:e>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m:t>
                          </m:r>
                          <m:r>
                            <a:rPr lang="en-US" b="0" i="1" smtClean="0">
                              <a:solidFill>
                                <a:schemeClr val="accent1">
                                  <a:lumMod val="75000"/>
                                </a:schemeClr>
                              </a:solidFill>
                              <a:latin typeface="Cambria Math" panose="02040503050406030204" pitchFamily="18" charset="0"/>
                            </a:rPr>
                            <m:t>−</m:t>
                          </m:r>
                          <m:r>
                            <a:rPr lang="en-US" i="1">
                              <a:solidFill>
                                <a:schemeClr val="accent1">
                                  <a:lumMod val="75000"/>
                                </a:schemeClr>
                              </a:solidFill>
                              <a:latin typeface="Cambria Math" panose="02040503050406030204" pitchFamily="18" charset="0"/>
                            </a:rPr>
                            <m:t>| </m:t>
                          </m:r>
                          <m:r>
                            <a:rPr lang="en-US" i="1">
                              <a:solidFill>
                                <a:schemeClr val="accent1">
                                  <a:lumMod val="75000"/>
                                </a:schemeClr>
                              </a:solidFill>
                              <a:latin typeface="Cambria Math" panose="02040503050406030204" pitchFamily="18" charset="0"/>
                            </a:rPr>
                            <m:t>𝐴</m:t>
                          </m:r>
                          <m:r>
                            <a:rPr lang="en-US" i="1">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r>
                            <a:rPr lang="en-US" i="1">
                              <a:solidFill>
                                <a:schemeClr val="accent1">
                                  <a:lumMod val="75000"/>
                                </a:schemeClr>
                              </a:solidFill>
                              <a:latin typeface="Cambria Math" panose="02040503050406030204" pitchFamily="18" charset="0"/>
                            </a:rPr>
                            <m:t>, </m:t>
                          </m:r>
                          <m:r>
                            <a:rPr lang="en-US" i="1">
                              <a:solidFill>
                                <a:schemeClr val="accent1">
                                  <a:lumMod val="75000"/>
                                </a:schemeClr>
                              </a:solidFill>
                              <a:latin typeface="Cambria Math" panose="02040503050406030204" pitchFamily="18" charset="0"/>
                            </a:rPr>
                            <m:t>𝑌</m:t>
                          </m:r>
                          <m:r>
                            <a:rPr lang="en-US" i="1">
                              <a:solidFill>
                                <a:schemeClr val="accent1">
                                  <a:lumMod val="75000"/>
                                </a:schemeClr>
                              </a:solidFill>
                              <a:latin typeface="Cambria Math" panose="02040503050406030204" pitchFamily="18" charset="0"/>
                            </a:rPr>
                            <m:t>=−</m:t>
                          </m:r>
                        </m:e>
                      </m:d>
                    </m:oMath>
                  </m:oMathPara>
                </a14:m>
                <a:endParaRPr lang="en-US" dirty="0"/>
              </a:p>
              <a:p>
                <a:pPr marL="139700" indent="0">
                  <a:buNone/>
                </a:pPr>
                <a:endParaRPr lang="en-US" dirty="0"/>
              </a:p>
              <a:p>
                <a:pPr marL="139700" indent="0">
                  <a:buNone/>
                </a:pPr>
                <a:endParaRPr lang="en-US" dirty="0"/>
              </a:p>
              <a:p>
                <a:pPr marL="139700" indent="0">
                  <a:buNone/>
                </a:pPr>
                <a:r>
                  <a:rPr lang="en-US" dirty="0"/>
                  <a:t>Same idea as equal opportunity, but controlling for different statistic. Might be favorable in situations you care more about false positives than a false negative.</a:t>
                </a:r>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r>
                  <a:rPr lang="en-US" sz="1200" dirty="0"/>
                  <a:t>Note: Equality of true negatives is the same as equality of false positives</a:t>
                </a:r>
              </a:p>
              <a:p>
                <a:pPr marL="139700" indent="0">
                  <a:buNone/>
                </a:pPr>
                <a:endParaRPr lang="en-US" dirty="0"/>
              </a:p>
            </p:txBody>
          </p:sp>
        </mc:Choice>
        <mc:Fallback xmlns="">
          <p:sp>
            <p:nvSpPr>
              <p:cNvPr id="3" name="Text Placeholder 2">
                <a:extLst>
                  <a:ext uri="{FF2B5EF4-FFF2-40B4-BE49-F238E27FC236}">
                    <a16:creationId xmlns:a16="http://schemas.microsoft.com/office/drawing/2014/main" id="{5EAEC12F-5EE0-4D5E-8873-1467DCC48FE2}"/>
                  </a:ext>
                </a:extLst>
              </p:cNvPr>
              <p:cNvSpPr>
                <a:spLocks noGrp="1" noRot="1" noChangeAspect="1" noMove="1" noResize="1" noEditPoints="1" noAdjustHandles="1" noChangeArrowheads="1" noChangeShapeType="1" noTextEdit="1"/>
              </p:cNvSpPr>
              <p:nvPr>
                <p:ph type="body" idx="1"/>
              </p:nvPr>
            </p:nvSpPr>
            <p:spPr>
              <a:blipFill>
                <a:blip r:embed="rId2"/>
                <a:stretch>
                  <a:fillRect b="-1194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696F9BA-EC98-45F9-BD07-03AAD66D77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1693212164"/>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8123E-FFBC-4B4F-BAAF-7ACE0E7A4E30}"/>
              </a:ext>
            </a:extLst>
          </p:cNvPr>
          <p:cNvSpPr>
            <a:spLocks noGrp="1"/>
          </p:cNvSpPr>
          <p:nvPr>
            <p:ph type="title"/>
          </p:nvPr>
        </p:nvSpPr>
        <p:spPr/>
        <p:txBody>
          <a:bodyPr/>
          <a:lstStyle/>
          <a:p>
            <a:r>
              <a:rPr lang="en-US" dirty="0"/>
              <a:t>And many, many more</a:t>
            </a:r>
          </a:p>
        </p:txBody>
      </p:sp>
      <p:sp>
        <p:nvSpPr>
          <p:cNvPr id="3" name="Text Placeholder 2">
            <a:extLst>
              <a:ext uri="{FF2B5EF4-FFF2-40B4-BE49-F238E27FC236}">
                <a16:creationId xmlns:a16="http://schemas.microsoft.com/office/drawing/2014/main" id="{5F8432F3-9F4D-478B-985E-F306D5E36416}"/>
              </a:ext>
            </a:extLst>
          </p:cNvPr>
          <p:cNvSpPr>
            <a:spLocks noGrp="1"/>
          </p:cNvSpPr>
          <p:nvPr>
            <p:ph type="body" idx="1"/>
          </p:nvPr>
        </p:nvSpPr>
        <p:spPr>
          <a:xfrm>
            <a:off x="2729380" y="4644772"/>
            <a:ext cx="6376104" cy="773541"/>
          </a:xfrm>
        </p:spPr>
        <p:txBody>
          <a:bodyPr/>
          <a:lstStyle/>
          <a:p>
            <a:pPr marL="139700" indent="0">
              <a:buNone/>
            </a:pPr>
            <a:r>
              <a:rPr lang="en-US" dirty="0"/>
              <a:t>Table from </a:t>
            </a:r>
            <a:r>
              <a:rPr lang="en-US" dirty="0">
                <a:hlinkClick r:id="rId2"/>
              </a:rPr>
              <a:t>Fairness and machine learning </a:t>
            </a:r>
            <a:r>
              <a:rPr lang="en-US" dirty="0"/>
              <a:t>by </a:t>
            </a:r>
            <a:r>
              <a:rPr lang="en-US" dirty="0" err="1"/>
              <a:t>Barocas</a:t>
            </a:r>
            <a:r>
              <a:rPr lang="en-US" dirty="0"/>
              <a:t>, Hardt, Narayanan</a:t>
            </a:r>
          </a:p>
        </p:txBody>
      </p:sp>
      <p:sp>
        <p:nvSpPr>
          <p:cNvPr id="4" name="Slide Number Placeholder 3">
            <a:extLst>
              <a:ext uri="{FF2B5EF4-FFF2-40B4-BE49-F238E27FC236}">
                <a16:creationId xmlns:a16="http://schemas.microsoft.com/office/drawing/2014/main" id="{CF02125A-D34F-4C6E-AEA2-9FD42115F31E}"/>
              </a:ext>
            </a:extLst>
          </p:cNvPr>
          <p:cNvSpPr>
            <a:spLocks noGrp="1"/>
          </p:cNvSpPr>
          <p:nvPr>
            <p:ph type="sldNum" idx="12"/>
          </p:nvPr>
        </p:nvSpPr>
        <p:spPr/>
        <p:txBody>
          <a:bodyPr/>
          <a:lstStyle/>
          <a:p>
            <a:fld id="{39E65F0E-D8D0-8548-A870-8F1E432EFAAD}" type="slidenum">
              <a:rPr lang="en-US" smtClean="0"/>
              <a:pPr/>
              <a:t>29</a:t>
            </a:fld>
            <a:endParaRPr lang="en-US" dirty="0"/>
          </a:p>
        </p:txBody>
      </p:sp>
      <p:pic>
        <p:nvPicPr>
          <p:cNvPr id="5" name="Picture 4">
            <a:extLst>
              <a:ext uri="{FF2B5EF4-FFF2-40B4-BE49-F238E27FC236}">
                <a16:creationId xmlns:a16="http://schemas.microsoft.com/office/drawing/2014/main" id="{A9E6D1CD-0236-430E-9A64-F6C571A84D11}"/>
              </a:ext>
            </a:extLst>
          </p:cNvPr>
          <p:cNvPicPr>
            <a:picLocks noChangeAspect="1"/>
          </p:cNvPicPr>
          <p:nvPr/>
        </p:nvPicPr>
        <p:blipFill>
          <a:blip r:embed="rId3"/>
          <a:stretch>
            <a:fillRect/>
          </a:stretch>
        </p:blipFill>
        <p:spPr>
          <a:xfrm>
            <a:off x="3183950" y="282388"/>
            <a:ext cx="5114710" cy="4127062"/>
          </a:xfrm>
          <a:prstGeom prst="rect">
            <a:avLst/>
          </a:prstGeom>
          <a:ln>
            <a:solidFill>
              <a:schemeClr val="tx1"/>
            </a:solidFill>
          </a:ln>
        </p:spPr>
      </p:pic>
    </p:spTree>
    <p:extLst>
      <p:ext uri="{BB962C8B-B14F-4D97-AF65-F5344CB8AC3E}">
        <p14:creationId xmlns:p14="http://schemas.microsoft.com/office/powerpoint/2010/main" val="126880398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9FB4B-3788-4F99-9754-D748CA6297C8}"/>
              </a:ext>
            </a:extLst>
          </p:cNvPr>
          <p:cNvSpPr>
            <a:spLocks noGrp="1"/>
          </p:cNvSpPr>
          <p:nvPr>
            <p:ph type="ctrTitle"/>
          </p:nvPr>
        </p:nvSpPr>
        <p:spPr/>
        <p:txBody>
          <a:bodyPr/>
          <a:lstStyle/>
          <a:p>
            <a:r>
              <a:rPr lang="en-US" dirty="0"/>
              <a:t>ML and Society</a:t>
            </a:r>
          </a:p>
        </p:txBody>
      </p:sp>
      <p:sp>
        <p:nvSpPr>
          <p:cNvPr id="3" name="Subtitle 2">
            <a:extLst>
              <a:ext uri="{FF2B5EF4-FFF2-40B4-BE49-F238E27FC236}">
                <a16:creationId xmlns:a16="http://schemas.microsoft.com/office/drawing/2014/main" id="{B213D38A-C20F-4EBB-809A-6C01EAA57BB7}"/>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DD552D8F-5B58-4E90-BD6F-15031DC875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153309536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0FDB-04AF-40F8-84F6-1F3764F669D8}"/>
              </a:ext>
            </a:extLst>
          </p:cNvPr>
          <p:cNvSpPr>
            <a:spLocks noGrp="1"/>
          </p:cNvSpPr>
          <p:nvPr>
            <p:ph type="title"/>
          </p:nvPr>
        </p:nvSpPr>
        <p:spPr/>
        <p:txBody>
          <a:bodyPr/>
          <a:lstStyle/>
          <a:p>
            <a:r>
              <a:rPr lang="en-US" dirty="0"/>
              <a:t>Which one to use?</a:t>
            </a:r>
          </a:p>
        </p:txBody>
      </p:sp>
      <p:sp>
        <p:nvSpPr>
          <p:cNvPr id="3" name="Text Placeholder 2">
            <a:extLst>
              <a:ext uri="{FF2B5EF4-FFF2-40B4-BE49-F238E27FC236}">
                <a16:creationId xmlns:a16="http://schemas.microsoft.com/office/drawing/2014/main" id="{B458861E-57F1-4C88-87EB-4BFDE5D67A07}"/>
              </a:ext>
            </a:extLst>
          </p:cNvPr>
          <p:cNvSpPr>
            <a:spLocks noGrp="1"/>
          </p:cNvSpPr>
          <p:nvPr>
            <p:ph type="body" idx="1"/>
          </p:nvPr>
        </p:nvSpPr>
        <p:spPr/>
        <p:txBody>
          <a:bodyPr/>
          <a:lstStyle/>
          <a:p>
            <a:pPr marL="0" indent="0">
              <a:buNone/>
            </a:pPr>
            <a:r>
              <a:rPr lang="en-US" dirty="0"/>
              <a:t>We can’t tell you! Each definition makes its own statement on what fairness means. Choosing a fairness measure is an explicit statement of what values we hold when thinking about fairness.</a:t>
            </a:r>
          </a:p>
          <a:p>
            <a:pPr marL="0" indent="0">
              <a:buNone/>
            </a:pPr>
            <a:endParaRPr lang="en-US" dirty="0"/>
          </a:p>
          <a:p>
            <a:pPr marL="0" indent="0">
              <a:buNone/>
            </a:pPr>
            <a:r>
              <a:rPr lang="en-US" b="1" dirty="0"/>
              <a:t>Takeaway</a:t>
            </a:r>
            <a:r>
              <a:rPr lang="en-US" dirty="0"/>
              <a:t>: Discrimination in ML models is a crucial problem we need to work on. It’s not a problem that will only be solved algorithmically. We need people (e.g., policymakers, regulators, philosophers, developers) to be in the loop to determine the values we want to encode into our systems.</a:t>
            </a:r>
          </a:p>
        </p:txBody>
      </p:sp>
      <p:sp>
        <p:nvSpPr>
          <p:cNvPr id="4" name="Slide Number Placeholder 3">
            <a:extLst>
              <a:ext uri="{FF2B5EF4-FFF2-40B4-BE49-F238E27FC236}">
                <a16:creationId xmlns:a16="http://schemas.microsoft.com/office/drawing/2014/main" id="{1DDE4B10-DA75-4B9D-9E17-A88718D78F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2131859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ACAC-4782-4773-927D-5CA9EAA272C5}"/>
              </a:ext>
            </a:extLst>
          </p:cNvPr>
          <p:cNvSpPr>
            <a:spLocks noGrp="1"/>
          </p:cNvSpPr>
          <p:nvPr>
            <p:ph type="title"/>
          </p:nvPr>
        </p:nvSpPr>
        <p:spPr/>
        <p:txBody>
          <a:bodyPr/>
          <a:lstStyle/>
          <a:p>
            <a:r>
              <a:rPr lang="en-US" dirty="0"/>
              <a:t>Next time</a:t>
            </a:r>
          </a:p>
        </p:txBody>
      </p:sp>
      <p:sp>
        <p:nvSpPr>
          <p:cNvPr id="3" name="Text Placeholder 2">
            <a:extLst>
              <a:ext uri="{FF2B5EF4-FFF2-40B4-BE49-F238E27FC236}">
                <a16:creationId xmlns:a16="http://schemas.microsoft.com/office/drawing/2014/main" id="{5FAF2332-6C34-45B7-A6BE-D0BB73688BFE}"/>
              </a:ext>
            </a:extLst>
          </p:cNvPr>
          <p:cNvSpPr>
            <a:spLocks noGrp="1"/>
          </p:cNvSpPr>
          <p:nvPr>
            <p:ph type="body" idx="1"/>
          </p:nvPr>
        </p:nvSpPr>
        <p:spPr/>
        <p:txBody>
          <a:bodyPr/>
          <a:lstStyle/>
          <a:p>
            <a:pPr marL="139700" indent="0">
              <a:buNone/>
            </a:pPr>
            <a:r>
              <a:rPr lang="en-US" dirty="0"/>
              <a:t>Will discuss some limitations in these definitions (particularly how they contradict) and how we can think about fairness as a philosophy (or worldview).</a:t>
            </a:r>
          </a:p>
        </p:txBody>
      </p:sp>
      <p:sp>
        <p:nvSpPr>
          <p:cNvPr id="4" name="Slide Number Placeholder 3">
            <a:extLst>
              <a:ext uri="{FF2B5EF4-FFF2-40B4-BE49-F238E27FC236}">
                <a16:creationId xmlns:a16="http://schemas.microsoft.com/office/drawing/2014/main" id="{3D915368-3179-45C2-846E-CF235BB8C9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379324808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8425-0DF3-D64E-86B4-4E10B42AAC1E}"/>
              </a:ext>
            </a:extLst>
          </p:cNvPr>
          <p:cNvSpPr>
            <a:spLocks noGrp="1"/>
          </p:cNvSpPr>
          <p:nvPr>
            <p:ph type="title"/>
          </p:nvPr>
        </p:nvSpPr>
        <p:spPr/>
        <p:txBody>
          <a:bodyPr/>
          <a:lstStyle/>
          <a:p>
            <a:r>
              <a:rPr lang="en-US" dirty="0"/>
              <a:t>Recap</a:t>
            </a:r>
          </a:p>
        </p:txBody>
      </p:sp>
      <p:sp>
        <p:nvSpPr>
          <p:cNvPr id="3" name="Text Placeholder 2">
            <a:extLst>
              <a:ext uri="{FF2B5EF4-FFF2-40B4-BE49-F238E27FC236}">
                <a16:creationId xmlns:a16="http://schemas.microsoft.com/office/drawing/2014/main" id="{02657BDE-7BF3-BF4E-9E0C-0ECCD3FD4F24}"/>
              </a:ext>
            </a:extLst>
          </p:cNvPr>
          <p:cNvSpPr>
            <a:spLocks noGrp="1"/>
          </p:cNvSpPr>
          <p:nvPr>
            <p:ph type="body" idx="1"/>
          </p:nvPr>
        </p:nvSpPr>
        <p:spPr>
          <a:xfrm>
            <a:off x="3090625" y="0"/>
            <a:ext cx="5596200" cy="3981000"/>
          </a:xfrm>
        </p:spPr>
        <p:txBody>
          <a:bodyPr/>
          <a:lstStyle/>
          <a:p>
            <a:pPr marL="139700" indent="0">
              <a:buNone/>
            </a:pPr>
            <a:r>
              <a:rPr lang="en-US" b="1" dirty="0"/>
              <a:t>Theme</a:t>
            </a:r>
            <a:r>
              <a:rPr lang="en-US" dirty="0"/>
              <a:t>: It’s important to give terms to abstract notions like bias and fairness so we can have concrete things to look out for. There is not one right perspective though! </a:t>
            </a:r>
          </a:p>
          <a:p>
            <a:pPr marL="139700" indent="0">
              <a:buNone/>
            </a:pPr>
            <a:r>
              <a:rPr lang="en-US" b="1" dirty="0"/>
              <a:t>Ideas:</a:t>
            </a:r>
          </a:p>
          <a:p>
            <a:r>
              <a:rPr lang="en-US" dirty="0"/>
              <a:t>Calibration</a:t>
            </a:r>
          </a:p>
          <a:p>
            <a:r>
              <a:rPr lang="en-US" dirty="0"/>
              <a:t>Impacts of ML Systems on society</a:t>
            </a:r>
          </a:p>
          <a:p>
            <a:r>
              <a:rPr lang="en-US" dirty="0"/>
              <a:t>Sources of bias</a:t>
            </a:r>
          </a:p>
          <a:p>
            <a:pPr lvl="1"/>
            <a:r>
              <a:rPr lang="en-US" dirty="0"/>
              <a:t>Historical bias</a:t>
            </a:r>
          </a:p>
          <a:p>
            <a:pPr lvl="1"/>
            <a:r>
              <a:rPr lang="en-US" dirty="0"/>
              <a:t>Representation Bias</a:t>
            </a:r>
          </a:p>
          <a:p>
            <a:pPr lvl="1"/>
            <a:r>
              <a:rPr lang="en-US" dirty="0"/>
              <a:t>Measurement Bias</a:t>
            </a:r>
          </a:p>
          <a:p>
            <a:pPr lvl="1"/>
            <a:r>
              <a:rPr lang="en-US" dirty="0"/>
              <a:t>Aggregation Bias</a:t>
            </a:r>
          </a:p>
          <a:p>
            <a:pPr lvl="1"/>
            <a:r>
              <a:rPr lang="en-US" dirty="0"/>
              <a:t>Evaluation Bias</a:t>
            </a:r>
          </a:p>
          <a:p>
            <a:pPr lvl="1"/>
            <a:r>
              <a:rPr lang="en-US" dirty="0"/>
              <a:t>Deployment Bias</a:t>
            </a:r>
          </a:p>
          <a:p>
            <a:r>
              <a:rPr lang="en-US" dirty="0"/>
              <a:t>Definitions of fairness</a:t>
            </a:r>
          </a:p>
          <a:p>
            <a:pPr lvl="1"/>
            <a:r>
              <a:rPr lang="en-US" dirty="0"/>
              <a:t>Fairness through unawareness</a:t>
            </a:r>
          </a:p>
          <a:p>
            <a:pPr lvl="1"/>
            <a:r>
              <a:rPr lang="en-US" dirty="0"/>
              <a:t>Statistical parity</a:t>
            </a:r>
          </a:p>
          <a:p>
            <a:pPr lvl="1"/>
            <a:r>
              <a:rPr lang="en-US" dirty="0"/>
              <a:t>Equal opportunity</a:t>
            </a:r>
          </a:p>
          <a:p>
            <a:pPr lvl="1"/>
            <a:r>
              <a:rPr lang="en-US" dirty="0"/>
              <a:t>Predictive equality</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35758B38-D569-E04A-8B9B-B755E637B5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112067578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0BBBD-9FC6-440D-A968-E19174474A34}"/>
              </a:ext>
            </a:extLst>
          </p:cNvPr>
          <p:cNvSpPr>
            <a:spLocks noGrp="1"/>
          </p:cNvSpPr>
          <p:nvPr>
            <p:ph type="title"/>
          </p:nvPr>
        </p:nvSpPr>
        <p:spPr/>
        <p:txBody>
          <a:bodyPr/>
          <a:lstStyle/>
          <a:p>
            <a:r>
              <a:rPr lang="en-US" dirty="0"/>
              <a:t>ML Systems Gone Wrong</a:t>
            </a:r>
          </a:p>
        </p:txBody>
      </p:sp>
      <p:sp>
        <p:nvSpPr>
          <p:cNvPr id="3" name="Text Placeholder 2">
            <a:extLst>
              <a:ext uri="{FF2B5EF4-FFF2-40B4-BE49-F238E27FC236}">
                <a16:creationId xmlns:a16="http://schemas.microsoft.com/office/drawing/2014/main" id="{04E9B2BE-B4C1-41B1-81A1-9E437C92DFEF}"/>
              </a:ext>
            </a:extLst>
          </p:cNvPr>
          <p:cNvSpPr>
            <a:spLocks noGrp="1"/>
          </p:cNvSpPr>
          <p:nvPr>
            <p:ph type="body" idx="1"/>
          </p:nvPr>
        </p:nvSpPr>
        <p:spPr/>
        <p:txBody>
          <a:bodyPr/>
          <a:lstStyle/>
          <a:p>
            <a:pPr marL="139700" indent="0">
              <a:buNone/>
            </a:pPr>
            <a:endParaRPr lang="en-US" dirty="0"/>
          </a:p>
        </p:txBody>
      </p:sp>
      <p:sp>
        <p:nvSpPr>
          <p:cNvPr id="4" name="Slide Number Placeholder 3">
            <a:extLst>
              <a:ext uri="{FF2B5EF4-FFF2-40B4-BE49-F238E27FC236}">
                <a16:creationId xmlns:a16="http://schemas.microsoft.com/office/drawing/2014/main" id="{3ABC34EC-7CC9-47AF-9DBB-1582B8AE70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5" name="Picture 4">
            <a:extLst>
              <a:ext uri="{FF2B5EF4-FFF2-40B4-BE49-F238E27FC236}">
                <a16:creationId xmlns:a16="http://schemas.microsoft.com/office/drawing/2014/main" id="{AE57877F-3853-42A1-9FFA-5C29DB2FB071}"/>
              </a:ext>
            </a:extLst>
          </p:cNvPr>
          <p:cNvPicPr>
            <a:picLocks noChangeAspect="1"/>
          </p:cNvPicPr>
          <p:nvPr/>
        </p:nvPicPr>
        <p:blipFill>
          <a:blip r:embed="rId2"/>
          <a:stretch>
            <a:fillRect/>
          </a:stretch>
        </p:blipFill>
        <p:spPr>
          <a:xfrm>
            <a:off x="2794068" y="162576"/>
            <a:ext cx="2881358" cy="1195945"/>
          </a:xfrm>
          <a:prstGeom prst="rect">
            <a:avLst/>
          </a:prstGeom>
          <a:ln>
            <a:solidFill>
              <a:schemeClr val="tx1"/>
            </a:solidFill>
          </a:ln>
        </p:spPr>
      </p:pic>
      <p:pic>
        <p:nvPicPr>
          <p:cNvPr id="6" name="Picture 5">
            <a:extLst>
              <a:ext uri="{FF2B5EF4-FFF2-40B4-BE49-F238E27FC236}">
                <a16:creationId xmlns:a16="http://schemas.microsoft.com/office/drawing/2014/main" id="{36C5B167-DD80-4F50-BD58-727F6AFF8D18}"/>
              </a:ext>
            </a:extLst>
          </p:cNvPr>
          <p:cNvPicPr>
            <a:picLocks noChangeAspect="1"/>
          </p:cNvPicPr>
          <p:nvPr/>
        </p:nvPicPr>
        <p:blipFill>
          <a:blip r:embed="rId3"/>
          <a:stretch>
            <a:fillRect/>
          </a:stretch>
        </p:blipFill>
        <p:spPr>
          <a:xfrm>
            <a:off x="2856719" y="3837769"/>
            <a:ext cx="5830106" cy="1108882"/>
          </a:xfrm>
          <a:prstGeom prst="rect">
            <a:avLst/>
          </a:prstGeom>
          <a:ln>
            <a:solidFill>
              <a:schemeClr val="tx1"/>
            </a:solidFill>
          </a:ln>
        </p:spPr>
      </p:pic>
      <p:pic>
        <p:nvPicPr>
          <p:cNvPr id="7" name="Picture 6">
            <a:extLst>
              <a:ext uri="{FF2B5EF4-FFF2-40B4-BE49-F238E27FC236}">
                <a16:creationId xmlns:a16="http://schemas.microsoft.com/office/drawing/2014/main" id="{8B328CDE-33C5-42DD-9E9C-F6DD73F81D54}"/>
              </a:ext>
            </a:extLst>
          </p:cNvPr>
          <p:cNvPicPr>
            <a:picLocks noChangeAspect="1"/>
          </p:cNvPicPr>
          <p:nvPr/>
        </p:nvPicPr>
        <p:blipFill>
          <a:blip r:embed="rId4"/>
          <a:stretch>
            <a:fillRect/>
          </a:stretch>
        </p:blipFill>
        <p:spPr>
          <a:xfrm>
            <a:off x="5971983" y="566498"/>
            <a:ext cx="2881358" cy="1167647"/>
          </a:xfrm>
          <a:prstGeom prst="rect">
            <a:avLst/>
          </a:prstGeom>
          <a:ln>
            <a:solidFill>
              <a:schemeClr val="tx1"/>
            </a:solidFill>
          </a:ln>
        </p:spPr>
      </p:pic>
      <p:pic>
        <p:nvPicPr>
          <p:cNvPr id="8" name="Picture 7">
            <a:extLst>
              <a:ext uri="{FF2B5EF4-FFF2-40B4-BE49-F238E27FC236}">
                <a16:creationId xmlns:a16="http://schemas.microsoft.com/office/drawing/2014/main" id="{707280E9-B882-442F-AA19-1B4A1EB37CE3}"/>
              </a:ext>
            </a:extLst>
          </p:cNvPr>
          <p:cNvPicPr>
            <a:picLocks noChangeAspect="1"/>
          </p:cNvPicPr>
          <p:nvPr/>
        </p:nvPicPr>
        <p:blipFill>
          <a:blip r:embed="rId5"/>
          <a:stretch>
            <a:fillRect/>
          </a:stretch>
        </p:blipFill>
        <p:spPr>
          <a:xfrm>
            <a:off x="5971984" y="2029278"/>
            <a:ext cx="2878846" cy="1556133"/>
          </a:xfrm>
          <a:prstGeom prst="rect">
            <a:avLst/>
          </a:prstGeom>
          <a:ln>
            <a:solidFill>
              <a:schemeClr val="tx1"/>
            </a:solidFill>
          </a:ln>
        </p:spPr>
      </p:pic>
      <p:pic>
        <p:nvPicPr>
          <p:cNvPr id="9" name="Picture 8">
            <a:extLst>
              <a:ext uri="{FF2B5EF4-FFF2-40B4-BE49-F238E27FC236}">
                <a16:creationId xmlns:a16="http://schemas.microsoft.com/office/drawing/2014/main" id="{DE8592A4-F9CF-4D88-89B8-BF9A4B7CE2F8}"/>
              </a:ext>
            </a:extLst>
          </p:cNvPr>
          <p:cNvPicPr>
            <a:picLocks noChangeAspect="1"/>
          </p:cNvPicPr>
          <p:nvPr/>
        </p:nvPicPr>
        <p:blipFill>
          <a:blip r:embed="rId6"/>
          <a:stretch>
            <a:fillRect/>
          </a:stretch>
        </p:blipFill>
        <p:spPr>
          <a:xfrm>
            <a:off x="2794068" y="1734144"/>
            <a:ext cx="2886339" cy="1167647"/>
          </a:xfrm>
          <a:prstGeom prst="rect">
            <a:avLst/>
          </a:prstGeom>
          <a:ln>
            <a:solidFill>
              <a:schemeClr val="tx1"/>
            </a:solidFill>
          </a:ln>
        </p:spPr>
      </p:pic>
    </p:spTree>
    <p:extLst>
      <p:ext uri="{BB962C8B-B14F-4D97-AF65-F5344CB8AC3E}">
        <p14:creationId xmlns:p14="http://schemas.microsoft.com/office/powerpoint/2010/main" val="30934590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ABABC-0F35-471E-A068-460593FDA9CA}"/>
              </a:ext>
            </a:extLst>
          </p:cNvPr>
          <p:cNvSpPr>
            <a:spLocks noGrp="1"/>
          </p:cNvSpPr>
          <p:nvPr>
            <p:ph type="title"/>
          </p:nvPr>
        </p:nvSpPr>
        <p:spPr/>
        <p:txBody>
          <a:bodyPr/>
          <a:lstStyle/>
          <a:p>
            <a:r>
              <a:rPr lang="en-US" dirty="0"/>
              <a:t>COMPAS</a:t>
            </a:r>
          </a:p>
        </p:txBody>
      </p:sp>
      <p:sp>
        <p:nvSpPr>
          <p:cNvPr id="3" name="Text Placeholder 2">
            <a:extLst>
              <a:ext uri="{FF2B5EF4-FFF2-40B4-BE49-F238E27FC236}">
                <a16:creationId xmlns:a16="http://schemas.microsoft.com/office/drawing/2014/main" id="{CF3034E6-EE0D-42C5-B8FD-71EBDC896DCD}"/>
              </a:ext>
            </a:extLst>
          </p:cNvPr>
          <p:cNvSpPr>
            <a:spLocks noGrp="1"/>
          </p:cNvSpPr>
          <p:nvPr>
            <p:ph type="body" idx="1"/>
          </p:nvPr>
        </p:nvSpPr>
        <p:spPr/>
        <p:txBody>
          <a:bodyPr/>
          <a:lstStyle/>
          <a:p>
            <a:pPr marL="139700" indent="0">
              <a:buNone/>
            </a:pPr>
            <a:r>
              <a:rPr lang="en-US" dirty="0"/>
              <a:t>An ML model created by </a:t>
            </a:r>
            <a:r>
              <a:rPr lang="en-US" dirty="0" err="1"/>
              <a:t>NorthPointe</a:t>
            </a:r>
            <a:r>
              <a:rPr lang="en-US" dirty="0"/>
              <a:t> used to predict likelihood of inmates to “recidivate”. Eventually started use in Florida in judges’ decision for parole</a:t>
            </a:r>
          </a:p>
          <a:p>
            <a:pPr marL="139700" indent="0">
              <a:buNone/>
            </a:pPr>
            <a:endParaRPr lang="en-US" dirty="0"/>
          </a:p>
          <a:p>
            <a:pPr marL="139700" indent="0">
              <a:buNone/>
            </a:pPr>
            <a:r>
              <a:rPr lang="en-US" dirty="0"/>
              <a:t>ProPublica (a news org) investigated the model and </a:t>
            </a:r>
            <a:r>
              <a:rPr lang="en-US" dirty="0">
                <a:hlinkClick r:id="rId2"/>
              </a:rPr>
              <a:t>wrote</a:t>
            </a:r>
            <a:r>
              <a:rPr lang="en-US" dirty="0"/>
              <a:t> that the model exhibited biased behavior against people of color. Particularly, they found that the model would predict higher risk scores for black people.</a:t>
            </a:r>
          </a:p>
          <a:p>
            <a:endParaRPr lang="en-US" dirty="0"/>
          </a:p>
          <a:p>
            <a:pPr marL="139700" indent="0">
              <a:buNone/>
            </a:pPr>
            <a:r>
              <a:rPr lang="en-US" dirty="0"/>
              <a:t>Northpointe </a:t>
            </a:r>
            <a:r>
              <a:rPr lang="en-US" dirty="0">
                <a:hlinkClick r:id="rId3"/>
              </a:rPr>
              <a:t>countered</a:t>
            </a:r>
            <a:r>
              <a:rPr lang="en-US" dirty="0"/>
              <a:t> and claimed that their scores were well </a:t>
            </a:r>
            <a:r>
              <a:rPr lang="en-US" b="1" dirty="0"/>
              <a:t>calibrated</a:t>
            </a:r>
            <a:r>
              <a:rPr lang="en-US" dirty="0"/>
              <a:t> (e.g., when the predict score of 9/10 that person recidivates about 90% of the time).</a:t>
            </a:r>
          </a:p>
          <a:p>
            <a:pPr lvl="1"/>
            <a:r>
              <a:rPr lang="en-US" dirty="0"/>
              <a:t>Interesting </a:t>
            </a:r>
            <a:r>
              <a:rPr lang="en-US" dirty="0">
                <a:hlinkClick r:id="rId4"/>
              </a:rPr>
              <a:t>follow up</a:t>
            </a:r>
            <a:r>
              <a:rPr lang="en-US" dirty="0"/>
              <a:t> from ProPublica</a:t>
            </a:r>
          </a:p>
          <a:p>
            <a:pPr marL="139700" indent="0">
              <a:buNone/>
            </a:pPr>
            <a:endParaRPr lang="en-US" dirty="0"/>
          </a:p>
          <a:p>
            <a:pPr marL="139700" indent="0">
              <a:buNone/>
            </a:pPr>
            <a:r>
              <a:rPr lang="en-US" dirty="0"/>
              <a:t>So the question is: Who is right? Is it right to use this model?</a:t>
            </a:r>
          </a:p>
          <a:p>
            <a:pPr marL="139700" indent="0">
              <a:buNone/>
            </a:pPr>
            <a:endParaRPr lang="en-US" dirty="0"/>
          </a:p>
        </p:txBody>
      </p:sp>
      <p:sp>
        <p:nvSpPr>
          <p:cNvPr id="4" name="Slide Number Placeholder 3">
            <a:extLst>
              <a:ext uri="{FF2B5EF4-FFF2-40B4-BE49-F238E27FC236}">
                <a16:creationId xmlns:a16="http://schemas.microsoft.com/office/drawing/2014/main" id="{4BED0050-4E00-4BD9-B0F5-76A8EBF8BB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330719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ECC0C-4677-4D7F-80BA-707EBFF5DC7F}"/>
              </a:ext>
            </a:extLst>
          </p:cNvPr>
          <p:cNvSpPr>
            <a:spLocks noGrp="1"/>
          </p:cNvSpPr>
          <p:nvPr>
            <p:ph type="title"/>
          </p:nvPr>
        </p:nvSpPr>
        <p:spPr/>
        <p:txBody>
          <a:bodyPr/>
          <a:lstStyle/>
          <a:p>
            <a:r>
              <a:rPr lang="en-US" dirty="0"/>
              <a:t>COMPAS</a:t>
            </a:r>
          </a:p>
        </p:txBody>
      </p:sp>
      <p:sp>
        <p:nvSpPr>
          <p:cNvPr id="4" name="Slide Number Placeholder 3">
            <a:extLst>
              <a:ext uri="{FF2B5EF4-FFF2-40B4-BE49-F238E27FC236}">
                <a16:creationId xmlns:a16="http://schemas.microsoft.com/office/drawing/2014/main" id="{F45E6FF6-A070-4711-B95B-63C1F69DBB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1026" name="Picture 2" descr="https://static.us.edusercontent.com/files/pPbDVHHndUJu0WIA8bEow5bB">
            <a:extLst>
              <a:ext uri="{FF2B5EF4-FFF2-40B4-BE49-F238E27FC236}">
                <a16:creationId xmlns:a16="http://schemas.microsoft.com/office/drawing/2014/main" id="{2B037377-9F98-48F5-82A3-ED8D04D64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206" y="81815"/>
            <a:ext cx="4365073" cy="24899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c.us.edusercontent.com/files/GcvmD8ZXdvYbXW6KDBRWfA0S">
            <a:extLst>
              <a:ext uri="{FF2B5EF4-FFF2-40B4-BE49-F238E27FC236}">
                <a16:creationId xmlns:a16="http://schemas.microsoft.com/office/drawing/2014/main" id="{71D9C8EA-97D6-4DFA-BE55-BDE0D4CA8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472" y="2523825"/>
            <a:ext cx="5332395" cy="248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483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34A59-F0BA-445B-BBEB-CEFBFEACD55B}"/>
              </a:ext>
            </a:extLst>
          </p:cNvPr>
          <p:cNvSpPr>
            <a:spLocks noGrp="1"/>
          </p:cNvSpPr>
          <p:nvPr>
            <p:ph type="title"/>
          </p:nvPr>
        </p:nvSpPr>
        <p:spPr/>
        <p:txBody>
          <a:bodyPr/>
          <a:lstStyle/>
          <a:p>
            <a:r>
              <a:rPr lang="en-US" dirty="0"/>
              <a:t>Why Biased Outcomes?</a:t>
            </a:r>
          </a:p>
        </p:txBody>
      </p:sp>
      <p:sp>
        <p:nvSpPr>
          <p:cNvPr id="3" name="Text Placeholder 2">
            <a:extLst>
              <a:ext uri="{FF2B5EF4-FFF2-40B4-BE49-F238E27FC236}">
                <a16:creationId xmlns:a16="http://schemas.microsoft.com/office/drawing/2014/main" id="{943777C5-8AD9-4008-9390-0967BC07520F}"/>
              </a:ext>
            </a:extLst>
          </p:cNvPr>
          <p:cNvSpPr>
            <a:spLocks noGrp="1"/>
          </p:cNvSpPr>
          <p:nvPr>
            <p:ph type="body" idx="1"/>
          </p:nvPr>
        </p:nvSpPr>
        <p:spPr/>
        <p:txBody>
          <a:bodyPr/>
          <a:lstStyle/>
          <a:p>
            <a:pPr marL="139700" indent="0">
              <a:buNone/>
            </a:pPr>
            <a:r>
              <a:rPr lang="en-US" dirty="0"/>
              <a:t>Probably not the case that someone explicitly coded the model to be biased against a particular race. In fact, race was not even a question that was on the survey inmates took! </a:t>
            </a:r>
          </a:p>
          <a:p>
            <a:pPr marL="139700" indent="0">
              <a:buNone/>
            </a:pPr>
            <a:endParaRPr lang="en-US" dirty="0"/>
          </a:p>
          <a:p>
            <a:pPr marL="139700" indent="0">
              <a:buNone/>
            </a:pPr>
            <a:r>
              <a:rPr lang="en-US" dirty="0"/>
              <a:t>More often than not, biased outcomes from a model come from </a:t>
            </a:r>
            <a:r>
              <a:rPr lang="en-US" b="1" dirty="0"/>
              <a:t>the data it learns from </a:t>
            </a:r>
            <a:r>
              <a:rPr lang="en-US" dirty="0"/>
              <a:t>rather than some explicit choice from the modeler. </a:t>
            </a:r>
          </a:p>
          <a:p>
            <a:r>
              <a:rPr lang="en-US" dirty="0"/>
              <a:t>“Garbage in → Garbage out”</a:t>
            </a:r>
          </a:p>
          <a:p>
            <a:r>
              <a:rPr lang="en-US" dirty="0"/>
              <a:t>“Bias in → Bias out”</a:t>
            </a:r>
          </a:p>
          <a:p>
            <a:endParaRPr lang="en-US" dirty="0"/>
          </a:p>
        </p:txBody>
      </p:sp>
      <p:sp>
        <p:nvSpPr>
          <p:cNvPr id="4" name="Slide Number Placeholder 3">
            <a:extLst>
              <a:ext uri="{FF2B5EF4-FFF2-40B4-BE49-F238E27FC236}">
                <a16:creationId xmlns:a16="http://schemas.microsoft.com/office/drawing/2014/main" id="{24830F15-C5BD-471F-A740-379CE7EBFD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2986009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46A4-4AA8-4E2B-9AEC-88986C598A28}"/>
              </a:ext>
            </a:extLst>
          </p:cNvPr>
          <p:cNvSpPr>
            <a:spLocks noGrp="1"/>
          </p:cNvSpPr>
          <p:nvPr>
            <p:ph type="ctrTitle"/>
          </p:nvPr>
        </p:nvSpPr>
        <p:spPr/>
        <p:txBody>
          <a:bodyPr/>
          <a:lstStyle/>
          <a:p>
            <a:r>
              <a:rPr lang="en-US" dirty="0"/>
              <a:t>Sources of Bias</a:t>
            </a:r>
          </a:p>
        </p:txBody>
      </p:sp>
      <p:sp>
        <p:nvSpPr>
          <p:cNvPr id="3" name="Subtitle 2">
            <a:extLst>
              <a:ext uri="{FF2B5EF4-FFF2-40B4-BE49-F238E27FC236}">
                <a16:creationId xmlns:a16="http://schemas.microsoft.com/office/drawing/2014/main" id="{AA761393-9910-4729-BA20-D16C1862E0A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7A68306F-DF15-47F8-B43C-B683A3F9DC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119998481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48DA363D-F61B-48FE-ABDC-2BE7EF70C91A}"/>
              </a:ext>
            </a:extLst>
          </p:cNvPr>
          <p:cNvSpPr txBox="1">
            <a:spLocks/>
          </p:cNvSpPr>
          <p:nvPr/>
        </p:nvSpPr>
        <p:spPr>
          <a:xfrm>
            <a:off x="2710844" y="207372"/>
            <a:ext cx="5596200" cy="431468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17500" algn="l" rtl="0" eaLnBrk="1" hangingPunct="1">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139700" indent="0">
              <a:buNone/>
            </a:pPr>
            <a:r>
              <a:rPr lang="en-US" dirty="0"/>
              <a:t>Discussion heavily based on Suresh and </a:t>
            </a:r>
            <a:r>
              <a:rPr lang="en-US" dirty="0" err="1"/>
              <a:t>Guttag</a:t>
            </a:r>
            <a:r>
              <a:rPr lang="en-US" dirty="0"/>
              <a:t> (2020)</a:t>
            </a:r>
          </a:p>
          <a:p>
            <a:pPr marL="139700" indent="0">
              <a:buNone/>
            </a:pPr>
            <a:endParaRPr lang="en-US" dirty="0"/>
          </a:p>
          <a:p>
            <a:pPr marL="139700" indent="0">
              <a:buNone/>
            </a:pPr>
            <a:endParaRPr lang="en-US"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r>
              <a:rPr lang="en-US" sz="1050" dirty="0">
                <a:hlinkClick r:id="rId2"/>
              </a:rPr>
              <a:t>A FRAMEWORK FOR UNDERSTANDING UNINTENDED CONSEQUENCES OF MACHINE LEARNING</a:t>
            </a:r>
            <a:r>
              <a:rPr lang="en-US" sz="1050" dirty="0"/>
              <a:t>, BY HARINI SURESH AND JOHN V. GUTTAG, 2020</a:t>
            </a:r>
          </a:p>
          <a:p>
            <a:pPr marL="139700" indent="0">
              <a:buFont typeface="Nunito Sans"/>
              <a:buNone/>
            </a:pPr>
            <a:endParaRPr lang="en-US" sz="1050" dirty="0"/>
          </a:p>
        </p:txBody>
      </p:sp>
      <p:sp>
        <p:nvSpPr>
          <p:cNvPr id="5" name="Title 4">
            <a:extLst>
              <a:ext uri="{FF2B5EF4-FFF2-40B4-BE49-F238E27FC236}">
                <a16:creationId xmlns:a16="http://schemas.microsoft.com/office/drawing/2014/main" id="{271C0F86-59A7-4EF6-9F45-684D02E2A014}"/>
              </a:ext>
            </a:extLst>
          </p:cNvPr>
          <p:cNvSpPr>
            <a:spLocks noGrp="1"/>
          </p:cNvSpPr>
          <p:nvPr>
            <p:ph type="title"/>
          </p:nvPr>
        </p:nvSpPr>
        <p:spPr/>
        <p:txBody>
          <a:bodyPr/>
          <a:lstStyle/>
          <a:p>
            <a:r>
              <a:rPr lang="en-US" dirty="0"/>
              <a:t>Sources of Bias</a:t>
            </a:r>
          </a:p>
        </p:txBody>
      </p:sp>
      <p:sp>
        <p:nvSpPr>
          <p:cNvPr id="6" name="Text Placeholder 5">
            <a:extLst>
              <a:ext uri="{FF2B5EF4-FFF2-40B4-BE49-F238E27FC236}">
                <a16:creationId xmlns:a16="http://schemas.microsoft.com/office/drawing/2014/main" id="{6F6C3CD8-BBE2-41D6-9A8B-A3FA456B0CFF}"/>
              </a:ext>
            </a:extLst>
          </p:cNvPr>
          <p:cNvSpPr>
            <a:spLocks noGrp="1"/>
          </p:cNvSpPr>
          <p:nvPr>
            <p:ph type="body" idx="1"/>
          </p:nvPr>
        </p:nvSpPr>
        <p:spPr>
          <a:xfrm>
            <a:off x="2710844" y="889311"/>
            <a:ext cx="5596200" cy="1470897"/>
          </a:xfrm>
        </p:spPr>
        <p:txBody>
          <a:bodyPr numCol="2"/>
          <a:lstStyle/>
          <a:p>
            <a:pPr marL="139700" indent="0">
              <a:buNone/>
            </a:pPr>
            <a:r>
              <a:rPr lang="en-US" dirty="0"/>
              <a:t>Six common sources of bias:</a:t>
            </a:r>
          </a:p>
          <a:p>
            <a:r>
              <a:rPr lang="en-US" b="1" dirty="0"/>
              <a:t>Historical bias</a:t>
            </a:r>
          </a:p>
          <a:p>
            <a:r>
              <a:rPr lang="en-US" b="1" dirty="0"/>
              <a:t>Representation Bias</a:t>
            </a:r>
          </a:p>
          <a:p>
            <a:r>
              <a:rPr lang="en-US" b="1" dirty="0"/>
              <a:t>Measurement Bias</a:t>
            </a:r>
          </a:p>
          <a:p>
            <a:pPr marL="139700" indent="0">
              <a:buNone/>
            </a:pPr>
            <a:endParaRPr lang="en-US" b="1" dirty="0"/>
          </a:p>
          <a:p>
            <a:r>
              <a:rPr lang="en-US" b="1" dirty="0"/>
              <a:t>Aggregation Bias</a:t>
            </a:r>
          </a:p>
          <a:p>
            <a:r>
              <a:rPr lang="en-US" b="1" dirty="0"/>
              <a:t>Evaluation Bias</a:t>
            </a:r>
          </a:p>
          <a:p>
            <a:r>
              <a:rPr lang="en-US" b="1" dirty="0"/>
              <a:t>Deployment Bias</a:t>
            </a:r>
          </a:p>
        </p:txBody>
      </p:sp>
      <p:sp>
        <p:nvSpPr>
          <p:cNvPr id="4" name="Slide Number Placeholder 3">
            <a:extLst>
              <a:ext uri="{FF2B5EF4-FFF2-40B4-BE49-F238E27FC236}">
                <a16:creationId xmlns:a16="http://schemas.microsoft.com/office/drawing/2014/main" id="{B03967D6-1994-4E2C-892B-31C333C466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pSp>
        <p:nvGrpSpPr>
          <p:cNvPr id="11" name="Group 10">
            <a:extLst>
              <a:ext uri="{FF2B5EF4-FFF2-40B4-BE49-F238E27FC236}">
                <a16:creationId xmlns:a16="http://schemas.microsoft.com/office/drawing/2014/main" id="{DA89FE60-AF44-4FD7-957B-6EC3A6E857CE}"/>
              </a:ext>
            </a:extLst>
          </p:cNvPr>
          <p:cNvGrpSpPr/>
          <p:nvPr/>
        </p:nvGrpSpPr>
        <p:grpSpPr>
          <a:xfrm>
            <a:off x="2568322" y="2705682"/>
            <a:ext cx="6479629" cy="1470897"/>
            <a:chOff x="3242841" y="3175359"/>
            <a:chExt cx="5901160" cy="1314635"/>
          </a:xfrm>
        </p:grpSpPr>
        <p:pic>
          <p:nvPicPr>
            <p:cNvPr id="7" name="Picture 6">
              <a:extLst>
                <a:ext uri="{FF2B5EF4-FFF2-40B4-BE49-F238E27FC236}">
                  <a16:creationId xmlns:a16="http://schemas.microsoft.com/office/drawing/2014/main" id="{0D9AADED-9D9C-4201-BE22-5DB71434E5D6}"/>
                </a:ext>
              </a:extLst>
            </p:cNvPr>
            <p:cNvPicPr/>
            <p:nvPr/>
          </p:nvPicPr>
          <p:blipFill rotWithShape="1">
            <a:blip r:embed="rId3"/>
            <a:srcRect l="1" r="-1882"/>
            <a:stretch/>
          </p:blipFill>
          <p:spPr>
            <a:xfrm>
              <a:off x="3242841" y="3256344"/>
              <a:ext cx="3510947" cy="1195578"/>
            </a:xfrm>
            <a:prstGeom prst="rect">
              <a:avLst/>
            </a:prstGeom>
          </p:spPr>
        </p:pic>
        <p:pic>
          <p:nvPicPr>
            <p:cNvPr id="10" name="Picture 9">
              <a:extLst>
                <a:ext uri="{FF2B5EF4-FFF2-40B4-BE49-F238E27FC236}">
                  <a16:creationId xmlns:a16="http://schemas.microsoft.com/office/drawing/2014/main" id="{A2EFFDDE-9AC1-43E9-A19C-E1D86486DC24}"/>
                </a:ext>
              </a:extLst>
            </p:cNvPr>
            <p:cNvPicPr/>
            <p:nvPr/>
          </p:nvPicPr>
          <p:blipFill>
            <a:blip r:embed="rId4"/>
            <a:stretch>
              <a:fillRect/>
            </a:stretch>
          </p:blipFill>
          <p:spPr>
            <a:xfrm>
              <a:off x="5974467" y="3175359"/>
              <a:ext cx="3169534" cy="1314635"/>
            </a:xfrm>
            <a:prstGeom prst="rect">
              <a:avLst/>
            </a:prstGeom>
          </p:spPr>
        </p:pic>
      </p:grpSp>
    </p:spTree>
    <p:extLst>
      <p:ext uri="{BB962C8B-B14F-4D97-AF65-F5344CB8AC3E}">
        <p14:creationId xmlns:p14="http://schemas.microsoft.com/office/powerpoint/2010/main" val="1595770570"/>
      </p:ext>
    </p:extLst>
  </p:cSld>
  <p:clrMapOvr>
    <a:masterClrMapping/>
  </p:clrMapOvr>
  <p:transition spd="slow">
    <p:push dir="u"/>
  </p:transition>
</p:sld>
</file>

<file path=ppt/theme/theme1.xml><?xml version="1.0" encoding="utf-8"?>
<a:theme xmlns:a="http://schemas.openxmlformats.org/drawingml/2006/main" name="SlideMaster">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ideMaster" id="{6892CB92-2140-4825-AC64-EAFCBE3C90F5}" vid="{77F8CD81-5FBC-4318-813D-3CE9F874004C}"/>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SlideMaster</Template>
  <TotalTime>12276</TotalTime>
  <Words>1996</Words>
  <Application>Microsoft Macintosh PowerPoint</Application>
  <PresentationFormat>On-screen Show (16:9)</PresentationFormat>
  <Paragraphs>286</Paragraphs>
  <Slides>32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Georgia</vt:lpstr>
      <vt:lpstr>Calibri</vt:lpstr>
      <vt:lpstr>Open Sans</vt:lpstr>
      <vt:lpstr>Cambria Math</vt:lpstr>
      <vt:lpstr>Nunito Sans</vt:lpstr>
      <vt:lpstr>Candara</vt:lpstr>
      <vt:lpstr>SlideMaster</vt:lpstr>
      <vt:lpstr>CSE/STAT 416 Bias and Fairness in ML  Tanmay Shah Paul G. Allen School of Computer Science &amp; Engineering University of Washington  April 17, 2024</vt:lpstr>
      <vt:lpstr>Administrivia</vt:lpstr>
      <vt:lpstr>ML and Society</vt:lpstr>
      <vt:lpstr>ML Systems Gone Wrong</vt:lpstr>
      <vt:lpstr>COMPAS</vt:lpstr>
      <vt:lpstr>COMPAS</vt:lpstr>
      <vt:lpstr>Why Biased Outcomes?</vt:lpstr>
      <vt:lpstr>Sources of Bias</vt:lpstr>
      <vt:lpstr>Sources of Bias</vt:lpstr>
      <vt:lpstr>Historical Bias</vt:lpstr>
      <vt:lpstr>Representation Bias</vt:lpstr>
      <vt:lpstr>Measurement Bias</vt:lpstr>
      <vt:lpstr>Measurement Bias (cont.)</vt:lpstr>
      <vt:lpstr>Aggregation Bias</vt:lpstr>
      <vt:lpstr>Evaluation Bias</vt:lpstr>
      <vt:lpstr>Deployment Bias</vt:lpstr>
      <vt:lpstr>Sources of Bias</vt:lpstr>
      <vt:lpstr>Brain Break</vt:lpstr>
      <vt:lpstr>Fairness in ML</vt:lpstr>
      <vt:lpstr>Fairness</vt:lpstr>
      <vt:lpstr>Example: College Admissions</vt:lpstr>
      <vt:lpstr>Notation</vt:lpstr>
      <vt:lpstr>Fairness Definition 1: “Shape Blind”</vt:lpstr>
      <vt:lpstr>Confusion Matrix</vt:lpstr>
      <vt:lpstr>Binary Classification Measures</vt:lpstr>
      <vt:lpstr>Fairness Definition 2: Statistical Parity</vt:lpstr>
      <vt:lpstr>Fairness Definition 3:  Equal Opportunity</vt:lpstr>
      <vt:lpstr>Fairness Definition 4:  Predictive equality</vt:lpstr>
      <vt:lpstr>And many, many more</vt:lpstr>
      <vt:lpstr>Which one to use?</vt:lpstr>
      <vt:lpstr>Next time</vt:lpstr>
      <vt:lpstr>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(OR SLIDEDOC) TITLE</dc:title>
  <dc:creator>hschafer</dc:creator>
  <cp:lastModifiedBy>Microsoft Office User</cp:lastModifiedBy>
  <cp:revision>317</cp:revision>
  <cp:lastPrinted>2019-07-08T15:45:50Z</cp:lastPrinted>
  <dcterms:modified xsi:type="dcterms:W3CDTF">2024-04-17T20:12:43Z</dcterms:modified>
</cp:coreProperties>
</file>