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4"/>
  </p:sldMasterIdLst>
  <p:notesMasterIdLst>
    <p:notesMasterId r:id="rId54"/>
  </p:notesMasterIdLst>
  <p:handoutMasterIdLst>
    <p:handoutMasterId r:id="rId55"/>
  </p:handoutMasterIdLst>
  <p:sldIdLst>
    <p:sldId id="1481" r:id="rId5"/>
    <p:sldId id="544" r:id="rId6"/>
    <p:sldId id="498" r:id="rId7"/>
    <p:sldId id="500" r:id="rId8"/>
    <p:sldId id="1482" r:id="rId9"/>
    <p:sldId id="1483" r:id="rId10"/>
    <p:sldId id="503" r:id="rId11"/>
    <p:sldId id="1484" r:id="rId12"/>
    <p:sldId id="1485" r:id="rId13"/>
    <p:sldId id="1525" r:id="rId14"/>
    <p:sldId id="1526" r:id="rId15"/>
    <p:sldId id="1486" r:id="rId16"/>
    <p:sldId id="1487" r:id="rId17"/>
    <p:sldId id="1488" r:id="rId18"/>
    <p:sldId id="1489" r:id="rId19"/>
    <p:sldId id="1490" r:id="rId20"/>
    <p:sldId id="1492" r:id="rId21"/>
    <p:sldId id="1517" r:id="rId22"/>
    <p:sldId id="1521" r:id="rId23"/>
    <p:sldId id="1493" r:id="rId24"/>
    <p:sldId id="1494" r:id="rId25"/>
    <p:sldId id="516" r:id="rId26"/>
    <p:sldId id="518" r:id="rId27"/>
    <p:sldId id="1495" r:id="rId28"/>
    <p:sldId id="546" r:id="rId29"/>
    <p:sldId id="1496" r:id="rId30"/>
    <p:sldId id="1497" r:id="rId31"/>
    <p:sldId id="1498" r:id="rId32"/>
    <p:sldId id="1499" r:id="rId33"/>
    <p:sldId id="1500" r:id="rId34"/>
    <p:sldId id="1501" r:id="rId35"/>
    <p:sldId id="1502" r:id="rId36"/>
    <p:sldId id="1503" r:id="rId37"/>
    <p:sldId id="528" r:id="rId38"/>
    <p:sldId id="1504" r:id="rId39"/>
    <p:sldId id="1505" r:id="rId40"/>
    <p:sldId id="1506" r:id="rId41"/>
    <p:sldId id="1507" r:id="rId42"/>
    <p:sldId id="1508" r:id="rId43"/>
    <p:sldId id="1509" r:id="rId44"/>
    <p:sldId id="1510" r:id="rId45"/>
    <p:sldId id="1511" r:id="rId46"/>
    <p:sldId id="1512" r:id="rId47"/>
    <p:sldId id="1513" r:id="rId48"/>
    <p:sldId id="1514" r:id="rId49"/>
    <p:sldId id="1515" r:id="rId50"/>
    <p:sldId id="1516" r:id="rId51"/>
    <p:sldId id="1523" r:id="rId52"/>
    <p:sldId id="1524" r:id="rId5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mbria Math" panose="02040503050406030204" pitchFamily="18" charset="0"/>
      <p:regular r:id="rId60"/>
    </p:embeddedFont>
    <p:embeddedFont>
      <p:font typeface="Georgia" panose="02040502050405020303" pitchFamily="18" charset="0"/>
      <p:regular r:id="rId61"/>
      <p:bold r:id="rId62"/>
      <p:italic r:id="rId63"/>
      <p:boldItalic r:id="rId64"/>
    </p:embeddedFont>
    <p:embeddedFont>
      <p:font typeface="Nunito Sans" pitchFamily="2" charset="77"/>
      <p:regular r:id="rId65"/>
      <p:bold r:id="rId66"/>
      <p:italic r:id="rId67"/>
      <p:boldItalic r:id="rId68"/>
    </p:embeddedFont>
    <p:embeddedFont>
      <p:font typeface="Open Sans" panose="020B0606030504020204" pitchFamily="34" charset="0"/>
      <p:regular r:id="rId69"/>
      <p:bold r:id="rId70"/>
      <p:italic r:id="rId71"/>
      <p:boldItalic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7BA6"/>
    <a:srgbClr val="95698A"/>
    <a:srgbClr val="6093C5"/>
    <a:srgbClr val="B57BA6"/>
    <a:srgbClr val="EFD9B0"/>
    <a:srgbClr val="FFAEEF"/>
    <a:srgbClr val="942093"/>
    <a:srgbClr val="D89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0979"/>
  </p:normalViewPr>
  <p:slideViewPr>
    <p:cSldViewPr snapToGrid="0" snapToObjects="1">
      <p:cViewPr varScale="1">
        <p:scale>
          <a:sx n="178" d="100"/>
          <a:sy n="178" d="100"/>
        </p:scale>
        <p:origin x="168" y="4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2ED9-18B6-0749-BB32-82EB97D0DB13}" type="datetimeFigureOut">
              <a:rPr lang="en-US" smtClean="0"/>
              <a:t>4/12/24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636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underneath left that this penalizes being wrong on the positive examples (imagine if Score(x) was -\</a:t>
            </a:r>
            <a:r>
              <a:rPr lang="en-US" dirty="0" err="1"/>
              <a:t>infty</a:t>
            </a:r>
            <a:r>
              <a:rPr lang="en-US" dirty="0"/>
              <a:t>)</a:t>
            </a:r>
          </a:p>
          <a:p>
            <a:r>
              <a:rPr lang="en-US" dirty="0"/>
              <a:t>Write underneath right that this penalizes being wrong on positive examples</a:t>
            </a:r>
          </a:p>
        </p:txBody>
      </p:sp>
    </p:spTree>
    <p:extLst>
      <p:ext uri="{BB962C8B-B14F-4D97-AF65-F5344CB8AC3E}">
        <p14:creationId xmlns:p14="http://schemas.microsoft.com/office/powerpoint/2010/main" val="1239968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205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81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hill climbing with tiny steps</a:t>
            </a:r>
          </a:p>
        </p:txBody>
      </p:sp>
    </p:spTree>
    <p:extLst>
      <p:ext uri="{BB962C8B-B14F-4D97-AF65-F5344CB8AC3E}">
        <p14:creationId xmlns:p14="http://schemas.microsoft.com/office/powerpoint/2010/main" val="3833282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bouncing back and forth up the hill</a:t>
            </a:r>
          </a:p>
        </p:txBody>
      </p:sp>
    </p:spTree>
    <p:extLst>
      <p:ext uri="{BB962C8B-B14F-4D97-AF65-F5344CB8AC3E}">
        <p14:creationId xmlns:p14="http://schemas.microsoft.com/office/powerpoint/2010/main" val="2462524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bouncing out of the hill</a:t>
            </a:r>
          </a:p>
        </p:txBody>
      </p:sp>
    </p:spTree>
    <p:extLst>
      <p:ext uri="{BB962C8B-B14F-4D97-AF65-F5344CB8AC3E}">
        <p14:creationId xmlns:p14="http://schemas.microsoft.com/office/powerpoint/2010/main" val="1324326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240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Circle coefficients and say they are getting larger </a:t>
            </a:r>
          </a:p>
          <a:p>
            <a:r>
              <a:rPr lang="en-US" dirty="0"/>
              <a:t>Point out that the decision boundary is getting a bit more whack</a:t>
            </a:r>
          </a:p>
        </p:txBody>
      </p:sp>
    </p:spTree>
    <p:extLst>
      <p:ext uri="{BB962C8B-B14F-4D97-AF65-F5344CB8AC3E}">
        <p14:creationId xmlns:p14="http://schemas.microsoft.com/office/powerpoint/2010/main" val="4204180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coefficients are huge now! </a:t>
            </a:r>
          </a:p>
          <a:p>
            <a:r>
              <a:rPr lang="en-US" dirty="0"/>
              <a:t>Decision boundary doesn’t really make sense</a:t>
            </a:r>
          </a:p>
        </p:txBody>
      </p:sp>
    </p:spTree>
    <p:extLst>
      <p:ext uri="{BB962C8B-B14F-4D97-AF65-F5344CB8AC3E}">
        <p14:creationId xmlns:p14="http://schemas.microsoft.com/office/powerpoint/2010/main" val="2493274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for the same point, it gives a higher probability</a:t>
            </a:r>
          </a:p>
        </p:txBody>
      </p:sp>
    </p:spTree>
    <p:extLst>
      <p:ext uri="{BB962C8B-B14F-4D97-AF65-F5344CB8AC3E}">
        <p14:creationId xmlns:p14="http://schemas.microsoft.com/office/powerpoint/2010/main" val="1882632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57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various lines</a:t>
            </a:r>
          </a:p>
        </p:txBody>
      </p:sp>
    </p:spTree>
    <p:extLst>
      <p:ext uri="{BB962C8B-B14F-4D97-AF65-F5344CB8AC3E}">
        <p14:creationId xmlns:p14="http://schemas.microsoft.com/office/powerpoint/2010/main" val="4111756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points on graph</a:t>
            </a:r>
          </a:p>
        </p:txBody>
      </p:sp>
    </p:spTree>
    <p:extLst>
      <p:ext uri="{BB962C8B-B14F-4D97-AF65-F5344CB8AC3E}">
        <p14:creationId xmlns:p14="http://schemas.microsoft.com/office/powerpoint/2010/main" val="3029057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where predictions change  on graph</a:t>
            </a:r>
          </a:p>
        </p:txBody>
      </p:sp>
    </p:spTree>
    <p:extLst>
      <p:ext uri="{BB962C8B-B14F-4D97-AF65-F5344CB8AC3E}">
        <p14:creationId xmlns:p14="http://schemas.microsoft.com/office/powerpoint/2010/main" val="1710038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978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20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597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P(y=+1|x,w ) = … and P(y=-1|x, w) at top</a:t>
            </a:r>
          </a:p>
          <a:p>
            <a:r>
              <a:rPr lang="en-US" dirty="0"/>
              <a:t>Write P(</a:t>
            </a:r>
            <a:r>
              <a:rPr lang="en-US" dirty="0" err="1"/>
              <a:t>y|x</a:t>
            </a:r>
            <a:r>
              <a:rPr lang="en-US" dirty="0"/>
              <a:t>, w) = piecewise next to it</a:t>
            </a:r>
          </a:p>
          <a:p>
            <a:r>
              <a:rPr lang="en-US" dirty="0"/>
              <a:t>Write ell(w) = P(y_1|x_1,w)P(y_2|x_2,w)…</a:t>
            </a:r>
          </a:p>
          <a:p>
            <a:r>
              <a:rPr lang="en-US" dirty="0"/>
              <a:t>Write product notation</a:t>
            </a:r>
          </a:p>
        </p:txBody>
      </p:sp>
    </p:spTree>
    <p:extLst>
      <p:ext uri="{BB962C8B-B14F-4D97-AF65-F5344CB8AC3E}">
        <p14:creationId xmlns:p14="http://schemas.microsoft.com/office/powerpoint/2010/main" val="1790476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15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D0330C4-488F-4E11-BF3D-EA5DF26F0A65}"/>
              </a:ext>
            </a:extLst>
          </p:cNvPr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;p6">
            <a:extLst>
              <a:ext uri="{FF2B5EF4-FFF2-40B4-BE49-F238E27FC236}">
                <a16:creationId xmlns:a16="http://schemas.microsoft.com/office/drawing/2014/main" id="{9AA0ECA5-9FBC-4C4B-A996-F0E3B3EC796D}"/>
              </a:ext>
            </a:extLst>
          </p:cNvPr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363;p47">
            <a:extLst>
              <a:ext uri="{FF2B5EF4-FFF2-40B4-BE49-F238E27FC236}">
                <a16:creationId xmlns:a16="http://schemas.microsoft.com/office/drawing/2014/main" id="{CA4C0B63-61BC-42D7-B10C-C17E378D6BB3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25" name="Google Shape;364;p47">
              <a:extLst>
                <a:ext uri="{FF2B5EF4-FFF2-40B4-BE49-F238E27FC236}">
                  <a16:creationId xmlns:a16="http://schemas.microsoft.com/office/drawing/2014/main" id="{E6339F27-6884-43C4-ACA3-533ECC8D418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5;p47">
              <a:extLst>
                <a:ext uri="{FF2B5EF4-FFF2-40B4-BE49-F238E27FC236}">
                  <a16:creationId xmlns:a16="http://schemas.microsoft.com/office/drawing/2014/main" id="{2F61311E-6ABC-4FA5-88CF-1E1E49177CE2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6;p47">
              <a:extLst>
                <a:ext uri="{FF2B5EF4-FFF2-40B4-BE49-F238E27FC236}">
                  <a16:creationId xmlns:a16="http://schemas.microsoft.com/office/drawing/2014/main" id="{FFA797A4-32D0-4B07-A937-80B9B4AE6CCC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7;p47">
              <a:extLst>
                <a:ext uri="{FF2B5EF4-FFF2-40B4-BE49-F238E27FC236}">
                  <a16:creationId xmlns:a16="http://schemas.microsoft.com/office/drawing/2014/main" id="{F55FF81A-18F9-4036-9BA4-D4E796DF3A27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;p47">
              <a:extLst>
                <a:ext uri="{FF2B5EF4-FFF2-40B4-BE49-F238E27FC236}">
                  <a16:creationId xmlns:a16="http://schemas.microsoft.com/office/drawing/2014/main" id="{B47BC9E7-AA0A-4513-BB74-8438AC3B4E9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;p47">
              <a:extLst>
                <a:ext uri="{FF2B5EF4-FFF2-40B4-BE49-F238E27FC236}">
                  <a16:creationId xmlns:a16="http://schemas.microsoft.com/office/drawing/2014/main" id="{ADB9D0F2-9906-4BBA-9EAB-C51BE4A408F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7FEEEE-A528-47C9-8C2A-34EE7D884265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sp>
        <p:nvSpPr>
          <p:cNvPr id="32" name="Google Shape;33;p6">
            <a:extLst>
              <a:ext uri="{FF2B5EF4-FFF2-40B4-BE49-F238E27FC236}">
                <a16:creationId xmlns:a16="http://schemas.microsoft.com/office/drawing/2014/main" id="{2B67C7AB-FDB9-4F82-A81D-B1896054F902}"/>
              </a:ext>
            </a:extLst>
          </p:cNvPr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4;p6">
            <a:extLst>
              <a:ext uri="{FF2B5EF4-FFF2-40B4-BE49-F238E27FC236}">
                <a16:creationId xmlns:a16="http://schemas.microsoft.com/office/drawing/2014/main" id="{97D57209-5B97-48FA-8540-C5AFDD26B5DD}"/>
              </a:ext>
            </a:extLst>
          </p:cNvPr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63;p47">
            <a:extLst>
              <a:ext uri="{FF2B5EF4-FFF2-40B4-BE49-F238E27FC236}">
                <a16:creationId xmlns:a16="http://schemas.microsoft.com/office/drawing/2014/main" id="{C5CD1A4D-742E-4196-B027-97A86EA0DE44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39" name="Google Shape;364;p47">
              <a:extLst>
                <a:ext uri="{FF2B5EF4-FFF2-40B4-BE49-F238E27FC236}">
                  <a16:creationId xmlns:a16="http://schemas.microsoft.com/office/drawing/2014/main" id="{068587FD-F5D6-484D-9F13-5C5CD4C18ECE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7">
              <a:extLst>
                <a:ext uri="{FF2B5EF4-FFF2-40B4-BE49-F238E27FC236}">
                  <a16:creationId xmlns:a16="http://schemas.microsoft.com/office/drawing/2014/main" id="{D1C0EB45-AD10-48CA-B3BA-21D24B4B445B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7">
              <a:extLst>
                <a:ext uri="{FF2B5EF4-FFF2-40B4-BE49-F238E27FC236}">
                  <a16:creationId xmlns:a16="http://schemas.microsoft.com/office/drawing/2014/main" id="{ED4C505F-00D6-4165-9FD7-A425AC9C739D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7">
              <a:extLst>
                <a:ext uri="{FF2B5EF4-FFF2-40B4-BE49-F238E27FC236}">
                  <a16:creationId xmlns:a16="http://schemas.microsoft.com/office/drawing/2014/main" id="{6445BC82-EF40-4951-AB37-B8433BBCA194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7">
              <a:extLst>
                <a:ext uri="{FF2B5EF4-FFF2-40B4-BE49-F238E27FC236}">
                  <a16:creationId xmlns:a16="http://schemas.microsoft.com/office/drawing/2014/main" id="{80D5F298-421C-433E-A7F5-813F3FB4D68A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9;p47">
              <a:extLst>
                <a:ext uri="{FF2B5EF4-FFF2-40B4-BE49-F238E27FC236}">
                  <a16:creationId xmlns:a16="http://schemas.microsoft.com/office/drawing/2014/main" id="{0C32534C-C993-4FA9-BED1-D647641F34E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2F81821-1291-4DBC-929A-0A87854E8B64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387219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502707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0392088"/>
      </p:ext>
    </p:extLst>
  </p:cSld>
  <p:clrMapOvr>
    <a:masterClrMapping/>
  </p:clrMapOvr>
  <p:transition>
    <p:fade thruBlk="1"/>
  </p:transition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3340844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9449525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81ACC-0101-4777-9DD7-47FE1EDFF82F}"/>
              </a:ext>
            </a:extLst>
          </p:cNvPr>
          <p:cNvSpPr/>
          <p:nvPr/>
        </p:nvSpPr>
        <p:spPr>
          <a:xfrm>
            <a:off x="0" y="0"/>
            <a:ext cx="9144000" cy="514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1;p11">
            <a:extLst>
              <a:ext uri="{FF2B5EF4-FFF2-40B4-BE49-F238E27FC236}">
                <a16:creationId xmlns:a16="http://schemas.microsoft.com/office/drawing/2014/main" id="{64282F53-10A8-4398-9AFF-ECCF60AD1F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8965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21844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5776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56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Think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2" name="Google Shape;72;p10">
            <a:extLst>
              <a:ext uri="{FF2B5EF4-FFF2-40B4-BE49-F238E27FC236}">
                <a16:creationId xmlns:a16="http://schemas.microsoft.com/office/drawing/2014/main" id="{F852DD33-53F1-4722-BB85-ED3D938F9553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Think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4" name="Google Shape;72;p10">
            <a:extLst>
              <a:ext uri="{FF2B5EF4-FFF2-40B4-BE49-F238E27FC236}">
                <a16:creationId xmlns:a16="http://schemas.microsoft.com/office/drawing/2014/main" id="{9A53CD8C-2A1F-40D3-AF37-30D2F4AC941B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Think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497884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Group</a:t>
            </a:r>
            <a:endParaRPr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92293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4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27224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-US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 userDrawn="1"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 userDrawn="1"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 userDrawn="1"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" name="Google Shape;80;p11">
            <a:extLst>
              <a:ext uri="{FF2B5EF4-FFF2-40B4-BE49-F238E27FC236}">
                <a16:creationId xmlns:a16="http://schemas.microsoft.com/office/drawing/2014/main" id="{E29852E2-E639-A4CD-F82B-65C87660E601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67344953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714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71633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5" r:id="rId7"/>
    <p:sldLayoutId id="2147483686" r:id="rId8"/>
    <p:sldLayoutId id="2147483679" r:id="rId9"/>
    <p:sldLayoutId id="2147483680" r:id="rId10"/>
    <p:sldLayoutId id="2147483681" r:id="rId11"/>
    <p:sldLayoutId id="2147483683" r:id="rId12"/>
    <p:sldLayoutId id="2147483667" r:id="rId13"/>
    <p:sldLayoutId id="2147483668" r:id="rId14"/>
    <p:sldLayoutId id="2147483684" r:id="rId1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0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0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2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2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1.png"/><Relationship Id="rId4" Type="http://schemas.openxmlformats.org/officeDocument/2006/relationships/image" Target="../media/image5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8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9" Type="http://schemas.openxmlformats.org/officeDocument/2006/relationships/image" Target="../media/image57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7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10.png"/><Relationship Id="rId4" Type="http://schemas.openxmlformats.org/officeDocument/2006/relationships/image" Target="../media/image610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dirty="0"/>
            </a:br>
            <a:r>
              <a:rPr lang="en" sz="1600" dirty="0"/>
              <a:t>Logistic Regression</a:t>
            </a:r>
            <a:br>
              <a:rPr lang="en" sz="1600" dirty="0"/>
            </a:br>
            <a:br>
              <a:rPr lang="en" sz="1800" dirty="0"/>
            </a:br>
            <a:br>
              <a:rPr lang="en" sz="1800" dirty="0"/>
            </a:br>
            <a:r>
              <a:rPr lang="en" sz="1100" dirty="0"/>
              <a:t>Tanmay Shah</a:t>
            </a:r>
            <a:br>
              <a:rPr lang="en-US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r>
              <a:rPr lang="en-US" sz="1000" dirty="0"/>
              <a:t>April 12, 2024</a:t>
            </a:r>
            <a:br>
              <a:rPr lang="en-US" sz="1000" dirty="0"/>
            </a:br>
            <a:br>
              <a:rPr lang="en-US" sz="1000" dirty="0"/>
            </a:br>
            <a:r>
              <a:rPr lang="en-US" sz="1000" dirty="0"/>
              <a:t>❓ Questions? </a:t>
            </a:r>
            <a:r>
              <a:rPr lang="en-US" sz="1000" b="0" dirty="0"/>
              <a:t>Raise hand or </a:t>
            </a:r>
            <a:r>
              <a:rPr lang="en-US" sz="1000" dirty="0" err="1"/>
              <a:t>sli.do</a:t>
            </a:r>
            <a:r>
              <a:rPr lang="en-US" sz="1000" dirty="0"/>
              <a:t> #cs416</a:t>
            </a:r>
            <a:br>
              <a:rPr lang="en-US" sz="1000" dirty="0"/>
            </a:br>
            <a:r>
              <a:rPr lang="en-US" sz="1000" dirty="0"/>
              <a:t>💬 Before Class: </a:t>
            </a:r>
            <a:r>
              <a:rPr lang="en-US" sz="1000" b="0" dirty="0"/>
              <a:t>Does a straw have two holes or one?</a:t>
            </a:r>
            <a:br>
              <a:rPr lang="en-US" sz="1000" dirty="0"/>
            </a:br>
            <a:r>
              <a:rPr lang="en-US" sz="1000" dirty="0"/>
              <a:t>🎵 Listening to: </a:t>
            </a:r>
            <a:r>
              <a:rPr lang="en-US" sz="1000" b="0" dirty="0"/>
              <a:t>your chatter which leaks into Panopto 	recordings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72978803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56295-2AF3-DB4E-BB7A-9557DD24B9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92E1CB-7D62-F790-8C3C-22A663354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" y="171450"/>
            <a:ext cx="3398045" cy="24171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37CCD3-780E-D2FB-08B2-55F7768AD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919" y="76531"/>
            <a:ext cx="4725193" cy="2607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59A969-7C55-BB45-8F8F-523463045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599" y="2718365"/>
            <a:ext cx="5913238" cy="241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04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56295-2AF3-DB4E-BB7A-9557DD24B9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D3DA1C-F16D-1AA9-71DC-8B0C5E0D4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613" y="682383"/>
            <a:ext cx="2172772" cy="1889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3A25DA-17CA-EC76-2A2C-DD3BE5AA5609}"/>
              </a:ext>
            </a:extLst>
          </p:cNvPr>
          <p:cNvSpPr txBox="1"/>
          <p:nvPr/>
        </p:nvSpPr>
        <p:spPr>
          <a:xfrm>
            <a:off x="3991552" y="3193257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67BA6"/>
                </a:solidFill>
              </a:rPr>
              <a:t>It’s Powerful</a:t>
            </a:r>
          </a:p>
        </p:txBody>
      </p:sp>
    </p:spTree>
    <p:extLst>
      <p:ext uri="{BB962C8B-B14F-4D97-AF65-F5344CB8AC3E}">
        <p14:creationId xmlns:p14="http://schemas.microsoft.com/office/powerpoint/2010/main" val="392186588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73A4E-5261-0947-9B85-57D202B51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Probabilities?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BE6667D-1E61-E344-BD6E-72DDC841FB8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Idea: </a:t>
                </a:r>
                <a:r>
                  <a:rPr lang="en-US" dirty="0"/>
                  <a:t>Let’s try to relate the value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=+1|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BE6667D-1E61-E344-BD6E-72DDC841FB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AA042-1DDE-E94A-A322-0135CF8651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11B7DC9-9977-6B41-8A1F-6861C63D5EEF}"/>
              </a:ext>
            </a:extLst>
          </p:cNvPr>
          <p:cNvSpPr/>
          <p:nvPr/>
        </p:nvSpPr>
        <p:spPr>
          <a:xfrm>
            <a:off x="3125130" y="1622838"/>
            <a:ext cx="2420783" cy="2074105"/>
          </a:xfrm>
          <a:custGeom>
            <a:avLst/>
            <a:gdLst>
              <a:gd name="connsiteX0" fmla="*/ 10758 w 2474259"/>
              <a:gd name="connsiteY0" fmla="*/ 2119257 h 2119257"/>
              <a:gd name="connsiteX1" fmla="*/ 0 w 2474259"/>
              <a:gd name="connsiteY1" fmla="*/ 0 h 2119257"/>
              <a:gd name="connsiteX2" fmla="*/ 2474259 w 2474259"/>
              <a:gd name="connsiteY2" fmla="*/ 10758 h 2119257"/>
              <a:gd name="connsiteX3" fmla="*/ 10758 w 2474259"/>
              <a:gd name="connsiteY3" fmla="*/ 2119257 h 211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4259" h="2119257">
                <a:moveTo>
                  <a:pt x="10758" y="2119257"/>
                </a:moveTo>
                <a:lnTo>
                  <a:pt x="0" y="0"/>
                </a:lnTo>
                <a:lnTo>
                  <a:pt x="2474259" y="10758"/>
                </a:lnTo>
                <a:lnTo>
                  <a:pt x="10758" y="211925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184D721-9E2E-794F-8028-441F93424DDB}"/>
              </a:ext>
            </a:extLst>
          </p:cNvPr>
          <p:cNvSpPr/>
          <p:nvPr/>
        </p:nvSpPr>
        <p:spPr>
          <a:xfrm rot="10800000">
            <a:off x="3125131" y="1622844"/>
            <a:ext cx="2420784" cy="2094654"/>
          </a:xfrm>
          <a:custGeom>
            <a:avLst/>
            <a:gdLst>
              <a:gd name="connsiteX0" fmla="*/ 10758 w 2474259"/>
              <a:gd name="connsiteY0" fmla="*/ 2119257 h 2119257"/>
              <a:gd name="connsiteX1" fmla="*/ 0 w 2474259"/>
              <a:gd name="connsiteY1" fmla="*/ 0 h 2119257"/>
              <a:gd name="connsiteX2" fmla="*/ 2474259 w 2474259"/>
              <a:gd name="connsiteY2" fmla="*/ 10758 h 2119257"/>
              <a:gd name="connsiteX3" fmla="*/ 10758 w 2474259"/>
              <a:gd name="connsiteY3" fmla="*/ 2119257 h 211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4259" h="2119257">
                <a:moveTo>
                  <a:pt x="10758" y="2119257"/>
                </a:moveTo>
                <a:lnTo>
                  <a:pt x="0" y="0"/>
                </a:lnTo>
                <a:lnTo>
                  <a:pt x="2474259" y="10758"/>
                </a:lnTo>
                <a:lnTo>
                  <a:pt x="10758" y="211925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-Up Arrow 6">
            <a:extLst>
              <a:ext uri="{FF2B5EF4-FFF2-40B4-BE49-F238E27FC236}">
                <a16:creationId xmlns:a16="http://schemas.microsoft.com/office/drawing/2014/main" id="{D9E252E4-5761-9946-BEB5-432D61FBC344}"/>
              </a:ext>
            </a:extLst>
          </p:cNvPr>
          <p:cNvSpPr/>
          <p:nvPr/>
        </p:nvSpPr>
        <p:spPr>
          <a:xfrm flipH="1">
            <a:off x="3082102" y="1545412"/>
            <a:ext cx="2538804" cy="2214209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B7E040E-E113-5B4F-B861-DA28E032DADF}"/>
                  </a:ext>
                </a:extLst>
              </p:cNvPr>
              <p:cNvSpPr/>
              <p:nvPr/>
            </p:nvSpPr>
            <p:spPr>
              <a:xfrm>
                <a:off x="3007091" y="3749604"/>
                <a:ext cx="261381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0     1     2      3     4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B7E040E-E113-5B4F-B861-DA28E032DA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091" y="3749604"/>
                <a:ext cx="2613815" cy="307777"/>
              </a:xfrm>
              <a:prstGeom prst="rect">
                <a:avLst/>
              </a:prstGeom>
              <a:blipFill>
                <a:blip r:embed="rId3"/>
                <a:stretch>
                  <a:fillRect l="-48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D5DA8354-61ED-BC47-AFEA-78245FEFC373}"/>
              </a:ext>
            </a:extLst>
          </p:cNvPr>
          <p:cNvSpPr/>
          <p:nvPr/>
        </p:nvSpPr>
        <p:spPr>
          <a:xfrm>
            <a:off x="3082102" y="1918420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EE4E4AC-0790-4C4C-B919-5E5FD067209C}"/>
              </a:ext>
            </a:extLst>
          </p:cNvPr>
          <p:cNvSpPr/>
          <p:nvPr/>
        </p:nvSpPr>
        <p:spPr>
          <a:xfrm>
            <a:off x="3470173" y="255542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B5D0C11-CF2D-364A-A801-689D02B8DE82}"/>
              </a:ext>
            </a:extLst>
          </p:cNvPr>
          <p:cNvSpPr/>
          <p:nvPr/>
        </p:nvSpPr>
        <p:spPr>
          <a:xfrm>
            <a:off x="3737385" y="255644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E08766-30FB-2349-8E2A-00F7034C77DD}"/>
              </a:ext>
            </a:extLst>
          </p:cNvPr>
          <p:cNvSpPr/>
          <p:nvPr/>
        </p:nvSpPr>
        <p:spPr>
          <a:xfrm>
            <a:off x="3737385" y="2206715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F83B19F-3CCB-6144-B2FE-53182D54D969}"/>
              </a:ext>
            </a:extLst>
          </p:cNvPr>
          <p:cNvSpPr/>
          <p:nvPr/>
        </p:nvSpPr>
        <p:spPr>
          <a:xfrm>
            <a:off x="4132740" y="1918158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FE49C6-FE9A-774E-9FDC-D667E67910C3}"/>
              </a:ext>
            </a:extLst>
          </p:cNvPr>
          <p:cNvSpPr/>
          <p:nvPr/>
        </p:nvSpPr>
        <p:spPr>
          <a:xfrm>
            <a:off x="3737385" y="3277936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D766D7-9CE9-0C42-ABBC-8B0DEA150552}"/>
              </a:ext>
            </a:extLst>
          </p:cNvPr>
          <p:cNvSpPr/>
          <p:nvPr/>
        </p:nvSpPr>
        <p:spPr>
          <a:xfrm>
            <a:off x="4474075" y="2966334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EA9AF5B-A0A7-1844-A3D0-0C6CC71C5487}"/>
              </a:ext>
            </a:extLst>
          </p:cNvPr>
          <p:cNvSpPr/>
          <p:nvPr/>
        </p:nvSpPr>
        <p:spPr>
          <a:xfrm>
            <a:off x="4473542" y="327142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301D94-7F59-D94E-B5E5-246829619A7A}"/>
              </a:ext>
            </a:extLst>
          </p:cNvPr>
          <p:cNvSpPr/>
          <p:nvPr/>
        </p:nvSpPr>
        <p:spPr>
          <a:xfrm>
            <a:off x="4132740" y="3640369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A5EAB7-E36A-8748-A2D2-D122F9CB8827}"/>
              </a:ext>
            </a:extLst>
          </p:cNvPr>
          <p:cNvSpPr/>
          <p:nvPr/>
        </p:nvSpPr>
        <p:spPr>
          <a:xfrm>
            <a:off x="4850576" y="2966334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756F622-5130-4842-9BDF-E8E3C28C1254}"/>
              </a:ext>
            </a:extLst>
          </p:cNvPr>
          <p:cNvSpPr/>
          <p:nvPr/>
        </p:nvSpPr>
        <p:spPr>
          <a:xfrm>
            <a:off x="3737385" y="327142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6089D3-1336-C143-AAFF-E0471EB155C4}"/>
              </a:ext>
            </a:extLst>
          </p:cNvPr>
          <p:cNvCxnSpPr>
            <a:cxnSpLocks/>
          </p:cNvCxnSpPr>
          <p:nvPr/>
        </p:nvCxnSpPr>
        <p:spPr>
          <a:xfrm flipV="1">
            <a:off x="3125132" y="1622844"/>
            <a:ext cx="2420783" cy="209466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B1A3E8-2211-5D40-B53F-6F3AD4606CE0}"/>
                  </a:ext>
                </a:extLst>
              </p:cNvPr>
              <p:cNvSpPr txBox="1"/>
              <p:nvPr/>
            </p:nvSpPr>
            <p:spPr>
              <a:xfrm rot="19050726">
                <a:off x="3187965" y="2404968"/>
                <a:ext cx="227331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1⋅#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𝑎𝑤𝑒𝑠𝑜𝑚𝑒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−1.5⋅#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𝑎𝑤𝑓𝑢𝑙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1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B1A3E8-2211-5D40-B53F-6F3AD4606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50726">
                <a:off x="3187965" y="2404968"/>
                <a:ext cx="2273315" cy="2616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111C7816-1468-8F42-80E9-379C32B2D58D}"/>
              </a:ext>
            </a:extLst>
          </p:cNvPr>
          <p:cNvSpPr/>
          <p:nvPr/>
        </p:nvSpPr>
        <p:spPr>
          <a:xfrm>
            <a:off x="2799448" y="1244343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#awful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39C410-8C3D-8943-923A-ED3B0E2D5C10}"/>
              </a:ext>
            </a:extLst>
          </p:cNvPr>
          <p:cNvSpPr/>
          <p:nvPr/>
        </p:nvSpPr>
        <p:spPr>
          <a:xfrm>
            <a:off x="4926734" y="3761489"/>
            <a:ext cx="1064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#awesome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Placeholder 2">
                <a:extLst>
                  <a:ext uri="{FF2B5EF4-FFF2-40B4-BE49-F238E27FC236}">
                    <a16:creationId xmlns:a16="http://schemas.microsoft.com/office/drawing/2014/main" id="{672F00FB-CE55-B54C-A242-066333C0C4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85829" y="1251022"/>
                <a:ext cx="2743457" cy="30459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Font typeface="Nunito Sans"/>
                  <a:buNone/>
                </a:pPr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positive?</a:t>
                </a:r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𝑆𝑐𝑜𝑟𝑒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negative?</a:t>
                </a:r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𝑆𝑐𝑜𝑟𝑒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0?</a:t>
                </a:r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4" name="Text Placeholder 2">
                <a:extLst>
                  <a:ext uri="{FF2B5EF4-FFF2-40B4-BE49-F238E27FC236}">
                    <a16:creationId xmlns:a16="http://schemas.microsoft.com/office/drawing/2014/main" id="{672F00FB-CE55-B54C-A242-066333C0C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829" y="1251022"/>
                <a:ext cx="2743457" cy="3045935"/>
              </a:xfrm>
              <a:prstGeom prst="rect">
                <a:avLst/>
              </a:prstGeom>
              <a:blipFill>
                <a:blip r:embed="rId5"/>
                <a:stretch>
                  <a:fillRect b="-1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1178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88E-6A43-2F48-A580-A16A7EFB0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543F2-9D01-D540-92A2-5D75A0FE7E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DA1407D-4647-DF4E-9089-2A25AC142693}"/>
              </a:ext>
            </a:extLst>
          </p:cNvPr>
          <p:cNvCxnSpPr>
            <a:cxnSpLocks/>
          </p:cNvCxnSpPr>
          <p:nvPr/>
        </p:nvCxnSpPr>
        <p:spPr>
          <a:xfrm>
            <a:off x="3597216" y="879894"/>
            <a:ext cx="4563373" cy="0"/>
          </a:xfrm>
          <a:prstGeom prst="straightConnector1">
            <a:avLst/>
          </a:prstGeom>
          <a:ln w="28575">
            <a:solidFill>
              <a:srgbClr val="B57BA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20B50C9-D345-574D-896E-F04F20644487}"/>
                  </a:ext>
                </a:extLst>
              </p:cNvPr>
              <p:cNvSpPr/>
              <p:nvPr/>
            </p:nvSpPr>
            <p:spPr>
              <a:xfrm>
                <a:off x="4945890" y="483384"/>
                <a:ext cx="186602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𝑆𝑐𝑜𝑟𝑒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20B50C9-D345-574D-896E-F04F206444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90" y="483384"/>
                <a:ext cx="1866024" cy="3077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BAE64FE-877E-CF4D-8AAF-45145A6EF7C8}"/>
                  </a:ext>
                </a:extLst>
              </p:cNvPr>
              <p:cNvSpPr/>
              <p:nvPr/>
            </p:nvSpPr>
            <p:spPr>
              <a:xfrm>
                <a:off x="3352671" y="953776"/>
                <a:ext cx="52129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BAE64FE-877E-CF4D-8AAF-45145A6EF7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671" y="953776"/>
                <a:ext cx="521297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B9A6088-26B7-8549-A194-56F6760505C2}"/>
                  </a:ext>
                </a:extLst>
              </p:cNvPr>
              <p:cNvSpPr/>
              <p:nvPr/>
            </p:nvSpPr>
            <p:spPr>
              <a:xfrm>
                <a:off x="7897561" y="956348"/>
                <a:ext cx="3866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B9A6088-26B7-8549-A194-56F6760505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561" y="956348"/>
                <a:ext cx="386644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86E0A99-30D5-4341-B9FE-94B54F7579B4}"/>
                  </a:ext>
                </a:extLst>
              </p:cNvPr>
              <p:cNvSpPr/>
              <p:nvPr/>
            </p:nvSpPr>
            <p:spPr>
              <a:xfrm>
                <a:off x="5712029" y="953775"/>
                <a:ext cx="3337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86E0A99-30D5-4341-B9FE-94B54F757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029" y="953775"/>
                <a:ext cx="333746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FC0A7EB-6623-0942-B2E6-32981EFD93F4}"/>
                  </a:ext>
                </a:extLst>
              </p:cNvPr>
              <p:cNvSpPr/>
              <p:nvPr/>
            </p:nvSpPr>
            <p:spPr>
              <a:xfrm>
                <a:off x="4349850" y="953775"/>
                <a:ext cx="85677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>
                  <a:solidFill>
                    <a:srgbClr val="6093C5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FC0A7EB-6623-0942-B2E6-32981EFD93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9850" y="953775"/>
                <a:ext cx="856773" cy="307777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8B937F4-6D7B-FC45-861B-8AB79989A270}"/>
                  </a:ext>
                </a:extLst>
              </p:cNvPr>
              <p:cNvSpPr/>
              <p:nvPr/>
            </p:nvSpPr>
            <p:spPr>
              <a:xfrm>
                <a:off x="6543281" y="954857"/>
                <a:ext cx="85677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en-US" dirty="0">
                  <a:solidFill>
                    <a:srgbClr val="6093C5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8B937F4-6D7B-FC45-861B-8AB79989A2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281" y="954857"/>
                <a:ext cx="856773" cy="307777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7557A83-E6A5-5A43-A7AD-52DF68A8E38A}"/>
              </a:ext>
            </a:extLst>
          </p:cNvPr>
          <p:cNvCxnSpPr/>
          <p:nvPr/>
        </p:nvCxnSpPr>
        <p:spPr>
          <a:xfrm>
            <a:off x="3629423" y="1327094"/>
            <a:ext cx="0" cy="931653"/>
          </a:xfrm>
          <a:prstGeom prst="straightConnector1">
            <a:avLst/>
          </a:prstGeom>
          <a:ln w="28575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D2C531F-F13E-B84A-8465-778C8A21130B}"/>
              </a:ext>
            </a:extLst>
          </p:cNvPr>
          <p:cNvCxnSpPr/>
          <p:nvPr/>
        </p:nvCxnSpPr>
        <p:spPr>
          <a:xfrm>
            <a:off x="5866250" y="1354316"/>
            <a:ext cx="0" cy="931653"/>
          </a:xfrm>
          <a:prstGeom prst="straightConnector1">
            <a:avLst/>
          </a:prstGeom>
          <a:ln w="28575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90EEA869-9615-2743-A55F-13951BC154C3}"/>
              </a:ext>
            </a:extLst>
          </p:cNvPr>
          <p:cNvCxnSpPr/>
          <p:nvPr/>
        </p:nvCxnSpPr>
        <p:spPr>
          <a:xfrm>
            <a:off x="8084539" y="1354316"/>
            <a:ext cx="0" cy="931653"/>
          </a:xfrm>
          <a:prstGeom prst="straightConnector1">
            <a:avLst/>
          </a:prstGeom>
          <a:ln w="28575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A6E88DB-DD77-D64B-9362-CE6D188FB5EF}"/>
                  </a:ext>
                </a:extLst>
              </p:cNvPr>
              <p:cNvSpPr/>
              <p:nvPr/>
            </p:nvSpPr>
            <p:spPr>
              <a:xfrm>
                <a:off x="3161817" y="2375584"/>
                <a:ext cx="9444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Very sure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>
                  <a:solidFill>
                    <a:srgbClr val="6093C5"/>
                  </a:solidFill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A6E88DB-DD77-D64B-9362-CE6D188FB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1817" y="2375584"/>
                <a:ext cx="944489" cy="523220"/>
              </a:xfrm>
              <a:prstGeom prst="rect">
                <a:avLst/>
              </a:prstGeom>
              <a:blipFill>
                <a:blip r:embed="rId8"/>
                <a:stretch>
                  <a:fillRect l="-1333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419D88F-A095-6C44-8729-705AEA92A6A3}"/>
                  </a:ext>
                </a:extLst>
              </p:cNvPr>
              <p:cNvSpPr/>
              <p:nvPr/>
            </p:nvSpPr>
            <p:spPr>
              <a:xfrm>
                <a:off x="4994024" y="2370994"/>
                <a:ext cx="17444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Not sure if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=−1 </m:t>
                      </m:r>
                      <m:r>
                        <a:rPr lang="en-US" b="0" i="1" dirty="0" smtClean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b="0" i="1" dirty="0" smtClean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en-US" dirty="0">
                  <a:solidFill>
                    <a:srgbClr val="6093C5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419D88F-A095-6C44-8729-705AEA92A6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024" y="2370994"/>
                <a:ext cx="1744452" cy="523220"/>
              </a:xfrm>
              <a:prstGeom prst="rect">
                <a:avLst/>
              </a:prstGeom>
              <a:blipFill>
                <a:blip r:embed="rId9"/>
                <a:stretch>
                  <a:fillRect t="-238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0DB74D1-D710-D24D-BE19-47E9A229B28E}"/>
                  </a:ext>
                </a:extLst>
              </p:cNvPr>
              <p:cNvSpPr/>
              <p:nvPr/>
            </p:nvSpPr>
            <p:spPr>
              <a:xfrm>
                <a:off x="7612295" y="2370994"/>
                <a:ext cx="9444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Very sure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en-US" dirty="0">
                  <a:solidFill>
                    <a:srgbClr val="6093C5"/>
                  </a:solidFill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0DB74D1-D710-D24D-BE19-47E9A229B2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2295" y="2370994"/>
                <a:ext cx="944489" cy="523220"/>
              </a:xfrm>
              <a:prstGeom prst="rect">
                <a:avLst/>
              </a:prstGeom>
              <a:blipFill>
                <a:blip r:embed="rId10"/>
                <a:stretch>
                  <a:fillRect t="-2381" r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782AF40-C412-EA43-A754-B56F7103E949}"/>
              </a:ext>
            </a:extLst>
          </p:cNvPr>
          <p:cNvCxnSpPr>
            <a:cxnSpLocks/>
            <a:endCxn id="90" idx="0"/>
          </p:cNvCxnSpPr>
          <p:nvPr/>
        </p:nvCxnSpPr>
        <p:spPr>
          <a:xfrm>
            <a:off x="3629423" y="2971864"/>
            <a:ext cx="476883" cy="1079449"/>
          </a:xfrm>
          <a:prstGeom prst="straightConnector1">
            <a:avLst/>
          </a:prstGeom>
          <a:ln w="28575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81B5F04-EF79-594C-91FF-871253322F92}"/>
              </a:ext>
            </a:extLst>
          </p:cNvPr>
          <p:cNvCxnSpPr>
            <a:cxnSpLocks/>
            <a:endCxn id="92" idx="0"/>
          </p:cNvCxnSpPr>
          <p:nvPr/>
        </p:nvCxnSpPr>
        <p:spPr>
          <a:xfrm flipH="1">
            <a:off x="5865942" y="2999086"/>
            <a:ext cx="308" cy="1052227"/>
          </a:xfrm>
          <a:prstGeom prst="straightConnector1">
            <a:avLst/>
          </a:prstGeom>
          <a:ln w="28575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DCB61CE-25E3-CD44-BFAF-23C36C6B17EF}"/>
              </a:ext>
            </a:extLst>
          </p:cNvPr>
          <p:cNvCxnSpPr>
            <a:cxnSpLocks/>
            <a:endCxn id="93" idx="0"/>
          </p:cNvCxnSpPr>
          <p:nvPr/>
        </p:nvCxnSpPr>
        <p:spPr>
          <a:xfrm flipH="1">
            <a:off x="7625578" y="2999086"/>
            <a:ext cx="458962" cy="1052260"/>
          </a:xfrm>
          <a:prstGeom prst="straightConnector1">
            <a:avLst/>
          </a:prstGeom>
          <a:ln w="28575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F5D5075-E2C9-0E4A-811A-D5FDCCE06D1D}"/>
                  </a:ext>
                </a:extLst>
              </p:cNvPr>
              <p:cNvSpPr/>
              <p:nvPr/>
            </p:nvSpPr>
            <p:spPr>
              <a:xfrm>
                <a:off x="3274540" y="4051313"/>
                <a:ext cx="1663532" cy="3136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d>
                        <m:dPr>
                          <m:ctrlP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=+1|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F5D5075-E2C9-0E4A-811A-D5FDCCE06D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540" y="4051313"/>
                <a:ext cx="1663532" cy="313612"/>
              </a:xfrm>
              <a:prstGeom prst="rect">
                <a:avLst/>
              </a:prstGeom>
              <a:blipFill>
                <a:blip r:embed="rId11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FA0E40D-E7C3-D544-8CCF-AF1FBA128D37}"/>
                  </a:ext>
                </a:extLst>
              </p:cNvPr>
              <p:cNvSpPr/>
              <p:nvPr/>
            </p:nvSpPr>
            <p:spPr>
              <a:xfrm>
                <a:off x="4966048" y="4051313"/>
                <a:ext cx="1799788" cy="3136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d>
                        <m:dPr>
                          <m:ctrlP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=+1|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FA0E40D-E7C3-D544-8CCF-AF1FBA128D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048" y="4051313"/>
                <a:ext cx="1799788" cy="313612"/>
              </a:xfrm>
              <a:prstGeom prst="rect">
                <a:avLst/>
              </a:prstGeom>
              <a:blipFill>
                <a:blip r:embed="rId12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00943AD-F65E-A04C-9190-F5F0A8814AB0}"/>
                  </a:ext>
                </a:extLst>
              </p:cNvPr>
              <p:cNvSpPr/>
              <p:nvPr/>
            </p:nvSpPr>
            <p:spPr>
              <a:xfrm>
                <a:off x="6793812" y="4051346"/>
                <a:ext cx="1663532" cy="3136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d>
                        <m:dPr>
                          <m:ctrlP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=+1|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00943AD-F65E-A04C-9190-F5F0A8814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812" y="4051346"/>
                <a:ext cx="1663532" cy="313612"/>
              </a:xfrm>
              <a:prstGeom prst="rect">
                <a:avLst/>
              </a:prstGeom>
              <a:blipFill>
                <a:blip r:embed="rId1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F9454A9C-84ED-9046-96CE-32C2A0D0E353}"/>
              </a:ext>
            </a:extLst>
          </p:cNvPr>
          <p:cNvCxnSpPr>
            <a:cxnSpLocks/>
          </p:cNvCxnSpPr>
          <p:nvPr/>
        </p:nvCxnSpPr>
        <p:spPr>
          <a:xfrm>
            <a:off x="4093023" y="4527486"/>
            <a:ext cx="3519272" cy="33"/>
          </a:xfrm>
          <a:prstGeom prst="straightConnector1">
            <a:avLst/>
          </a:prstGeom>
          <a:ln w="28575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977A59CC-8712-2644-B732-2E8692982A36}"/>
                  </a:ext>
                </a:extLst>
              </p:cNvPr>
              <p:cNvSpPr/>
              <p:nvPr/>
            </p:nvSpPr>
            <p:spPr>
              <a:xfrm>
                <a:off x="5232371" y="4633039"/>
                <a:ext cx="1267142" cy="3136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=+1 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977A59CC-8712-2644-B732-2E8692982A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371" y="4633039"/>
                <a:ext cx="1267142" cy="313612"/>
              </a:xfrm>
              <a:prstGeom prst="rect">
                <a:avLst/>
              </a:prstGeom>
              <a:blipFill>
                <a:blip r:embed="rId1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68C8F43-CFCE-7E4A-B138-500EE7B00E96}"/>
                  </a:ext>
                </a:extLst>
              </p:cNvPr>
              <p:cNvSpPr/>
              <p:nvPr/>
            </p:nvSpPr>
            <p:spPr>
              <a:xfrm>
                <a:off x="3939433" y="4558253"/>
                <a:ext cx="33374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68C8F43-CFCE-7E4A-B138-500EE7B00E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433" y="4558253"/>
                <a:ext cx="333745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A620AB2-AC88-0341-ABF1-0B6D22BA7368}"/>
                  </a:ext>
                </a:extLst>
              </p:cNvPr>
              <p:cNvSpPr/>
              <p:nvPr/>
            </p:nvSpPr>
            <p:spPr>
              <a:xfrm>
                <a:off x="7400054" y="4558253"/>
                <a:ext cx="3337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A620AB2-AC88-0341-ABF1-0B6D22BA7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054" y="4558253"/>
                <a:ext cx="333746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5231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6" grpId="0"/>
      <p:bldP spid="90" grpId="0"/>
      <p:bldP spid="92" grpId="0"/>
      <p:bldP spid="93" grpId="0"/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5629-D6DF-7E4F-9403-D129CC0C0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9F92F6F-B12A-BB4E-9ADF-D52D670C6CC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Use a function that takes numbers arbitrarily large/small and maps them between 0 and 1.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𝑠𝑖𝑔𝑚𝑜𝑖𝑑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𝑆𝑐𝑜𝑟𝑒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𝑆𝑐𝑜𝑟𝑒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9F92F6F-B12A-BB4E-9ADF-D52D670C6C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D3CD2-191A-F84F-B502-F206119DB2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13517B9-7287-C843-8272-745FC37F6B4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759318" y="1926018"/>
              <a:ext cx="2640818" cy="2896146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807922">
                      <a:extLst>
                        <a:ext uri="{9D8B030D-6E8A-4147-A177-3AD203B41FA5}">
                          <a16:colId xmlns:a16="http://schemas.microsoft.com/office/drawing/2014/main" val="699257331"/>
                        </a:ext>
                      </a:extLst>
                    </a:gridCol>
                    <a:gridCol w="1832896">
                      <a:extLst>
                        <a:ext uri="{9D8B030D-6E8A-4147-A177-3AD203B41FA5}">
                          <a16:colId xmlns:a16="http://schemas.microsoft.com/office/drawing/2014/main" val="3400756504"/>
                        </a:ext>
                      </a:extLst>
                    </a:gridCol>
                  </a:tblGrid>
                  <a:tr h="4826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𝑆𝑐𝑜𝑟𝑒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𝑠𝑖𝑔𝑚𝑜𝑖𝑑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𝑆𝑐𝑜𝑟𝑒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4189263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768626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4689765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4651049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0616753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10668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13517B9-7287-C843-8272-745FC37F6B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4972018"/>
                  </p:ext>
                </p:extLst>
              </p:nvPr>
            </p:nvGraphicFramePr>
            <p:xfrm>
              <a:off x="2759318" y="1926018"/>
              <a:ext cx="2640818" cy="2896146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807922">
                      <a:extLst>
                        <a:ext uri="{9D8B030D-6E8A-4147-A177-3AD203B41FA5}">
                          <a16:colId xmlns:a16="http://schemas.microsoft.com/office/drawing/2014/main" val="699257331"/>
                        </a:ext>
                      </a:extLst>
                    </a:gridCol>
                    <a:gridCol w="1832896">
                      <a:extLst>
                        <a:ext uri="{9D8B030D-6E8A-4147-A177-3AD203B41FA5}">
                          <a16:colId xmlns:a16="http://schemas.microsoft.com/office/drawing/2014/main" val="3400756504"/>
                        </a:ext>
                      </a:extLst>
                    </a:gridCol>
                  </a:tblGrid>
                  <a:tr h="48269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63" r="-226563" b="-50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4828" b="-50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4189263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63" t="-100000" r="-226563" b="-40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768626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63" t="-194872" r="-226563" b="-29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4689765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63" t="-302632" r="-22656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4651049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63" t="-402632" r="-22656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0616753"/>
                      </a:ext>
                    </a:extLst>
                  </a:tr>
                  <a:tr h="48269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63" t="-502632" r="-226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106686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1C72B38-769A-5B40-95AA-62B69E12E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443" y="2216623"/>
            <a:ext cx="3273502" cy="231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03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0617-BDFF-494B-AE21-2699C80E0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FEB9F2-508D-FF40-97BD-9BDD84A0E70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=+1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𝑠𝑖𝑔𝑚𝑜𝑖𝑑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𝑆𝑐𝑜𝑟𝑒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Logistic Regression Classifier </a:t>
                </a:r>
              </a:p>
              <a:p>
                <a:pPr marL="139700" indent="0">
                  <a:buNone/>
                </a:pPr>
                <a:r>
                  <a:rPr lang="en-US" dirty="0"/>
                  <a:t>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: Sentence from review</a:t>
                </a:r>
              </a:p>
              <a:p>
                <a:r>
                  <a:rPr lang="en-US" dirty="0"/>
                  <a:t>Estimate class probability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=+1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𝑠𝑖𝑔𝑚𝑜𝑖𝑑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=+1</m:t>
                        </m:r>
                      </m:e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+1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Else: 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b="0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FEB9F2-508D-FF40-97BD-9BDD84A0E7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56295-2AF3-DB4E-BB7A-9557DD24B9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02A42A-01EB-794B-9D71-A8D18CAE53CA}"/>
              </a:ext>
            </a:extLst>
          </p:cNvPr>
          <p:cNvGrpSpPr/>
          <p:nvPr/>
        </p:nvGrpSpPr>
        <p:grpSpPr>
          <a:xfrm>
            <a:off x="5365655" y="2566000"/>
            <a:ext cx="3321170" cy="2331289"/>
            <a:chOff x="1110638" y="2011918"/>
            <a:chExt cx="6592078" cy="44812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91FF06-4178-C74F-B350-318D65A67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885" b="10652"/>
            <a:stretch/>
          </p:blipFill>
          <p:spPr>
            <a:xfrm>
              <a:off x="1836731" y="2011918"/>
              <a:ext cx="5865985" cy="3938222"/>
            </a:xfrm>
            <a:prstGeom prst="rect">
              <a:avLst/>
            </a:prstGeom>
          </p:spPr>
        </p:pic>
        <p:pic>
          <p:nvPicPr>
            <p:cNvPr id="7" name="Picture 6" descr="latex-image-1.pdf">
              <a:extLst>
                <a:ext uri="{FF2B5EF4-FFF2-40B4-BE49-F238E27FC236}">
                  <a16:creationId xmlns:a16="http://schemas.microsoft.com/office/drawing/2014/main" id="{803D696D-2A33-0D43-B64F-21C76BA43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91451" y="3572854"/>
              <a:ext cx="1993008" cy="75463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7" descr="latex-image-1.pdf">
              <a:extLst>
                <a:ext uri="{FF2B5EF4-FFF2-40B4-BE49-F238E27FC236}">
                  <a16:creationId xmlns:a16="http://schemas.microsoft.com/office/drawing/2014/main" id="{6C67348D-61A7-734F-A7B4-2D01CEFCE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8850" y="6074151"/>
              <a:ext cx="1217087" cy="418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477307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1D61AEE-385C-E601-B86D-71F835FD01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29F03E-B91B-515E-3FD4-D50B6AA53A0D}"/>
              </a:ext>
            </a:extLst>
          </p:cNvPr>
          <p:cNvSpPr txBox="1">
            <a:spLocks/>
          </p:cNvSpPr>
          <p:nvPr/>
        </p:nvSpPr>
        <p:spPr>
          <a:xfrm>
            <a:off x="83613" y="47312"/>
            <a:ext cx="2046288" cy="6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b="1">
                <a:solidFill>
                  <a:schemeClr val="accent6"/>
                </a:solidFill>
              </a:rPr>
              <a:t>ML Pipeline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E8D1B50-38A0-C8D2-B2FB-1B196A72F918}"/>
              </a:ext>
            </a:extLst>
          </p:cNvPr>
          <p:cNvSpPr txBox="1">
            <a:spLocks/>
          </p:cNvSpPr>
          <p:nvPr/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9ECD85B2-E48E-0CDB-48D5-B44246B858CC}"/>
              </a:ext>
            </a:extLst>
          </p:cNvPr>
          <p:cNvSpPr>
            <a:spLocks noChangeAspect="1"/>
          </p:cNvSpPr>
          <p:nvPr/>
        </p:nvSpPr>
        <p:spPr>
          <a:xfrm>
            <a:off x="1973253" y="1140369"/>
            <a:ext cx="1357539" cy="1376482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EB8227-8D3E-D6A6-4259-3504BE6907F7}"/>
              </a:ext>
            </a:extLst>
          </p:cNvPr>
          <p:cNvSpPr txBox="1">
            <a:spLocks noChangeAspect="1"/>
          </p:cNvSpPr>
          <p:nvPr/>
        </p:nvSpPr>
        <p:spPr>
          <a:xfrm>
            <a:off x="3886357" y="1381676"/>
            <a:ext cx="1370257" cy="892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Pre-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Processing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D2B411-A1F6-12DF-C2A9-EAF83EE6DF8C}"/>
              </a:ext>
            </a:extLst>
          </p:cNvPr>
          <p:cNvCxnSpPr>
            <a:cxnSpLocks noChangeAspect="1"/>
            <a:stCxn id="14" idx="4"/>
            <a:endCxn id="20" idx="1"/>
          </p:cNvCxnSpPr>
          <p:nvPr/>
        </p:nvCxnSpPr>
        <p:spPr>
          <a:xfrm flipV="1">
            <a:off x="3330792" y="1827952"/>
            <a:ext cx="555565" cy="65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25CEE35-30CE-B93D-7F2F-354CAB2D40E7}"/>
              </a:ext>
            </a:extLst>
          </p:cNvPr>
          <p:cNvSpPr txBox="1">
            <a:spLocks noChangeAspect="1"/>
          </p:cNvSpPr>
          <p:nvPr/>
        </p:nvSpPr>
        <p:spPr>
          <a:xfrm>
            <a:off x="6062841" y="1384754"/>
            <a:ext cx="880240" cy="892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</a:t>
            </a:r>
            <a:b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667B54-E8D9-631C-83AB-1736EFC63A06}"/>
              </a:ext>
            </a:extLst>
          </p:cNvPr>
          <p:cNvSpPr txBox="1">
            <a:spLocks noChangeAspect="1"/>
          </p:cNvSpPr>
          <p:nvPr/>
        </p:nvSpPr>
        <p:spPr>
          <a:xfrm>
            <a:off x="6025137" y="4036885"/>
            <a:ext cx="962407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E6EABC-04AF-9DF1-8134-D9EB99484BB5}"/>
              </a:ext>
            </a:extLst>
          </p:cNvPr>
          <p:cNvSpPr txBox="1">
            <a:spLocks noChangeAspect="1"/>
          </p:cNvSpPr>
          <p:nvPr/>
        </p:nvSpPr>
        <p:spPr>
          <a:xfrm>
            <a:off x="5666196" y="2788864"/>
            <a:ext cx="1673530" cy="89255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Optimization 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algorithm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C9AB847-0891-E06E-E21E-2665477B6371}"/>
              </a:ext>
            </a:extLst>
          </p:cNvPr>
          <p:cNvCxnSpPr>
            <a:cxnSpLocks noChangeAspect="1"/>
            <a:stCxn id="20" idx="3"/>
            <a:endCxn id="24" idx="1"/>
          </p:cNvCxnSpPr>
          <p:nvPr/>
        </p:nvCxnSpPr>
        <p:spPr>
          <a:xfrm>
            <a:off x="5256614" y="1827952"/>
            <a:ext cx="806227" cy="307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517288-7596-6252-D73E-5B6DEF76C93C}"/>
              </a:ext>
            </a:extLst>
          </p:cNvPr>
          <p:cNvCxnSpPr>
            <a:cxnSpLocks noChangeAspect="1"/>
            <a:stCxn id="24" idx="3"/>
            <a:endCxn id="42" idx="1"/>
          </p:cNvCxnSpPr>
          <p:nvPr/>
        </p:nvCxnSpPr>
        <p:spPr>
          <a:xfrm flipV="1">
            <a:off x="6943081" y="1827952"/>
            <a:ext cx="1273386" cy="307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3F36AD7-3DEA-C7A8-A525-6584C5632D5C}"/>
              </a:ext>
            </a:extLst>
          </p:cNvPr>
          <p:cNvCxnSpPr>
            <a:cxnSpLocks noChangeAspect="1"/>
            <a:stCxn id="25" idx="0"/>
            <a:endCxn id="26" idx="2"/>
          </p:cNvCxnSpPr>
          <p:nvPr/>
        </p:nvCxnSpPr>
        <p:spPr>
          <a:xfrm flipH="1" flipV="1">
            <a:off x="6502961" y="3681416"/>
            <a:ext cx="3380" cy="355469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0660374F-64E9-E127-4973-5B93A9D686C2}"/>
              </a:ext>
            </a:extLst>
          </p:cNvPr>
          <p:cNvCxnSpPr>
            <a:cxnSpLocks noChangeAspect="1"/>
            <a:endCxn id="25" idx="3"/>
          </p:cNvCxnSpPr>
          <p:nvPr/>
        </p:nvCxnSpPr>
        <p:spPr>
          <a:xfrm rot="5400000">
            <a:off x="6080876" y="2758878"/>
            <a:ext cx="2630951" cy="817614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EDB42AD-598C-D9ED-8FE0-7FE180B71883}"/>
              </a:ext>
            </a:extLst>
          </p:cNvPr>
          <p:cNvCxnSpPr>
            <a:cxnSpLocks noChangeAspect="1"/>
            <a:stCxn id="26" idx="0"/>
            <a:endCxn id="24" idx="2"/>
          </p:cNvCxnSpPr>
          <p:nvPr/>
        </p:nvCxnSpPr>
        <p:spPr>
          <a:xfrm flipV="1">
            <a:off x="6502961" y="2277306"/>
            <a:ext cx="0" cy="51155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C1C05A48-31C5-5581-2AD2-58290D312F93}"/>
              </a:ext>
            </a:extLst>
          </p:cNvPr>
          <p:cNvCxnSpPr>
            <a:cxnSpLocks noChangeAspect="1"/>
            <a:stCxn id="14" idx="3"/>
            <a:endCxn id="25" idx="1"/>
          </p:cNvCxnSpPr>
          <p:nvPr/>
        </p:nvCxnSpPr>
        <p:spPr>
          <a:xfrm rot="16200000" flipH="1">
            <a:off x="3355425" y="1813449"/>
            <a:ext cx="1966310" cy="3373114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0" name="Picture 2" descr="World Earth Continents - Free vector graphic on Pixabay">
            <a:extLst>
              <a:ext uri="{FF2B5EF4-FFF2-40B4-BE49-F238E27FC236}">
                <a16:creationId xmlns:a16="http://schemas.microsoft.com/office/drawing/2014/main" id="{8D7E23AA-E5C2-7E30-D06F-49101ED81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222182" y="1175276"/>
            <a:ext cx="1229334" cy="13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2B30A13-6DA8-0AF5-9A62-142A25644AC5}"/>
              </a:ext>
            </a:extLst>
          </p:cNvPr>
          <p:cNvCxnSpPr>
            <a:cxnSpLocks noChangeAspect="1"/>
            <a:stCxn id="40" idx="3"/>
            <a:endCxn id="14" idx="2"/>
          </p:cNvCxnSpPr>
          <p:nvPr/>
        </p:nvCxnSpPr>
        <p:spPr>
          <a:xfrm flipV="1">
            <a:off x="1451516" y="1828610"/>
            <a:ext cx="521737" cy="102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2" name="Picture 2" descr="World Earth Continents - Free vector graphic on Pixabay">
            <a:extLst>
              <a:ext uri="{FF2B5EF4-FFF2-40B4-BE49-F238E27FC236}">
                <a16:creationId xmlns:a16="http://schemas.microsoft.com/office/drawing/2014/main" id="{0CA9CFE7-7DAB-A314-C137-B724F433D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8216467" y="1173590"/>
            <a:ext cx="1229334" cy="13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D6C5EC-8D53-545C-1EAC-DEBA1C9E642C}"/>
                  </a:ext>
                </a:extLst>
              </p:cNvPr>
              <p:cNvSpPr txBox="1"/>
              <p:nvPr/>
            </p:nvSpPr>
            <p:spPr>
              <a:xfrm>
                <a:off x="2353597" y="104580"/>
                <a:ext cx="6294287" cy="7075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𝑷</m:t>
                          </m:r>
                        </m:e>
                      </m:acc>
                      <m:d>
                        <m:dPr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𝒚</m:t>
                          </m:r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=+</m:t>
                          </m:r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𝟏</m:t>
                          </m:r>
                        </m:e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𝒙</m:t>
                          </m:r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 </m:t>
                          </m:r>
                          <m:acc>
                            <m:accPr>
                              <m:chr m:val="̂"/>
                              <m:ctrlP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𝒘</m:t>
                              </m:r>
                            </m:e>
                          </m:acc>
                        </m:e>
                      </m:d>
                      <m:r>
                        <a:rPr lang="en-US" sz="2000" b="1" i="1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𝒔𝒊𝒈𝒎𝒐𝒊𝒅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b="1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𝒘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𝑻</m:t>
                              </m:r>
                            </m:sup>
                          </m:sSup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𝒉</m:t>
                          </m:r>
                          <m:d>
                            <m:dPr>
                              <m:ctrlP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𝒙</m:t>
                              </m:r>
                            </m:e>
                          </m:d>
                        </m:e>
                      </m:d>
                      <m:r>
                        <a:rPr lang="en-US" sz="2000" b="1" i="1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𝟏</m:t>
                          </m:r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b="1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b="1" i="1" smtClean="0">
                                          <a:solidFill>
                                            <a:srgbClr val="B57BA6"/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 i="1" smtClean="0">
                                          <a:solidFill>
                                            <a:srgbClr val="B57BA6"/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𝒘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000" b="1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𝑻</m:t>
                                  </m:r>
                                </m:sup>
                              </m:sSup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𝒉</m:t>
                              </m:r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(</m:t>
                              </m:r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𝒙</m:t>
                              </m:r>
                              <m:r>
                                <a:rPr lang="en-US" sz="2000" b="1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D6C5EC-8D53-545C-1EAC-DEBA1C9E6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597" y="104580"/>
                <a:ext cx="6294287" cy="707566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E7EB8-3A42-9774-0E6F-625A5A784DD5}"/>
                  </a:ext>
                </a:extLst>
              </p:cNvPr>
              <p:cNvSpPr txBox="1"/>
              <p:nvPr/>
            </p:nvSpPr>
            <p:spPr>
              <a:xfrm>
                <a:off x="2764381" y="2937982"/>
                <a:ext cx="40588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𝒚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E7EB8-3A42-9774-0E6F-625A5A78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381" y="2937982"/>
                <a:ext cx="405880" cy="400110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49EAFB-9658-F766-7C78-98E90AB3286A}"/>
                  </a:ext>
                </a:extLst>
              </p:cNvPr>
              <p:cNvSpPr txBox="1"/>
              <p:nvPr/>
            </p:nvSpPr>
            <p:spPr>
              <a:xfrm>
                <a:off x="5289872" y="1311148"/>
                <a:ext cx="772969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𝒉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(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𝒙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49EAFB-9658-F766-7C78-98E90AB32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872" y="1311148"/>
                <a:ext cx="772969" cy="400110"/>
              </a:xfrm>
              <a:prstGeom prst="rect">
                <a:avLst/>
              </a:prstGeom>
              <a:blipFill>
                <a:blip r:embed="rId6"/>
                <a:stretch>
                  <a:fillRect b="-156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6FEEEC-B06A-5087-41CF-894987C4A473}"/>
                  </a:ext>
                </a:extLst>
              </p:cNvPr>
              <p:cNvSpPr txBox="1"/>
              <p:nvPr/>
            </p:nvSpPr>
            <p:spPr>
              <a:xfrm>
                <a:off x="5982475" y="2371695"/>
                <a:ext cx="45397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𝒘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6FEEEC-B06A-5087-41CF-894987C4A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2475" y="2371695"/>
                <a:ext cx="453970" cy="400110"/>
              </a:xfrm>
              <a:prstGeom prst="rect">
                <a:avLst/>
              </a:prstGeom>
              <a:blipFill>
                <a:blip r:embed="rId7"/>
                <a:stretch>
                  <a:fillRect t="-6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3584C4-38AB-F0F2-5D6D-04D5D7016AF1}"/>
                  </a:ext>
                </a:extLst>
              </p:cNvPr>
              <p:cNvSpPr txBox="1"/>
              <p:nvPr/>
            </p:nvSpPr>
            <p:spPr>
              <a:xfrm>
                <a:off x="3393675" y="1348071"/>
                <a:ext cx="399468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𝒙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3584C4-38AB-F0F2-5D6D-04D5D7016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675" y="1348071"/>
                <a:ext cx="399468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2E6971-0E1D-0948-F101-B290230A803E}"/>
                  </a:ext>
                </a:extLst>
              </p:cNvPr>
              <p:cNvSpPr txBox="1"/>
              <p:nvPr/>
            </p:nvSpPr>
            <p:spPr>
              <a:xfrm>
                <a:off x="7170747" y="1348071"/>
                <a:ext cx="40588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𝒚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2E6971-0E1D-0948-F101-B290230A8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747" y="1348071"/>
                <a:ext cx="405880" cy="400110"/>
              </a:xfrm>
              <a:prstGeom prst="rect">
                <a:avLst/>
              </a:prstGeom>
              <a:blipFill>
                <a:blip r:embed="rId9"/>
                <a:stretch>
                  <a:fillRect t="-6250"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600159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3F26BE-A16C-4628-B925-892D5C4F6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7A64D-D511-4ED8-B383-D9B99EE22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Show logistic demo (see course website)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CF1923-62CD-4279-8E4F-0D93578278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421704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059CB20-7467-E347-BF21-D406EBF1F4F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96928" y="461160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What would the Logistic Regression model predict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endChr m:val="|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/>
                  <a:t>?</a:t>
                </a:r>
                <a:endParaRPr lang="en-US" dirty="0"/>
              </a:p>
              <a:p>
                <a:pPr marL="139700" indent="0">
                  <a:buClr>
                    <a:schemeClr val="bg2"/>
                  </a:buClr>
                  <a:buNone/>
                </a:pPr>
                <a:br>
                  <a:rPr lang="en-US" dirty="0"/>
                </a:br>
                <a:r>
                  <a:rPr lang="en-US" dirty="0"/>
                  <a:t>”Sushi was great, the food was awesome, but the </a:t>
                </a:r>
                <a:br>
                  <a:rPr lang="en-US" dirty="0"/>
                </a:br>
                <a:r>
                  <a:rPr lang="en-US" dirty="0"/>
                  <a:t>service was terrible”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482600" indent="-342900">
                  <a:buFont typeface="+mj-lt"/>
                  <a:buAutoNum type="alphaLcParenR"/>
                </a:pPr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059CB20-7467-E347-BF21-D406EBF1F4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96928" y="461160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D5400-63A4-9E43-8E98-865F8EF14D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4F0FB6E-E3F1-2244-A470-C4B625FBE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6A5A00C1-ABAC-3744-9962-7B7E19A696E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280773" y="1041451"/>
              <a:ext cx="1824711" cy="3708400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1003077">
                      <a:extLst>
                        <a:ext uri="{9D8B030D-6E8A-4147-A177-3AD203B41FA5}">
                          <a16:colId xmlns:a16="http://schemas.microsoft.com/office/drawing/2014/main" val="995267734"/>
                        </a:ext>
                      </a:extLst>
                    </a:gridCol>
                    <a:gridCol w="821634">
                      <a:extLst>
                        <a:ext uri="{9D8B030D-6E8A-4147-A177-3AD203B41FA5}">
                          <a16:colId xmlns:a16="http://schemas.microsoft.com/office/drawing/2014/main" val="44929818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Word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Weight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1842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sushi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853364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was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96842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great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22532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311940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food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187682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awesome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4921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but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59277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service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296314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terrible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5602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6A5A00C1-ABAC-3744-9962-7B7E19A696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6194303"/>
                  </p:ext>
                </p:extLst>
              </p:nvPr>
            </p:nvGraphicFramePr>
            <p:xfrm>
              <a:off x="7280773" y="1041451"/>
              <a:ext cx="1824711" cy="3708400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1003077">
                      <a:extLst>
                        <a:ext uri="{9D8B030D-6E8A-4147-A177-3AD203B41FA5}">
                          <a16:colId xmlns:a16="http://schemas.microsoft.com/office/drawing/2014/main" val="995267734"/>
                        </a:ext>
                      </a:extLst>
                    </a:gridCol>
                    <a:gridCol w="821634">
                      <a:extLst>
                        <a:ext uri="{9D8B030D-6E8A-4147-A177-3AD203B41FA5}">
                          <a16:colId xmlns:a16="http://schemas.microsoft.com/office/drawing/2014/main" val="44929818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Word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Weight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1842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sushi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100000" r="-3077" b="-7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53364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was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206897" r="-3077" b="-7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6842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great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306897" r="-3077" b="-6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2532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393333" r="-3077" b="-4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11940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food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510345" r="-3077" b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87682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awesome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610345" r="-3077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4921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but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710345" r="-3077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277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service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783333" r="-3077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96314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terrible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913793" r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5602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87E71F2-F462-5C42-AC75-9832898FAF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7433913"/>
                  </p:ext>
                </p:extLst>
              </p:nvPr>
            </p:nvGraphicFramePr>
            <p:xfrm>
              <a:off x="371429" y="2214015"/>
              <a:ext cx="6426719" cy="1112520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724483">
                      <a:extLst>
                        <a:ext uri="{9D8B030D-6E8A-4147-A177-3AD203B41FA5}">
                          <a16:colId xmlns:a16="http://schemas.microsoft.com/office/drawing/2014/main" val="415269678"/>
                        </a:ext>
                      </a:extLst>
                    </a:gridCol>
                    <a:gridCol w="571651">
                      <a:extLst>
                        <a:ext uri="{9D8B030D-6E8A-4147-A177-3AD203B41FA5}">
                          <a16:colId xmlns:a16="http://schemas.microsoft.com/office/drawing/2014/main" val="3109832557"/>
                        </a:ext>
                      </a:extLst>
                    </a:gridCol>
                    <a:gridCol w="671692">
                      <a:extLst>
                        <a:ext uri="{9D8B030D-6E8A-4147-A177-3AD203B41FA5}">
                          <a16:colId xmlns:a16="http://schemas.microsoft.com/office/drawing/2014/main" val="309491997"/>
                        </a:ext>
                      </a:extLst>
                    </a:gridCol>
                    <a:gridCol w="567067">
                      <a:extLst>
                        <a:ext uri="{9D8B030D-6E8A-4147-A177-3AD203B41FA5}">
                          <a16:colId xmlns:a16="http://schemas.microsoft.com/office/drawing/2014/main" val="2202799733"/>
                        </a:ext>
                      </a:extLst>
                    </a:gridCol>
                    <a:gridCol w="604911">
                      <a:extLst>
                        <a:ext uri="{9D8B030D-6E8A-4147-A177-3AD203B41FA5}">
                          <a16:colId xmlns:a16="http://schemas.microsoft.com/office/drawing/2014/main" val="1419342649"/>
                        </a:ext>
                      </a:extLst>
                    </a:gridCol>
                    <a:gridCol w="1014593">
                      <a:extLst>
                        <a:ext uri="{9D8B030D-6E8A-4147-A177-3AD203B41FA5}">
                          <a16:colId xmlns:a16="http://schemas.microsoft.com/office/drawing/2014/main" val="3560579529"/>
                        </a:ext>
                      </a:extLst>
                    </a:gridCol>
                    <a:gridCol w="557361">
                      <a:extLst>
                        <a:ext uri="{9D8B030D-6E8A-4147-A177-3AD203B41FA5}">
                          <a16:colId xmlns:a16="http://schemas.microsoft.com/office/drawing/2014/main" val="2313117338"/>
                        </a:ext>
                      </a:extLst>
                    </a:gridCol>
                    <a:gridCol w="857480">
                      <a:extLst>
                        <a:ext uri="{9D8B030D-6E8A-4147-A177-3AD203B41FA5}">
                          <a16:colId xmlns:a16="http://schemas.microsoft.com/office/drawing/2014/main" val="2643276320"/>
                        </a:ext>
                      </a:extLst>
                    </a:gridCol>
                    <a:gridCol w="857481">
                      <a:extLst>
                        <a:ext uri="{9D8B030D-6E8A-4147-A177-3AD203B41FA5}">
                          <a16:colId xmlns:a16="http://schemas.microsoft.com/office/drawing/2014/main" val="24048016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5776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sushi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was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great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the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food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awesome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but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service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terrible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49924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46886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87E71F2-F462-5C42-AC75-9832898FAF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7433913"/>
                  </p:ext>
                </p:extLst>
              </p:nvPr>
            </p:nvGraphicFramePr>
            <p:xfrm>
              <a:off x="371429" y="2214015"/>
              <a:ext cx="6426719" cy="1112520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724483">
                      <a:extLst>
                        <a:ext uri="{9D8B030D-6E8A-4147-A177-3AD203B41FA5}">
                          <a16:colId xmlns:a16="http://schemas.microsoft.com/office/drawing/2014/main" val="415269678"/>
                        </a:ext>
                      </a:extLst>
                    </a:gridCol>
                    <a:gridCol w="571651">
                      <a:extLst>
                        <a:ext uri="{9D8B030D-6E8A-4147-A177-3AD203B41FA5}">
                          <a16:colId xmlns:a16="http://schemas.microsoft.com/office/drawing/2014/main" val="3109832557"/>
                        </a:ext>
                      </a:extLst>
                    </a:gridCol>
                    <a:gridCol w="671692">
                      <a:extLst>
                        <a:ext uri="{9D8B030D-6E8A-4147-A177-3AD203B41FA5}">
                          <a16:colId xmlns:a16="http://schemas.microsoft.com/office/drawing/2014/main" val="309491997"/>
                        </a:ext>
                      </a:extLst>
                    </a:gridCol>
                    <a:gridCol w="567067">
                      <a:extLst>
                        <a:ext uri="{9D8B030D-6E8A-4147-A177-3AD203B41FA5}">
                          <a16:colId xmlns:a16="http://schemas.microsoft.com/office/drawing/2014/main" val="2202799733"/>
                        </a:ext>
                      </a:extLst>
                    </a:gridCol>
                    <a:gridCol w="604911">
                      <a:extLst>
                        <a:ext uri="{9D8B030D-6E8A-4147-A177-3AD203B41FA5}">
                          <a16:colId xmlns:a16="http://schemas.microsoft.com/office/drawing/2014/main" val="1419342649"/>
                        </a:ext>
                      </a:extLst>
                    </a:gridCol>
                    <a:gridCol w="1014593">
                      <a:extLst>
                        <a:ext uri="{9D8B030D-6E8A-4147-A177-3AD203B41FA5}">
                          <a16:colId xmlns:a16="http://schemas.microsoft.com/office/drawing/2014/main" val="3560579529"/>
                        </a:ext>
                      </a:extLst>
                    </a:gridCol>
                    <a:gridCol w="557361">
                      <a:extLst>
                        <a:ext uri="{9D8B030D-6E8A-4147-A177-3AD203B41FA5}">
                          <a16:colId xmlns:a16="http://schemas.microsoft.com/office/drawing/2014/main" val="2313117338"/>
                        </a:ext>
                      </a:extLst>
                    </a:gridCol>
                    <a:gridCol w="857480">
                      <a:extLst>
                        <a:ext uri="{9D8B030D-6E8A-4147-A177-3AD203B41FA5}">
                          <a16:colId xmlns:a16="http://schemas.microsoft.com/office/drawing/2014/main" val="2643276320"/>
                        </a:ext>
                      </a:extLst>
                    </a:gridCol>
                    <a:gridCol w="857481">
                      <a:extLst>
                        <a:ext uri="{9D8B030D-6E8A-4147-A177-3AD203B41FA5}">
                          <a16:colId xmlns:a16="http://schemas.microsoft.com/office/drawing/2014/main" val="24048016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754" t="-3448" r="-79122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8889" t="-3448" r="-902222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94340" t="-3448" r="-66603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46667" t="-3448" r="-684444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18750" t="-3448" r="-541667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11250" t="-3448" r="-225000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47727" t="-3448" r="-309091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56716" t="-3448" r="-102985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47059" t="-3448" r="-1471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5776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sushi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was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great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the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food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awesome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but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service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terrible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49924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468864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414590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059CB20-7467-E347-BF21-D406EBF1F4F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96928" y="461160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What would the Logistic Regression model predict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endChr m:val="|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/>
                  <a:t>?</a:t>
                </a:r>
                <a:endParaRPr lang="en-US" dirty="0"/>
              </a:p>
              <a:p>
                <a:pPr marL="139700" indent="0">
                  <a:buClr>
                    <a:schemeClr val="bg2"/>
                  </a:buClr>
                  <a:buNone/>
                </a:pPr>
                <a:br>
                  <a:rPr lang="en-US" dirty="0"/>
                </a:br>
                <a:r>
                  <a:rPr lang="en-US" dirty="0"/>
                  <a:t>”Sushi was great, the food was awesome, but the </a:t>
                </a:r>
                <a:br>
                  <a:rPr lang="en-US" dirty="0"/>
                </a:br>
                <a:r>
                  <a:rPr lang="en-US" dirty="0"/>
                  <a:t>service was terrible”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482600" indent="-342900">
                  <a:buFont typeface="+mj-lt"/>
                  <a:buAutoNum type="alphaLcParenR"/>
                </a:pPr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059CB20-7467-E347-BF21-D406EBF1F4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96928" y="461160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D5400-63A4-9E43-8E98-865F8EF14D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4F0FB6E-E3F1-2244-A470-C4B625FBE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6A5A00C1-ABAC-3744-9962-7B7E19A696E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280773" y="1041451"/>
              <a:ext cx="1824711" cy="3708400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1003077">
                      <a:extLst>
                        <a:ext uri="{9D8B030D-6E8A-4147-A177-3AD203B41FA5}">
                          <a16:colId xmlns:a16="http://schemas.microsoft.com/office/drawing/2014/main" val="995267734"/>
                        </a:ext>
                      </a:extLst>
                    </a:gridCol>
                    <a:gridCol w="821634">
                      <a:extLst>
                        <a:ext uri="{9D8B030D-6E8A-4147-A177-3AD203B41FA5}">
                          <a16:colId xmlns:a16="http://schemas.microsoft.com/office/drawing/2014/main" val="44929818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Word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Weight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1842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sushi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853364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was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96842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great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22532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311940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food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187682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awesome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94921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but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59277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service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296314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terrible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5602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6A5A00C1-ABAC-3744-9962-7B7E19A696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6194303"/>
                  </p:ext>
                </p:extLst>
              </p:nvPr>
            </p:nvGraphicFramePr>
            <p:xfrm>
              <a:off x="7280773" y="1041451"/>
              <a:ext cx="1824711" cy="3708400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1003077">
                      <a:extLst>
                        <a:ext uri="{9D8B030D-6E8A-4147-A177-3AD203B41FA5}">
                          <a16:colId xmlns:a16="http://schemas.microsoft.com/office/drawing/2014/main" val="995267734"/>
                        </a:ext>
                      </a:extLst>
                    </a:gridCol>
                    <a:gridCol w="821634">
                      <a:extLst>
                        <a:ext uri="{9D8B030D-6E8A-4147-A177-3AD203B41FA5}">
                          <a16:colId xmlns:a16="http://schemas.microsoft.com/office/drawing/2014/main" val="44929818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Word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Weight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1842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sushi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100000" r="-3077" b="-7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53364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was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206897" r="-3077" b="-7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6842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great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306897" r="-3077" b="-6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2532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393333" r="-3077" b="-4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11940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food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510345" r="-3077" b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87682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awesome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610345" r="-3077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4921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but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710345" r="-3077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277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service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783333" r="-3077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96314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terrible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077" t="-913793" r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5602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87E71F2-F462-5C42-AC75-9832898FAF1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71429" y="2214015"/>
              <a:ext cx="6426719" cy="1112520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724483">
                      <a:extLst>
                        <a:ext uri="{9D8B030D-6E8A-4147-A177-3AD203B41FA5}">
                          <a16:colId xmlns:a16="http://schemas.microsoft.com/office/drawing/2014/main" val="415269678"/>
                        </a:ext>
                      </a:extLst>
                    </a:gridCol>
                    <a:gridCol w="571651">
                      <a:extLst>
                        <a:ext uri="{9D8B030D-6E8A-4147-A177-3AD203B41FA5}">
                          <a16:colId xmlns:a16="http://schemas.microsoft.com/office/drawing/2014/main" val="3109832557"/>
                        </a:ext>
                      </a:extLst>
                    </a:gridCol>
                    <a:gridCol w="671692">
                      <a:extLst>
                        <a:ext uri="{9D8B030D-6E8A-4147-A177-3AD203B41FA5}">
                          <a16:colId xmlns:a16="http://schemas.microsoft.com/office/drawing/2014/main" val="309491997"/>
                        </a:ext>
                      </a:extLst>
                    </a:gridCol>
                    <a:gridCol w="567067">
                      <a:extLst>
                        <a:ext uri="{9D8B030D-6E8A-4147-A177-3AD203B41FA5}">
                          <a16:colId xmlns:a16="http://schemas.microsoft.com/office/drawing/2014/main" val="2202799733"/>
                        </a:ext>
                      </a:extLst>
                    </a:gridCol>
                    <a:gridCol w="604911">
                      <a:extLst>
                        <a:ext uri="{9D8B030D-6E8A-4147-A177-3AD203B41FA5}">
                          <a16:colId xmlns:a16="http://schemas.microsoft.com/office/drawing/2014/main" val="1419342649"/>
                        </a:ext>
                      </a:extLst>
                    </a:gridCol>
                    <a:gridCol w="1014593">
                      <a:extLst>
                        <a:ext uri="{9D8B030D-6E8A-4147-A177-3AD203B41FA5}">
                          <a16:colId xmlns:a16="http://schemas.microsoft.com/office/drawing/2014/main" val="3560579529"/>
                        </a:ext>
                      </a:extLst>
                    </a:gridCol>
                    <a:gridCol w="557361">
                      <a:extLst>
                        <a:ext uri="{9D8B030D-6E8A-4147-A177-3AD203B41FA5}">
                          <a16:colId xmlns:a16="http://schemas.microsoft.com/office/drawing/2014/main" val="2313117338"/>
                        </a:ext>
                      </a:extLst>
                    </a:gridCol>
                    <a:gridCol w="857480">
                      <a:extLst>
                        <a:ext uri="{9D8B030D-6E8A-4147-A177-3AD203B41FA5}">
                          <a16:colId xmlns:a16="http://schemas.microsoft.com/office/drawing/2014/main" val="2643276320"/>
                        </a:ext>
                      </a:extLst>
                    </a:gridCol>
                    <a:gridCol w="857481">
                      <a:extLst>
                        <a:ext uri="{9D8B030D-6E8A-4147-A177-3AD203B41FA5}">
                          <a16:colId xmlns:a16="http://schemas.microsoft.com/office/drawing/2014/main" val="24048016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5776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sushi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was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great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the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food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awesome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but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service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terrible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49924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46886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87E71F2-F462-5C42-AC75-9832898FAF1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71429" y="2214015"/>
              <a:ext cx="6426719" cy="1112520"/>
            </p:xfrm>
            <a:graphic>
              <a:graphicData uri="http://schemas.openxmlformats.org/drawingml/2006/table">
                <a:tbl>
                  <a:tblPr firstRow="1" bandRow="1">
                    <a:tableStyleId>{CB23F696-D533-4BE0-B1DA-8B15BD142E95}</a:tableStyleId>
                  </a:tblPr>
                  <a:tblGrid>
                    <a:gridCol w="724483">
                      <a:extLst>
                        <a:ext uri="{9D8B030D-6E8A-4147-A177-3AD203B41FA5}">
                          <a16:colId xmlns:a16="http://schemas.microsoft.com/office/drawing/2014/main" val="415269678"/>
                        </a:ext>
                      </a:extLst>
                    </a:gridCol>
                    <a:gridCol w="571651">
                      <a:extLst>
                        <a:ext uri="{9D8B030D-6E8A-4147-A177-3AD203B41FA5}">
                          <a16:colId xmlns:a16="http://schemas.microsoft.com/office/drawing/2014/main" val="3109832557"/>
                        </a:ext>
                      </a:extLst>
                    </a:gridCol>
                    <a:gridCol w="671692">
                      <a:extLst>
                        <a:ext uri="{9D8B030D-6E8A-4147-A177-3AD203B41FA5}">
                          <a16:colId xmlns:a16="http://schemas.microsoft.com/office/drawing/2014/main" val="309491997"/>
                        </a:ext>
                      </a:extLst>
                    </a:gridCol>
                    <a:gridCol w="567067">
                      <a:extLst>
                        <a:ext uri="{9D8B030D-6E8A-4147-A177-3AD203B41FA5}">
                          <a16:colId xmlns:a16="http://schemas.microsoft.com/office/drawing/2014/main" val="2202799733"/>
                        </a:ext>
                      </a:extLst>
                    </a:gridCol>
                    <a:gridCol w="604911">
                      <a:extLst>
                        <a:ext uri="{9D8B030D-6E8A-4147-A177-3AD203B41FA5}">
                          <a16:colId xmlns:a16="http://schemas.microsoft.com/office/drawing/2014/main" val="1419342649"/>
                        </a:ext>
                      </a:extLst>
                    </a:gridCol>
                    <a:gridCol w="1014593">
                      <a:extLst>
                        <a:ext uri="{9D8B030D-6E8A-4147-A177-3AD203B41FA5}">
                          <a16:colId xmlns:a16="http://schemas.microsoft.com/office/drawing/2014/main" val="3560579529"/>
                        </a:ext>
                      </a:extLst>
                    </a:gridCol>
                    <a:gridCol w="557361">
                      <a:extLst>
                        <a:ext uri="{9D8B030D-6E8A-4147-A177-3AD203B41FA5}">
                          <a16:colId xmlns:a16="http://schemas.microsoft.com/office/drawing/2014/main" val="2313117338"/>
                        </a:ext>
                      </a:extLst>
                    </a:gridCol>
                    <a:gridCol w="857480">
                      <a:extLst>
                        <a:ext uri="{9D8B030D-6E8A-4147-A177-3AD203B41FA5}">
                          <a16:colId xmlns:a16="http://schemas.microsoft.com/office/drawing/2014/main" val="2643276320"/>
                        </a:ext>
                      </a:extLst>
                    </a:gridCol>
                    <a:gridCol w="857481">
                      <a:extLst>
                        <a:ext uri="{9D8B030D-6E8A-4147-A177-3AD203B41FA5}">
                          <a16:colId xmlns:a16="http://schemas.microsoft.com/office/drawing/2014/main" val="24048016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754" t="-3448" r="-79122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8889" t="-3448" r="-902222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94340" t="-3448" r="-66603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46667" t="-3448" r="-684444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18750" t="-3448" r="-541667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11250" t="-3448" r="-225000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47727" t="-3448" r="-309091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56716" t="-3448" r="-102985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47059" t="-3448" r="-1471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5776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sushi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was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great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the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food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awesome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but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service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terrible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49924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468864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277589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D58088-8A95-4856-A084-4DF8FDB20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2EE81C-675A-46BD-BC4F-4909549BC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Coming up</a:t>
            </a:r>
          </a:p>
          <a:p>
            <a:pPr lvl="1"/>
            <a:r>
              <a:rPr lang="en-US" dirty="0"/>
              <a:t>Week 3: Societal Impacts of ML (Fairness and Bias)</a:t>
            </a:r>
          </a:p>
          <a:p>
            <a:pPr lvl="1"/>
            <a:r>
              <a:rPr lang="en-US" dirty="0"/>
              <a:t>Week 4: Other ML models for classification</a:t>
            </a:r>
          </a:p>
          <a:p>
            <a:pPr lvl="1"/>
            <a:r>
              <a:rPr lang="en-US" dirty="0"/>
              <a:t>Week 5: Deep Learning</a:t>
            </a:r>
          </a:p>
          <a:p>
            <a:r>
              <a:rPr lang="en-US" dirty="0"/>
              <a:t>HW3 released today, due next Tuesday</a:t>
            </a:r>
          </a:p>
          <a:p>
            <a:r>
              <a:rPr lang="en-US" dirty="0"/>
              <a:t>Midterm</a:t>
            </a:r>
          </a:p>
          <a:p>
            <a:pPr lvl="1"/>
            <a:r>
              <a:rPr lang="en-US" dirty="0"/>
              <a:t>Released Monday 4/22 at 9:00 AM am. Due Wednesday 4/24 at 11:59 pm.</a:t>
            </a:r>
          </a:p>
          <a:p>
            <a:pPr lvl="2"/>
            <a:r>
              <a:rPr lang="en-US" dirty="0"/>
              <a:t>More logistics announcements later</a:t>
            </a:r>
          </a:p>
          <a:p>
            <a:pPr lvl="1"/>
            <a:r>
              <a:rPr lang="en-US" dirty="0"/>
              <a:t>Format: Think longer conceptual assignment from HW</a:t>
            </a:r>
          </a:p>
          <a:p>
            <a:pPr lvl="1"/>
            <a:r>
              <a:rPr lang="en-US" dirty="0"/>
              <a:t>Covers everything from Module 0 (Regression) to Module 3 (Societal Impact, Bias, Fairness)</a:t>
            </a:r>
          </a:p>
          <a:p>
            <a:pPr lvl="1"/>
            <a:r>
              <a:rPr lang="en-US" dirty="0"/>
              <a:t>Should follow our normal collaboration policy</a:t>
            </a:r>
          </a:p>
          <a:p>
            <a:pPr lvl="2"/>
            <a:r>
              <a:rPr lang="en-US" dirty="0"/>
              <a:t>Think of it as a trial run for the final exam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5969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32E08-C1DA-4DB6-9E61-99DEFA1AEC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6312389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7742-2106-754E-AAC0-184ABDB6E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Quality Metric =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D763D99-4AF5-964F-8E92-4FE915A248E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Want to compute the probability of seeing our dataset for every possible setting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.  Find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that makes data most likely!  (e.g., </a:t>
                </a:r>
                <a:r>
                  <a:rPr lang="en-US" i="1" dirty="0"/>
                  <a:t>maximize </a:t>
                </a:r>
                <a:r>
                  <a:rPr lang="en-US" dirty="0"/>
                  <a:t>this likelihood metric)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D763D99-4AF5-964F-8E92-4FE915A248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6BFC4-661B-904B-AF76-0F932C5D6D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64B1612E-80E9-7440-A471-A45942AA02A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055333" y="1744781"/>
              <a:ext cx="5596200" cy="1854200"/>
            </p:xfrm>
            <a:graphic>
              <a:graphicData uri="http://schemas.openxmlformats.org/drawingml/2006/table">
                <a:tbl>
                  <a:tblPr firstRow="1" bandRow="1">
                    <a:tableStyleId>{FABFCF23-3B69-468F-B69F-88F6DE6A72F2}</a:tableStyleId>
                  </a:tblPr>
                  <a:tblGrid>
                    <a:gridCol w="1119240">
                      <a:extLst>
                        <a:ext uri="{9D8B030D-6E8A-4147-A177-3AD203B41FA5}">
                          <a16:colId xmlns:a16="http://schemas.microsoft.com/office/drawing/2014/main" val="1250502294"/>
                        </a:ext>
                      </a:extLst>
                    </a:gridCol>
                    <a:gridCol w="733071">
                      <a:extLst>
                        <a:ext uri="{9D8B030D-6E8A-4147-A177-3AD203B41FA5}">
                          <a16:colId xmlns:a16="http://schemas.microsoft.com/office/drawing/2014/main" val="3651429643"/>
                        </a:ext>
                      </a:extLst>
                    </a:gridCol>
                    <a:gridCol w="793630">
                      <a:extLst>
                        <a:ext uri="{9D8B030D-6E8A-4147-A177-3AD203B41FA5}">
                          <a16:colId xmlns:a16="http://schemas.microsoft.com/office/drawing/2014/main" val="2102139368"/>
                        </a:ext>
                      </a:extLst>
                    </a:gridCol>
                    <a:gridCol w="629728">
                      <a:extLst>
                        <a:ext uri="{9D8B030D-6E8A-4147-A177-3AD203B41FA5}">
                          <a16:colId xmlns:a16="http://schemas.microsoft.com/office/drawing/2014/main" val="3837499113"/>
                        </a:ext>
                      </a:extLst>
                    </a:gridCol>
                    <a:gridCol w="2320531">
                      <a:extLst>
                        <a:ext uri="{9D8B030D-6E8A-4147-A177-3AD203B41FA5}">
                          <a16:colId xmlns:a16="http://schemas.microsoft.com/office/drawing/2014/main" val="16190706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Data Point</a:t>
                          </a:r>
                          <a:endParaRPr lang="en-US" dirty="0"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Choose </a:t>
                          </a:r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oMath>
                          </a14:m>
                          <a:r>
                            <a:rPr lang="en-US" dirty="0"/>
                            <a:t> to maximize</a:t>
                          </a:r>
                          <a:endParaRPr lang="en-US" dirty="0"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94958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endChr m:val="|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=+1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05982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endChr m:val="|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=−1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618123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endChr m:val="|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=−1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2926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endChr m:val="|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=+1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41934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64B1612E-80E9-7440-A471-A45942AA02A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055333" y="1744781"/>
              <a:ext cx="5596200" cy="1854200"/>
            </p:xfrm>
            <a:graphic>
              <a:graphicData uri="http://schemas.openxmlformats.org/drawingml/2006/table">
                <a:tbl>
                  <a:tblPr firstRow="1" bandRow="1">
                    <a:tableStyleId>{FABFCF23-3B69-468F-B69F-88F6DE6A72F2}</a:tableStyleId>
                  </a:tblPr>
                  <a:tblGrid>
                    <a:gridCol w="1119240">
                      <a:extLst>
                        <a:ext uri="{9D8B030D-6E8A-4147-A177-3AD203B41FA5}">
                          <a16:colId xmlns:a16="http://schemas.microsoft.com/office/drawing/2014/main" val="1250502294"/>
                        </a:ext>
                      </a:extLst>
                    </a:gridCol>
                    <a:gridCol w="733071">
                      <a:extLst>
                        <a:ext uri="{9D8B030D-6E8A-4147-A177-3AD203B41FA5}">
                          <a16:colId xmlns:a16="http://schemas.microsoft.com/office/drawing/2014/main" val="3651429643"/>
                        </a:ext>
                      </a:extLst>
                    </a:gridCol>
                    <a:gridCol w="793630">
                      <a:extLst>
                        <a:ext uri="{9D8B030D-6E8A-4147-A177-3AD203B41FA5}">
                          <a16:colId xmlns:a16="http://schemas.microsoft.com/office/drawing/2014/main" val="2102139368"/>
                        </a:ext>
                      </a:extLst>
                    </a:gridCol>
                    <a:gridCol w="629728">
                      <a:extLst>
                        <a:ext uri="{9D8B030D-6E8A-4147-A177-3AD203B41FA5}">
                          <a16:colId xmlns:a16="http://schemas.microsoft.com/office/drawing/2014/main" val="3837499113"/>
                        </a:ext>
                      </a:extLst>
                    </a:gridCol>
                    <a:gridCol w="2320531">
                      <a:extLst>
                        <a:ext uri="{9D8B030D-6E8A-4147-A177-3AD203B41FA5}">
                          <a16:colId xmlns:a16="http://schemas.microsoft.com/office/drawing/2014/main" val="16190706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Data Point</a:t>
                          </a:r>
                          <a:endParaRPr lang="en-US" dirty="0"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1724" t="-6897" r="-512069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31746" t="-6897" r="-371429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18000" t="-6897" r="-368000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1530" t="-6897" r="-546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94958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03333" r="-403409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1724" t="-103333" r="-512069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31746" t="-103333" r="-371429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18000" t="-103333" r="-368000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1530" t="-103333" r="-546" b="-2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05982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210345" r="-403409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1724" t="-210345" r="-512069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31746" t="-210345" r="-371429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18000" t="-210345" r="-368000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1530" t="-210345" r="-546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18123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300000" r="-40340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1724" t="-300000" r="-51206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31746" t="-300000" r="-37142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18000" t="-300000" r="-368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1530" t="-300000" r="-546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2926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413793" r="-403409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1724" t="-413793" r="-512069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31746" t="-413793" r="-371429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18000" t="-413793" r="-368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1530" t="-413793" r="-546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419344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3128931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487AF56-3CE2-E74D-88D3-3A69E1E9507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Learn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487AF56-3CE2-E74D-88D3-3A69E1E950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69E0AC3-1A84-7944-8A39-3F7204B76FD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Now that we have our new model, we will talk about how to choose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 to be the “best fit”. </a:t>
                </a:r>
              </a:p>
              <a:p>
                <a:r>
                  <a:rPr lang="en-US" dirty="0"/>
                  <a:t>The choice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affects how likely seeing our dataset is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69E0AC3-1A84-7944-8A39-3F7204B76F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B73B2-ECBE-0E4A-9772-CC093142DA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7" name="Left-Up Arrow 6">
            <a:extLst>
              <a:ext uri="{FF2B5EF4-FFF2-40B4-BE49-F238E27FC236}">
                <a16:creationId xmlns:a16="http://schemas.microsoft.com/office/drawing/2014/main" id="{656BD256-2F52-1246-B9B5-CC9EEA9DF195}"/>
              </a:ext>
            </a:extLst>
          </p:cNvPr>
          <p:cNvSpPr/>
          <p:nvPr/>
        </p:nvSpPr>
        <p:spPr>
          <a:xfrm flipH="1">
            <a:off x="3318580" y="2126235"/>
            <a:ext cx="2538804" cy="2214209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1C35755-5580-A74C-A8FE-03359DA82884}"/>
                  </a:ext>
                </a:extLst>
              </p:cNvPr>
              <p:cNvSpPr/>
              <p:nvPr/>
            </p:nvSpPr>
            <p:spPr>
              <a:xfrm>
                <a:off x="3243569" y="4330427"/>
                <a:ext cx="261381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0     1     2      3     4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1C35755-5580-A74C-A8FE-03359DA828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569" y="4330427"/>
                <a:ext cx="2613815" cy="307777"/>
              </a:xfrm>
              <a:prstGeom prst="rect">
                <a:avLst/>
              </a:prstGeom>
              <a:blipFill>
                <a:blip r:embed="rId4"/>
                <a:stretch>
                  <a:fillRect l="-48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A235F948-5E39-6047-BA0E-A1A9FC2D340B}"/>
              </a:ext>
            </a:extLst>
          </p:cNvPr>
          <p:cNvSpPr/>
          <p:nvPr/>
        </p:nvSpPr>
        <p:spPr>
          <a:xfrm>
            <a:off x="3318580" y="2499243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622F92-69EC-9F4D-AC33-78E5CF9EDDA1}"/>
              </a:ext>
            </a:extLst>
          </p:cNvPr>
          <p:cNvSpPr/>
          <p:nvPr/>
        </p:nvSpPr>
        <p:spPr>
          <a:xfrm>
            <a:off x="3706651" y="3136244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866233-EB5C-E342-810E-8F031477826E}"/>
              </a:ext>
            </a:extLst>
          </p:cNvPr>
          <p:cNvSpPr/>
          <p:nvPr/>
        </p:nvSpPr>
        <p:spPr>
          <a:xfrm>
            <a:off x="3973863" y="3137264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323432-ED4F-EC4A-AE2B-4EE2049C976C}"/>
              </a:ext>
            </a:extLst>
          </p:cNvPr>
          <p:cNvSpPr/>
          <p:nvPr/>
        </p:nvSpPr>
        <p:spPr>
          <a:xfrm>
            <a:off x="3973863" y="2787538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B73E9B-F926-EC41-B565-48FC54887594}"/>
              </a:ext>
            </a:extLst>
          </p:cNvPr>
          <p:cNvSpPr/>
          <p:nvPr/>
        </p:nvSpPr>
        <p:spPr>
          <a:xfrm>
            <a:off x="4369218" y="2498981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F35E9C7F-DF1B-4042-8382-08340E9EE6FE}"/>
              </a:ext>
            </a:extLst>
          </p:cNvPr>
          <p:cNvSpPr/>
          <p:nvPr/>
        </p:nvSpPr>
        <p:spPr>
          <a:xfrm>
            <a:off x="4710553" y="3547157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ross 15">
            <a:extLst>
              <a:ext uri="{FF2B5EF4-FFF2-40B4-BE49-F238E27FC236}">
                <a16:creationId xmlns:a16="http://schemas.microsoft.com/office/drawing/2014/main" id="{9D4B3ABC-1F8A-3E48-8D79-0B82FE003BFD}"/>
              </a:ext>
            </a:extLst>
          </p:cNvPr>
          <p:cNvSpPr/>
          <p:nvPr/>
        </p:nvSpPr>
        <p:spPr>
          <a:xfrm>
            <a:off x="4710020" y="3852244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ross 16">
            <a:extLst>
              <a:ext uri="{FF2B5EF4-FFF2-40B4-BE49-F238E27FC236}">
                <a16:creationId xmlns:a16="http://schemas.microsoft.com/office/drawing/2014/main" id="{5D222386-F3EF-664F-B5F8-1C81E6252813}"/>
              </a:ext>
            </a:extLst>
          </p:cNvPr>
          <p:cNvSpPr/>
          <p:nvPr/>
        </p:nvSpPr>
        <p:spPr>
          <a:xfrm>
            <a:off x="4369218" y="4221192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ross 17">
            <a:extLst>
              <a:ext uri="{FF2B5EF4-FFF2-40B4-BE49-F238E27FC236}">
                <a16:creationId xmlns:a16="http://schemas.microsoft.com/office/drawing/2014/main" id="{F860DE18-F672-7A42-9375-F400BB1BC805}"/>
              </a:ext>
            </a:extLst>
          </p:cNvPr>
          <p:cNvSpPr/>
          <p:nvPr/>
        </p:nvSpPr>
        <p:spPr>
          <a:xfrm>
            <a:off x="5087054" y="3547157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id="{007C4C43-2CD3-2445-8EE0-C3A077B2AB82}"/>
              </a:ext>
            </a:extLst>
          </p:cNvPr>
          <p:cNvSpPr/>
          <p:nvPr/>
        </p:nvSpPr>
        <p:spPr>
          <a:xfrm>
            <a:off x="3890607" y="3889261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5DA50A-BE31-9441-9142-9E316B57F55D}"/>
              </a:ext>
            </a:extLst>
          </p:cNvPr>
          <p:cNvSpPr/>
          <p:nvPr/>
        </p:nvSpPr>
        <p:spPr>
          <a:xfrm>
            <a:off x="3035926" y="1825166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#awful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CEEA21-C375-524A-A503-67419C9AAD0E}"/>
              </a:ext>
            </a:extLst>
          </p:cNvPr>
          <p:cNvSpPr/>
          <p:nvPr/>
        </p:nvSpPr>
        <p:spPr>
          <a:xfrm>
            <a:off x="5163212" y="4342312"/>
            <a:ext cx="1064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#awesome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A7E32C-8A57-594D-BF75-687C711F4BCB}"/>
                  </a:ext>
                </a:extLst>
              </p:cNvPr>
              <p:cNvSpPr txBox="1"/>
              <p:nvPr/>
            </p:nvSpPr>
            <p:spPr>
              <a:xfrm>
                <a:off x="6284340" y="1752804"/>
                <a:ext cx="2872068" cy="2252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=+1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A7E32C-8A57-594D-BF75-687C711F4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40" y="1752804"/>
                <a:ext cx="2872068" cy="2252348"/>
              </a:xfrm>
              <a:prstGeom prst="rect">
                <a:avLst/>
              </a:prstGeom>
              <a:blipFill>
                <a:blip r:embed="rId5"/>
                <a:stretch>
                  <a:fillRect t="-29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131628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E769F-B1EC-954A-B94E-392A57AD1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Estimate (MLE)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D33BA92-E99C-6043-9779-B2ABA438300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Find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that maximizes the likelihood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func>
                            <m:func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</a:rPr>
                                    <m:t>argmax</m:t>
                                  </m:r>
                                </m:e>
                                <m:lim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∏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Generally, we maximize the log-likelihood which looks like 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</m:fun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Also commonly written by separating out positive/negative terms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35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35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135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35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350" b="0" i="0" dirty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  <m:t>=1:</m:t>
                              </m:r>
                              <m:sSub>
                                <m:sSubPr>
                                  <m:ctrlP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23"/>
                                </m:rP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  <m:t>+1 </m:t>
                              </m:r>
                            </m:sub>
                            <m:sup>
                              <m: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350" b="0" i="0" dirty="0" smtClean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35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35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35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135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  <m: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  <m: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  <m:t>=1:</m:t>
                                  </m:r>
                                  <m:sSub>
                                    <m:sSubPr>
                                      <m:ctrlPr>
                                        <a:rPr lang="en-US" sz="135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23"/>
                                        </m:rPr>
                                        <a:rPr lang="en-US" sz="1350" b="0" i="1" dirty="0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1350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m:rPr>
                                      <m:brk m:alnAt="23"/>
                                    </m:rP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US" sz="1350" b="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func>
                                    <m:funcPr>
                                      <m:ctrlPr>
                                        <a:rPr lang="en-US" sz="135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350" b="0" i="0" dirty="0" smtClean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35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p>
                                                <m:sSupPr>
                                                  <m:ctrlP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sz="1350" b="0" i="1" dirty="0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350" b="0" i="1" dirty="0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𝑤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1350" b="0" i="1" dirty="0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sup>
                                                  </m:sSup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sup>
                                              </m:sSup>
                                            </m:num>
                                            <m:den>
                                              <m:r>
                                                <a:rPr lang="en-US" sz="135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1+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sz="1350" b="0" i="1" dirty="0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350" b="0" i="1" dirty="0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𝑤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1350" b="0" i="1" dirty="0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sup>
                                                  </m:sSup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lang="en-US" sz="135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sup>
                                              </m:sSup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  <m:r>
                                <a:rPr lang="en-US" sz="1350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D33BA92-E99C-6043-9779-B2ABA43830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t="-5414" b="-20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8E35D-CD41-E845-BBD6-9952E63BF2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23759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EDF9F94-FFAA-7F47-9A5D-8C2CACBDD64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Which setting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b="1" dirty="0"/>
                  <a:t> should we use?</a:t>
                </a:r>
              </a:p>
              <a:p>
                <a:pPr marL="139700" indent="0">
                  <a:buNone/>
                </a:pPr>
                <a:endParaRPr lang="en-US" b="1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EDF9F94-FFAA-7F47-9A5D-8C2CACBDD6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2F6EAA-24A3-B241-A9FC-8255F55468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FA1F0C-13AB-E14E-A37D-B5B0E921E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sp>
        <p:nvSpPr>
          <p:cNvPr id="67" name="Left-Up Arrow 66">
            <a:extLst>
              <a:ext uri="{FF2B5EF4-FFF2-40B4-BE49-F238E27FC236}">
                <a16:creationId xmlns:a16="http://schemas.microsoft.com/office/drawing/2014/main" id="{F83F2D66-9D9C-6A40-8891-DA788E825115}"/>
              </a:ext>
            </a:extLst>
          </p:cNvPr>
          <p:cNvSpPr/>
          <p:nvPr/>
        </p:nvSpPr>
        <p:spPr>
          <a:xfrm flipH="1">
            <a:off x="3090625" y="1588401"/>
            <a:ext cx="2538804" cy="2214209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0C674D1-D22F-5848-9498-5AC7F5583C2F}"/>
              </a:ext>
            </a:extLst>
          </p:cNvPr>
          <p:cNvSpPr/>
          <p:nvPr/>
        </p:nvSpPr>
        <p:spPr>
          <a:xfrm>
            <a:off x="3090625" y="1961409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34FFCAA-1F8B-134F-A642-8DE11BD070EA}"/>
              </a:ext>
            </a:extLst>
          </p:cNvPr>
          <p:cNvSpPr/>
          <p:nvPr/>
        </p:nvSpPr>
        <p:spPr>
          <a:xfrm>
            <a:off x="3478696" y="2598410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47355E3-A652-C74D-A555-F918E339A6E9}"/>
              </a:ext>
            </a:extLst>
          </p:cNvPr>
          <p:cNvSpPr/>
          <p:nvPr/>
        </p:nvSpPr>
        <p:spPr>
          <a:xfrm>
            <a:off x="3745908" y="2599430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CCB120-2D51-3944-A51B-FF9F73EB3732}"/>
              </a:ext>
            </a:extLst>
          </p:cNvPr>
          <p:cNvSpPr/>
          <p:nvPr/>
        </p:nvSpPr>
        <p:spPr>
          <a:xfrm>
            <a:off x="3745908" y="2249704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0883BD5-AE3A-AF4E-B4D4-70D9F5EBBEB0}"/>
              </a:ext>
            </a:extLst>
          </p:cNvPr>
          <p:cNvSpPr/>
          <p:nvPr/>
        </p:nvSpPr>
        <p:spPr>
          <a:xfrm>
            <a:off x="4141263" y="1961147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ross 74">
            <a:extLst>
              <a:ext uri="{FF2B5EF4-FFF2-40B4-BE49-F238E27FC236}">
                <a16:creationId xmlns:a16="http://schemas.microsoft.com/office/drawing/2014/main" id="{596B9511-7565-5A45-B7D6-5B6C6C71996B}"/>
              </a:ext>
            </a:extLst>
          </p:cNvPr>
          <p:cNvSpPr/>
          <p:nvPr/>
        </p:nvSpPr>
        <p:spPr>
          <a:xfrm>
            <a:off x="4482598" y="3009323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ross 75">
            <a:extLst>
              <a:ext uri="{FF2B5EF4-FFF2-40B4-BE49-F238E27FC236}">
                <a16:creationId xmlns:a16="http://schemas.microsoft.com/office/drawing/2014/main" id="{6AE0454D-ACB0-FE4F-BFF7-DB9B97A96FC2}"/>
              </a:ext>
            </a:extLst>
          </p:cNvPr>
          <p:cNvSpPr/>
          <p:nvPr/>
        </p:nvSpPr>
        <p:spPr>
          <a:xfrm>
            <a:off x="4482065" y="3314410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ross 78">
            <a:extLst>
              <a:ext uri="{FF2B5EF4-FFF2-40B4-BE49-F238E27FC236}">
                <a16:creationId xmlns:a16="http://schemas.microsoft.com/office/drawing/2014/main" id="{97FEA82C-F379-B54B-B792-3C33FCA7C259}"/>
              </a:ext>
            </a:extLst>
          </p:cNvPr>
          <p:cNvSpPr/>
          <p:nvPr/>
        </p:nvSpPr>
        <p:spPr>
          <a:xfrm>
            <a:off x="4141263" y="3683358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ross 79">
            <a:extLst>
              <a:ext uri="{FF2B5EF4-FFF2-40B4-BE49-F238E27FC236}">
                <a16:creationId xmlns:a16="http://schemas.microsoft.com/office/drawing/2014/main" id="{3467523F-C1CC-254C-A8E7-2CEB6AF00FE5}"/>
              </a:ext>
            </a:extLst>
          </p:cNvPr>
          <p:cNvSpPr/>
          <p:nvPr/>
        </p:nvSpPr>
        <p:spPr>
          <a:xfrm>
            <a:off x="4859099" y="3009323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ross 80">
            <a:extLst>
              <a:ext uri="{FF2B5EF4-FFF2-40B4-BE49-F238E27FC236}">
                <a16:creationId xmlns:a16="http://schemas.microsoft.com/office/drawing/2014/main" id="{2AC424C0-A0E7-A546-84E9-AA3B0C2C4E17}"/>
              </a:ext>
            </a:extLst>
          </p:cNvPr>
          <p:cNvSpPr/>
          <p:nvPr/>
        </p:nvSpPr>
        <p:spPr>
          <a:xfrm>
            <a:off x="3662652" y="3351427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561FED4-CA3C-4A47-AF52-FE9BAD1EEE97}"/>
              </a:ext>
            </a:extLst>
          </p:cNvPr>
          <p:cNvSpPr/>
          <p:nvPr/>
        </p:nvSpPr>
        <p:spPr>
          <a:xfrm>
            <a:off x="2807971" y="1287332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#awful</a:t>
            </a:r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B8165CA-883C-584A-A672-0302066B2BCB}"/>
              </a:ext>
            </a:extLst>
          </p:cNvPr>
          <p:cNvSpPr/>
          <p:nvPr/>
        </p:nvSpPr>
        <p:spPr>
          <a:xfrm>
            <a:off x="4935257" y="3804478"/>
            <a:ext cx="1064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#awesome</a:t>
            </a:r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7EFCE99-2469-B14E-9EBC-8EDA5921996F}"/>
              </a:ext>
            </a:extLst>
          </p:cNvPr>
          <p:cNvSpPr/>
          <p:nvPr/>
        </p:nvSpPr>
        <p:spPr>
          <a:xfrm>
            <a:off x="4482065" y="2743020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A330749-81C4-2243-8A1D-028E3A65DE4E}"/>
              </a:ext>
            </a:extLst>
          </p:cNvPr>
          <p:cNvSpPr/>
          <p:nvPr/>
        </p:nvSpPr>
        <p:spPr>
          <a:xfrm>
            <a:off x="4088769" y="3082359"/>
            <a:ext cx="182880" cy="9144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ross 85">
            <a:extLst>
              <a:ext uri="{FF2B5EF4-FFF2-40B4-BE49-F238E27FC236}">
                <a16:creationId xmlns:a16="http://schemas.microsoft.com/office/drawing/2014/main" id="{0E9A49FF-E9F9-EF4C-8086-6F36BFDAF982}"/>
              </a:ext>
            </a:extLst>
          </p:cNvPr>
          <p:cNvSpPr/>
          <p:nvPr/>
        </p:nvSpPr>
        <p:spPr>
          <a:xfrm>
            <a:off x="5274242" y="2598410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ross 86">
            <a:extLst>
              <a:ext uri="{FF2B5EF4-FFF2-40B4-BE49-F238E27FC236}">
                <a16:creationId xmlns:a16="http://schemas.microsoft.com/office/drawing/2014/main" id="{B13AE5A9-B231-BD47-8F75-E065879E20D0}"/>
              </a:ext>
            </a:extLst>
          </p:cNvPr>
          <p:cNvSpPr/>
          <p:nvPr/>
        </p:nvSpPr>
        <p:spPr>
          <a:xfrm>
            <a:off x="4111522" y="2644130"/>
            <a:ext cx="182880" cy="182880"/>
          </a:xfrm>
          <a:prstGeom prst="plus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0EDBA24-0B9E-E04D-8744-37633E945F1C}"/>
              </a:ext>
            </a:extLst>
          </p:cNvPr>
          <p:cNvCxnSpPr>
            <a:cxnSpLocks/>
          </p:cNvCxnSpPr>
          <p:nvPr/>
        </p:nvCxnSpPr>
        <p:spPr>
          <a:xfrm flipV="1">
            <a:off x="3138673" y="1745091"/>
            <a:ext cx="2619665" cy="2029707"/>
          </a:xfrm>
          <a:prstGeom prst="line">
            <a:avLst/>
          </a:prstGeom>
          <a:ln w="28575">
            <a:solidFill>
              <a:srgbClr val="9569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CA13B13-73C6-5840-9D27-FAA9383F4F54}"/>
              </a:ext>
            </a:extLst>
          </p:cNvPr>
          <p:cNvCxnSpPr>
            <a:cxnSpLocks/>
          </p:cNvCxnSpPr>
          <p:nvPr/>
        </p:nvCxnSpPr>
        <p:spPr>
          <a:xfrm flipV="1">
            <a:off x="3138673" y="1586534"/>
            <a:ext cx="2135569" cy="1819316"/>
          </a:xfrm>
          <a:prstGeom prst="line">
            <a:avLst/>
          </a:prstGeom>
          <a:ln w="28575">
            <a:solidFill>
              <a:srgbClr val="9569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7C6BF54-3E2A-D84C-B139-3641B2264466}"/>
              </a:ext>
            </a:extLst>
          </p:cNvPr>
          <p:cNvCxnSpPr>
            <a:cxnSpLocks/>
          </p:cNvCxnSpPr>
          <p:nvPr/>
        </p:nvCxnSpPr>
        <p:spPr>
          <a:xfrm flipV="1">
            <a:off x="3138673" y="2341144"/>
            <a:ext cx="2718711" cy="1126158"/>
          </a:xfrm>
          <a:prstGeom prst="line">
            <a:avLst/>
          </a:prstGeom>
          <a:ln w="28575">
            <a:solidFill>
              <a:srgbClr val="9569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E46A627-1BF8-5B40-8BDE-93517EA0EF14}"/>
                  </a:ext>
                </a:extLst>
              </p:cNvPr>
              <p:cNvSpPr/>
              <p:nvPr/>
            </p:nvSpPr>
            <p:spPr>
              <a:xfrm>
                <a:off x="4180209" y="1238519"/>
                <a:ext cx="1434752" cy="3395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ℓ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  <a:ea typeface="Nunito Sans" pitchFamily="2" charset="77"/>
                                  <a:cs typeface="Nunito Sans" pitchFamily="2" charset="77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  <a:ea typeface="Nunito Sans" pitchFamily="2" charset="77"/>
                                  <a:cs typeface="Nunito Sans" pitchFamily="2" charset="77"/>
                                </a:rPr>
                                <m:t>𝑤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  <a:ea typeface="Nunito Sans" pitchFamily="2" charset="77"/>
                                      <a:cs typeface="Nunito Sans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  <a:ea typeface="Nunito Sans" pitchFamily="2" charset="77"/>
                                      <a:cs typeface="Nunito Sans" pitchFamily="2" charset="77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b="0" i="1" dirty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10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E46A627-1BF8-5B40-8BDE-93517EA0EF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209" y="1238519"/>
                <a:ext cx="1434752" cy="3395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0D9C2E-1FF2-D142-AFA7-4E8149FA76E3}"/>
                  </a:ext>
                </a:extLst>
              </p:cNvPr>
              <p:cNvSpPr/>
              <p:nvPr/>
            </p:nvSpPr>
            <p:spPr>
              <a:xfrm>
                <a:off x="5758338" y="1439762"/>
                <a:ext cx="1434752" cy="3395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ℓ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  <a:ea typeface="Nunito Sans" pitchFamily="2" charset="77"/>
                                  <a:cs typeface="Nunito Sans" pitchFamily="2" charset="77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  <a:ea typeface="Nunito Sans" pitchFamily="2" charset="77"/>
                                  <a:cs typeface="Nunito Sans" pitchFamily="2" charset="77"/>
                                </a:rPr>
                                <m:t>𝑤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  <a:ea typeface="Nunito Sans" pitchFamily="2" charset="77"/>
                                      <a:cs typeface="Nunito Sans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  <a:ea typeface="Nunito Sans" pitchFamily="2" charset="77"/>
                                      <a:cs typeface="Nunito Sans" pitchFamily="2" charset="77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b="0" i="1" dirty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10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0D9C2E-1FF2-D142-AFA7-4E8149FA76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338" y="1439762"/>
                <a:ext cx="1434752" cy="3395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3F70DC5-679F-CF43-9CBA-AAE5B6BDE4F2}"/>
                  </a:ext>
                </a:extLst>
              </p:cNvPr>
              <p:cNvSpPr/>
              <p:nvPr/>
            </p:nvSpPr>
            <p:spPr>
              <a:xfrm>
                <a:off x="5857384" y="2156546"/>
                <a:ext cx="1434752" cy="3395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ℓ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  <a:ea typeface="Nunito Sans" pitchFamily="2" charset="77"/>
                                  <a:cs typeface="Nunito Sans" pitchFamily="2" charset="77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  <a:ea typeface="Nunito Sans" pitchFamily="2" charset="77"/>
                                  <a:cs typeface="Nunito Sans" pitchFamily="2" charset="77"/>
                                </a:rPr>
                                <m:t>𝑤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  <a:ea typeface="Nunito Sans" pitchFamily="2" charset="77"/>
                                      <a:cs typeface="Nunito Sans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  <a:ea typeface="Nunito Sans" pitchFamily="2" charset="77"/>
                                      <a:cs typeface="Nunito Sans" pitchFamily="2" charset="77"/>
                                    </a:rPr>
                                    <m:t>3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b="0" i="1" dirty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10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3F70DC5-679F-CF43-9CBA-AAE5B6BDE4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384" y="2156546"/>
                <a:ext cx="1434752" cy="3395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09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5C02EA-5D54-3141-821C-63F6AC454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9CBE2-51E8-3B46-8F68-157B97B34D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75" y="375250"/>
            <a:ext cx="4381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4847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B76A-BC31-9544-94BC-F7C4354D5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2" name="Magnetic Disk 1">
            <a:extLst>
              <a:ext uri="{FF2B5EF4-FFF2-40B4-BE49-F238E27FC236}">
                <a16:creationId xmlns:a16="http://schemas.microsoft.com/office/drawing/2014/main" id="{7707EB4E-A195-DD4A-5D1D-0B8804E954F6}"/>
              </a:ext>
            </a:extLst>
          </p:cNvPr>
          <p:cNvSpPr>
            <a:spLocks noChangeAspect="1"/>
          </p:cNvSpPr>
          <p:nvPr/>
        </p:nvSpPr>
        <p:spPr>
          <a:xfrm>
            <a:off x="1973253" y="1140369"/>
            <a:ext cx="1357539" cy="1376482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376B8-61FB-86FA-6724-362DD3C5855C}"/>
              </a:ext>
            </a:extLst>
          </p:cNvPr>
          <p:cNvSpPr txBox="1">
            <a:spLocks noChangeAspect="1"/>
          </p:cNvSpPr>
          <p:nvPr/>
        </p:nvSpPr>
        <p:spPr>
          <a:xfrm>
            <a:off x="3886357" y="1381676"/>
            <a:ext cx="1370257" cy="892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Pre-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E7008F-F395-35E9-E9F6-AFBB599F9F0D}"/>
              </a:ext>
            </a:extLst>
          </p:cNvPr>
          <p:cNvCxnSpPr>
            <a:cxnSpLocks noChangeAspect="1"/>
            <a:stCxn id="2" idx="4"/>
            <a:endCxn id="3" idx="1"/>
          </p:cNvCxnSpPr>
          <p:nvPr/>
        </p:nvCxnSpPr>
        <p:spPr>
          <a:xfrm flipV="1">
            <a:off x="3330792" y="1827952"/>
            <a:ext cx="555565" cy="65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B0C2AD-25B4-AC24-0A52-82BDACF4B691}"/>
              </a:ext>
            </a:extLst>
          </p:cNvPr>
          <p:cNvSpPr txBox="1">
            <a:spLocks noChangeAspect="1"/>
          </p:cNvSpPr>
          <p:nvPr/>
        </p:nvSpPr>
        <p:spPr>
          <a:xfrm>
            <a:off x="6062841" y="1384754"/>
            <a:ext cx="880240" cy="892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</a:t>
            </a:r>
            <a:b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87EE33-5F26-FE82-34FC-681D92EA2FD2}"/>
              </a:ext>
            </a:extLst>
          </p:cNvPr>
          <p:cNvSpPr txBox="1">
            <a:spLocks noChangeAspect="1"/>
          </p:cNvSpPr>
          <p:nvPr/>
        </p:nvSpPr>
        <p:spPr>
          <a:xfrm>
            <a:off x="6025137" y="4036885"/>
            <a:ext cx="962407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410380-3B0B-D264-A51A-95DE737702DB}"/>
              </a:ext>
            </a:extLst>
          </p:cNvPr>
          <p:cNvSpPr txBox="1">
            <a:spLocks noChangeAspect="1"/>
          </p:cNvSpPr>
          <p:nvPr/>
        </p:nvSpPr>
        <p:spPr>
          <a:xfrm>
            <a:off x="5666196" y="2788864"/>
            <a:ext cx="1673530" cy="89255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Optimization 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algorithm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E80D754-D96B-83C5-9BE4-8E5798239509}"/>
              </a:ext>
            </a:extLst>
          </p:cNvPr>
          <p:cNvCxnSpPr>
            <a:cxnSpLocks noChangeAspect="1"/>
            <a:stCxn id="3" idx="3"/>
            <a:endCxn id="14" idx="1"/>
          </p:cNvCxnSpPr>
          <p:nvPr/>
        </p:nvCxnSpPr>
        <p:spPr>
          <a:xfrm>
            <a:off x="5256614" y="1827952"/>
            <a:ext cx="806227" cy="307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8E9A0C-7834-04F8-E82C-969AA520A016}"/>
              </a:ext>
            </a:extLst>
          </p:cNvPr>
          <p:cNvCxnSpPr>
            <a:cxnSpLocks noChangeAspect="1"/>
            <a:stCxn id="14" idx="3"/>
          </p:cNvCxnSpPr>
          <p:nvPr/>
        </p:nvCxnSpPr>
        <p:spPr>
          <a:xfrm flipV="1">
            <a:off x="6943081" y="1827952"/>
            <a:ext cx="1273386" cy="307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9D40CEC-9E41-A67C-2683-F6C13B4832D0}"/>
              </a:ext>
            </a:extLst>
          </p:cNvPr>
          <p:cNvCxnSpPr>
            <a:cxnSpLocks noChangeAspect="1"/>
            <a:stCxn id="19" idx="0"/>
            <a:endCxn id="20" idx="2"/>
          </p:cNvCxnSpPr>
          <p:nvPr/>
        </p:nvCxnSpPr>
        <p:spPr>
          <a:xfrm flipH="1" flipV="1">
            <a:off x="6502961" y="3681416"/>
            <a:ext cx="3380" cy="355469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992C9F28-BCAE-6272-897D-DC8779B3A51B}"/>
              </a:ext>
            </a:extLst>
          </p:cNvPr>
          <p:cNvCxnSpPr>
            <a:cxnSpLocks noChangeAspect="1"/>
            <a:endCxn id="19" idx="3"/>
          </p:cNvCxnSpPr>
          <p:nvPr/>
        </p:nvCxnSpPr>
        <p:spPr>
          <a:xfrm rot="5400000">
            <a:off x="6080876" y="2758878"/>
            <a:ext cx="2630951" cy="817614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1FBF971-BE04-9824-07FA-648806DFEA6C}"/>
              </a:ext>
            </a:extLst>
          </p:cNvPr>
          <p:cNvCxnSpPr>
            <a:cxnSpLocks noChangeAspect="1"/>
            <a:stCxn id="20" idx="0"/>
            <a:endCxn id="14" idx="2"/>
          </p:cNvCxnSpPr>
          <p:nvPr/>
        </p:nvCxnSpPr>
        <p:spPr>
          <a:xfrm flipV="1">
            <a:off x="6502961" y="2277306"/>
            <a:ext cx="0" cy="51155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535FC6FB-0C71-FB9C-07CF-0BCE3FC4A203}"/>
              </a:ext>
            </a:extLst>
          </p:cNvPr>
          <p:cNvCxnSpPr>
            <a:cxnSpLocks noChangeAspect="1"/>
            <a:stCxn id="2" idx="3"/>
            <a:endCxn id="19" idx="1"/>
          </p:cNvCxnSpPr>
          <p:nvPr/>
        </p:nvCxnSpPr>
        <p:spPr>
          <a:xfrm rot="16200000" flipH="1">
            <a:off x="3355425" y="1813449"/>
            <a:ext cx="1966310" cy="3373114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8" name="Picture 2" descr="World Earth Continents - Free vector graphic on Pixabay">
            <a:extLst>
              <a:ext uri="{FF2B5EF4-FFF2-40B4-BE49-F238E27FC236}">
                <a16:creationId xmlns:a16="http://schemas.microsoft.com/office/drawing/2014/main" id="{AA9C5CA8-3F40-781B-E0AB-A1D259AF9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222182" y="1175276"/>
            <a:ext cx="1229334" cy="13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EBDBE48-9B7A-AB3E-5AA1-01B646D39C1A}"/>
              </a:ext>
            </a:extLst>
          </p:cNvPr>
          <p:cNvCxnSpPr>
            <a:cxnSpLocks noChangeAspect="1"/>
            <a:stCxn id="28" idx="3"/>
            <a:endCxn id="2" idx="2"/>
          </p:cNvCxnSpPr>
          <p:nvPr/>
        </p:nvCxnSpPr>
        <p:spPr>
          <a:xfrm flipV="1">
            <a:off x="1451516" y="1828610"/>
            <a:ext cx="521737" cy="102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505C368-0E2C-78CC-E462-736F827D5924}"/>
                  </a:ext>
                </a:extLst>
              </p:cNvPr>
              <p:cNvSpPr txBox="1"/>
              <p:nvPr/>
            </p:nvSpPr>
            <p:spPr>
              <a:xfrm>
                <a:off x="2764381" y="2937982"/>
                <a:ext cx="40588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𝒚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505C368-0E2C-78CC-E462-736F827D5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381" y="2937982"/>
                <a:ext cx="405880" cy="400110"/>
              </a:xfrm>
              <a:prstGeom prst="rect">
                <a:avLst/>
              </a:prstGeom>
              <a:blipFill>
                <a:blip r:embed="rId4"/>
                <a:stretch>
                  <a:fillRect b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220CB69-BA79-7F00-A4DD-3BB694405745}"/>
                  </a:ext>
                </a:extLst>
              </p:cNvPr>
              <p:cNvSpPr txBox="1"/>
              <p:nvPr/>
            </p:nvSpPr>
            <p:spPr>
              <a:xfrm>
                <a:off x="5289872" y="1311148"/>
                <a:ext cx="772969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𝒉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(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𝒙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220CB69-BA79-7F00-A4DD-3BB694405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872" y="1311148"/>
                <a:ext cx="772969" cy="400110"/>
              </a:xfrm>
              <a:prstGeom prst="rect">
                <a:avLst/>
              </a:prstGeom>
              <a:blipFill>
                <a:blip r:embed="rId5"/>
                <a:stretch>
                  <a:fillRect b="-156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B5C005C-F918-7523-55CA-15F4E746DA73}"/>
                  </a:ext>
                </a:extLst>
              </p:cNvPr>
              <p:cNvSpPr txBox="1"/>
              <p:nvPr/>
            </p:nvSpPr>
            <p:spPr>
              <a:xfrm>
                <a:off x="5982475" y="2371695"/>
                <a:ext cx="45397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𝒘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B5C005C-F918-7523-55CA-15F4E746D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2475" y="2371695"/>
                <a:ext cx="453970" cy="400110"/>
              </a:xfrm>
              <a:prstGeom prst="rect">
                <a:avLst/>
              </a:prstGeom>
              <a:blipFill>
                <a:blip r:embed="rId6"/>
                <a:stretch>
                  <a:fillRect t="-6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4558A44-3CBF-CD81-3C41-C13801FDFC88}"/>
                  </a:ext>
                </a:extLst>
              </p:cNvPr>
              <p:cNvSpPr txBox="1"/>
              <p:nvPr/>
            </p:nvSpPr>
            <p:spPr>
              <a:xfrm>
                <a:off x="3393675" y="1348071"/>
                <a:ext cx="399468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𝒙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4558A44-3CBF-CD81-3C41-C13801FDF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675" y="1348071"/>
                <a:ext cx="399468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78A2A0D-61E4-13ED-324A-3D403D7E6D23}"/>
                  </a:ext>
                </a:extLst>
              </p:cNvPr>
              <p:cNvSpPr txBox="1"/>
              <p:nvPr/>
            </p:nvSpPr>
            <p:spPr>
              <a:xfrm>
                <a:off x="7170747" y="1348071"/>
                <a:ext cx="40588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𝒚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78A2A0D-61E4-13ED-324A-3D403D7E6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747" y="1348071"/>
                <a:ext cx="405880" cy="400110"/>
              </a:xfrm>
              <a:prstGeom prst="rect">
                <a:avLst/>
              </a:prstGeom>
              <a:blipFill>
                <a:blip r:embed="rId8"/>
                <a:stretch>
                  <a:fillRect t="-6250"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2" descr="World Earth Continents - Free vector graphic on Pixabay">
            <a:extLst>
              <a:ext uri="{FF2B5EF4-FFF2-40B4-BE49-F238E27FC236}">
                <a16:creationId xmlns:a16="http://schemas.microsoft.com/office/drawing/2014/main" id="{58DFCF1F-6D07-E7AA-4E67-365E8EF82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8260930" y="1175276"/>
            <a:ext cx="1229334" cy="13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42510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93859F-14F3-2E46-8171-AE1CBC875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C0FE36B0-AD4D-C24D-92DA-A957553E063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No closed-form solution, have to use an iterative method.</a:t>
                </a:r>
              </a:p>
              <a:p>
                <a:pPr marL="139700" indent="0">
                  <a:buNone/>
                </a:pPr>
                <a:r>
                  <a:rPr lang="en-US" dirty="0"/>
                  <a:t>Since we are </a:t>
                </a:r>
                <a:r>
                  <a:rPr lang="en-US" b="1" u="sng" dirty="0"/>
                  <a:t>maximizing</a:t>
                </a:r>
                <a:r>
                  <a:rPr lang="en-US" dirty="0"/>
                  <a:t> likelihood, we use gradient </a:t>
                </a:r>
                <a:r>
                  <a:rPr lang="en-US" b="1" u="sng" dirty="0"/>
                  <a:t>ascent</a:t>
                </a:r>
                <a:r>
                  <a:rPr lang="en-US" dirty="0"/>
                  <a:t>.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  <m:d>
                                        <m:d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|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 dirty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, </m:t>
                                          </m:r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C0FE36B0-AD4D-C24D-92DA-A957553E06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D0CCC4-5483-0641-AA80-C35DCFCCDE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 dirty="0"/>
          </a:p>
        </p:txBody>
      </p:sp>
      <p:pic>
        <p:nvPicPr>
          <p:cNvPr id="7" name="Picture 6" descr="Pasted image at 2016_01_12 10_15 AM.png">
            <a:extLst>
              <a:ext uri="{FF2B5EF4-FFF2-40B4-BE49-F238E27FC236}">
                <a16:creationId xmlns:a16="http://schemas.microsoft.com/office/drawing/2014/main" id="{7B325E83-7EEF-8343-8196-EA14DB123E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/>
          <a:stretch/>
        </p:blipFill>
        <p:spPr>
          <a:xfrm>
            <a:off x="2775843" y="2287559"/>
            <a:ext cx="4503042" cy="2659092"/>
          </a:xfrm>
          <a:prstGeom prst="rect">
            <a:avLst/>
          </a:prstGeom>
        </p:spPr>
      </p:pic>
      <p:pic>
        <p:nvPicPr>
          <p:cNvPr id="4" name="running-up-that-hill-(short)-By-tuna.voicemod.net.mp3" descr="running-up-that-hill-(short)-By-tuna.voicemod.net.mp3">
            <a:hlinkClick r:id="" action="ppaction://media"/>
            <a:extLst>
              <a:ext uri="{FF2B5EF4-FFF2-40B4-BE49-F238E27FC236}">
                <a16:creationId xmlns:a16="http://schemas.microsoft.com/office/drawing/2014/main" id="{0AB6D487-2A0B-6BA3-3C8A-CB4A5ED21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0705" y="4570531"/>
            <a:ext cx="376120" cy="37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03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C3558-9FF6-CD4C-97AB-3C6B9608A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Ascent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88D35DE-2AF3-0C4F-874D-BFD6F230D56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Gradient ascent is the same as gradient descent, but we go ”up the hill”.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This is just describing going up the hill step by step.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controls how big of steps we take, and picking it is crucial for how well the model you learn does!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88D35DE-2AF3-0C4F-874D-BFD6F230D5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2487B-B9FD-8748-8918-FFCFF5E8E0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A19F4248-DE17-2D48-A79D-4F0DFCFF60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0625" y="1478398"/>
                <a:ext cx="5596200" cy="152359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Font typeface="Nunito Sans"/>
                  <a:buNone/>
                </a:pP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start at some (random) point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p>
                  </m:oMath>
                </a14:m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139700" indent="0">
                  <a:buFont typeface="Nunito Sans"/>
                  <a:buNone/>
                </a:pP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while we haven’t converged</a:t>
                </a:r>
              </a:p>
              <a:p>
                <a:pPr marL="139700" indent="0">
                  <a:buFont typeface="Nunito Sans"/>
                  <a:buNone/>
                </a:pPr>
                <a:r>
                  <a:rPr lang="en-US" dirty="0"/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𝛻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(ℓ(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dirty="0"/>
                  <a:t>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dirty="0"/>
                  <a:t>   </a:t>
                </a:r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A19F4248-DE17-2D48-A79D-4F0DFCFF6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1478398"/>
                <a:ext cx="5596200" cy="15235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371289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4199D-8D64-A043-BEFD-4B7DACE82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Curve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E934E-FAE5-EE41-AA19-D09D43A2E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BAA22-BC2C-5044-9AE6-B9D3D66B60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062C1-E6FF-5349-8F68-FCD141B2D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625" y="1224814"/>
            <a:ext cx="5596200" cy="269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3442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34199D-8D64-A043-BEFD-4B7DACE827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Choosing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34199D-8D64-A043-BEFD-4B7DACE827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E934E-FAE5-EE41-AA19-D09D43A2E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Step-size too small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BAA22-BC2C-5044-9AE6-B9D3D66B60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960F6C-EB54-4844-8835-A5644B1B2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25" y="1224813"/>
            <a:ext cx="5596200" cy="26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4548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B185FD-8DCF-D347-A281-92ADBFE9A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Sentiment Classifier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02D82C-CE5D-F645-88A4-757E69477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In our example, we want to classify a restaurant review as positive or negative.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FE3F50-BEE7-6544-A9CF-0D5301C7AD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C509A2-2548-E548-B32D-9FB5C89598B1}"/>
              </a:ext>
            </a:extLst>
          </p:cNvPr>
          <p:cNvSpPr/>
          <p:nvPr/>
        </p:nvSpPr>
        <p:spPr>
          <a:xfrm>
            <a:off x="3305930" y="2141810"/>
            <a:ext cx="1373646" cy="1371600"/>
          </a:xfrm>
          <a:prstGeom prst="rect">
            <a:avLst/>
          </a:prstGeom>
          <a:solidFill>
            <a:srgbClr val="B57BA6"/>
          </a:solidFill>
          <a:ln>
            <a:solidFill>
              <a:srgbClr val="95698A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Sentence from review</a:t>
            </a:r>
            <a:endParaRPr lang="en-US" i="1" dirty="0">
              <a:solidFill>
                <a:schemeClr val="bg1"/>
              </a:solidFill>
              <a:latin typeface="Nunito Sans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D14B34-CE8B-754E-8DE9-5C95EB6D8732}"/>
              </a:ext>
            </a:extLst>
          </p:cNvPr>
          <p:cNvSpPr/>
          <p:nvPr/>
        </p:nvSpPr>
        <p:spPr>
          <a:xfrm>
            <a:off x="5489451" y="2566000"/>
            <a:ext cx="914400" cy="52322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Nunito Sans" pitchFamily="2" charset="77"/>
              </a:rPr>
              <a:t>Classifier Model</a:t>
            </a: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DDEF1BCF-3A06-6349-8A2B-411B01BE084B}"/>
              </a:ext>
            </a:extLst>
          </p:cNvPr>
          <p:cNvSpPr/>
          <p:nvPr/>
        </p:nvSpPr>
        <p:spPr>
          <a:xfrm>
            <a:off x="7229137" y="1942794"/>
            <a:ext cx="408789" cy="398032"/>
          </a:xfrm>
          <a:prstGeom prst="plus">
            <a:avLst>
              <a:gd name="adj" fmla="val 379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3CBE22-7FB0-6F4F-AF1E-9277636B2A6A}"/>
              </a:ext>
            </a:extLst>
          </p:cNvPr>
          <p:cNvSpPr/>
          <p:nvPr/>
        </p:nvSpPr>
        <p:spPr>
          <a:xfrm>
            <a:off x="7229137" y="3393759"/>
            <a:ext cx="408789" cy="1098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07DA51-7ACF-B04B-AD5F-88C507AA2249}"/>
              </a:ext>
            </a:extLst>
          </p:cNvPr>
          <p:cNvCxnSpPr>
            <a:stCxn id="9" idx="3"/>
          </p:cNvCxnSpPr>
          <p:nvPr/>
        </p:nvCxnSpPr>
        <p:spPr>
          <a:xfrm flipV="1">
            <a:off x="6403851" y="2141810"/>
            <a:ext cx="685438" cy="685800"/>
          </a:xfrm>
          <a:prstGeom prst="straightConnector1">
            <a:avLst/>
          </a:prstGeom>
          <a:ln>
            <a:solidFill>
              <a:srgbClr val="9569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2DDAD7-CCF8-424B-A13C-2498BC24C343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403851" y="2827610"/>
            <a:ext cx="722568" cy="621052"/>
          </a:xfrm>
          <a:prstGeom prst="straightConnector1">
            <a:avLst/>
          </a:prstGeom>
          <a:ln>
            <a:solidFill>
              <a:srgbClr val="9569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FE3824-4019-414B-A59D-1BA529440B55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4679576" y="2827610"/>
            <a:ext cx="809875" cy="0"/>
          </a:xfrm>
          <a:prstGeom prst="straightConnector1">
            <a:avLst/>
          </a:prstGeom>
          <a:ln>
            <a:solidFill>
              <a:srgbClr val="9569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F99E1A6-A33B-7D4C-8B97-82FC65FB74D8}"/>
              </a:ext>
            </a:extLst>
          </p:cNvPr>
          <p:cNvSpPr/>
          <p:nvPr/>
        </p:nvSpPr>
        <p:spPr>
          <a:xfrm>
            <a:off x="3589437" y="4044780"/>
            <a:ext cx="806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Input: x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8E66D3-3C80-6D4A-AAFC-F0F34955D95E}"/>
              </a:ext>
            </a:extLst>
          </p:cNvPr>
          <p:cNvSpPr/>
          <p:nvPr/>
        </p:nvSpPr>
        <p:spPr>
          <a:xfrm>
            <a:off x="6736866" y="4019760"/>
            <a:ext cx="1393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Output: y</a:t>
            </a:r>
          </a:p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Predicted class</a:t>
            </a:r>
          </a:p>
        </p:txBody>
      </p:sp>
    </p:spTree>
    <p:extLst>
      <p:ext uri="{BB962C8B-B14F-4D97-AF65-F5344CB8AC3E}">
        <p14:creationId xmlns:p14="http://schemas.microsoft.com/office/powerpoint/2010/main" val="146598300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34199D-8D64-A043-BEFD-4B7DACE827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Choosing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34199D-8D64-A043-BEFD-4B7DACE827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E934E-FAE5-EE41-AA19-D09D43A2E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What about a larger step-size?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BAA22-BC2C-5044-9AE6-B9D3D66B60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4090E-65AB-7142-B92F-66DDC41CD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25" y="1219063"/>
            <a:ext cx="5596201" cy="26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27984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34199D-8D64-A043-BEFD-4B7DACE827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Choosing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34199D-8D64-A043-BEFD-4B7DACE827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E934E-FAE5-EE41-AA19-D09D43A2E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What about a larger step-size?</a:t>
            </a:r>
          </a:p>
          <a:p>
            <a:pPr marL="139700" indent="0">
              <a:buNone/>
            </a:pPr>
            <a:r>
              <a:rPr lang="en-US" dirty="0"/>
              <a:t>	Can cause divergence!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BAA22-BC2C-5044-9AE6-B9D3D66B60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0DCFA3-818C-4E41-91C2-24C26B201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25" y="1219063"/>
            <a:ext cx="5596200" cy="26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3496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5210E17-B160-374C-A6AD-13E0890354A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Choosing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5210E17-B160-374C-A6AD-13E0890354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5C6D5A5-A094-9E4E-ACBB-B2549E3A983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Unfortunately, you have to do a lot of trial and error </a:t>
                </a:r>
                <a:r>
                  <a:rPr lang="en-US" dirty="0">
                    <a:sym typeface="Wingdings" pitchFamily="2" charset="2"/>
                  </a:rPr>
                  <a:t> </a:t>
                </a:r>
              </a:p>
              <a:p>
                <a:pPr marL="13970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139700" indent="0">
                  <a:buNone/>
                </a:pPr>
                <a:r>
                  <a:rPr lang="en-US" dirty="0">
                    <a:sym typeface="Wingdings" pitchFamily="2" charset="2"/>
                  </a:rPr>
                  <a:t>Try several values (generally exponentially spaced)</a:t>
                </a:r>
              </a:p>
              <a:p>
                <a:r>
                  <a:rPr lang="en-US" dirty="0">
                    <a:sym typeface="Wingdings" pitchFamily="2" charset="2"/>
                  </a:rPr>
                  <a:t>Find one that is too small and one that is too large to narrow search range. Try values in between! </a:t>
                </a:r>
              </a:p>
              <a:p>
                <a:endParaRPr lang="en-US" dirty="0">
                  <a:sym typeface="Wingdings" pitchFamily="2" charset="2"/>
                </a:endParaRPr>
              </a:p>
              <a:p>
                <a:pPr marL="139700" indent="0">
                  <a:buNone/>
                </a:pPr>
                <a:r>
                  <a:rPr lang="en-US" i="1" dirty="0">
                    <a:sym typeface="Wingdings" pitchFamily="2" charset="2"/>
                  </a:rPr>
                  <a:t>Advanced: </a:t>
                </a:r>
                <a:r>
                  <a:rPr lang="en-US" dirty="0">
                    <a:sym typeface="Wingdings" pitchFamily="2" charset="2"/>
                  </a:rPr>
                  <a:t>Divergence with large step sizes tends to happen at the end, close to the optimal point. You can use a decreasing step size to avoid this 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i="1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5C6D5A5-A094-9E4E-ACBB-B2549E3A98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D5AA1-CA69-D040-B7DF-139AE5513E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4512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FD17-DB44-489B-91E6-01B96267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FAE0EA7-4B83-4780-961C-719097086FE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We have introduced yet another hyperparameter that you have to choose, that will affect which predictor is ultimately learned.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If you want to tune both a Ridge penalty and a learning rate (step size for gradient descent), you will need to try all pairs of settings!</a:t>
                </a:r>
              </a:p>
              <a:p>
                <a:r>
                  <a:rPr lang="en-US" dirty="0"/>
                  <a:t>For example, suppose you wanted to try using a validation set to select the right settings out of: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0.01, 0.1, 1, 10, 100</m:t>
                        </m:r>
                      </m:e>
                    </m:d>
                  </m:oMath>
                </a14:m>
                <a:endParaRPr lang="en-US" b="0" dirty="0">
                  <a:sym typeface="Wingdings" pitchFamily="2" charset="2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0.001, 0.01, 0.1, 1,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You will need to train 30 different models and evaluate each one!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FAE0EA7-4B83-4780-961C-719097086F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64EBB-502B-4909-A371-124E94EE84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8569983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91A7C2-51CB-9647-9662-5F1FBD877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A810B-C3A1-E84B-BBD4-14E8611CFE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90" y="1306009"/>
            <a:ext cx="3612386" cy="251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31972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440448-1848-F647-9852-40FDE562A5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Overfitting - Classification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1F81B0-4A27-FF44-8D91-563704BA3E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BCF010-037F-B344-95B2-0CB81EF0D7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7756656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1E7CBB-BB1F-1040-95F5-00C985D85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More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9DD43E40-768D-204C-A40A-CAC47999B5A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Like with regression, we can learn more complicated models by including more features or by including more complex features.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Instead of just using </a:t>
                </a:r>
              </a:p>
              <a:p>
                <a:pPr marL="139700" indent="0">
                  <a:buNone/>
                </a:pPr>
                <a:r>
                  <a:rPr lang="en-US" b="0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=#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𝑎𝑤𝑒𝑠𝑜𝑚𝑒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=#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𝑎𝑤𝑓𝑢𝑙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We could use </a:t>
                </a:r>
              </a:p>
              <a:p>
                <a:pPr marL="139700" indent="0">
                  <a:buNone/>
                </a:pPr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=#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𝑎𝑤𝑒𝑠𝑜𝑚𝑒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=#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𝑎𝑤𝑓𝑢𝑙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=#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𝑎𝑤𝑒𝑠𝑜𝑚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=#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𝑎𝑤𝑓𝑢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   …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9DD43E40-768D-204C-A40A-CAC47999B5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AC6F9-2D7A-704B-8BD7-F083806E9E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5F9A2C-833E-2140-AEAC-50D645433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501" y="1769090"/>
            <a:ext cx="277228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71047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B1711-DFDC-2943-AA09-14736A123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3D6C6-DBDD-AF45-838A-31FE29A12BB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=0.23+1.12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−1.07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3D6C6-DBDD-AF45-838A-31FE29A12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32CA5-7DEA-5E4F-BAB9-79B4551954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35A519-6807-3D43-988C-0280EA8D5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4" y="1696285"/>
            <a:ext cx="5596201" cy="30535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252F4D-C8D6-9648-811F-759BDE897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306" y="1064504"/>
            <a:ext cx="2006720" cy="190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13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8F7E73-785C-E84E-BAE8-7DA7DBD51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3" y="1277181"/>
            <a:ext cx="5596201" cy="3472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BB1711-DFDC-2943-AA09-14736A123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3D6C6-DBDD-AF45-838A-31FE29A12BB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=1.68+1.39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−0.59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−0.17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−0.96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3D6C6-DBDD-AF45-838A-31FE29A12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32CA5-7DEA-5E4F-BAB9-79B4551954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E4B3C5-0DF9-3B4F-8A94-1FAB308A4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087" y="1042340"/>
            <a:ext cx="1791979" cy="197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95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B1711-DFDC-2943-AA09-14736A123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3D6C6-DBDD-AF45-838A-31FE29A12BB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3D6C6-DBDD-AF45-838A-31FE29A12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32CA5-7DEA-5E4F-BAB9-79B4551954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D8AD3-B141-DA43-A0AB-10A647DF5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24" y="2085857"/>
            <a:ext cx="5596201" cy="265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C7C1AA-24CB-C640-A926-2A1A0FE5E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188" y="1067185"/>
            <a:ext cx="1983596" cy="193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89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B0A78-18BA-FE4D-8D8C-1197661A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8369E-0784-504F-915A-99BB69800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Consider if only two words had non-zero coefficients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68161-4C5D-4B4A-A21C-371CAE7028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34D424E4-C38C-CB4F-88CA-1A091D1BF87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57037" y="1098664"/>
              <a:ext cx="3014595" cy="1483360"/>
            </p:xfrm>
            <a:graphic>
              <a:graphicData uri="http://schemas.openxmlformats.org/drawingml/2006/table">
                <a:tbl>
                  <a:tblPr firstRow="1" bandRow="1">
                    <a:tableStyleId>{FABFCF23-3B69-468F-B69F-88F6DE6A72F2}</a:tableStyleId>
                  </a:tblPr>
                  <a:tblGrid>
                    <a:gridCol w="1002915">
                      <a:extLst>
                        <a:ext uri="{9D8B030D-6E8A-4147-A177-3AD203B41FA5}">
                          <a16:colId xmlns:a16="http://schemas.microsoft.com/office/drawing/2014/main" val="4004187701"/>
                        </a:ext>
                      </a:extLst>
                    </a:gridCol>
                    <a:gridCol w="1194099">
                      <a:extLst>
                        <a:ext uri="{9D8B030D-6E8A-4147-A177-3AD203B41FA5}">
                          <a16:colId xmlns:a16="http://schemas.microsoft.com/office/drawing/2014/main" val="3451905919"/>
                        </a:ext>
                      </a:extLst>
                    </a:gridCol>
                    <a:gridCol w="817581">
                      <a:extLst>
                        <a:ext uri="{9D8B030D-6E8A-4147-A177-3AD203B41FA5}">
                          <a16:colId xmlns:a16="http://schemas.microsoft.com/office/drawing/2014/main" val="418625719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Word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Coefficient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Weight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1914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0.0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0009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awesome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53250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awful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-1.5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88460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34D424E4-C38C-CB4F-88CA-1A091D1BF8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3025990"/>
                  </p:ext>
                </p:extLst>
              </p:nvPr>
            </p:nvGraphicFramePr>
            <p:xfrm>
              <a:off x="2957037" y="1098664"/>
              <a:ext cx="3014595" cy="1483360"/>
            </p:xfrm>
            <a:graphic>
              <a:graphicData uri="http://schemas.openxmlformats.org/drawingml/2006/table">
                <a:tbl>
                  <a:tblPr firstRow="1" bandRow="1">
                    <a:tableStyleId>{FABFCF23-3B69-468F-B69F-88F6DE6A72F2}</a:tableStyleId>
                  </a:tblPr>
                  <a:tblGrid>
                    <a:gridCol w="1002915">
                      <a:extLst>
                        <a:ext uri="{9D8B030D-6E8A-4147-A177-3AD203B41FA5}">
                          <a16:colId xmlns:a16="http://schemas.microsoft.com/office/drawing/2014/main" val="4004187701"/>
                        </a:ext>
                      </a:extLst>
                    </a:gridCol>
                    <a:gridCol w="1194099">
                      <a:extLst>
                        <a:ext uri="{9D8B030D-6E8A-4147-A177-3AD203B41FA5}">
                          <a16:colId xmlns:a16="http://schemas.microsoft.com/office/drawing/2014/main" val="3451905919"/>
                        </a:ext>
                      </a:extLst>
                    </a:gridCol>
                    <a:gridCol w="817581">
                      <a:extLst>
                        <a:ext uri="{9D8B030D-6E8A-4147-A177-3AD203B41FA5}">
                          <a16:colId xmlns:a16="http://schemas.microsoft.com/office/drawing/2014/main" val="418625719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Word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Coefficient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Weight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1914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5106" t="-106897" r="-6914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0.0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0009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awesome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5106" t="-200000" r="-69149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53250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awful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5106" t="-310345" r="-69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-1.5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884604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4D5158-E5D6-C144-B887-25732E164953}"/>
                  </a:ext>
                </a:extLst>
              </p:cNvPr>
              <p:cNvSpPr txBox="1"/>
              <p:nvPr/>
            </p:nvSpPr>
            <p:spPr>
              <a:xfrm>
                <a:off x="6058195" y="1098664"/>
                <a:ext cx="28309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=1⋅#</m:t>
                      </m:r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𝑎𝑤𝑒𝑠𝑜𝑚𝑒</m:t>
                      </m:r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−1.5⋅#</m:t>
                      </m:r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𝑎𝑤𝑓𝑢𝑙</m:t>
                      </m:r>
                    </m:oMath>
                  </m:oMathPara>
                </a14:m>
                <a:endParaRPr lang="en-US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4D5158-E5D6-C144-B887-25732E164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195" y="1098664"/>
                <a:ext cx="2830968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reeform 25">
            <a:extLst>
              <a:ext uri="{FF2B5EF4-FFF2-40B4-BE49-F238E27FC236}">
                <a16:creationId xmlns:a16="http://schemas.microsoft.com/office/drawing/2014/main" id="{09F15342-CB56-094A-A7FA-A880B83536DB}"/>
              </a:ext>
            </a:extLst>
          </p:cNvPr>
          <p:cNvSpPr/>
          <p:nvPr/>
        </p:nvSpPr>
        <p:spPr>
          <a:xfrm>
            <a:off x="3980327" y="2809868"/>
            <a:ext cx="2420783" cy="2074105"/>
          </a:xfrm>
          <a:custGeom>
            <a:avLst/>
            <a:gdLst>
              <a:gd name="connsiteX0" fmla="*/ 10758 w 2474259"/>
              <a:gd name="connsiteY0" fmla="*/ 2119257 h 2119257"/>
              <a:gd name="connsiteX1" fmla="*/ 0 w 2474259"/>
              <a:gd name="connsiteY1" fmla="*/ 0 h 2119257"/>
              <a:gd name="connsiteX2" fmla="*/ 2474259 w 2474259"/>
              <a:gd name="connsiteY2" fmla="*/ 10758 h 2119257"/>
              <a:gd name="connsiteX3" fmla="*/ 10758 w 2474259"/>
              <a:gd name="connsiteY3" fmla="*/ 2119257 h 211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4259" h="2119257">
                <a:moveTo>
                  <a:pt x="10758" y="2119257"/>
                </a:moveTo>
                <a:lnTo>
                  <a:pt x="0" y="0"/>
                </a:lnTo>
                <a:lnTo>
                  <a:pt x="2474259" y="10758"/>
                </a:lnTo>
                <a:lnTo>
                  <a:pt x="10758" y="211925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CEB23CC-04D2-1D49-965A-7ADA53EDD2BA}"/>
              </a:ext>
            </a:extLst>
          </p:cNvPr>
          <p:cNvSpPr/>
          <p:nvPr/>
        </p:nvSpPr>
        <p:spPr>
          <a:xfrm rot="10800000">
            <a:off x="3980328" y="2809874"/>
            <a:ext cx="2420784" cy="2094654"/>
          </a:xfrm>
          <a:custGeom>
            <a:avLst/>
            <a:gdLst>
              <a:gd name="connsiteX0" fmla="*/ 10758 w 2474259"/>
              <a:gd name="connsiteY0" fmla="*/ 2119257 h 2119257"/>
              <a:gd name="connsiteX1" fmla="*/ 0 w 2474259"/>
              <a:gd name="connsiteY1" fmla="*/ 0 h 2119257"/>
              <a:gd name="connsiteX2" fmla="*/ 2474259 w 2474259"/>
              <a:gd name="connsiteY2" fmla="*/ 10758 h 2119257"/>
              <a:gd name="connsiteX3" fmla="*/ 10758 w 2474259"/>
              <a:gd name="connsiteY3" fmla="*/ 2119257 h 211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4259" h="2119257">
                <a:moveTo>
                  <a:pt x="10758" y="2119257"/>
                </a:moveTo>
                <a:lnTo>
                  <a:pt x="0" y="0"/>
                </a:lnTo>
                <a:lnTo>
                  <a:pt x="2474259" y="10758"/>
                </a:lnTo>
                <a:lnTo>
                  <a:pt x="10758" y="211925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-Up Arrow 6">
            <a:extLst>
              <a:ext uri="{FF2B5EF4-FFF2-40B4-BE49-F238E27FC236}">
                <a16:creationId xmlns:a16="http://schemas.microsoft.com/office/drawing/2014/main" id="{88049D46-6924-3340-8ED9-D3953FEFEB8B}"/>
              </a:ext>
            </a:extLst>
          </p:cNvPr>
          <p:cNvSpPr/>
          <p:nvPr/>
        </p:nvSpPr>
        <p:spPr>
          <a:xfrm flipH="1">
            <a:off x="3937299" y="2732442"/>
            <a:ext cx="2538804" cy="2214209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9095B42-72AA-C041-AFE7-015154500A39}"/>
                  </a:ext>
                </a:extLst>
              </p:cNvPr>
              <p:cNvSpPr/>
              <p:nvPr/>
            </p:nvSpPr>
            <p:spPr>
              <a:xfrm rot="16200000">
                <a:off x="2555380" y="3456356"/>
                <a:ext cx="261381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0     1     2      3     4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endParaRPr lang="en-US" b="0" dirty="0">
                  <a:solidFill>
                    <a:srgbClr val="666666"/>
                  </a:solidFill>
                  <a:latin typeface="Nunito Sans" pitchFamily="2" charset="77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9095B42-72AA-C041-AFE7-015154500A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555380" y="3456356"/>
                <a:ext cx="261381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6D15C63-3AA4-534D-912D-D1CD9D5213C1}"/>
                  </a:ext>
                </a:extLst>
              </p:cNvPr>
              <p:cNvSpPr/>
              <p:nvPr/>
            </p:nvSpPr>
            <p:spPr>
              <a:xfrm>
                <a:off x="3862288" y="4936634"/>
                <a:ext cx="261381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0     1     2      3     4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6D15C63-3AA4-534D-912D-D1CD9D521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288" y="4936634"/>
                <a:ext cx="2613815" cy="307777"/>
              </a:xfrm>
              <a:prstGeom prst="rect">
                <a:avLst/>
              </a:prstGeom>
              <a:blipFill>
                <a:blip r:embed="rId5"/>
                <a:stretch>
                  <a:fillRect l="-48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FECB37E0-F439-E64D-AFB0-1CFB7BC6EF38}"/>
              </a:ext>
            </a:extLst>
          </p:cNvPr>
          <p:cNvSpPr/>
          <p:nvPr/>
        </p:nvSpPr>
        <p:spPr>
          <a:xfrm>
            <a:off x="3937299" y="3105450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F6DFCFC-B59C-F44F-982D-7BB32A90D7F3}"/>
              </a:ext>
            </a:extLst>
          </p:cNvPr>
          <p:cNvSpPr/>
          <p:nvPr/>
        </p:nvSpPr>
        <p:spPr>
          <a:xfrm>
            <a:off x="4325370" y="374245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BC0D04D-CAE2-C640-8555-0526634D75BE}"/>
              </a:ext>
            </a:extLst>
          </p:cNvPr>
          <p:cNvSpPr/>
          <p:nvPr/>
        </p:nvSpPr>
        <p:spPr>
          <a:xfrm>
            <a:off x="4592582" y="374347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6AEDB9-58B0-1F49-A58B-EBD4542B81BA}"/>
              </a:ext>
            </a:extLst>
          </p:cNvPr>
          <p:cNvSpPr/>
          <p:nvPr/>
        </p:nvSpPr>
        <p:spPr>
          <a:xfrm>
            <a:off x="4592582" y="3393745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2CA9F7-94FA-4D40-9C8A-B4D6635EBE11}"/>
              </a:ext>
            </a:extLst>
          </p:cNvPr>
          <p:cNvSpPr/>
          <p:nvPr/>
        </p:nvSpPr>
        <p:spPr>
          <a:xfrm>
            <a:off x="4987937" y="3105188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C23819B-84D0-B34D-8393-D2D9D0C5F392}"/>
              </a:ext>
            </a:extLst>
          </p:cNvPr>
          <p:cNvSpPr/>
          <p:nvPr/>
        </p:nvSpPr>
        <p:spPr>
          <a:xfrm>
            <a:off x="4592582" y="4464966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52B429-BE15-A349-8646-443CA03FAFFF}"/>
              </a:ext>
            </a:extLst>
          </p:cNvPr>
          <p:cNvSpPr/>
          <p:nvPr/>
        </p:nvSpPr>
        <p:spPr>
          <a:xfrm>
            <a:off x="5329272" y="4153364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4B7E53-3F5B-3643-9E08-5DA56E845161}"/>
              </a:ext>
            </a:extLst>
          </p:cNvPr>
          <p:cNvSpPr/>
          <p:nvPr/>
        </p:nvSpPr>
        <p:spPr>
          <a:xfrm>
            <a:off x="5328739" y="445845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F08BA5-1662-D743-944D-F76DC3EAA9EE}"/>
              </a:ext>
            </a:extLst>
          </p:cNvPr>
          <p:cNvSpPr/>
          <p:nvPr/>
        </p:nvSpPr>
        <p:spPr>
          <a:xfrm>
            <a:off x="4987937" y="4827399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7D85176-4CE8-B34A-BBD3-582301E945B9}"/>
              </a:ext>
            </a:extLst>
          </p:cNvPr>
          <p:cNvSpPr/>
          <p:nvPr/>
        </p:nvSpPr>
        <p:spPr>
          <a:xfrm>
            <a:off x="5705773" y="4153364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44F3FED-5C7D-4D4B-A16F-B55DF260413E}"/>
              </a:ext>
            </a:extLst>
          </p:cNvPr>
          <p:cNvSpPr/>
          <p:nvPr/>
        </p:nvSpPr>
        <p:spPr>
          <a:xfrm>
            <a:off x="4592582" y="445845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260045-AC80-E84E-B2AF-B7821AD110BB}"/>
              </a:ext>
            </a:extLst>
          </p:cNvPr>
          <p:cNvCxnSpPr>
            <a:cxnSpLocks/>
          </p:cNvCxnSpPr>
          <p:nvPr/>
        </p:nvCxnSpPr>
        <p:spPr>
          <a:xfrm flipV="1">
            <a:off x="3980329" y="2809874"/>
            <a:ext cx="2420783" cy="209466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E59DB1-3229-2948-B05A-34FA6E7B5C42}"/>
                  </a:ext>
                </a:extLst>
              </p:cNvPr>
              <p:cNvSpPr txBox="1"/>
              <p:nvPr/>
            </p:nvSpPr>
            <p:spPr>
              <a:xfrm rot="19050726">
                <a:off x="4043162" y="3591998"/>
                <a:ext cx="227331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1⋅#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𝑎𝑤𝑒𝑠𝑜𝑚𝑒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−1.5⋅#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𝑎𝑤𝑓𝑢𝑙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1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E59DB1-3229-2948-B05A-34FA6E7B5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50726">
                <a:off x="4043162" y="3591998"/>
                <a:ext cx="2273315" cy="2616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5591F6FD-E3C0-0047-946C-FC83EE2B1E52}"/>
              </a:ext>
            </a:extLst>
          </p:cNvPr>
          <p:cNvSpPr/>
          <p:nvPr/>
        </p:nvSpPr>
        <p:spPr>
          <a:xfrm>
            <a:off x="3266574" y="2638406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#awful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920D1B-1C66-0646-88FC-88D94104F225}"/>
              </a:ext>
            </a:extLst>
          </p:cNvPr>
          <p:cNvSpPr/>
          <p:nvPr/>
        </p:nvSpPr>
        <p:spPr>
          <a:xfrm>
            <a:off x="6476103" y="4760444"/>
            <a:ext cx="1064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#awesome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214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06B28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06B28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06B28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06B28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85A83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85A83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85A83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85A83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85A83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B1711-DFDC-2943-AA09-14736A123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3D6C6-DBDD-AF45-838A-31FE29A12BB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3D6C6-DBDD-AF45-838A-31FE29A12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32CA5-7DEA-5E4F-BAB9-79B4551954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2E0790-16BD-6741-BCF5-A527DA274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25" y="2085900"/>
            <a:ext cx="5596200" cy="26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94630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4215C-F62D-E144-BE7B-669E9BFD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44050-B57C-A94B-ADDA-CFBF1A9ED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Just like with regression, we see a similar pattern with complexity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0DDA4-0A97-5446-ADCB-09074F6564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116379-5CF6-174F-82E0-8DE74F5E8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991" y="1525121"/>
            <a:ext cx="5596200" cy="28121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35756A-4C14-8A42-A16C-94F6CDD29B41}"/>
              </a:ext>
            </a:extLst>
          </p:cNvPr>
          <p:cNvSpPr/>
          <p:nvPr/>
        </p:nvSpPr>
        <p:spPr>
          <a:xfrm>
            <a:off x="3158991" y="4301119"/>
            <a:ext cx="1479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Low Complexity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C2A35B-4584-5B44-8F68-774E97ED9F50}"/>
              </a:ext>
            </a:extLst>
          </p:cNvPr>
          <p:cNvSpPr/>
          <p:nvPr/>
        </p:nvSpPr>
        <p:spPr>
          <a:xfrm>
            <a:off x="7275299" y="4304896"/>
            <a:ext cx="1519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High Complexity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824D61-B28C-084E-9A06-8DEB9863373A}"/>
              </a:ext>
            </a:extLst>
          </p:cNvPr>
          <p:cNvSpPr/>
          <p:nvPr/>
        </p:nvSpPr>
        <p:spPr>
          <a:xfrm>
            <a:off x="2608199" y="1044293"/>
            <a:ext cx="1290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Classification </a:t>
            </a:r>
            <a:br>
              <a:rPr lang="en-US" dirty="0">
                <a:solidFill>
                  <a:srgbClr val="666666"/>
                </a:solidFill>
                <a:latin typeface="Nunito Sans" pitchFamily="2" charset="77"/>
              </a:rPr>
            </a:br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Error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A4060D-E961-9E40-AC19-3D510F2C9317}"/>
              </a:ext>
            </a:extLst>
          </p:cNvPr>
          <p:cNvSpPr/>
          <p:nvPr/>
        </p:nvSpPr>
        <p:spPr>
          <a:xfrm>
            <a:off x="8088584" y="1305903"/>
            <a:ext cx="598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True </a:t>
            </a:r>
            <a:br>
              <a:rPr lang="en-US" dirty="0">
                <a:solidFill>
                  <a:srgbClr val="666666"/>
                </a:solidFill>
                <a:latin typeface="Nunito Sans" pitchFamily="2" charset="77"/>
              </a:rPr>
            </a:br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Error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F35C70-B1B7-4C44-8FF6-0C21FB027405}"/>
              </a:ext>
            </a:extLst>
          </p:cNvPr>
          <p:cNvSpPr/>
          <p:nvPr/>
        </p:nvSpPr>
        <p:spPr>
          <a:xfrm>
            <a:off x="8341452" y="3646955"/>
            <a:ext cx="641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Train </a:t>
            </a:r>
            <a:br>
              <a:rPr lang="en-US" dirty="0">
                <a:solidFill>
                  <a:srgbClr val="666666"/>
                </a:solidFill>
                <a:latin typeface="Nunito Sans" pitchFamily="2" charset="77"/>
              </a:rPr>
            </a:br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684160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3B8A5-1EFA-7147-9346-2FBA2291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Overfitting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D86255E-6531-094D-AB10-EACDA30926E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Remember, we say the logistic function become “sharper” with larger coefficients.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What does this mean for our predictions?</a:t>
                </a:r>
              </a:p>
              <a:p>
                <a:pPr marL="139700" indent="0">
                  <a:buNone/>
                </a:pPr>
                <a:r>
                  <a:rPr lang="en-US" dirty="0"/>
                  <a:t>    Because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getting larger in magnitude, the </a:t>
                </a:r>
                <a:br>
                  <a:rPr lang="en-US" dirty="0"/>
                </a:br>
                <a:r>
                  <a:rPr lang="en-US" dirty="0"/>
                  <a:t>    probabilities are closer to 0 or 1!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D86255E-6531-094D-AB10-EACDA30926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13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3C902-C798-1F4B-8260-D342995C37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B37FB8-75B3-9C42-8A0E-3E6282F21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399" y="1656272"/>
            <a:ext cx="2066294" cy="2457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099B2-9DD4-4B4B-AD70-5E982B017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794" y="1656272"/>
            <a:ext cx="2013862" cy="2453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6F530-409B-514C-98D6-E39482E35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407" y="1656272"/>
            <a:ext cx="2062716" cy="245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E72B6-D830-7E40-910E-BB087E012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Plotting Probabilities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99EA7-E0D6-4144-B015-65026E521A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B47BD-E31E-CB4A-AEC3-7A89F6F5B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686" y="837832"/>
            <a:ext cx="6002448" cy="4108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8E1333-112B-DE45-AE38-9D97982DFC6A}"/>
                  </a:ext>
                </a:extLst>
              </p:cNvPr>
              <p:cNvSpPr txBox="1"/>
              <p:nvPr/>
            </p:nvSpPr>
            <p:spPr>
              <a:xfrm>
                <a:off x="4572000" y="314050"/>
                <a:ext cx="2552943" cy="5229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=+1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8E1333-112B-DE45-AE38-9D97982DF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14050"/>
                <a:ext cx="2552943" cy="5229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0192497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D3191-F98A-434E-92B8-60F028331B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200" dirty="0"/>
              <a:t>Regularization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F406E-A474-414A-B186-40B5CAE024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AF5A6-E68D-044D-8A67-479F1322B4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2102634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DDA0E-252D-564D-BAED-3A5A3303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L2 Regularized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D0E1B6D-F2A4-044A-A18B-8D2E7CA3B9E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Just like in regression, can change our quality metric to avoid overfitting when training a model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  <m:d>
                                    <m:d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D0E1B6D-F2A4-044A-A18B-8D2E7CA3B9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E5E99-9D1D-4549-BD7B-0F153710BF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5D9898-2655-6743-96BB-3E4F51E27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884" y="1828851"/>
            <a:ext cx="64516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13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BBD9-6E04-1B4C-AD67-A7AFF119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Details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5BE5780-470E-4141-AF52-76850D96AF8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Why do we subtract the L2 Norm?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  <m:d>
                                    <m:d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How does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b="1" dirty="0"/>
                  <a:t> impact the complexity of the model?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How do we pick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b="1" dirty="0"/>
                  <a:t>?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5BE5780-470E-4141-AF52-76850D96AF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06D09-B4BF-6E40-ADD5-FDD4555008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1548030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9A994-D37E-A045-B582-E246FDBB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50" dirty="0"/>
              <a:t>Coefficient Path: </a:t>
            </a:r>
            <a:br>
              <a:rPr lang="en-US" sz="1950" dirty="0"/>
            </a:br>
            <a:r>
              <a:rPr lang="en-US" sz="1950" dirty="0"/>
              <a:t>L2 Penalty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58057-0617-604E-9B57-A63C7AC35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FBD8A-1A48-E245-9DCD-B3C96B9E09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EC82B-8DA8-2B48-931A-FC36ABCFD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070" y="575500"/>
            <a:ext cx="6331310" cy="3855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F619CDD-D89C-A747-8B93-4C697FE74458}"/>
                  </a:ext>
                </a:extLst>
              </p:cNvPr>
              <p:cNvSpPr/>
              <p:nvPr/>
            </p:nvSpPr>
            <p:spPr>
              <a:xfrm>
                <a:off x="2723070" y="246179"/>
                <a:ext cx="1275927" cy="3250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F619CDD-D89C-A747-8B93-4C697FE744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070" y="246179"/>
                <a:ext cx="1275927" cy="325089"/>
              </a:xfrm>
              <a:prstGeom prst="rect">
                <a:avLst/>
              </a:prstGeom>
              <a:blipFill>
                <a:blip r:embed="rId3"/>
                <a:stretch>
                  <a:fillRect l="-98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40D51A6-6850-6047-9DE2-1AC1479CB73A}"/>
                  </a:ext>
                </a:extLst>
              </p:cNvPr>
              <p:cNvSpPr/>
              <p:nvPr/>
            </p:nvSpPr>
            <p:spPr>
              <a:xfrm>
                <a:off x="5723519" y="4419036"/>
                <a:ext cx="3304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40D51A6-6850-6047-9DE2-1AC1479CB7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519" y="4419036"/>
                <a:ext cx="330411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8511565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5">
                <a:extLst>
                  <a:ext uri="{FF2B5EF4-FFF2-40B4-BE49-F238E27FC236}">
                    <a16:creationId xmlns:a16="http://schemas.microsoft.com/office/drawing/2014/main" id="{82A36BCF-3E6A-7044-BEAE-F32BD366908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Jake wants to find the best Logistic Regression model for a sentiment analysis dataset by tuning the regularization parameter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,1, 10]</m:t>
                    </m:r>
                  </m:oMath>
                </a14:m>
                <a:r>
                  <a:rPr lang="en-US" dirty="0"/>
                  <a:t> and the learning rate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.  He does the following:</a:t>
                </a:r>
              </a:p>
              <a:p>
                <a:pPr lvl="1"/>
                <a:r>
                  <a:rPr lang="en-US" dirty="0"/>
                  <a:t>Runs cross-validation 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to get the best value for the regularization parameter.</a:t>
                </a:r>
              </a:p>
              <a:p>
                <a:pPr lvl="1"/>
                <a:r>
                  <a:rPr lang="en-US" dirty="0"/>
                  <a:t>For that value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, run cross-validation 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to get the best value for the learning rate.</a:t>
                </a:r>
              </a:p>
              <a:p>
                <a:r>
                  <a:rPr lang="en-US" dirty="0"/>
                  <a:t>After running this procedure, he is convinced he has the best Logistic Regression model for his dataset, given the hyper-parameter values he wanted to test.</a:t>
                </a:r>
              </a:p>
              <a:p>
                <a:endParaRPr lang="en-US" dirty="0"/>
              </a:p>
              <a:p>
                <a:r>
                  <a:rPr lang="en-US" b="1" dirty="0"/>
                  <a:t>What did Jake do wrong?</a:t>
                </a:r>
              </a:p>
            </p:txBody>
          </p:sp>
        </mc:Choice>
        <mc:Fallback xmlns="">
          <p:sp>
            <p:nvSpPr>
              <p:cNvPr id="7" name="Text Placeholder 5">
                <a:extLst>
                  <a:ext uri="{FF2B5EF4-FFF2-40B4-BE49-F238E27FC236}">
                    <a16:creationId xmlns:a16="http://schemas.microsoft.com/office/drawing/2014/main" id="{82A36BCF-3E6A-7044-BEAE-F32BD36690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F2415-B714-6448-AF52-D3DE0CC08B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7574AB-6889-3644-814A-A216937F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0F33F1-AB1E-B74A-AE95-5CA8BF0EB145}"/>
              </a:ext>
            </a:extLst>
          </p:cNvPr>
          <p:cNvSpPr/>
          <p:nvPr/>
        </p:nvSpPr>
        <p:spPr>
          <a:xfrm>
            <a:off x="345440" y="4043680"/>
            <a:ext cx="1859280" cy="223520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41859"/>
      </p:ext>
    </p:extLst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8425-0DF3-D64E-86B4-4E10B42A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57BDE-7BF3-BF4E-9E0C-0ECCD3FD4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1416" y="575500"/>
            <a:ext cx="632666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Theme</a:t>
            </a:r>
            <a:r>
              <a:rPr lang="en-US" dirty="0"/>
              <a:t>: Details of logistic classification and how to train it</a:t>
            </a:r>
          </a:p>
          <a:p>
            <a:pPr marL="139700" indent="0">
              <a:buNone/>
            </a:pPr>
            <a:r>
              <a:rPr lang="en-US" b="1" dirty="0"/>
              <a:t>Ideas:</a:t>
            </a:r>
          </a:p>
          <a:p>
            <a:r>
              <a:rPr lang="en-US" dirty="0"/>
              <a:t>Predict with probabilities</a:t>
            </a:r>
          </a:p>
          <a:p>
            <a:r>
              <a:rPr lang="en-US" dirty="0"/>
              <a:t>Using the logistic function to turn Score to probability</a:t>
            </a:r>
          </a:p>
          <a:p>
            <a:r>
              <a:rPr lang="en-US" dirty="0"/>
              <a:t>Logistic Regression</a:t>
            </a:r>
          </a:p>
          <a:p>
            <a:r>
              <a:rPr lang="en-US" dirty="0"/>
              <a:t>Minimizing error vs maximizing likelihood</a:t>
            </a:r>
          </a:p>
          <a:p>
            <a:r>
              <a:rPr lang="en-US" dirty="0"/>
              <a:t>Gradient Ascent</a:t>
            </a:r>
          </a:p>
          <a:p>
            <a:r>
              <a:rPr lang="en-US" dirty="0"/>
              <a:t>Effects of learning rate</a:t>
            </a:r>
          </a:p>
          <a:p>
            <a:r>
              <a:rPr lang="en-US" dirty="0"/>
              <a:t>Overfitting with logistic regression</a:t>
            </a:r>
          </a:p>
          <a:p>
            <a:pPr lvl="1"/>
            <a:r>
              <a:rPr lang="en-US" dirty="0"/>
              <a:t>Over-confident (probabilities close to 0 or 1)</a:t>
            </a:r>
          </a:p>
          <a:p>
            <a:pPr lvl="1"/>
            <a:r>
              <a:rPr lang="en-US" dirty="0"/>
              <a:t>Regularization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58B38-D569-E04A-8B9B-B755E637B5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482188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B581EAE-1536-8B49-8F99-AE4629073521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:r>
                  <a:rPr lang="en-US" dirty="0"/>
                  <a:t>Learning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B581EAE-1536-8B49-8F99-AE46290735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2"/>
                <a:stretch>
                  <a:fillRect l="-4375" b="-2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C653B8EB-EC38-3642-A4BF-6C4E032F9B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36C59-F456-7244-8335-E131804324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3365210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D4E97A-2565-0C4D-9E1B-88CD7FCB6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the Same?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5C853A05-ED32-D04D-B1C7-EF0C648E67F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4" y="214961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One idea is to just model the processing of finding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 based on what we discussed in linear regression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𝕀</m:t>
                              </m:r>
                            </m:e>
                          </m:nary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Will this work? </a:t>
                </a:r>
              </a:p>
              <a:p>
                <a:pPr marL="139700" indent="0">
                  <a:buNone/>
                </a:pPr>
                <a:r>
                  <a:rPr lang="en-US" dirty="0"/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=#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𝑎𝑤𝑒𝑠𝑜𝑚𝑒</m:t>
                    </m:r>
                  </m:oMath>
                </a14:m>
                <a:r>
                  <a:rPr lang="en-US" dirty="0"/>
                  <a:t>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is its coefficient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is fixed.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5C853A05-ED32-D04D-B1C7-EF0C648E67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4" y="214961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7FC85-2518-D340-A17E-F06F1E6AA0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B6B8DB1-A477-5641-975D-27F26D9D55C7}"/>
              </a:ext>
            </a:extLst>
          </p:cNvPr>
          <p:cNvSpPr/>
          <p:nvPr/>
        </p:nvSpPr>
        <p:spPr>
          <a:xfrm>
            <a:off x="3090624" y="2571744"/>
            <a:ext cx="2420783" cy="2074105"/>
          </a:xfrm>
          <a:custGeom>
            <a:avLst/>
            <a:gdLst>
              <a:gd name="connsiteX0" fmla="*/ 10758 w 2474259"/>
              <a:gd name="connsiteY0" fmla="*/ 2119257 h 2119257"/>
              <a:gd name="connsiteX1" fmla="*/ 0 w 2474259"/>
              <a:gd name="connsiteY1" fmla="*/ 0 h 2119257"/>
              <a:gd name="connsiteX2" fmla="*/ 2474259 w 2474259"/>
              <a:gd name="connsiteY2" fmla="*/ 10758 h 2119257"/>
              <a:gd name="connsiteX3" fmla="*/ 10758 w 2474259"/>
              <a:gd name="connsiteY3" fmla="*/ 2119257 h 211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4259" h="2119257">
                <a:moveTo>
                  <a:pt x="10758" y="2119257"/>
                </a:moveTo>
                <a:lnTo>
                  <a:pt x="0" y="0"/>
                </a:lnTo>
                <a:lnTo>
                  <a:pt x="2474259" y="10758"/>
                </a:lnTo>
                <a:lnTo>
                  <a:pt x="10758" y="211925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E3A9BD9-9D19-0143-810A-76EEB7AAD188}"/>
              </a:ext>
            </a:extLst>
          </p:cNvPr>
          <p:cNvSpPr/>
          <p:nvPr/>
        </p:nvSpPr>
        <p:spPr>
          <a:xfrm rot="10800000">
            <a:off x="3090625" y="2571750"/>
            <a:ext cx="2420784" cy="2094654"/>
          </a:xfrm>
          <a:custGeom>
            <a:avLst/>
            <a:gdLst>
              <a:gd name="connsiteX0" fmla="*/ 10758 w 2474259"/>
              <a:gd name="connsiteY0" fmla="*/ 2119257 h 2119257"/>
              <a:gd name="connsiteX1" fmla="*/ 0 w 2474259"/>
              <a:gd name="connsiteY1" fmla="*/ 0 h 2119257"/>
              <a:gd name="connsiteX2" fmla="*/ 2474259 w 2474259"/>
              <a:gd name="connsiteY2" fmla="*/ 10758 h 2119257"/>
              <a:gd name="connsiteX3" fmla="*/ 10758 w 2474259"/>
              <a:gd name="connsiteY3" fmla="*/ 2119257 h 211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4259" h="2119257">
                <a:moveTo>
                  <a:pt x="10758" y="2119257"/>
                </a:moveTo>
                <a:lnTo>
                  <a:pt x="0" y="0"/>
                </a:lnTo>
                <a:lnTo>
                  <a:pt x="2474259" y="10758"/>
                </a:lnTo>
                <a:lnTo>
                  <a:pt x="10758" y="211925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Up Arrow 8">
            <a:extLst>
              <a:ext uri="{FF2B5EF4-FFF2-40B4-BE49-F238E27FC236}">
                <a16:creationId xmlns:a16="http://schemas.microsoft.com/office/drawing/2014/main" id="{BE2DC9F2-DD88-C44C-AAE7-C85913697B60}"/>
              </a:ext>
            </a:extLst>
          </p:cNvPr>
          <p:cNvSpPr/>
          <p:nvPr/>
        </p:nvSpPr>
        <p:spPr>
          <a:xfrm flipH="1">
            <a:off x="3047596" y="2494318"/>
            <a:ext cx="2538804" cy="2214209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1063AC-E4ED-D24E-9899-B32EA5AA635C}"/>
                  </a:ext>
                </a:extLst>
              </p:cNvPr>
              <p:cNvSpPr/>
              <p:nvPr/>
            </p:nvSpPr>
            <p:spPr>
              <a:xfrm>
                <a:off x="2972585" y="4698510"/>
                <a:ext cx="261381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0     1     2      3     4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1063AC-E4ED-D24E-9899-B32EA5AA63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2585" y="4698510"/>
                <a:ext cx="2613815" cy="307777"/>
              </a:xfrm>
              <a:prstGeom prst="rect">
                <a:avLst/>
              </a:prstGeom>
              <a:blipFill>
                <a:blip r:embed="rId4"/>
                <a:stretch>
                  <a:fillRect l="-48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DA86550B-610B-0649-BC92-A36A2A8E6D93}"/>
              </a:ext>
            </a:extLst>
          </p:cNvPr>
          <p:cNvSpPr/>
          <p:nvPr/>
        </p:nvSpPr>
        <p:spPr>
          <a:xfrm>
            <a:off x="3047596" y="2867326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A86F3A-0CEF-F644-969B-565B7323C219}"/>
              </a:ext>
            </a:extLst>
          </p:cNvPr>
          <p:cNvSpPr/>
          <p:nvPr/>
        </p:nvSpPr>
        <p:spPr>
          <a:xfrm>
            <a:off x="3435667" y="3504327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465C8CA-7A9E-E147-ABC8-FE7EFB70A2DA}"/>
              </a:ext>
            </a:extLst>
          </p:cNvPr>
          <p:cNvSpPr/>
          <p:nvPr/>
        </p:nvSpPr>
        <p:spPr>
          <a:xfrm>
            <a:off x="3702879" y="3505347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62EBB0C-8EEB-644A-B5D3-3B5B050058E2}"/>
              </a:ext>
            </a:extLst>
          </p:cNvPr>
          <p:cNvSpPr/>
          <p:nvPr/>
        </p:nvSpPr>
        <p:spPr>
          <a:xfrm>
            <a:off x="3702879" y="3155621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1CC575-E934-3A44-92F4-51F3359D5F80}"/>
              </a:ext>
            </a:extLst>
          </p:cNvPr>
          <p:cNvSpPr/>
          <p:nvPr/>
        </p:nvSpPr>
        <p:spPr>
          <a:xfrm>
            <a:off x="4098234" y="2867064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3E49298-E694-7543-8983-46244B20A497}"/>
              </a:ext>
            </a:extLst>
          </p:cNvPr>
          <p:cNvSpPr/>
          <p:nvPr/>
        </p:nvSpPr>
        <p:spPr>
          <a:xfrm>
            <a:off x="3702879" y="4226842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329549-4621-CF42-9BAC-69D58B9FAA2B}"/>
              </a:ext>
            </a:extLst>
          </p:cNvPr>
          <p:cNvSpPr/>
          <p:nvPr/>
        </p:nvSpPr>
        <p:spPr>
          <a:xfrm>
            <a:off x="4439569" y="3915240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B11E6E-D9FF-C740-9EFC-BAB6DAF4AC7C}"/>
              </a:ext>
            </a:extLst>
          </p:cNvPr>
          <p:cNvSpPr/>
          <p:nvPr/>
        </p:nvSpPr>
        <p:spPr>
          <a:xfrm>
            <a:off x="4439036" y="4220327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DC49DB3-55CE-A549-B4BA-BAC8B5DA93AA}"/>
              </a:ext>
            </a:extLst>
          </p:cNvPr>
          <p:cNvSpPr/>
          <p:nvPr/>
        </p:nvSpPr>
        <p:spPr>
          <a:xfrm>
            <a:off x="4098234" y="4589275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D669BD-703C-6142-AB67-8FE5F65B312F}"/>
              </a:ext>
            </a:extLst>
          </p:cNvPr>
          <p:cNvSpPr/>
          <p:nvPr/>
        </p:nvSpPr>
        <p:spPr>
          <a:xfrm>
            <a:off x="4816070" y="3915240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D445B5-F42D-1149-BE8F-5A837E716CD7}"/>
              </a:ext>
            </a:extLst>
          </p:cNvPr>
          <p:cNvSpPr/>
          <p:nvPr/>
        </p:nvSpPr>
        <p:spPr>
          <a:xfrm>
            <a:off x="3702879" y="4220327"/>
            <a:ext cx="137160" cy="137160"/>
          </a:xfrm>
          <a:prstGeom prst="ellips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B7CF82-926A-4148-A7E0-9E5DE56BF64A}"/>
              </a:ext>
            </a:extLst>
          </p:cNvPr>
          <p:cNvCxnSpPr>
            <a:cxnSpLocks/>
          </p:cNvCxnSpPr>
          <p:nvPr/>
        </p:nvCxnSpPr>
        <p:spPr>
          <a:xfrm flipV="1">
            <a:off x="3090626" y="2571750"/>
            <a:ext cx="2420783" cy="209466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302749-23FF-1B4A-98C4-EF23163F510F}"/>
                  </a:ext>
                </a:extLst>
              </p:cNvPr>
              <p:cNvSpPr txBox="1"/>
              <p:nvPr/>
            </p:nvSpPr>
            <p:spPr>
              <a:xfrm rot="19050726">
                <a:off x="3153459" y="3353874"/>
                <a:ext cx="227331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1⋅#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𝑎𝑤𝑒𝑠𝑜𝑚𝑒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−1.5⋅#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𝑎𝑤𝑓𝑢𝑙</m:t>
                      </m:r>
                      <m:r>
                        <a:rPr lang="en-US" sz="11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1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302749-23FF-1B4A-98C4-EF23163F5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50726">
                <a:off x="3153459" y="3353874"/>
                <a:ext cx="2273315" cy="261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815EB095-52E9-E140-A0F2-D8680320AD0D}"/>
              </a:ext>
            </a:extLst>
          </p:cNvPr>
          <p:cNvSpPr/>
          <p:nvPr/>
        </p:nvSpPr>
        <p:spPr>
          <a:xfrm>
            <a:off x="2764942" y="2193249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#awful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C4E97DA-6CE9-014B-B3F6-B2698931EDB9}"/>
              </a:ext>
            </a:extLst>
          </p:cNvPr>
          <p:cNvSpPr/>
          <p:nvPr/>
        </p:nvSpPr>
        <p:spPr>
          <a:xfrm>
            <a:off x="4892228" y="4710395"/>
            <a:ext cx="1064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#awesome</a:t>
            </a:r>
            <a:endParaRPr lang="en-US" dirty="0"/>
          </a:p>
        </p:txBody>
      </p:sp>
      <p:sp>
        <p:nvSpPr>
          <p:cNvPr id="26" name="Left-Up Arrow 25">
            <a:extLst>
              <a:ext uri="{FF2B5EF4-FFF2-40B4-BE49-F238E27FC236}">
                <a16:creationId xmlns:a16="http://schemas.microsoft.com/office/drawing/2014/main" id="{D98964C8-666B-DF46-8FBC-753CFB1517E3}"/>
              </a:ext>
            </a:extLst>
          </p:cNvPr>
          <p:cNvSpPr/>
          <p:nvPr/>
        </p:nvSpPr>
        <p:spPr>
          <a:xfrm flipH="1">
            <a:off x="6110404" y="2513437"/>
            <a:ext cx="2538804" cy="2214209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0F77AD6-B615-D347-9B9C-F051F8BEC2CD}"/>
                  </a:ext>
                </a:extLst>
              </p:cNvPr>
              <p:cNvSpPr/>
              <p:nvPr/>
            </p:nvSpPr>
            <p:spPr>
              <a:xfrm>
                <a:off x="8576670" y="4512515"/>
                <a:ext cx="44005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Nunito Sans" pitchFamily="2" charset="77"/>
                              <a:cs typeface="Nunito Sans" pitchFamily="2" charset="77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0F77AD6-B615-D347-9B9C-F051F8BEC2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670" y="4512515"/>
                <a:ext cx="440056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5D79B9-F170-4845-B7E9-468A24E11DDA}"/>
                  </a:ext>
                </a:extLst>
              </p:cNvPr>
              <p:cNvSpPr/>
              <p:nvPr/>
            </p:nvSpPr>
            <p:spPr>
              <a:xfrm>
                <a:off x="5974541" y="4719457"/>
                <a:ext cx="33374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5D79B9-F170-4845-B7E9-468A24E11D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541" y="4719457"/>
                <a:ext cx="333745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EA8E2C3-8302-6543-9EC7-4BA7E41818EA}"/>
                  </a:ext>
                </a:extLst>
              </p:cNvPr>
              <p:cNvSpPr/>
              <p:nvPr/>
            </p:nvSpPr>
            <p:spPr>
              <a:xfrm>
                <a:off x="5822455" y="4544621"/>
                <a:ext cx="33374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Nunito Sans" pitchFamily="2" charset="77"/>
                          <a:cs typeface="Nunito Sans" pitchFamily="2" charset="77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EA8E2C3-8302-6543-9EC7-4BA7E41818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455" y="4544621"/>
                <a:ext cx="333745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97FF9A3E-C212-874B-BC93-259E2364B71C}"/>
              </a:ext>
            </a:extLst>
          </p:cNvPr>
          <p:cNvSpPr/>
          <p:nvPr/>
        </p:nvSpPr>
        <p:spPr>
          <a:xfrm>
            <a:off x="5825284" y="2234796"/>
            <a:ext cx="570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error</a:t>
            </a:r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C1E265-E2C4-EE4C-90F1-989951F82316}"/>
              </a:ext>
            </a:extLst>
          </p:cNvPr>
          <p:cNvCxnSpPr>
            <a:cxnSpLocks/>
          </p:cNvCxnSpPr>
          <p:nvPr/>
        </p:nvCxnSpPr>
        <p:spPr>
          <a:xfrm>
            <a:off x="6148516" y="3759345"/>
            <a:ext cx="152086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E7ED00D-96E1-9843-9C9A-4D0E3BCB0D5E}"/>
              </a:ext>
            </a:extLst>
          </p:cNvPr>
          <p:cNvCxnSpPr>
            <a:cxnSpLocks/>
          </p:cNvCxnSpPr>
          <p:nvPr/>
        </p:nvCxnSpPr>
        <p:spPr>
          <a:xfrm>
            <a:off x="6289075" y="3747819"/>
            <a:ext cx="0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041F1AF-6CC4-E24E-8792-677F173427C7}"/>
              </a:ext>
            </a:extLst>
          </p:cNvPr>
          <p:cNvCxnSpPr>
            <a:cxnSpLocks/>
          </p:cNvCxnSpPr>
          <p:nvPr/>
        </p:nvCxnSpPr>
        <p:spPr>
          <a:xfrm>
            <a:off x="6273707" y="3954760"/>
            <a:ext cx="255800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66D0363-FE64-FC42-8F24-3F82C5CF69D0}"/>
              </a:ext>
            </a:extLst>
          </p:cNvPr>
          <p:cNvCxnSpPr>
            <a:cxnSpLocks/>
          </p:cNvCxnSpPr>
          <p:nvPr/>
        </p:nvCxnSpPr>
        <p:spPr>
          <a:xfrm>
            <a:off x="6515449" y="3940817"/>
            <a:ext cx="0" cy="34747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2EA56A4-6675-AC44-A28D-9C93A0F4035C}"/>
              </a:ext>
            </a:extLst>
          </p:cNvPr>
          <p:cNvCxnSpPr>
            <a:cxnSpLocks/>
          </p:cNvCxnSpPr>
          <p:nvPr/>
        </p:nvCxnSpPr>
        <p:spPr>
          <a:xfrm>
            <a:off x="6503923" y="4276763"/>
            <a:ext cx="153462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256783B-8BA1-0E46-8582-F7F42B9E9BCE}"/>
              </a:ext>
            </a:extLst>
          </p:cNvPr>
          <p:cNvCxnSpPr>
            <a:cxnSpLocks/>
          </p:cNvCxnSpPr>
          <p:nvPr/>
        </p:nvCxnSpPr>
        <p:spPr>
          <a:xfrm flipH="1">
            <a:off x="6657385" y="4263017"/>
            <a:ext cx="1523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CE8D815-DF75-B445-81BA-26038A1B1403}"/>
              </a:ext>
            </a:extLst>
          </p:cNvPr>
          <p:cNvCxnSpPr>
            <a:cxnSpLocks/>
          </p:cNvCxnSpPr>
          <p:nvPr/>
        </p:nvCxnSpPr>
        <p:spPr>
          <a:xfrm>
            <a:off x="6643026" y="4476806"/>
            <a:ext cx="289472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81642CD-065F-D94A-BED4-D71F9AA07272}"/>
              </a:ext>
            </a:extLst>
          </p:cNvPr>
          <p:cNvCxnSpPr>
            <a:cxnSpLocks/>
          </p:cNvCxnSpPr>
          <p:nvPr/>
        </p:nvCxnSpPr>
        <p:spPr>
          <a:xfrm>
            <a:off x="6920148" y="4476806"/>
            <a:ext cx="0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4A96269-26F9-C844-939A-83778A1327E8}"/>
              </a:ext>
            </a:extLst>
          </p:cNvPr>
          <p:cNvCxnSpPr>
            <a:cxnSpLocks/>
          </p:cNvCxnSpPr>
          <p:nvPr/>
        </p:nvCxnSpPr>
        <p:spPr>
          <a:xfrm>
            <a:off x="6920148" y="4677930"/>
            <a:ext cx="614503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70839E9-157A-5046-B8AB-A550B8A5AD04}"/>
              </a:ext>
            </a:extLst>
          </p:cNvPr>
          <p:cNvCxnSpPr>
            <a:cxnSpLocks/>
          </p:cNvCxnSpPr>
          <p:nvPr/>
        </p:nvCxnSpPr>
        <p:spPr>
          <a:xfrm flipV="1">
            <a:off x="7523125" y="4344136"/>
            <a:ext cx="0" cy="34747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B1D8970-FED2-8842-8E1F-AEF658C6A26B}"/>
              </a:ext>
            </a:extLst>
          </p:cNvPr>
          <p:cNvCxnSpPr>
            <a:cxnSpLocks/>
          </p:cNvCxnSpPr>
          <p:nvPr/>
        </p:nvCxnSpPr>
        <p:spPr>
          <a:xfrm>
            <a:off x="7515442" y="4359504"/>
            <a:ext cx="300299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7E2C49E-47F6-3D40-B881-3922AB03F015}"/>
              </a:ext>
            </a:extLst>
          </p:cNvPr>
          <p:cNvCxnSpPr>
            <a:cxnSpLocks/>
          </p:cNvCxnSpPr>
          <p:nvPr/>
        </p:nvCxnSpPr>
        <p:spPr>
          <a:xfrm flipV="1">
            <a:off x="7810422" y="4165559"/>
            <a:ext cx="0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2B85275-7AE4-4343-AAB8-B179F9F3C97D}"/>
              </a:ext>
            </a:extLst>
          </p:cNvPr>
          <p:cNvCxnSpPr>
            <a:cxnSpLocks/>
          </p:cNvCxnSpPr>
          <p:nvPr/>
        </p:nvCxnSpPr>
        <p:spPr>
          <a:xfrm flipH="1">
            <a:off x="7798897" y="4177084"/>
            <a:ext cx="236056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60B491B-9A19-2241-A481-D81AFA5AB1DF}"/>
              </a:ext>
            </a:extLst>
          </p:cNvPr>
          <p:cNvCxnSpPr>
            <a:cxnSpLocks/>
          </p:cNvCxnSpPr>
          <p:nvPr/>
        </p:nvCxnSpPr>
        <p:spPr>
          <a:xfrm>
            <a:off x="8027268" y="3975456"/>
            <a:ext cx="0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53B62EE-500A-7D4E-BBFF-AB611C7B3422}"/>
              </a:ext>
            </a:extLst>
          </p:cNvPr>
          <p:cNvCxnSpPr>
            <a:cxnSpLocks/>
          </p:cNvCxnSpPr>
          <p:nvPr/>
        </p:nvCxnSpPr>
        <p:spPr>
          <a:xfrm>
            <a:off x="8015742" y="3986655"/>
            <a:ext cx="391905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2C459118-811C-DD43-851B-5160CA034A69}"/>
              </a:ext>
            </a:extLst>
          </p:cNvPr>
          <p:cNvCxnSpPr>
            <a:cxnSpLocks/>
          </p:cNvCxnSpPr>
          <p:nvPr/>
        </p:nvCxnSpPr>
        <p:spPr>
          <a:xfrm flipV="1">
            <a:off x="8393242" y="3793036"/>
            <a:ext cx="0" cy="210312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FB8944AF-55AC-534C-990F-33BCBBDC7C7D}"/>
                  </a:ext>
                </a:extLst>
              </p:cNvPr>
              <p:cNvSpPr/>
              <p:nvPr/>
            </p:nvSpPr>
            <p:spPr>
              <a:xfrm>
                <a:off x="5822454" y="2787970"/>
                <a:ext cx="3337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FB8944AF-55AC-534C-990F-33BCBBDC7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454" y="2787970"/>
                <a:ext cx="33374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D034E65E-B9EB-8F45-BD2C-4FDED891C65B}"/>
              </a:ext>
            </a:extLst>
          </p:cNvPr>
          <p:cNvCxnSpPr>
            <a:cxnSpLocks/>
          </p:cNvCxnSpPr>
          <p:nvPr/>
        </p:nvCxnSpPr>
        <p:spPr>
          <a:xfrm>
            <a:off x="8393242" y="3793036"/>
            <a:ext cx="152086" cy="0"/>
          </a:xfrm>
          <a:prstGeom prst="line">
            <a:avLst/>
          </a:prstGeom>
          <a:ln w="28575">
            <a:solidFill>
              <a:srgbClr val="B57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56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/>
      <p:bldP spid="31" grpId="0"/>
      <p:bldP spid="1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74766-6DEB-0F40-9EAC-E14A0B05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Error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9AAA2-DA4C-CC43-BFE7-3FD7B3068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Minimizing classification error is probably the most intuitive thing to do given all we have learned from regression. However, it just doesn’t work in this case with classification.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We aren’t able to use a method like gradient descent here because the function isn’t ”nice” (it’s not continuous, it’s not differentiable, etc.).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We will use a stand-in for classification error that will allow us to use an optimization algorithm. But first, we have to change the problem we care about a bit.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Instead of caring about the classifications, let’s look at some probabilities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CA792-41E7-8C47-9B00-FE1750021A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75402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6EEA4-02AD-4048-BE8E-E7BB3B0B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A7B354C-EAA7-0945-8229-5EDA79638C5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Assume that there is some randomness in the world, and instead will try to model the probability of a positive/negative label.</a:t>
                </a:r>
              </a:p>
              <a:p>
                <a:pPr marL="139700" indent="0">
                  <a:buNone/>
                </a:pPr>
                <a:r>
                  <a:rPr lang="en-US" b="1" dirty="0"/>
                  <a:t>Examples:</a:t>
                </a:r>
              </a:p>
              <a:p>
                <a:pPr marL="139700" indent="0">
                  <a:buNone/>
                </a:pPr>
                <a:r>
                  <a:rPr lang="en-US" dirty="0"/>
                  <a:t>“The sushi &amp; everything else were awesome!”</a:t>
                </a:r>
              </a:p>
              <a:p>
                <a:r>
                  <a:rPr lang="en-US" dirty="0"/>
                  <a:t>Definite positive (+1)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=+1 │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=“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𝑠𝑢𝑠h𝑖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&amp;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𝑒𝑣𝑒𝑟𝑦𝑡h𝑖𝑛𝑔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𝑒𝑙𝑠𝑒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𝑤𝑒𝑟𝑒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𝑎𝑤𝑒𝑠𝑜𝑚𝑒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!”</m:t>
                        </m:r>
                      </m:e>
                    </m:d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=0.99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“The sushi was alright, the service was OK”</a:t>
                </a:r>
              </a:p>
              <a:p>
                <a:r>
                  <a:rPr lang="en-US" dirty="0"/>
                  <a:t>Not as sure</a:t>
                </a:r>
              </a:p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=−1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│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=“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𝑠𝑢𝑠h𝑖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𝑎𝑙𝑟𝑖𝑔h𝑡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𝑠𝑒𝑟𝑣𝑖𝑐𝑒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𝑤𝑎𝑠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𝑜𝑘𝑎𝑦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!”</m:t>
                        </m:r>
                      </m:e>
                    </m:d>
                    <m:r>
                      <a:rPr lang="en-US" sz="120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1200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Use probability as the measurement of certainty</a:t>
                </a: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A7B354C-EAA7-0945-8229-5EDA79638C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b="-8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68EB7-AD3C-394C-8377-15146A6445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4940130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0617-BDFF-494B-AE21-2699C80E0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Classifier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FEB9F2-508D-FF40-97BD-9BDD84A0E70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Idea</a:t>
                </a:r>
                <a:r>
                  <a:rPr lang="en-US" dirty="0"/>
                  <a:t>: </a:t>
                </a: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Estimate probabilities</a:t>
                </a:r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and use those for prediction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Probability Classifier </a:t>
                </a:r>
              </a:p>
              <a:p>
                <a:pPr marL="139700" indent="0">
                  <a:buNone/>
                </a:pPr>
                <a:r>
                  <a:rPr lang="en-US" dirty="0"/>
                  <a:t>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: Sentence from review</a:t>
                </a:r>
              </a:p>
              <a:p>
                <a:r>
                  <a:rPr lang="en-US" dirty="0"/>
                  <a:t>Estimate class probability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=+1|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=+1</m:t>
                        </m:r>
                      </m:e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+1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Else: 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b="0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Notes</a:t>
                </a:r>
                <a:r>
                  <a:rPr lang="en-US" dirty="0"/>
                  <a:t>: </a:t>
                </a:r>
              </a:p>
              <a:p>
                <a:r>
                  <a:rPr lang="en-US" dirty="0"/>
                  <a:t>Estimating the probability improves </a:t>
                </a:r>
                <a:r>
                  <a:rPr lang="en-US" b="1" dirty="0"/>
                  <a:t>interpretability</a:t>
                </a: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FEB9F2-508D-FF40-97BD-9BDD84A0E7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56295-2AF3-DB4E-BB7A-9557DD24B9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7433190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lideMast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Master" id="{6892CB92-2140-4825-AC64-EAFCBE3C90F5}" vid="{77F8CD81-5FBC-4318-813D-3CE9F874004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7E27263BFA984A822E6B96AA80ED52" ma:contentTypeVersion="4" ma:contentTypeDescription="Create a new document." ma:contentTypeScope="" ma:versionID="8b9c8cba77be28863d2d7b65ae01ac03">
  <xsd:schema xmlns:xsd="http://www.w3.org/2001/XMLSchema" xmlns:xs="http://www.w3.org/2001/XMLSchema" xmlns:p="http://schemas.microsoft.com/office/2006/metadata/properties" xmlns:ns3="c57e2c81-afec-4593-ac03-d40bc9d24b6b" targetNamespace="http://schemas.microsoft.com/office/2006/metadata/properties" ma:root="true" ma:fieldsID="93ab4ae4d611b460d64563ce2a7f8efd" ns3:_="">
    <xsd:import namespace="c57e2c81-afec-4593-ac03-d40bc9d24b6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7e2c81-afec-4593-ac03-d40bc9d24b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1FEE323-0009-4883-A1B9-FB5B5B03522E}">
  <ds:schemaRefs>
    <ds:schemaRef ds:uri="c57e2c81-afec-4593-ac03-d40bc9d24b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6680F8A-53FA-474A-A10B-35F0230BF2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AB337B-BBAE-4F9C-BB8C-7F93A8F8772E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c57e2c81-afec-4593-ac03-d40bc9d24b6b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SlideMaster</Template>
  <TotalTime>3984</TotalTime>
  <Words>2273</Words>
  <Application>Microsoft Macintosh PowerPoint</Application>
  <PresentationFormat>On-screen Show (16:9)</PresentationFormat>
  <Paragraphs>520</Paragraphs>
  <Slides>49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Open Sans</vt:lpstr>
      <vt:lpstr>Calibri</vt:lpstr>
      <vt:lpstr>Georgia</vt:lpstr>
      <vt:lpstr>Cambria Math</vt:lpstr>
      <vt:lpstr>Nunito Sans</vt:lpstr>
      <vt:lpstr>Courier New</vt:lpstr>
      <vt:lpstr>SlideMaster</vt:lpstr>
      <vt:lpstr>CSE/STAT 416 Logistic Regression   Tanmay Shah University of Washington April 12, 2024  ❓ Questions? Raise hand or sli.do #cs416 💬 Before Class: Does a straw have two holes or one? 🎵 Listening to: your chatter which leaks into Panopto  recordings</vt:lpstr>
      <vt:lpstr>Administrivia</vt:lpstr>
      <vt:lpstr>Sentiment Classifier</vt:lpstr>
      <vt:lpstr>Decision Boundary</vt:lpstr>
      <vt:lpstr>Learning w ̂</vt:lpstr>
      <vt:lpstr>All the Same?</vt:lpstr>
      <vt:lpstr>Minimizing Error</vt:lpstr>
      <vt:lpstr>Probabilities</vt:lpstr>
      <vt:lpstr>Probability Classifier</vt:lpstr>
      <vt:lpstr>PowerPoint Presentation</vt:lpstr>
      <vt:lpstr>PowerPoint Presentation</vt:lpstr>
      <vt:lpstr>Score Probabilities?</vt:lpstr>
      <vt:lpstr>Interpreting Score</vt:lpstr>
      <vt:lpstr>Logistic Function</vt:lpstr>
      <vt:lpstr>Logistic Regression Model</vt:lpstr>
      <vt:lpstr>PowerPoint Presentation</vt:lpstr>
      <vt:lpstr>Demo</vt:lpstr>
      <vt:lpstr>1 min</vt:lpstr>
      <vt:lpstr>2 min</vt:lpstr>
      <vt:lpstr>Quality Metric = Likelihood</vt:lpstr>
      <vt:lpstr>Learn w ̂</vt:lpstr>
      <vt:lpstr>Maximum Likelihood Estimate (MLE)</vt:lpstr>
      <vt:lpstr>1 min</vt:lpstr>
      <vt:lpstr>PowerPoint Presentation</vt:lpstr>
      <vt:lpstr>PowerPoint Presentation</vt:lpstr>
      <vt:lpstr>Finding MLE</vt:lpstr>
      <vt:lpstr>Gradient Ascent</vt:lpstr>
      <vt:lpstr>Learning Curve </vt:lpstr>
      <vt:lpstr>Choosing η</vt:lpstr>
      <vt:lpstr>Choosing η</vt:lpstr>
      <vt:lpstr>Choosing η</vt:lpstr>
      <vt:lpstr>Choosing η</vt:lpstr>
      <vt:lpstr>Grid Search</vt:lpstr>
      <vt:lpstr>PowerPoint Presentation</vt:lpstr>
      <vt:lpstr>Overfitting - Classification</vt:lpstr>
      <vt:lpstr>More Features</vt:lpstr>
      <vt:lpstr>Decision Boundary</vt:lpstr>
      <vt:lpstr>Decision Boundary</vt:lpstr>
      <vt:lpstr>Decision Boundary</vt:lpstr>
      <vt:lpstr>Decision Boundary</vt:lpstr>
      <vt:lpstr>Overfitting</vt:lpstr>
      <vt:lpstr>Effects of Overfitting</vt:lpstr>
      <vt:lpstr>Plotting Probabilities</vt:lpstr>
      <vt:lpstr>Regularization</vt:lpstr>
      <vt:lpstr>L2 Regularized Logistic Regression</vt:lpstr>
      <vt:lpstr>Some Details</vt:lpstr>
      <vt:lpstr>Coefficient Path:  L2 Penalty </vt:lpstr>
      <vt:lpstr>2 min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Microsoft Office User</cp:lastModifiedBy>
  <cp:revision>39</cp:revision>
  <cp:lastPrinted>2019-07-08T15:45:50Z</cp:lastPrinted>
  <dcterms:modified xsi:type="dcterms:W3CDTF">2024-04-12T19:02:53Z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0x010100317E27263BFA984A822E6B96AA80ED52</vt:lpwstr>
  </property>
</Properties>
</file>