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1482" r:id="rId2"/>
    <p:sldId id="504" r:id="rId3"/>
    <p:sldId id="458" r:id="rId4"/>
    <p:sldId id="523" r:id="rId5"/>
    <p:sldId id="459" r:id="rId6"/>
    <p:sldId id="460" r:id="rId7"/>
    <p:sldId id="1484" r:id="rId8"/>
    <p:sldId id="461" r:id="rId9"/>
    <p:sldId id="510" r:id="rId10"/>
    <p:sldId id="513" r:id="rId11"/>
    <p:sldId id="514" r:id="rId12"/>
    <p:sldId id="462" r:id="rId13"/>
    <p:sldId id="463" r:id="rId14"/>
    <p:sldId id="515" r:id="rId15"/>
    <p:sldId id="517" r:id="rId16"/>
    <p:sldId id="465" r:id="rId17"/>
    <p:sldId id="468" r:id="rId18"/>
    <p:sldId id="469" r:id="rId19"/>
    <p:sldId id="470" r:id="rId20"/>
    <p:sldId id="532" r:id="rId21"/>
    <p:sldId id="498" r:id="rId22"/>
    <p:sldId id="1485" r:id="rId23"/>
    <p:sldId id="1486" r:id="rId24"/>
    <p:sldId id="1487" r:id="rId25"/>
    <p:sldId id="1488" r:id="rId26"/>
    <p:sldId id="1489" r:id="rId27"/>
    <p:sldId id="1490" r:id="rId28"/>
    <p:sldId id="1491" r:id="rId29"/>
    <p:sldId id="1493" r:id="rId30"/>
    <p:sldId id="1492" r:id="rId31"/>
    <p:sldId id="1494" r:id="rId32"/>
    <p:sldId id="1495" r:id="rId33"/>
    <p:sldId id="1496" r:id="rId34"/>
    <p:sldId id="1497" r:id="rId35"/>
    <p:sldId id="1498" r:id="rId36"/>
    <p:sldId id="1499" r:id="rId37"/>
    <p:sldId id="497" r:id="rId38"/>
    <p:sldId id="1500" r:id="rId39"/>
    <p:sldId id="1501" r:id="rId40"/>
    <p:sldId id="1502" r:id="rId41"/>
    <p:sldId id="1503" r:id="rId42"/>
    <p:sldId id="1504" r:id="rId43"/>
    <p:sldId id="1505" r:id="rId44"/>
    <p:sldId id="1506" r:id="rId45"/>
    <p:sldId id="1507" r:id="rId46"/>
    <p:sldId id="488" r:id="rId47"/>
    <p:sldId id="489" r:id="rId48"/>
    <p:sldId id="490" r:id="rId49"/>
    <p:sldId id="491" r:id="rId50"/>
    <p:sldId id="1508" r:id="rId51"/>
    <p:sldId id="399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mbria Math" panose="02040503050406030204" pitchFamily="18" charset="0"/>
      <p:regular r:id="rId59"/>
    </p:embeddedFont>
    <p:embeddedFont>
      <p:font typeface="Georgia" panose="02040502050405020303" pitchFamily="18" charset="0"/>
      <p:regular r:id="rId60"/>
      <p:bold r:id="rId61"/>
      <p:italic r:id="rId62"/>
      <p:boldItalic r:id="rId63"/>
    </p:embeddedFont>
    <p:embeddedFont>
      <p:font typeface="Nunito Sans" pitchFamily="2" charset="77"/>
      <p:regular r:id="rId64"/>
      <p:bold r:id="rId65"/>
      <p:italic r:id="rId66"/>
      <p:boldItalic r:id="rId67"/>
    </p:embeddedFont>
    <p:embeddedFont>
      <p:font typeface="Open Sans" panose="020B060603050402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BA6"/>
    <a:srgbClr val="B57BA6"/>
    <a:srgbClr val="95698A"/>
    <a:srgbClr val="EFD9B0"/>
    <a:srgbClr val="6093C5"/>
    <a:srgbClr val="FFAEEF"/>
    <a:srgbClr val="942093"/>
    <a:srgbClr val="D89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23F696-D533-4BE0-B1DA-8B15BD142E95}">
  <a:tblStyle styleId="{CB23F696-D533-4BE0-B1DA-8B15BD142E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85479" autoAdjust="0"/>
  </p:normalViewPr>
  <p:slideViewPr>
    <p:cSldViewPr snapToGrid="0" snapToObjects="1">
      <p:cViewPr varScale="1">
        <p:scale>
          <a:sx n="181" d="100"/>
          <a:sy n="181" d="100"/>
        </p:scale>
        <p:origin x="130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14F16-DD08-9D45-99E8-6100C70A18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1782F-D7B4-1D4E-8BD0-59CD4216F5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52ED9-18B6-0749-BB32-82EB97D0DB13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A43E5-3862-3D44-8EAD-E8BE6FE12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427D9-1E89-AB4D-AAE9-7A179DD01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D49D8-58CC-5E4D-9921-5892B6C29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94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Write positive # = 2, negative # = 1, predict +1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Note that this approach doesn’t involve any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2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$$1*1+1*2+1*(-1) = 2$$</a:t>
            </a:r>
          </a:p>
        </p:txBody>
      </p:sp>
    </p:spTree>
    <p:extLst>
      <p:ext uri="{BB962C8B-B14F-4D97-AF65-F5344CB8AC3E}">
        <p14:creationId xmlns:p14="http://schemas.microsoft.com/office/powerpoint/2010/main" val="271969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point represents a sentence</a:t>
            </a:r>
          </a:p>
          <a:p>
            <a:r>
              <a:rPr lang="en-US" dirty="0"/>
              <a:t>WOS: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dirty="0"/>
              <a:t>Above: Score &lt; 0, predict negative sentiment</a:t>
            </a:r>
          </a:p>
          <a:p>
            <a:pPr lvl="1"/>
            <a:r>
              <a:rPr lang="en-US" dirty="0"/>
              <a:t>Below: Score &gt; 0, predict positive sentiment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7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0 at the cross-section</a:t>
            </a:r>
          </a:p>
          <a:p>
            <a:pPr lvl="0"/>
            <a:r>
              <a:rPr lang="en-US" dirty="0"/>
              <a:t>When you are taking the sign, you’re fundamentally taking a cross-section at score =0, and seeing if the score is above or below that line.</a:t>
            </a:r>
          </a:p>
        </p:txBody>
      </p:sp>
    </p:spTree>
    <p:extLst>
      <p:ext uri="{BB962C8B-B14F-4D97-AF65-F5344CB8AC3E}">
        <p14:creationId xmlns:p14="http://schemas.microsoft.com/office/powerpoint/2010/main" val="160957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sentiment analysis used? One example is marketing or analytics, where companies want to get the average sentiment of different content they put out based on the comments.</a:t>
            </a:r>
          </a:p>
        </p:txBody>
      </p:sp>
    </p:spTree>
    <p:extLst>
      <p:ext uri="{BB962C8B-B14F-4D97-AF65-F5344CB8AC3E}">
        <p14:creationId xmlns:p14="http://schemas.microsoft.com/office/powerpoint/2010/main" val="3660105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Write positive # = 2, negative # = 1, predict +1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Note that this approach doesn’t involve any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13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$$1*1+1*2+1*(-1) = 2$$</a:t>
            </a:r>
          </a:p>
        </p:txBody>
      </p:sp>
    </p:spTree>
    <p:extLst>
      <p:ext uri="{BB962C8B-B14F-4D97-AF65-F5344CB8AC3E}">
        <p14:creationId xmlns:p14="http://schemas.microsoft.com/office/powerpoint/2010/main" val="1066877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point represents a sentence</a:t>
            </a:r>
          </a:p>
          <a:p>
            <a:r>
              <a:rPr lang="en-US" dirty="0"/>
              <a:t>WOS: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dirty="0"/>
              <a:t>Above: Score &lt; 0, predict negative sentiment</a:t>
            </a:r>
          </a:p>
          <a:p>
            <a:pPr lvl="1"/>
            <a:r>
              <a:rPr lang="en-US" dirty="0"/>
              <a:t>Below: Score &gt; 0, predict positive sentiment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4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4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parts:</a:t>
            </a:r>
          </a:p>
          <a:p>
            <a:pPr lvl="1"/>
            <a:r>
              <a:rPr lang="en-US" dirty="0"/>
              <a:t>Decide which one of these graphs represents the new score</a:t>
            </a:r>
          </a:p>
          <a:p>
            <a:pPr lvl="1"/>
            <a:r>
              <a:rPr lang="en-US" dirty="0"/>
              <a:t>Explain in English what you are doing here in terms of the model’s actual predictions</a:t>
            </a:r>
          </a:p>
        </p:txBody>
      </p:sp>
    </p:spTree>
    <p:extLst>
      <p:ext uri="{BB962C8B-B14F-4D97-AF65-F5344CB8AC3E}">
        <p14:creationId xmlns:p14="http://schemas.microsoft.com/office/powerpoint/2010/main" val="900957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parts:</a:t>
            </a:r>
          </a:p>
          <a:p>
            <a:pPr lvl="1"/>
            <a:r>
              <a:rPr lang="en-US" dirty="0"/>
              <a:t>Decide which one of these graphs represents the new score</a:t>
            </a:r>
          </a:p>
          <a:p>
            <a:pPr lvl="1"/>
            <a:r>
              <a:rPr lang="en-US" dirty="0"/>
              <a:t>Explain in English what you are doing here in terms of the model’s actual predictions</a:t>
            </a:r>
          </a:p>
        </p:txBody>
      </p:sp>
    </p:spTree>
    <p:extLst>
      <p:ext uri="{BB962C8B-B14F-4D97-AF65-F5344CB8AC3E}">
        <p14:creationId xmlns:p14="http://schemas.microsoft.com/office/powerpoint/2010/main" val="286947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0 at the cross-section</a:t>
            </a:r>
          </a:p>
          <a:p>
            <a:pPr lvl="0"/>
            <a:r>
              <a:rPr lang="en-US" dirty="0"/>
              <a:t>When you are taking the sign, you’re fundamentally taking a cross-section at score =0, and seeing if the score is above or below that line.</a:t>
            </a:r>
          </a:p>
        </p:txBody>
      </p:sp>
    </p:spTree>
    <p:extLst>
      <p:ext uri="{BB962C8B-B14F-4D97-AF65-F5344CB8AC3E}">
        <p14:creationId xmlns:p14="http://schemas.microsoft.com/office/powerpoint/2010/main" val="1571319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37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Classification Error: # mistakes / total</a:t>
            </a:r>
          </a:p>
          <a:p>
            <a:pPr lvl="2"/>
            <a:r>
              <a:rPr lang="en-US" dirty="0"/>
              <a:t>$$\sum 1{y-\hat{y}}$$</a:t>
            </a:r>
          </a:p>
          <a:p>
            <a:pPr lvl="1"/>
            <a:r>
              <a:rPr lang="en-US" dirty="0"/>
              <a:t>Classification Accuracy: 1 - error</a:t>
            </a:r>
          </a:p>
          <a:p>
            <a:pPr lvl="2"/>
            <a:r>
              <a:rPr lang="en-US" dirty="0"/>
              <a:t># correct / total</a:t>
            </a:r>
          </a:p>
        </p:txBody>
      </p:sp>
    </p:spTree>
    <p:extLst>
      <p:ext uri="{BB962C8B-B14F-4D97-AF65-F5344CB8AC3E}">
        <p14:creationId xmlns:p14="http://schemas.microsoft.com/office/powerpoint/2010/main" val="3073441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if you’re taking in handwritten digits and classifying what digit they are, you should at least get an accuracy of one-tenth. This is actually an example you’ll be going over in section on Thurs.</a:t>
            </a:r>
          </a:p>
        </p:txBody>
      </p:sp>
    </p:spTree>
    <p:extLst>
      <p:ext uri="{BB962C8B-B14F-4D97-AF65-F5344CB8AC3E}">
        <p14:creationId xmlns:p14="http://schemas.microsoft.com/office/powerpoint/2010/main" val="1772292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can we break down the types of errors to think about them in a more detailed fashion? Using a tool called confusion matrices.</a:t>
            </a:r>
          </a:p>
          <a:p>
            <a:r>
              <a:rPr lang="en-US" dirty="0"/>
              <a:t>WOS: y, \hat{y}</a:t>
            </a:r>
          </a:p>
        </p:txBody>
      </p:sp>
    </p:spTree>
    <p:extLst>
      <p:ext uri="{BB962C8B-B14F-4D97-AF65-F5344CB8AC3E}">
        <p14:creationId xmlns:p14="http://schemas.microsoft.com/office/powerpoint/2010/main" val="2700881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  <a:p>
            <a:pPr lvl="1"/>
            <a:r>
              <a:rPr lang="en-US" dirty="0"/>
              <a:t>100 test examples</a:t>
            </a:r>
          </a:p>
          <a:p>
            <a:pPr lvl="1"/>
            <a:r>
              <a:rPr lang="en-US" dirty="0"/>
              <a:t>60 total positive, 40 total negative </a:t>
            </a:r>
          </a:p>
          <a:p>
            <a:pPr lvl="1"/>
            <a:r>
              <a:rPr lang="en-US" dirty="0"/>
              <a:t>TP 50, 10 FN, 5 FP, 35 TN</a:t>
            </a:r>
          </a:p>
          <a:p>
            <a:pPr lvl="1"/>
            <a:r>
              <a:rPr lang="en-US" dirty="0"/>
              <a:t>Compute accuracy (50 + 35 / 100) = 0.85</a:t>
            </a:r>
          </a:p>
        </p:txBody>
      </p:sp>
    </p:spTree>
    <p:extLst>
      <p:ext uri="{BB962C8B-B14F-4D97-AF65-F5344CB8AC3E}">
        <p14:creationId xmlns:p14="http://schemas.microsoft.com/office/powerpoint/2010/main" val="198267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Spam is the positive label</a:t>
            </a:r>
          </a:p>
          <a:p>
            <a:r>
              <a:rPr lang="en-US" dirty="0"/>
              <a:t>Mention the COVID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80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5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Regression: y \in R, Z, [0,1]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 \in {+1, -1}, y \in {dog, cat}, etc.</a:t>
            </a:r>
          </a:p>
        </p:txBody>
      </p:sp>
    </p:spTree>
    <p:extLst>
      <p:ext uri="{BB962C8B-B14F-4D97-AF65-F5344CB8AC3E}">
        <p14:creationId xmlns:p14="http://schemas.microsoft.com/office/powerpoint/2010/main" val="388231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Circle the diagonal, label “correct”</a:t>
            </a:r>
          </a:p>
          <a:p>
            <a:pPr lvl="0"/>
            <a:r>
              <a:rPr lang="en-US" dirty="0"/>
              <a:t>Mention that you can’t exactly say false positive or false negative here, since there isn’t just a positive or negative, there are more classes.</a:t>
            </a:r>
          </a:p>
        </p:txBody>
      </p:sp>
    </p:spTree>
    <p:extLst>
      <p:ext uri="{BB962C8B-B14F-4D97-AF65-F5344CB8AC3E}">
        <p14:creationId xmlns:p14="http://schemas.microsoft.com/office/powerpoint/2010/main" val="378640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in difference at end is bias + noise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7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in that curve is model using single words</a:t>
            </a:r>
          </a:p>
          <a:p>
            <a:r>
              <a:rPr lang="en-US" dirty="0"/>
              <a:t>Draw in curve for bigrams</a:t>
            </a:r>
          </a:p>
          <a:p>
            <a:r>
              <a:rPr lang="en-US" dirty="0"/>
              <a:t>Smaller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binary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8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 multiclass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27442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sentiment analysis used? One example is marketing or analytics, where companies want to get the average sentiment of different content they put out based on the comments.</a:t>
            </a:r>
          </a:p>
        </p:txBody>
      </p:sp>
    </p:spTree>
    <p:extLst>
      <p:ext uri="{BB962C8B-B14F-4D97-AF65-F5344CB8AC3E}">
        <p14:creationId xmlns:p14="http://schemas.microsoft.com/office/powerpoint/2010/main" val="190201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1, 3, 1, 2, 1, 1, 1, 1, 1</a:t>
            </a:r>
          </a:p>
          <a:p>
            <a:pPr lvl="1"/>
            <a:r>
              <a:rPr lang="en-US" dirty="0"/>
              <a:t>$$h_1(x)$$, $$h_2(x)$$,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1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Labels are provided to us in the dataset, but our goal is to develop a model that can go through new reviews and predict the sentiment without it being provided.</a:t>
            </a:r>
          </a:p>
          <a:p>
            <a:r>
              <a:rPr lang="en-US" dirty="0"/>
              <a:t>WOS: </a:t>
            </a:r>
          </a:p>
          <a:p>
            <a:pPr lvl="1"/>
            <a:r>
              <a:rPr lang="en-US" dirty="0"/>
              <a:t>$$h_1(x)$$, $$h_2(x)$$, …, “label”</a:t>
            </a:r>
          </a:p>
          <a:p>
            <a:pPr lvl="1"/>
            <a:r>
              <a:rPr lang="en-US" dirty="0"/>
              <a:t>“Goal: Given vectorized review, predict sentiment.”</a:t>
            </a:r>
          </a:p>
        </p:txBody>
      </p:sp>
    </p:spTree>
    <p:extLst>
      <p:ext uri="{BB962C8B-B14F-4D97-AF65-F5344CB8AC3E}">
        <p14:creationId xmlns:p14="http://schemas.microsoft.com/office/powerpoint/2010/main" val="277728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D9732-38F6-429A-80B4-0D5E5CCE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01" y="-300"/>
            <a:ext cx="4602079" cy="5143500"/>
          </a:xfrm>
          <a:prstGeom prst="rect">
            <a:avLst/>
          </a:prstGeom>
        </p:spPr>
      </p:pic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B57BA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00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>
  <p:cSld name="1_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16" name="Google Shape;363;p47">
            <a:extLst>
              <a:ext uri="{FF2B5EF4-FFF2-40B4-BE49-F238E27FC236}">
                <a16:creationId xmlns:a16="http://schemas.microsoft.com/office/drawing/2014/main" id="{3541BDF9-5784-074C-A08C-87376337677D}"/>
              </a:ext>
            </a:extLst>
          </p:cNvPr>
          <p:cNvGrpSpPr/>
          <p:nvPr/>
        </p:nvGrpSpPr>
        <p:grpSpPr>
          <a:xfrm>
            <a:off x="234451" y="613658"/>
            <a:ext cx="372594" cy="360301"/>
            <a:chOff x="1247825" y="5001950"/>
            <a:chExt cx="443300" cy="428675"/>
          </a:xfrm>
        </p:grpSpPr>
        <p:sp>
          <p:nvSpPr>
            <p:cNvPr id="17" name="Google Shape;364;p47">
              <a:extLst>
                <a:ext uri="{FF2B5EF4-FFF2-40B4-BE49-F238E27FC236}">
                  <a16:creationId xmlns:a16="http://schemas.microsoft.com/office/drawing/2014/main" id="{572CE08A-2EDE-ED40-8929-A4D030F473E9}"/>
                </a:ext>
              </a:extLst>
            </p:cNvPr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5;p47">
              <a:extLst>
                <a:ext uri="{FF2B5EF4-FFF2-40B4-BE49-F238E27FC236}">
                  <a16:creationId xmlns:a16="http://schemas.microsoft.com/office/drawing/2014/main" id="{E3272AF4-EF81-B947-99F7-208AC87C7B41}"/>
                </a:ext>
              </a:extLst>
            </p:cNvPr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6;p47">
              <a:extLst>
                <a:ext uri="{FF2B5EF4-FFF2-40B4-BE49-F238E27FC236}">
                  <a16:creationId xmlns:a16="http://schemas.microsoft.com/office/drawing/2014/main" id="{584652AF-EDE0-DE40-8E38-1CC1E523A7C4}"/>
                </a:ext>
              </a:extLst>
            </p:cNvPr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7;p47">
              <a:extLst>
                <a:ext uri="{FF2B5EF4-FFF2-40B4-BE49-F238E27FC236}">
                  <a16:creationId xmlns:a16="http://schemas.microsoft.com/office/drawing/2014/main" id="{C22F9A86-3FF7-6945-90B2-1F66B4E0EEB8}"/>
                </a:ext>
              </a:extLst>
            </p:cNvPr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;p47">
              <a:extLst>
                <a:ext uri="{FF2B5EF4-FFF2-40B4-BE49-F238E27FC236}">
                  <a16:creationId xmlns:a16="http://schemas.microsoft.com/office/drawing/2014/main" id="{35E00376-99D9-274D-A292-AFECD22C8F81}"/>
                </a:ext>
              </a:extLst>
            </p:cNvPr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;p47">
              <a:extLst>
                <a:ext uri="{FF2B5EF4-FFF2-40B4-BE49-F238E27FC236}">
                  <a16:creationId xmlns:a16="http://schemas.microsoft.com/office/drawing/2014/main" id="{D11F13E6-7749-5D4B-A7A0-EFE5A88346CC}"/>
                </a:ext>
              </a:extLst>
            </p:cNvPr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F7C7F8-C034-EF43-941C-B3BC5BC5855C}"/>
              </a:ext>
            </a:extLst>
          </p:cNvPr>
          <p:cNvSpPr txBox="1"/>
          <p:nvPr/>
        </p:nvSpPr>
        <p:spPr>
          <a:xfrm>
            <a:off x="650763" y="624705"/>
            <a:ext cx="1629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 Break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C002A9-6F71-4260-AC7A-CA8BDE84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15" name="Google Shape;33;p6">
            <a:extLst>
              <a:ext uri="{FF2B5EF4-FFF2-40B4-BE49-F238E27FC236}">
                <a16:creationId xmlns:a16="http://schemas.microsoft.com/office/drawing/2014/main" id="{7D0330C4-488F-4E11-BF3D-EA5DF26F0A65}"/>
              </a:ext>
            </a:extLst>
          </p:cNvPr>
          <p:cNvSpPr/>
          <p:nvPr userDrawn="1"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9AA0ECA5-9FBC-4C4B-A996-F0E3B3EC796D}"/>
              </a:ext>
            </a:extLst>
          </p:cNvPr>
          <p:cNvSpPr/>
          <p:nvPr userDrawn="1"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" name="Google Shape;363;p47">
            <a:extLst>
              <a:ext uri="{FF2B5EF4-FFF2-40B4-BE49-F238E27FC236}">
                <a16:creationId xmlns:a16="http://schemas.microsoft.com/office/drawing/2014/main" id="{CA4C0B63-61BC-42D7-B10C-C17E378D6BB3}"/>
              </a:ext>
            </a:extLst>
          </p:cNvPr>
          <p:cNvGrpSpPr/>
          <p:nvPr userDrawn="1"/>
        </p:nvGrpSpPr>
        <p:grpSpPr>
          <a:xfrm>
            <a:off x="234451" y="613658"/>
            <a:ext cx="372594" cy="360301"/>
            <a:chOff x="1247825" y="5001950"/>
            <a:chExt cx="443300" cy="428675"/>
          </a:xfrm>
        </p:grpSpPr>
        <p:sp>
          <p:nvSpPr>
            <p:cNvPr id="25" name="Google Shape;364;p47">
              <a:extLst>
                <a:ext uri="{FF2B5EF4-FFF2-40B4-BE49-F238E27FC236}">
                  <a16:creationId xmlns:a16="http://schemas.microsoft.com/office/drawing/2014/main" id="{E6339F27-6884-43C4-ACA3-533ECC8D4189}"/>
                </a:ext>
              </a:extLst>
            </p:cNvPr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5;p47">
              <a:extLst>
                <a:ext uri="{FF2B5EF4-FFF2-40B4-BE49-F238E27FC236}">
                  <a16:creationId xmlns:a16="http://schemas.microsoft.com/office/drawing/2014/main" id="{2F61311E-6ABC-4FA5-88CF-1E1E49177CE2}"/>
                </a:ext>
              </a:extLst>
            </p:cNvPr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6;p47">
              <a:extLst>
                <a:ext uri="{FF2B5EF4-FFF2-40B4-BE49-F238E27FC236}">
                  <a16:creationId xmlns:a16="http://schemas.microsoft.com/office/drawing/2014/main" id="{FFA797A4-32D0-4B07-A937-80B9B4AE6CCC}"/>
                </a:ext>
              </a:extLst>
            </p:cNvPr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7;p47">
              <a:extLst>
                <a:ext uri="{FF2B5EF4-FFF2-40B4-BE49-F238E27FC236}">
                  <a16:creationId xmlns:a16="http://schemas.microsoft.com/office/drawing/2014/main" id="{F55FF81A-18F9-4036-9BA4-D4E796DF3A27}"/>
                </a:ext>
              </a:extLst>
            </p:cNvPr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8;p47">
              <a:extLst>
                <a:ext uri="{FF2B5EF4-FFF2-40B4-BE49-F238E27FC236}">
                  <a16:creationId xmlns:a16="http://schemas.microsoft.com/office/drawing/2014/main" id="{B47BC9E7-AA0A-4513-BB74-8438AC3B4E9D}"/>
                </a:ext>
              </a:extLst>
            </p:cNvPr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9;p47">
              <a:extLst>
                <a:ext uri="{FF2B5EF4-FFF2-40B4-BE49-F238E27FC236}">
                  <a16:creationId xmlns:a16="http://schemas.microsoft.com/office/drawing/2014/main" id="{ADB9D0F2-9906-4BBA-9EAB-C51BE4A408F4}"/>
                </a:ext>
              </a:extLst>
            </p:cNvPr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07FEEEE-A528-47C9-8C2A-34EE7D884265}"/>
              </a:ext>
            </a:extLst>
          </p:cNvPr>
          <p:cNvSpPr txBox="1"/>
          <p:nvPr userDrawn="1"/>
        </p:nvSpPr>
        <p:spPr>
          <a:xfrm>
            <a:off x="650763" y="624705"/>
            <a:ext cx="1629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142642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59A83B-C13C-4757-9F87-A8ACFB64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70043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0F63F-3C9C-CD48-8D2C-3427CCC732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944952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6644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B57BA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171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2B598-DA07-4F30-BC18-EBBE2AB5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67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bg>
      <p:bgPr>
        <a:solidFill>
          <a:srgbClr val="D89F39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99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 - Pair" preserve="1">
  <p:cSld name="PollEverywhere - Pair">
    <p:bg>
      <p:bgPr>
        <a:solidFill>
          <a:srgbClr val="6093C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411630" y="1234456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t="5436" b="5436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pollev.com/cs416</a:t>
            </a:r>
            <a:endParaRPr sz="17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2;p10">
            <a:extLst>
              <a:ext uri="{FF2B5EF4-FFF2-40B4-BE49-F238E27FC236}">
                <a16:creationId xmlns:a16="http://schemas.microsoft.com/office/drawing/2014/main" id="{584BC1AE-CA48-4C7B-8CBC-68108A32BE75}"/>
              </a:ext>
            </a:extLst>
          </p:cNvPr>
          <p:cNvSpPr txBox="1"/>
          <p:nvPr/>
        </p:nvSpPr>
        <p:spPr>
          <a:xfrm>
            <a:off x="231975" y="1052565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Think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2" name="Google Shape;72;p10">
            <a:extLst>
              <a:ext uri="{FF2B5EF4-FFF2-40B4-BE49-F238E27FC236}">
                <a16:creationId xmlns:a16="http://schemas.microsoft.com/office/drawing/2014/main" id="{F852DD33-53F1-4722-BB85-ED3D938F9553}"/>
              </a:ext>
            </a:extLst>
          </p:cNvPr>
          <p:cNvSpPr txBox="1"/>
          <p:nvPr userDrawn="1"/>
        </p:nvSpPr>
        <p:spPr>
          <a:xfrm>
            <a:off x="231975" y="1052565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Think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2335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 - Pair" preserve="1">
  <p:cSld name="1_PollEverywhere - Pair">
    <p:bg>
      <p:bgPr>
        <a:solidFill>
          <a:srgbClr val="6093C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594518" y="1100842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1659574" y="1331991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t="5436" b="5436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pollev.com/cs416</a:t>
            </a:r>
            <a:endParaRPr sz="17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4;p11">
            <a:extLst>
              <a:ext uri="{FF2B5EF4-FFF2-40B4-BE49-F238E27FC236}">
                <a16:creationId xmlns:a16="http://schemas.microsoft.com/office/drawing/2014/main" id="{5D953DEC-1E95-4367-BB58-B5E94D1B8086}"/>
              </a:ext>
            </a:extLst>
          </p:cNvPr>
          <p:cNvSpPr/>
          <p:nvPr/>
        </p:nvSpPr>
        <p:spPr>
          <a:xfrm>
            <a:off x="1411630" y="1234456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5;p11">
            <a:extLst>
              <a:ext uri="{FF2B5EF4-FFF2-40B4-BE49-F238E27FC236}">
                <a16:creationId xmlns:a16="http://schemas.microsoft.com/office/drawing/2014/main" id="{05A67550-2E3D-49EB-9EB6-FB935C412A8A}"/>
              </a:ext>
            </a:extLst>
          </p:cNvPr>
          <p:cNvSpPr/>
          <p:nvPr/>
        </p:nvSpPr>
        <p:spPr>
          <a:xfrm>
            <a:off x="1842276" y="1147824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2;p11">
            <a:extLst>
              <a:ext uri="{FF2B5EF4-FFF2-40B4-BE49-F238E27FC236}">
                <a16:creationId xmlns:a16="http://schemas.microsoft.com/office/drawing/2014/main" id="{8862DC09-B271-4C5C-A463-62732B63ADF1}"/>
              </a:ext>
            </a:extLst>
          </p:cNvPr>
          <p:cNvSpPr txBox="1"/>
          <p:nvPr/>
        </p:nvSpPr>
        <p:spPr>
          <a:xfrm>
            <a:off x="234450" y="1051100"/>
            <a:ext cx="20463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Group</a:t>
            </a: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0052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 - Pair" preserve="1">
  <p:cSld name="1_PollEverywhere - Pair">
    <p:bg>
      <p:bgPr>
        <a:solidFill>
          <a:srgbClr val="6093C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8779" y="273120"/>
            <a:ext cx="1887891" cy="68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8" name="Google Shape;78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411630" y="1234456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 t="5436" b="5436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sli.do</a:t>
            </a:r>
            <a:r>
              <a:rPr lang="en" sz="17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#cs416</a:t>
            </a:r>
            <a:endParaRPr sz="17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2;p10">
            <a:extLst>
              <a:ext uri="{FF2B5EF4-FFF2-40B4-BE49-F238E27FC236}">
                <a16:creationId xmlns:a16="http://schemas.microsoft.com/office/drawing/2014/main" id="{584BC1AE-CA48-4C7B-8CBC-68108A32BE75}"/>
              </a:ext>
            </a:extLst>
          </p:cNvPr>
          <p:cNvSpPr txBox="1"/>
          <p:nvPr userDrawn="1"/>
        </p:nvSpPr>
        <p:spPr>
          <a:xfrm>
            <a:off x="231975" y="1052565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Think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259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 - Pair" preserve="1">
  <p:cSld name="1_PollEverywhere - Pair">
    <p:bg>
      <p:bgPr>
        <a:solidFill>
          <a:srgbClr val="6093C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594518" y="1100842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1659574" y="1331991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t="5436" b="5436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sli.do</a:t>
            </a:r>
            <a:r>
              <a:rPr lang="en-US" sz="17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#cs416</a:t>
            </a:r>
          </a:p>
        </p:txBody>
      </p:sp>
      <p:sp>
        <p:nvSpPr>
          <p:cNvPr id="88" name="Google Shape;88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4;p11">
            <a:extLst>
              <a:ext uri="{FF2B5EF4-FFF2-40B4-BE49-F238E27FC236}">
                <a16:creationId xmlns:a16="http://schemas.microsoft.com/office/drawing/2014/main" id="{5D953DEC-1E95-4367-BB58-B5E94D1B8086}"/>
              </a:ext>
            </a:extLst>
          </p:cNvPr>
          <p:cNvSpPr/>
          <p:nvPr userDrawn="1"/>
        </p:nvSpPr>
        <p:spPr>
          <a:xfrm>
            <a:off x="1411630" y="1234456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5;p11">
            <a:extLst>
              <a:ext uri="{FF2B5EF4-FFF2-40B4-BE49-F238E27FC236}">
                <a16:creationId xmlns:a16="http://schemas.microsoft.com/office/drawing/2014/main" id="{05A67550-2E3D-49EB-9EB6-FB935C412A8A}"/>
              </a:ext>
            </a:extLst>
          </p:cNvPr>
          <p:cNvSpPr/>
          <p:nvPr userDrawn="1"/>
        </p:nvSpPr>
        <p:spPr>
          <a:xfrm>
            <a:off x="1842276" y="1147824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2;p11">
            <a:extLst>
              <a:ext uri="{FF2B5EF4-FFF2-40B4-BE49-F238E27FC236}">
                <a16:creationId xmlns:a16="http://schemas.microsoft.com/office/drawing/2014/main" id="{8862DC09-B271-4C5C-A463-62732B63ADF1}"/>
              </a:ext>
            </a:extLst>
          </p:cNvPr>
          <p:cNvSpPr txBox="1"/>
          <p:nvPr userDrawn="1"/>
        </p:nvSpPr>
        <p:spPr>
          <a:xfrm>
            <a:off x="234450" y="1051100"/>
            <a:ext cx="20463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Group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2" name="Google Shape;80;p11">
            <a:extLst>
              <a:ext uri="{FF2B5EF4-FFF2-40B4-BE49-F238E27FC236}">
                <a16:creationId xmlns:a16="http://schemas.microsoft.com/office/drawing/2014/main" id="{E29852E2-E639-A4CD-F82B-65C87660E601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8779" y="273120"/>
            <a:ext cx="1887891" cy="688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6613890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F693F7-8485-4342-A45C-2880CB1A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64310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55;p9">
            <a:extLst>
              <a:ext uri="{FF2B5EF4-FFF2-40B4-BE49-F238E27FC236}">
                <a16:creationId xmlns:a16="http://schemas.microsoft.com/office/drawing/2014/main" id="{B37EAD93-95EB-9841-84F5-9921CB1AF447}"/>
              </a:ext>
            </a:extLst>
          </p:cNvPr>
          <p:cNvGrpSpPr/>
          <p:nvPr/>
        </p:nvGrpSpPr>
        <p:grpSpPr>
          <a:xfrm>
            <a:off x="234447" y="3686127"/>
            <a:ext cx="304009" cy="326513"/>
            <a:chOff x="616425" y="2329600"/>
            <a:chExt cx="361700" cy="388475"/>
          </a:xfrm>
        </p:grpSpPr>
        <p:sp>
          <p:nvSpPr>
            <p:cNvPr id="26" name="Google Shape;56;p9">
              <a:extLst>
                <a:ext uri="{FF2B5EF4-FFF2-40B4-BE49-F238E27FC236}">
                  <a16:creationId xmlns:a16="http://schemas.microsoft.com/office/drawing/2014/main" id="{DFA692B1-A617-944F-854B-4334549512DD}"/>
                </a:ext>
              </a:extLst>
            </p:cNvPr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;p9">
              <a:extLst>
                <a:ext uri="{FF2B5EF4-FFF2-40B4-BE49-F238E27FC236}">
                  <a16:creationId xmlns:a16="http://schemas.microsoft.com/office/drawing/2014/main" id="{819CE10C-5124-9B42-B42E-C453A6058A63}"/>
                </a:ext>
              </a:extLst>
            </p:cNvPr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;p9">
              <a:extLst>
                <a:ext uri="{FF2B5EF4-FFF2-40B4-BE49-F238E27FC236}">
                  <a16:creationId xmlns:a16="http://schemas.microsoft.com/office/drawing/2014/main" id="{04B3A3EE-6444-0346-A1E0-D3B65F3DA229}"/>
                </a:ext>
              </a:extLst>
            </p:cNvPr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;p9">
              <a:extLst>
                <a:ext uri="{FF2B5EF4-FFF2-40B4-BE49-F238E27FC236}">
                  <a16:creationId xmlns:a16="http://schemas.microsoft.com/office/drawing/2014/main" id="{74D3972D-6F5C-6042-B46B-62B9642BF4F5}"/>
                </a:ext>
              </a:extLst>
            </p:cNvPr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;p9">
              <a:extLst>
                <a:ext uri="{FF2B5EF4-FFF2-40B4-BE49-F238E27FC236}">
                  <a16:creationId xmlns:a16="http://schemas.microsoft.com/office/drawing/2014/main" id="{D4D028A4-89DB-2C43-848E-358101808AF1}"/>
                </a:ext>
              </a:extLst>
            </p:cNvPr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;p9">
              <a:extLst>
                <a:ext uri="{FF2B5EF4-FFF2-40B4-BE49-F238E27FC236}">
                  <a16:creationId xmlns:a16="http://schemas.microsoft.com/office/drawing/2014/main" id="{AE6D05E6-CEDE-394C-BE71-260CFAE39A5E}"/>
                </a:ext>
              </a:extLst>
            </p:cNvPr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2;p9">
              <a:extLst>
                <a:ext uri="{FF2B5EF4-FFF2-40B4-BE49-F238E27FC236}">
                  <a16:creationId xmlns:a16="http://schemas.microsoft.com/office/drawing/2014/main" id="{31D6B255-C828-F849-BC3B-8F826C8EFB9B}"/>
                </a:ext>
              </a:extLst>
            </p:cNvPr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;p9">
              <a:extLst>
                <a:ext uri="{FF2B5EF4-FFF2-40B4-BE49-F238E27FC236}">
                  <a16:creationId xmlns:a16="http://schemas.microsoft.com/office/drawing/2014/main" id="{D4E630D5-D9A0-6444-BE4F-9631A278F7A7}"/>
                </a:ext>
              </a:extLst>
            </p:cNvPr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952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7BA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219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84" r:id="rId8"/>
    <p:sldLayoutId id="2147483679" r:id="rId9"/>
    <p:sldLayoutId id="2147483680" r:id="rId10"/>
    <p:sldLayoutId id="2147483681" r:id="rId11"/>
    <p:sldLayoutId id="2147483668" r:id="rId12"/>
    <p:sldLayoutId id="2147483682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6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15.png"/><Relationship Id="rId7" Type="http://schemas.openxmlformats.org/officeDocument/2006/relationships/image" Target="../media/image24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281.png"/><Relationship Id="rId9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1.png"/><Relationship Id="rId5" Type="http://schemas.openxmlformats.org/officeDocument/2006/relationships/image" Target="../media/image2410.png"/><Relationship Id="rId10" Type="http://schemas.openxmlformats.org/officeDocument/2006/relationships/image" Target="../media/image301.png"/><Relationship Id="rId9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6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160.png"/><Relationship Id="rId4" Type="http://schemas.openxmlformats.org/officeDocument/2006/relationships/image" Target="../media/image3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0.png"/><Relationship Id="rId5" Type="http://schemas.openxmlformats.org/officeDocument/2006/relationships/image" Target="../media/image160.png"/><Relationship Id="rId4" Type="http://schemas.openxmlformats.org/officeDocument/2006/relationships/image" Target="../media/image3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15.png"/><Relationship Id="rId7" Type="http://schemas.openxmlformats.org/officeDocument/2006/relationships/image" Target="../media/image24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281.png"/><Relationship Id="rId9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1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1.png"/><Relationship Id="rId5" Type="http://schemas.openxmlformats.org/officeDocument/2006/relationships/hyperlink" Target="https://en.wikipedia.org/wiki/Confusion_matrix" TargetMode="External"/><Relationship Id="rId4" Type="http://schemas.openxmlformats.org/officeDocument/2006/relationships/image" Target="../media/image4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CSE/STAT 416</a:t>
            </a:r>
            <a:br>
              <a:rPr lang="en-US" dirty="0"/>
            </a:br>
            <a:r>
              <a:rPr lang="en-US" sz="1600" dirty="0"/>
              <a:t>Classification</a:t>
            </a:r>
            <a:br>
              <a:rPr lang="en-US" sz="1800" dirty="0"/>
            </a:br>
            <a:br>
              <a:rPr lang="en-US" sz="1800" dirty="0"/>
            </a:br>
            <a:r>
              <a:rPr lang="en-US" sz="1100" dirty="0"/>
              <a:t>Tanmay Shah</a:t>
            </a:r>
            <a:br>
              <a:rPr lang="en-US" sz="1100" dirty="0"/>
            </a:br>
            <a:r>
              <a:rPr lang="en-US" sz="1100" dirty="0"/>
              <a:t>University of Washington</a:t>
            </a:r>
            <a:br>
              <a:rPr lang="en-US" sz="1100" dirty="0"/>
            </a:br>
            <a:r>
              <a:rPr lang="en-US" sz="1100" dirty="0"/>
              <a:t>April 10, 2024</a:t>
            </a:r>
            <a:br>
              <a:rPr lang="en-US" sz="1100" dirty="0"/>
            </a:br>
            <a:br>
              <a:rPr lang="en-US" sz="1100" dirty="0"/>
            </a:br>
            <a:r>
              <a:rPr lang="en-US" sz="1000" dirty="0"/>
              <a:t>❓ Questions? </a:t>
            </a:r>
            <a:r>
              <a:rPr lang="en-US" sz="1000" b="0" dirty="0"/>
              <a:t>Raise hand or </a:t>
            </a:r>
            <a:r>
              <a:rPr lang="en-US" sz="1000" dirty="0" err="1"/>
              <a:t>sli.do</a:t>
            </a:r>
            <a:r>
              <a:rPr lang="en-US" sz="1000" dirty="0"/>
              <a:t> #cs416</a:t>
            </a:r>
            <a:br>
              <a:rPr lang="en-US" sz="1000" dirty="0"/>
            </a:br>
            <a:r>
              <a:rPr lang="en-US" sz="1000" dirty="0"/>
              <a:t>💬 Before Class: </a:t>
            </a:r>
            <a:r>
              <a:rPr lang="en-US" sz="1000" b="0" dirty="0"/>
              <a:t>Does a straw have two holes or one?</a:t>
            </a:r>
            <a:br>
              <a:rPr lang="en-US" sz="1000" dirty="0"/>
            </a:br>
            <a:r>
              <a:rPr lang="en-US" sz="1000" dirty="0"/>
              <a:t>🎵 Listening to: </a:t>
            </a:r>
            <a:r>
              <a:rPr lang="en-US" sz="1000" b="0" dirty="0"/>
              <a:t>nothing, enjoy the calm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17798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2E37-719D-BE47-971F-3D9BA05B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Pre-Processing: Sample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E81A4-3F9A-934A-BA21-020DFD692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452A05-7095-9D47-A523-E65416F7DB7B}"/>
              </a:ext>
            </a:extLst>
          </p:cNvPr>
          <p:cNvGraphicFramePr>
            <a:graphicFrameLocks noGrp="1"/>
          </p:cNvGraphicFramePr>
          <p:nvPr/>
        </p:nvGraphicFramePr>
        <p:xfrm>
          <a:off x="2813550" y="208445"/>
          <a:ext cx="6096000" cy="163068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4753441">
                  <a:extLst>
                    <a:ext uri="{9D8B030D-6E8A-4147-A177-3AD203B41FA5}">
                      <a16:colId xmlns:a16="http://schemas.microsoft.com/office/drawing/2014/main" val="3511066886"/>
                    </a:ext>
                  </a:extLst>
                </a:gridCol>
                <a:gridCol w="1342559">
                  <a:extLst>
                    <a:ext uri="{9D8B030D-6E8A-4147-A177-3AD203B41FA5}">
                      <a16:colId xmlns:a16="http://schemas.microsoft.com/office/drawing/2014/main" val="992491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Sentiment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4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“Sushi was great, the food was awesome, but the service was terrible”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7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“Terrible food; the sushi was rancid.”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27606"/>
                  </a:ext>
                </a:extLst>
              </a:tr>
            </a:tbl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:a16="http://schemas.microsoft.com/office/drawing/2014/main" id="{6AB56BBE-2D9B-294E-B7E1-5A33C6E4A9DE}"/>
              </a:ext>
            </a:extLst>
          </p:cNvPr>
          <p:cNvSpPr/>
          <p:nvPr/>
        </p:nvSpPr>
        <p:spPr>
          <a:xfrm>
            <a:off x="5490489" y="1962644"/>
            <a:ext cx="742122" cy="887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65FE7-F9E4-9E40-ACD9-4DDE5E0E876F}"/>
              </a:ext>
            </a:extLst>
          </p:cNvPr>
          <p:cNvSpPr txBox="1"/>
          <p:nvPr/>
        </p:nvSpPr>
        <p:spPr>
          <a:xfrm>
            <a:off x="4142888" y="2165890"/>
            <a:ext cx="208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 Sans" pitchFamily="2" charset="77"/>
              </a:rPr>
              <a:t>Vectorizer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0333CFB2-9B39-FE42-B16B-D466E8B20365}"/>
              </a:ext>
            </a:extLst>
          </p:cNvPr>
          <p:cNvGraphicFramePr>
            <a:graphicFrameLocks noGrp="1"/>
          </p:cNvGraphicFramePr>
          <p:nvPr/>
        </p:nvGraphicFramePr>
        <p:xfrm>
          <a:off x="840334" y="2894088"/>
          <a:ext cx="8069216" cy="148336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671858">
                  <a:extLst>
                    <a:ext uri="{9D8B030D-6E8A-4147-A177-3AD203B41FA5}">
                      <a16:colId xmlns:a16="http://schemas.microsoft.com/office/drawing/2014/main" val="415269678"/>
                    </a:ext>
                  </a:extLst>
                </a:gridCol>
                <a:gridCol w="548453">
                  <a:extLst>
                    <a:ext uri="{9D8B030D-6E8A-4147-A177-3AD203B41FA5}">
                      <a16:colId xmlns:a16="http://schemas.microsoft.com/office/drawing/2014/main" val="3109832557"/>
                    </a:ext>
                  </a:extLst>
                </a:gridCol>
                <a:gridCol w="644435">
                  <a:extLst>
                    <a:ext uri="{9D8B030D-6E8A-4147-A177-3AD203B41FA5}">
                      <a16:colId xmlns:a16="http://schemas.microsoft.com/office/drawing/2014/main" val="309491997"/>
                    </a:ext>
                  </a:extLst>
                </a:gridCol>
                <a:gridCol w="493609">
                  <a:extLst>
                    <a:ext uri="{9D8B030D-6E8A-4147-A177-3AD203B41FA5}">
                      <a16:colId xmlns:a16="http://schemas.microsoft.com/office/drawing/2014/main" val="2202799733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val="1419342649"/>
                    </a:ext>
                  </a:extLst>
                </a:gridCol>
                <a:gridCol w="995758">
                  <a:extLst>
                    <a:ext uri="{9D8B030D-6E8A-4147-A177-3AD203B41FA5}">
                      <a16:colId xmlns:a16="http://schemas.microsoft.com/office/drawing/2014/main" val="3560579529"/>
                    </a:ext>
                  </a:extLst>
                </a:gridCol>
                <a:gridCol w="553626">
                  <a:extLst>
                    <a:ext uri="{9D8B030D-6E8A-4147-A177-3AD203B41FA5}">
                      <a16:colId xmlns:a16="http://schemas.microsoft.com/office/drawing/2014/main" val="2313117338"/>
                    </a:ext>
                  </a:extLst>
                </a:gridCol>
                <a:gridCol w="822682">
                  <a:extLst>
                    <a:ext uri="{9D8B030D-6E8A-4147-A177-3AD203B41FA5}">
                      <a16:colId xmlns:a16="http://schemas.microsoft.com/office/drawing/2014/main" val="2643276320"/>
                    </a:ext>
                  </a:extLst>
                </a:gridCol>
                <a:gridCol w="822683">
                  <a:extLst>
                    <a:ext uri="{9D8B030D-6E8A-4147-A177-3AD203B41FA5}">
                      <a16:colId xmlns:a16="http://schemas.microsoft.com/office/drawing/2014/main" val="2404801651"/>
                    </a:ext>
                  </a:extLst>
                </a:gridCol>
                <a:gridCol w="822683">
                  <a:extLst>
                    <a:ext uri="{9D8B030D-6E8A-4147-A177-3AD203B41FA5}">
                      <a16:colId xmlns:a16="http://schemas.microsoft.com/office/drawing/2014/main" val="2567236099"/>
                    </a:ext>
                  </a:extLst>
                </a:gridCol>
                <a:gridCol w="1103841">
                  <a:extLst>
                    <a:ext uri="{9D8B030D-6E8A-4147-A177-3AD203B41FA5}">
                      <a16:colId xmlns:a16="http://schemas.microsoft.com/office/drawing/2014/main" val="341144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Sushi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great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awesome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but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service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terrible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rancid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Sentiment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99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8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2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8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883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CD0C-1976-654B-AA90-A706FBF1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Sentiment Analysis?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DD6C4-2061-B149-B796-AE503D7E0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Attempt 1</a:t>
            </a:r>
            <a:r>
              <a:rPr lang="en-US" dirty="0"/>
              <a:t>: Simple Threshold Analysis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Attempt 2</a:t>
            </a:r>
            <a:r>
              <a:rPr lang="en-US" dirty="0"/>
              <a:t>: Linear Classifier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Attempt 3 </a:t>
            </a:r>
            <a:r>
              <a:rPr lang="en-US" dirty="0"/>
              <a:t>(Wed): Logistic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DD28C-3A5D-CD48-92BA-C3873501C1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5165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D5274A-6930-4D46-8F05-A834EAC39FC1}"/>
              </a:ext>
            </a:extLst>
          </p:cNvPr>
          <p:cNvSpPr txBox="1">
            <a:spLocks/>
          </p:cNvSpPr>
          <p:nvPr/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 dirty="0"/>
              <a:t>Attempt 1:</a:t>
            </a:r>
            <a:br>
              <a:rPr lang="en-US" dirty="0"/>
            </a:br>
            <a:r>
              <a:rPr lang="en-US" dirty="0"/>
              <a:t>Simple Threshold</a:t>
            </a:r>
            <a:br>
              <a:rPr lang="en-US" dirty="0"/>
            </a:br>
            <a:r>
              <a:rPr lang="en-US" dirty="0"/>
              <a:t>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B9F2-508D-FF40-97BD-9BDD84A0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157" y="277643"/>
            <a:ext cx="6059977" cy="789066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Idea</a:t>
            </a:r>
            <a:r>
              <a:rPr lang="en-US" dirty="0"/>
              <a:t>: Use a list of good words and bad words, classify review by the most frequent type of word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6295-2AF3-DB4E-BB7A-9557DD24B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9AA147-53C0-434B-BF2F-CD14FADAC082}"/>
              </a:ext>
            </a:extLst>
          </p:cNvPr>
          <p:cNvGraphicFramePr>
            <a:graphicFrameLocks noGrp="1"/>
          </p:cNvGraphicFramePr>
          <p:nvPr/>
        </p:nvGraphicFramePr>
        <p:xfrm>
          <a:off x="2860261" y="1064211"/>
          <a:ext cx="1824711" cy="407924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003077">
                  <a:extLst>
                    <a:ext uri="{9D8B030D-6E8A-4147-A177-3AD203B41FA5}">
                      <a16:colId xmlns:a16="http://schemas.microsoft.com/office/drawing/2014/main" val="995267734"/>
                    </a:ext>
                  </a:extLst>
                </a:gridCol>
                <a:gridCol w="821634">
                  <a:extLst>
                    <a:ext uri="{9D8B030D-6E8A-4147-A177-3AD203B41FA5}">
                      <a16:colId xmlns:a16="http://schemas.microsoft.com/office/drawing/2014/main" val="44929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3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6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8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awesome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2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7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3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rancid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02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1C184C0E-3A02-8449-960C-39DB7C1FED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076" y="768851"/>
                <a:ext cx="3994214" cy="39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 eaLnBrk="1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▪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1pPr>
                <a:lvl2pPr marL="914400" marR="0" lvl="1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2pPr>
                <a:lvl3pPr marL="1371600" marR="0" lvl="2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3pPr>
                <a:lvl4pPr marL="1828800" marR="0" lvl="3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4pPr>
                <a:lvl5pPr marL="2286000" marR="0" lvl="4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5pPr>
                <a:lvl6pPr marL="2743200" marR="0" lvl="5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6pPr>
                <a:lvl7pPr marL="3200400" marR="0" lvl="6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7pPr>
                <a:lvl8pPr marL="3657600" marR="0" lvl="7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8pPr>
                <a:lvl9pPr marL="4114800" marR="0" lvl="8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9pPr>
              </a:lstStyle>
              <a:p>
                <a:pPr marL="139700" indent="0">
                  <a:buFont typeface="Nunito Sans"/>
                  <a:buNone/>
                </a:pPr>
                <a:br>
                  <a:rPr lang="en-US" dirty="0"/>
                </a:br>
                <a:r>
                  <a:rPr lang="en-US" b="1" dirty="0"/>
                  <a:t>Simple Threshold Classifier </a:t>
                </a:r>
              </a:p>
              <a:p>
                <a:pPr marL="139700" indent="0">
                  <a:buFont typeface="Nunito Sans"/>
                  <a:buNone/>
                </a:pPr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Sentence from review</a:t>
                </a:r>
              </a:p>
              <a:p>
                <a:r>
                  <a:rPr lang="en-US" dirty="0"/>
                  <a:t>Count the number of positive and negative words,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num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positiv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num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negative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 +1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Else: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br>
                  <a:rPr lang="en-US" dirty="0"/>
                </a:br>
                <a:r>
                  <a:rPr lang="en-US" b="1" dirty="0"/>
                  <a:t>Example</a:t>
                </a:r>
                <a:r>
                  <a:rPr lang="en-US" dirty="0"/>
                  <a:t>: ”Sushi was great, the food was awesome, but the service was terrible”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1C184C0E-3A02-8449-960C-39DB7C1F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76" y="768851"/>
                <a:ext cx="3994214" cy="39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40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FE238C-7001-F74F-B877-98CF19AA0390}"/>
              </a:ext>
            </a:extLst>
          </p:cNvPr>
          <p:cNvSpPr txBox="1">
            <a:spLocks/>
          </p:cNvSpPr>
          <p:nvPr/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dirty="0"/>
              <a:t>Limitations of Attempt 1 (Simple Threshold Classifier)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9AB157C-266C-AF4B-BD11-F891FC8DA3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Words have different degrees of sentiment.</a:t>
                </a:r>
              </a:p>
              <a:p>
                <a:pPr lvl="1"/>
                <a:r>
                  <a:rPr lang="en-US" dirty="0"/>
                  <a:t>Awesome &gt; Great</a:t>
                </a:r>
              </a:p>
              <a:p>
                <a:pPr lvl="1"/>
                <a:r>
                  <a:rPr lang="en-US" dirty="0"/>
                  <a:t>How can we weigh them differently?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Single words are not enough sometimes…</a:t>
                </a:r>
              </a:p>
              <a:p>
                <a:pPr lvl="1"/>
                <a:r>
                  <a:rPr lang="en-US" dirty="0"/>
                  <a:t>“Good”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Positive</a:t>
                </a:r>
              </a:p>
              <a:p>
                <a:pPr lvl="1"/>
                <a:r>
                  <a:rPr lang="en-US" dirty="0"/>
                  <a:t>“Not Good”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Negative  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How do we get list of positive/negative words?</a:t>
                </a:r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9AB157C-266C-AF4B-BD11-F891FC8DA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F0CE8-C9A7-744D-9CEB-1F57BB567B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2039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FA56-5121-8240-B264-A8DD8CD8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Have Different Degrees of Sentiments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823D-1634-1147-AF60-34243D75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294147"/>
            <a:ext cx="5596200" cy="3981000"/>
          </a:xfrm>
        </p:spPr>
        <p:txBody>
          <a:bodyPr/>
          <a:lstStyle/>
          <a:p>
            <a:r>
              <a:rPr lang="en-US" dirty="0"/>
              <a:t>What if we generalize good/bad to a numeric weighting per word?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7D18-85B0-BB47-89CE-323521EB7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4DAC4F5-1964-ED49-804B-25568243DA25}"/>
              </a:ext>
            </a:extLst>
          </p:cNvPr>
          <p:cNvGraphicFramePr>
            <a:graphicFrameLocks noGrp="1"/>
          </p:cNvGraphicFramePr>
          <p:nvPr/>
        </p:nvGraphicFramePr>
        <p:xfrm>
          <a:off x="2905751" y="1064260"/>
          <a:ext cx="1824711" cy="407924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003077">
                  <a:extLst>
                    <a:ext uri="{9D8B030D-6E8A-4147-A177-3AD203B41FA5}">
                      <a16:colId xmlns:a16="http://schemas.microsoft.com/office/drawing/2014/main" val="995267734"/>
                    </a:ext>
                  </a:extLst>
                </a:gridCol>
                <a:gridCol w="821634">
                  <a:extLst>
                    <a:ext uri="{9D8B030D-6E8A-4147-A177-3AD203B41FA5}">
                      <a16:colId xmlns:a16="http://schemas.microsoft.com/office/drawing/2014/main" val="44929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3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6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3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awesome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2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7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3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rancid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0233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2A047FAF-0A4F-1245-A11F-32232059E10D}"/>
              </a:ext>
            </a:extLst>
          </p:cNvPr>
          <p:cNvSpPr/>
          <p:nvPr/>
        </p:nvSpPr>
        <p:spPr>
          <a:xfrm>
            <a:off x="4915336" y="2453979"/>
            <a:ext cx="1463040" cy="928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66E573-BEDE-D14D-ABA0-8E16B6C0E456}"/>
              </a:ext>
            </a:extLst>
          </p:cNvPr>
          <p:cNvGraphicFramePr>
            <a:graphicFrameLocks noGrp="1"/>
          </p:cNvGraphicFramePr>
          <p:nvPr/>
        </p:nvGraphicFramePr>
        <p:xfrm>
          <a:off x="6620245" y="1041805"/>
          <a:ext cx="1824711" cy="407924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003077">
                  <a:extLst>
                    <a:ext uri="{9D8B030D-6E8A-4147-A177-3AD203B41FA5}">
                      <a16:colId xmlns:a16="http://schemas.microsoft.com/office/drawing/2014/main" val="995267734"/>
                    </a:ext>
                  </a:extLst>
                </a:gridCol>
                <a:gridCol w="821634">
                  <a:extLst>
                    <a:ext uri="{9D8B030D-6E8A-4147-A177-3AD203B41FA5}">
                      <a16:colId xmlns:a16="http://schemas.microsoft.com/office/drawing/2014/main" val="44929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3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6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awesome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2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7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3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rancid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56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FA56-5121-8240-B264-A8DD8CD8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 word weights?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823D-1634-1147-AF60-34243D75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575500"/>
            <a:ext cx="3771489" cy="3981000"/>
          </a:xfrm>
        </p:spPr>
        <p:txBody>
          <a:bodyPr/>
          <a:lstStyle/>
          <a:p>
            <a:r>
              <a:rPr lang="en-US" dirty="0"/>
              <a:t>What if we learn them from the data?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linear regression we learnt the weights for each feature. Can we do something similar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7D18-85B0-BB47-89CE-323521EB7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66E573-BEDE-D14D-ABA0-8E16B6C0E4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62114" y="1041451"/>
              <a:ext cx="1824711" cy="370840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1003077">
                      <a:extLst>
                        <a:ext uri="{9D8B030D-6E8A-4147-A177-3AD203B41FA5}">
                          <a16:colId xmlns:a16="http://schemas.microsoft.com/office/drawing/2014/main" val="995267734"/>
                        </a:ext>
                      </a:extLst>
                    </a:gridCol>
                    <a:gridCol w="821634">
                      <a:extLst>
                        <a:ext uri="{9D8B030D-6E8A-4147-A177-3AD203B41FA5}">
                          <a16:colId xmlns:a16="http://schemas.microsoft.com/office/drawing/2014/main" val="449298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84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sushi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5336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8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great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25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food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76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awesome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927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service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631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terrible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60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66E573-BEDE-D14D-ABA0-8E16B6C0E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00600"/>
                  </p:ext>
                </p:extLst>
              </p:nvPr>
            </p:nvGraphicFramePr>
            <p:xfrm>
              <a:off x="6862114" y="1041451"/>
              <a:ext cx="1824711" cy="370840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1003077">
                      <a:extLst>
                        <a:ext uri="{9D8B030D-6E8A-4147-A177-3AD203B41FA5}">
                          <a16:colId xmlns:a16="http://schemas.microsoft.com/office/drawing/2014/main" val="995267734"/>
                        </a:ext>
                      </a:extLst>
                    </a:gridCol>
                    <a:gridCol w="821634">
                      <a:extLst>
                        <a:ext uri="{9D8B030D-6E8A-4147-A177-3AD203B41FA5}">
                          <a16:colId xmlns:a16="http://schemas.microsoft.com/office/drawing/2014/main" val="449298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84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sushi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100000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5336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206897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68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great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306897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393333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food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510345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76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awesome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610345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71034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27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service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783333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631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terrible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615" t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0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8A82494-2308-6B44-8BAF-E8ABAA745CE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450" y="2196479"/>
              <a:ext cx="6426719" cy="111252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724483">
                      <a:extLst>
                        <a:ext uri="{9D8B030D-6E8A-4147-A177-3AD203B41FA5}">
                          <a16:colId xmlns:a16="http://schemas.microsoft.com/office/drawing/2014/main" val="415269678"/>
                        </a:ext>
                      </a:extLst>
                    </a:gridCol>
                    <a:gridCol w="571651">
                      <a:extLst>
                        <a:ext uri="{9D8B030D-6E8A-4147-A177-3AD203B41FA5}">
                          <a16:colId xmlns:a16="http://schemas.microsoft.com/office/drawing/2014/main" val="3109832557"/>
                        </a:ext>
                      </a:extLst>
                    </a:gridCol>
                    <a:gridCol w="671692">
                      <a:extLst>
                        <a:ext uri="{9D8B030D-6E8A-4147-A177-3AD203B41FA5}">
                          <a16:colId xmlns:a16="http://schemas.microsoft.com/office/drawing/2014/main" val="309491997"/>
                        </a:ext>
                      </a:extLst>
                    </a:gridCol>
                    <a:gridCol w="567067">
                      <a:extLst>
                        <a:ext uri="{9D8B030D-6E8A-4147-A177-3AD203B41FA5}">
                          <a16:colId xmlns:a16="http://schemas.microsoft.com/office/drawing/2014/main" val="2202799733"/>
                        </a:ext>
                      </a:extLst>
                    </a:gridCol>
                    <a:gridCol w="604911">
                      <a:extLst>
                        <a:ext uri="{9D8B030D-6E8A-4147-A177-3AD203B41FA5}">
                          <a16:colId xmlns:a16="http://schemas.microsoft.com/office/drawing/2014/main" val="1419342649"/>
                        </a:ext>
                      </a:extLst>
                    </a:gridCol>
                    <a:gridCol w="1014593">
                      <a:extLst>
                        <a:ext uri="{9D8B030D-6E8A-4147-A177-3AD203B41FA5}">
                          <a16:colId xmlns:a16="http://schemas.microsoft.com/office/drawing/2014/main" val="3560579529"/>
                        </a:ext>
                      </a:extLst>
                    </a:gridCol>
                    <a:gridCol w="557361">
                      <a:extLst>
                        <a:ext uri="{9D8B030D-6E8A-4147-A177-3AD203B41FA5}">
                          <a16:colId xmlns:a16="http://schemas.microsoft.com/office/drawing/2014/main" val="2313117338"/>
                        </a:ext>
                      </a:extLst>
                    </a:gridCol>
                    <a:gridCol w="857480">
                      <a:extLst>
                        <a:ext uri="{9D8B030D-6E8A-4147-A177-3AD203B41FA5}">
                          <a16:colId xmlns:a16="http://schemas.microsoft.com/office/drawing/2014/main" val="2643276320"/>
                        </a:ext>
                      </a:extLst>
                    </a:gridCol>
                    <a:gridCol w="857481">
                      <a:extLst>
                        <a:ext uri="{9D8B030D-6E8A-4147-A177-3AD203B41FA5}">
                          <a16:colId xmlns:a16="http://schemas.microsoft.com/office/drawing/2014/main" val="2404801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577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sushi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was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great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food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awesome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but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service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terrible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4992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8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8A82494-2308-6B44-8BAF-E8ABAA745C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1498263"/>
                  </p:ext>
                </p:extLst>
              </p:nvPr>
            </p:nvGraphicFramePr>
            <p:xfrm>
              <a:off x="234450" y="2196479"/>
              <a:ext cx="6426719" cy="111252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724483">
                      <a:extLst>
                        <a:ext uri="{9D8B030D-6E8A-4147-A177-3AD203B41FA5}">
                          <a16:colId xmlns:a16="http://schemas.microsoft.com/office/drawing/2014/main" val="415269678"/>
                        </a:ext>
                      </a:extLst>
                    </a:gridCol>
                    <a:gridCol w="571651">
                      <a:extLst>
                        <a:ext uri="{9D8B030D-6E8A-4147-A177-3AD203B41FA5}">
                          <a16:colId xmlns:a16="http://schemas.microsoft.com/office/drawing/2014/main" val="3109832557"/>
                        </a:ext>
                      </a:extLst>
                    </a:gridCol>
                    <a:gridCol w="671692">
                      <a:extLst>
                        <a:ext uri="{9D8B030D-6E8A-4147-A177-3AD203B41FA5}">
                          <a16:colId xmlns:a16="http://schemas.microsoft.com/office/drawing/2014/main" val="309491997"/>
                        </a:ext>
                      </a:extLst>
                    </a:gridCol>
                    <a:gridCol w="567067">
                      <a:extLst>
                        <a:ext uri="{9D8B030D-6E8A-4147-A177-3AD203B41FA5}">
                          <a16:colId xmlns:a16="http://schemas.microsoft.com/office/drawing/2014/main" val="2202799733"/>
                        </a:ext>
                      </a:extLst>
                    </a:gridCol>
                    <a:gridCol w="604911">
                      <a:extLst>
                        <a:ext uri="{9D8B030D-6E8A-4147-A177-3AD203B41FA5}">
                          <a16:colId xmlns:a16="http://schemas.microsoft.com/office/drawing/2014/main" val="1419342649"/>
                        </a:ext>
                      </a:extLst>
                    </a:gridCol>
                    <a:gridCol w="1014593">
                      <a:extLst>
                        <a:ext uri="{9D8B030D-6E8A-4147-A177-3AD203B41FA5}">
                          <a16:colId xmlns:a16="http://schemas.microsoft.com/office/drawing/2014/main" val="3560579529"/>
                        </a:ext>
                      </a:extLst>
                    </a:gridCol>
                    <a:gridCol w="557361">
                      <a:extLst>
                        <a:ext uri="{9D8B030D-6E8A-4147-A177-3AD203B41FA5}">
                          <a16:colId xmlns:a16="http://schemas.microsoft.com/office/drawing/2014/main" val="2313117338"/>
                        </a:ext>
                      </a:extLst>
                    </a:gridCol>
                    <a:gridCol w="857480">
                      <a:extLst>
                        <a:ext uri="{9D8B030D-6E8A-4147-A177-3AD203B41FA5}">
                          <a16:colId xmlns:a16="http://schemas.microsoft.com/office/drawing/2014/main" val="2643276320"/>
                        </a:ext>
                      </a:extLst>
                    </a:gridCol>
                    <a:gridCol w="857481">
                      <a:extLst>
                        <a:ext uri="{9D8B030D-6E8A-4147-A177-3AD203B41FA5}">
                          <a16:colId xmlns:a16="http://schemas.microsoft.com/office/drawing/2014/main" val="2404801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4" r="-7912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889" r="-9022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4340" r="-66603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667" r="-6844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750" r="-541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1250" r="-225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727" r="-3090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716" r="-1029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7059" r="-147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577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sushi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was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great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food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awesome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but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service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terrible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4992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86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769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F1CE33-4F8D-A148-BDAE-83F9F59B315F}"/>
              </a:ext>
            </a:extLst>
          </p:cNvPr>
          <p:cNvSpPr txBox="1">
            <a:spLocks/>
          </p:cNvSpPr>
          <p:nvPr/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 dirty="0"/>
              <a:t>Attempt 2:</a:t>
            </a:r>
            <a:br>
              <a:rPr lang="en-US" dirty="0"/>
            </a:br>
            <a:r>
              <a:rPr lang="en-US" dirty="0"/>
              <a:t>Linear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FEB9F2-508D-FF40-97BD-9BDD84A0E7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75271" y="253218"/>
                <a:ext cx="6374568" cy="4890282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Use labelled training data to learn a weight for each word. Use weights to score a sentence. 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139700" indent="0">
                  <a:buNone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Model: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”Sushi was great, the food was awesome, but the </a:t>
                </a:r>
              </a:p>
              <a:p>
                <a:pPr marL="139700" indent="0">
                  <a:buNone/>
                </a:pPr>
                <a:r>
                  <a:rPr lang="en-US" dirty="0"/>
                  <a:t>service was terrible”</a:t>
                </a:r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FEB9F2-508D-FF40-97BD-9BDD84A0E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75271" y="253218"/>
                <a:ext cx="6374568" cy="489028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6295-2AF3-DB4E-BB7A-9557DD24B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06A181-5154-A44E-B91E-6419519E44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80773" y="1041451"/>
              <a:ext cx="1824711" cy="370840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1003077">
                      <a:extLst>
                        <a:ext uri="{9D8B030D-6E8A-4147-A177-3AD203B41FA5}">
                          <a16:colId xmlns:a16="http://schemas.microsoft.com/office/drawing/2014/main" val="995267734"/>
                        </a:ext>
                      </a:extLst>
                    </a:gridCol>
                    <a:gridCol w="821634">
                      <a:extLst>
                        <a:ext uri="{9D8B030D-6E8A-4147-A177-3AD203B41FA5}">
                          <a16:colId xmlns:a16="http://schemas.microsoft.com/office/drawing/2014/main" val="449298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84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sushi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5336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8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great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25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food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76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awesome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927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service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631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terrible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60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06A181-5154-A44E-B91E-6419519E44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4254841"/>
                  </p:ext>
                </p:extLst>
              </p:nvPr>
            </p:nvGraphicFramePr>
            <p:xfrm>
              <a:off x="7280773" y="1041451"/>
              <a:ext cx="1824711" cy="370840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1003077">
                      <a:extLst>
                        <a:ext uri="{9D8B030D-6E8A-4147-A177-3AD203B41FA5}">
                          <a16:colId xmlns:a16="http://schemas.microsoft.com/office/drawing/2014/main" val="995267734"/>
                        </a:ext>
                      </a:extLst>
                    </a:gridCol>
                    <a:gridCol w="821634">
                      <a:extLst>
                        <a:ext uri="{9D8B030D-6E8A-4147-A177-3AD203B41FA5}">
                          <a16:colId xmlns:a16="http://schemas.microsoft.com/office/drawing/2014/main" val="449298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84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sushi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100000" r="-3077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5336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206897" r="-3077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68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great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306897" r="-3077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393333" r="-3077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food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510345" r="-307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76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awesome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610345" r="-307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710345" r="-307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27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service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783333" r="-307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631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terrible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913793" r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0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3731D7C-DE43-1742-ADE1-A1F7801DA0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937810"/>
                  </p:ext>
                </p:extLst>
              </p:nvPr>
            </p:nvGraphicFramePr>
            <p:xfrm>
              <a:off x="573031" y="2979981"/>
              <a:ext cx="6426719" cy="111252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724483">
                      <a:extLst>
                        <a:ext uri="{9D8B030D-6E8A-4147-A177-3AD203B41FA5}">
                          <a16:colId xmlns:a16="http://schemas.microsoft.com/office/drawing/2014/main" val="415269678"/>
                        </a:ext>
                      </a:extLst>
                    </a:gridCol>
                    <a:gridCol w="571651">
                      <a:extLst>
                        <a:ext uri="{9D8B030D-6E8A-4147-A177-3AD203B41FA5}">
                          <a16:colId xmlns:a16="http://schemas.microsoft.com/office/drawing/2014/main" val="3109832557"/>
                        </a:ext>
                      </a:extLst>
                    </a:gridCol>
                    <a:gridCol w="671692">
                      <a:extLst>
                        <a:ext uri="{9D8B030D-6E8A-4147-A177-3AD203B41FA5}">
                          <a16:colId xmlns:a16="http://schemas.microsoft.com/office/drawing/2014/main" val="309491997"/>
                        </a:ext>
                      </a:extLst>
                    </a:gridCol>
                    <a:gridCol w="567067">
                      <a:extLst>
                        <a:ext uri="{9D8B030D-6E8A-4147-A177-3AD203B41FA5}">
                          <a16:colId xmlns:a16="http://schemas.microsoft.com/office/drawing/2014/main" val="2202799733"/>
                        </a:ext>
                      </a:extLst>
                    </a:gridCol>
                    <a:gridCol w="604911">
                      <a:extLst>
                        <a:ext uri="{9D8B030D-6E8A-4147-A177-3AD203B41FA5}">
                          <a16:colId xmlns:a16="http://schemas.microsoft.com/office/drawing/2014/main" val="1419342649"/>
                        </a:ext>
                      </a:extLst>
                    </a:gridCol>
                    <a:gridCol w="1014593">
                      <a:extLst>
                        <a:ext uri="{9D8B030D-6E8A-4147-A177-3AD203B41FA5}">
                          <a16:colId xmlns:a16="http://schemas.microsoft.com/office/drawing/2014/main" val="3560579529"/>
                        </a:ext>
                      </a:extLst>
                    </a:gridCol>
                    <a:gridCol w="557361">
                      <a:extLst>
                        <a:ext uri="{9D8B030D-6E8A-4147-A177-3AD203B41FA5}">
                          <a16:colId xmlns:a16="http://schemas.microsoft.com/office/drawing/2014/main" val="2313117338"/>
                        </a:ext>
                      </a:extLst>
                    </a:gridCol>
                    <a:gridCol w="857480">
                      <a:extLst>
                        <a:ext uri="{9D8B030D-6E8A-4147-A177-3AD203B41FA5}">
                          <a16:colId xmlns:a16="http://schemas.microsoft.com/office/drawing/2014/main" val="2643276320"/>
                        </a:ext>
                      </a:extLst>
                    </a:gridCol>
                    <a:gridCol w="857481">
                      <a:extLst>
                        <a:ext uri="{9D8B030D-6E8A-4147-A177-3AD203B41FA5}">
                          <a16:colId xmlns:a16="http://schemas.microsoft.com/office/drawing/2014/main" val="2404801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577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sushi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was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great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food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awesome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but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service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terrible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4992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8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3731D7C-DE43-1742-ADE1-A1F7801DA0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937810"/>
                  </p:ext>
                </p:extLst>
              </p:nvPr>
            </p:nvGraphicFramePr>
            <p:xfrm>
              <a:off x="573031" y="2979981"/>
              <a:ext cx="6426719" cy="111252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724483">
                      <a:extLst>
                        <a:ext uri="{9D8B030D-6E8A-4147-A177-3AD203B41FA5}">
                          <a16:colId xmlns:a16="http://schemas.microsoft.com/office/drawing/2014/main" val="415269678"/>
                        </a:ext>
                      </a:extLst>
                    </a:gridCol>
                    <a:gridCol w="571651">
                      <a:extLst>
                        <a:ext uri="{9D8B030D-6E8A-4147-A177-3AD203B41FA5}">
                          <a16:colId xmlns:a16="http://schemas.microsoft.com/office/drawing/2014/main" val="3109832557"/>
                        </a:ext>
                      </a:extLst>
                    </a:gridCol>
                    <a:gridCol w="671692">
                      <a:extLst>
                        <a:ext uri="{9D8B030D-6E8A-4147-A177-3AD203B41FA5}">
                          <a16:colId xmlns:a16="http://schemas.microsoft.com/office/drawing/2014/main" val="309491997"/>
                        </a:ext>
                      </a:extLst>
                    </a:gridCol>
                    <a:gridCol w="567067">
                      <a:extLst>
                        <a:ext uri="{9D8B030D-6E8A-4147-A177-3AD203B41FA5}">
                          <a16:colId xmlns:a16="http://schemas.microsoft.com/office/drawing/2014/main" val="2202799733"/>
                        </a:ext>
                      </a:extLst>
                    </a:gridCol>
                    <a:gridCol w="604911">
                      <a:extLst>
                        <a:ext uri="{9D8B030D-6E8A-4147-A177-3AD203B41FA5}">
                          <a16:colId xmlns:a16="http://schemas.microsoft.com/office/drawing/2014/main" val="1419342649"/>
                        </a:ext>
                      </a:extLst>
                    </a:gridCol>
                    <a:gridCol w="1014593">
                      <a:extLst>
                        <a:ext uri="{9D8B030D-6E8A-4147-A177-3AD203B41FA5}">
                          <a16:colId xmlns:a16="http://schemas.microsoft.com/office/drawing/2014/main" val="3560579529"/>
                        </a:ext>
                      </a:extLst>
                    </a:gridCol>
                    <a:gridCol w="557361">
                      <a:extLst>
                        <a:ext uri="{9D8B030D-6E8A-4147-A177-3AD203B41FA5}">
                          <a16:colId xmlns:a16="http://schemas.microsoft.com/office/drawing/2014/main" val="2313117338"/>
                        </a:ext>
                      </a:extLst>
                    </a:gridCol>
                    <a:gridCol w="857480">
                      <a:extLst>
                        <a:ext uri="{9D8B030D-6E8A-4147-A177-3AD203B41FA5}">
                          <a16:colId xmlns:a16="http://schemas.microsoft.com/office/drawing/2014/main" val="2643276320"/>
                        </a:ext>
                      </a:extLst>
                    </a:gridCol>
                    <a:gridCol w="857481">
                      <a:extLst>
                        <a:ext uri="{9D8B030D-6E8A-4147-A177-3AD203B41FA5}">
                          <a16:colId xmlns:a16="http://schemas.microsoft.com/office/drawing/2014/main" val="2404801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54" r="-7894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8889" r="-9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4340" r="-66415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6667" r="-6822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8750" r="-5395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1250" r="-2237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7727" r="-306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716" r="-1014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705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577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sushi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was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great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food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awesome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but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service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terrible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4992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86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776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A78-18BA-FE4D-8D8C-1197661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8369E-0784-504F-915A-99BB69800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Consider if only two words had non-zero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8161-4C5D-4B4A-A21C-371CAE702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4D424E4-C38C-CB4F-88CA-1A091D1BF8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57037" y="1098664"/>
              <a:ext cx="3014595" cy="148336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002915">
                      <a:extLst>
                        <a:ext uri="{9D8B030D-6E8A-4147-A177-3AD203B41FA5}">
                          <a16:colId xmlns:a16="http://schemas.microsoft.com/office/drawing/2014/main" val="4004187701"/>
                        </a:ext>
                      </a:extLst>
                    </a:gridCol>
                    <a:gridCol w="1194099">
                      <a:extLst>
                        <a:ext uri="{9D8B030D-6E8A-4147-A177-3AD203B41FA5}">
                          <a16:colId xmlns:a16="http://schemas.microsoft.com/office/drawing/2014/main" val="3451905919"/>
                        </a:ext>
                      </a:extLst>
                    </a:gridCol>
                    <a:gridCol w="817581">
                      <a:extLst>
                        <a:ext uri="{9D8B030D-6E8A-4147-A177-3AD203B41FA5}">
                          <a16:colId xmlns:a16="http://schemas.microsoft.com/office/drawing/2014/main" val="41862571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Coefficient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191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009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awesome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32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awful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846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4D424E4-C38C-CB4F-88CA-1A091D1BF8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025990"/>
                  </p:ext>
                </p:extLst>
              </p:nvPr>
            </p:nvGraphicFramePr>
            <p:xfrm>
              <a:off x="2957037" y="1098664"/>
              <a:ext cx="3014595" cy="148336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002915">
                      <a:extLst>
                        <a:ext uri="{9D8B030D-6E8A-4147-A177-3AD203B41FA5}">
                          <a16:colId xmlns:a16="http://schemas.microsoft.com/office/drawing/2014/main" val="4004187701"/>
                        </a:ext>
                      </a:extLst>
                    </a:gridCol>
                    <a:gridCol w="1194099">
                      <a:extLst>
                        <a:ext uri="{9D8B030D-6E8A-4147-A177-3AD203B41FA5}">
                          <a16:colId xmlns:a16="http://schemas.microsoft.com/office/drawing/2014/main" val="3451905919"/>
                        </a:ext>
                      </a:extLst>
                    </a:gridCol>
                    <a:gridCol w="817581">
                      <a:extLst>
                        <a:ext uri="{9D8B030D-6E8A-4147-A177-3AD203B41FA5}">
                          <a16:colId xmlns:a16="http://schemas.microsoft.com/office/drawing/2014/main" val="41862571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Coefficient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191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106" t="-106897" r="-6914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009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awesome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106" t="-200000" r="-69149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32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awful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106" t="-310345" r="-6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8460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4D5158-E5D6-C144-B887-25732E164953}"/>
                  </a:ext>
                </a:extLst>
              </p:cNvPr>
              <p:cNvSpPr txBox="1"/>
              <p:nvPr/>
            </p:nvSpPr>
            <p:spPr>
              <a:xfrm>
                <a:off x="6058195" y="1098664"/>
                <a:ext cx="28309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4D5158-E5D6-C144-B887-25732E164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195" y="1098664"/>
                <a:ext cx="2830968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04A377D-2105-B84B-B866-5144860DA9EF}"/>
              </a:ext>
            </a:extLst>
          </p:cNvPr>
          <p:cNvGrpSpPr/>
          <p:nvPr/>
        </p:nvGrpSpPr>
        <p:grpSpPr>
          <a:xfrm>
            <a:off x="3266574" y="2411058"/>
            <a:ext cx="4274244" cy="2833353"/>
            <a:chOff x="3266574" y="2411058"/>
            <a:chExt cx="4274244" cy="2833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/>
                <p:nvPr/>
              </p:nvSpPr>
              <p:spPr>
                <a:xfrm rot="16200000">
                  <a:off x="2555380" y="3456356"/>
                  <a:ext cx="26138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0" dirty="0">
                    <a:solidFill>
                      <a:srgbClr val="666666"/>
                    </a:solidFill>
                    <a:latin typeface="Nunito Sans" pitchFamily="2" charset="77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55380" y="3456356"/>
                  <a:ext cx="2613815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4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9F15342-CB56-094A-A7FA-A880B83536DB}"/>
                </a:ext>
              </a:extLst>
            </p:cNvPr>
            <p:cNvSpPr/>
            <p:nvPr/>
          </p:nvSpPr>
          <p:spPr>
            <a:xfrm>
              <a:off x="3980327" y="2809868"/>
              <a:ext cx="2420783" cy="2074105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CEB23CC-04D2-1D49-965A-7ADA53EDD2BA}"/>
                </a:ext>
              </a:extLst>
            </p:cNvPr>
            <p:cNvSpPr/>
            <p:nvPr/>
          </p:nvSpPr>
          <p:spPr>
            <a:xfrm rot="10800000">
              <a:off x="3980328" y="2809874"/>
              <a:ext cx="2420784" cy="2094654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Up Arrow 6">
              <a:extLst>
                <a:ext uri="{FF2B5EF4-FFF2-40B4-BE49-F238E27FC236}">
                  <a16:creationId xmlns:a16="http://schemas.microsoft.com/office/drawing/2014/main" id="{88049D46-6924-3340-8ED9-D3953FEFEB8B}"/>
                </a:ext>
              </a:extLst>
            </p:cNvPr>
            <p:cNvSpPr/>
            <p:nvPr/>
          </p:nvSpPr>
          <p:spPr>
            <a:xfrm flipH="1">
              <a:off x="3937299" y="2732442"/>
              <a:ext cx="2538804" cy="2214209"/>
            </a:xfrm>
            <a:prstGeom prst="leftUpArrow">
              <a:avLst>
                <a:gd name="adj1" fmla="val 0"/>
                <a:gd name="adj2" fmla="val 1989"/>
                <a:gd name="adj3" fmla="val 28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/>
                <p:nvPr/>
              </p:nvSpPr>
              <p:spPr>
                <a:xfrm>
                  <a:off x="3862288" y="4936634"/>
                  <a:ext cx="261381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288" y="4936634"/>
                  <a:ext cx="261381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971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260045-AC80-E84E-B2AF-B7821AD11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0329" y="2809874"/>
              <a:ext cx="2420783" cy="209466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/>
                <p:nvPr/>
              </p:nvSpPr>
              <p:spPr>
                <a:xfrm rot="19050726">
                  <a:off x="4043162" y="3591998"/>
                  <a:ext cx="22733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𝑎𝑤𝑒𝑠𝑜𝑚𝑒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−1.5⋅#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𝑎𝑤𝑓𝑢𝑙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0726">
                  <a:off x="4043162" y="3591998"/>
                  <a:ext cx="2273315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91F6FD-E3C0-0047-946C-FC83EE2B1E52}"/>
                </a:ext>
              </a:extLst>
            </p:cNvPr>
            <p:cNvSpPr/>
            <p:nvPr/>
          </p:nvSpPr>
          <p:spPr>
            <a:xfrm>
              <a:off x="3266574" y="2638406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#awful</a:t>
              </a: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920D1B-1C66-0646-88FC-88D94104F225}"/>
                </a:ext>
              </a:extLst>
            </p:cNvPr>
            <p:cNvSpPr/>
            <p:nvPr/>
          </p:nvSpPr>
          <p:spPr>
            <a:xfrm>
              <a:off x="6476103" y="4760444"/>
              <a:ext cx="10647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#awesome</a:t>
              </a:r>
              <a:endParaRPr lang="en-US" dirty="0"/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E418848B-F7E4-ED41-932F-BF14D7CB22B4}"/>
                </a:ext>
              </a:extLst>
            </p:cNvPr>
            <p:cNvSpPr/>
            <p:nvPr/>
          </p:nvSpPr>
          <p:spPr>
            <a:xfrm>
              <a:off x="5705771" y="4153364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>
              <a:extLst>
                <a:ext uri="{FF2B5EF4-FFF2-40B4-BE49-F238E27FC236}">
                  <a16:creationId xmlns:a16="http://schemas.microsoft.com/office/drawing/2014/main" id="{AF9A8FF1-019E-C746-AE84-7FDE7A2AD4AA}"/>
                </a:ext>
              </a:extLst>
            </p:cNvPr>
            <p:cNvSpPr/>
            <p:nvPr/>
          </p:nvSpPr>
          <p:spPr>
            <a:xfrm>
              <a:off x="5324989" y="4165055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oss 29">
              <a:extLst>
                <a:ext uri="{FF2B5EF4-FFF2-40B4-BE49-F238E27FC236}">
                  <a16:creationId xmlns:a16="http://schemas.microsoft.com/office/drawing/2014/main" id="{F8C36077-8B1A-D147-90CD-D6D05B2BD9FA}"/>
                </a:ext>
              </a:extLst>
            </p:cNvPr>
            <p:cNvSpPr/>
            <p:nvPr/>
          </p:nvSpPr>
          <p:spPr>
            <a:xfrm>
              <a:off x="5324989" y="4466967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05055FBF-F8CE-814A-9DA2-A166CE470053}"/>
                </a:ext>
              </a:extLst>
            </p:cNvPr>
            <p:cNvSpPr/>
            <p:nvPr/>
          </p:nvSpPr>
          <p:spPr>
            <a:xfrm>
              <a:off x="4987937" y="4822324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177A4032-E69E-2B42-838B-E6A292A89660}"/>
                </a:ext>
              </a:extLst>
            </p:cNvPr>
            <p:cNvSpPr/>
            <p:nvPr/>
          </p:nvSpPr>
          <p:spPr>
            <a:xfrm>
              <a:off x="4595896" y="4471481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4097F6-996A-8D4B-A230-56E478E4E8FD}"/>
                </a:ext>
              </a:extLst>
            </p:cNvPr>
            <p:cNvSpPr/>
            <p:nvPr/>
          </p:nvSpPr>
          <p:spPr>
            <a:xfrm>
              <a:off x="4987937" y="315090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1252C7-A7B4-994D-B30F-19E4590EFC15}"/>
                </a:ext>
              </a:extLst>
            </p:cNvPr>
            <p:cNvSpPr/>
            <p:nvPr/>
          </p:nvSpPr>
          <p:spPr>
            <a:xfrm>
              <a:off x="4595896" y="3445711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5C5D9F-8CA4-9347-8321-AFAF223EDDF8}"/>
                </a:ext>
              </a:extLst>
            </p:cNvPr>
            <p:cNvSpPr/>
            <p:nvPr/>
          </p:nvSpPr>
          <p:spPr>
            <a:xfrm>
              <a:off x="4595896" y="3800261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2DAAF43-0743-7041-A00C-5AB976E50122}"/>
                </a:ext>
              </a:extLst>
            </p:cNvPr>
            <p:cNvSpPr/>
            <p:nvPr/>
          </p:nvSpPr>
          <p:spPr>
            <a:xfrm>
              <a:off x="4334775" y="3800260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679791-6C16-614B-B00C-43720B56A030}"/>
                </a:ext>
              </a:extLst>
            </p:cNvPr>
            <p:cNvSpPr/>
            <p:nvPr/>
          </p:nvSpPr>
          <p:spPr>
            <a:xfrm>
              <a:off x="3946510" y="315090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167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A78-18BA-FE4D-8D8C-1197661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8161-4C5D-4B4A-A21C-371CAE702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A909BB-BA71-4844-A8BF-3166C8D55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272" b="712"/>
          <a:stretch/>
        </p:blipFill>
        <p:spPr>
          <a:xfrm>
            <a:off x="5872838" y="1278163"/>
            <a:ext cx="3036712" cy="2698451"/>
          </a:xfrm>
          <a:prstGeom prst="snip1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6C15BB-EBAE-E14C-B3D0-3ED12CCE391C}"/>
              </a:ext>
            </a:extLst>
          </p:cNvPr>
          <p:cNvSpPr/>
          <p:nvPr/>
        </p:nvSpPr>
        <p:spPr>
          <a:xfrm>
            <a:off x="8143539" y="3822725"/>
            <a:ext cx="766011" cy="26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8B2F10-13C3-5641-8361-DAEFCC59CFE1}"/>
              </a:ext>
            </a:extLst>
          </p:cNvPr>
          <p:cNvSpPr/>
          <p:nvPr/>
        </p:nvSpPr>
        <p:spPr>
          <a:xfrm>
            <a:off x="6487741" y="901705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3-dimensional view</a:t>
            </a:r>
            <a:r>
              <a:rPr lang="en-US" b="1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A3BF12-B2C1-544B-B30E-1A4D4985B3DB}"/>
              </a:ext>
            </a:extLst>
          </p:cNvPr>
          <p:cNvSpPr/>
          <p:nvPr/>
        </p:nvSpPr>
        <p:spPr>
          <a:xfrm rot="20632478">
            <a:off x="7313623" y="382272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2886F2-148B-314F-BD26-C7DFEA5AC68F}"/>
              </a:ext>
            </a:extLst>
          </p:cNvPr>
          <p:cNvSpPr/>
          <p:nvPr/>
        </p:nvSpPr>
        <p:spPr>
          <a:xfrm rot="2562315">
            <a:off x="5947978" y="3547072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#awful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6D74F5-9E07-E144-86B6-3CB1F28719E6}"/>
              </a:ext>
            </a:extLst>
          </p:cNvPr>
          <p:cNvSpPr/>
          <p:nvPr/>
        </p:nvSpPr>
        <p:spPr>
          <a:xfrm rot="16200000">
            <a:off x="5621660" y="229628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8B47F0-96E7-DF40-9118-9341FE413612}"/>
                  </a:ext>
                </a:extLst>
              </p:cNvPr>
              <p:cNvSpPr txBox="1"/>
              <p:nvPr/>
            </p:nvSpPr>
            <p:spPr>
              <a:xfrm>
                <a:off x="4064791" y="314076"/>
                <a:ext cx="34458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8B47F0-96E7-DF40-9118-9341FE413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91" y="314076"/>
                <a:ext cx="3445879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044EC6F3-F509-B24D-891B-61526F21FDF1}"/>
              </a:ext>
            </a:extLst>
          </p:cNvPr>
          <p:cNvSpPr/>
          <p:nvPr/>
        </p:nvSpPr>
        <p:spPr>
          <a:xfrm>
            <a:off x="2894100" y="4400545"/>
            <a:ext cx="5506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Generally, with classification we don’t us a plot like the 3d view since it’s hard to visualize, instead use 2d plot with decision boundary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6DA6-7CA5-944B-952E-BB681A68BD6C}"/>
              </a:ext>
            </a:extLst>
          </p:cNvPr>
          <p:cNvSpPr/>
          <p:nvPr/>
        </p:nvSpPr>
        <p:spPr>
          <a:xfrm>
            <a:off x="3253456" y="932330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2-dimensional view</a:t>
            </a:r>
            <a:r>
              <a:rPr lang="en-US" b="1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39B1B3-24F8-734B-876F-309E38137628}"/>
              </a:ext>
            </a:extLst>
          </p:cNvPr>
          <p:cNvGrpSpPr/>
          <p:nvPr/>
        </p:nvGrpSpPr>
        <p:grpSpPr>
          <a:xfrm>
            <a:off x="2632147" y="1143261"/>
            <a:ext cx="3332414" cy="2833353"/>
            <a:chOff x="2632147" y="1143261"/>
            <a:chExt cx="3332414" cy="2833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/>
                <p:nvPr/>
              </p:nvSpPr>
              <p:spPr>
                <a:xfrm rot="16200000">
                  <a:off x="1587192" y="2188559"/>
                  <a:ext cx="26138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0" dirty="0">
                    <a:solidFill>
                      <a:srgbClr val="666666"/>
                    </a:solidFill>
                    <a:latin typeface="Nunito Sans" pitchFamily="2" charset="77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87192" y="2188559"/>
                  <a:ext cx="2613815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9F15342-CB56-094A-A7FA-A880B83536DB}"/>
                </a:ext>
              </a:extLst>
            </p:cNvPr>
            <p:cNvSpPr/>
            <p:nvPr/>
          </p:nvSpPr>
          <p:spPr>
            <a:xfrm>
              <a:off x="3012141" y="1539671"/>
              <a:ext cx="2420283" cy="2076504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CEB23CC-04D2-1D49-965A-7ADA53EDD2BA}"/>
                </a:ext>
              </a:extLst>
            </p:cNvPr>
            <p:cNvSpPr/>
            <p:nvPr/>
          </p:nvSpPr>
          <p:spPr>
            <a:xfrm rot="10800000">
              <a:off x="3012138" y="1560229"/>
              <a:ext cx="2420283" cy="2076503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Up Arrow 6">
              <a:extLst>
                <a:ext uri="{FF2B5EF4-FFF2-40B4-BE49-F238E27FC236}">
                  <a16:creationId xmlns:a16="http://schemas.microsoft.com/office/drawing/2014/main" id="{88049D46-6924-3340-8ED9-D3953FEFEB8B}"/>
                </a:ext>
              </a:extLst>
            </p:cNvPr>
            <p:cNvSpPr/>
            <p:nvPr/>
          </p:nvSpPr>
          <p:spPr>
            <a:xfrm flipH="1">
              <a:off x="2969111" y="1464645"/>
              <a:ext cx="2538804" cy="2214209"/>
            </a:xfrm>
            <a:prstGeom prst="leftUpArrow">
              <a:avLst>
                <a:gd name="adj1" fmla="val 0"/>
                <a:gd name="adj2" fmla="val 1989"/>
                <a:gd name="adj3" fmla="val 28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/>
                <p:nvPr/>
              </p:nvSpPr>
              <p:spPr>
                <a:xfrm>
                  <a:off x="2894100" y="3668837"/>
                  <a:ext cx="261381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100" y="3668837"/>
                  <a:ext cx="261381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971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260045-AC80-E84E-B2AF-B7821AD110BB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3012141" y="1550212"/>
              <a:ext cx="2420283" cy="20865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/>
                <p:nvPr/>
              </p:nvSpPr>
              <p:spPr>
                <a:xfrm rot="19050726">
                  <a:off x="3074974" y="2324201"/>
                  <a:ext cx="22733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𝑎𝑤𝑒𝑠𝑜𝑚𝑒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−1.5⋅#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𝑎𝑤𝑓𝑢𝑙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0726">
                  <a:off x="3074974" y="2324201"/>
                  <a:ext cx="2273315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0BCFB4-BCC3-4549-ACE6-E761A4B64221}"/>
                </a:ext>
              </a:extLst>
            </p:cNvPr>
            <p:cNvSpPr/>
            <p:nvPr/>
          </p:nvSpPr>
          <p:spPr>
            <a:xfrm>
              <a:off x="2632147" y="1180529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#awful</a:t>
              </a:r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5B80DE-C3AD-3F46-B47E-A66AC2AAD9AE}"/>
                </a:ext>
              </a:extLst>
            </p:cNvPr>
            <p:cNvSpPr/>
            <p:nvPr/>
          </p:nvSpPr>
          <p:spPr>
            <a:xfrm>
              <a:off x="4899846" y="3636730"/>
              <a:ext cx="10647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#awesome</a:t>
              </a:r>
              <a:endParaRPr lang="en-US" dirty="0"/>
            </a:p>
          </p:txBody>
        </p:sp>
        <p:sp>
          <p:nvSpPr>
            <p:cNvPr id="68" name="Cross 67">
              <a:extLst>
                <a:ext uri="{FF2B5EF4-FFF2-40B4-BE49-F238E27FC236}">
                  <a16:creationId xmlns:a16="http://schemas.microsoft.com/office/drawing/2014/main" id="{EAC27B77-D190-3548-B829-7D29A9D2AF6C}"/>
                </a:ext>
              </a:extLst>
            </p:cNvPr>
            <p:cNvSpPr/>
            <p:nvPr/>
          </p:nvSpPr>
          <p:spPr>
            <a:xfrm>
              <a:off x="4735893" y="2881852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ross 68">
              <a:extLst>
                <a:ext uri="{FF2B5EF4-FFF2-40B4-BE49-F238E27FC236}">
                  <a16:creationId xmlns:a16="http://schemas.microsoft.com/office/drawing/2014/main" id="{EDB05985-3C1E-B94F-B192-A733F408065A}"/>
                </a:ext>
              </a:extLst>
            </p:cNvPr>
            <p:cNvSpPr/>
            <p:nvPr/>
          </p:nvSpPr>
          <p:spPr>
            <a:xfrm>
              <a:off x="4355111" y="2893543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ross 69">
              <a:extLst>
                <a:ext uri="{FF2B5EF4-FFF2-40B4-BE49-F238E27FC236}">
                  <a16:creationId xmlns:a16="http://schemas.microsoft.com/office/drawing/2014/main" id="{E43FA0E3-B292-8E4F-B92E-4794DAF7491B}"/>
                </a:ext>
              </a:extLst>
            </p:cNvPr>
            <p:cNvSpPr/>
            <p:nvPr/>
          </p:nvSpPr>
          <p:spPr>
            <a:xfrm>
              <a:off x="4355111" y="3195455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ross 70">
              <a:extLst>
                <a:ext uri="{FF2B5EF4-FFF2-40B4-BE49-F238E27FC236}">
                  <a16:creationId xmlns:a16="http://schemas.microsoft.com/office/drawing/2014/main" id="{E017E81F-FCE6-2D4D-B7CE-687DF80E9209}"/>
                </a:ext>
              </a:extLst>
            </p:cNvPr>
            <p:cNvSpPr/>
            <p:nvPr/>
          </p:nvSpPr>
          <p:spPr>
            <a:xfrm>
              <a:off x="4018059" y="3550812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ross 71">
              <a:extLst>
                <a:ext uri="{FF2B5EF4-FFF2-40B4-BE49-F238E27FC236}">
                  <a16:creationId xmlns:a16="http://schemas.microsoft.com/office/drawing/2014/main" id="{ECB49DB9-B5DE-A74E-A2ED-88668D22CC77}"/>
                </a:ext>
              </a:extLst>
            </p:cNvPr>
            <p:cNvSpPr/>
            <p:nvPr/>
          </p:nvSpPr>
          <p:spPr>
            <a:xfrm>
              <a:off x="3626018" y="3199969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C120FBA-7F5C-B547-885A-AB098A85C0D9}"/>
                </a:ext>
              </a:extLst>
            </p:cNvPr>
            <p:cNvSpPr/>
            <p:nvPr/>
          </p:nvSpPr>
          <p:spPr>
            <a:xfrm>
              <a:off x="4018059" y="1879396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01A39DD-4853-FA4C-B6A8-C05BD24B6AD6}"/>
                </a:ext>
              </a:extLst>
            </p:cNvPr>
            <p:cNvSpPr/>
            <p:nvPr/>
          </p:nvSpPr>
          <p:spPr>
            <a:xfrm>
              <a:off x="3626018" y="217419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D001C0-AD40-3A42-B5B2-58D92DEB016C}"/>
                </a:ext>
              </a:extLst>
            </p:cNvPr>
            <p:cNvSpPr/>
            <p:nvPr/>
          </p:nvSpPr>
          <p:spPr>
            <a:xfrm>
              <a:off x="3626018" y="252874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64E8243-7831-ED4F-B1EE-F764B102F614}"/>
                </a:ext>
              </a:extLst>
            </p:cNvPr>
            <p:cNvSpPr/>
            <p:nvPr/>
          </p:nvSpPr>
          <p:spPr>
            <a:xfrm>
              <a:off x="3364897" y="252874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26BBBA-12E0-B747-8716-7C7C527387E8}"/>
                </a:ext>
              </a:extLst>
            </p:cNvPr>
            <p:cNvSpPr/>
            <p:nvPr/>
          </p:nvSpPr>
          <p:spPr>
            <a:xfrm>
              <a:off x="2976632" y="1879396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97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A78-18BA-FE4D-8D8C-1197661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 with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8161-4C5D-4B4A-A21C-371CAE702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6DA6-7CA5-944B-952E-BB681A68BD6C}"/>
              </a:ext>
            </a:extLst>
          </p:cNvPr>
          <p:cNvSpPr/>
          <p:nvPr/>
        </p:nvSpPr>
        <p:spPr>
          <a:xfrm>
            <a:off x="3253456" y="932330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2-dimensional view</a:t>
            </a:r>
            <a:r>
              <a:rPr lang="en-US" b="1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8B2F10-13C3-5641-8361-DAEFCC59CFE1}"/>
              </a:ext>
            </a:extLst>
          </p:cNvPr>
          <p:cNvSpPr/>
          <p:nvPr/>
        </p:nvSpPr>
        <p:spPr>
          <a:xfrm>
            <a:off x="6465258" y="922721"/>
            <a:ext cx="1821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2-d view with score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8B47F0-96E7-DF40-9118-9341FE413612}"/>
                  </a:ext>
                </a:extLst>
              </p:cNvPr>
              <p:cNvSpPr txBox="1"/>
              <p:nvPr/>
            </p:nvSpPr>
            <p:spPr>
              <a:xfrm>
                <a:off x="4064791" y="314076"/>
                <a:ext cx="34458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8B47F0-96E7-DF40-9118-9341FE413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91" y="314076"/>
                <a:ext cx="3445879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CF45456-ED7A-E14C-A2E9-CC8B8C9046B7}"/>
              </a:ext>
            </a:extLst>
          </p:cNvPr>
          <p:cNvGrpSpPr/>
          <p:nvPr/>
        </p:nvGrpSpPr>
        <p:grpSpPr>
          <a:xfrm>
            <a:off x="2632147" y="1143261"/>
            <a:ext cx="3332414" cy="2833353"/>
            <a:chOff x="2632147" y="1143261"/>
            <a:chExt cx="3332414" cy="2833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C2ECDBB-FE0C-3A4F-A16C-5AA8541F1B97}"/>
                    </a:ext>
                  </a:extLst>
                </p:cNvPr>
                <p:cNvSpPr/>
                <p:nvPr/>
              </p:nvSpPr>
              <p:spPr>
                <a:xfrm rot="16200000">
                  <a:off x="1587192" y="2188559"/>
                  <a:ext cx="26138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0" dirty="0">
                    <a:solidFill>
                      <a:srgbClr val="666666"/>
                    </a:solidFill>
                    <a:latin typeface="Nunito Sans" pitchFamily="2" charset="77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C2ECDBB-FE0C-3A4F-A16C-5AA8541F1B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87192" y="2188559"/>
                  <a:ext cx="2613815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2B3BE32-963D-A74C-AD35-BACD04D0D550}"/>
                </a:ext>
              </a:extLst>
            </p:cNvPr>
            <p:cNvSpPr/>
            <p:nvPr/>
          </p:nvSpPr>
          <p:spPr>
            <a:xfrm>
              <a:off x="3012141" y="1539671"/>
              <a:ext cx="2420283" cy="2076504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87CEF07-E30D-F643-B64A-1AC4A738DEA0}"/>
                </a:ext>
              </a:extLst>
            </p:cNvPr>
            <p:cNvSpPr/>
            <p:nvPr/>
          </p:nvSpPr>
          <p:spPr>
            <a:xfrm rot="10800000">
              <a:off x="3012138" y="1560229"/>
              <a:ext cx="2420283" cy="2076503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-Up Arrow 50">
              <a:extLst>
                <a:ext uri="{FF2B5EF4-FFF2-40B4-BE49-F238E27FC236}">
                  <a16:creationId xmlns:a16="http://schemas.microsoft.com/office/drawing/2014/main" id="{81C94E1D-C54F-2A4F-A5F1-9B23DCACF823}"/>
                </a:ext>
              </a:extLst>
            </p:cNvPr>
            <p:cNvSpPr/>
            <p:nvPr/>
          </p:nvSpPr>
          <p:spPr>
            <a:xfrm flipH="1">
              <a:off x="2969111" y="1464645"/>
              <a:ext cx="2538804" cy="2214209"/>
            </a:xfrm>
            <a:prstGeom prst="leftUpArrow">
              <a:avLst>
                <a:gd name="adj1" fmla="val 0"/>
                <a:gd name="adj2" fmla="val 1989"/>
                <a:gd name="adj3" fmla="val 28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6D21A82-5073-AA49-B335-A2AD51F26B37}"/>
                    </a:ext>
                  </a:extLst>
                </p:cNvPr>
                <p:cNvSpPr/>
                <p:nvPr/>
              </p:nvSpPr>
              <p:spPr>
                <a:xfrm>
                  <a:off x="2894100" y="3668837"/>
                  <a:ext cx="261381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6D21A82-5073-AA49-B335-A2AD51F26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100" y="3668837"/>
                  <a:ext cx="2613815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971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AE9B181-FF93-164B-ACA8-B15AD922A913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3012141" y="1550212"/>
              <a:ext cx="2420283" cy="20865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0F2BA50-29CD-924B-9E18-0A0B5C635EEF}"/>
                    </a:ext>
                  </a:extLst>
                </p:cNvPr>
                <p:cNvSpPr txBox="1"/>
                <p:nvPr/>
              </p:nvSpPr>
              <p:spPr>
                <a:xfrm rot="19050726">
                  <a:off x="3074974" y="2324201"/>
                  <a:ext cx="22733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𝑎𝑤𝑒𝑠𝑜𝑚𝑒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−1.5⋅#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𝑎𝑤𝑓𝑢𝑙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0F2BA50-29CD-924B-9E18-0A0B5C635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0726">
                  <a:off x="3074974" y="2324201"/>
                  <a:ext cx="2273315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02FEB3-8CF7-4248-92D6-E915D985435C}"/>
                </a:ext>
              </a:extLst>
            </p:cNvPr>
            <p:cNvSpPr/>
            <p:nvPr/>
          </p:nvSpPr>
          <p:spPr>
            <a:xfrm>
              <a:off x="2632147" y="1180529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#awful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58D2FF2-05CC-3E4E-B113-071FF62BFEBF}"/>
                </a:ext>
              </a:extLst>
            </p:cNvPr>
            <p:cNvSpPr/>
            <p:nvPr/>
          </p:nvSpPr>
          <p:spPr>
            <a:xfrm>
              <a:off x="4899846" y="3636730"/>
              <a:ext cx="10647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#awesome</a:t>
              </a:r>
              <a:endParaRPr lang="en-US" dirty="0"/>
            </a:p>
          </p:txBody>
        </p:sp>
        <p:sp>
          <p:nvSpPr>
            <p:cNvPr id="77" name="Cross 76">
              <a:extLst>
                <a:ext uri="{FF2B5EF4-FFF2-40B4-BE49-F238E27FC236}">
                  <a16:creationId xmlns:a16="http://schemas.microsoft.com/office/drawing/2014/main" id="{1481FD63-3DDC-264E-84C3-D1F2A45C0866}"/>
                </a:ext>
              </a:extLst>
            </p:cNvPr>
            <p:cNvSpPr/>
            <p:nvPr/>
          </p:nvSpPr>
          <p:spPr>
            <a:xfrm>
              <a:off x="4735893" y="2881852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ross 77">
              <a:extLst>
                <a:ext uri="{FF2B5EF4-FFF2-40B4-BE49-F238E27FC236}">
                  <a16:creationId xmlns:a16="http://schemas.microsoft.com/office/drawing/2014/main" id="{02D41192-235D-344F-BE22-7CA832BB07FD}"/>
                </a:ext>
              </a:extLst>
            </p:cNvPr>
            <p:cNvSpPr/>
            <p:nvPr/>
          </p:nvSpPr>
          <p:spPr>
            <a:xfrm>
              <a:off x="4355111" y="2893543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ross 78">
              <a:extLst>
                <a:ext uri="{FF2B5EF4-FFF2-40B4-BE49-F238E27FC236}">
                  <a16:creationId xmlns:a16="http://schemas.microsoft.com/office/drawing/2014/main" id="{C7BE202E-F8DF-D447-915E-77CD2D3EC51C}"/>
                </a:ext>
              </a:extLst>
            </p:cNvPr>
            <p:cNvSpPr/>
            <p:nvPr/>
          </p:nvSpPr>
          <p:spPr>
            <a:xfrm>
              <a:off x="4355111" y="3195455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ross 79">
              <a:extLst>
                <a:ext uri="{FF2B5EF4-FFF2-40B4-BE49-F238E27FC236}">
                  <a16:creationId xmlns:a16="http://schemas.microsoft.com/office/drawing/2014/main" id="{C4D2FB49-7171-4B48-A5FE-B716F0DB3962}"/>
                </a:ext>
              </a:extLst>
            </p:cNvPr>
            <p:cNvSpPr/>
            <p:nvPr/>
          </p:nvSpPr>
          <p:spPr>
            <a:xfrm>
              <a:off x="4018059" y="3550812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ross 80">
              <a:extLst>
                <a:ext uri="{FF2B5EF4-FFF2-40B4-BE49-F238E27FC236}">
                  <a16:creationId xmlns:a16="http://schemas.microsoft.com/office/drawing/2014/main" id="{DE2FE18B-067F-2C45-BD4C-1C8F2DBB7114}"/>
                </a:ext>
              </a:extLst>
            </p:cNvPr>
            <p:cNvSpPr/>
            <p:nvPr/>
          </p:nvSpPr>
          <p:spPr>
            <a:xfrm>
              <a:off x="3626018" y="3199969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3B194ED-EF4D-3B41-889D-4D71BBFE7492}"/>
                </a:ext>
              </a:extLst>
            </p:cNvPr>
            <p:cNvSpPr/>
            <p:nvPr/>
          </p:nvSpPr>
          <p:spPr>
            <a:xfrm>
              <a:off x="4018059" y="1879396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45026CA-4A0F-6E49-B832-560633F4F3D2}"/>
                </a:ext>
              </a:extLst>
            </p:cNvPr>
            <p:cNvSpPr/>
            <p:nvPr/>
          </p:nvSpPr>
          <p:spPr>
            <a:xfrm>
              <a:off x="3626018" y="217419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1C657BB-D97D-2E4F-8AF5-1A5DF0A148B6}"/>
                </a:ext>
              </a:extLst>
            </p:cNvPr>
            <p:cNvSpPr/>
            <p:nvPr/>
          </p:nvSpPr>
          <p:spPr>
            <a:xfrm>
              <a:off x="3626018" y="252874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C65E299-B104-0142-95FA-D6F36225B379}"/>
                </a:ext>
              </a:extLst>
            </p:cNvPr>
            <p:cNvSpPr/>
            <p:nvPr/>
          </p:nvSpPr>
          <p:spPr>
            <a:xfrm>
              <a:off x="3364897" y="252874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2338A8-4413-C142-9810-5346BE177EBE}"/>
                </a:ext>
              </a:extLst>
            </p:cNvPr>
            <p:cNvSpPr/>
            <p:nvPr/>
          </p:nvSpPr>
          <p:spPr>
            <a:xfrm>
              <a:off x="2976632" y="1879396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A18D5FE8-20A6-0D44-AE71-0907648D033A}"/>
              </a:ext>
            </a:extLst>
          </p:cNvPr>
          <p:cNvSpPr/>
          <p:nvPr/>
        </p:nvSpPr>
        <p:spPr>
          <a:xfrm>
            <a:off x="8112162" y="3627121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5F5CDC-C462-C440-9978-0B68C8A6E898}"/>
              </a:ext>
            </a:extLst>
          </p:cNvPr>
          <p:cNvGrpSpPr/>
          <p:nvPr/>
        </p:nvGrpSpPr>
        <p:grpSpPr>
          <a:xfrm>
            <a:off x="5844463" y="1133652"/>
            <a:ext cx="2875768" cy="2833353"/>
            <a:chOff x="5844463" y="1133652"/>
            <a:chExt cx="2875768" cy="283335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B3A800-230D-4A40-81AC-CDA004D3F696}"/>
                </a:ext>
              </a:extLst>
            </p:cNvPr>
            <p:cNvSpPr/>
            <p:nvPr/>
          </p:nvSpPr>
          <p:spPr>
            <a:xfrm>
              <a:off x="6248325" y="1510806"/>
              <a:ext cx="2405007" cy="2105369"/>
            </a:xfrm>
            <a:prstGeom prst="rect">
              <a:avLst/>
            </a:prstGeom>
            <a:gradFill flip="none" rotWithShape="1">
              <a:gsLst>
                <a:gs pos="51000">
                  <a:schemeClr val="bg1">
                    <a:lumMod val="99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DF82585-58D2-B84F-8D4B-68FDF592A3D6}"/>
                    </a:ext>
                  </a:extLst>
                </p:cNvPr>
                <p:cNvSpPr/>
                <p:nvPr/>
              </p:nvSpPr>
              <p:spPr>
                <a:xfrm rot="16200000">
                  <a:off x="4799508" y="2178950"/>
                  <a:ext cx="26138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0" dirty="0">
                    <a:solidFill>
                      <a:srgbClr val="666666"/>
                    </a:solidFill>
                    <a:latin typeface="Nunito Sans" pitchFamily="2" charset="77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DF82585-58D2-B84F-8D4B-68FDF592A3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799508" y="2178950"/>
                  <a:ext cx="2613815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Left-Up Arrow 90">
              <a:extLst>
                <a:ext uri="{FF2B5EF4-FFF2-40B4-BE49-F238E27FC236}">
                  <a16:creationId xmlns:a16="http://schemas.microsoft.com/office/drawing/2014/main" id="{79363DFE-2B50-0241-A6F1-07C0DBC16EDA}"/>
                </a:ext>
              </a:extLst>
            </p:cNvPr>
            <p:cNvSpPr/>
            <p:nvPr/>
          </p:nvSpPr>
          <p:spPr>
            <a:xfrm flipH="1">
              <a:off x="6181427" y="1455036"/>
              <a:ext cx="2538804" cy="2214209"/>
            </a:xfrm>
            <a:prstGeom prst="leftUpArrow">
              <a:avLst>
                <a:gd name="adj1" fmla="val 0"/>
                <a:gd name="adj2" fmla="val 1989"/>
                <a:gd name="adj3" fmla="val 28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B95D73F-288E-4746-BB42-C8678E908D88}"/>
                    </a:ext>
                  </a:extLst>
                </p:cNvPr>
                <p:cNvSpPr/>
                <p:nvPr/>
              </p:nvSpPr>
              <p:spPr>
                <a:xfrm>
                  <a:off x="6106416" y="3659228"/>
                  <a:ext cx="261381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B95D73F-288E-4746-BB42-C8678E908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6416" y="3659228"/>
                  <a:ext cx="261381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48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76075B-8417-C142-BB81-338D247425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4457" y="1540603"/>
              <a:ext cx="2420283" cy="20865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FF88E77-7D07-A540-ADD1-30EBB9C1F18C}"/>
                    </a:ext>
                  </a:extLst>
                </p:cNvPr>
                <p:cNvSpPr txBox="1"/>
                <p:nvPr/>
              </p:nvSpPr>
              <p:spPr>
                <a:xfrm rot="19050726">
                  <a:off x="6287290" y="2314592"/>
                  <a:ext cx="22733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𝑎𝑤𝑒𝑠𝑜𝑚𝑒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−1.5⋅#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𝑎𝑤𝑓𝑢𝑙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FF88E77-7D07-A540-ADD1-30EBB9C1F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0726">
                  <a:off x="6287290" y="2314592"/>
                  <a:ext cx="2273315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1F9E223-9479-384F-9D25-43D72893F796}"/>
                </a:ext>
              </a:extLst>
            </p:cNvPr>
            <p:cNvSpPr/>
            <p:nvPr/>
          </p:nvSpPr>
          <p:spPr>
            <a:xfrm>
              <a:off x="5844463" y="1170920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#awful</a:t>
              </a:r>
              <a:endParaRPr lang="en-US" dirty="0"/>
            </a:p>
          </p:txBody>
        </p:sp>
        <p:sp>
          <p:nvSpPr>
            <p:cNvPr id="98" name="Cross 97">
              <a:extLst>
                <a:ext uri="{FF2B5EF4-FFF2-40B4-BE49-F238E27FC236}">
                  <a16:creationId xmlns:a16="http://schemas.microsoft.com/office/drawing/2014/main" id="{76F64891-7167-3345-9199-D5E07CD6724F}"/>
                </a:ext>
              </a:extLst>
            </p:cNvPr>
            <p:cNvSpPr/>
            <p:nvPr/>
          </p:nvSpPr>
          <p:spPr>
            <a:xfrm>
              <a:off x="7948209" y="2872243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ross 98">
              <a:extLst>
                <a:ext uri="{FF2B5EF4-FFF2-40B4-BE49-F238E27FC236}">
                  <a16:creationId xmlns:a16="http://schemas.microsoft.com/office/drawing/2014/main" id="{9E0E29EA-446F-F747-8763-B0EF08E5113E}"/>
                </a:ext>
              </a:extLst>
            </p:cNvPr>
            <p:cNvSpPr/>
            <p:nvPr/>
          </p:nvSpPr>
          <p:spPr>
            <a:xfrm>
              <a:off x="7567427" y="2883934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ross 99">
              <a:extLst>
                <a:ext uri="{FF2B5EF4-FFF2-40B4-BE49-F238E27FC236}">
                  <a16:creationId xmlns:a16="http://schemas.microsoft.com/office/drawing/2014/main" id="{55E4F7E0-9BE2-924A-B0B7-39D82BEAC1F0}"/>
                </a:ext>
              </a:extLst>
            </p:cNvPr>
            <p:cNvSpPr/>
            <p:nvPr/>
          </p:nvSpPr>
          <p:spPr>
            <a:xfrm>
              <a:off x="7567427" y="3185846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ross 100">
              <a:extLst>
                <a:ext uri="{FF2B5EF4-FFF2-40B4-BE49-F238E27FC236}">
                  <a16:creationId xmlns:a16="http://schemas.microsoft.com/office/drawing/2014/main" id="{AADA30D0-1684-0D43-8253-4AAD4133A335}"/>
                </a:ext>
              </a:extLst>
            </p:cNvPr>
            <p:cNvSpPr/>
            <p:nvPr/>
          </p:nvSpPr>
          <p:spPr>
            <a:xfrm>
              <a:off x="7230375" y="3541203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ross 101">
              <a:extLst>
                <a:ext uri="{FF2B5EF4-FFF2-40B4-BE49-F238E27FC236}">
                  <a16:creationId xmlns:a16="http://schemas.microsoft.com/office/drawing/2014/main" id="{DED44292-4090-DE45-A817-DAA4D9DD28BF}"/>
                </a:ext>
              </a:extLst>
            </p:cNvPr>
            <p:cNvSpPr/>
            <p:nvPr/>
          </p:nvSpPr>
          <p:spPr>
            <a:xfrm>
              <a:off x="6838334" y="3190360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C12E77D-C27D-F04D-8E14-C67D279A44B8}"/>
                </a:ext>
              </a:extLst>
            </p:cNvPr>
            <p:cNvSpPr/>
            <p:nvPr/>
          </p:nvSpPr>
          <p:spPr>
            <a:xfrm>
              <a:off x="7230375" y="1869787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2781D98-F7D2-4641-BDC5-E06A6B8A04CB}"/>
                </a:ext>
              </a:extLst>
            </p:cNvPr>
            <p:cNvSpPr/>
            <p:nvPr/>
          </p:nvSpPr>
          <p:spPr>
            <a:xfrm>
              <a:off x="6838334" y="2164590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0AE95E0-98AF-854A-AADE-BD165DC3003D}"/>
                </a:ext>
              </a:extLst>
            </p:cNvPr>
            <p:cNvSpPr/>
            <p:nvPr/>
          </p:nvSpPr>
          <p:spPr>
            <a:xfrm>
              <a:off x="6838334" y="2519140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F07FC4D-5DE5-EB48-B7D2-6343EADAC52D}"/>
                </a:ext>
              </a:extLst>
            </p:cNvPr>
            <p:cNvSpPr/>
            <p:nvPr/>
          </p:nvSpPr>
          <p:spPr>
            <a:xfrm>
              <a:off x="6577213" y="251913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DE48936-26F1-BE48-9AB4-B25EFF34E2EC}"/>
                </a:ext>
              </a:extLst>
            </p:cNvPr>
            <p:cNvSpPr/>
            <p:nvPr/>
          </p:nvSpPr>
          <p:spPr>
            <a:xfrm>
              <a:off x="6188948" y="1869787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6817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BB4D-B212-BE42-AC8D-E32C8DD1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C34B5-2E3B-B341-B072-7B8958ADC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886" y="282024"/>
            <a:ext cx="6326154" cy="4567951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dirty="0"/>
              <a:t>We have now finished the “Regression” component of the course!</a:t>
            </a:r>
          </a:p>
          <a:p>
            <a:pPr>
              <a:buClr>
                <a:schemeClr val="bg2"/>
              </a:buClr>
            </a:pPr>
            <a:r>
              <a:rPr lang="en-US" dirty="0"/>
              <a:t>Next two weeks (4 lectures): Classification</a:t>
            </a:r>
          </a:p>
          <a:p>
            <a:pPr>
              <a:buClr>
                <a:schemeClr val="bg2"/>
              </a:buClr>
            </a:pPr>
            <a:r>
              <a:rPr lang="en-US" dirty="0"/>
              <a:t>HW1 due tomorrow 11:59PM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Up to Sat 4/13 11:59PM if you use late days</a:t>
            </a:r>
          </a:p>
          <a:p>
            <a:pPr>
              <a:buClr>
                <a:schemeClr val="bg2"/>
              </a:buClr>
            </a:pPr>
            <a:r>
              <a:rPr lang="en-US" dirty="0"/>
              <a:t>HW2 released Fri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CF13D-7700-E948-885B-34D7208F2E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481417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1D61AEE-385C-E601-B86D-71F835FD0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29F03E-B91B-515E-3FD4-D50B6AA53A0D}"/>
              </a:ext>
            </a:extLst>
          </p:cNvPr>
          <p:cNvSpPr txBox="1">
            <a:spLocks/>
          </p:cNvSpPr>
          <p:nvPr/>
        </p:nvSpPr>
        <p:spPr>
          <a:xfrm>
            <a:off x="83613" y="47312"/>
            <a:ext cx="2046288" cy="6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>
                <a:solidFill>
                  <a:schemeClr val="accent6"/>
                </a:solidFill>
              </a:rPr>
              <a:t>ML Pipeline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E8D1B50-38A0-C8D2-B2FB-1B196A72F918}"/>
              </a:ext>
            </a:extLst>
          </p:cNvPr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9ECD85B2-E48E-0CDB-48D5-B44246B858CC}"/>
              </a:ext>
            </a:extLst>
          </p:cNvPr>
          <p:cNvSpPr>
            <a:spLocks noChangeAspect="1"/>
          </p:cNvSpPr>
          <p:nvPr/>
        </p:nvSpPr>
        <p:spPr>
          <a:xfrm>
            <a:off x="1973253" y="1140369"/>
            <a:ext cx="1357539" cy="1376482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EB8227-8D3E-D6A6-4259-3504BE6907F7}"/>
              </a:ext>
            </a:extLst>
          </p:cNvPr>
          <p:cNvSpPr txBox="1">
            <a:spLocks noChangeAspect="1"/>
          </p:cNvSpPr>
          <p:nvPr/>
        </p:nvSpPr>
        <p:spPr>
          <a:xfrm>
            <a:off x="3714815" y="1384754"/>
            <a:ext cx="1370257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D2B411-A1F6-12DF-C2A9-EAF83EE6DF8C}"/>
              </a:ext>
            </a:extLst>
          </p:cNvPr>
          <p:cNvCxnSpPr>
            <a:cxnSpLocks noChangeAspect="1"/>
            <a:stCxn id="14" idx="4"/>
            <a:endCxn id="20" idx="1"/>
          </p:cNvCxnSpPr>
          <p:nvPr/>
        </p:nvCxnSpPr>
        <p:spPr>
          <a:xfrm>
            <a:off x="3330792" y="1828610"/>
            <a:ext cx="384023" cy="242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5CEE35-30CE-B93D-7F2F-354CAB2D40E7}"/>
              </a:ext>
            </a:extLst>
          </p:cNvPr>
          <p:cNvSpPr txBox="1">
            <a:spLocks noChangeAspect="1"/>
          </p:cNvSpPr>
          <p:nvPr/>
        </p:nvSpPr>
        <p:spPr>
          <a:xfrm>
            <a:off x="5651243" y="1384754"/>
            <a:ext cx="880240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</a:t>
            </a:r>
            <a:b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67B54-E8D9-631C-83AB-1736EFC63A06}"/>
              </a:ext>
            </a:extLst>
          </p:cNvPr>
          <p:cNvSpPr txBox="1">
            <a:spLocks noChangeAspect="1"/>
          </p:cNvSpPr>
          <p:nvPr/>
        </p:nvSpPr>
        <p:spPr>
          <a:xfrm>
            <a:off x="5610159" y="4036885"/>
            <a:ext cx="96240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E6EABC-04AF-9DF1-8134-D9EB99484BB5}"/>
              </a:ext>
            </a:extLst>
          </p:cNvPr>
          <p:cNvSpPr txBox="1">
            <a:spLocks noChangeAspect="1"/>
          </p:cNvSpPr>
          <p:nvPr/>
        </p:nvSpPr>
        <p:spPr>
          <a:xfrm>
            <a:off x="5254598" y="2780202"/>
            <a:ext cx="1673530" cy="8925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Optimization 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9AB847-0891-E06E-E21E-2665477B6371}"/>
              </a:ext>
            </a:extLst>
          </p:cNvPr>
          <p:cNvCxnSpPr>
            <a:cxnSpLocks noChangeAspect="1"/>
            <a:stCxn id="20" idx="3"/>
            <a:endCxn id="24" idx="1"/>
          </p:cNvCxnSpPr>
          <p:nvPr/>
        </p:nvCxnSpPr>
        <p:spPr>
          <a:xfrm>
            <a:off x="5085072" y="1831030"/>
            <a:ext cx="566171" cy="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517288-7596-6252-D73E-5B6DEF76C93C}"/>
              </a:ext>
            </a:extLst>
          </p:cNvPr>
          <p:cNvCxnSpPr>
            <a:cxnSpLocks noChangeAspect="1"/>
            <a:stCxn id="24" idx="3"/>
            <a:endCxn id="42" idx="1"/>
          </p:cNvCxnSpPr>
          <p:nvPr/>
        </p:nvCxnSpPr>
        <p:spPr>
          <a:xfrm flipV="1">
            <a:off x="6531483" y="1830880"/>
            <a:ext cx="1195693" cy="15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F36AD7-3DEA-C7A8-A525-6584C5632D5C}"/>
              </a:ext>
            </a:extLst>
          </p:cNvPr>
          <p:cNvCxnSpPr>
            <a:cxnSpLocks noChangeAspect="1"/>
            <a:stCxn id="25" idx="0"/>
            <a:endCxn id="26" idx="2"/>
          </p:cNvCxnSpPr>
          <p:nvPr/>
        </p:nvCxnSpPr>
        <p:spPr>
          <a:xfrm flipV="1">
            <a:off x="6091363" y="3672754"/>
            <a:ext cx="0" cy="364131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660374F-64E9-E127-4973-5B93A9D686C2}"/>
              </a:ext>
            </a:extLst>
          </p:cNvPr>
          <p:cNvCxnSpPr>
            <a:cxnSpLocks noChangeAspect="1"/>
            <a:endCxn id="25" idx="3"/>
          </p:cNvCxnSpPr>
          <p:nvPr/>
        </p:nvCxnSpPr>
        <p:spPr>
          <a:xfrm rot="5400000">
            <a:off x="5665898" y="2758878"/>
            <a:ext cx="2630951" cy="817614"/>
          </a:xfrm>
          <a:prstGeom prst="bentConnector2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3DA716B-524B-1140-178D-BE3738370118}"/>
              </a:ext>
            </a:extLst>
          </p:cNvPr>
          <p:cNvSpPr txBox="1">
            <a:spLocks noChangeAspect="1"/>
          </p:cNvSpPr>
          <p:nvPr/>
        </p:nvSpPr>
        <p:spPr>
          <a:xfrm>
            <a:off x="2690047" y="2728584"/>
            <a:ext cx="3080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57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FA5895-4264-CF22-2A38-70370E523FB6}"/>
              </a:ext>
            </a:extLst>
          </p:cNvPr>
          <p:cNvSpPr txBox="1">
            <a:spLocks noChangeAspect="1"/>
          </p:cNvSpPr>
          <p:nvPr/>
        </p:nvSpPr>
        <p:spPr>
          <a:xfrm>
            <a:off x="5189699" y="1382537"/>
            <a:ext cx="31104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57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EE6469-4B63-CAED-9D04-DA6CEC14CFB1}"/>
              </a:ext>
            </a:extLst>
          </p:cNvPr>
          <p:cNvSpPr txBox="1">
            <a:spLocks noChangeAspect="1"/>
          </p:cNvSpPr>
          <p:nvPr/>
        </p:nvSpPr>
        <p:spPr>
          <a:xfrm>
            <a:off x="6851332" y="1379132"/>
            <a:ext cx="3080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57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ŷ</a:t>
            </a:r>
            <a:endParaRPr lang="en-US" sz="2000" b="1" dirty="0">
              <a:solidFill>
                <a:srgbClr val="B57B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518855-C2A1-5EC0-787C-3A432F88D26A}"/>
              </a:ext>
            </a:extLst>
          </p:cNvPr>
          <p:cNvGrpSpPr>
            <a:grpSpLocks noChangeAspect="1"/>
          </p:cNvGrpSpPr>
          <p:nvPr/>
        </p:nvGrpSpPr>
        <p:grpSpPr>
          <a:xfrm>
            <a:off x="5645598" y="2309757"/>
            <a:ext cx="278175" cy="525691"/>
            <a:chOff x="7787573" y="1903182"/>
            <a:chExt cx="298480" cy="61811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748D3-D549-429F-7CF8-59F3E899F006}"/>
                </a:ext>
              </a:extLst>
            </p:cNvPr>
            <p:cNvSpPr txBox="1"/>
            <p:nvPr/>
          </p:nvSpPr>
          <p:spPr>
            <a:xfrm>
              <a:off x="7787573" y="1903182"/>
              <a:ext cx="298480" cy="47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⌃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CF7B03-90B0-66BC-C166-27D3B7F76DA7}"/>
                </a:ext>
              </a:extLst>
            </p:cNvPr>
            <p:cNvSpPr txBox="1"/>
            <p:nvPr/>
          </p:nvSpPr>
          <p:spPr>
            <a:xfrm>
              <a:off x="7802001" y="2050842"/>
              <a:ext cx="284052" cy="470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DB42AD-598C-D9ED-8FE0-7FE180B71883}"/>
              </a:ext>
            </a:extLst>
          </p:cNvPr>
          <p:cNvCxnSpPr>
            <a:cxnSpLocks noChangeAspect="1"/>
            <a:stCxn id="26" idx="0"/>
            <a:endCxn id="24" idx="2"/>
          </p:cNvCxnSpPr>
          <p:nvPr/>
        </p:nvCxnSpPr>
        <p:spPr>
          <a:xfrm flipV="1">
            <a:off x="6091363" y="2277306"/>
            <a:ext cx="0" cy="502896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C1C05A48-31C5-5581-2AD2-58290D312F93}"/>
              </a:ext>
            </a:extLst>
          </p:cNvPr>
          <p:cNvCxnSpPr>
            <a:cxnSpLocks noChangeAspect="1"/>
            <a:stCxn id="14" idx="3"/>
            <a:endCxn id="25" idx="1"/>
          </p:cNvCxnSpPr>
          <p:nvPr/>
        </p:nvCxnSpPr>
        <p:spPr>
          <a:xfrm rot="16200000" flipH="1">
            <a:off x="3147936" y="2020938"/>
            <a:ext cx="1966310" cy="2958136"/>
          </a:xfrm>
          <a:prstGeom prst="bentConnector2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" name="Picture 2" descr="World Earth Continents - Free vector graphic on Pixabay">
            <a:extLst>
              <a:ext uri="{FF2B5EF4-FFF2-40B4-BE49-F238E27FC236}">
                <a16:creationId xmlns:a16="http://schemas.microsoft.com/office/drawing/2014/main" id="{8D7E23AA-E5C2-7E30-D06F-49101ED81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 bwMode="auto">
          <a:xfrm>
            <a:off x="222182" y="1175276"/>
            <a:ext cx="1229334" cy="1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B30A13-6DA8-0AF5-9A62-142A25644AC5}"/>
              </a:ext>
            </a:extLst>
          </p:cNvPr>
          <p:cNvCxnSpPr>
            <a:cxnSpLocks noChangeAspect="1"/>
            <a:stCxn id="40" idx="3"/>
            <a:endCxn id="14" idx="2"/>
          </p:cNvCxnSpPr>
          <p:nvPr/>
        </p:nvCxnSpPr>
        <p:spPr>
          <a:xfrm flipV="1">
            <a:off x="1451516" y="1828610"/>
            <a:ext cx="521737" cy="1028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2" name="Picture 2" descr="World Earth Continents - Free vector graphic on Pixabay">
            <a:extLst>
              <a:ext uri="{FF2B5EF4-FFF2-40B4-BE49-F238E27FC236}">
                <a16:creationId xmlns:a16="http://schemas.microsoft.com/office/drawing/2014/main" id="{0CA9CFE7-7DAB-A314-C137-B724F433D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 bwMode="auto">
          <a:xfrm>
            <a:off x="7727176" y="1176518"/>
            <a:ext cx="1229334" cy="1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52B0CC-7841-F9A8-A999-CE89C4556660}"/>
              </a:ext>
            </a:extLst>
          </p:cNvPr>
          <p:cNvSpPr txBox="1"/>
          <p:nvPr/>
        </p:nvSpPr>
        <p:spPr>
          <a:xfrm>
            <a:off x="1972138" y="398842"/>
            <a:ext cx="1353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Train/</a:t>
            </a:r>
            <a:r>
              <a:rPr lang="en-US" sz="1200" dirty="0" err="1"/>
              <a:t>val</a:t>
            </a:r>
            <a:r>
              <a:rPr lang="en-US" sz="1200" dirty="0"/>
              <a:t>/test-split</a:t>
            </a:r>
          </a:p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CADA37-3C14-BED9-AC53-8EF82BB0C042}"/>
              </a:ext>
            </a:extLst>
          </p:cNvPr>
          <p:cNvSpPr txBox="1"/>
          <p:nvPr/>
        </p:nvSpPr>
        <p:spPr>
          <a:xfrm>
            <a:off x="3569290" y="112682"/>
            <a:ext cx="1680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Scaling / Normalization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Feature Selection</a:t>
            </a:r>
          </a:p>
          <a:p>
            <a:r>
              <a:rPr lang="en-US" sz="1200" dirty="0"/>
              <a:t>      - All Subsets</a:t>
            </a:r>
          </a:p>
          <a:p>
            <a:r>
              <a:rPr lang="en-US" sz="1200" dirty="0"/>
              <a:t>      - Greedy </a:t>
            </a:r>
          </a:p>
          <a:p>
            <a:r>
              <a:rPr lang="en-US" sz="1200" dirty="0"/>
              <a:t>      - LASSO</a:t>
            </a:r>
          </a:p>
          <a:p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E8B6CB-F3BF-4742-1A07-6961E990B262}"/>
              </a:ext>
            </a:extLst>
          </p:cNvPr>
          <p:cNvSpPr txBox="1"/>
          <p:nvPr/>
        </p:nvSpPr>
        <p:spPr>
          <a:xfrm>
            <a:off x="5500741" y="398842"/>
            <a:ext cx="238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Linear Regression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Polynomial Regression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Ridge Regression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LASSO Regression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F6CF11-2FA7-20C5-6E03-39123F61EB07}"/>
              </a:ext>
            </a:extLst>
          </p:cNvPr>
          <p:cNvSpPr txBox="1"/>
          <p:nvPr/>
        </p:nvSpPr>
        <p:spPr>
          <a:xfrm>
            <a:off x="3277305" y="4483161"/>
            <a:ext cx="27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MSE / RMSE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L1 Regularization (LASSO)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L2 Regularization (Ridge)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777201-35DD-2190-3301-4E216F0C7BC8}"/>
              </a:ext>
            </a:extLst>
          </p:cNvPr>
          <p:cNvSpPr txBox="1"/>
          <p:nvPr/>
        </p:nvSpPr>
        <p:spPr>
          <a:xfrm>
            <a:off x="2500596" y="2798011"/>
            <a:ext cx="2741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en-US" dirty="0"/>
              <a:t>Gradient Descent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CB113C-7AED-6EC3-AAF5-CFD033C0A7D6}"/>
              </a:ext>
            </a:extLst>
          </p:cNvPr>
          <p:cNvSpPr txBox="1"/>
          <p:nvPr/>
        </p:nvSpPr>
        <p:spPr>
          <a:xfrm>
            <a:off x="7557064" y="2495178"/>
            <a:ext cx="24685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Overarching Concepts: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Overfitting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Bias / Variance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Hyperparameter </a:t>
            </a:r>
            <a:br>
              <a:rPr lang="en-US" sz="1100" dirty="0"/>
            </a:br>
            <a:r>
              <a:rPr lang="en-US" sz="1100" dirty="0"/>
              <a:t>Tuning:</a:t>
            </a:r>
          </a:p>
          <a:p>
            <a:r>
              <a:rPr lang="en-US" sz="1100" dirty="0"/>
              <a:t>      - Validation Set</a:t>
            </a:r>
          </a:p>
          <a:p>
            <a:r>
              <a:rPr lang="en-US" sz="1100" dirty="0"/>
              <a:t>      - Cross-validation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84600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037D-91C4-4721-B058-D55BE6455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6CE7E-D51B-4978-877F-010DA8527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6277C-B52D-4C7B-8572-D16104C59A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821387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B185FD-8DCF-D347-A281-92ADBFE9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Classifier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2D82C-CE5D-F645-88A4-757E69477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In our example, we want to classify a restaurant review as positive or negative.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E3F50-BEE7-6544-A9CF-0D5301C7AD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509A2-2548-E548-B32D-9FB5C89598B1}"/>
              </a:ext>
            </a:extLst>
          </p:cNvPr>
          <p:cNvSpPr/>
          <p:nvPr/>
        </p:nvSpPr>
        <p:spPr>
          <a:xfrm>
            <a:off x="3305930" y="2141810"/>
            <a:ext cx="1373646" cy="1371600"/>
          </a:xfrm>
          <a:prstGeom prst="rect">
            <a:avLst/>
          </a:prstGeom>
          <a:solidFill>
            <a:srgbClr val="B57BA6"/>
          </a:solidFill>
          <a:ln>
            <a:solidFill>
              <a:srgbClr val="95698A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Sentence from review</a:t>
            </a:r>
            <a:endParaRPr lang="en-US" i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14B34-CE8B-754E-8DE9-5C95EB6D8732}"/>
              </a:ext>
            </a:extLst>
          </p:cNvPr>
          <p:cNvSpPr/>
          <p:nvPr/>
        </p:nvSpPr>
        <p:spPr>
          <a:xfrm>
            <a:off x="5489451" y="2566000"/>
            <a:ext cx="1029044" cy="523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Nunito Sans" pitchFamily="2" charset="77"/>
              </a:rPr>
              <a:t>Classifier Model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DDEF1BCF-3A06-6349-8A2B-411B01BE084B}"/>
              </a:ext>
            </a:extLst>
          </p:cNvPr>
          <p:cNvSpPr/>
          <p:nvPr/>
        </p:nvSpPr>
        <p:spPr>
          <a:xfrm>
            <a:off x="7229137" y="1942794"/>
            <a:ext cx="408789" cy="398032"/>
          </a:xfrm>
          <a:prstGeom prst="plus">
            <a:avLst>
              <a:gd name="adj" fmla="val 3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CBE22-7FB0-6F4F-AF1E-9277636B2A6A}"/>
              </a:ext>
            </a:extLst>
          </p:cNvPr>
          <p:cNvSpPr/>
          <p:nvPr/>
        </p:nvSpPr>
        <p:spPr>
          <a:xfrm>
            <a:off x="7229137" y="3393759"/>
            <a:ext cx="408789" cy="1098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07DA51-7ACF-B04B-AD5F-88C507AA224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518495" y="2141810"/>
            <a:ext cx="570794" cy="685800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DDAD7-CCF8-424B-A13C-2498BC24C34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518495" y="2827610"/>
            <a:ext cx="607924" cy="621052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E3824-4019-414B-A59D-1BA529440B5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679576" y="2827610"/>
            <a:ext cx="809875" cy="0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F99E1A6-A33B-7D4C-8B97-82FC65FB74D8}"/>
              </a:ext>
            </a:extLst>
          </p:cNvPr>
          <p:cNvSpPr/>
          <p:nvPr/>
        </p:nvSpPr>
        <p:spPr>
          <a:xfrm>
            <a:off x="3589437" y="4044780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Input: 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E66D3-3C80-6D4A-AAFC-F0F34955D95E}"/>
              </a:ext>
            </a:extLst>
          </p:cNvPr>
          <p:cNvSpPr/>
          <p:nvPr/>
        </p:nvSpPr>
        <p:spPr>
          <a:xfrm>
            <a:off x="6736866" y="4019760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Output: y</a:t>
            </a:r>
          </a:p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class</a:t>
            </a:r>
          </a:p>
        </p:txBody>
      </p:sp>
    </p:spTree>
    <p:extLst>
      <p:ext uri="{BB962C8B-B14F-4D97-AF65-F5344CB8AC3E}">
        <p14:creationId xmlns:p14="http://schemas.microsoft.com/office/powerpoint/2010/main" val="250719647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D5274A-6930-4D46-8F05-A834EAC39FC1}"/>
              </a:ext>
            </a:extLst>
          </p:cNvPr>
          <p:cNvSpPr txBox="1">
            <a:spLocks/>
          </p:cNvSpPr>
          <p:nvPr/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 dirty="0"/>
              <a:t>Attempt 1:</a:t>
            </a:r>
            <a:br>
              <a:rPr lang="en-US" dirty="0"/>
            </a:br>
            <a:r>
              <a:rPr lang="en-US" dirty="0"/>
              <a:t>Simple Threshold</a:t>
            </a:r>
            <a:br>
              <a:rPr lang="en-US" dirty="0"/>
            </a:br>
            <a:r>
              <a:rPr lang="en-US" dirty="0"/>
              <a:t>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B9F2-508D-FF40-97BD-9BDD84A0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157" y="277643"/>
            <a:ext cx="6059977" cy="789066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Idea</a:t>
            </a:r>
            <a:r>
              <a:rPr lang="en-US" dirty="0"/>
              <a:t>: Use a list of good words and bad words, classify review by the most frequent type of word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6295-2AF3-DB4E-BB7A-9557DD24B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9AA147-53C0-434B-BF2F-CD14FADAC082}"/>
              </a:ext>
            </a:extLst>
          </p:cNvPr>
          <p:cNvGraphicFramePr>
            <a:graphicFrameLocks noGrp="1"/>
          </p:cNvGraphicFramePr>
          <p:nvPr/>
        </p:nvGraphicFramePr>
        <p:xfrm>
          <a:off x="2860261" y="1064211"/>
          <a:ext cx="1824711" cy="407924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003077">
                  <a:extLst>
                    <a:ext uri="{9D8B030D-6E8A-4147-A177-3AD203B41FA5}">
                      <a16:colId xmlns:a16="http://schemas.microsoft.com/office/drawing/2014/main" val="995267734"/>
                    </a:ext>
                  </a:extLst>
                </a:gridCol>
                <a:gridCol w="821634">
                  <a:extLst>
                    <a:ext uri="{9D8B030D-6E8A-4147-A177-3AD203B41FA5}">
                      <a16:colId xmlns:a16="http://schemas.microsoft.com/office/drawing/2014/main" val="44929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3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6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8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awesome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2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7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3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rancid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02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1C184C0E-3A02-8449-960C-39DB7C1FED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076" y="768851"/>
                <a:ext cx="3994214" cy="39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 eaLnBrk="1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▪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1pPr>
                <a:lvl2pPr marL="914400" marR="0" lvl="1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2pPr>
                <a:lvl3pPr marL="1371600" marR="0" lvl="2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3pPr>
                <a:lvl4pPr marL="1828800" marR="0" lvl="3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4pPr>
                <a:lvl5pPr marL="2286000" marR="0" lvl="4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5pPr>
                <a:lvl6pPr marL="2743200" marR="0" lvl="5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6pPr>
                <a:lvl7pPr marL="3200400" marR="0" lvl="6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7pPr>
                <a:lvl8pPr marL="3657600" marR="0" lvl="7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8pPr>
                <a:lvl9pPr marL="4114800" marR="0" lvl="8" indent="-317500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9pPr>
              </a:lstStyle>
              <a:p>
                <a:pPr marL="139700" indent="0">
                  <a:buFont typeface="Nunito Sans"/>
                  <a:buNone/>
                </a:pPr>
                <a:br>
                  <a:rPr lang="en-US" dirty="0"/>
                </a:br>
                <a:r>
                  <a:rPr lang="en-US" b="1" dirty="0"/>
                  <a:t>Simple Threshold Classifier </a:t>
                </a:r>
              </a:p>
              <a:p>
                <a:pPr marL="139700" indent="0">
                  <a:buFont typeface="Nunito Sans"/>
                  <a:buNone/>
                </a:pPr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Sentence from review</a:t>
                </a:r>
              </a:p>
              <a:p>
                <a:r>
                  <a:rPr lang="en-US" dirty="0"/>
                  <a:t>Count the number of positive and negative words,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num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positiv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num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negative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 +1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Else: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br>
                  <a:rPr lang="en-US" dirty="0"/>
                </a:br>
                <a:r>
                  <a:rPr lang="en-US" b="1" dirty="0"/>
                  <a:t>Example</a:t>
                </a:r>
                <a:r>
                  <a:rPr lang="en-US" dirty="0"/>
                  <a:t>: ”Sushi was great, the food was awesome, but the service was terrible”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1C184C0E-3A02-8449-960C-39DB7C1F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76" y="768851"/>
                <a:ext cx="3994214" cy="39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2789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F1CE33-4F8D-A148-BDAE-83F9F59B315F}"/>
              </a:ext>
            </a:extLst>
          </p:cNvPr>
          <p:cNvSpPr txBox="1">
            <a:spLocks/>
          </p:cNvSpPr>
          <p:nvPr/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 dirty="0"/>
              <a:t>Attempt 2:</a:t>
            </a:r>
            <a:br>
              <a:rPr lang="en-US" dirty="0"/>
            </a:br>
            <a:r>
              <a:rPr lang="en-US" dirty="0"/>
              <a:t>Linear </a:t>
            </a:r>
          </a:p>
          <a:p>
            <a:r>
              <a:rPr lang="en-US" dirty="0"/>
              <a:t>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FEB9F2-508D-FF40-97BD-9BDD84A0E7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75271" y="253218"/>
                <a:ext cx="6374568" cy="4890282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Use labelled training data to learn a weight for each word. Use weights to score a sentence. 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139700" indent="0">
                  <a:buNone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Model: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”Sushi was great, the food was awesome, but the </a:t>
                </a:r>
              </a:p>
              <a:p>
                <a:pPr marL="139700" indent="0">
                  <a:buNone/>
                </a:pPr>
                <a:r>
                  <a:rPr lang="en-US" dirty="0"/>
                  <a:t>service was terrible”</a:t>
                </a:r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FEB9F2-508D-FF40-97BD-9BDD84A0E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75271" y="253218"/>
                <a:ext cx="6374568" cy="489028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6295-2AF3-DB4E-BB7A-9557DD24B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06A181-5154-A44E-B91E-6419519E44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80773" y="1041451"/>
              <a:ext cx="1824711" cy="370840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1003077">
                      <a:extLst>
                        <a:ext uri="{9D8B030D-6E8A-4147-A177-3AD203B41FA5}">
                          <a16:colId xmlns:a16="http://schemas.microsoft.com/office/drawing/2014/main" val="995267734"/>
                        </a:ext>
                      </a:extLst>
                    </a:gridCol>
                    <a:gridCol w="821634">
                      <a:extLst>
                        <a:ext uri="{9D8B030D-6E8A-4147-A177-3AD203B41FA5}">
                          <a16:colId xmlns:a16="http://schemas.microsoft.com/office/drawing/2014/main" val="449298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84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sushi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5336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8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great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25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food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76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awesome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927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service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631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terrible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60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06A181-5154-A44E-B91E-6419519E44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4254841"/>
                  </p:ext>
                </p:extLst>
              </p:nvPr>
            </p:nvGraphicFramePr>
            <p:xfrm>
              <a:off x="7280773" y="1041451"/>
              <a:ext cx="1824711" cy="370840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1003077">
                      <a:extLst>
                        <a:ext uri="{9D8B030D-6E8A-4147-A177-3AD203B41FA5}">
                          <a16:colId xmlns:a16="http://schemas.microsoft.com/office/drawing/2014/main" val="995267734"/>
                        </a:ext>
                      </a:extLst>
                    </a:gridCol>
                    <a:gridCol w="821634">
                      <a:extLst>
                        <a:ext uri="{9D8B030D-6E8A-4147-A177-3AD203B41FA5}">
                          <a16:colId xmlns:a16="http://schemas.microsoft.com/office/drawing/2014/main" val="449298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84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sushi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100000" r="-3077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5336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206897" r="-3077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68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great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306897" r="-3077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393333" r="-3077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food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510345" r="-307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76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awesome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610345" r="-307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but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710345" r="-307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27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service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783333" r="-307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631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terrible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077" t="-913793" r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0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3731D7C-DE43-1742-ADE1-A1F7801DA0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3031" y="2979981"/>
              <a:ext cx="6426719" cy="111252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724483">
                      <a:extLst>
                        <a:ext uri="{9D8B030D-6E8A-4147-A177-3AD203B41FA5}">
                          <a16:colId xmlns:a16="http://schemas.microsoft.com/office/drawing/2014/main" val="415269678"/>
                        </a:ext>
                      </a:extLst>
                    </a:gridCol>
                    <a:gridCol w="571651">
                      <a:extLst>
                        <a:ext uri="{9D8B030D-6E8A-4147-A177-3AD203B41FA5}">
                          <a16:colId xmlns:a16="http://schemas.microsoft.com/office/drawing/2014/main" val="3109832557"/>
                        </a:ext>
                      </a:extLst>
                    </a:gridCol>
                    <a:gridCol w="671692">
                      <a:extLst>
                        <a:ext uri="{9D8B030D-6E8A-4147-A177-3AD203B41FA5}">
                          <a16:colId xmlns:a16="http://schemas.microsoft.com/office/drawing/2014/main" val="309491997"/>
                        </a:ext>
                      </a:extLst>
                    </a:gridCol>
                    <a:gridCol w="567067">
                      <a:extLst>
                        <a:ext uri="{9D8B030D-6E8A-4147-A177-3AD203B41FA5}">
                          <a16:colId xmlns:a16="http://schemas.microsoft.com/office/drawing/2014/main" val="2202799733"/>
                        </a:ext>
                      </a:extLst>
                    </a:gridCol>
                    <a:gridCol w="604911">
                      <a:extLst>
                        <a:ext uri="{9D8B030D-6E8A-4147-A177-3AD203B41FA5}">
                          <a16:colId xmlns:a16="http://schemas.microsoft.com/office/drawing/2014/main" val="1419342649"/>
                        </a:ext>
                      </a:extLst>
                    </a:gridCol>
                    <a:gridCol w="1014593">
                      <a:extLst>
                        <a:ext uri="{9D8B030D-6E8A-4147-A177-3AD203B41FA5}">
                          <a16:colId xmlns:a16="http://schemas.microsoft.com/office/drawing/2014/main" val="3560579529"/>
                        </a:ext>
                      </a:extLst>
                    </a:gridCol>
                    <a:gridCol w="557361">
                      <a:extLst>
                        <a:ext uri="{9D8B030D-6E8A-4147-A177-3AD203B41FA5}">
                          <a16:colId xmlns:a16="http://schemas.microsoft.com/office/drawing/2014/main" val="2313117338"/>
                        </a:ext>
                      </a:extLst>
                    </a:gridCol>
                    <a:gridCol w="857480">
                      <a:extLst>
                        <a:ext uri="{9D8B030D-6E8A-4147-A177-3AD203B41FA5}">
                          <a16:colId xmlns:a16="http://schemas.microsoft.com/office/drawing/2014/main" val="2643276320"/>
                        </a:ext>
                      </a:extLst>
                    </a:gridCol>
                    <a:gridCol w="857481">
                      <a:extLst>
                        <a:ext uri="{9D8B030D-6E8A-4147-A177-3AD203B41FA5}">
                          <a16:colId xmlns:a16="http://schemas.microsoft.com/office/drawing/2014/main" val="2404801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577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sushi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was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great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food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awesome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but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service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terrible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4992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8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3731D7C-DE43-1742-ADE1-A1F7801DA0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3031" y="2979981"/>
              <a:ext cx="6426719" cy="1112520"/>
            </p:xfrm>
            <a:graphic>
              <a:graphicData uri="http://schemas.openxmlformats.org/drawingml/2006/table">
                <a:tbl>
                  <a:tblPr firstRow="1" bandRow="1">
                    <a:tableStyleId>{CB23F696-D533-4BE0-B1DA-8B15BD142E95}</a:tableStyleId>
                  </a:tblPr>
                  <a:tblGrid>
                    <a:gridCol w="724483">
                      <a:extLst>
                        <a:ext uri="{9D8B030D-6E8A-4147-A177-3AD203B41FA5}">
                          <a16:colId xmlns:a16="http://schemas.microsoft.com/office/drawing/2014/main" val="415269678"/>
                        </a:ext>
                      </a:extLst>
                    </a:gridCol>
                    <a:gridCol w="571651">
                      <a:extLst>
                        <a:ext uri="{9D8B030D-6E8A-4147-A177-3AD203B41FA5}">
                          <a16:colId xmlns:a16="http://schemas.microsoft.com/office/drawing/2014/main" val="3109832557"/>
                        </a:ext>
                      </a:extLst>
                    </a:gridCol>
                    <a:gridCol w="671692">
                      <a:extLst>
                        <a:ext uri="{9D8B030D-6E8A-4147-A177-3AD203B41FA5}">
                          <a16:colId xmlns:a16="http://schemas.microsoft.com/office/drawing/2014/main" val="309491997"/>
                        </a:ext>
                      </a:extLst>
                    </a:gridCol>
                    <a:gridCol w="567067">
                      <a:extLst>
                        <a:ext uri="{9D8B030D-6E8A-4147-A177-3AD203B41FA5}">
                          <a16:colId xmlns:a16="http://schemas.microsoft.com/office/drawing/2014/main" val="2202799733"/>
                        </a:ext>
                      </a:extLst>
                    </a:gridCol>
                    <a:gridCol w="604911">
                      <a:extLst>
                        <a:ext uri="{9D8B030D-6E8A-4147-A177-3AD203B41FA5}">
                          <a16:colId xmlns:a16="http://schemas.microsoft.com/office/drawing/2014/main" val="1419342649"/>
                        </a:ext>
                      </a:extLst>
                    </a:gridCol>
                    <a:gridCol w="1014593">
                      <a:extLst>
                        <a:ext uri="{9D8B030D-6E8A-4147-A177-3AD203B41FA5}">
                          <a16:colId xmlns:a16="http://schemas.microsoft.com/office/drawing/2014/main" val="3560579529"/>
                        </a:ext>
                      </a:extLst>
                    </a:gridCol>
                    <a:gridCol w="557361">
                      <a:extLst>
                        <a:ext uri="{9D8B030D-6E8A-4147-A177-3AD203B41FA5}">
                          <a16:colId xmlns:a16="http://schemas.microsoft.com/office/drawing/2014/main" val="2313117338"/>
                        </a:ext>
                      </a:extLst>
                    </a:gridCol>
                    <a:gridCol w="857480">
                      <a:extLst>
                        <a:ext uri="{9D8B030D-6E8A-4147-A177-3AD203B41FA5}">
                          <a16:colId xmlns:a16="http://schemas.microsoft.com/office/drawing/2014/main" val="2643276320"/>
                        </a:ext>
                      </a:extLst>
                    </a:gridCol>
                    <a:gridCol w="857481">
                      <a:extLst>
                        <a:ext uri="{9D8B030D-6E8A-4147-A177-3AD203B41FA5}">
                          <a16:colId xmlns:a16="http://schemas.microsoft.com/office/drawing/2014/main" val="2404801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54" r="-7894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8889" r="-9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4340" r="-66415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6667" r="-6822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8750" r="-5395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1250" r="-2237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7727" r="-306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716" r="-1014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705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577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sushi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was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great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food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awesome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but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service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terrible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4992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86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004825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A78-18BA-FE4D-8D8C-1197661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8369E-0784-504F-915A-99BB69800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Consider if only two words had non-zero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8161-4C5D-4B4A-A21C-371CAE702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4D424E4-C38C-CB4F-88CA-1A091D1BF8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57037" y="1098664"/>
              <a:ext cx="3014595" cy="148336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002915">
                      <a:extLst>
                        <a:ext uri="{9D8B030D-6E8A-4147-A177-3AD203B41FA5}">
                          <a16:colId xmlns:a16="http://schemas.microsoft.com/office/drawing/2014/main" val="4004187701"/>
                        </a:ext>
                      </a:extLst>
                    </a:gridCol>
                    <a:gridCol w="1194099">
                      <a:extLst>
                        <a:ext uri="{9D8B030D-6E8A-4147-A177-3AD203B41FA5}">
                          <a16:colId xmlns:a16="http://schemas.microsoft.com/office/drawing/2014/main" val="3451905919"/>
                        </a:ext>
                      </a:extLst>
                    </a:gridCol>
                    <a:gridCol w="817581">
                      <a:extLst>
                        <a:ext uri="{9D8B030D-6E8A-4147-A177-3AD203B41FA5}">
                          <a16:colId xmlns:a16="http://schemas.microsoft.com/office/drawing/2014/main" val="41862571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Coefficient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191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009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awesome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32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awful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846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4D424E4-C38C-CB4F-88CA-1A091D1BF8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025990"/>
                  </p:ext>
                </p:extLst>
              </p:nvPr>
            </p:nvGraphicFramePr>
            <p:xfrm>
              <a:off x="2957037" y="1098664"/>
              <a:ext cx="3014595" cy="148336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002915">
                      <a:extLst>
                        <a:ext uri="{9D8B030D-6E8A-4147-A177-3AD203B41FA5}">
                          <a16:colId xmlns:a16="http://schemas.microsoft.com/office/drawing/2014/main" val="4004187701"/>
                        </a:ext>
                      </a:extLst>
                    </a:gridCol>
                    <a:gridCol w="1194099">
                      <a:extLst>
                        <a:ext uri="{9D8B030D-6E8A-4147-A177-3AD203B41FA5}">
                          <a16:colId xmlns:a16="http://schemas.microsoft.com/office/drawing/2014/main" val="3451905919"/>
                        </a:ext>
                      </a:extLst>
                    </a:gridCol>
                    <a:gridCol w="817581">
                      <a:extLst>
                        <a:ext uri="{9D8B030D-6E8A-4147-A177-3AD203B41FA5}">
                          <a16:colId xmlns:a16="http://schemas.microsoft.com/office/drawing/2014/main" val="41862571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Coefficient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191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106" t="-106897" r="-6914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009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awesome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106" t="-200000" r="-69149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32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awful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106" t="-310345" r="-6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8460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4D5158-E5D6-C144-B887-25732E164953}"/>
                  </a:ext>
                </a:extLst>
              </p:cNvPr>
              <p:cNvSpPr txBox="1"/>
              <p:nvPr/>
            </p:nvSpPr>
            <p:spPr>
              <a:xfrm>
                <a:off x="6058195" y="1098664"/>
                <a:ext cx="28309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4D5158-E5D6-C144-B887-25732E164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195" y="1098664"/>
                <a:ext cx="2830968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04A377D-2105-B84B-B866-5144860DA9EF}"/>
              </a:ext>
            </a:extLst>
          </p:cNvPr>
          <p:cNvGrpSpPr/>
          <p:nvPr/>
        </p:nvGrpSpPr>
        <p:grpSpPr>
          <a:xfrm>
            <a:off x="3266574" y="2411058"/>
            <a:ext cx="4274244" cy="2833353"/>
            <a:chOff x="3266574" y="2411058"/>
            <a:chExt cx="4274244" cy="2833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/>
                <p:nvPr/>
              </p:nvSpPr>
              <p:spPr>
                <a:xfrm rot="16200000">
                  <a:off x="2555380" y="3456356"/>
                  <a:ext cx="26138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0" dirty="0">
                    <a:solidFill>
                      <a:srgbClr val="666666"/>
                    </a:solidFill>
                    <a:latin typeface="Nunito Sans" pitchFamily="2" charset="77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55380" y="3456356"/>
                  <a:ext cx="2613815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4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9F15342-CB56-094A-A7FA-A880B83536DB}"/>
                </a:ext>
              </a:extLst>
            </p:cNvPr>
            <p:cNvSpPr/>
            <p:nvPr/>
          </p:nvSpPr>
          <p:spPr>
            <a:xfrm>
              <a:off x="3980327" y="2809868"/>
              <a:ext cx="2420783" cy="2074105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CEB23CC-04D2-1D49-965A-7ADA53EDD2BA}"/>
                </a:ext>
              </a:extLst>
            </p:cNvPr>
            <p:cNvSpPr/>
            <p:nvPr/>
          </p:nvSpPr>
          <p:spPr>
            <a:xfrm rot="10800000">
              <a:off x="3980328" y="2809874"/>
              <a:ext cx="2420784" cy="2094654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Up Arrow 6">
              <a:extLst>
                <a:ext uri="{FF2B5EF4-FFF2-40B4-BE49-F238E27FC236}">
                  <a16:creationId xmlns:a16="http://schemas.microsoft.com/office/drawing/2014/main" id="{88049D46-6924-3340-8ED9-D3953FEFEB8B}"/>
                </a:ext>
              </a:extLst>
            </p:cNvPr>
            <p:cNvSpPr/>
            <p:nvPr/>
          </p:nvSpPr>
          <p:spPr>
            <a:xfrm flipH="1">
              <a:off x="3937299" y="2732442"/>
              <a:ext cx="2538804" cy="2214209"/>
            </a:xfrm>
            <a:prstGeom prst="leftUpArrow">
              <a:avLst>
                <a:gd name="adj1" fmla="val 0"/>
                <a:gd name="adj2" fmla="val 1989"/>
                <a:gd name="adj3" fmla="val 28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/>
                <p:nvPr/>
              </p:nvSpPr>
              <p:spPr>
                <a:xfrm>
                  <a:off x="3862288" y="4936634"/>
                  <a:ext cx="261381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288" y="4936634"/>
                  <a:ext cx="261381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971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260045-AC80-E84E-B2AF-B7821AD11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0329" y="2809874"/>
              <a:ext cx="2420783" cy="209466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/>
                <p:nvPr/>
              </p:nvSpPr>
              <p:spPr>
                <a:xfrm rot="19050726">
                  <a:off x="4043162" y="3591998"/>
                  <a:ext cx="22733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𝑎𝑤𝑒𝑠𝑜𝑚𝑒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−1.5⋅#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𝑎𝑤𝑓𝑢𝑙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0726">
                  <a:off x="4043162" y="3591998"/>
                  <a:ext cx="2273315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91F6FD-E3C0-0047-946C-FC83EE2B1E52}"/>
                </a:ext>
              </a:extLst>
            </p:cNvPr>
            <p:cNvSpPr/>
            <p:nvPr/>
          </p:nvSpPr>
          <p:spPr>
            <a:xfrm>
              <a:off x="3266574" y="2638406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#awful</a:t>
              </a: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920D1B-1C66-0646-88FC-88D94104F225}"/>
                </a:ext>
              </a:extLst>
            </p:cNvPr>
            <p:cNvSpPr/>
            <p:nvPr/>
          </p:nvSpPr>
          <p:spPr>
            <a:xfrm>
              <a:off x="6476103" y="4760444"/>
              <a:ext cx="10647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#awesome</a:t>
              </a:r>
              <a:endParaRPr lang="en-US" dirty="0"/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E418848B-F7E4-ED41-932F-BF14D7CB22B4}"/>
                </a:ext>
              </a:extLst>
            </p:cNvPr>
            <p:cNvSpPr/>
            <p:nvPr/>
          </p:nvSpPr>
          <p:spPr>
            <a:xfrm>
              <a:off x="5705771" y="4153364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>
              <a:extLst>
                <a:ext uri="{FF2B5EF4-FFF2-40B4-BE49-F238E27FC236}">
                  <a16:creationId xmlns:a16="http://schemas.microsoft.com/office/drawing/2014/main" id="{AF9A8FF1-019E-C746-AE84-7FDE7A2AD4AA}"/>
                </a:ext>
              </a:extLst>
            </p:cNvPr>
            <p:cNvSpPr/>
            <p:nvPr/>
          </p:nvSpPr>
          <p:spPr>
            <a:xfrm>
              <a:off x="5324989" y="4165055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oss 29">
              <a:extLst>
                <a:ext uri="{FF2B5EF4-FFF2-40B4-BE49-F238E27FC236}">
                  <a16:creationId xmlns:a16="http://schemas.microsoft.com/office/drawing/2014/main" id="{F8C36077-8B1A-D147-90CD-D6D05B2BD9FA}"/>
                </a:ext>
              </a:extLst>
            </p:cNvPr>
            <p:cNvSpPr/>
            <p:nvPr/>
          </p:nvSpPr>
          <p:spPr>
            <a:xfrm>
              <a:off x="5324989" y="4466967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05055FBF-F8CE-814A-9DA2-A166CE470053}"/>
                </a:ext>
              </a:extLst>
            </p:cNvPr>
            <p:cNvSpPr/>
            <p:nvPr/>
          </p:nvSpPr>
          <p:spPr>
            <a:xfrm>
              <a:off x="4987937" y="4822324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177A4032-E69E-2B42-838B-E6A292A89660}"/>
                </a:ext>
              </a:extLst>
            </p:cNvPr>
            <p:cNvSpPr/>
            <p:nvPr/>
          </p:nvSpPr>
          <p:spPr>
            <a:xfrm>
              <a:off x="4595896" y="4471481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4097F6-996A-8D4B-A230-56E478E4E8FD}"/>
                </a:ext>
              </a:extLst>
            </p:cNvPr>
            <p:cNvSpPr/>
            <p:nvPr/>
          </p:nvSpPr>
          <p:spPr>
            <a:xfrm>
              <a:off x="4987937" y="315090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1252C7-A7B4-994D-B30F-19E4590EFC15}"/>
                </a:ext>
              </a:extLst>
            </p:cNvPr>
            <p:cNvSpPr/>
            <p:nvPr/>
          </p:nvSpPr>
          <p:spPr>
            <a:xfrm>
              <a:off x="4595896" y="3445711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5C5D9F-8CA4-9347-8321-AFAF223EDDF8}"/>
                </a:ext>
              </a:extLst>
            </p:cNvPr>
            <p:cNvSpPr/>
            <p:nvPr/>
          </p:nvSpPr>
          <p:spPr>
            <a:xfrm>
              <a:off x="4595896" y="3800261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2DAAF43-0743-7041-A00C-5AB976E50122}"/>
                </a:ext>
              </a:extLst>
            </p:cNvPr>
            <p:cNvSpPr/>
            <p:nvPr/>
          </p:nvSpPr>
          <p:spPr>
            <a:xfrm>
              <a:off x="4334775" y="3800260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679791-6C16-614B-B00C-43720B56A030}"/>
                </a:ext>
              </a:extLst>
            </p:cNvPr>
            <p:cNvSpPr/>
            <p:nvPr/>
          </p:nvSpPr>
          <p:spPr>
            <a:xfrm>
              <a:off x="3946510" y="315090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6202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7F1A1CC-F854-9A41-8FB5-4552F2556AA3}"/>
              </a:ext>
            </a:extLst>
          </p:cNvPr>
          <p:cNvSpPr/>
          <p:nvPr/>
        </p:nvSpPr>
        <p:spPr>
          <a:xfrm>
            <a:off x="3020971" y="2125188"/>
            <a:ext cx="2046207" cy="1729316"/>
          </a:xfrm>
          <a:custGeom>
            <a:avLst/>
            <a:gdLst>
              <a:gd name="connsiteX0" fmla="*/ 10758 w 2474259"/>
              <a:gd name="connsiteY0" fmla="*/ 2119257 h 2119257"/>
              <a:gd name="connsiteX1" fmla="*/ 0 w 2474259"/>
              <a:gd name="connsiteY1" fmla="*/ 0 h 2119257"/>
              <a:gd name="connsiteX2" fmla="*/ 2474259 w 2474259"/>
              <a:gd name="connsiteY2" fmla="*/ 10758 h 2119257"/>
              <a:gd name="connsiteX3" fmla="*/ 10758 w 2474259"/>
              <a:gd name="connsiteY3" fmla="*/ 2119257 h 2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259" h="2119257">
                <a:moveTo>
                  <a:pt x="10758" y="2119257"/>
                </a:moveTo>
                <a:lnTo>
                  <a:pt x="0" y="0"/>
                </a:lnTo>
                <a:lnTo>
                  <a:pt x="2474259" y="10758"/>
                </a:lnTo>
                <a:lnTo>
                  <a:pt x="10758" y="211925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9D8A4C1C-10AB-814A-9AC3-0275D565C07E}"/>
              </a:ext>
            </a:extLst>
          </p:cNvPr>
          <p:cNvSpPr/>
          <p:nvPr/>
        </p:nvSpPr>
        <p:spPr>
          <a:xfrm>
            <a:off x="3019233" y="2125189"/>
            <a:ext cx="2418648" cy="2102594"/>
          </a:xfrm>
          <a:custGeom>
            <a:avLst/>
            <a:gdLst>
              <a:gd name="connsiteX0" fmla="*/ 0 w 2511846"/>
              <a:gd name="connsiteY0" fmla="*/ 2115238 h 2126255"/>
              <a:gd name="connsiteX1" fmla="*/ 11017 w 2511846"/>
              <a:gd name="connsiteY1" fmla="*/ 1751682 h 2126255"/>
              <a:gd name="connsiteX2" fmla="*/ 2038120 w 2511846"/>
              <a:gd name="connsiteY2" fmla="*/ 0 h 2126255"/>
              <a:gd name="connsiteX3" fmla="*/ 2489812 w 2511846"/>
              <a:gd name="connsiteY3" fmla="*/ 0 h 2126255"/>
              <a:gd name="connsiteX4" fmla="*/ 2511846 w 2511846"/>
              <a:gd name="connsiteY4" fmla="*/ 2126255 h 2126255"/>
              <a:gd name="connsiteX5" fmla="*/ 0 w 2511846"/>
              <a:gd name="connsiteY5" fmla="*/ 2115238 h 212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846" h="2126255">
                <a:moveTo>
                  <a:pt x="0" y="2115238"/>
                </a:moveTo>
                <a:lnTo>
                  <a:pt x="11017" y="1751682"/>
                </a:lnTo>
                <a:lnTo>
                  <a:pt x="2038120" y="0"/>
                </a:lnTo>
                <a:lnTo>
                  <a:pt x="2489812" y="0"/>
                </a:lnTo>
                <a:lnTo>
                  <a:pt x="2511846" y="2126255"/>
                </a:lnTo>
                <a:lnTo>
                  <a:pt x="0" y="211523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9D370-829B-8D4C-988A-4E8BD99DA139}"/>
                  </a:ext>
                </a:extLst>
              </p:cNvPr>
              <p:cNvSpPr/>
              <p:nvPr/>
            </p:nvSpPr>
            <p:spPr>
              <a:xfrm rot="16200000">
                <a:off x="1587192" y="2781221"/>
                <a:ext cx="26138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b="0" dirty="0">
                  <a:solidFill>
                    <a:srgbClr val="666666"/>
                  </a:solidFill>
                  <a:latin typeface="Nunito Sans" pitchFamily="2" charset="7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9D370-829B-8D4C-988A-4E8BD99D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87192" y="2781221"/>
                <a:ext cx="2613815" cy="523220"/>
              </a:xfrm>
              <a:prstGeom prst="rect">
                <a:avLst/>
              </a:prstGeom>
              <a:blipFill>
                <a:blip r:embed="rId3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 71">
            <a:extLst>
              <a:ext uri="{FF2B5EF4-FFF2-40B4-BE49-F238E27FC236}">
                <a16:creationId xmlns:a16="http://schemas.microsoft.com/office/drawing/2014/main" id="{963A6DC9-6883-4F47-80E8-84286D62F371}"/>
              </a:ext>
            </a:extLst>
          </p:cNvPr>
          <p:cNvSpPr/>
          <p:nvPr/>
        </p:nvSpPr>
        <p:spPr>
          <a:xfrm rot="10800000">
            <a:off x="6137770" y="2151706"/>
            <a:ext cx="2427732" cy="2109789"/>
          </a:xfrm>
          <a:custGeom>
            <a:avLst/>
            <a:gdLst>
              <a:gd name="connsiteX0" fmla="*/ 0 w 2511846"/>
              <a:gd name="connsiteY0" fmla="*/ 2115238 h 2126255"/>
              <a:gd name="connsiteX1" fmla="*/ 11017 w 2511846"/>
              <a:gd name="connsiteY1" fmla="*/ 1751682 h 2126255"/>
              <a:gd name="connsiteX2" fmla="*/ 2038120 w 2511846"/>
              <a:gd name="connsiteY2" fmla="*/ 0 h 2126255"/>
              <a:gd name="connsiteX3" fmla="*/ 2489812 w 2511846"/>
              <a:gd name="connsiteY3" fmla="*/ 0 h 2126255"/>
              <a:gd name="connsiteX4" fmla="*/ 2511846 w 2511846"/>
              <a:gd name="connsiteY4" fmla="*/ 2126255 h 2126255"/>
              <a:gd name="connsiteX5" fmla="*/ 0 w 2511846"/>
              <a:gd name="connsiteY5" fmla="*/ 2115238 h 212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846" h="2126255">
                <a:moveTo>
                  <a:pt x="0" y="2115238"/>
                </a:moveTo>
                <a:lnTo>
                  <a:pt x="11017" y="1751682"/>
                </a:lnTo>
                <a:lnTo>
                  <a:pt x="2038120" y="0"/>
                </a:lnTo>
                <a:lnTo>
                  <a:pt x="2489812" y="0"/>
                </a:lnTo>
                <a:lnTo>
                  <a:pt x="2511846" y="2126255"/>
                </a:lnTo>
                <a:lnTo>
                  <a:pt x="0" y="211523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5160D323-CBD9-9741-A1DD-F2B1CDFC8FE6}"/>
              </a:ext>
            </a:extLst>
          </p:cNvPr>
          <p:cNvSpPr/>
          <p:nvPr/>
        </p:nvSpPr>
        <p:spPr>
          <a:xfrm rot="10800000">
            <a:off x="6504033" y="2449466"/>
            <a:ext cx="2057736" cy="1812029"/>
          </a:xfrm>
          <a:custGeom>
            <a:avLst/>
            <a:gdLst>
              <a:gd name="connsiteX0" fmla="*/ 10758 w 2474259"/>
              <a:gd name="connsiteY0" fmla="*/ 2119257 h 2119257"/>
              <a:gd name="connsiteX1" fmla="*/ 0 w 2474259"/>
              <a:gd name="connsiteY1" fmla="*/ 0 h 2119257"/>
              <a:gd name="connsiteX2" fmla="*/ 2474259 w 2474259"/>
              <a:gd name="connsiteY2" fmla="*/ 10758 h 2119257"/>
              <a:gd name="connsiteX3" fmla="*/ 10758 w 2474259"/>
              <a:gd name="connsiteY3" fmla="*/ 2119257 h 2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259" h="2119257">
                <a:moveTo>
                  <a:pt x="10758" y="2119257"/>
                </a:moveTo>
                <a:lnTo>
                  <a:pt x="0" y="0"/>
                </a:lnTo>
                <a:lnTo>
                  <a:pt x="2474259" y="10758"/>
                </a:lnTo>
                <a:lnTo>
                  <a:pt x="10758" y="21192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5CFD36-A6A8-FA4E-87B2-4F46828A87B1}"/>
                  </a:ext>
                </a:extLst>
              </p:cNvPr>
              <p:cNvSpPr/>
              <p:nvPr/>
            </p:nvSpPr>
            <p:spPr>
              <a:xfrm rot="16200000">
                <a:off x="4719776" y="2801780"/>
                <a:ext cx="26138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b="0" dirty="0">
                  <a:solidFill>
                    <a:srgbClr val="666666"/>
                  </a:solidFill>
                  <a:latin typeface="Nunito Sans" pitchFamily="2" charset="7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5CFD36-A6A8-FA4E-87B2-4F46828A8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19776" y="2801780"/>
                <a:ext cx="2613815" cy="523220"/>
              </a:xfrm>
              <a:prstGeom prst="rect">
                <a:avLst/>
              </a:prstGeom>
              <a:blipFill>
                <a:blip r:embed="rId4"/>
                <a:stretch>
                  <a:fillRect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EDF9F94-FFAA-7F47-9A5D-8C2CACBDD64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What happens to the decision boundary if we add an intercept?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=1.0+1⋅#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graph shows the new decision boundary (black)?</a:t>
                </a:r>
              </a:p>
              <a:p>
                <a:r>
                  <a:rPr lang="en-US" dirty="0"/>
                  <a:t>Describe in English what we are doing in terms of the model’s predictions.</a:t>
                </a:r>
              </a:p>
              <a:p>
                <a:pPr marL="13970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EDF9F94-FFAA-7F47-9A5D-8C2CACBDD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F6EAA-24A3-B241-A9FC-8255F55468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FA1F0C-13AB-E14E-A37D-B5B0E921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9" name="Left-Up Arrow 8">
            <a:extLst>
              <a:ext uri="{FF2B5EF4-FFF2-40B4-BE49-F238E27FC236}">
                <a16:creationId xmlns:a16="http://schemas.microsoft.com/office/drawing/2014/main" id="{4F0BF966-0E71-484C-B7EE-CE6DEDB41CC0}"/>
              </a:ext>
            </a:extLst>
          </p:cNvPr>
          <p:cNvSpPr/>
          <p:nvPr/>
        </p:nvSpPr>
        <p:spPr>
          <a:xfrm flipH="1">
            <a:off x="2969111" y="2057307"/>
            <a:ext cx="2538804" cy="2214209"/>
          </a:xfrm>
          <a:prstGeom prst="leftUpArrow">
            <a:avLst>
              <a:gd name="adj1" fmla="val 0"/>
              <a:gd name="adj2" fmla="val 1989"/>
              <a:gd name="adj3" fmla="val 28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5D86F9-4D96-D84F-A046-D2D99E7C239B}"/>
                  </a:ext>
                </a:extLst>
              </p:cNvPr>
              <p:cNvSpPr/>
              <p:nvPr/>
            </p:nvSpPr>
            <p:spPr>
              <a:xfrm>
                <a:off x="2894100" y="4261499"/>
                <a:ext cx="26138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5D86F9-4D96-D84F-A046-D2D99E7C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100" y="4261499"/>
                <a:ext cx="2613815" cy="307777"/>
              </a:xfrm>
              <a:prstGeom prst="rect">
                <a:avLst/>
              </a:prstGeom>
              <a:blipFill>
                <a:blip r:embed="rId6"/>
                <a:stretch>
                  <a:fillRect l="-9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56F3645-FB66-4E48-AD89-3F9728AD768C}"/>
              </a:ext>
            </a:extLst>
          </p:cNvPr>
          <p:cNvSpPr/>
          <p:nvPr/>
        </p:nvSpPr>
        <p:spPr>
          <a:xfrm>
            <a:off x="2632147" y="1773191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#awful</a:t>
            </a:r>
            <a:endParaRPr lang="en-US" dirty="0"/>
          </a:p>
        </p:txBody>
      </p:sp>
      <p:sp>
        <p:nvSpPr>
          <p:cNvPr id="49" name="Left-Up Arrow 48">
            <a:extLst>
              <a:ext uri="{FF2B5EF4-FFF2-40B4-BE49-F238E27FC236}">
                <a16:creationId xmlns:a16="http://schemas.microsoft.com/office/drawing/2014/main" id="{3CBC367A-9A51-AF46-B6A0-ECD7EDFEE8CF}"/>
              </a:ext>
            </a:extLst>
          </p:cNvPr>
          <p:cNvSpPr/>
          <p:nvPr/>
        </p:nvSpPr>
        <p:spPr>
          <a:xfrm flipH="1">
            <a:off x="6101695" y="2077866"/>
            <a:ext cx="2538804" cy="2214209"/>
          </a:xfrm>
          <a:prstGeom prst="leftUpArrow">
            <a:avLst>
              <a:gd name="adj1" fmla="val 0"/>
              <a:gd name="adj2" fmla="val 1989"/>
              <a:gd name="adj3" fmla="val 28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003B88-CAF2-5044-A6FA-AF9479D2F5DB}"/>
                  </a:ext>
                </a:extLst>
              </p:cNvPr>
              <p:cNvSpPr/>
              <p:nvPr/>
            </p:nvSpPr>
            <p:spPr>
              <a:xfrm>
                <a:off x="6026684" y="4282058"/>
                <a:ext cx="26138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003B88-CAF2-5044-A6FA-AF9479D2F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84" y="4282058"/>
                <a:ext cx="2613815" cy="307777"/>
              </a:xfrm>
              <a:prstGeom prst="rect">
                <a:avLst/>
              </a:prstGeom>
              <a:blipFill>
                <a:blip r:embed="rId7"/>
                <a:stretch>
                  <a:fillRect l="-96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00DD2B3-9000-4B47-B2BD-4326566867F1}"/>
              </a:ext>
            </a:extLst>
          </p:cNvPr>
          <p:cNvSpPr/>
          <p:nvPr/>
        </p:nvSpPr>
        <p:spPr>
          <a:xfrm>
            <a:off x="5764731" y="1793750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#awful</a:t>
            </a: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614B27C-E019-8F40-A5B6-DB06ACE03E85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3020972" y="2125189"/>
            <a:ext cx="1960760" cy="1739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185F31-7AD3-8243-89FC-0E4733F2F8AC}"/>
              </a:ext>
            </a:extLst>
          </p:cNvPr>
          <p:cNvCxnSpPr>
            <a:cxnSpLocks/>
            <a:endCxn id="48" idx="0"/>
          </p:cNvCxnSpPr>
          <p:nvPr/>
        </p:nvCxnSpPr>
        <p:spPr>
          <a:xfrm flipV="1">
            <a:off x="6489765" y="2449466"/>
            <a:ext cx="2063057" cy="1812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2162B03-0FC3-9444-939E-13EB51070AB2}"/>
              </a:ext>
            </a:extLst>
          </p:cNvPr>
          <p:cNvSpPr/>
          <p:nvPr/>
        </p:nvSpPr>
        <p:spPr>
          <a:xfrm>
            <a:off x="4777936" y="4261498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0567AF-6696-B645-A0EC-A7F87251FDB9}"/>
              </a:ext>
            </a:extLst>
          </p:cNvPr>
          <p:cNvSpPr/>
          <p:nvPr/>
        </p:nvSpPr>
        <p:spPr>
          <a:xfrm>
            <a:off x="8054129" y="427151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0D5F2E-280E-904C-94DF-FEE711A84623}"/>
              </a:ext>
            </a:extLst>
          </p:cNvPr>
          <p:cNvCxnSpPr>
            <a:cxnSpLocks/>
            <a:endCxn id="70" idx="3"/>
          </p:cNvCxnSpPr>
          <p:nvPr/>
        </p:nvCxnSpPr>
        <p:spPr>
          <a:xfrm flipV="1">
            <a:off x="3016852" y="2125189"/>
            <a:ext cx="2399813" cy="210185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AF465B7-B3C1-2C49-930B-59116D33987F}"/>
              </a:ext>
            </a:extLst>
          </p:cNvPr>
          <p:cNvCxnSpPr>
            <a:cxnSpLocks/>
            <a:endCxn id="72" idx="0"/>
          </p:cNvCxnSpPr>
          <p:nvPr/>
        </p:nvCxnSpPr>
        <p:spPr>
          <a:xfrm flipV="1">
            <a:off x="6134383" y="2162638"/>
            <a:ext cx="2431119" cy="209097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ross 44">
            <a:extLst>
              <a:ext uri="{FF2B5EF4-FFF2-40B4-BE49-F238E27FC236}">
                <a16:creationId xmlns:a16="http://schemas.microsoft.com/office/drawing/2014/main" id="{962948D8-BB00-3E4F-B25D-A6F006FE67EF}"/>
              </a:ext>
            </a:extLst>
          </p:cNvPr>
          <p:cNvSpPr/>
          <p:nvPr/>
        </p:nvSpPr>
        <p:spPr>
          <a:xfrm>
            <a:off x="4735893" y="347994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10155AA-B294-234B-9F54-8B2921ED1652}"/>
              </a:ext>
            </a:extLst>
          </p:cNvPr>
          <p:cNvSpPr/>
          <p:nvPr/>
        </p:nvSpPr>
        <p:spPr>
          <a:xfrm>
            <a:off x="4355111" y="3491631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ross 66">
            <a:extLst>
              <a:ext uri="{FF2B5EF4-FFF2-40B4-BE49-F238E27FC236}">
                <a16:creationId xmlns:a16="http://schemas.microsoft.com/office/drawing/2014/main" id="{143B4F69-8466-8B4F-AD66-14F0747F61A5}"/>
              </a:ext>
            </a:extLst>
          </p:cNvPr>
          <p:cNvSpPr/>
          <p:nvPr/>
        </p:nvSpPr>
        <p:spPr>
          <a:xfrm>
            <a:off x="4355111" y="3793543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ross 67">
            <a:extLst>
              <a:ext uri="{FF2B5EF4-FFF2-40B4-BE49-F238E27FC236}">
                <a16:creationId xmlns:a16="http://schemas.microsoft.com/office/drawing/2014/main" id="{ECCB3665-3530-C546-9BAF-D5001B94EFC8}"/>
              </a:ext>
            </a:extLst>
          </p:cNvPr>
          <p:cNvSpPr/>
          <p:nvPr/>
        </p:nvSpPr>
        <p:spPr>
          <a:xfrm>
            <a:off x="4018059" y="414890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ross 68">
            <a:extLst>
              <a:ext uri="{FF2B5EF4-FFF2-40B4-BE49-F238E27FC236}">
                <a16:creationId xmlns:a16="http://schemas.microsoft.com/office/drawing/2014/main" id="{7F58F11D-71D2-B840-9E38-C965CFAA2B21}"/>
              </a:ext>
            </a:extLst>
          </p:cNvPr>
          <p:cNvSpPr/>
          <p:nvPr/>
        </p:nvSpPr>
        <p:spPr>
          <a:xfrm>
            <a:off x="3626018" y="3798057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EE3C49-1A78-CD49-9E25-C69AFBAE2460}"/>
              </a:ext>
            </a:extLst>
          </p:cNvPr>
          <p:cNvSpPr/>
          <p:nvPr/>
        </p:nvSpPr>
        <p:spPr>
          <a:xfrm>
            <a:off x="4018059" y="247748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5C0A94-77B8-B846-A4F9-03CB01B1B621}"/>
              </a:ext>
            </a:extLst>
          </p:cNvPr>
          <p:cNvSpPr/>
          <p:nvPr/>
        </p:nvSpPr>
        <p:spPr>
          <a:xfrm>
            <a:off x="3626018" y="277228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3B215F-74E5-0440-B8AC-4F0F2D887696}"/>
              </a:ext>
            </a:extLst>
          </p:cNvPr>
          <p:cNvSpPr/>
          <p:nvPr/>
        </p:nvSpPr>
        <p:spPr>
          <a:xfrm>
            <a:off x="3626018" y="312683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ABC5DB-CE6F-2744-AD86-4D8855A37420}"/>
              </a:ext>
            </a:extLst>
          </p:cNvPr>
          <p:cNvSpPr/>
          <p:nvPr/>
        </p:nvSpPr>
        <p:spPr>
          <a:xfrm>
            <a:off x="3364897" y="3126836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2D85184-B798-6443-8D51-523B2FA6CC6D}"/>
              </a:ext>
            </a:extLst>
          </p:cNvPr>
          <p:cNvSpPr/>
          <p:nvPr/>
        </p:nvSpPr>
        <p:spPr>
          <a:xfrm>
            <a:off x="2976632" y="247748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ross 78">
            <a:extLst>
              <a:ext uri="{FF2B5EF4-FFF2-40B4-BE49-F238E27FC236}">
                <a16:creationId xmlns:a16="http://schemas.microsoft.com/office/drawing/2014/main" id="{9EC1D154-1634-EA42-8B41-6839A09214C4}"/>
              </a:ext>
            </a:extLst>
          </p:cNvPr>
          <p:cNvSpPr/>
          <p:nvPr/>
        </p:nvSpPr>
        <p:spPr>
          <a:xfrm>
            <a:off x="7866100" y="350513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ross 79">
            <a:extLst>
              <a:ext uri="{FF2B5EF4-FFF2-40B4-BE49-F238E27FC236}">
                <a16:creationId xmlns:a16="http://schemas.microsoft.com/office/drawing/2014/main" id="{F587D6F8-D97E-EF40-8E0C-707E6A7BAAAC}"/>
              </a:ext>
            </a:extLst>
          </p:cNvPr>
          <p:cNvSpPr/>
          <p:nvPr/>
        </p:nvSpPr>
        <p:spPr>
          <a:xfrm>
            <a:off x="7485318" y="3516821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ross 80">
            <a:extLst>
              <a:ext uri="{FF2B5EF4-FFF2-40B4-BE49-F238E27FC236}">
                <a16:creationId xmlns:a16="http://schemas.microsoft.com/office/drawing/2014/main" id="{410B8C34-219C-EF46-9406-8F8B089BB5D5}"/>
              </a:ext>
            </a:extLst>
          </p:cNvPr>
          <p:cNvSpPr/>
          <p:nvPr/>
        </p:nvSpPr>
        <p:spPr>
          <a:xfrm>
            <a:off x="7485318" y="3818733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8CDF335-89B7-9E4C-A80A-F0365E342A88}"/>
              </a:ext>
            </a:extLst>
          </p:cNvPr>
          <p:cNvSpPr/>
          <p:nvPr/>
        </p:nvSpPr>
        <p:spPr>
          <a:xfrm>
            <a:off x="7148266" y="417409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ross 82">
            <a:extLst>
              <a:ext uri="{FF2B5EF4-FFF2-40B4-BE49-F238E27FC236}">
                <a16:creationId xmlns:a16="http://schemas.microsoft.com/office/drawing/2014/main" id="{A91545F4-E800-544E-9D0C-369074D19481}"/>
              </a:ext>
            </a:extLst>
          </p:cNvPr>
          <p:cNvSpPr/>
          <p:nvPr/>
        </p:nvSpPr>
        <p:spPr>
          <a:xfrm>
            <a:off x="6756225" y="3823247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9B91EC-4056-684A-BEED-A9FFD20FDD80}"/>
              </a:ext>
            </a:extLst>
          </p:cNvPr>
          <p:cNvSpPr/>
          <p:nvPr/>
        </p:nvSpPr>
        <p:spPr>
          <a:xfrm>
            <a:off x="7148266" y="250267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B6CB3C7-5114-2348-BC31-D2FFA08FDA99}"/>
              </a:ext>
            </a:extLst>
          </p:cNvPr>
          <p:cNvSpPr/>
          <p:nvPr/>
        </p:nvSpPr>
        <p:spPr>
          <a:xfrm>
            <a:off x="6756225" y="279747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5352B1-1416-3A4B-B82E-BD9F3C1D7A6A}"/>
              </a:ext>
            </a:extLst>
          </p:cNvPr>
          <p:cNvSpPr/>
          <p:nvPr/>
        </p:nvSpPr>
        <p:spPr>
          <a:xfrm>
            <a:off x="6756225" y="315202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240973D-FE33-AC4C-AE8B-11B6735CBAD8}"/>
              </a:ext>
            </a:extLst>
          </p:cNvPr>
          <p:cNvSpPr/>
          <p:nvPr/>
        </p:nvSpPr>
        <p:spPr>
          <a:xfrm>
            <a:off x="6495104" y="3152026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D3DE50-4F87-7047-93AF-CCF1441F5A16}"/>
              </a:ext>
            </a:extLst>
          </p:cNvPr>
          <p:cNvSpPr/>
          <p:nvPr/>
        </p:nvSpPr>
        <p:spPr>
          <a:xfrm>
            <a:off x="6106839" y="250267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71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7F1A1CC-F854-9A41-8FB5-4552F2556AA3}"/>
              </a:ext>
            </a:extLst>
          </p:cNvPr>
          <p:cNvSpPr/>
          <p:nvPr/>
        </p:nvSpPr>
        <p:spPr>
          <a:xfrm>
            <a:off x="3020971" y="2125188"/>
            <a:ext cx="2046207" cy="1729316"/>
          </a:xfrm>
          <a:custGeom>
            <a:avLst/>
            <a:gdLst>
              <a:gd name="connsiteX0" fmla="*/ 10758 w 2474259"/>
              <a:gd name="connsiteY0" fmla="*/ 2119257 h 2119257"/>
              <a:gd name="connsiteX1" fmla="*/ 0 w 2474259"/>
              <a:gd name="connsiteY1" fmla="*/ 0 h 2119257"/>
              <a:gd name="connsiteX2" fmla="*/ 2474259 w 2474259"/>
              <a:gd name="connsiteY2" fmla="*/ 10758 h 2119257"/>
              <a:gd name="connsiteX3" fmla="*/ 10758 w 2474259"/>
              <a:gd name="connsiteY3" fmla="*/ 2119257 h 2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259" h="2119257">
                <a:moveTo>
                  <a:pt x="10758" y="2119257"/>
                </a:moveTo>
                <a:lnTo>
                  <a:pt x="0" y="0"/>
                </a:lnTo>
                <a:lnTo>
                  <a:pt x="2474259" y="10758"/>
                </a:lnTo>
                <a:lnTo>
                  <a:pt x="10758" y="211925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9D8A4C1C-10AB-814A-9AC3-0275D565C07E}"/>
              </a:ext>
            </a:extLst>
          </p:cNvPr>
          <p:cNvSpPr/>
          <p:nvPr/>
        </p:nvSpPr>
        <p:spPr>
          <a:xfrm>
            <a:off x="3019233" y="2125189"/>
            <a:ext cx="2418648" cy="2102594"/>
          </a:xfrm>
          <a:custGeom>
            <a:avLst/>
            <a:gdLst>
              <a:gd name="connsiteX0" fmla="*/ 0 w 2511846"/>
              <a:gd name="connsiteY0" fmla="*/ 2115238 h 2126255"/>
              <a:gd name="connsiteX1" fmla="*/ 11017 w 2511846"/>
              <a:gd name="connsiteY1" fmla="*/ 1751682 h 2126255"/>
              <a:gd name="connsiteX2" fmla="*/ 2038120 w 2511846"/>
              <a:gd name="connsiteY2" fmla="*/ 0 h 2126255"/>
              <a:gd name="connsiteX3" fmla="*/ 2489812 w 2511846"/>
              <a:gd name="connsiteY3" fmla="*/ 0 h 2126255"/>
              <a:gd name="connsiteX4" fmla="*/ 2511846 w 2511846"/>
              <a:gd name="connsiteY4" fmla="*/ 2126255 h 2126255"/>
              <a:gd name="connsiteX5" fmla="*/ 0 w 2511846"/>
              <a:gd name="connsiteY5" fmla="*/ 2115238 h 212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846" h="2126255">
                <a:moveTo>
                  <a:pt x="0" y="2115238"/>
                </a:moveTo>
                <a:lnTo>
                  <a:pt x="11017" y="1751682"/>
                </a:lnTo>
                <a:lnTo>
                  <a:pt x="2038120" y="0"/>
                </a:lnTo>
                <a:lnTo>
                  <a:pt x="2489812" y="0"/>
                </a:lnTo>
                <a:lnTo>
                  <a:pt x="2511846" y="2126255"/>
                </a:lnTo>
                <a:lnTo>
                  <a:pt x="0" y="211523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9D370-829B-8D4C-988A-4E8BD99DA139}"/>
                  </a:ext>
                </a:extLst>
              </p:cNvPr>
              <p:cNvSpPr/>
              <p:nvPr/>
            </p:nvSpPr>
            <p:spPr>
              <a:xfrm rot="16200000">
                <a:off x="1587192" y="2781221"/>
                <a:ext cx="26138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b="0" dirty="0">
                  <a:solidFill>
                    <a:srgbClr val="666666"/>
                  </a:solidFill>
                  <a:latin typeface="Nunito Sans" pitchFamily="2" charset="7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9D370-829B-8D4C-988A-4E8BD99D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87192" y="2781221"/>
                <a:ext cx="2613815" cy="523220"/>
              </a:xfrm>
              <a:prstGeom prst="rect">
                <a:avLst/>
              </a:prstGeom>
              <a:blipFill>
                <a:blip r:embed="rId3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 71">
            <a:extLst>
              <a:ext uri="{FF2B5EF4-FFF2-40B4-BE49-F238E27FC236}">
                <a16:creationId xmlns:a16="http://schemas.microsoft.com/office/drawing/2014/main" id="{963A6DC9-6883-4F47-80E8-84286D62F371}"/>
              </a:ext>
            </a:extLst>
          </p:cNvPr>
          <p:cNvSpPr/>
          <p:nvPr/>
        </p:nvSpPr>
        <p:spPr>
          <a:xfrm rot="10800000">
            <a:off x="6137770" y="2151706"/>
            <a:ext cx="2427732" cy="2109789"/>
          </a:xfrm>
          <a:custGeom>
            <a:avLst/>
            <a:gdLst>
              <a:gd name="connsiteX0" fmla="*/ 0 w 2511846"/>
              <a:gd name="connsiteY0" fmla="*/ 2115238 h 2126255"/>
              <a:gd name="connsiteX1" fmla="*/ 11017 w 2511846"/>
              <a:gd name="connsiteY1" fmla="*/ 1751682 h 2126255"/>
              <a:gd name="connsiteX2" fmla="*/ 2038120 w 2511846"/>
              <a:gd name="connsiteY2" fmla="*/ 0 h 2126255"/>
              <a:gd name="connsiteX3" fmla="*/ 2489812 w 2511846"/>
              <a:gd name="connsiteY3" fmla="*/ 0 h 2126255"/>
              <a:gd name="connsiteX4" fmla="*/ 2511846 w 2511846"/>
              <a:gd name="connsiteY4" fmla="*/ 2126255 h 2126255"/>
              <a:gd name="connsiteX5" fmla="*/ 0 w 2511846"/>
              <a:gd name="connsiteY5" fmla="*/ 2115238 h 212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846" h="2126255">
                <a:moveTo>
                  <a:pt x="0" y="2115238"/>
                </a:moveTo>
                <a:lnTo>
                  <a:pt x="11017" y="1751682"/>
                </a:lnTo>
                <a:lnTo>
                  <a:pt x="2038120" y="0"/>
                </a:lnTo>
                <a:lnTo>
                  <a:pt x="2489812" y="0"/>
                </a:lnTo>
                <a:lnTo>
                  <a:pt x="2511846" y="2126255"/>
                </a:lnTo>
                <a:lnTo>
                  <a:pt x="0" y="211523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5160D323-CBD9-9741-A1DD-F2B1CDFC8FE6}"/>
              </a:ext>
            </a:extLst>
          </p:cNvPr>
          <p:cNvSpPr/>
          <p:nvPr/>
        </p:nvSpPr>
        <p:spPr>
          <a:xfrm rot="10800000">
            <a:off x="6504033" y="2449466"/>
            <a:ext cx="2057736" cy="1812029"/>
          </a:xfrm>
          <a:custGeom>
            <a:avLst/>
            <a:gdLst>
              <a:gd name="connsiteX0" fmla="*/ 10758 w 2474259"/>
              <a:gd name="connsiteY0" fmla="*/ 2119257 h 2119257"/>
              <a:gd name="connsiteX1" fmla="*/ 0 w 2474259"/>
              <a:gd name="connsiteY1" fmla="*/ 0 h 2119257"/>
              <a:gd name="connsiteX2" fmla="*/ 2474259 w 2474259"/>
              <a:gd name="connsiteY2" fmla="*/ 10758 h 2119257"/>
              <a:gd name="connsiteX3" fmla="*/ 10758 w 2474259"/>
              <a:gd name="connsiteY3" fmla="*/ 2119257 h 2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259" h="2119257">
                <a:moveTo>
                  <a:pt x="10758" y="2119257"/>
                </a:moveTo>
                <a:lnTo>
                  <a:pt x="0" y="0"/>
                </a:lnTo>
                <a:lnTo>
                  <a:pt x="2474259" y="10758"/>
                </a:lnTo>
                <a:lnTo>
                  <a:pt x="10758" y="21192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5CFD36-A6A8-FA4E-87B2-4F46828A87B1}"/>
                  </a:ext>
                </a:extLst>
              </p:cNvPr>
              <p:cNvSpPr/>
              <p:nvPr/>
            </p:nvSpPr>
            <p:spPr>
              <a:xfrm rot="16200000">
                <a:off x="4719776" y="2801780"/>
                <a:ext cx="26138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b="0" dirty="0">
                  <a:solidFill>
                    <a:srgbClr val="666666"/>
                  </a:solidFill>
                  <a:latin typeface="Nunito Sans" pitchFamily="2" charset="7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5CFD36-A6A8-FA4E-87B2-4F46828A8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19776" y="2801780"/>
                <a:ext cx="2613815" cy="523220"/>
              </a:xfrm>
              <a:prstGeom prst="rect">
                <a:avLst/>
              </a:prstGeom>
              <a:blipFill>
                <a:blip r:embed="rId4"/>
                <a:stretch>
                  <a:fillRect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Placeholder 1">
                <a:extLst>
                  <a:ext uri="{FF2B5EF4-FFF2-40B4-BE49-F238E27FC236}">
                    <a16:creationId xmlns:a16="http://schemas.microsoft.com/office/drawing/2014/main" id="{F10C1BF1-AAD1-A64D-B92B-91706392782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What happens to the decision boundary if we add an intercept?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=1.0+1⋅#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graph shows the new decision boundary (black)?</a:t>
                </a:r>
              </a:p>
              <a:p>
                <a:r>
                  <a:rPr lang="en-US" dirty="0"/>
                  <a:t>Describe in English what we are doing in terms of the model’s predictions.</a:t>
                </a:r>
              </a:p>
              <a:p>
                <a:pPr marL="13970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2" name="Text Placeholder 1">
                <a:extLst>
                  <a:ext uri="{FF2B5EF4-FFF2-40B4-BE49-F238E27FC236}">
                    <a16:creationId xmlns:a16="http://schemas.microsoft.com/office/drawing/2014/main" id="{F10C1BF1-AAD1-A64D-B92B-917063927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F6EAA-24A3-B241-A9FC-8255F55468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FA1F0C-13AB-E14E-A37D-B5B0E921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sp>
        <p:nvSpPr>
          <p:cNvPr id="9" name="Left-Up Arrow 8">
            <a:extLst>
              <a:ext uri="{FF2B5EF4-FFF2-40B4-BE49-F238E27FC236}">
                <a16:creationId xmlns:a16="http://schemas.microsoft.com/office/drawing/2014/main" id="{4F0BF966-0E71-484C-B7EE-CE6DEDB41CC0}"/>
              </a:ext>
            </a:extLst>
          </p:cNvPr>
          <p:cNvSpPr/>
          <p:nvPr/>
        </p:nvSpPr>
        <p:spPr>
          <a:xfrm flipH="1">
            <a:off x="2969111" y="2057307"/>
            <a:ext cx="2538804" cy="2214209"/>
          </a:xfrm>
          <a:prstGeom prst="leftUpArrow">
            <a:avLst>
              <a:gd name="adj1" fmla="val 0"/>
              <a:gd name="adj2" fmla="val 1989"/>
              <a:gd name="adj3" fmla="val 28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5D86F9-4D96-D84F-A046-D2D99E7C239B}"/>
                  </a:ext>
                </a:extLst>
              </p:cNvPr>
              <p:cNvSpPr/>
              <p:nvPr/>
            </p:nvSpPr>
            <p:spPr>
              <a:xfrm>
                <a:off x="2894100" y="4261499"/>
                <a:ext cx="26138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5D86F9-4D96-D84F-A046-D2D99E7C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100" y="4261499"/>
                <a:ext cx="2613815" cy="307777"/>
              </a:xfrm>
              <a:prstGeom prst="rect">
                <a:avLst/>
              </a:prstGeom>
              <a:blipFill>
                <a:blip r:embed="rId6"/>
                <a:stretch>
                  <a:fillRect l="-9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56F3645-FB66-4E48-AD89-3F9728AD768C}"/>
              </a:ext>
            </a:extLst>
          </p:cNvPr>
          <p:cNvSpPr/>
          <p:nvPr/>
        </p:nvSpPr>
        <p:spPr>
          <a:xfrm>
            <a:off x="2632147" y="1773191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#awful</a:t>
            </a:r>
            <a:endParaRPr lang="en-US" dirty="0"/>
          </a:p>
        </p:txBody>
      </p:sp>
      <p:sp>
        <p:nvSpPr>
          <p:cNvPr id="49" name="Left-Up Arrow 48">
            <a:extLst>
              <a:ext uri="{FF2B5EF4-FFF2-40B4-BE49-F238E27FC236}">
                <a16:creationId xmlns:a16="http://schemas.microsoft.com/office/drawing/2014/main" id="{3CBC367A-9A51-AF46-B6A0-ECD7EDFEE8CF}"/>
              </a:ext>
            </a:extLst>
          </p:cNvPr>
          <p:cNvSpPr/>
          <p:nvPr/>
        </p:nvSpPr>
        <p:spPr>
          <a:xfrm flipH="1">
            <a:off x="6101695" y="2077866"/>
            <a:ext cx="2538804" cy="2214209"/>
          </a:xfrm>
          <a:prstGeom prst="leftUpArrow">
            <a:avLst>
              <a:gd name="adj1" fmla="val 0"/>
              <a:gd name="adj2" fmla="val 1989"/>
              <a:gd name="adj3" fmla="val 28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003B88-CAF2-5044-A6FA-AF9479D2F5DB}"/>
                  </a:ext>
                </a:extLst>
              </p:cNvPr>
              <p:cNvSpPr/>
              <p:nvPr/>
            </p:nvSpPr>
            <p:spPr>
              <a:xfrm>
                <a:off x="6026684" y="4282058"/>
                <a:ext cx="26138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0     1     2      3     4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003B88-CAF2-5044-A6FA-AF9479D2F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84" y="4282058"/>
                <a:ext cx="2613815" cy="307777"/>
              </a:xfrm>
              <a:prstGeom prst="rect">
                <a:avLst/>
              </a:prstGeom>
              <a:blipFill>
                <a:blip r:embed="rId7"/>
                <a:stretch>
                  <a:fillRect l="-96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00DD2B3-9000-4B47-B2BD-4326566867F1}"/>
              </a:ext>
            </a:extLst>
          </p:cNvPr>
          <p:cNvSpPr/>
          <p:nvPr/>
        </p:nvSpPr>
        <p:spPr>
          <a:xfrm>
            <a:off x="5764731" y="1793750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#awful</a:t>
            </a: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614B27C-E019-8F40-A5B6-DB06ACE03E85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3020972" y="2125189"/>
            <a:ext cx="1960760" cy="1739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185F31-7AD3-8243-89FC-0E4733F2F8AC}"/>
              </a:ext>
            </a:extLst>
          </p:cNvPr>
          <p:cNvCxnSpPr>
            <a:cxnSpLocks/>
            <a:endCxn id="48" idx="0"/>
          </p:cNvCxnSpPr>
          <p:nvPr/>
        </p:nvCxnSpPr>
        <p:spPr>
          <a:xfrm flipV="1">
            <a:off x="6489765" y="2449466"/>
            <a:ext cx="2063057" cy="1812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2162B03-0FC3-9444-939E-13EB51070AB2}"/>
              </a:ext>
            </a:extLst>
          </p:cNvPr>
          <p:cNvSpPr/>
          <p:nvPr/>
        </p:nvSpPr>
        <p:spPr>
          <a:xfrm>
            <a:off x="4777936" y="4261498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0567AF-6696-B645-A0EC-A7F87251FDB9}"/>
              </a:ext>
            </a:extLst>
          </p:cNvPr>
          <p:cNvSpPr/>
          <p:nvPr/>
        </p:nvSpPr>
        <p:spPr>
          <a:xfrm>
            <a:off x="8054129" y="427151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0D5F2E-280E-904C-94DF-FEE711A84623}"/>
              </a:ext>
            </a:extLst>
          </p:cNvPr>
          <p:cNvCxnSpPr>
            <a:cxnSpLocks/>
            <a:endCxn id="70" idx="3"/>
          </p:cNvCxnSpPr>
          <p:nvPr/>
        </p:nvCxnSpPr>
        <p:spPr>
          <a:xfrm flipV="1">
            <a:off x="3016852" y="2125189"/>
            <a:ext cx="2399813" cy="210185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AF465B7-B3C1-2C49-930B-59116D33987F}"/>
              </a:ext>
            </a:extLst>
          </p:cNvPr>
          <p:cNvCxnSpPr>
            <a:cxnSpLocks/>
            <a:endCxn id="72" idx="0"/>
          </p:cNvCxnSpPr>
          <p:nvPr/>
        </p:nvCxnSpPr>
        <p:spPr>
          <a:xfrm flipV="1">
            <a:off x="6134383" y="2162638"/>
            <a:ext cx="2431119" cy="209097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ross 44">
            <a:extLst>
              <a:ext uri="{FF2B5EF4-FFF2-40B4-BE49-F238E27FC236}">
                <a16:creationId xmlns:a16="http://schemas.microsoft.com/office/drawing/2014/main" id="{962948D8-BB00-3E4F-B25D-A6F006FE67EF}"/>
              </a:ext>
            </a:extLst>
          </p:cNvPr>
          <p:cNvSpPr/>
          <p:nvPr/>
        </p:nvSpPr>
        <p:spPr>
          <a:xfrm>
            <a:off x="4735893" y="347994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10155AA-B294-234B-9F54-8B2921ED1652}"/>
              </a:ext>
            </a:extLst>
          </p:cNvPr>
          <p:cNvSpPr/>
          <p:nvPr/>
        </p:nvSpPr>
        <p:spPr>
          <a:xfrm>
            <a:off x="4355111" y="3491631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ross 66">
            <a:extLst>
              <a:ext uri="{FF2B5EF4-FFF2-40B4-BE49-F238E27FC236}">
                <a16:creationId xmlns:a16="http://schemas.microsoft.com/office/drawing/2014/main" id="{143B4F69-8466-8B4F-AD66-14F0747F61A5}"/>
              </a:ext>
            </a:extLst>
          </p:cNvPr>
          <p:cNvSpPr/>
          <p:nvPr/>
        </p:nvSpPr>
        <p:spPr>
          <a:xfrm>
            <a:off x="4355111" y="3793543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ross 67">
            <a:extLst>
              <a:ext uri="{FF2B5EF4-FFF2-40B4-BE49-F238E27FC236}">
                <a16:creationId xmlns:a16="http://schemas.microsoft.com/office/drawing/2014/main" id="{ECCB3665-3530-C546-9BAF-D5001B94EFC8}"/>
              </a:ext>
            </a:extLst>
          </p:cNvPr>
          <p:cNvSpPr/>
          <p:nvPr/>
        </p:nvSpPr>
        <p:spPr>
          <a:xfrm>
            <a:off x="4018059" y="414890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ross 68">
            <a:extLst>
              <a:ext uri="{FF2B5EF4-FFF2-40B4-BE49-F238E27FC236}">
                <a16:creationId xmlns:a16="http://schemas.microsoft.com/office/drawing/2014/main" id="{7F58F11D-71D2-B840-9E38-C965CFAA2B21}"/>
              </a:ext>
            </a:extLst>
          </p:cNvPr>
          <p:cNvSpPr/>
          <p:nvPr/>
        </p:nvSpPr>
        <p:spPr>
          <a:xfrm>
            <a:off x="3626018" y="3798057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EE3C49-1A78-CD49-9E25-C69AFBAE2460}"/>
              </a:ext>
            </a:extLst>
          </p:cNvPr>
          <p:cNvSpPr/>
          <p:nvPr/>
        </p:nvSpPr>
        <p:spPr>
          <a:xfrm>
            <a:off x="4018059" y="247748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5C0A94-77B8-B846-A4F9-03CB01B1B621}"/>
              </a:ext>
            </a:extLst>
          </p:cNvPr>
          <p:cNvSpPr/>
          <p:nvPr/>
        </p:nvSpPr>
        <p:spPr>
          <a:xfrm>
            <a:off x="3626018" y="277228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3B215F-74E5-0440-B8AC-4F0F2D887696}"/>
              </a:ext>
            </a:extLst>
          </p:cNvPr>
          <p:cNvSpPr/>
          <p:nvPr/>
        </p:nvSpPr>
        <p:spPr>
          <a:xfrm>
            <a:off x="3626018" y="312683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ABC5DB-CE6F-2744-AD86-4D8855A37420}"/>
              </a:ext>
            </a:extLst>
          </p:cNvPr>
          <p:cNvSpPr/>
          <p:nvPr/>
        </p:nvSpPr>
        <p:spPr>
          <a:xfrm>
            <a:off x="3364897" y="3126836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2D85184-B798-6443-8D51-523B2FA6CC6D}"/>
              </a:ext>
            </a:extLst>
          </p:cNvPr>
          <p:cNvSpPr/>
          <p:nvPr/>
        </p:nvSpPr>
        <p:spPr>
          <a:xfrm>
            <a:off x="2976632" y="247748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ross 78">
            <a:extLst>
              <a:ext uri="{FF2B5EF4-FFF2-40B4-BE49-F238E27FC236}">
                <a16:creationId xmlns:a16="http://schemas.microsoft.com/office/drawing/2014/main" id="{9EC1D154-1634-EA42-8B41-6839A09214C4}"/>
              </a:ext>
            </a:extLst>
          </p:cNvPr>
          <p:cNvSpPr/>
          <p:nvPr/>
        </p:nvSpPr>
        <p:spPr>
          <a:xfrm>
            <a:off x="7866100" y="350513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ross 79">
            <a:extLst>
              <a:ext uri="{FF2B5EF4-FFF2-40B4-BE49-F238E27FC236}">
                <a16:creationId xmlns:a16="http://schemas.microsoft.com/office/drawing/2014/main" id="{F587D6F8-D97E-EF40-8E0C-707E6A7BAAAC}"/>
              </a:ext>
            </a:extLst>
          </p:cNvPr>
          <p:cNvSpPr/>
          <p:nvPr/>
        </p:nvSpPr>
        <p:spPr>
          <a:xfrm>
            <a:off x="7485318" y="3516821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ross 80">
            <a:extLst>
              <a:ext uri="{FF2B5EF4-FFF2-40B4-BE49-F238E27FC236}">
                <a16:creationId xmlns:a16="http://schemas.microsoft.com/office/drawing/2014/main" id="{410B8C34-219C-EF46-9406-8F8B089BB5D5}"/>
              </a:ext>
            </a:extLst>
          </p:cNvPr>
          <p:cNvSpPr/>
          <p:nvPr/>
        </p:nvSpPr>
        <p:spPr>
          <a:xfrm>
            <a:off x="7485318" y="3818733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8CDF335-89B7-9E4C-A80A-F0365E342A88}"/>
              </a:ext>
            </a:extLst>
          </p:cNvPr>
          <p:cNvSpPr/>
          <p:nvPr/>
        </p:nvSpPr>
        <p:spPr>
          <a:xfrm>
            <a:off x="7148266" y="4174090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ross 82">
            <a:extLst>
              <a:ext uri="{FF2B5EF4-FFF2-40B4-BE49-F238E27FC236}">
                <a16:creationId xmlns:a16="http://schemas.microsoft.com/office/drawing/2014/main" id="{A91545F4-E800-544E-9D0C-369074D19481}"/>
              </a:ext>
            </a:extLst>
          </p:cNvPr>
          <p:cNvSpPr/>
          <p:nvPr/>
        </p:nvSpPr>
        <p:spPr>
          <a:xfrm>
            <a:off x="6756225" y="3823247"/>
            <a:ext cx="146868" cy="137160"/>
          </a:xfrm>
          <a:prstGeom prst="plus">
            <a:avLst>
              <a:gd name="adj" fmla="val 367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9B91EC-4056-684A-BEED-A9FFD20FDD80}"/>
              </a:ext>
            </a:extLst>
          </p:cNvPr>
          <p:cNvSpPr/>
          <p:nvPr/>
        </p:nvSpPr>
        <p:spPr>
          <a:xfrm>
            <a:off x="7148266" y="250267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B6CB3C7-5114-2348-BC31-D2FFA08FDA99}"/>
              </a:ext>
            </a:extLst>
          </p:cNvPr>
          <p:cNvSpPr/>
          <p:nvPr/>
        </p:nvSpPr>
        <p:spPr>
          <a:xfrm>
            <a:off x="6756225" y="279747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5352B1-1416-3A4B-B82E-BD9F3C1D7A6A}"/>
              </a:ext>
            </a:extLst>
          </p:cNvPr>
          <p:cNvSpPr/>
          <p:nvPr/>
        </p:nvSpPr>
        <p:spPr>
          <a:xfrm>
            <a:off x="6756225" y="3152027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240973D-FE33-AC4C-AE8B-11B6735CBAD8}"/>
              </a:ext>
            </a:extLst>
          </p:cNvPr>
          <p:cNvSpPr/>
          <p:nvPr/>
        </p:nvSpPr>
        <p:spPr>
          <a:xfrm>
            <a:off x="6495104" y="3152026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D3DE50-4F87-7047-93AF-CCF1441F5A16}"/>
              </a:ext>
            </a:extLst>
          </p:cNvPr>
          <p:cNvSpPr/>
          <p:nvPr/>
        </p:nvSpPr>
        <p:spPr>
          <a:xfrm>
            <a:off x="6106839" y="2502674"/>
            <a:ext cx="14686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1667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A78-18BA-FE4D-8D8C-1197661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8161-4C5D-4B4A-A21C-371CAE702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A909BB-BA71-4844-A8BF-3166C8D55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272" b="712"/>
          <a:stretch/>
        </p:blipFill>
        <p:spPr>
          <a:xfrm>
            <a:off x="5872838" y="1278163"/>
            <a:ext cx="3036712" cy="2698451"/>
          </a:xfrm>
          <a:prstGeom prst="snip1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6C15BB-EBAE-E14C-B3D0-3ED12CCE391C}"/>
              </a:ext>
            </a:extLst>
          </p:cNvPr>
          <p:cNvSpPr/>
          <p:nvPr/>
        </p:nvSpPr>
        <p:spPr>
          <a:xfrm>
            <a:off x="8143539" y="3822725"/>
            <a:ext cx="766011" cy="26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8B2F10-13C3-5641-8361-DAEFCC59CFE1}"/>
              </a:ext>
            </a:extLst>
          </p:cNvPr>
          <p:cNvSpPr/>
          <p:nvPr/>
        </p:nvSpPr>
        <p:spPr>
          <a:xfrm>
            <a:off x="6487741" y="901705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3-dimensional view</a:t>
            </a:r>
            <a:r>
              <a:rPr lang="en-US" b="1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A3BF12-B2C1-544B-B30E-1A4D4985B3DB}"/>
              </a:ext>
            </a:extLst>
          </p:cNvPr>
          <p:cNvSpPr/>
          <p:nvPr/>
        </p:nvSpPr>
        <p:spPr>
          <a:xfrm rot="20632478">
            <a:off x="7313623" y="382272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#awesome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2886F2-148B-314F-BD26-C7DFEA5AC68F}"/>
              </a:ext>
            </a:extLst>
          </p:cNvPr>
          <p:cNvSpPr/>
          <p:nvPr/>
        </p:nvSpPr>
        <p:spPr>
          <a:xfrm rot="2562315">
            <a:off x="5947978" y="3547072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#awful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6D74F5-9E07-E144-86B6-3CB1F28719E6}"/>
              </a:ext>
            </a:extLst>
          </p:cNvPr>
          <p:cNvSpPr/>
          <p:nvPr/>
        </p:nvSpPr>
        <p:spPr>
          <a:xfrm rot="16200000">
            <a:off x="5621660" y="229628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8B47F0-96E7-DF40-9118-9341FE413612}"/>
                  </a:ext>
                </a:extLst>
              </p:cNvPr>
              <p:cNvSpPr txBox="1"/>
              <p:nvPr/>
            </p:nvSpPr>
            <p:spPr>
              <a:xfrm>
                <a:off x="4064791" y="314076"/>
                <a:ext cx="34458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𝑎𝑤𝑒𝑠𝑜𝑚𝑒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−1.5⋅#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𝑎𝑤𝑓𝑢𝑙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8B47F0-96E7-DF40-9118-9341FE413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91" y="314076"/>
                <a:ext cx="3445879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044EC6F3-F509-B24D-891B-61526F21FDF1}"/>
              </a:ext>
            </a:extLst>
          </p:cNvPr>
          <p:cNvSpPr/>
          <p:nvPr/>
        </p:nvSpPr>
        <p:spPr>
          <a:xfrm>
            <a:off x="2894100" y="4400545"/>
            <a:ext cx="5506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Generally, with classification we don’t us a plot like the 3d view since it’s hard to visualize, instead use 2d plot with decision boundary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6DA6-7CA5-944B-952E-BB681A68BD6C}"/>
              </a:ext>
            </a:extLst>
          </p:cNvPr>
          <p:cNvSpPr/>
          <p:nvPr/>
        </p:nvSpPr>
        <p:spPr>
          <a:xfrm>
            <a:off x="3253456" y="932330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2-dimensional view</a:t>
            </a:r>
            <a:r>
              <a:rPr lang="en-US" b="1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39B1B3-24F8-734B-876F-309E38137628}"/>
              </a:ext>
            </a:extLst>
          </p:cNvPr>
          <p:cNvGrpSpPr/>
          <p:nvPr/>
        </p:nvGrpSpPr>
        <p:grpSpPr>
          <a:xfrm>
            <a:off x="2632147" y="1143261"/>
            <a:ext cx="3332414" cy="2833353"/>
            <a:chOff x="2632147" y="1143261"/>
            <a:chExt cx="3332414" cy="2833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/>
                <p:nvPr/>
              </p:nvSpPr>
              <p:spPr>
                <a:xfrm rot="16200000">
                  <a:off x="1587192" y="2188559"/>
                  <a:ext cx="26138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0" dirty="0">
                    <a:solidFill>
                      <a:srgbClr val="666666"/>
                    </a:solidFill>
                    <a:latin typeface="Nunito Sans" pitchFamily="2" charset="77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095B42-72AA-C041-AFE7-015154500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87192" y="2188559"/>
                  <a:ext cx="2613815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9F15342-CB56-094A-A7FA-A880B83536DB}"/>
                </a:ext>
              </a:extLst>
            </p:cNvPr>
            <p:cNvSpPr/>
            <p:nvPr/>
          </p:nvSpPr>
          <p:spPr>
            <a:xfrm>
              <a:off x="3012141" y="1539671"/>
              <a:ext cx="2420283" cy="2076504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CEB23CC-04D2-1D49-965A-7ADA53EDD2BA}"/>
                </a:ext>
              </a:extLst>
            </p:cNvPr>
            <p:cNvSpPr/>
            <p:nvPr/>
          </p:nvSpPr>
          <p:spPr>
            <a:xfrm rot="10800000">
              <a:off x="3012138" y="1560229"/>
              <a:ext cx="2420283" cy="2076503"/>
            </a:xfrm>
            <a:custGeom>
              <a:avLst/>
              <a:gdLst>
                <a:gd name="connsiteX0" fmla="*/ 10758 w 2474259"/>
                <a:gd name="connsiteY0" fmla="*/ 2119257 h 2119257"/>
                <a:gd name="connsiteX1" fmla="*/ 0 w 2474259"/>
                <a:gd name="connsiteY1" fmla="*/ 0 h 2119257"/>
                <a:gd name="connsiteX2" fmla="*/ 2474259 w 2474259"/>
                <a:gd name="connsiteY2" fmla="*/ 10758 h 2119257"/>
                <a:gd name="connsiteX3" fmla="*/ 10758 w 2474259"/>
                <a:gd name="connsiteY3" fmla="*/ 2119257 h 21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259" h="2119257">
                  <a:moveTo>
                    <a:pt x="10758" y="2119257"/>
                  </a:moveTo>
                  <a:lnTo>
                    <a:pt x="0" y="0"/>
                  </a:lnTo>
                  <a:lnTo>
                    <a:pt x="2474259" y="10758"/>
                  </a:lnTo>
                  <a:lnTo>
                    <a:pt x="10758" y="211925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Up Arrow 6">
              <a:extLst>
                <a:ext uri="{FF2B5EF4-FFF2-40B4-BE49-F238E27FC236}">
                  <a16:creationId xmlns:a16="http://schemas.microsoft.com/office/drawing/2014/main" id="{88049D46-6924-3340-8ED9-D3953FEFEB8B}"/>
                </a:ext>
              </a:extLst>
            </p:cNvPr>
            <p:cNvSpPr/>
            <p:nvPr/>
          </p:nvSpPr>
          <p:spPr>
            <a:xfrm flipH="1">
              <a:off x="2969111" y="1464645"/>
              <a:ext cx="2538804" cy="2214209"/>
            </a:xfrm>
            <a:prstGeom prst="leftUpArrow">
              <a:avLst>
                <a:gd name="adj1" fmla="val 0"/>
                <a:gd name="adj2" fmla="val 1989"/>
                <a:gd name="adj3" fmla="val 28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/>
                <p:nvPr/>
              </p:nvSpPr>
              <p:spPr>
                <a:xfrm>
                  <a:off x="2894100" y="3668837"/>
                  <a:ext cx="261381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6666"/>
                      </a:solidFill>
                      <a:latin typeface="Nunito Sans" pitchFamily="2" charset="77"/>
                    </a:rPr>
                    <a:t>0     1     2      3     4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D15C63-3AA4-534D-912D-D1CD9D521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100" y="3668837"/>
                  <a:ext cx="261381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971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260045-AC80-E84E-B2AF-B7821AD110BB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3012141" y="1550212"/>
              <a:ext cx="2420283" cy="20865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/>
                <p:nvPr/>
              </p:nvSpPr>
              <p:spPr>
                <a:xfrm rot="19050726">
                  <a:off x="3074974" y="2324201"/>
                  <a:ext cx="22733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𝑎𝑤𝑒𝑠𝑜𝑚𝑒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−1.5⋅#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𝑎𝑤𝑓𝑢𝑙</m:t>
                        </m:r>
                        <m:r>
                          <a:rPr lang="en-US" sz="11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59DB1-3229-2948-B05A-34FA6E7B5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0726">
                  <a:off x="3074974" y="2324201"/>
                  <a:ext cx="2273315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0BCFB4-BCC3-4549-ACE6-E761A4B64221}"/>
                </a:ext>
              </a:extLst>
            </p:cNvPr>
            <p:cNvSpPr/>
            <p:nvPr/>
          </p:nvSpPr>
          <p:spPr>
            <a:xfrm>
              <a:off x="2632147" y="1180529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#awful</a:t>
              </a:r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5B80DE-C3AD-3F46-B47E-A66AC2AAD9AE}"/>
                </a:ext>
              </a:extLst>
            </p:cNvPr>
            <p:cNvSpPr/>
            <p:nvPr/>
          </p:nvSpPr>
          <p:spPr>
            <a:xfrm>
              <a:off x="4899846" y="3636730"/>
              <a:ext cx="10647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66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rPr>
                <a:t>#awesome</a:t>
              </a:r>
              <a:endParaRPr lang="en-US" dirty="0"/>
            </a:p>
          </p:txBody>
        </p:sp>
        <p:sp>
          <p:nvSpPr>
            <p:cNvPr id="68" name="Cross 67">
              <a:extLst>
                <a:ext uri="{FF2B5EF4-FFF2-40B4-BE49-F238E27FC236}">
                  <a16:creationId xmlns:a16="http://schemas.microsoft.com/office/drawing/2014/main" id="{EAC27B77-D190-3548-B829-7D29A9D2AF6C}"/>
                </a:ext>
              </a:extLst>
            </p:cNvPr>
            <p:cNvSpPr/>
            <p:nvPr/>
          </p:nvSpPr>
          <p:spPr>
            <a:xfrm>
              <a:off x="4735893" y="2881852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ross 68">
              <a:extLst>
                <a:ext uri="{FF2B5EF4-FFF2-40B4-BE49-F238E27FC236}">
                  <a16:creationId xmlns:a16="http://schemas.microsoft.com/office/drawing/2014/main" id="{EDB05985-3C1E-B94F-B192-A733F408065A}"/>
                </a:ext>
              </a:extLst>
            </p:cNvPr>
            <p:cNvSpPr/>
            <p:nvPr/>
          </p:nvSpPr>
          <p:spPr>
            <a:xfrm>
              <a:off x="4355111" y="2893543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ross 69">
              <a:extLst>
                <a:ext uri="{FF2B5EF4-FFF2-40B4-BE49-F238E27FC236}">
                  <a16:creationId xmlns:a16="http://schemas.microsoft.com/office/drawing/2014/main" id="{E43FA0E3-B292-8E4F-B92E-4794DAF7491B}"/>
                </a:ext>
              </a:extLst>
            </p:cNvPr>
            <p:cNvSpPr/>
            <p:nvPr/>
          </p:nvSpPr>
          <p:spPr>
            <a:xfrm>
              <a:off x="4355111" y="3195455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ross 70">
              <a:extLst>
                <a:ext uri="{FF2B5EF4-FFF2-40B4-BE49-F238E27FC236}">
                  <a16:creationId xmlns:a16="http://schemas.microsoft.com/office/drawing/2014/main" id="{E017E81F-FCE6-2D4D-B7CE-687DF80E9209}"/>
                </a:ext>
              </a:extLst>
            </p:cNvPr>
            <p:cNvSpPr/>
            <p:nvPr/>
          </p:nvSpPr>
          <p:spPr>
            <a:xfrm>
              <a:off x="4018059" y="3550812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ross 71">
              <a:extLst>
                <a:ext uri="{FF2B5EF4-FFF2-40B4-BE49-F238E27FC236}">
                  <a16:creationId xmlns:a16="http://schemas.microsoft.com/office/drawing/2014/main" id="{ECB49DB9-B5DE-A74E-A2ED-88668D22CC77}"/>
                </a:ext>
              </a:extLst>
            </p:cNvPr>
            <p:cNvSpPr/>
            <p:nvPr/>
          </p:nvSpPr>
          <p:spPr>
            <a:xfrm>
              <a:off x="3626018" y="3199969"/>
              <a:ext cx="146868" cy="137160"/>
            </a:xfrm>
            <a:prstGeom prst="plus">
              <a:avLst>
                <a:gd name="adj" fmla="val 3676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C120FBA-7F5C-B547-885A-AB098A85C0D9}"/>
                </a:ext>
              </a:extLst>
            </p:cNvPr>
            <p:cNvSpPr/>
            <p:nvPr/>
          </p:nvSpPr>
          <p:spPr>
            <a:xfrm>
              <a:off x="4018059" y="1879396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01A39DD-4853-FA4C-B6A8-C05BD24B6AD6}"/>
                </a:ext>
              </a:extLst>
            </p:cNvPr>
            <p:cNvSpPr/>
            <p:nvPr/>
          </p:nvSpPr>
          <p:spPr>
            <a:xfrm>
              <a:off x="3626018" y="217419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D001C0-AD40-3A42-B5B2-58D92DEB016C}"/>
                </a:ext>
              </a:extLst>
            </p:cNvPr>
            <p:cNvSpPr/>
            <p:nvPr/>
          </p:nvSpPr>
          <p:spPr>
            <a:xfrm>
              <a:off x="3626018" y="2528749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64E8243-7831-ED4F-B1EE-F764B102F614}"/>
                </a:ext>
              </a:extLst>
            </p:cNvPr>
            <p:cNvSpPr/>
            <p:nvPr/>
          </p:nvSpPr>
          <p:spPr>
            <a:xfrm>
              <a:off x="3364897" y="2528748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26BBBA-12E0-B747-8716-7C7C527387E8}"/>
                </a:ext>
              </a:extLst>
            </p:cNvPr>
            <p:cNvSpPr/>
            <p:nvPr/>
          </p:nvSpPr>
          <p:spPr>
            <a:xfrm>
              <a:off x="2976632" y="1879396"/>
              <a:ext cx="146868" cy="4571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0452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92A9-1D2A-6E49-A54F-95B87FD3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Decision Boundaries?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E3C71-4B42-BE4A-ABF3-216365BF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102890"/>
            <a:ext cx="5596200" cy="39810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What if we want to use a more complex decision boundary? </a:t>
            </a:r>
          </a:p>
          <a:p>
            <a:pPr lvl="1"/>
            <a:r>
              <a:rPr lang="en-US" dirty="0"/>
              <a:t>Need more complex model/features! (Come back Wed)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B0B9-2F4B-404C-96AC-BF4519B607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D38D2-DDB0-754C-8D24-33514239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26" y="1059610"/>
            <a:ext cx="3772798" cy="34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143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7EFF-63F2-2549-B138-4F54D1F1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</a:t>
            </a:r>
            <a:br>
              <a:rPr lang="en-US" dirty="0"/>
            </a:br>
            <a:r>
              <a:rPr lang="en-US" dirty="0"/>
              <a:t>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F0E4B-3D7B-0A4E-9CD2-6FF6DFAA2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indent="-342900">
              <a:buFont typeface="+mj-lt"/>
              <a:buAutoNum type="arabicPeriod"/>
            </a:pPr>
            <a:r>
              <a:rPr lang="en-US" dirty="0"/>
              <a:t>Housing Prices - Regression </a:t>
            </a:r>
          </a:p>
          <a:p>
            <a:pPr lvl="1"/>
            <a:r>
              <a:rPr lang="en-US" dirty="0"/>
              <a:t>Regression Model</a:t>
            </a:r>
          </a:p>
          <a:p>
            <a:pPr lvl="1"/>
            <a:r>
              <a:rPr lang="en-US" dirty="0"/>
              <a:t>Assessing Performance</a:t>
            </a:r>
          </a:p>
          <a:p>
            <a:pPr lvl="1"/>
            <a:r>
              <a:rPr lang="en-US" dirty="0"/>
              <a:t>Ridge Regression</a:t>
            </a:r>
          </a:p>
          <a:p>
            <a:pPr lvl="1"/>
            <a:r>
              <a:rPr lang="en-US" dirty="0"/>
              <a:t>LASSO 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Sentiment Analysis – Classification</a:t>
            </a:r>
          </a:p>
          <a:p>
            <a:pPr lvl="1"/>
            <a:r>
              <a:rPr lang="en-US" dirty="0"/>
              <a:t>Classification Overview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Logistic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44884-2A8D-1E41-BE0C-292DE6900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262186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D6C8-409F-5A41-AFBA-717A561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Words Are Sometimes Not Enough!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C09B5-EE93-A04A-9A8A-379BD1B2E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4" y="575499"/>
            <a:ext cx="5818925" cy="4568001"/>
          </a:xfrm>
        </p:spPr>
        <p:txBody>
          <a:bodyPr/>
          <a:lstStyle/>
          <a:p>
            <a:r>
              <a:rPr lang="en-US" dirty="0"/>
              <a:t>What if instead of making each feature one word, we made it two?</a:t>
            </a:r>
          </a:p>
          <a:p>
            <a:pPr lvl="1"/>
            <a:r>
              <a:rPr lang="en-US" b="1" dirty="0"/>
              <a:t>Unigram</a:t>
            </a:r>
            <a:r>
              <a:rPr lang="en-US" dirty="0"/>
              <a:t>: a sequence of one word</a:t>
            </a:r>
          </a:p>
          <a:p>
            <a:pPr lvl="1"/>
            <a:r>
              <a:rPr lang="en-US" b="1" dirty="0"/>
              <a:t>Bigram</a:t>
            </a:r>
            <a:r>
              <a:rPr lang="en-US" dirty="0"/>
              <a:t>: a sequence of two words</a:t>
            </a:r>
          </a:p>
          <a:p>
            <a:pPr lvl="1"/>
            <a:r>
              <a:rPr lang="en-US" b="1" dirty="0"/>
              <a:t>N-gram</a:t>
            </a:r>
            <a:r>
              <a:rPr lang="en-US" dirty="0"/>
              <a:t>: a sequence of n-words</a:t>
            </a:r>
          </a:p>
          <a:p>
            <a:r>
              <a:rPr lang="en-US" dirty="0"/>
              <a:t>”Sushi was good, the food was good, the service was not good”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Longer sequences of words results in more context, more features, and a greater chance of overfitting.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DC3E7-FAD4-B14D-9A3B-F162E2B4ED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D35F19-5F40-D24F-9219-C4BAFC65A81D}"/>
              </a:ext>
            </a:extLst>
          </p:cNvPr>
          <p:cNvGraphicFramePr>
            <a:graphicFrameLocks noGrp="1"/>
          </p:cNvGraphicFramePr>
          <p:nvPr/>
        </p:nvGraphicFramePr>
        <p:xfrm>
          <a:off x="3090624" y="2451993"/>
          <a:ext cx="4605930" cy="74168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670864">
                  <a:extLst>
                    <a:ext uri="{9D8B030D-6E8A-4147-A177-3AD203B41FA5}">
                      <a16:colId xmlns:a16="http://schemas.microsoft.com/office/drawing/2014/main" val="415269678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3109832557"/>
                    </a:ext>
                  </a:extLst>
                </a:gridCol>
                <a:gridCol w="643482">
                  <a:extLst>
                    <a:ext uri="{9D8B030D-6E8A-4147-A177-3AD203B41FA5}">
                      <a16:colId xmlns:a16="http://schemas.microsoft.com/office/drawing/2014/main" val="309491997"/>
                    </a:ext>
                  </a:extLst>
                </a:gridCol>
                <a:gridCol w="492879">
                  <a:extLst>
                    <a:ext uri="{9D8B030D-6E8A-4147-A177-3AD203B41FA5}">
                      <a16:colId xmlns:a16="http://schemas.microsoft.com/office/drawing/2014/main" val="2202799733"/>
                    </a:ext>
                  </a:extLst>
                </a:gridCol>
                <a:gridCol w="588717">
                  <a:extLst>
                    <a:ext uri="{9D8B030D-6E8A-4147-A177-3AD203B41FA5}">
                      <a16:colId xmlns:a16="http://schemas.microsoft.com/office/drawing/2014/main" val="1419342649"/>
                    </a:ext>
                  </a:extLst>
                </a:gridCol>
                <a:gridCol w="821466">
                  <a:extLst>
                    <a:ext uri="{9D8B030D-6E8A-4147-A177-3AD203B41FA5}">
                      <a16:colId xmlns:a16="http://schemas.microsoft.com/office/drawing/2014/main" val="2643276320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val="240480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sushi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service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99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886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5593E5-3047-4E4B-8C29-9CB3C3BDB871}"/>
              </a:ext>
            </a:extLst>
          </p:cNvPr>
          <p:cNvGraphicFramePr>
            <a:graphicFrameLocks noGrp="1"/>
          </p:cNvGraphicFramePr>
          <p:nvPr/>
        </p:nvGraphicFramePr>
        <p:xfrm>
          <a:off x="0" y="3373973"/>
          <a:ext cx="9144000" cy="74168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082574">
                  <a:extLst>
                    <a:ext uri="{9D8B030D-6E8A-4147-A177-3AD203B41FA5}">
                      <a16:colId xmlns:a16="http://schemas.microsoft.com/office/drawing/2014/main" val="415269678"/>
                    </a:ext>
                  </a:extLst>
                </a:gridCol>
                <a:gridCol w="1036510">
                  <a:extLst>
                    <a:ext uri="{9D8B030D-6E8A-4147-A177-3AD203B41FA5}">
                      <a16:colId xmlns:a16="http://schemas.microsoft.com/office/drawing/2014/main" val="3109832557"/>
                    </a:ext>
                  </a:extLst>
                </a:gridCol>
                <a:gridCol w="951316">
                  <a:extLst>
                    <a:ext uri="{9D8B030D-6E8A-4147-A177-3AD203B41FA5}">
                      <a16:colId xmlns:a16="http://schemas.microsoft.com/office/drawing/2014/main" val="309491997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2202799733"/>
                    </a:ext>
                  </a:extLst>
                </a:gridCol>
                <a:gridCol w="965515">
                  <a:extLst>
                    <a:ext uri="{9D8B030D-6E8A-4147-A177-3AD203B41FA5}">
                      <a16:colId xmlns:a16="http://schemas.microsoft.com/office/drawing/2014/main" val="1419342649"/>
                    </a:ext>
                  </a:extLst>
                </a:gridCol>
                <a:gridCol w="1135900">
                  <a:extLst>
                    <a:ext uri="{9D8B030D-6E8A-4147-A177-3AD203B41FA5}">
                      <a16:colId xmlns:a16="http://schemas.microsoft.com/office/drawing/2014/main" val="2313117338"/>
                    </a:ext>
                  </a:extLst>
                </a:gridCol>
                <a:gridCol w="1221094">
                  <a:extLst>
                    <a:ext uri="{9D8B030D-6E8A-4147-A177-3AD203B41FA5}">
                      <a16:colId xmlns:a16="http://schemas.microsoft.com/office/drawing/2014/main" val="2643276320"/>
                    </a:ext>
                  </a:extLst>
                </a:gridCol>
                <a:gridCol w="866124">
                  <a:extLst>
                    <a:ext uri="{9D8B030D-6E8A-4147-A177-3AD203B41FA5}">
                      <a16:colId xmlns:a16="http://schemas.microsoft.com/office/drawing/2014/main" val="2404801651"/>
                    </a:ext>
                  </a:extLst>
                </a:gridCol>
                <a:gridCol w="990445">
                  <a:extLst>
                    <a:ext uri="{9D8B030D-6E8A-4147-A177-3AD203B41FA5}">
                      <a16:colId xmlns:a16="http://schemas.microsoft.com/office/drawing/2014/main" val="4268400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sushi was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was good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 the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food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food was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service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service was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was not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not good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99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8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7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22D840-C3D8-8240-9E02-5DC64009A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Evaluating Classifiers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6FE548-1375-614F-B417-AB1666B32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47353-754B-5C4B-AB2C-581309D38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161525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1D61AEE-385C-E601-B86D-71F835FD0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29F03E-B91B-515E-3FD4-D50B6AA53A0D}"/>
              </a:ext>
            </a:extLst>
          </p:cNvPr>
          <p:cNvSpPr txBox="1">
            <a:spLocks/>
          </p:cNvSpPr>
          <p:nvPr/>
        </p:nvSpPr>
        <p:spPr>
          <a:xfrm>
            <a:off x="83613" y="47312"/>
            <a:ext cx="2046288" cy="6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>
                <a:solidFill>
                  <a:schemeClr val="accent6"/>
                </a:solidFill>
              </a:rPr>
              <a:t>ML Pipeline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E8D1B50-38A0-C8D2-B2FB-1B196A72F918}"/>
              </a:ext>
            </a:extLst>
          </p:cNvPr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9ECD85B2-E48E-0CDB-48D5-B44246B858CC}"/>
              </a:ext>
            </a:extLst>
          </p:cNvPr>
          <p:cNvSpPr>
            <a:spLocks noChangeAspect="1"/>
          </p:cNvSpPr>
          <p:nvPr/>
        </p:nvSpPr>
        <p:spPr>
          <a:xfrm>
            <a:off x="1750777" y="1140369"/>
            <a:ext cx="1357539" cy="1376482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EB8227-8D3E-D6A6-4259-3504BE6907F7}"/>
              </a:ext>
            </a:extLst>
          </p:cNvPr>
          <p:cNvSpPr txBox="1">
            <a:spLocks noChangeAspect="1"/>
          </p:cNvSpPr>
          <p:nvPr/>
        </p:nvSpPr>
        <p:spPr>
          <a:xfrm>
            <a:off x="3627871" y="1384754"/>
            <a:ext cx="1370257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D2B411-A1F6-12DF-C2A9-EAF83EE6DF8C}"/>
              </a:ext>
            </a:extLst>
          </p:cNvPr>
          <p:cNvCxnSpPr>
            <a:cxnSpLocks noChangeAspect="1"/>
            <a:stCxn id="14" idx="4"/>
            <a:endCxn id="20" idx="1"/>
          </p:cNvCxnSpPr>
          <p:nvPr/>
        </p:nvCxnSpPr>
        <p:spPr>
          <a:xfrm>
            <a:off x="3108316" y="1828610"/>
            <a:ext cx="519555" cy="242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5CEE35-30CE-B93D-7F2F-354CAB2D40E7}"/>
              </a:ext>
            </a:extLst>
          </p:cNvPr>
          <p:cNvSpPr txBox="1">
            <a:spLocks noChangeAspect="1"/>
          </p:cNvSpPr>
          <p:nvPr/>
        </p:nvSpPr>
        <p:spPr>
          <a:xfrm>
            <a:off x="5812179" y="1384754"/>
            <a:ext cx="880240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</a:t>
            </a:r>
            <a:b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67B54-E8D9-631C-83AB-1736EFC63A06}"/>
              </a:ext>
            </a:extLst>
          </p:cNvPr>
          <p:cNvSpPr txBox="1">
            <a:spLocks noChangeAspect="1"/>
          </p:cNvSpPr>
          <p:nvPr/>
        </p:nvSpPr>
        <p:spPr>
          <a:xfrm>
            <a:off x="5777748" y="4110122"/>
            <a:ext cx="962407" cy="892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E6EABC-04AF-9DF1-8134-D9EB99484BB5}"/>
              </a:ext>
            </a:extLst>
          </p:cNvPr>
          <p:cNvSpPr txBox="1">
            <a:spLocks noChangeAspect="1"/>
          </p:cNvSpPr>
          <p:nvPr/>
        </p:nvSpPr>
        <p:spPr>
          <a:xfrm>
            <a:off x="5422187" y="2801423"/>
            <a:ext cx="1673530" cy="8925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Optimization 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9AB847-0891-E06E-E21E-2665477B6371}"/>
              </a:ext>
            </a:extLst>
          </p:cNvPr>
          <p:cNvCxnSpPr>
            <a:cxnSpLocks noChangeAspect="1"/>
            <a:stCxn id="20" idx="3"/>
            <a:endCxn id="24" idx="1"/>
          </p:cNvCxnSpPr>
          <p:nvPr/>
        </p:nvCxnSpPr>
        <p:spPr>
          <a:xfrm>
            <a:off x="4998128" y="1831030"/>
            <a:ext cx="814051" cy="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517288-7596-6252-D73E-5B6DEF76C93C}"/>
              </a:ext>
            </a:extLst>
          </p:cNvPr>
          <p:cNvCxnSpPr>
            <a:cxnSpLocks noChangeAspect="1"/>
            <a:stCxn id="24" idx="3"/>
          </p:cNvCxnSpPr>
          <p:nvPr/>
        </p:nvCxnSpPr>
        <p:spPr>
          <a:xfrm>
            <a:off x="6692419" y="1831030"/>
            <a:ext cx="1174872" cy="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F36AD7-3DEA-C7A8-A525-6584C5632D5C}"/>
              </a:ext>
            </a:extLst>
          </p:cNvPr>
          <p:cNvCxnSpPr>
            <a:cxnSpLocks noChangeAspect="1"/>
            <a:stCxn id="25" idx="0"/>
            <a:endCxn id="26" idx="2"/>
          </p:cNvCxnSpPr>
          <p:nvPr/>
        </p:nvCxnSpPr>
        <p:spPr>
          <a:xfrm flipV="1">
            <a:off x="6258952" y="3693975"/>
            <a:ext cx="0" cy="416147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660374F-64E9-E127-4973-5B93A9D686C2}"/>
              </a:ext>
            </a:extLst>
          </p:cNvPr>
          <p:cNvCxnSpPr>
            <a:cxnSpLocks noChangeAspect="1"/>
            <a:endCxn id="25" idx="3"/>
          </p:cNvCxnSpPr>
          <p:nvPr/>
        </p:nvCxnSpPr>
        <p:spPr>
          <a:xfrm rot="5400000">
            <a:off x="5812251" y="2791727"/>
            <a:ext cx="2692575" cy="836766"/>
          </a:xfrm>
          <a:prstGeom prst="bentConnector2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DA716B-524B-1140-178D-BE373837011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508892" y="3125883"/>
                <a:ext cx="405880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B57BA6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𝒚</m:t>
                      </m:r>
                    </m:oMath>
                  </m:oMathPara>
                </a14:m>
                <a:endPara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DA716B-524B-1140-178D-BE3738370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892" y="3125883"/>
                <a:ext cx="405880" cy="40011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A5895-4264-CF22-2A38-70370E523FB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142079" y="1331103"/>
                <a:ext cx="399468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B57BA6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A5895-4264-CF22-2A38-70370E523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079" y="1331103"/>
                <a:ext cx="39946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E6469-4B63-CAED-9D04-DA6CEC14CFB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076782" y="1374860"/>
                <a:ext cx="405880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B57BA6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B57BA6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E6469-4B63-CAED-9D04-DA6CEC14C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782" y="1374860"/>
                <a:ext cx="405880" cy="400110"/>
              </a:xfrm>
              <a:prstGeom prst="rect">
                <a:avLst/>
              </a:prstGeom>
              <a:blipFill>
                <a:blip r:embed="rId5"/>
                <a:stretch>
                  <a:fillRect t="-6250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27748D3-D549-429F-7CF8-59F3E899F006}"/>
                  </a:ext>
                </a:extLst>
              </p:cNvPr>
              <p:cNvSpPr txBox="1"/>
              <p:nvPr/>
            </p:nvSpPr>
            <p:spPr>
              <a:xfrm>
                <a:off x="5645598" y="2309756"/>
                <a:ext cx="278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B57BA6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B57BA6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27748D3-D549-429F-7CF8-59F3E899F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98" y="2309756"/>
                <a:ext cx="278175" cy="400110"/>
              </a:xfrm>
              <a:prstGeom prst="rect">
                <a:avLst/>
              </a:prstGeom>
              <a:blipFill>
                <a:blip r:embed="rId6"/>
                <a:stretch>
                  <a:fillRect t="-3030" r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DB42AD-598C-D9ED-8FE0-7FE180B71883}"/>
              </a:ext>
            </a:extLst>
          </p:cNvPr>
          <p:cNvCxnSpPr>
            <a:cxnSpLocks noChangeAspect="1"/>
            <a:stCxn id="26" idx="0"/>
            <a:endCxn id="24" idx="2"/>
          </p:cNvCxnSpPr>
          <p:nvPr/>
        </p:nvCxnSpPr>
        <p:spPr>
          <a:xfrm flipH="1" flipV="1">
            <a:off x="6252299" y="2277306"/>
            <a:ext cx="6653" cy="524117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C1C05A48-31C5-5581-2AD2-58290D312F93}"/>
              </a:ext>
            </a:extLst>
          </p:cNvPr>
          <p:cNvCxnSpPr>
            <a:cxnSpLocks noChangeAspect="1"/>
            <a:stCxn id="14" idx="3"/>
            <a:endCxn id="25" idx="1"/>
          </p:cNvCxnSpPr>
          <p:nvPr/>
        </p:nvCxnSpPr>
        <p:spPr>
          <a:xfrm rot="16200000" flipH="1">
            <a:off x="3083874" y="1862523"/>
            <a:ext cx="2039547" cy="3348201"/>
          </a:xfrm>
          <a:prstGeom prst="bentConnector2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" name="Picture 2" descr="World Earth Continents - Free vector graphic on Pixabay">
            <a:extLst>
              <a:ext uri="{FF2B5EF4-FFF2-40B4-BE49-F238E27FC236}">
                <a16:creationId xmlns:a16="http://schemas.microsoft.com/office/drawing/2014/main" id="{8D7E23AA-E5C2-7E30-D06F-49101ED81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 bwMode="auto">
          <a:xfrm>
            <a:off x="222182" y="1175276"/>
            <a:ext cx="1229334" cy="1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B30A13-6DA8-0AF5-9A62-142A25644AC5}"/>
              </a:ext>
            </a:extLst>
          </p:cNvPr>
          <p:cNvCxnSpPr>
            <a:cxnSpLocks noChangeAspect="1"/>
            <a:stCxn id="40" idx="3"/>
            <a:endCxn id="14" idx="2"/>
          </p:cNvCxnSpPr>
          <p:nvPr/>
        </p:nvCxnSpPr>
        <p:spPr>
          <a:xfrm flipV="1">
            <a:off x="1451516" y="1828610"/>
            <a:ext cx="299261" cy="1028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2" name="Picture 2" descr="World Earth Continents - Free vector graphic on Pixabay">
            <a:extLst>
              <a:ext uri="{FF2B5EF4-FFF2-40B4-BE49-F238E27FC236}">
                <a16:creationId xmlns:a16="http://schemas.microsoft.com/office/drawing/2014/main" id="{0CA9CFE7-7DAB-A314-C137-B724F433D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 bwMode="auto">
          <a:xfrm>
            <a:off x="7942117" y="1194255"/>
            <a:ext cx="1229334" cy="1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0D7F68-3485-55A7-E6AB-39BB7447876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998128" y="1345809"/>
                <a:ext cx="77296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B57BA6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𝒉</m:t>
                      </m:r>
                      <m:r>
                        <a:rPr lang="en-US" sz="2000" b="1" i="1" smtClean="0">
                          <a:solidFill>
                            <a:srgbClr val="B57BA6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B57BA6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B57BA6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0D7F68-3485-55A7-E6AB-39BB74478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128" y="1345809"/>
                <a:ext cx="77296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7807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9F4C-131D-2849-AE47-8AEB95CC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br>
              <a:rPr lang="en-US" dirty="0"/>
            </a:br>
            <a:r>
              <a:rPr lang="en-US" dirty="0"/>
              <a:t>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F07974-236F-D94E-8D35-BCEC25B2E7A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Ratio of examples where there was a mistaken prediction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What’s a mistake?</a:t>
                </a:r>
              </a:p>
              <a:p>
                <a:r>
                  <a:rPr lang="en-US" dirty="0"/>
                  <a:t>If the true label was positive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but we predicted negative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true label was negative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), </a:t>
                </a:r>
                <a:br>
                  <a:rPr lang="en-US" dirty="0"/>
                </a:br>
                <a:r>
                  <a:rPr lang="en-US" dirty="0"/>
                  <a:t>but we predicted positive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139700" indent="0">
                  <a:buNone/>
                </a:pPr>
                <a:r>
                  <a:rPr lang="en-US" b="1" dirty="0"/>
                  <a:t>Classification Error</a:t>
                </a:r>
              </a:p>
              <a:p>
                <a:pPr marL="139700" indent="0">
                  <a:buNone/>
                </a:pPr>
                <a:endParaRPr lang="en-US" b="1" dirty="0"/>
              </a:p>
              <a:p>
                <a:pPr marL="139700" indent="0">
                  <a:buNone/>
                </a:pPr>
                <a:endParaRPr lang="en-US" b="1" dirty="0"/>
              </a:p>
              <a:p>
                <a:pPr marL="139700" indent="0">
                  <a:buNone/>
                </a:pPr>
                <a:r>
                  <a:rPr lang="en-US" b="1" dirty="0"/>
                  <a:t>Classification Accuracy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F07974-236F-D94E-8D35-BCEC25B2E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F13D-E3F0-A940-9EC0-EA984F306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724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D204-A213-1245-8F5B-224C89C5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What’s a good accuracy?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32BA1C5-34B2-8048-AA91-1B7B17BA1B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174351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For binary classification:</a:t>
                </a:r>
              </a:p>
              <a:p>
                <a:r>
                  <a:rPr lang="en-US" dirty="0"/>
                  <a:t>Should at least beat random guessing…</a:t>
                </a:r>
              </a:p>
              <a:p>
                <a:r>
                  <a:rPr lang="en-US" dirty="0"/>
                  <a:t>Accuracy should be at least 0.5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For multi-class classification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classes):</a:t>
                </a:r>
              </a:p>
              <a:p>
                <a:r>
                  <a:rPr lang="en-US" dirty="0"/>
                  <a:t>Should still beat random guessing</a:t>
                </a:r>
              </a:p>
              <a:p>
                <a:r>
                  <a:rPr lang="en-US" dirty="0"/>
                  <a:t>Accuracy should be at least: 1 / k</a:t>
                </a:r>
              </a:p>
              <a:p>
                <a:pPr lvl="1"/>
                <a:r>
                  <a:rPr lang="en-US" dirty="0"/>
                  <a:t>3-class: 0.33 </a:t>
                </a:r>
              </a:p>
              <a:p>
                <a:pPr lvl="1"/>
                <a:r>
                  <a:rPr lang="en-US" dirty="0"/>
                  <a:t>4-class: 0.25</a:t>
                </a:r>
              </a:p>
              <a:p>
                <a:pPr lvl="1"/>
                <a:r>
                  <a:rPr lang="en-US" dirty="0"/>
                  <a:t> …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b="1" dirty="0"/>
                  <a:t>Besides that, higher accuracy means better, right?</a:t>
                </a:r>
              </a:p>
              <a:p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32BA1C5-34B2-8048-AA91-1B7B17BA1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17435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F0534-DE62-A449-9AA8-8F87B49090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196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3A31-52B8-454D-AD5A-8BEF2AF9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Spam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5AB92-A92B-6647-94BC-90AAFCC49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Imagine I made a “Dummy Classifier” for detecting spam</a:t>
            </a:r>
          </a:p>
          <a:p>
            <a:r>
              <a:rPr lang="en-US" dirty="0"/>
              <a:t>The classifier ignores the input, and always predicts spam.</a:t>
            </a:r>
          </a:p>
          <a:p>
            <a:r>
              <a:rPr lang="en-US" dirty="0"/>
              <a:t>This actually results in 90% accuracy! Why? </a:t>
            </a:r>
          </a:p>
          <a:p>
            <a:pPr lvl="1"/>
            <a:r>
              <a:rPr lang="en-US" dirty="0"/>
              <a:t>Most emails are spam…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This is called the </a:t>
            </a:r>
            <a:r>
              <a:rPr lang="en-US" b="1" dirty="0"/>
              <a:t>majority class classifier. </a:t>
            </a:r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r>
              <a:rPr lang="en-US" dirty="0"/>
              <a:t>A classifier as simple as the majority class classifier can have a high accuracy if there is a </a:t>
            </a:r>
            <a:r>
              <a:rPr lang="en-US" b="1" dirty="0"/>
              <a:t>class imbalance</a:t>
            </a:r>
            <a:r>
              <a:rPr lang="en-US" dirty="0"/>
              <a:t>.</a:t>
            </a:r>
          </a:p>
          <a:p>
            <a:r>
              <a:rPr lang="en-US" dirty="0"/>
              <a:t>A class imbalance is when one class appears much more frequently than another in the dataset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This might suggest that accuracy isn’t enough to tell us if a model is a good model.</a:t>
            </a:r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59F83-8520-CF4F-B0DA-81AF44F474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2488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D5EB-A2A6-F44E-951B-F5CC73E2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Accuracy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CDD37-2EBD-134F-835F-22083452D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Always digging in and ask critical questions of your accuracy.</a:t>
            </a:r>
          </a:p>
          <a:p>
            <a:r>
              <a:rPr lang="en-US" dirty="0"/>
              <a:t>Is there a </a:t>
            </a:r>
            <a:r>
              <a:rPr lang="en-US" b="1" dirty="0"/>
              <a:t>class imbalance</a:t>
            </a:r>
            <a:r>
              <a:rPr lang="en-US" dirty="0"/>
              <a:t>?</a:t>
            </a:r>
          </a:p>
          <a:p>
            <a:r>
              <a:rPr lang="en-US" dirty="0"/>
              <a:t>How does it compare to a baseline approach?</a:t>
            </a:r>
          </a:p>
          <a:p>
            <a:pPr lvl="1"/>
            <a:r>
              <a:rPr lang="en-US" dirty="0"/>
              <a:t>Random guessing</a:t>
            </a:r>
          </a:p>
          <a:p>
            <a:pPr lvl="1"/>
            <a:r>
              <a:rPr lang="en-US" dirty="0"/>
              <a:t>Majority class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Most important: </a:t>
            </a:r>
            <a:r>
              <a:rPr lang="en-US" b="1" dirty="0"/>
              <a:t>What does my application need?</a:t>
            </a:r>
          </a:p>
          <a:p>
            <a:pPr lvl="1"/>
            <a:r>
              <a:rPr lang="en-US" dirty="0"/>
              <a:t>What’s good enough for user experience?</a:t>
            </a:r>
          </a:p>
          <a:p>
            <a:pPr lvl="1"/>
            <a:r>
              <a:rPr lang="en-US" dirty="0"/>
              <a:t>What is the impact of a mistake we make?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B79A1-2DF6-B248-A3A6-38C161D574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50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EA32-A585-8148-BCAC-FE183D162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DEEC7-D6F3-F049-9FFE-C7D9A4AC19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2" y="768778"/>
            <a:ext cx="3606466" cy="35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167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CB4F-B3B9-C047-99BD-93F205B3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7C5D89E-6E73-5A48-A93B-C053AB3D2B5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264877"/>
                <a:ext cx="5596200" cy="3981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For binary classification, there are only two types of mistakes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=+1,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=−1,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Generally we make a </a:t>
                </a:r>
                <a:r>
                  <a:rPr lang="en-US" b="1" dirty="0"/>
                  <a:t>confusion matrix </a:t>
                </a:r>
                <a:r>
                  <a:rPr lang="en-US" dirty="0"/>
                  <a:t>to understand mistakes.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7C5D89E-6E73-5A48-A93B-C053AB3D2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264877"/>
                <a:ext cx="5596200" cy="3981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E5A09-86D6-A449-B773-8442D151C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D4031D-074A-7E49-BA5D-53321BBF72BC}"/>
              </a:ext>
            </a:extLst>
          </p:cNvPr>
          <p:cNvGraphicFramePr>
            <a:graphicFrameLocks noGrp="1"/>
          </p:cNvGraphicFramePr>
          <p:nvPr/>
        </p:nvGraphicFramePr>
        <p:xfrm>
          <a:off x="3090624" y="2096246"/>
          <a:ext cx="5466159" cy="2460254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822053">
                  <a:extLst>
                    <a:ext uri="{9D8B030D-6E8A-4147-A177-3AD203B41FA5}">
                      <a16:colId xmlns:a16="http://schemas.microsoft.com/office/drawing/2014/main" val="3243455969"/>
                    </a:ext>
                  </a:extLst>
                </a:gridCol>
                <a:gridCol w="1822053">
                  <a:extLst>
                    <a:ext uri="{9D8B030D-6E8A-4147-A177-3AD203B41FA5}">
                      <a16:colId xmlns:a16="http://schemas.microsoft.com/office/drawing/2014/main" val="3640482338"/>
                    </a:ext>
                  </a:extLst>
                </a:gridCol>
                <a:gridCol w="1822053">
                  <a:extLst>
                    <a:ext uri="{9D8B030D-6E8A-4147-A177-3AD203B41FA5}">
                      <a16:colId xmlns:a16="http://schemas.microsoft.com/office/drawing/2014/main" val="1914084577"/>
                    </a:ext>
                  </a:extLst>
                </a:gridCol>
              </a:tblGrid>
              <a:tr h="689872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57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88840"/>
                  </a:ext>
                </a:extLst>
              </a:tr>
              <a:tr h="886680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True Positive (TP)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False Negative (FN)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44028"/>
                  </a:ext>
                </a:extLst>
              </a:tr>
              <a:tr h="883702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False Positive (FP)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True Negative (TN)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03727"/>
                  </a:ext>
                </a:extLst>
              </a:tr>
            </a:tbl>
          </a:graphicData>
        </a:graphic>
      </p:graphicFrame>
      <p:sp>
        <p:nvSpPr>
          <p:cNvPr id="6" name="Cross 5">
            <a:extLst>
              <a:ext uri="{FF2B5EF4-FFF2-40B4-BE49-F238E27FC236}">
                <a16:creationId xmlns:a16="http://schemas.microsoft.com/office/drawing/2014/main" id="{3BFCD779-67FF-244C-A7E9-12878195DFC9}"/>
              </a:ext>
            </a:extLst>
          </p:cNvPr>
          <p:cNvSpPr/>
          <p:nvPr/>
        </p:nvSpPr>
        <p:spPr>
          <a:xfrm>
            <a:off x="5619308" y="2266758"/>
            <a:ext cx="408789" cy="398032"/>
          </a:xfrm>
          <a:prstGeom prst="plus">
            <a:avLst>
              <a:gd name="adj" fmla="val 3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86FE9-CCE9-C64E-89C2-734C47660678}"/>
              </a:ext>
            </a:extLst>
          </p:cNvPr>
          <p:cNvSpPr/>
          <p:nvPr/>
        </p:nvSpPr>
        <p:spPr>
          <a:xfrm>
            <a:off x="7460365" y="2410870"/>
            <a:ext cx="408789" cy="1098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CF79E5E6-E941-FE41-8C59-258F82C459BB}"/>
              </a:ext>
            </a:extLst>
          </p:cNvPr>
          <p:cNvSpPr/>
          <p:nvPr/>
        </p:nvSpPr>
        <p:spPr>
          <a:xfrm>
            <a:off x="3780970" y="3110817"/>
            <a:ext cx="408789" cy="398032"/>
          </a:xfrm>
          <a:prstGeom prst="plus">
            <a:avLst>
              <a:gd name="adj" fmla="val 3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B773E-D6D4-7E42-83DC-7D0E0AE852D3}"/>
              </a:ext>
            </a:extLst>
          </p:cNvPr>
          <p:cNvSpPr/>
          <p:nvPr/>
        </p:nvSpPr>
        <p:spPr>
          <a:xfrm>
            <a:off x="3764233" y="4072237"/>
            <a:ext cx="408789" cy="1098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BA2586-37DA-B747-9AA8-373AEF56D5EB}"/>
              </a:ext>
            </a:extLst>
          </p:cNvPr>
          <p:cNvSpPr/>
          <p:nvPr/>
        </p:nvSpPr>
        <p:spPr>
          <a:xfrm>
            <a:off x="6028097" y="1756536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Label</a:t>
            </a:r>
            <a:r>
              <a:rPr lang="en-US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38455D-70B5-044C-948D-DB2D336FE918}"/>
              </a:ext>
            </a:extLst>
          </p:cNvPr>
          <p:cNvSpPr/>
          <p:nvPr/>
        </p:nvSpPr>
        <p:spPr>
          <a:xfrm rot="16200000">
            <a:off x="2385141" y="3345867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True Label</a:t>
            </a:r>
            <a:r>
              <a:rPr lang="en-US" b="1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9177FB-3A48-E448-B458-E6D362723494}"/>
              </a:ext>
            </a:extLst>
          </p:cNvPr>
          <p:cNvSpPr txBox="1">
            <a:spLocks/>
          </p:cNvSpPr>
          <p:nvPr/>
        </p:nvSpPr>
        <p:spPr>
          <a:xfrm>
            <a:off x="3090624" y="4558558"/>
            <a:ext cx="5890537" cy="43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buFont typeface="Nunito Sans"/>
              <a:buNone/>
            </a:pPr>
            <a:r>
              <a:rPr lang="en-US" dirty="0"/>
              <a:t>Tip on remembering: complete the sentence “My prediction was a …”</a:t>
            </a:r>
          </a:p>
        </p:txBody>
      </p:sp>
    </p:spTree>
    <p:extLst>
      <p:ext uri="{BB962C8B-B14F-4D97-AF65-F5344CB8AC3E}">
        <p14:creationId xmlns:p14="http://schemas.microsoft.com/office/powerpoint/2010/main" val="379696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CB4F-B3B9-C047-99BD-93F205B3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Confusion Matrix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E5A09-86D6-A449-B773-8442D151C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D4031D-074A-7E49-BA5D-53321BBF72BC}"/>
              </a:ext>
            </a:extLst>
          </p:cNvPr>
          <p:cNvGraphicFramePr>
            <a:graphicFrameLocks noGrp="1"/>
          </p:cNvGraphicFramePr>
          <p:nvPr/>
        </p:nvGraphicFramePr>
        <p:xfrm>
          <a:off x="3220666" y="792940"/>
          <a:ext cx="5466159" cy="2460254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822053">
                  <a:extLst>
                    <a:ext uri="{9D8B030D-6E8A-4147-A177-3AD203B41FA5}">
                      <a16:colId xmlns:a16="http://schemas.microsoft.com/office/drawing/2014/main" val="3243455969"/>
                    </a:ext>
                  </a:extLst>
                </a:gridCol>
                <a:gridCol w="1822053">
                  <a:extLst>
                    <a:ext uri="{9D8B030D-6E8A-4147-A177-3AD203B41FA5}">
                      <a16:colId xmlns:a16="http://schemas.microsoft.com/office/drawing/2014/main" val="3640482338"/>
                    </a:ext>
                  </a:extLst>
                </a:gridCol>
                <a:gridCol w="1822053">
                  <a:extLst>
                    <a:ext uri="{9D8B030D-6E8A-4147-A177-3AD203B41FA5}">
                      <a16:colId xmlns:a16="http://schemas.microsoft.com/office/drawing/2014/main" val="1914084577"/>
                    </a:ext>
                  </a:extLst>
                </a:gridCol>
              </a:tblGrid>
              <a:tr h="689872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57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88840"/>
                  </a:ext>
                </a:extLst>
              </a:tr>
              <a:tr h="886680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True Positive (TP)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False Negative (FN)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44028"/>
                  </a:ext>
                </a:extLst>
              </a:tr>
              <a:tr h="883702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False Positive (FP)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True Negative (TN)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03727"/>
                  </a:ext>
                </a:extLst>
              </a:tr>
            </a:tbl>
          </a:graphicData>
        </a:graphic>
      </p:graphicFrame>
      <p:sp>
        <p:nvSpPr>
          <p:cNvPr id="6" name="Cross 5">
            <a:extLst>
              <a:ext uri="{FF2B5EF4-FFF2-40B4-BE49-F238E27FC236}">
                <a16:creationId xmlns:a16="http://schemas.microsoft.com/office/drawing/2014/main" id="{3BFCD779-67FF-244C-A7E9-12878195DFC9}"/>
              </a:ext>
            </a:extLst>
          </p:cNvPr>
          <p:cNvSpPr/>
          <p:nvPr/>
        </p:nvSpPr>
        <p:spPr>
          <a:xfrm>
            <a:off x="5749350" y="954358"/>
            <a:ext cx="408789" cy="398032"/>
          </a:xfrm>
          <a:prstGeom prst="plus">
            <a:avLst>
              <a:gd name="adj" fmla="val 3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86FE9-CCE9-C64E-89C2-734C47660678}"/>
              </a:ext>
            </a:extLst>
          </p:cNvPr>
          <p:cNvSpPr/>
          <p:nvPr/>
        </p:nvSpPr>
        <p:spPr>
          <a:xfrm>
            <a:off x="7590407" y="1098470"/>
            <a:ext cx="408789" cy="1098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CF79E5E6-E941-FE41-8C59-258F82C459BB}"/>
              </a:ext>
            </a:extLst>
          </p:cNvPr>
          <p:cNvSpPr/>
          <p:nvPr/>
        </p:nvSpPr>
        <p:spPr>
          <a:xfrm>
            <a:off x="3911012" y="1798417"/>
            <a:ext cx="408789" cy="398032"/>
          </a:xfrm>
          <a:prstGeom prst="plus">
            <a:avLst>
              <a:gd name="adj" fmla="val 3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B773E-D6D4-7E42-83DC-7D0E0AE852D3}"/>
              </a:ext>
            </a:extLst>
          </p:cNvPr>
          <p:cNvSpPr/>
          <p:nvPr/>
        </p:nvSpPr>
        <p:spPr>
          <a:xfrm>
            <a:off x="3894275" y="2759837"/>
            <a:ext cx="408789" cy="1098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BA2586-37DA-B747-9AA8-373AEF56D5EB}"/>
              </a:ext>
            </a:extLst>
          </p:cNvPr>
          <p:cNvSpPr/>
          <p:nvPr/>
        </p:nvSpPr>
        <p:spPr>
          <a:xfrm>
            <a:off x="6158139" y="453230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Label</a:t>
            </a:r>
            <a:r>
              <a:rPr lang="en-US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38455D-70B5-044C-948D-DB2D336FE918}"/>
              </a:ext>
            </a:extLst>
          </p:cNvPr>
          <p:cNvSpPr/>
          <p:nvPr/>
        </p:nvSpPr>
        <p:spPr>
          <a:xfrm rot="16200000">
            <a:off x="2515183" y="2042561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True Label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5174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CF5F-1461-F44E-8E6F-876DA3A1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vs.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BCDEA-BC61-DA43-BEFD-B536A6751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Regression problems involve predicting </a:t>
            </a:r>
            <a:r>
              <a:rPr lang="en-US" b="1" u="sng" dirty="0"/>
              <a:t>continuous values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E.g., house price, student grade, population growth,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Classification problems involve predicting </a:t>
            </a:r>
            <a:r>
              <a:rPr lang="en-US" b="1" u="sng" dirty="0"/>
              <a:t>discrete labels</a:t>
            </a:r>
          </a:p>
          <a:p>
            <a:pPr lvl="1"/>
            <a:r>
              <a:rPr lang="en-US" dirty="0"/>
              <a:t>e.g., spam detection, object detection, loan approval,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D317-9442-344F-B1B5-585AFBD0C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167391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DCDF-9367-9641-9A94-58F01963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Worse?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045D6-61B4-AE4E-B3EB-0396595DA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What’s worse, a false negative or a false positive?</a:t>
            </a:r>
          </a:p>
          <a:p>
            <a:r>
              <a:rPr lang="en-US" dirty="0"/>
              <a:t>It entirely depends on your application!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In almost every case, how treat errors depends on your context.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61089-8A88-0A4F-BCF2-15DC1F7D6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C534F4-2D59-2D42-AB6B-AED537D5C825}"/>
              </a:ext>
            </a:extLst>
          </p:cNvPr>
          <p:cNvSpPr txBox="1">
            <a:spLocks/>
          </p:cNvSpPr>
          <p:nvPr/>
        </p:nvSpPr>
        <p:spPr>
          <a:xfrm>
            <a:off x="2795752" y="1641236"/>
            <a:ext cx="6113798" cy="240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buFont typeface="Nunito Sans"/>
              <a:buNone/>
            </a:pPr>
            <a:r>
              <a:rPr lang="en-US" b="1" dirty="0"/>
              <a:t>Detecting Spam</a:t>
            </a:r>
          </a:p>
          <a:p>
            <a:pPr marL="139700" indent="0">
              <a:buFont typeface="Nunito Sans"/>
              <a:buNone/>
            </a:pPr>
            <a:r>
              <a:rPr lang="en-US" dirty="0"/>
              <a:t>False Negative: Annoying</a:t>
            </a:r>
          </a:p>
          <a:p>
            <a:pPr marL="139700" indent="0">
              <a:buFont typeface="Nunito Sans"/>
              <a:buNone/>
            </a:pPr>
            <a:r>
              <a:rPr lang="en-US" dirty="0"/>
              <a:t>False Positive: Email lost</a:t>
            </a:r>
          </a:p>
          <a:p>
            <a:pPr marL="139700" indent="0">
              <a:buFont typeface="Nunito Sans"/>
              <a:buNone/>
            </a:pPr>
            <a:endParaRPr lang="en-US" dirty="0"/>
          </a:p>
          <a:p>
            <a:pPr marL="139700" indent="0">
              <a:buFont typeface="Nunito Sans"/>
              <a:buNone/>
            </a:pPr>
            <a:endParaRPr lang="en-US" dirty="0"/>
          </a:p>
          <a:p>
            <a:pPr marL="139700" indent="0">
              <a:buFont typeface="Nunito Sans"/>
              <a:buNone/>
            </a:pPr>
            <a:endParaRPr lang="en-US" dirty="0"/>
          </a:p>
          <a:p>
            <a:pPr marL="139700" indent="0">
              <a:buFont typeface="Nunito Sans"/>
              <a:buNone/>
            </a:pPr>
            <a:r>
              <a:rPr lang="en-US" b="1" dirty="0"/>
              <a:t>Medical Diagnosis</a:t>
            </a:r>
          </a:p>
          <a:p>
            <a:pPr marL="139700" indent="0">
              <a:buFont typeface="Nunito Sans"/>
              <a:buNone/>
            </a:pPr>
            <a:r>
              <a:rPr lang="en-US" dirty="0"/>
              <a:t>False Negative: Disease not treated</a:t>
            </a:r>
          </a:p>
          <a:p>
            <a:pPr marL="139700" indent="0">
              <a:buFont typeface="Nunito Sans"/>
              <a:buNone/>
            </a:pPr>
            <a:r>
              <a:rPr lang="en-US" dirty="0"/>
              <a:t>False Positive: Wasteful treatment</a:t>
            </a:r>
          </a:p>
        </p:txBody>
      </p:sp>
    </p:spTree>
    <p:extLst>
      <p:ext uri="{BB962C8B-B14F-4D97-AF65-F5344CB8AC3E}">
        <p14:creationId xmlns:p14="http://schemas.microsoft.com/office/powerpoint/2010/main" val="300324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4DCD-A417-42FD-9694-F48E57CA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and Fairness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747F1-5DAA-4D7A-9C99-8765C99A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575500"/>
            <a:ext cx="5596200" cy="4077182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We mentioned on the first day how ML is being used in many contexts that impact crucial aspects of our lives.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Models making errors is a given, what we do about that is a choice:</a:t>
            </a:r>
          </a:p>
          <a:p>
            <a:r>
              <a:rPr lang="en-US" dirty="0"/>
              <a:t>Are the errors consequential enough that we shouldn’t use a model in the first place?</a:t>
            </a:r>
          </a:p>
          <a:p>
            <a:r>
              <a:rPr lang="en-US" dirty="0"/>
              <a:t>Do different demographic groups experience errors at different rates?</a:t>
            </a:r>
          </a:p>
          <a:p>
            <a:pPr lvl="1"/>
            <a:r>
              <a:rPr lang="en-US" dirty="0"/>
              <a:t>If so, we would hopefully want to avoid that model!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Will talk more about how to define whether or a not a model is fair / discriminatory next week. Will use these notions of error as a starting point!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CFC80-4FA5-4205-BDE7-48DA45BDF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95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867-A4EF-6046-8D81-4966DF3B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Classification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CB3EDC-0605-FC42-A691-1959D979F2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375251"/>
                <a:ext cx="5596200" cy="3981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Notation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FN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CB3EDC-0605-FC42-A691-1959D979F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375251"/>
                <a:ext cx="5596200" cy="3981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460D-096A-AC48-A846-385C83877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92429C7A-E119-584E-B811-86E3CA405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0625" y="1680176"/>
                <a:ext cx="2879251" cy="2876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numCol="2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▪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9pPr>
              </a:lstStyle>
              <a:p>
                <a:pPr marL="139700" indent="0">
                  <a:buFont typeface="Nunito Sans"/>
                  <a:buNone/>
                </a:pPr>
                <a:r>
                  <a:rPr lang="en-US" b="1" dirty="0"/>
                  <a:t>Error Rate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r>
                  <a:rPr lang="en-US" b="1" dirty="0"/>
                  <a:t>Accuracy Rate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r>
                  <a:rPr lang="en-US" b="1" dirty="0"/>
                  <a:t>False Positive rate (FPR)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r>
                  <a:rPr lang="en-US" b="1" dirty="0"/>
                  <a:t>False Negative Rate (FNR)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92429C7A-E119-584E-B811-86E3CA405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5" y="1680176"/>
                <a:ext cx="2879251" cy="2876324"/>
              </a:xfrm>
              <a:prstGeom prst="rect">
                <a:avLst/>
              </a:prstGeom>
              <a:blipFill>
                <a:blip r:embed="rId4"/>
                <a:stretch>
                  <a:fillRect b="-15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3AD47176-E352-B841-B87E-55D2B59C6E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9876" y="1680176"/>
                <a:ext cx="2586908" cy="2876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numCol="2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▪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ts val="1400"/>
                  <a:buFont typeface="Nunito Sans"/>
                  <a:buChar char="-"/>
                  <a:defRPr sz="1400" b="0" i="0" u="none" strike="noStrike" cap="none">
                    <a:solidFill>
                      <a:srgbClr val="666666"/>
                    </a:solidFill>
                    <a:latin typeface="Nunito Sans"/>
                    <a:ea typeface="Nunito Sans"/>
                    <a:cs typeface="Nunito Sans"/>
                    <a:sym typeface="Nunito Sans"/>
                  </a:defRPr>
                </a:lvl9pPr>
              </a:lstStyle>
              <a:p>
                <a:pPr marL="139700" indent="0">
                  <a:buFont typeface="Nunito Sans"/>
                  <a:buNone/>
                </a:pPr>
                <a:r>
                  <a:rPr lang="en-US" sz="1200" b="1" dirty="0"/>
                  <a:t>True Positive Rate or Recall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r>
                  <a:rPr lang="en-US" b="1" dirty="0"/>
                  <a:t>Precision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br>
                  <a:rPr lang="en-US" b="1" dirty="0"/>
                </a:br>
                <a:r>
                  <a:rPr lang="en-US" b="1" dirty="0"/>
                  <a:t>F1-Score</a:t>
                </a:r>
              </a:p>
              <a:p>
                <a:pPr marL="139700" indent="0">
                  <a:buFont typeface="Nunito Sans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𝑃𝑟𝑒𝑐𝑖𝑠𝑜𝑛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Font typeface="Nunito Sans"/>
                  <a:buNone/>
                </a:pPr>
                <a:endParaRPr lang="en-US" dirty="0"/>
              </a:p>
              <a:p>
                <a:pPr marL="139700" indent="0">
                  <a:buFont typeface="Nunito Sans"/>
                  <a:buNone/>
                </a:pPr>
                <a:r>
                  <a:rPr lang="en-US" dirty="0">
                    <a:hlinkClick r:id="rId5"/>
                  </a:rPr>
                  <a:t>See more!</a:t>
                </a:r>
                <a:endParaRPr lang="en-US" dirty="0"/>
              </a:p>
              <a:p>
                <a:pPr marL="139700" indent="0">
                  <a:buFont typeface="Nunito Sans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3AD47176-E352-B841-B87E-55D2B59C6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76" y="1680176"/>
                <a:ext cx="2586908" cy="2876324"/>
              </a:xfrm>
              <a:prstGeom prst="rect">
                <a:avLst/>
              </a:prstGeom>
              <a:blipFill>
                <a:blip r:embed="rId6"/>
                <a:stretch>
                  <a:fillRect b="-21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691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82A7-FFC7-864D-B3AB-B477C61E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Confusion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962F-D449-EF4E-9355-A508D73B6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Consider predicting (</a:t>
            </a:r>
            <a:r>
              <a:rPr lang="en-US" i="1" dirty="0"/>
              <a:t>Healthy, Cold, Flu</a:t>
            </a:r>
            <a:r>
              <a:rPr lang="en-US" dirty="0"/>
              <a:t>)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78DB-6713-3141-92EB-24C80FADB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8F848A-D619-A245-A6EE-547D6A2FAF48}"/>
              </a:ext>
            </a:extLst>
          </p:cNvPr>
          <p:cNvGraphicFramePr>
            <a:graphicFrameLocks noGrp="1"/>
          </p:cNvGraphicFramePr>
          <p:nvPr/>
        </p:nvGraphicFramePr>
        <p:xfrm>
          <a:off x="3090625" y="1650124"/>
          <a:ext cx="5466160" cy="3343956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366540">
                  <a:extLst>
                    <a:ext uri="{9D8B030D-6E8A-4147-A177-3AD203B41FA5}">
                      <a16:colId xmlns:a16="http://schemas.microsoft.com/office/drawing/2014/main" val="3243455969"/>
                    </a:ext>
                  </a:extLst>
                </a:gridCol>
                <a:gridCol w="1366540">
                  <a:extLst>
                    <a:ext uri="{9D8B030D-6E8A-4147-A177-3AD203B41FA5}">
                      <a16:colId xmlns:a16="http://schemas.microsoft.com/office/drawing/2014/main" val="3640482338"/>
                    </a:ext>
                  </a:extLst>
                </a:gridCol>
                <a:gridCol w="1366540">
                  <a:extLst>
                    <a:ext uri="{9D8B030D-6E8A-4147-A177-3AD203B41FA5}">
                      <a16:colId xmlns:a16="http://schemas.microsoft.com/office/drawing/2014/main" val="1914084577"/>
                    </a:ext>
                  </a:extLst>
                </a:gridCol>
                <a:gridCol w="1366540">
                  <a:extLst>
                    <a:ext uri="{9D8B030D-6E8A-4147-A177-3AD203B41FA5}">
                      <a16:colId xmlns:a16="http://schemas.microsoft.com/office/drawing/2014/main" val="3050325552"/>
                    </a:ext>
                  </a:extLst>
                </a:gridCol>
              </a:tblGrid>
              <a:tr h="689872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Healthy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57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88840"/>
                  </a:ext>
                </a:extLst>
              </a:tr>
              <a:tr h="886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Healthy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44028"/>
                  </a:ext>
                </a:extLst>
              </a:tr>
              <a:tr h="88370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03727"/>
                  </a:ext>
                </a:extLst>
              </a:tr>
              <a:tr h="88370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6139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151AD2F-1D5C-6146-ADDD-4DD26CB90775}"/>
              </a:ext>
            </a:extLst>
          </p:cNvPr>
          <p:cNvSpPr/>
          <p:nvPr/>
        </p:nvSpPr>
        <p:spPr>
          <a:xfrm>
            <a:off x="5786360" y="1302884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Label</a:t>
            </a:r>
            <a:r>
              <a:rPr lang="en-US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038-3A11-4E4C-99ED-36CB6C156765}"/>
              </a:ext>
            </a:extLst>
          </p:cNvPr>
          <p:cNvSpPr/>
          <p:nvPr/>
        </p:nvSpPr>
        <p:spPr>
          <a:xfrm rot="16200000">
            <a:off x="2311569" y="3518215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True Label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86214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21B271-6E78-194F-8986-808AE9212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187311"/>
            <a:ext cx="5596200" cy="39810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Suppose we trained a classifier and computed its confusion matrix on the training dataset. </a:t>
            </a:r>
            <a:r>
              <a:rPr lang="en-US" b="1" dirty="0"/>
              <a:t>Is there a class imbalance in the dataset and if so, which class has the highest representation?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01702-8422-5743-A44D-2625FD16D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7BF987-7248-2842-92D9-50DB1511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84CDD7-F97F-BC43-9C2B-0F035880012F}"/>
              </a:ext>
            </a:extLst>
          </p:cNvPr>
          <p:cNvGraphicFramePr>
            <a:graphicFrameLocks noGrp="1"/>
          </p:cNvGraphicFramePr>
          <p:nvPr/>
        </p:nvGraphicFramePr>
        <p:xfrm>
          <a:off x="3090625" y="1674956"/>
          <a:ext cx="3931920" cy="228600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982980">
                  <a:extLst>
                    <a:ext uri="{9D8B030D-6E8A-4147-A177-3AD203B41FA5}">
                      <a16:colId xmlns:a16="http://schemas.microsoft.com/office/drawing/2014/main" val="3243455969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3640482338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1914084577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3050325552"/>
                    </a:ext>
                  </a:extLst>
                </a:gridCol>
              </a:tblGrid>
              <a:tr h="471613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Pupper</a:t>
                      </a: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Doggo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Woofer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57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88840"/>
                  </a:ext>
                </a:extLst>
              </a:tr>
              <a:tr h="606155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Pupper</a:t>
                      </a:r>
                      <a:endParaRPr lang="en-US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44028"/>
                  </a:ext>
                </a:extLst>
              </a:tr>
              <a:tr h="60411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Doggo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03727"/>
                  </a:ext>
                </a:extLst>
              </a:tr>
              <a:tr h="60411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Woofer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613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208BA8F-F2DE-B240-908A-DD59262CEDB5}"/>
              </a:ext>
            </a:extLst>
          </p:cNvPr>
          <p:cNvSpPr/>
          <p:nvPr/>
        </p:nvSpPr>
        <p:spPr>
          <a:xfrm>
            <a:off x="4808898" y="1298992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Label</a:t>
            </a:r>
            <a:r>
              <a:rPr lang="en-US" b="1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C0AAC-E521-DC4E-B424-232AEB4CC443}"/>
              </a:ext>
            </a:extLst>
          </p:cNvPr>
          <p:cNvSpPr/>
          <p:nvPr/>
        </p:nvSpPr>
        <p:spPr>
          <a:xfrm rot="16200000">
            <a:off x="2290548" y="2903108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True Label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387396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01702-8422-5743-A44D-2625FD16D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7BF987-7248-2842-92D9-50DB1511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84CDD7-F97F-BC43-9C2B-0F035880012F}"/>
              </a:ext>
            </a:extLst>
          </p:cNvPr>
          <p:cNvGraphicFramePr>
            <a:graphicFrameLocks noGrp="1"/>
          </p:cNvGraphicFramePr>
          <p:nvPr/>
        </p:nvGraphicFramePr>
        <p:xfrm>
          <a:off x="3090625" y="1674956"/>
          <a:ext cx="3931920" cy="228600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982980">
                  <a:extLst>
                    <a:ext uri="{9D8B030D-6E8A-4147-A177-3AD203B41FA5}">
                      <a16:colId xmlns:a16="http://schemas.microsoft.com/office/drawing/2014/main" val="3243455969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3640482338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1914084577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3050325552"/>
                    </a:ext>
                  </a:extLst>
                </a:gridCol>
              </a:tblGrid>
              <a:tr h="471613"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Pupper</a:t>
                      </a: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Doggo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Woofer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57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88840"/>
                  </a:ext>
                </a:extLst>
              </a:tr>
              <a:tr h="606155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Pupper</a:t>
                      </a:r>
                      <a:endParaRPr lang="en-US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44028"/>
                  </a:ext>
                </a:extLst>
              </a:tr>
              <a:tr h="60411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Doggo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03727"/>
                  </a:ext>
                </a:extLst>
              </a:tr>
              <a:tr h="60411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Woofer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57B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613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208BA8F-F2DE-B240-908A-DD59262CEDB5}"/>
              </a:ext>
            </a:extLst>
          </p:cNvPr>
          <p:cNvSpPr/>
          <p:nvPr/>
        </p:nvSpPr>
        <p:spPr>
          <a:xfrm>
            <a:off x="4808898" y="1298992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Label</a:t>
            </a:r>
            <a:r>
              <a:rPr lang="en-US" b="1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C0AAC-E521-DC4E-B424-232AEB4CC443}"/>
              </a:ext>
            </a:extLst>
          </p:cNvPr>
          <p:cNvSpPr/>
          <p:nvPr/>
        </p:nvSpPr>
        <p:spPr>
          <a:xfrm rot="16200000">
            <a:off x="2290548" y="2903108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True Label</a:t>
            </a:r>
            <a:r>
              <a:rPr lang="en-US" b="1" dirty="0"/>
              <a:t>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35708C3-6362-77E7-2AA7-45E2BCC7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187311"/>
            <a:ext cx="5596200" cy="39810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Suppose we trained a classifier and computed its confusion matrix on the training dataset. </a:t>
            </a:r>
            <a:r>
              <a:rPr lang="en-US" b="1" dirty="0"/>
              <a:t>Is there a class imbalance in the dataset and if so, which class has the highest representation?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57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F0CB-3370-7846-A2CC-3AB7AC583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1F9BB-BA46-2E4D-86FD-040522EB2E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60F1-3E0D-734D-87D0-AD22486EE3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48073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F46053-3B33-0844-BD8E-AF2B72A4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F62AE-724B-814D-912C-7B8AB720A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The more the merrier</a:t>
            </a:r>
          </a:p>
          <a:p>
            <a:r>
              <a:rPr lang="en-US" dirty="0"/>
              <a:t>But data quality is also an extremely important factor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Theoretical techniques can bound how much data is needed </a:t>
            </a:r>
          </a:p>
          <a:p>
            <a:r>
              <a:rPr lang="en-US" dirty="0"/>
              <a:t>Typically too loose for practical applications</a:t>
            </a:r>
          </a:p>
          <a:p>
            <a:r>
              <a:rPr lang="en-US" dirty="0"/>
              <a:t>But does provide some theoretical guarantee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In practice</a:t>
            </a:r>
          </a:p>
          <a:p>
            <a:r>
              <a:rPr lang="en-US" dirty="0"/>
              <a:t>More complex models need more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1C6DF-74CC-7846-88DC-F9827A6032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7137200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742F-90E4-9F43-96AD-2A31A7C1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539D6-A071-BC48-A12A-BAB34A055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How does the true error of a model relate to the amount of training data we give it?</a:t>
            </a:r>
          </a:p>
          <a:p>
            <a:r>
              <a:rPr lang="en-US" dirty="0"/>
              <a:t>Hint: We’ve seen this picture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9E92-286D-434D-A48E-F5E1807D1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sp>
        <p:nvSpPr>
          <p:cNvPr id="5" name="Left-Up Arrow 4">
            <a:extLst>
              <a:ext uri="{FF2B5EF4-FFF2-40B4-BE49-F238E27FC236}">
                <a16:creationId xmlns:a16="http://schemas.microsoft.com/office/drawing/2014/main" id="{D560E983-E8A3-7C4C-856A-1B1352A610AA}"/>
              </a:ext>
            </a:extLst>
          </p:cNvPr>
          <p:cNvSpPr/>
          <p:nvPr/>
        </p:nvSpPr>
        <p:spPr>
          <a:xfrm flipH="1">
            <a:off x="3049167" y="2357901"/>
            <a:ext cx="4939278" cy="2214209"/>
          </a:xfrm>
          <a:prstGeom prst="leftUpArrow">
            <a:avLst>
              <a:gd name="adj1" fmla="val 0"/>
              <a:gd name="adj2" fmla="val 1989"/>
              <a:gd name="adj3" fmla="val 28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E99FF-A33A-8642-94A1-0BE8A5C80567}"/>
              </a:ext>
            </a:extLst>
          </p:cNvPr>
          <p:cNvSpPr/>
          <p:nvPr/>
        </p:nvSpPr>
        <p:spPr>
          <a:xfrm>
            <a:off x="6194050" y="4749851"/>
            <a:ext cx="2146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</a:rPr>
              <a:t>Amount of training data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73999-D09F-D34E-B1B0-FF0C1EC71372}"/>
              </a:ext>
            </a:extLst>
          </p:cNvPr>
          <p:cNvSpPr/>
          <p:nvPr/>
        </p:nvSpPr>
        <p:spPr>
          <a:xfrm rot="16200000">
            <a:off x="2426908" y="2818835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</a:rPr>
              <a:t>True error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9335DF1-220E-5A42-AA62-F85B1AD32886}"/>
              </a:ext>
            </a:extLst>
          </p:cNvPr>
          <p:cNvSpPr/>
          <p:nvPr/>
        </p:nvSpPr>
        <p:spPr>
          <a:xfrm>
            <a:off x="3363310" y="2480441"/>
            <a:ext cx="4540469" cy="1736192"/>
          </a:xfrm>
          <a:custGeom>
            <a:avLst/>
            <a:gdLst>
              <a:gd name="connsiteX0" fmla="*/ 0 w 4540469"/>
              <a:gd name="connsiteY0" fmla="*/ 0 h 1736192"/>
              <a:gd name="connsiteX1" fmla="*/ 105104 w 4540469"/>
              <a:gd name="connsiteY1" fmla="*/ 641131 h 1736192"/>
              <a:gd name="connsiteX2" fmla="*/ 451945 w 4540469"/>
              <a:gd name="connsiteY2" fmla="*/ 1124607 h 1736192"/>
              <a:gd name="connsiteX3" fmla="*/ 1345324 w 4540469"/>
              <a:gd name="connsiteY3" fmla="*/ 1397876 h 1736192"/>
              <a:gd name="connsiteX4" fmla="*/ 2816773 w 4540469"/>
              <a:gd name="connsiteY4" fmla="*/ 1639614 h 1736192"/>
              <a:gd name="connsiteX5" fmla="*/ 3878318 w 4540469"/>
              <a:gd name="connsiteY5" fmla="*/ 1723697 h 1736192"/>
              <a:gd name="connsiteX6" fmla="*/ 4540469 w 4540469"/>
              <a:gd name="connsiteY6" fmla="*/ 1734207 h 17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0469" h="1736192">
                <a:moveTo>
                  <a:pt x="0" y="0"/>
                </a:moveTo>
                <a:cubicBezTo>
                  <a:pt x="14890" y="226848"/>
                  <a:pt x="29780" y="453697"/>
                  <a:pt x="105104" y="641131"/>
                </a:cubicBezTo>
                <a:cubicBezTo>
                  <a:pt x="180428" y="828566"/>
                  <a:pt x="245242" y="998483"/>
                  <a:pt x="451945" y="1124607"/>
                </a:cubicBezTo>
                <a:cubicBezTo>
                  <a:pt x="658648" y="1250731"/>
                  <a:pt x="951186" y="1312042"/>
                  <a:pt x="1345324" y="1397876"/>
                </a:cubicBezTo>
                <a:cubicBezTo>
                  <a:pt x="1739462" y="1483710"/>
                  <a:pt x="2394607" y="1585311"/>
                  <a:pt x="2816773" y="1639614"/>
                </a:cubicBezTo>
                <a:cubicBezTo>
                  <a:pt x="3238939" y="1693917"/>
                  <a:pt x="3591035" y="1707932"/>
                  <a:pt x="3878318" y="1723697"/>
                </a:cubicBezTo>
                <a:cubicBezTo>
                  <a:pt x="4165601" y="1739462"/>
                  <a:pt x="4353035" y="1736834"/>
                  <a:pt x="4540469" y="1734207"/>
                </a:cubicBezTo>
              </a:path>
            </a:pathLst>
          </a:custGeom>
          <a:noFill/>
          <a:ln w="28575">
            <a:solidFill>
              <a:srgbClr val="B57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998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742F-90E4-9F43-96AD-2A31A7C1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539D6-A071-BC48-A12A-BAB34A055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What if we use a more complex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9E92-286D-434D-A48E-F5E1807D1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  <p:sp>
        <p:nvSpPr>
          <p:cNvPr id="5" name="Left-Up Arrow 4">
            <a:extLst>
              <a:ext uri="{FF2B5EF4-FFF2-40B4-BE49-F238E27FC236}">
                <a16:creationId xmlns:a16="http://schemas.microsoft.com/office/drawing/2014/main" id="{D560E983-E8A3-7C4C-856A-1B1352A610AA}"/>
              </a:ext>
            </a:extLst>
          </p:cNvPr>
          <p:cNvSpPr/>
          <p:nvPr/>
        </p:nvSpPr>
        <p:spPr>
          <a:xfrm flipH="1">
            <a:off x="3049167" y="2357901"/>
            <a:ext cx="4939278" cy="2214209"/>
          </a:xfrm>
          <a:prstGeom prst="leftUpArrow">
            <a:avLst>
              <a:gd name="adj1" fmla="val 0"/>
              <a:gd name="adj2" fmla="val 1989"/>
              <a:gd name="adj3" fmla="val 28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E99FF-A33A-8642-94A1-0BE8A5C80567}"/>
              </a:ext>
            </a:extLst>
          </p:cNvPr>
          <p:cNvSpPr/>
          <p:nvPr/>
        </p:nvSpPr>
        <p:spPr>
          <a:xfrm>
            <a:off x="6194050" y="4749851"/>
            <a:ext cx="2146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</a:rPr>
              <a:t>Amount of training data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73999-D09F-D34E-B1B0-FF0C1EC71372}"/>
              </a:ext>
            </a:extLst>
          </p:cNvPr>
          <p:cNvSpPr/>
          <p:nvPr/>
        </p:nvSpPr>
        <p:spPr>
          <a:xfrm rot="16200000">
            <a:off x="2426908" y="2818835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Nunito Sans" pitchFamily="2" charset="77"/>
              </a:rPr>
              <a:t>True error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9335DF1-220E-5A42-AA62-F85B1AD32886}"/>
              </a:ext>
            </a:extLst>
          </p:cNvPr>
          <p:cNvSpPr/>
          <p:nvPr/>
        </p:nvSpPr>
        <p:spPr>
          <a:xfrm>
            <a:off x="3363310" y="2480441"/>
            <a:ext cx="4540469" cy="1736192"/>
          </a:xfrm>
          <a:custGeom>
            <a:avLst/>
            <a:gdLst>
              <a:gd name="connsiteX0" fmla="*/ 0 w 4540469"/>
              <a:gd name="connsiteY0" fmla="*/ 0 h 1736192"/>
              <a:gd name="connsiteX1" fmla="*/ 105104 w 4540469"/>
              <a:gd name="connsiteY1" fmla="*/ 641131 h 1736192"/>
              <a:gd name="connsiteX2" fmla="*/ 451945 w 4540469"/>
              <a:gd name="connsiteY2" fmla="*/ 1124607 h 1736192"/>
              <a:gd name="connsiteX3" fmla="*/ 1345324 w 4540469"/>
              <a:gd name="connsiteY3" fmla="*/ 1397876 h 1736192"/>
              <a:gd name="connsiteX4" fmla="*/ 2816773 w 4540469"/>
              <a:gd name="connsiteY4" fmla="*/ 1639614 h 1736192"/>
              <a:gd name="connsiteX5" fmla="*/ 3878318 w 4540469"/>
              <a:gd name="connsiteY5" fmla="*/ 1723697 h 1736192"/>
              <a:gd name="connsiteX6" fmla="*/ 4540469 w 4540469"/>
              <a:gd name="connsiteY6" fmla="*/ 1734207 h 17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0469" h="1736192">
                <a:moveTo>
                  <a:pt x="0" y="0"/>
                </a:moveTo>
                <a:cubicBezTo>
                  <a:pt x="14890" y="226848"/>
                  <a:pt x="29780" y="453697"/>
                  <a:pt x="105104" y="641131"/>
                </a:cubicBezTo>
                <a:cubicBezTo>
                  <a:pt x="180428" y="828566"/>
                  <a:pt x="245242" y="998483"/>
                  <a:pt x="451945" y="1124607"/>
                </a:cubicBezTo>
                <a:cubicBezTo>
                  <a:pt x="658648" y="1250731"/>
                  <a:pt x="951186" y="1312042"/>
                  <a:pt x="1345324" y="1397876"/>
                </a:cubicBezTo>
                <a:cubicBezTo>
                  <a:pt x="1739462" y="1483710"/>
                  <a:pt x="2394607" y="1585311"/>
                  <a:pt x="2816773" y="1639614"/>
                </a:cubicBezTo>
                <a:cubicBezTo>
                  <a:pt x="3238939" y="1693917"/>
                  <a:pt x="3591035" y="1707932"/>
                  <a:pt x="3878318" y="1723697"/>
                </a:cubicBezTo>
                <a:cubicBezTo>
                  <a:pt x="4165601" y="1739462"/>
                  <a:pt x="4353035" y="1736834"/>
                  <a:pt x="4540469" y="1734207"/>
                </a:cubicBezTo>
              </a:path>
            </a:pathLst>
          </a:custGeom>
          <a:noFill/>
          <a:ln w="28575">
            <a:solidFill>
              <a:srgbClr val="B57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89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ned Meat Varieties &amp; Snack Flavors | SPAM® Brand">
            <a:extLst>
              <a:ext uri="{FF2B5EF4-FFF2-40B4-BE49-F238E27FC236}">
                <a16:creationId xmlns:a16="http://schemas.microsoft.com/office/drawing/2014/main" id="{565F4723-4D73-C747-9F1C-E8C8F0C5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18" y="3862679"/>
            <a:ext cx="2314229" cy="23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A8FA6-770D-E04B-9863-AA4E13FC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FCEB6-1529-9C47-A583-CE8D6CC27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 descr="Picture 1.png">
            <a:extLst>
              <a:ext uri="{FF2B5EF4-FFF2-40B4-BE49-F238E27FC236}">
                <a16:creationId xmlns:a16="http://schemas.microsoft.com/office/drawing/2014/main" id="{E2E0F10F-1D11-7147-A6E4-0C86213E64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625" y="575500"/>
            <a:ext cx="3225140" cy="568747"/>
          </a:xfrm>
          <a:prstGeom prst="rect">
            <a:avLst/>
          </a:prstGeom>
        </p:spPr>
      </p:pic>
      <p:pic>
        <p:nvPicPr>
          <p:cNvPr id="6" name="Picture 5" descr="Picture 2.png">
            <a:extLst>
              <a:ext uri="{FF2B5EF4-FFF2-40B4-BE49-F238E27FC236}">
                <a16:creationId xmlns:a16="http://schemas.microsoft.com/office/drawing/2014/main" id="{638715E9-25CC-4340-B46A-904015D7A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0625" y="1489687"/>
            <a:ext cx="3225140" cy="883257"/>
          </a:xfrm>
          <a:prstGeom prst="rect">
            <a:avLst/>
          </a:prstGeom>
        </p:spPr>
      </p:pic>
      <p:pic>
        <p:nvPicPr>
          <p:cNvPr id="7" name="Picture 6" descr="Picture 3.png">
            <a:extLst>
              <a:ext uri="{FF2B5EF4-FFF2-40B4-BE49-F238E27FC236}">
                <a16:creationId xmlns:a16="http://schemas.microsoft.com/office/drawing/2014/main" id="{F5D6EFF9-5AD4-1A48-B4FC-CEDC06B6BB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30"/>
          <a:stretch/>
        </p:blipFill>
        <p:spPr>
          <a:xfrm>
            <a:off x="3090625" y="2632835"/>
            <a:ext cx="3225140" cy="1214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680A34-ACBD-0E4F-97A6-2E81C0440AFF}"/>
                  </a:ext>
                </a:extLst>
              </p:cNvPr>
              <p:cNvSpPr/>
              <p:nvPr/>
            </p:nvSpPr>
            <p:spPr>
              <a:xfrm>
                <a:off x="4048208" y="4059246"/>
                <a:ext cx="1309974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666666"/>
                    </a:solidFill>
                    <a:latin typeface="Nunito Sans" pitchFamily="2" charset="77"/>
                    <a:ea typeface="Nunito Sans" pitchFamily="2" charset="77"/>
                    <a:cs typeface="Nunito Sans" pitchFamily="2" charset="77"/>
                  </a:rPr>
                  <a:t>Input: x</a:t>
                </a:r>
              </a:p>
              <a:p>
                <a:r>
                  <a:rPr lang="en-US" dirty="0">
                    <a:solidFill>
                      <a:srgbClr val="666666"/>
                    </a:solidFill>
                    <a:latin typeface="Nunito Sans" pitchFamily="2" charset="77"/>
                  </a:rPr>
                  <a:t>  </a:t>
                </a:r>
                <a:r>
                  <a:rPr lang="en-US" i="1" dirty="0">
                    <a:solidFill>
                      <a:srgbClr val="666666"/>
                    </a:solidFill>
                    <a:latin typeface="Nunito Sans" pitchFamily="2" charset="77"/>
                  </a:rPr>
                  <a:t>Text of email</a:t>
                </a:r>
              </a:p>
              <a:p>
                <a:r>
                  <a:rPr lang="en-US" i="1" dirty="0">
                    <a:solidFill>
                      <a:srgbClr val="666666"/>
                    </a:solidFill>
                    <a:latin typeface="Nunito Sans" pitchFamily="2" charset="77"/>
                  </a:rPr>
                  <a:t>  Sender</a:t>
                </a:r>
              </a:p>
              <a:p>
                <a:r>
                  <a:rPr lang="en-US" i="1" dirty="0">
                    <a:solidFill>
                      <a:srgbClr val="666666"/>
                    </a:solidFill>
                    <a:latin typeface="Nunito Sans" pitchFamily="2" charset="77"/>
                  </a:rPr>
                  <a:t>  Subject</a:t>
                </a:r>
                <a:br>
                  <a:rPr lang="en-US" i="1" dirty="0">
                    <a:solidFill>
                      <a:srgbClr val="666666"/>
                    </a:solidFill>
                    <a:latin typeface="Nunito Sans" pitchFamily="2" charset="77"/>
                  </a:rPr>
                </a:br>
                <a:r>
                  <a:rPr lang="en-US" i="1" dirty="0">
                    <a:solidFill>
                      <a:srgbClr val="666666"/>
                    </a:solidFill>
                    <a:latin typeface="Nunito Sans" pitchFamily="2" charset="77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680A34-ACBD-0E4F-97A6-2E81C0440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08" y="4059246"/>
                <a:ext cx="1309974" cy="1169551"/>
              </a:xfrm>
              <a:prstGeom prst="rect">
                <a:avLst/>
              </a:prstGeom>
              <a:blipFill>
                <a:blip r:embed="rId7"/>
                <a:stretch>
                  <a:fillRect l="-962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92D422-C652-054A-A0F8-B1D7C28BA8DF}"/>
              </a:ext>
            </a:extLst>
          </p:cNvPr>
          <p:cNvSpPr/>
          <p:nvPr/>
        </p:nvSpPr>
        <p:spPr>
          <a:xfrm>
            <a:off x="7681324" y="1181910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Spam</a:t>
            </a:r>
            <a:endParaRPr lang="en-US" dirty="0">
              <a:solidFill>
                <a:srgbClr val="666666"/>
              </a:solidFill>
              <a:latin typeface="Nunito Sa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98C1CB-BD9D-8644-9A0F-0FDD6122DC52}"/>
              </a:ext>
            </a:extLst>
          </p:cNvPr>
          <p:cNvSpPr/>
          <p:nvPr/>
        </p:nvSpPr>
        <p:spPr>
          <a:xfrm>
            <a:off x="7517819" y="2575032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Not Spam</a:t>
            </a:r>
            <a:b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</a:br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(ham)</a:t>
            </a:r>
            <a:endParaRPr lang="en-US" dirty="0">
              <a:solidFill>
                <a:srgbClr val="666666"/>
              </a:solidFill>
              <a:latin typeface="Nunito Sa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3CD35-5150-5544-878F-9E1BE6B89216}"/>
              </a:ext>
            </a:extLst>
          </p:cNvPr>
          <p:cNvSpPr/>
          <p:nvPr/>
        </p:nvSpPr>
        <p:spPr>
          <a:xfrm>
            <a:off x="7517819" y="718616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Output: y</a:t>
            </a:r>
            <a:endParaRPr lang="en-US" dirty="0">
              <a:solidFill>
                <a:srgbClr val="666666"/>
              </a:solidFill>
              <a:latin typeface="Nunito Sans" pitchFamily="2" charset="77"/>
            </a:endParaRP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94C730-B819-2445-91C4-A8B12E913F11}"/>
              </a:ext>
            </a:extLst>
          </p:cNvPr>
          <p:cNvCxnSpPr>
            <a:cxnSpLocks/>
          </p:cNvCxnSpPr>
          <p:nvPr/>
        </p:nvCxnSpPr>
        <p:spPr>
          <a:xfrm flipV="1">
            <a:off x="6480313" y="1335798"/>
            <a:ext cx="1201011" cy="691786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C809FD-F2AD-BF45-A27E-E79D1FC24AD8}"/>
              </a:ext>
            </a:extLst>
          </p:cNvPr>
          <p:cNvCxnSpPr>
            <a:cxnSpLocks/>
          </p:cNvCxnSpPr>
          <p:nvPr/>
        </p:nvCxnSpPr>
        <p:spPr>
          <a:xfrm>
            <a:off x="6480313" y="2027584"/>
            <a:ext cx="1037506" cy="809058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64602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D88F-0C9D-4C47-9257-45BA1144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4E7EB8-6860-E74E-87B4-853F4F17786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We will address the issues highlighted with the Linear Classifier approach from today by predicting the probability of a sentiment, rather than the sentiment itself. 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Normally assume some structure on the probability (e.g., linear)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Use machine learning algorithm to learn approximate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4E7EB8-6860-E74E-87B4-853F4F17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780C2-6655-314C-A3DD-C733A8E0A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62426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8425-0DF3-D64E-86B4-4E10B42A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57BDE-7BF3-BF4E-9E0C-0ECCD3FD4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Theme</a:t>
            </a:r>
            <a:r>
              <a:rPr lang="en-US" dirty="0"/>
              <a:t>: Describe high level idea and metrics for classification</a:t>
            </a:r>
          </a:p>
          <a:p>
            <a:pPr marL="139700" indent="0">
              <a:buNone/>
            </a:pPr>
            <a:r>
              <a:rPr lang="en-US" b="1" dirty="0"/>
              <a:t>Ideas:</a:t>
            </a:r>
          </a:p>
          <a:p>
            <a:r>
              <a:rPr lang="en-US" dirty="0"/>
              <a:t>Applications of classification</a:t>
            </a:r>
          </a:p>
          <a:p>
            <a:r>
              <a:rPr lang="en-US" dirty="0"/>
              <a:t>Linear classifier</a:t>
            </a:r>
          </a:p>
          <a:p>
            <a:r>
              <a:rPr lang="en-US" dirty="0"/>
              <a:t>Decision boundaries</a:t>
            </a:r>
          </a:p>
          <a:p>
            <a:r>
              <a:rPr lang="en-US" dirty="0"/>
              <a:t>Classification error / Classification accuracy</a:t>
            </a:r>
          </a:p>
          <a:p>
            <a:r>
              <a:rPr lang="en-US" dirty="0"/>
              <a:t>Class imbalance</a:t>
            </a:r>
          </a:p>
          <a:p>
            <a:r>
              <a:rPr lang="en-US" dirty="0"/>
              <a:t>Confusion matrix</a:t>
            </a:r>
          </a:p>
          <a:p>
            <a:r>
              <a:rPr lang="en-US" dirty="0"/>
              <a:t>Learning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58B38-D569-E04A-8B9B-B755E637B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06757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8FA6-770D-E04B-9863-AA4E13FC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FCEB6-1529-9C47-A583-CE8D6CC27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680A34-ACBD-0E4F-97A6-2E81C0440AFF}"/>
              </a:ext>
            </a:extLst>
          </p:cNvPr>
          <p:cNvSpPr/>
          <p:nvPr/>
        </p:nvSpPr>
        <p:spPr>
          <a:xfrm>
            <a:off x="4048208" y="4059246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Input: x</a:t>
            </a:r>
          </a:p>
          <a:p>
            <a:r>
              <a:rPr lang="en-US" dirty="0">
                <a:solidFill>
                  <a:srgbClr val="666666"/>
                </a:solidFill>
                <a:latin typeface="Nunito Sans" pitchFamily="2" charset="77"/>
              </a:rPr>
              <a:t>  </a:t>
            </a:r>
            <a:r>
              <a:rPr lang="en-US" i="1" dirty="0">
                <a:solidFill>
                  <a:srgbClr val="666666"/>
                </a:solidFill>
                <a:latin typeface="Nunito Sans" pitchFamily="2" charset="77"/>
              </a:rPr>
              <a:t>Pixels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3CD35-5150-5544-878F-9E1BE6B89216}"/>
              </a:ext>
            </a:extLst>
          </p:cNvPr>
          <p:cNvSpPr/>
          <p:nvPr/>
        </p:nvSpPr>
        <p:spPr>
          <a:xfrm>
            <a:off x="7200176" y="4034025"/>
            <a:ext cx="14045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Output: y</a:t>
            </a:r>
          </a:p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</a:rPr>
              <a:t>  </a:t>
            </a:r>
            <a:r>
              <a:rPr lang="en-US" i="1" dirty="0">
                <a:solidFill>
                  <a:srgbClr val="666666"/>
                </a:solidFill>
                <a:latin typeface="Nunito Sans" pitchFamily="2" charset="77"/>
              </a:rPr>
              <a:t>Class</a:t>
            </a:r>
          </a:p>
          <a:p>
            <a:r>
              <a:rPr lang="en-US" i="1" dirty="0">
                <a:solidFill>
                  <a:srgbClr val="666666"/>
                </a:solidFill>
                <a:latin typeface="Nunito Sans" pitchFamily="2" charset="77"/>
              </a:rPr>
              <a:t>  (+ Probability)</a:t>
            </a:r>
            <a:endParaRPr lang="en-US" dirty="0">
              <a:solidFill>
                <a:srgbClr val="666666"/>
              </a:solidFill>
              <a:latin typeface="Nunito Sans" pitchFamily="2" charset="77"/>
            </a:endParaRPr>
          </a:p>
          <a:p>
            <a:endParaRPr lang="en-US" dirty="0"/>
          </a:p>
        </p:txBody>
      </p:sp>
      <p:pic>
        <p:nvPicPr>
          <p:cNvPr id="15" name="Picture 14" descr="Screen Shot 2015-02-17 at 8.05.44 PM.png">
            <a:extLst>
              <a:ext uri="{FF2B5EF4-FFF2-40B4-BE49-F238E27FC236}">
                <a16:creationId xmlns:a16="http://schemas.microsoft.com/office/drawing/2014/main" id="{B4697B2F-BB00-A24B-BBF0-56BD3469F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873" y="1169215"/>
            <a:ext cx="1969299" cy="20133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16CF10E-D1E8-B142-AC25-B1A7D48E5DE1}"/>
              </a:ext>
            </a:extLst>
          </p:cNvPr>
          <p:cNvGrpSpPr/>
          <p:nvPr/>
        </p:nvGrpSpPr>
        <p:grpSpPr>
          <a:xfrm>
            <a:off x="5436171" y="1169215"/>
            <a:ext cx="3304115" cy="2013391"/>
            <a:chOff x="3665601" y="2119651"/>
            <a:chExt cx="4358709" cy="2891575"/>
          </a:xfrm>
        </p:grpSpPr>
        <p:pic>
          <p:nvPicPr>
            <p:cNvPr id="19" name="Picture 18" descr="Screen Shot 2015-02-17 at 8.05.44 PM.png">
              <a:extLst>
                <a:ext uri="{FF2B5EF4-FFF2-40B4-BE49-F238E27FC236}">
                  <a16:creationId xmlns:a16="http://schemas.microsoft.com/office/drawing/2014/main" id="{5AC24301-0C64-4D44-96BE-FAF87D318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0805" y="2119651"/>
              <a:ext cx="2413505" cy="289157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1E876B-E742-D148-9441-4AAE34D0675A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>
            <a:xfrm>
              <a:off x="3665601" y="3565439"/>
              <a:ext cx="1945204" cy="0"/>
            </a:xfrm>
            <a:prstGeom prst="straightConnector1">
              <a:avLst/>
            </a:prstGeom>
            <a:ln w="57150" cmpd="sng">
              <a:solidFill>
                <a:srgbClr val="95698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92520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1D61AEE-385C-E601-B86D-71F835FD0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29F03E-B91B-515E-3FD4-D50B6AA53A0D}"/>
              </a:ext>
            </a:extLst>
          </p:cNvPr>
          <p:cNvSpPr txBox="1">
            <a:spLocks/>
          </p:cNvSpPr>
          <p:nvPr/>
        </p:nvSpPr>
        <p:spPr>
          <a:xfrm>
            <a:off x="83613" y="47312"/>
            <a:ext cx="2046288" cy="6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b="1">
                <a:solidFill>
                  <a:schemeClr val="accent6"/>
                </a:solidFill>
              </a:rPr>
              <a:t>ML Pipeline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E8D1B50-38A0-C8D2-B2FB-1B196A72F918}"/>
              </a:ext>
            </a:extLst>
          </p:cNvPr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9ECD85B2-E48E-0CDB-48D5-B44246B858CC}"/>
              </a:ext>
            </a:extLst>
          </p:cNvPr>
          <p:cNvSpPr>
            <a:spLocks noChangeAspect="1"/>
          </p:cNvSpPr>
          <p:nvPr/>
        </p:nvSpPr>
        <p:spPr>
          <a:xfrm>
            <a:off x="1973253" y="1140369"/>
            <a:ext cx="1357539" cy="1376482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EB8227-8D3E-D6A6-4259-3504BE6907F7}"/>
              </a:ext>
            </a:extLst>
          </p:cNvPr>
          <p:cNvSpPr txBox="1">
            <a:spLocks noChangeAspect="1"/>
          </p:cNvSpPr>
          <p:nvPr/>
        </p:nvSpPr>
        <p:spPr>
          <a:xfrm>
            <a:off x="3714815" y="1384754"/>
            <a:ext cx="1370257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D2B411-A1F6-12DF-C2A9-EAF83EE6DF8C}"/>
              </a:ext>
            </a:extLst>
          </p:cNvPr>
          <p:cNvCxnSpPr>
            <a:cxnSpLocks noChangeAspect="1"/>
            <a:stCxn id="14" idx="4"/>
            <a:endCxn id="20" idx="1"/>
          </p:cNvCxnSpPr>
          <p:nvPr/>
        </p:nvCxnSpPr>
        <p:spPr>
          <a:xfrm>
            <a:off x="3330792" y="1828610"/>
            <a:ext cx="384023" cy="242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5CEE35-30CE-B93D-7F2F-354CAB2D40E7}"/>
              </a:ext>
            </a:extLst>
          </p:cNvPr>
          <p:cNvSpPr txBox="1">
            <a:spLocks noChangeAspect="1"/>
          </p:cNvSpPr>
          <p:nvPr/>
        </p:nvSpPr>
        <p:spPr>
          <a:xfrm>
            <a:off x="5651243" y="1384754"/>
            <a:ext cx="880240" cy="8925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</a:t>
            </a:r>
            <a:b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67B54-E8D9-631C-83AB-1736EFC63A06}"/>
              </a:ext>
            </a:extLst>
          </p:cNvPr>
          <p:cNvSpPr txBox="1">
            <a:spLocks noChangeAspect="1"/>
          </p:cNvSpPr>
          <p:nvPr/>
        </p:nvSpPr>
        <p:spPr>
          <a:xfrm>
            <a:off x="5610159" y="4036885"/>
            <a:ext cx="96240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E6EABC-04AF-9DF1-8134-D9EB99484BB5}"/>
              </a:ext>
            </a:extLst>
          </p:cNvPr>
          <p:cNvSpPr txBox="1">
            <a:spLocks noChangeAspect="1"/>
          </p:cNvSpPr>
          <p:nvPr/>
        </p:nvSpPr>
        <p:spPr>
          <a:xfrm>
            <a:off x="5254598" y="2780202"/>
            <a:ext cx="1673530" cy="8925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tIns="137160" bIns="137160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Optimization 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9AB847-0891-E06E-E21E-2665477B6371}"/>
              </a:ext>
            </a:extLst>
          </p:cNvPr>
          <p:cNvCxnSpPr>
            <a:cxnSpLocks noChangeAspect="1"/>
            <a:stCxn id="20" idx="3"/>
            <a:endCxn id="24" idx="1"/>
          </p:cNvCxnSpPr>
          <p:nvPr/>
        </p:nvCxnSpPr>
        <p:spPr>
          <a:xfrm>
            <a:off x="5085072" y="1831030"/>
            <a:ext cx="566171" cy="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517288-7596-6252-D73E-5B6DEF76C93C}"/>
              </a:ext>
            </a:extLst>
          </p:cNvPr>
          <p:cNvCxnSpPr>
            <a:cxnSpLocks noChangeAspect="1"/>
            <a:stCxn id="24" idx="3"/>
            <a:endCxn id="42" idx="1"/>
          </p:cNvCxnSpPr>
          <p:nvPr/>
        </p:nvCxnSpPr>
        <p:spPr>
          <a:xfrm flipV="1">
            <a:off x="6531483" y="1830880"/>
            <a:ext cx="1195693" cy="150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F36AD7-3DEA-C7A8-A525-6584C5632D5C}"/>
              </a:ext>
            </a:extLst>
          </p:cNvPr>
          <p:cNvCxnSpPr>
            <a:cxnSpLocks noChangeAspect="1"/>
            <a:stCxn id="25" idx="0"/>
            <a:endCxn id="26" idx="2"/>
          </p:cNvCxnSpPr>
          <p:nvPr/>
        </p:nvCxnSpPr>
        <p:spPr>
          <a:xfrm flipV="1">
            <a:off x="6091363" y="3672754"/>
            <a:ext cx="0" cy="364131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660374F-64E9-E127-4973-5B93A9D686C2}"/>
              </a:ext>
            </a:extLst>
          </p:cNvPr>
          <p:cNvCxnSpPr>
            <a:cxnSpLocks noChangeAspect="1"/>
            <a:endCxn id="25" idx="3"/>
          </p:cNvCxnSpPr>
          <p:nvPr/>
        </p:nvCxnSpPr>
        <p:spPr>
          <a:xfrm rot="5400000">
            <a:off x="5665898" y="2758878"/>
            <a:ext cx="2630951" cy="817614"/>
          </a:xfrm>
          <a:prstGeom prst="bentConnector2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3DA716B-524B-1140-178D-BE3738370118}"/>
              </a:ext>
            </a:extLst>
          </p:cNvPr>
          <p:cNvSpPr txBox="1">
            <a:spLocks noChangeAspect="1"/>
          </p:cNvSpPr>
          <p:nvPr/>
        </p:nvSpPr>
        <p:spPr>
          <a:xfrm>
            <a:off x="2690047" y="2728584"/>
            <a:ext cx="3080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57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FA5895-4264-CF22-2A38-70370E523FB6}"/>
              </a:ext>
            </a:extLst>
          </p:cNvPr>
          <p:cNvSpPr txBox="1">
            <a:spLocks noChangeAspect="1"/>
          </p:cNvSpPr>
          <p:nvPr/>
        </p:nvSpPr>
        <p:spPr>
          <a:xfrm>
            <a:off x="5189699" y="1382537"/>
            <a:ext cx="31104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57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EE6469-4B63-CAED-9D04-DA6CEC14CFB1}"/>
              </a:ext>
            </a:extLst>
          </p:cNvPr>
          <p:cNvSpPr txBox="1">
            <a:spLocks noChangeAspect="1"/>
          </p:cNvSpPr>
          <p:nvPr/>
        </p:nvSpPr>
        <p:spPr>
          <a:xfrm>
            <a:off x="6851332" y="1379132"/>
            <a:ext cx="3080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57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ŷ</a:t>
            </a:r>
            <a:endParaRPr lang="en-US" sz="2000" b="1" dirty="0">
              <a:solidFill>
                <a:srgbClr val="B57B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518855-C2A1-5EC0-787C-3A432F88D26A}"/>
              </a:ext>
            </a:extLst>
          </p:cNvPr>
          <p:cNvGrpSpPr>
            <a:grpSpLocks noChangeAspect="1"/>
          </p:cNvGrpSpPr>
          <p:nvPr/>
        </p:nvGrpSpPr>
        <p:grpSpPr>
          <a:xfrm>
            <a:off x="5645598" y="2309757"/>
            <a:ext cx="278175" cy="525691"/>
            <a:chOff x="7787573" y="1903182"/>
            <a:chExt cx="298480" cy="61811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748D3-D549-429F-7CF8-59F3E899F006}"/>
                </a:ext>
              </a:extLst>
            </p:cNvPr>
            <p:cNvSpPr txBox="1"/>
            <p:nvPr/>
          </p:nvSpPr>
          <p:spPr>
            <a:xfrm>
              <a:off x="7787573" y="1903182"/>
              <a:ext cx="298480" cy="47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⌃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CF7B03-90B0-66BC-C166-27D3B7F76DA7}"/>
                </a:ext>
              </a:extLst>
            </p:cNvPr>
            <p:cNvSpPr txBox="1"/>
            <p:nvPr/>
          </p:nvSpPr>
          <p:spPr>
            <a:xfrm>
              <a:off x="7802001" y="2050842"/>
              <a:ext cx="284052" cy="470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B57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DB42AD-598C-D9ED-8FE0-7FE180B71883}"/>
              </a:ext>
            </a:extLst>
          </p:cNvPr>
          <p:cNvCxnSpPr>
            <a:cxnSpLocks noChangeAspect="1"/>
            <a:stCxn id="26" idx="0"/>
            <a:endCxn id="24" idx="2"/>
          </p:cNvCxnSpPr>
          <p:nvPr/>
        </p:nvCxnSpPr>
        <p:spPr>
          <a:xfrm flipV="1">
            <a:off x="6091363" y="2277306"/>
            <a:ext cx="0" cy="502896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C1C05A48-31C5-5581-2AD2-58290D312F93}"/>
              </a:ext>
            </a:extLst>
          </p:cNvPr>
          <p:cNvCxnSpPr>
            <a:cxnSpLocks noChangeAspect="1"/>
            <a:stCxn id="14" idx="3"/>
            <a:endCxn id="25" idx="1"/>
          </p:cNvCxnSpPr>
          <p:nvPr/>
        </p:nvCxnSpPr>
        <p:spPr>
          <a:xfrm rot="16200000" flipH="1">
            <a:off x="3147936" y="2020938"/>
            <a:ext cx="1966310" cy="2958136"/>
          </a:xfrm>
          <a:prstGeom prst="bentConnector2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" name="Picture 2" descr="World Earth Continents - Free vector graphic on Pixabay">
            <a:extLst>
              <a:ext uri="{FF2B5EF4-FFF2-40B4-BE49-F238E27FC236}">
                <a16:creationId xmlns:a16="http://schemas.microsoft.com/office/drawing/2014/main" id="{8D7E23AA-E5C2-7E30-D06F-49101ED81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 bwMode="auto">
          <a:xfrm>
            <a:off x="222182" y="1175276"/>
            <a:ext cx="1229334" cy="1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B30A13-6DA8-0AF5-9A62-142A25644AC5}"/>
              </a:ext>
            </a:extLst>
          </p:cNvPr>
          <p:cNvCxnSpPr>
            <a:cxnSpLocks noChangeAspect="1"/>
            <a:stCxn id="40" idx="3"/>
            <a:endCxn id="14" idx="2"/>
          </p:cNvCxnSpPr>
          <p:nvPr/>
        </p:nvCxnSpPr>
        <p:spPr>
          <a:xfrm flipV="1">
            <a:off x="1451516" y="1828610"/>
            <a:ext cx="521737" cy="1028"/>
          </a:xfrm>
          <a:prstGeom prst="straightConnector1">
            <a:avLst/>
          </a:prstGeom>
          <a:ln w="57150" cmpd="sng">
            <a:solidFill>
              <a:schemeClr val="tx2">
                <a:lumMod val="50000"/>
              </a:schemeClr>
            </a:solidFill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2" name="Picture 2" descr="World Earth Continents - Free vector graphic on Pixabay">
            <a:extLst>
              <a:ext uri="{FF2B5EF4-FFF2-40B4-BE49-F238E27FC236}">
                <a16:creationId xmlns:a16="http://schemas.microsoft.com/office/drawing/2014/main" id="{0CA9CFE7-7DAB-A314-C137-B724F433D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 bwMode="auto">
          <a:xfrm>
            <a:off x="7727176" y="1176518"/>
            <a:ext cx="1229334" cy="1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14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B185FD-8DCF-D347-A281-92ADBFE9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Classifier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2D82C-CE5D-F645-88A4-757E69477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In our example, we want to classify a restaurant review as positive or negative.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E3F50-BEE7-6544-A9CF-0D5301C7AD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509A2-2548-E548-B32D-9FB5C89598B1}"/>
              </a:ext>
            </a:extLst>
          </p:cNvPr>
          <p:cNvSpPr/>
          <p:nvPr/>
        </p:nvSpPr>
        <p:spPr>
          <a:xfrm>
            <a:off x="3305930" y="2141810"/>
            <a:ext cx="1373646" cy="1371600"/>
          </a:xfrm>
          <a:prstGeom prst="rect">
            <a:avLst/>
          </a:prstGeom>
          <a:solidFill>
            <a:srgbClr val="B57BA6"/>
          </a:solidFill>
          <a:ln>
            <a:solidFill>
              <a:srgbClr val="95698A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Sentence from review</a:t>
            </a:r>
            <a:endParaRPr lang="en-US" i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14B34-CE8B-754E-8DE9-5C95EB6D8732}"/>
              </a:ext>
            </a:extLst>
          </p:cNvPr>
          <p:cNvSpPr/>
          <p:nvPr/>
        </p:nvSpPr>
        <p:spPr>
          <a:xfrm>
            <a:off x="5489451" y="2566000"/>
            <a:ext cx="1029044" cy="523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Nunito Sans" pitchFamily="2" charset="77"/>
              </a:rPr>
              <a:t>Classifier Model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DDEF1BCF-3A06-6349-8A2B-411B01BE084B}"/>
              </a:ext>
            </a:extLst>
          </p:cNvPr>
          <p:cNvSpPr/>
          <p:nvPr/>
        </p:nvSpPr>
        <p:spPr>
          <a:xfrm>
            <a:off x="7229137" y="1942794"/>
            <a:ext cx="408789" cy="398032"/>
          </a:xfrm>
          <a:prstGeom prst="plus">
            <a:avLst>
              <a:gd name="adj" fmla="val 3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CBE22-7FB0-6F4F-AF1E-9277636B2A6A}"/>
              </a:ext>
            </a:extLst>
          </p:cNvPr>
          <p:cNvSpPr/>
          <p:nvPr/>
        </p:nvSpPr>
        <p:spPr>
          <a:xfrm>
            <a:off x="7229137" y="3393759"/>
            <a:ext cx="408789" cy="1098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07DA51-7ACF-B04B-AD5F-88C507AA224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518495" y="2141810"/>
            <a:ext cx="570794" cy="685800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DDAD7-CCF8-424B-A13C-2498BC24C34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518495" y="2827610"/>
            <a:ext cx="607924" cy="621052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E3824-4019-414B-A59D-1BA529440B5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679576" y="2827610"/>
            <a:ext cx="809875" cy="0"/>
          </a:xfrm>
          <a:prstGeom prst="straightConnector1">
            <a:avLst/>
          </a:prstGeom>
          <a:ln>
            <a:solidFill>
              <a:srgbClr val="9569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F99E1A6-A33B-7D4C-8B97-82FC65FB74D8}"/>
              </a:ext>
            </a:extLst>
          </p:cNvPr>
          <p:cNvSpPr/>
          <p:nvPr/>
        </p:nvSpPr>
        <p:spPr>
          <a:xfrm>
            <a:off x="3589437" y="4044780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Input: 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E66D3-3C80-6D4A-AAFC-F0F34955D95E}"/>
              </a:ext>
            </a:extLst>
          </p:cNvPr>
          <p:cNvSpPr/>
          <p:nvPr/>
        </p:nvSpPr>
        <p:spPr>
          <a:xfrm>
            <a:off x="6736866" y="4019760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Output: y</a:t>
            </a:r>
          </a:p>
          <a:p>
            <a:r>
              <a:rPr lang="en-US" dirty="0">
                <a:solidFill>
                  <a:srgbClr val="666666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rPr>
              <a:t>Predicted class</a:t>
            </a:r>
          </a:p>
        </p:txBody>
      </p:sp>
    </p:spTree>
    <p:extLst>
      <p:ext uri="{BB962C8B-B14F-4D97-AF65-F5344CB8AC3E}">
        <p14:creationId xmlns:p14="http://schemas.microsoft.com/office/powerpoint/2010/main" val="12644981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D657-64B1-524B-9055-33ABEB72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Text to Numbers (Vectorizing):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Bag of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F75D4-6A84-F243-84BA-2D957847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575499"/>
            <a:ext cx="5596200" cy="4394065"/>
          </a:xfrm>
        </p:spPr>
        <p:txBody>
          <a:bodyPr/>
          <a:lstStyle/>
          <a:p>
            <a:r>
              <a:rPr lang="en-US" b="1" dirty="0"/>
              <a:t>Idea</a:t>
            </a:r>
            <a:r>
              <a:rPr lang="en-US" dirty="0"/>
              <a:t>: One feature per word!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Example: ”Sushi was great, the food was awesome, but the service was terrible”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This </a:t>
            </a:r>
            <a:r>
              <a:rPr lang="en-US" b="1" dirty="0"/>
              <a:t>has</a:t>
            </a:r>
            <a:r>
              <a:rPr lang="en-US" dirty="0"/>
              <a:t> to be too simple, right?</a:t>
            </a:r>
          </a:p>
          <a:p>
            <a:r>
              <a:rPr lang="en-US" dirty="0"/>
              <a:t>Stay tuned (today and Wed) for issues that arise and how to address them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FFCA6-D5EE-654B-ACC3-D37C69AF44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3E4DFA-DBD2-9949-87D6-762C987C49DE}"/>
              </a:ext>
            </a:extLst>
          </p:cNvPr>
          <p:cNvGraphicFramePr>
            <a:graphicFrameLocks noGrp="1"/>
          </p:cNvGraphicFramePr>
          <p:nvPr/>
        </p:nvGraphicFramePr>
        <p:xfrm>
          <a:off x="2697525" y="2566000"/>
          <a:ext cx="6133609" cy="74168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670864">
                  <a:extLst>
                    <a:ext uri="{9D8B030D-6E8A-4147-A177-3AD203B41FA5}">
                      <a16:colId xmlns:a16="http://schemas.microsoft.com/office/drawing/2014/main" val="415269678"/>
                    </a:ext>
                  </a:extLst>
                </a:gridCol>
                <a:gridCol w="547642">
                  <a:extLst>
                    <a:ext uri="{9D8B030D-6E8A-4147-A177-3AD203B41FA5}">
                      <a16:colId xmlns:a16="http://schemas.microsoft.com/office/drawing/2014/main" val="3109832557"/>
                    </a:ext>
                  </a:extLst>
                </a:gridCol>
                <a:gridCol w="643482">
                  <a:extLst>
                    <a:ext uri="{9D8B030D-6E8A-4147-A177-3AD203B41FA5}">
                      <a16:colId xmlns:a16="http://schemas.microsoft.com/office/drawing/2014/main" val="309491997"/>
                    </a:ext>
                  </a:extLst>
                </a:gridCol>
                <a:gridCol w="492879">
                  <a:extLst>
                    <a:ext uri="{9D8B030D-6E8A-4147-A177-3AD203B41FA5}">
                      <a16:colId xmlns:a16="http://schemas.microsoft.com/office/drawing/2014/main" val="2202799733"/>
                    </a:ext>
                  </a:extLst>
                </a:gridCol>
                <a:gridCol w="588717">
                  <a:extLst>
                    <a:ext uri="{9D8B030D-6E8A-4147-A177-3AD203B41FA5}">
                      <a16:colId xmlns:a16="http://schemas.microsoft.com/office/drawing/2014/main" val="1419342649"/>
                    </a:ext>
                  </a:extLst>
                </a:gridCol>
                <a:gridCol w="1013140">
                  <a:extLst>
                    <a:ext uri="{9D8B030D-6E8A-4147-A177-3AD203B41FA5}">
                      <a16:colId xmlns:a16="http://schemas.microsoft.com/office/drawing/2014/main" val="3560579529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313117338"/>
                    </a:ext>
                  </a:extLst>
                </a:gridCol>
                <a:gridCol w="821466">
                  <a:extLst>
                    <a:ext uri="{9D8B030D-6E8A-4147-A177-3AD203B41FA5}">
                      <a16:colId xmlns:a16="http://schemas.microsoft.com/office/drawing/2014/main" val="2643276320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val="240480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sushi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great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awesome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but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service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terrible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99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8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80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lideMaste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Master" id="{CA18BEEF-D4EF-4F88-99E6-1D7926899B3A}" vid="{A5D5D014-4C2E-4158-92E1-C053326E6DB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</Template>
  <TotalTime>13348</TotalTime>
  <Words>3654</Words>
  <Application>Microsoft Macintosh PowerPoint</Application>
  <PresentationFormat>On-screen Show (16:9)</PresentationFormat>
  <Paragraphs>979</Paragraphs>
  <Slides>51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Cambria Math</vt:lpstr>
      <vt:lpstr>Calibri</vt:lpstr>
      <vt:lpstr>Georgia</vt:lpstr>
      <vt:lpstr>Open Sans</vt:lpstr>
      <vt:lpstr>Nunito Sans</vt:lpstr>
      <vt:lpstr>SlideMaster</vt:lpstr>
      <vt:lpstr>CSE/STAT 416 Classification  Tanmay Shah University of Washington April 10, 2024  ❓ Questions? Raise hand or sli.do #cs416 💬 Before Class: Does a straw have two holes or one? 🎵 Listening to: nothing, enjoy the calm</vt:lpstr>
      <vt:lpstr>Administrivia</vt:lpstr>
      <vt:lpstr>Roadmap  So Far</vt:lpstr>
      <vt:lpstr>Regression vs. Classification</vt:lpstr>
      <vt:lpstr>Spam Filtering</vt:lpstr>
      <vt:lpstr>Object Detection</vt:lpstr>
      <vt:lpstr>PowerPoint Presentation</vt:lpstr>
      <vt:lpstr>Sentiment Classifier</vt:lpstr>
      <vt:lpstr>Converting Text to Numbers (Vectorizing):  Bag of Words</vt:lpstr>
      <vt:lpstr>Pre-Processing: Sample Dataset</vt:lpstr>
      <vt:lpstr>How to Implement Sentiment Analysis?</vt:lpstr>
      <vt:lpstr>PowerPoint Presentation</vt:lpstr>
      <vt:lpstr>PowerPoint Presentation</vt:lpstr>
      <vt:lpstr>Words Have Different Degrees of Sentiments</vt:lpstr>
      <vt:lpstr>How do we get the word weights?</vt:lpstr>
      <vt:lpstr>PowerPoint Presentation</vt:lpstr>
      <vt:lpstr>Decision Boundary</vt:lpstr>
      <vt:lpstr>Decision Boundary</vt:lpstr>
      <vt:lpstr>Decision Boundary with Score</vt:lpstr>
      <vt:lpstr>PowerPoint Presentation</vt:lpstr>
      <vt:lpstr>Classification</vt:lpstr>
      <vt:lpstr>Sentiment Classifier</vt:lpstr>
      <vt:lpstr>PowerPoint Presentation</vt:lpstr>
      <vt:lpstr>PowerPoint Presentation</vt:lpstr>
      <vt:lpstr>Decision Boundary</vt:lpstr>
      <vt:lpstr>1 min</vt:lpstr>
      <vt:lpstr>2 min</vt:lpstr>
      <vt:lpstr>Decision Boundary</vt:lpstr>
      <vt:lpstr>Complex Decision Boundaries?</vt:lpstr>
      <vt:lpstr>Single Words Are Sometimes Not Enough!</vt:lpstr>
      <vt:lpstr>Evaluating Classifiers</vt:lpstr>
      <vt:lpstr>PowerPoint Presentation</vt:lpstr>
      <vt:lpstr>Classification Error</vt:lpstr>
      <vt:lpstr>What’s a good accuracy?</vt:lpstr>
      <vt:lpstr>Detecting Spam</vt:lpstr>
      <vt:lpstr>Assessing Accuracy</vt:lpstr>
      <vt:lpstr>PowerPoint Presentation</vt:lpstr>
      <vt:lpstr>Confusion Matrix</vt:lpstr>
      <vt:lpstr>Confusion Matrix Example</vt:lpstr>
      <vt:lpstr>Which is Worse?</vt:lpstr>
      <vt:lpstr>Errors and Fairness</vt:lpstr>
      <vt:lpstr>Binary Classification Measures</vt:lpstr>
      <vt:lpstr>Multiclass Confusion Matrix</vt:lpstr>
      <vt:lpstr>1 min</vt:lpstr>
      <vt:lpstr>2 min</vt:lpstr>
      <vt:lpstr>Learning Theory</vt:lpstr>
      <vt:lpstr>How much data?</vt:lpstr>
      <vt:lpstr>Learning Curve</vt:lpstr>
      <vt:lpstr>Learning Curve</vt:lpstr>
      <vt:lpstr>Next Time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hschafer</dc:creator>
  <cp:lastModifiedBy>Microsoft Office User</cp:lastModifiedBy>
  <cp:revision>276</cp:revision>
  <cp:lastPrinted>2019-07-08T15:45:50Z</cp:lastPrinted>
  <dcterms:modified xsi:type="dcterms:W3CDTF">2024-04-10T17:38:35Z</dcterms:modified>
</cp:coreProperties>
</file>